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3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3" r:id="rId2"/>
    <p:sldMasterId id="2147483705" r:id="rId3"/>
    <p:sldMasterId id="2147483716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9.jpeg"/><Relationship Id="rId7" Type="http://schemas.openxmlformats.org/officeDocument/2006/relationships/image" Target="../media/image14.jpe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3.jpeg"/><Relationship Id="rId11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7.png"/><Relationship Id="rId4" Type="http://schemas.openxmlformats.org/officeDocument/2006/relationships/image" Target="../media/image12.jpeg"/><Relationship Id="rId9" Type="http://schemas.openxmlformats.org/officeDocument/2006/relationships/image" Target="../media/image16.jpeg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9.jpeg"/><Relationship Id="rId7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3.jpeg"/><Relationship Id="rId11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7.png"/><Relationship Id="rId4" Type="http://schemas.openxmlformats.org/officeDocument/2006/relationships/image" Target="../media/image12.jpeg"/><Relationship Id="rId9" Type="http://schemas.openxmlformats.org/officeDocument/2006/relationships/image" Target="../media/image16.jpe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9.jpeg"/><Relationship Id="rId7" Type="http://schemas.openxmlformats.org/officeDocument/2006/relationships/image" Target="../media/image14.jpe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3.jpeg"/><Relationship Id="rId11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7.png"/><Relationship Id="rId4" Type="http://schemas.openxmlformats.org/officeDocument/2006/relationships/image" Target="../media/image12.jpeg"/><Relationship Id="rId9" Type="http://schemas.openxmlformats.org/officeDocument/2006/relationships/image" Target="../media/image16.jpeg"/></Relationships>
</file>

<file path=ppt/slideLayouts/_rels/slideLayout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9.jpeg"/><Relationship Id="rId7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3.jpeg"/><Relationship Id="rId11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7.png"/><Relationship Id="rId4" Type="http://schemas.openxmlformats.org/officeDocument/2006/relationships/image" Target="../media/image12.jpeg"/><Relationship Id="rId9" Type="http://schemas.openxmlformats.org/officeDocument/2006/relationships/image" Target="../media/image16.jpe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accent6">
                    <a:lumMod val="75000"/>
                  </a:schemeClr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>
                <a:solidFill>
                  <a:srgbClr val="0067B9">
                    <a:lumMod val="75000"/>
                  </a:srgbClr>
                </a:solidFill>
              </a:rPr>
              <a:pPr/>
              <a:t>8/1/2017</a:t>
            </a:fld>
            <a:endParaRPr lang="en-US">
              <a:solidFill>
                <a:srgbClr val="0067B9">
                  <a:lumMod val="75000"/>
                </a:srgb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934"/>
            <a:ext cx="2895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chemeClr val="accent6">
                    <a:lumMod val="75000"/>
                  </a:schemeClr>
                </a:solidFill>
                <a:latin typeface="Gill Sans MT"/>
                <a:cs typeface="Gill Sans MT"/>
              </a:defRPr>
            </a:lvl1pPr>
          </a:lstStyle>
          <a:p>
            <a:r>
              <a:rPr lang="en-US">
                <a:solidFill>
                  <a:srgbClr val="0067B9">
                    <a:lumMod val="75000"/>
                  </a:srgbClr>
                </a:solidFill>
              </a:rPr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chemeClr val="accent6">
                    <a:lumMod val="75000"/>
                  </a:schemeClr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>
                <a:solidFill>
                  <a:srgbClr val="0067B9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0067B9">
                  <a:lumMod val="75000"/>
                </a:srgbClr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3600"/>
            <a:ext cx="5486400" cy="1600200"/>
          </a:xfrm>
        </p:spPr>
        <p:txBody>
          <a:bodyPr anchor="b" anchorCtr="0">
            <a:normAutofit/>
          </a:bodyPr>
          <a:lstStyle>
            <a:lvl1pPr>
              <a:defRPr sz="3200" b="1"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4114800"/>
            <a:ext cx="3429000" cy="16002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762000" y="3886200"/>
            <a:ext cx="320040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2"/>
          <p:cNvSpPr txBox="1"/>
          <p:nvPr userDrawn="1"/>
        </p:nvSpPr>
        <p:spPr>
          <a:xfrm>
            <a:off x="2253304" y="121606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err="1">
                <a:solidFill>
                  <a:srgbClr val="C00000"/>
                </a:solidFill>
              </a:rPr>
              <a:t>Dự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án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Hỗ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trợ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Kỹ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thuật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Hướng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tới</a:t>
            </a:r>
            <a:r>
              <a:rPr lang="en-US" b="1" dirty="0">
                <a:solidFill>
                  <a:srgbClr val="C00000"/>
                </a:solidFill>
              </a:rPr>
              <a:t> Chương </a:t>
            </a:r>
            <a:r>
              <a:rPr lang="en-US" b="1" dirty="0" err="1">
                <a:solidFill>
                  <a:srgbClr val="C00000"/>
                </a:solidFill>
              </a:rPr>
              <a:t>trình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Phòng</a:t>
            </a:r>
            <a:r>
              <a:rPr lang="en-US" b="1" dirty="0">
                <a:solidFill>
                  <a:srgbClr val="C00000"/>
                </a:solidFill>
              </a:rPr>
              <a:t>, </a:t>
            </a:r>
            <a:r>
              <a:rPr lang="en-US" b="1" dirty="0" err="1">
                <a:solidFill>
                  <a:srgbClr val="C00000"/>
                </a:solidFill>
              </a:rPr>
              <a:t>Chống</a:t>
            </a:r>
            <a:r>
              <a:rPr lang="en-US" b="1" dirty="0">
                <a:solidFill>
                  <a:srgbClr val="C00000"/>
                </a:solidFill>
              </a:rPr>
              <a:t> HIV/AIDS </a:t>
            </a:r>
            <a:r>
              <a:rPr lang="en-US" b="1" dirty="0" err="1">
                <a:solidFill>
                  <a:srgbClr val="C00000"/>
                </a:solidFill>
              </a:rPr>
              <a:t>Bền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Vững</a:t>
            </a:r>
            <a:r>
              <a:rPr lang="en-US" b="1" dirty="0">
                <a:solidFill>
                  <a:srgbClr val="C00000"/>
                </a:solidFill>
              </a:rPr>
              <a:t> (SHIFT)</a:t>
            </a:r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486" y="196096"/>
            <a:ext cx="1465072" cy="43582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86052" y="29925"/>
            <a:ext cx="755970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8163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5276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762000" y="3886200"/>
            <a:ext cx="32004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 userDrawn="1"/>
        </p:nvGrpSpPr>
        <p:grpSpPr>
          <a:xfrm>
            <a:off x="235113" y="6012373"/>
            <a:ext cx="8756488" cy="769441"/>
            <a:chOff x="135128" y="170518"/>
            <a:chExt cx="8756488" cy="769441"/>
          </a:xfrm>
        </p:grpSpPr>
        <p:sp>
          <p:nvSpPr>
            <p:cNvPr id="13" name="TextBox 22"/>
            <p:cNvSpPr txBox="1"/>
            <p:nvPr userDrawn="1"/>
          </p:nvSpPr>
          <p:spPr>
            <a:xfrm>
              <a:off x="1509543" y="170518"/>
              <a:ext cx="667650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200" b="1" dirty="0" err="1">
                  <a:solidFill>
                    <a:srgbClr val="C00000"/>
                  </a:solidFill>
                </a:rPr>
                <a:t>Dự</a:t>
              </a:r>
              <a:r>
                <a:rPr lang="en-US" sz="2200" b="1" dirty="0">
                  <a:solidFill>
                    <a:srgbClr val="C00000"/>
                  </a:solidFill>
                </a:rPr>
                <a:t> </a:t>
              </a:r>
              <a:r>
                <a:rPr lang="en-US" sz="2200" b="1" dirty="0" err="1">
                  <a:solidFill>
                    <a:srgbClr val="C00000"/>
                  </a:solidFill>
                </a:rPr>
                <a:t>án</a:t>
              </a:r>
              <a:r>
                <a:rPr lang="en-US" sz="2200" b="1" dirty="0">
                  <a:solidFill>
                    <a:srgbClr val="C00000"/>
                  </a:solidFill>
                </a:rPr>
                <a:t> </a:t>
              </a:r>
              <a:r>
                <a:rPr lang="en-US" sz="2200" b="1" dirty="0" err="1">
                  <a:solidFill>
                    <a:srgbClr val="C00000"/>
                  </a:solidFill>
                </a:rPr>
                <a:t>Hỗ</a:t>
              </a:r>
              <a:r>
                <a:rPr lang="en-US" sz="2200" b="1" dirty="0">
                  <a:solidFill>
                    <a:srgbClr val="C00000"/>
                  </a:solidFill>
                </a:rPr>
                <a:t> </a:t>
              </a:r>
              <a:r>
                <a:rPr lang="en-US" sz="2200" b="1" dirty="0" err="1">
                  <a:solidFill>
                    <a:srgbClr val="C00000"/>
                  </a:solidFill>
                </a:rPr>
                <a:t>trợ</a:t>
              </a:r>
              <a:r>
                <a:rPr lang="en-US" sz="2200" b="1" dirty="0">
                  <a:solidFill>
                    <a:srgbClr val="C00000"/>
                  </a:solidFill>
                </a:rPr>
                <a:t> </a:t>
              </a:r>
              <a:r>
                <a:rPr lang="en-US" sz="2200" b="1" dirty="0" err="1">
                  <a:solidFill>
                    <a:srgbClr val="C00000"/>
                  </a:solidFill>
                </a:rPr>
                <a:t>Kỹ</a:t>
              </a:r>
              <a:r>
                <a:rPr lang="en-US" sz="2200" b="1" dirty="0">
                  <a:solidFill>
                    <a:srgbClr val="C00000"/>
                  </a:solidFill>
                </a:rPr>
                <a:t> </a:t>
              </a:r>
              <a:r>
                <a:rPr lang="en-US" sz="2200" b="1" dirty="0" err="1">
                  <a:solidFill>
                    <a:srgbClr val="C00000"/>
                  </a:solidFill>
                </a:rPr>
                <a:t>thuật</a:t>
              </a:r>
              <a:r>
                <a:rPr lang="en-US" sz="2200" b="1" dirty="0">
                  <a:solidFill>
                    <a:srgbClr val="C00000"/>
                  </a:solidFill>
                </a:rPr>
                <a:t> </a:t>
              </a:r>
              <a:r>
                <a:rPr lang="en-US" sz="2200" b="1" dirty="0" err="1">
                  <a:solidFill>
                    <a:srgbClr val="C00000"/>
                  </a:solidFill>
                </a:rPr>
                <a:t>Hướng</a:t>
              </a:r>
              <a:r>
                <a:rPr lang="en-US" sz="2200" b="1" dirty="0">
                  <a:solidFill>
                    <a:srgbClr val="C00000"/>
                  </a:solidFill>
                </a:rPr>
                <a:t> </a:t>
              </a:r>
              <a:r>
                <a:rPr lang="en-US" sz="2200" b="1" dirty="0" err="1">
                  <a:solidFill>
                    <a:srgbClr val="C00000"/>
                  </a:solidFill>
                </a:rPr>
                <a:t>tới</a:t>
              </a:r>
              <a:r>
                <a:rPr lang="en-US" sz="2200" b="1" dirty="0">
                  <a:solidFill>
                    <a:srgbClr val="C00000"/>
                  </a:solidFill>
                </a:rPr>
                <a:t> Chương </a:t>
              </a:r>
              <a:r>
                <a:rPr lang="en-US" sz="2200" b="1" dirty="0" err="1">
                  <a:solidFill>
                    <a:srgbClr val="C00000"/>
                  </a:solidFill>
                </a:rPr>
                <a:t>trình</a:t>
              </a:r>
              <a:r>
                <a:rPr lang="en-US" sz="2200" b="1" dirty="0">
                  <a:solidFill>
                    <a:srgbClr val="C00000"/>
                  </a:solidFill>
                </a:rPr>
                <a:t> </a:t>
              </a:r>
              <a:r>
                <a:rPr lang="en-US" sz="2200" b="1" dirty="0" err="1">
                  <a:solidFill>
                    <a:srgbClr val="C00000"/>
                  </a:solidFill>
                </a:rPr>
                <a:t>Phòng</a:t>
              </a:r>
              <a:r>
                <a:rPr lang="en-US" sz="2200" b="1" dirty="0">
                  <a:solidFill>
                    <a:srgbClr val="C00000"/>
                  </a:solidFill>
                </a:rPr>
                <a:t>, </a:t>
              </a:r>
              <a:r>
                <a:rPr lang="en-US" sz="2200" b="1" dirty="0" err="1">
                  <a:solidFill>
                    <a:srgbClr val="C00000"/>
                  </a:solidFill>
                </a:rPr>
                <a:t>Chống</a:t>
              </a:r>
              <a:r>
                <a:rPr lang="en-US" sz="2200" b="1" dirty="0">
                  <a:solidFill>
                    <a:srgbClr val="C00000"/>
                  </a:solidFill>
                </a:rPr>
                <a:t> HIV/AIDS </a:t>
              </a:r>
              <a:r>
                <a:rPr lang="en-US" sz="2200" b="1" dirty="0" err="1">
                  <a:solidFill>
                    <a:srgbClr val="C00000"/>
                  </a:solidFill>
                </a:rPr>
                <a:t>Bền</a:t>
              </a:r>
              <a:r>
                <a:rPr lang="en-US" sz="2200" b="1" dirty="0">
                  <a:solidFill>
                    <a:srgbClr val="C00000"/>
                  </a:solidFill>
                </a:rPr>
                <a:t> </a:t>
              </a:r>
              <a:r>
                <a:rPr lang="en-US" sz="2200" b="1" dirty="0" err="1">
                  <a:solidFill>
                    <a:srgbClr val="C00000"/>
                  </a:solidFill>
                </a:rPr>
                <a:t>Vững</a:t>
              </a:r>
              <a:r>
                <a:rPr lang="en-US" sz="2200" b="1" dirty="0">
                  <a:solidFill>
                    <a:srgbClr val="C00000"/>
                  </a:solidFill>
                </a:rPr>
                <a:t> (SHIFT)</a:t>
              </a:r>
            </a:p>
          </p:txBody>
        </p:sp>
        <p:grpSp>
          <p:nvGrpSpPr>
            <p:cNvPr id="14" name="Group 13"/>
            <p:cNvGrpSpPr/>
            <p:nvPr userDrawn="1"/>
          </p:nvGrpSpPr>
          <p:grpSpPr>
            <a:xfrm>
              <a:off x="135128" y="262358"/>
              <a:ext cx="8756488" cy="585760"/>
              <a:chOff x="178676" y="1034785"/>
              <a:chExt cx="8756488" cy="585760"/>
            </a:xfrm>
          </p:grpSpPr>
          <p:pic>
            <p:nvPicPr>
              <p:cNvPr id="16" name="Picture 15"/>
              <p:cNvPicPr>
                <a:picLocks noChangeAspect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8676" y="1129714"/>
                <a:ext cx="1330867" cy="395902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8320184" y="1034785"/>
                <a:ext cx="614980" cy="58576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177596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934"/>
            <a:ext cx="2895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848380"/>
            <a:ext cx="77724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334288"/>
            <a:ext cx="9144000" cy="108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726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152400"/>
            <a:ext cx="4419600" cy="6553200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8/1/2017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31080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4877104" y="2756361"/>
            <a:ext cx="3885896" cy="1384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26020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38096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3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848380"/>
            <a:ext cx="77724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7568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25142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848380"/>
            <a:ext cx="77724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3314550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61596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White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3429000"/>
            <a:ext cx="8839200" cy="327660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16002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934"/>
            <a:ext cx="2895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848380"/>
            <a:ext cx="77724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527667" y="47082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528349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3429000"/>
            <a:ext cx="8839200" cy="327660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16002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934"/>
            <a:ext cx="2895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848380"/>
            <a:ext cx="77724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527667" y="47082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6697253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152400"/>
            <a:ext cx="4419600" cy="655320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2057402"/>
            <a:ext cx="3657600" cy="4114799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685801" y="413110"/>
            <a:ext cx="3657296" cy="138499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5276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204811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Blue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SAID_Logo_White_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805" y="685800"/>
            <a:ext cx="1828800" cy="544010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934"/>
            <a:ext cx="2895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3600"/>
            <a:ext cx="5486400" cy="1600200"/>
          </a:xfrm>
        </p:spPr>
        <p:txBody>
          <a:bodyPr anchor="b" anchorCtr="0">
            <a:normAutofit/>
          </a:bodyPr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4114800"/>
            <a:ext cx="3429000" cy="16002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762000" y="3886200"/>
            <a:ext cx="320040" cy="0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711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 - Full Blue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43000" y="827782"/>
            <a:ext cx="5486400" cy="1077218"/>
          </a:xfrm>
        </p:spPr>
        <p:txBody>
          <a:bodyPr wrap="square" anchor="t" anchorCtr="0">
            <a:spAutoFit/>
          </a:bodyPr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USAID_Logo_White_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5943600"/>
            <a:ext cx="1536970" cy="45720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746760" y="990600"/>
            <a:ext cx="32004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5767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57200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333300"/>
                </a:solidFill>
              </a:defRPr>
            </a:lvl1pPr>
            <a:lvl2pPr>
              <a:defRPr sz="2800">
                <a:solidFill>
                  <a:srgbClr val="333300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-295251"/>
            <a:ext cx="7772400" cy="1200329"/>
          </a:xfrm>
        </p:spPr>
        <p:txBody>
          <a:bodyPr anchor="b" anchorCtr="0">
            <a:spAutoFit/>
          </a:bodyPr>
          <a:lstStyle>
            <a:lvl1pPr>
              <a:defRPr sz="3600">
                <a:solidFill>
                  <a:srgbClr val="C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334288"/>
            <a:ext cx="9144000" cy="108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70117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934"/>
            <a:ext cx="2895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848380"/>
            <a:ext cx="77724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199878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38096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3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F1C838E6-2EFE-2E47-BF15-73F64BC0A44F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848380"/>
            <a:ext cx="77724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445785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25142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848380"/>
            <a:ext cx="77724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3314550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3657955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3429000"/>
            <a:ext cx="8839200" cy="327660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527667" y="47082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16002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BCCE5460-4FB7-5647-9AB1-CEF5116A5DCA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934"/>
            <a:ext cx="2895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848380"/>
            <a:ext cx="77724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417882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152400"/>
            <a:ext cx="4419600" cy="6553200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7D8A49A0-1A63-6943-82D6-C193E6102C72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3657600" cy="41148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685801" y="413110"/>
            <a:ext cx="3657296" cy="138499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5276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9884167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152400"/>
            <a:ext cx="4419600" cy="6553200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8/1/2017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31080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4877104" y="2540924"/>
            <a:ext cx="3885896" cy="138499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292840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934"/>
            <a:ext cx="2895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848380"/>
            <a:ext cx="77724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89407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38096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3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F1C838E6-2EFE-2E47-BF15-73F64BC0A44F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848380"/>
            <a:ext cx="77724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501938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25142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848380"/>
            <a:ext cx="77724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3314550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573566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3429000"/>
            <a:ext cx="8839200" cy="327660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527667" y="47082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16002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BCCE5460-4FB7-5647-9AB1-CEF5116A5DCA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934"/>
            <a:ext cx="2895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848380"/>
            <a:ext cx="77724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39068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934"/>
            <a:ext cx="2895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59674" y="2962719"/>
            <a:ext cx="5486400" cy="1245051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48973" y="4823608"/>
            <a:ext cx="4674326" cy="94025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48971" y="4495800"/>
            <a:ext cx="32004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5276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chemeClr val="bg1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5" name="Picture 14" descr="USAID_Logo_White_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971" y="382414"/>
            <a:ext cx="1828800" cy="544010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28692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152400"/>
            <a:ext cx="4419600" cy="655320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7D8A49A0-1A63-6943-82D6-C193E6102C72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3657600" cy="41148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685801" y="413110"/>
            <a:ext cx="3657296" cy="138499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5276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7312527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Title + Lef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152400"/>
            <a:ext cx="4419600" cy="655320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8/1/2017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31080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4877104" y="2756361"/>
            <a:ext cx="3885896" cy="1384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780123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05A3DC6-4C28-4EED-9EED-E36569407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8A062AB-AE25-48DC-A164-660495038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0BC52C0-4BC1-45DF-BAF3-CBFA8DF2B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>
                <a:solidFill>
                  <a:srgbClr val="0067B9">
                    <a:lumMod val="75000"/>
                  </a:srgbClr>
                </a:solidFill>
              </a:rPr>
              <a:pPr/>
              <a:t>8/1/2017</a:t>
            </a:fld>
            <a:endParaRPr lang="en-US">
              <a:solidFill>
                <a:srgbClr val="0067B9">
                  <a:lumMod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C7247D7-B441-4229-8F85-C9923AE48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67B9">
                  <a:lumMod val="7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BCE4C54-558B-4BD3-B6B7-65D2D4D05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>
                <a:solidFill>
                  <a:srgbClr val="0067B9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0067B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056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DA8ED8-3CAF-48C4-8FCD-DEA9B12A64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68D1F364-8042-4942-966D-26DA8AA227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A3C542A-0999-4778-B1B3-ED318C1C0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907D65E-1656-4CCF-99F3-BDB285612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250FC91-1D62-41BB-95C3-2749569C9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2608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05A3DC6-4C28-4EED-9EED-E36569407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8A062AB-AE25-48DC-A164-660495038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0BC52C0-4BC1-45DF-BAF3-CBFA8DF2B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C7247D7-B441-4229-8F85-C9923AE48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BCE4C54-558B-4BD3-B6B7-65D2D4D05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0245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C1F8FA-1263-4476-8B20-717ABD99A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5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EAF9D86-C359-45B3-850F-B942C69327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7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CAB64D9-9FD8-4911-AFB7-EFC6E4974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39B3675-B9BB-4FCF-9686-774FCB232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66F2CD9-AF1B-4940-8283-429D30C6D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0898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E57A3A4-F24D-4EA0-867F-780958FD8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2EB0C78-8AF1-42B9-A53D-6A03276EDE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BF703F3-EEBE-4C02-8984-965E77779B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06DAEBEF-2D6F-4D0E-9E4D-5AD93425D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CA3B9C7-FD8C-4B29-ACF7-4F2FF3981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F5BB2EE6-15E3-4576-B8F0-26C341E77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8594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97AFBB4-A807-472F-9242-9942D1715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FC04169-8CDE-4945-A16F-480051A835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40FD05F-6E28-488E-AF7F-D8C58D3226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763B2297-0090-499D-8FEC-FE9F42AE70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75212D77-81EC-4F68-9568-45D87F132E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22572B11-FA7C-4EBD-B956-4D79B5ED2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BE0EC0D1-DBCA-4F99-86DA-CB7C05BB5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F90AACD4-53F6-4CD9-B65C-C8789A3CE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131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274E7E4-7AC3-43E9-9FA7-2423A33FF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FBACA6DA-0630-4903-9312-1EA514E57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E959F98-3700-45F5-8812-DC916F44C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D42C9288-B34F-4C97-A22A-BC24289FB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71190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4CB43040-DADC-4342-8DCE-42030BC61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92CC1731-F416-4479-AB11-A5F5127A3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C1D1D4B-3941-40AE-A785-8E87DB469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915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 - Full Re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8766" y="185443"/>
            <a:ext cx="5486400" cy="1077218"/>
          </a:xfrm>
        </p:spPr>
        <p:txBody>
          <a:bodyPr wrap="square" anchor="t" anchorCtr="0">
            <a:spAutoFit/>
          </a:bodyPr>
          <a:lstStyle>
            <a:lvl1pPr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2F6C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F6C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F6C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46760" y="990600"/>
            <a:ext cx="32004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2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334288"/>
            <a:ext cx="9144000" cy="108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4085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EB5280C-C4AF-42F7-8C4A-AA24E43FF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FD436E5-987D-4407-BDDA-06A2FFF4D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3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F5C4AC2-2E58-491B-815B-F7918E785A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9C200962-E3F8-4826-A6F5-93A03706C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6D2CEFD-C6D9-4511-B05A-B5A778DD8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9986F07-6F03-47FE-8044-7AA250E0E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53353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57DD9A8-3E07-4175-90BD-2E16CB0BA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FB86D454-4F3F-4515-9F0F-A7398D4793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38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74B8ACC-89D2-4A22-84C1-566E8D6A74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A3AC0D9-7C96-45EE-AF0F-CC61AD06D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98AE440-65D7-444D-A3EE-F2C1F5175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0C6EFF2-91F7-4102-8164-598FA3BD7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6581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2560E76-9C69-4570-875E-BF8C6ED22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07BF0E0-FFE4-4144-9A0D-14D0BB13DC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2A46DF1-0F54-410C-AC0F-40B4354E7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60EC090-6927-407F-9CA9-98023DAA3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6E0057B-3500-4433-9A30-B9C56F860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5091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D8A00664-5722-4413-9A2D-14525218D9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3517814A-5109-4DE2-BED3-6975B983FC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F0C1385-C53B-4D85-A0C4-94D2CE85B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3428-E2B0-4E08-89F1-A4D63F1B7C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0C4254B-8CB5-434D-887C-2EAD91B6E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B500571-5B97-4C45-9CDE-1E3D2428C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ECB9-6FDA-4A76-9D74-4BE6ACC6E6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8942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00450"/>
            <a:ext cx="7086600" cy="203835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A6E34FD2-3653-4855-B0F8-3F394AAD0B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50EF6296-55F2-4111-AEE3-B0BD7E84F3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1316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35C435A6-4D64-4D7F-B3B9-F3865CCDCD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BABE667D-77EB-47E3-A0B8-266E172489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409459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00"/>
            <a:ext cx="7772400" cy="1362075"/>
          </a:xfrm>
        </p:spPr>
        <p:txBody>
          <a:bodyPr anchor="t">
            <a:normAutofit/>
          </a:bodyPr>
          <a:lstStyle>
            <a:lvl1pPr algn="l">
              <a:defRPr sz="28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153C1E54-E11B-4028-B68A-BD63CDCC1A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C7EF1738-A337-46C1-A755-85E715DB81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507951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05A2C6C9-6746-489B-89FD-426B38B45D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3B80696F-C1C5-46BA-A2CB-0988DD2775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35545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52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54994"/>
            <a:ext cx="4040188" cy="4271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75" y="12152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75" y="1854994"/>
            <a:ext cx="4041775" cy="4271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22D7AD42-B185-473E-9C09-E469527759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75DBEC9A-C974-4ED3-BD33-EBE0B824ED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235408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="" xmlns:a16="http://schemas.microsoft.com/office/drawing/2014/main" id="{85446073-9F2B-49D6-9677-03E7E13801F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81F5F1D7-C13F-4C64-A325-1A9CA98B36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2832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38096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3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848380"/>
            <a:ext cx="77724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334288"/>
            <a:ext cx="9144000" cy="108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42141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="" xmlns:a16="http://schemas.microsoft.com/office/drawing/2014/main" id="{4EA51C1D-B1F3-4FFC-A557-7106C5C20A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6C036859-2027-404C-8416-85434019FD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72013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250"/>
            <a:ext cx="5486400" cy="35083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21FD8078-3CD3-49B7-9E66-5BE110E2FD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57AF5381-DB7C-498B-8C86-18B43871D3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48308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HI360 Slide Second Page_blue-partners.png">
            <a:extLst>
              <a:ext uri="{FF2B5EF4-FFF2-40B4-BE49-F238E27FC236}">
                <a16:creationId xmlns="" xmlns:a16="http://schemas.microsoft.com/office/drawing/2014/main" id="{29B80A7D-A0CE-424B-8F80-60B7072FD5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7342C64C-78A7-4C45-84EB-61178349DC7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9" y="6262699"/>
            <a:ext cx="150614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1CD13BD8-C445-407A-AEBA-8F1DDCBC38B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973" y="6286511"/>
            <a:ext cx="654844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>
            <a:extLst>
              <a:ext uri="{FF2B5EF4-FFF2-40B4-BE49-F238E27FC236}">
                <a16:creationId xmlns="" xmlns:a16="http://schemas.microsoft.com/office/drawing/2014/main" id="{E424DCCF-C99C-455D-BB6E-8F126664229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590" y="6200775"/>
            <a:ext cx="588169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>
            <a:extLst>
              <a:ext uri="{FF2B5EF4-FFF2-40B4-BE49-F238E27FC236}">
                <a16:creationId xmlns="" xmlns:a16="http://schemas.microsoft.com/office/drawing/2014/main" id="{4CE6D0FF-D7E5-40EB-A564-95A6B0D4C86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8" y="6165861"/>
            <a:ext cx="610791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5">
            <a:extLst>
              <a:ext uri="{FF2B5EF4-FFF2-40B4-BE49-F238E27FC236}">
                <a16:creationId xmlns="" xmlns:a16="http://schemas.microsoft.com/office/drawing/2014/main" id="{873632C5-8016-4778-9E07-0E6B53DD06F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922" y="6286500"/>
            <a:ext cx="12954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>
            <a:extLst>
              <a:ext uri="{FF2B5EF4-FFF2-40B4-BE49-F238E27FC236}">
                <a16:creationId xmlns="" xmlns:a16="http://schemas.microsoft.com/office/drawing/2014/main" id="{846C0AEA-B119-4C31-ABC6-3A38A874177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399" y="6200775"/>
            <a:ext cx="621506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7">
            <a:extLst>
              <a:ext uri="{FF2B5EF4-FFF2-40B4-BE49-F238E27FC236}">
                <a16:creationId xmlns="" xmlns:a16="http://schemas.microsoft.com/office/drawing/2014/main" id="{C2106321-F992-4FBD-BA18-2ACFE59C81C6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110" y="6180138"/>
            <a:ext cx="526256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8">
            <a:extLst>
              <a:ext uri="{FF2B5EF4-FFF2-40B4-BE49-F238E27FC236}">
                <a16:creationId xmlns="" xmlns:a16="http://schemas.microsoft.com/office/drawing/2014/main" id="{27AFC6E6-DB25-47BA-B82F-C4D500188E3B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598" y="6329374"/>
            <a:ext cx="1302544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9">
            <a:extLst>
              <a:ext uri="{FF2B5EF4-FFF2-40B4-BE49-F238E27FC236}">
                <a16:creationId xmlns="" xmlns:a16="http://schemas.microsoft.com/office/drawing/2014/main" id="{32FDAD8E-1D90-48EA-B178-F1AD5F5CAF73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079" y="6253174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0" descr="10-0193.4_PartnerLogos_Inner_Light_NoGradient.png">
            <a:extLst>
              <a:ext uri="{FF2B5EF4-FFF2-40B4-BE49-F238E27FC236}">
                <a16:creationId xmlns="" xmlns:a16="http://schemas.microsoft.com/office/drawing/2014/main" id="{E3FAC299-3F57-4DFB-BA0A-C004303AC157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>
            <a:extLst>
              <a:ext uri="{FF2B5EF4-FFF2-40B4-BE49-F238E27FC236}">
                <a16:creationId xmlns="" xmlns:a16="http://schemas.microsoft.com/office/drawing/2014/main" id="{33221569-FAED-4505-B107-55B147325B0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9" y="6303974"/>
            <a:ext cx="150614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>
            <a:extLst>
              <a:ext uri="{FF2B5EF4-FFF2-40B4-BE49-F238E27FC236}">
                <a16:creationId xmlns="" xmlns:a16="http://schemas.microsoft.com/office/drawing/2014/main" id="{64B877A5-6585-4D4C-A4E9-58A4DAF8C6D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973" y="6327786"/>
            <a:ext cx="654844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8">
            <a:extLst>
              <a:ext uri="{FF2B5EF4-FFF2-40B4-BE49-F238E27FC236}">
                <a16:creationId xmlns="" xmlns:a16="http://schemas.microsoft.com/office/drawing/2014/main" id="{8A52E00C-1CBF-4784-A806-AAB41A5C1D0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590" y="6242050"/>
            <a:ext cx="588169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4">
            <a:extLst>
              <a:ext uri="{FF2B5EF4-FFF2-40B4-BE49-F238E27FC236}">
                <a16:creationId xmlns="" xmlns:a16="http://schemas.microsoft.com/office/drawing/2014/main" id="{FCF9014B-F582-47F2-859D-F89F115F831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8" y="6207136"/>
            <a:ext cx="610791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5">
            <a:extLst>
              <a:ext uri="{FF2B5EF4-FFF2-40B4-BE49-F238E27FC236}">
                <a16:creationId xmlns="" xmlns:a16="http://schemas.microsoft.com/office/drawing/2014/main" id="{9B9687E6-5AFB-4072-8831-164E310AC93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922" y="6327775"/>
            <a:ext cx="12954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6">
            <a:extLst>
              <a:ext uri="{FF2B5EF4-FFF2-40B4-BE49-F238E27FC236}">
                <a16:creationId xmlns="" xmlns:a16="http://schemas.microsoft.com/office/drawing/2014/main" id="{DD907B19-C750-4B67-BA26-4C2E268193D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399" y="6242050"/>
            <a:ext cx="621506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7">
            <a:extLst>
              <a:ext uri="{FF2B5EF4-FFF2-40B4-BE49-F238E27FC236}">
                <a16:creationId xmlns="" xmlns:a16="http://schemas.microsoft.com/office/drawing/2014/main" id="{444A4AC9-97AF-476A-9096-C0F49D1B36F4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110" y="6242050"/>
            <a:ext cx="526256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8">
            <a:extLst>
              <a:ext uri="{FF2B5EF4-FFF2-40B4-BE49-F238E27FC236}">
                <a16:creationId xmlns="" xmlns:a16="http://schemas.microsoft.com/office/drawing/2014/main" id="{38DAE1C1-80B9-416F-8898-DA415602E1E1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598" y="6370649"/>
            <a:ext cx="1302544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9">
            <a:extLst>
              <a:ext uri="{FF2B5EF4-FFF2-40B4-BE49-F238E27FC236}">
                <a16:creationId xmlns="" xmlns:a16="http://schemas.microsoft.com/office/drawing/2014/main" id="{2787D900-A120-4423-A405-1FC5C065314E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079" y="6294449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7200" y="1135922"/>
            <a:ext cx="8229600" cy="492827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5" name="Slide Number Placeholder 2">
            <a:extLst>
              <a:ext uri="{FF2B5EF4-FFF2-40B4-BE49-F238E27FC236}">
                <a16:creationId xmlns="" xmlns:a16="http://schemas.microsoft.com/office/drawing/2014/main" id="{0F85F0E7-FFAA-49D5-BE8A-6D37F486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201D3897-DC55-4E74-8890-1140A737C8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592189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HI360 Slide Second Page_blue-partners.png">
            <a:extLst>
              <a:ext uri="{FF2B5EF4-FFF2-40B4-BE49-F238E27FC236}">
                <a16:creationId xmlns="" xmlns:a16="http://schemas.microsoft.com/office/drawing/2014/main" id="{A499304A-C9A4-4D0C-ACF2-DDA203F166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6C1AEDF2-2974-4BE2-BFC2-69282B516B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9" y="6262699"/>
            <a:ext cx="150614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7B5F8565-7891-417D-ACC5-540E332D946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973" y="6286511"/>
            <a:ext cx="654844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>
            <a:extLst>
              <a:ext uri="{FF2B5EF4-FFF2-40B4-BE49-F238E27FC236}">
                <a16:creationId xmlns="" xmlns:a16="http://schemas.microsoft.com/office/drawing/2014/main" id="{8029A666-DB96-448D-BEB1-F9E7ED127AE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590" y="6200775"/>
            <a:ext cx="588169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>
            <a:extLst>
              <a:ext uri="{FF2B5EF4-FFF2-40B4-BE49-F238E27FC236}">
                <a16:creationId xmlns="" xmlns:a16="http://schemas.microsoft.com/office/drawing/2014/main" id="{5D97C8A9-7307-4431-B67E-FC561486A9E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8" y="6165861"/>
            <a:ext cx="610791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5">
            <a:extLst>
              <a:ext uri="{FF2B5EF4-FFF2-40B4-BE49-F238E27FC236}">
                <a16:creationId xmlns="" xmlns:a16="http://schemas.microsoft.com/office/drawing/2014/main" id="{AB174A5E-843A-48C9-ACDC-74D2ADCC523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922" y="6286500"/>
            <a:ext cx="12954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6">
            <a:extLst>
              <a:ext uri="{FF2B5EF4-FFF2-40B4-BE49-F238E27FC236}">
                <a16:creationId xmlns="" xmlns:a16="http://schemas.microsoft.com/office/drawing/2014/main" id="{5C4C11B7-549A-42CC-9014-20F78CEF9BBF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399" y="6200775"/>
            <a:ext cx="621506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7">
            <a:extLst>
              <a:ext uri="{FF2B5EF4-FFF2-40B4-BE49-F238E27FC236}">
                <a16:creationId xmlns="" xmlns:a16="http://schemas.microsoft.com/office/drawing/2014/main" id="{67D8FA24-F4FB-4F68-93B7-492F1B49996A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110" y="6180138"/>
            <a:ext cx="526256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">
            <a:extLst>
              <a:ext uri="{FF2B5EF4-FFF2-40B4-BE49-F238E27FC236}">
                <a16:creationId xmlns="" xmlns:a16="http://schemas.microsoft.com/office/drawing/2014/main" id="{9787005A-0656-468A-A370-5087550AFFE1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598" y="6329374"/>
            <a:ext cx="1302544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9">
            <a:extLst>
              <a:ext uri="{FF2B5EF4-FFF2-40B4-BE49-F238E27FC236}">
                <a16:creationId xmlns="" xmlns:a16="http://schemas.microsoft.com/office/drawing/2014/main" id="{470B1CF0-B957-4DA0-B93C-F4D57F4A0425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079" y="6253174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6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14" name="Date Placeholder 3">
            <a:extLst>
              <a:ext uri="{FF2B5EF4-FFF2-40B4-BE49-F238E27FC236}">
                <a16:creationId xmlns="" xmlns:a16="http://schemas.microsoft.com/office/drawing/2014/main" id="{ACD213BA-B4AE-4930-82CF-49F2CB1B48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61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hangingPunct="1">
              <a:defRPr>
                <a:solidFill>
                  <a:prstClr val="black"/>
                </a:solidFill>
                <a:latin typeface="Arial" charset="0"/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="" xmlns:a16="http://schemas.microsoft.com/office/drawing/2014/main" id="{E9FA9646-7083-427B-914B-B3C160428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61"/>
            <a:ext cx="2895600" cy="365125"/>
          </a:xfrm>
          <a:prstGeom prst="rect">
            <a:avLst/>
          </a:prstGeom>
        </p:spPr>
        <p:txBody>
          <a:bodyPr/>
          <a:lstStyle>
            <a:lvl1pPr defTabSz="457200" eaLnBrk="1" hangingPunct="1">
              <a:defRPr>
                <a:solidFill>
                  <a:prstClr val="black"/>
                </a:solidFill>
                <a:latin typeface="Arial" charset="0"/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="" xmlns:a16="http://schemas.microsoft.com/office/drawing/2014/main" id="{511A7E23-291B-41B1-AB35-90A4F4EA9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61"/>
            <a:ext cx="2133600" cy="365125"/>
          </a:xfrm>
        </p:spPr>
        <p:txBody>
          <a:bodyPr/>
          <a:lstStyle>
            <a:lvl1pPr defTabSz="914400" eaLnBrk="0" hangingPunct="0">
              <a:defRPr/>
            </a:lvl1pPr>
          </a:lstStyle>
          <a:p>
            <a:fld id="{96D5B2BA-81F8-4680-B280-64823FB376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761508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09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00450"/>
            <a:ext cx="7086600" cy="203835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E8E1413F-6BD4-411B-8DB7-BA615A8F1F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D2CE4A99-E01B-4A53-9DCC-BFEB5538B5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19497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0727665B-28EE-4A4C-9880-75749EB915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BAA88464-4D29-4FD6-AF41-7C8E136D5F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658379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84"/>
            <a:ext cx="7772400" cy="1362075"/>
          </a:xfrm>
        </p:spPr>
        <p:txBody>
          <a:bodyPr anchor="t">
            <a:normAutofit/>
          </a:bodyPr>
          <a:lstStyle>
            <a:lvl1pPr algn="l">
              <a:defRPr sz="28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A4520894-2FA3-4780-B199-9FE2ACF6B9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0F439A53-8B41-4D3D-9F0F-CF0FB6A585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59064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4F6AB3F8-8EB0-4274-98D9-07C6FEE462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8D61C5E8-AAEF-497E-A801-7E7D2142BD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27030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52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54994"/>
            <a:ext cx="4040188" cy="4271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67" y="12152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67" y="1854994"/>
            <a:ext cx="4041775" cy="4271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65900E5F-223A-43E2-9662-CEE5E93C08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092CE85E-1B5D-4188-B37A-C86B069A43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311686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="" xmlns:a16="http://schemas.microsoft.com/office/drawing/2014/main" id="{AC2B29F9-C937-4455-8CA0-8B40119FB9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56173A1A-961F-4647-8B32-53E96390E9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2577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25142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848380"/>
            <a:ext cx="77724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3314550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334288"/>
            <a:ext cx="9144000" cy="108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88156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="" xmlns:a16="http://schemas.microsoft.com/office/drawing/2014/main" id="{0CAB1109-F4F5-44E6-BA3B-37D3CA0D6C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EEF8B755-64CC-40F2-9943-5D692F7626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768121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231"/>
            <a:ext cx="5486400" cy="35083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7513E6A6-D7B7-4EF6-A2DE-9743092EE3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211176BD-935D-4812-B0D0-A99CDFDC4B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593855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HI360 Slide Second Page_blue-partners.png">
            <a:extLst>
              <a:ext uri="{FF2B5EF4-FFF2-40B4-BE49-F238E27FC236}">
                <a16:creationId xmlns="" xmlns:a16="http://schemas.microsoft.com/office/drawing/2014/main" id="{27025E60-12E1-4067-830B-A832053A6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4266F15A-5E2F-47E6-AC6D-C0A7F7EED0F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9" y="6262695"/>
            <a:ext cx="150614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E8A170A0-0A0D-4104-A153-13B70C2564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973" y="6286507"/>
            <a:ext cx="654844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>
            <a:extLst>
              <a:ext uri="{FF2B5EF4-FFF2-40B4-BE49-F238E27FC236}">
                <a16:creationId xmlns="" xmlns:a16="http://schemas.microsoft.com/office/drawing/2014/main" id="{5B085B3A-3B2C-4C73-B641-B199D565745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588" y="6200775"/>
            <a:ext cx="588169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>
            <a:extLst>
              <a:ext uri="{FF2B5EF4-FFF2-40B4-BE49-F238E27FC236}">
                <a16:creationId xmlns="" xmlns:a16="http://schemas.microsoft.com/office/drawing/2014/main" id="{BECD1922-617E-44A9-97B9-C5560CE0DF1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8" y="6165857"/>
            <a:ext cx="610791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5">
            <a:extLst>
              <a:ext uri="{FF2B5EF4-FFF2-40B4-BE49-F238E27FC236}">
                <a16:creationId xmlns="" xmlns:a16="http://schemas.microsoft.com/office/drawing/2014/main" id="{580C5FCA-C27E-41DD-9843-FE334D9EA78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922" y="6286500"/>
            <a:ext cx="12954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>
            <a:extLst>
              <a:ext uri="{FF2B5EF4-FFF2-40B4-BE49-F238E27FC236}">
                <a16:creationId xmlns="" xmlns:a16="http://schemas.microsoft.com/office/drawing/2014/main" id="{848E9F0B-C4C6-45BD-BD08-B210999D96F7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399" y="6200775"/>
            <a:ext cx="621506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7">
            <a:extLst>
              <a:ext uri="{FF2B5EF4-FFF2-40B4-BE49-F238E27FC236}">
                <a16:creationId xmlns="" xmlns:a16="http://schemas.microsoft.com/office/drawing/2014/main" id="{0559EA10-EF16-4638-B816-8B97A97590B9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110" y="6180138"/>
            <a:ext cx="526256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8">
            <a:extLst>
              <a:ext uri="{FF2B5EF4-FFF2-40B4-BE49-F238E27FC236}">
                <a16:creationId xmlns="" xmlns:a16="http://schemas.microsoft.com/office/drawing/2014/main" id="{727FA66E-5221-4BCF-8E57-C7324BCA133B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598" y="6329370"/>
            <a:ext cx="1302544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9">
            <a:extLst>
              <a:ext uri="{FF2B5EF4-FFF2-40B4-BE49-F238E27FC236}">
                <a16:creationId xmlns="" xmlns:a16="http://schemas.microsoft.com/office/drawing/2014/main" id="{B815B37A-2636-4321-A1B2-00D63C88927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079" y="6253170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0" descr="10-0193.4_PartnerLogos_Inner_Light_NoGradient.png">
            <a:extLst>
              <a:ext uri="{FF2B5EF4-FFF2-40B4-BE49-F238E27FC236}">
                <a16:creationId xmlns="" xmlns:a16="http://schemas.microsoft.com/office/drawing/2014/main" id="{9EF2D160-C60A-44AC-9231-CEB6A1BE62F7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>
            <a:extLst>
              <a:ext uri="{FF2B5EF4-FFF2-40B4-BE49-F238E27FC236}">
                <a16:creationId xmlns="" xmlns:a16="http://schemas.microsoft.com/office/drawing/2014/main" id="{63A31BE1-84FB-4F61-8387-888FDADF4D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9" y="6303970"/>
            <a:ext cx="150614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>
            <a:extLst>
              <a:ext uri="{FF2B5EF4-FFF2-40B4-BE49-F238E27FC236}">
                <a16:creationId xmlns="" xmlns:a16="http://schemas.microsoft.com/office/drawing/2014/main" id="{FFA4F14C-2563-489C-8F67-EE0753EB145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973" y="6327782"/>
            <a:ext cx="654844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8">
            <a:extLst>
              <a:ext uri="{FF2B5EF4-FFF2-40B4-BE49-F238E27FC236}">
                <a16:creationId xmlns="" xmlns:a16="http://schemas.microsoft.com/office/drawing/2014/main" id="{47761C4D-0432-4696-A829-70FA3B8E16A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588" y="6242050"/>
            <a:ext cx="588169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4">
            <a:extLst>
              <a:ext uri="{FF2B5EF4-FFF2-40B4-BE49-F238E27FC236}">
                <a16:creationId xmlns="" xmlns:a16="http://schemas.microsoft.com/office/drawing/2014/main" id="{57D33DEA-2A0B-4602-B695-FE53D0F9D92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8" y="6207132"/>
            <a:ext cx="610791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5">
            <a:extLst>
              <a:ext uri="{FF2B5EF4-FFF2-40B4-BE49-F238E27FC236}">
                <a16:creationId xmlns="" xmlns:a16="http://schemas.microsoft.com/office/drawing/2014/main" id="{F78476D8-6C8B-4809-AB5C-EA386B2D1AB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922" y="6327775"/>
            <a:ext cx="12954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6">
            <a:extLst>
              <a:ext uri="{FF2B5EF4-FFF2-40B4-BE49-F238E27FC236}">
                <a16:creationId xmlns="" xmlns:a16="http://schemas.microsoft.com/office/drawing/2014/main" id="{2C951864-976D-407C-9981-B68FD1C0BD8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399" y="6242050"/>
            <a:ext cx="621506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7">
            <a:extLst>
              <a:ext uri="{FF2B5EF4-FFF2-40B4-BE49-F238E27FC236}">
                <a16:creationId xmlns="" xmlns:a16="http://schemas.microsoft.com/office/drawing/2014/main" id="{38C61C76-7B1F-453C-A4EF-8D66B3270D63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110" y="6242050"/>
            <a:ext cx="526256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8">
            <a:extLst>
              <a:ext uri="{FF2B5EF4-FFF2-40B4-BE49-F238E27FC236}">
                <a16:creationId xmlns="" xmlns:a16="http://schemas.microsoft.com/office/drawing/2014/main" id="{3B32549B-B2A3-495D-8D16-D83022C4772E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598" y="6370645"/>
            <a:ext cx="1302544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9">
            <a:extLst>
              <a:ext uri="{FF2B5EF4-FFF2-40B4-BE49-F238E27FC236}">
                <a16:creationId xmlns="" xmlns:a16="http://schemas.microsoft.com/office/drawing/2014/main" id="{43B97A1A-4B6E-45B0-96CA-123F268F751B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079" y="6294445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7200" y="1135922"/>
            <a:ext cx="8229600" cy="492827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5" name="Slide Number Placeholder 2">
            <a:extLst>
              <a:ext uri="{FF2B5EF4-FFF2-40B4-BE49-F238E27FC236}">
                <a16:creationId xmlns="" xmlns:a16="http://schemas.microsoft.com/office/drawing/2014/main" id="{29C87FEC-19BE-4E6F-8796-6A8182FB6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18D132D1-74B5-4118-AD1A-16EA15B21E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814574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HI360 Slide Second Page_blue-partners.png">
            <a:extLst>
              <a:ext uri="{FF2B5EF4-FFF2-40B4-BE49-F238E27FC236}">
                <a16:creationId xmlns="" xmlns:a16="http://schemas.microsoft.com/office/drawing/2014/main" id="{6F5E91F6-D93B-40E7-91E1-308A76F182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22F6A57E-9BBB-472E-90AE-3C2E6371C6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9" y="6262695"/>
            <a:ext cx="150614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9128A74F-D97B-4B52-BCC6-599BDB415CC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973" y="6286507"/>
            <a:ext cx="654844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>
            <a:extLst>
              <a:ext uri="{FF2B5EF4-FFF2-40B4-BE49-F238E27FC236}">
                <a16:creationId xmlns="" xmlns:a16="http://schemas.microsoft.com/office/drawing/2014/main" id="{44092FA5-D712-4929-8C4B-358D0392A2C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588" y="6200775"/>
            <a:ext cx="588169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>
            <a:extLst>
              <a:ext uri="{FF2B5EF4-FFF2-40B4-BE49-F238E27FC236}">
                <a16:creationId xmlns="" xmlns:a16="http://schemas.microsoft.com/office/drawing/2014/main" id="{AD5B6EB5-3A2D-4010-A8F4-75DAE3CCBC1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8" y="6165857"/>
            <a:ext cx="610791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5">
            <a:extLst>
              <a:ext uri="{FF2B5EF4-FFF2-40B4-BE49-F238E27FC236}">
                <a16:creationId xmlns="" xmlns:a16="http://schemas.microsoft.com/office/drawing/2014/main" id="{70EDE939-CE43-4DCF-91E2-A060A57B03B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922" y="6286500"/>
            <a:ext cx="12954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6">
            <a:extLst>
              <a:ext uri="{FF2B5EF4-FFF2-40B4-BE49-F238E27FC236}">
                <a16:creationId xmlns="" xmlns:a16="http://schemas.microsoft.com/office/drawing/2014/main" id="{33753471-4984-4E3F-8C9F-3B0D25B5CE8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399" y="6200775"/>
            <a:ext cx="621506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7">
            <a:extLst>
              <a:ext uri="{FF2B5EF4-FFF2-40B4-BE49-F238E27FC236}">
                <a16:creationId xmlns="" xmlns:a16="http://schemas.microsoft.com/office/drawing/2014/main" id="{90A12D5A-DCCD-4B23-8A25-36703F849D1A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110" y="6180138"/>
            <a:ext cx="526256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">
            <a:extLst>
              <a:ext uri="{FF2B5EF4-FFF2-40B4-BE49-F238E27FC236}">
                <a16:creationId xmlns="" xmlns:a16="http://schemas.microsoft.com/office/drawing/2014/main" id="{937E20B0-4D34-4E64-B34B-99CFD97ABDA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598" y="6329370"/>
            <a:ext cx="1302544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9">
            <a:extLst>
              <a:ext uri="{FF2B5EF4-FFF2-40B4-BE49-F238E27FC236}">
                <a16:creationId xmlns="" xmlns:a16="http://schemas.microsoft.com/office/drawing/2014/main" id="{2E4B922F-74BB-451A-8FDD-5E21894F2278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079" y="6253170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6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14" name="Date Placeholder 3">
            <a:extLst>
              <a:ext uri="{FF2B5EF4-FFF2-40B4-BE49-F238E27FC236}">
                <a16:creationId xmlns="" xmlns:a16="http://schemas.microsoft.com/office/drawing/2014/main" id="{B9EF3A38-A5DC-4DC4-885C-8400CCF998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7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hangingPunct="1">
              <a:defRPr>
                <a:solidFill>
                  <a:prstClr val="black"/>
                </a:solidFill>
                <a:latin typeface="Arial" charset="0"/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="" xmlns:a16="http://schemas.microsoft.com/office/drawing/2014/main" id="{9BB558AA-5818-4501-9231-75FEECCDF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7"/>
            <a:ext cx="2895600" cy="365125"/>
          </a:xfrm>
          <a:prstGeom prst="rect">
            <a:avLst/>
          </a:prstGeom>
        </p:spPr>
        <p:txBody>
          <a:bodyPr/>
          <a:lstStyle>
            <a:lvl1pPr defTabSz="457200" eaLnBrk="1" hangingPunct="1">
              <a:defRPr>
                <a:solidFill>
                  <a:prstClr val="black"/>
                </a:solidFill>
                <a:latin typeface="Arial" charset="0"/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="" xmlns:a16="http://schemas.microsoft.com/office/drawing/2014/main" id="{183C83FF-1739-4F26-969D-9D1308787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7"/>
            <a:ext cx="2133600" cy="365125"/>
          </a:xfrm>
        </p:spPr>
        <p:txBody>
          <a:bodyPr/>
          <a:lstStyle>
            <a:lvl1pPr defTabSz="914400" eaLnBrk="0" hangingPunct="0">
              <a:defRPr/>
            </a:lvl1pPr>
          </a:lstStyle>
          <a:p>
            <a:fld id="{E7FB3126-D97E-4A21-A77F-39CF2B5B26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9266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3429000"/>
            <a:ext cx="8839200" cy="327660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16002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934"/>
            <a:ext cx="2895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848380"/>
            <a:ext cx="7772400" cy="52322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527667" y="4708266"/>
            <a:ext cx="2743200" cy="184666"/>
          </a:xfrm>
        </p:spPr>
        <p:txBody>
          <a:bodyPr>
            <a:spAutoFit/>
          </a:bodyPr>
          <a:lstStyle>
            <a:lvl1pPr marL="0" indent="0" algn="ct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" y="1334288"/>
            <a:ext cx="8839200" cy="104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33248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8/1/2017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31080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4877104" y="2756361"/>
            <a:ext cx="3885896" cy="1384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355482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" y="1334288"/>
            <a:ext cx="8839200" cy="104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2057402"/>
            <a:ext cx="3657600" cy="4114799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685801" y="25923"/>
            <a:ext cx="3657296" cy="138499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5276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2405826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48.xml"/><Relationship Id="rId15" Type="http://schemas.openxmlformats.org/officeDocument/2006/relationships/image" Target="../media/image11.jpeg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image" Target="../media/image10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58.xml"/><Relationship Id="rId15" Type="http://schemas.openxmlformats.org/officeDocument/2006/relationships/image" Target="../media/image11.jpeg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image" Target="../media/image10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6104" y="457200"/>
            <a:ext cx="7772400" cy="9144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0560" y="1676400"/>
            <a:ext cx="7772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30079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accent6">
                    <a:lumMod val="75000"/>
                  </a:schemeClr>
                </a:solidFill>
                <a:latin typeface="Gill Sans MT"/>
                <a:cs typeface="Gill Sans MT"/>
              </a:defRPr>
            </a:lvl1pPr>
          </a:lstStyle>
          <a:p>
            <a:fld id="{7C017F59-29DA-6F48-B92A-5AD511CC2D63}" type="datetime1">
              <a:rPr lang="en-US" smtClean="0">
                <a:solidFill>
                  <a:srgbClr val="0067B9">
                    <a:lumMod val="75000"/>
                  </a:srgbClr>
                </a:solidFill>
              </a:rPr>
              <a:pPr/>
              <a:t>8/1/2017</a:t>
            </a:fld>
            <a:endParaRPr lang="en-US">
              <a:solidFill>
                <a:srgbClr val="0067B9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0079"/>
            <a:ext cx="2895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chemeClr val="accent6">
                    <a:lumMod val="75000"/>
                  </a:schemeClr>
                </a:solidFill>
                <a:latin typeface="Gill Sans MT"/>
                <a:cs typeface="Gill Sans MT"/>
              </a:defRPr>
            </a:lvl1pPr>
          </a:lstStyle>
          <a:p>
            <a:r>
              <a:rPr lang="en-US">
                <a:solidFill>
                  <a:srgbClr val="0067B9">
                    <a:lumMod val="75000"/>
                  </a:srgbClr>
                </a:solidFill>
              </a:rPr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30079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chemeClr val="accent6">
                    <a:lumMod val="75000"/>
                  </a:schemeClr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>
                <a:solidFill>
                  <a:srgbClr val="0067B9">
                    <a:lumMod val="75000"/>
                  </a:srgbClr>
                </a:solidFill>
              </a:rPr>
              <a:pPr/>
              <a:t>‹#›</a:t>
            </a:fld>
            <a:endParaRPr lang="en-US">
              <a:solidFill>
                <a:srgbClr val="0067B9">
                  <a:lumMod val="75000"/>
                </a:srgbClr>
              </a:solidFill>
            </a:endParaRPr>
          </a:p>
        </p:txBody>
      </p:sp>
      <p:sp>
        <p:nvSpPr>
          <p:cNvPr id="7" name="Frame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22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737459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800" b="0" i="0" kern="1200">
          <a:solidFill>
            <a:srgbClr val="BA0C2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30188" indent="-230188" algn="l" defTabSz="457200" rtl="0" eaLnBrk="1" latinLnBrk="0" hangingPunct="1">
        <a:spcBef>
          <a:spcPts val="0"/>
        </a:spcBef>
        <a:spcAft>
          <a:spcPts val="1200"/>
        </a:spcAft>
        <a:buFont typeface="Arial"/>
        <a:buChar char="•"/>
        <a:defRPr sz="2000" b="0" i="0" kern="1200">
          <a:solidFill>
            <a:srgbClr val="635C5B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4213" indent="-230188" algn="l" defTabSz="457200" rtl="0" eaLnBrk="1" latinLnBrk="0" hangingPunct="1">
        <a:spcBef>
          <a:spcPts val="0"/>
        </a:spcBef>
        <a:spcAft>
          <a:spcPts val="1200"/>
        </a:spcAft>
        <a:buFont typeface="Arial"/>
        <a:buChar char="–"/>
        <a:defRPr sz="2000" b="0" i="0" kern="1200">
          <a:solidFill>
            <a:srgbClr val="635C5B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-230188" algn="l" defTabSz="457200" rtl="0" eaLnBrk="1" latinLnBrk="0" hangingPunct="1">
        <a:spcBef>
          <a:spcPct val="20000"/>
        </a:spcBef>
        <a:buFont typeface="Arial"/>
        <a:buChar char="•"/>
        <a:defRPr sz="1800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146175" indent="-231775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255713" indent="-230188" algn="l" defTabSz="457200" rtl="0" eaLnBrk="1" latinLnBrk="0" hangingPunct="1">
        <a:spcBef>
          <a:spcPct val="20000"/>
        </a:spcBef>
        <a:buFont typeface="Arial"/>
        <a:buChar char="»"/>
        <a:defRPr sz="1400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F0C19F26-0B5F-4174-885D-6360C4517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62B3C26-EFC3-4DB3-899E-6595D9C53B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EF65981-1349-4D38-A6BA-B32609FF7F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53428-E2B0-4E08-89F1-A4D63F1B7C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D504911-9FCB-4831-B81C-AD5591FB3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6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E969EBC-BD34-45E5-A10B-9592B9D8F1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6ECB9-6FDA-4A76-9D74-4BE6ACC6E6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169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6" descr="FHI360 Slide Second Page_blue-partners.png">
            <a:extLst>
              <a:ext uri="{FF2B5EF4-FFF2-40B4-BE49-F238E27FC236}">
                <a16:creationId xmlns="" xmlns:a16="http://schemas.microsoft.com/office/drawing/2014/main" id="{DD8DFC18-D7C4-4BB8-9795-23B7181CE3C9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itle Placeholder 1">
            <a:extLst>
              <a:ext uri="{FF2B5EF4-FFF2-40B4-BE49-F238E27FC236}">
                <a16:creationId xmlns="" xmlns:a16="http://schemas.microsoft.com/office/drawing/2014/main" id="{1BCD682F-BA66-4FDC-8D64-452D98C4984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2" name="Text Placeholder 2">
            <a:extLst>
              <a:ext uri="{FF2B5EF4-FFF2-40B4-BE49-F238E27FC236}">
                <a16:creationId xmlns="" xmlns:a16="http://schemas.microsoft.com/office/drawing/2014/main" id="{23CFC08A-1CA3-4905-BFC0-B0158FE5FD7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143006"/>
            <a:ext cx="82296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E18C61F-402D-4E43-93D5-0564CF49A0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91400" y="6242061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eaLnBrk="1" hangingPunct="1">
              <a:defRPr sz="1000">
                <a:solidFill>
                  <a:srgbClr val="898989"/>
                </a:solidFill>
              </a:defRPr>
            </a:lvl1pPr>
          </a:lstStyle>
          <a:p>
            <a:fld id="{24AD6303-4987-47DE-BF86-3C4C609D497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4" name="Picture 3">
            <a:extLst>
              <a:ext uri="{FF2B5EF4-FFF2-40B4-BE49-F238E27FC236}">
                <a16:creationId xmlns="" xmlns:a16="http://schemas.microsoft.com/office/drawing/2014/main" id="{8DCDE3D5-D332-46C1-955F-8DE946B77460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34" y="6267461"/>
            <a:ext cx="1426369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8">
            <a:extLst>
              <a:ext uri="{FF2B5EF4-FFF2-40B4-BE49-F238E27FC236}">
                <a16:creationId xmlns="" xmlns:a16="http://schemas.microsoft.com/office/drawing/2014/main" id="{360D15EA-9F3F-42B4-986D-198C41478C8E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607" y="6200775"/>
            <a:ext cx="58936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19">
            <a:extLst>
              <a:ext uri="{FF2B5EF4-FFF2-40B4-BE49-F238E27FC236}">
                <a16:creationId xmlns="" xmlns:a16="http://schemas.microsoft.com/office/drawing/2014/main" id="{9F1E5326-CE8B-498B-AD02-3458D2CE775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816" y="6273811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595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5C6F7A"/>
          </a:solidFill>
          <a:latin typeface="+mj-lt"/>
          <a:ea typeface="MS PGothic" pitchFamily="34" charset="-128"/>
          <a:cs typeface="Geneva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MS PGothic" pitchFamily="34" charset="-128"/>
          <a:cs typeface="Geneva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Geneva" charset="-128"/>
          <a:cs typeface="Genev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Geneva" charset="-128"/>
          <a:cs typeface="Genev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FHI360 Slide Second Page_blue-partners.png">
            <a:extLst>
              <a:ext uri="{FF2B5EF4-FFF2-40B4-BE49-F238E27FC236}">
                <a16:creationId xmlns="" xmlns:a16="http://schemas.microsoft.com/office/drawing/2014/main" id="{8E574D70-AA1D-4F93-BD33-137B68452956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itle Placeholder 1">
            <a:extLst>
              <a:ext uri="{FF2B5EF4-FFF2-40B4-BE49-F238E27FC236}">
                <a16:creationId xmlns="" xmlns:a16="http://schemas.microsoft.com/office/drawing/2014/main" id="{3C015EFC-2496-48CA-B703-CE0647B0477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6" name="Text Placeholder 2">
            <a:extLst>
              <a:ext uri="{FF2B5EF4-FFF2-40B4-BE49-F238E27FC236}">
                <a16:creationId xmlns="" xmlns:a16="http://schemas.microsoft.com/office/drawing/2014/main" id="{E3E849A6-774D-4B93-AAC9-770964352EC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143006"/>
            <a:ext cx="82296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0CF630B-EBED-4DE7-AE8E-B900366E7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91400" y="6242057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eaLnBrk="1" hangingPunct="1">
              <a:defRPr sz="1000">
                <a:solidFill>
                  <a:srgbClr val="898989"/>
                </a:solidFill>
              </a:defRPr>
            </a:lvl1pPr>
          </a:lstStyle>
          <a:p>
            <a:fld id="{BFB1D84F-7A8C-40B6-A21E-32DB26FB66F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8198" name="Picture 3">
            <a:extLst>
              <a:ext uri="{FF2B5EF4-FFF2-40B4-BE49-F238E27FC236}">
                <a16:creationId xmlns="" xmlns:a16="http://schemas.microsoft.com/office/drawing/2014/main" id="{5358ECD8-F317-4C6C-BF3C-24448430849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32" y="6267457"/>
            <a:ext cx="1426369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8">
            <a:extLst>
              <a:ext uri="{FF2B5EF4-FFF2-40B4-BE49-F238E27FC236}">
                <a16:creationId xmlns="" xmlns:a16="http://schemas.microsoft.com/office/drawing/2014/main" id="{40BC8662-1C4E-4AC9-9CCC-A514A532E38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607" y="6200775"/>
            <a:ext cx="58936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19">
            <a:extLst>
              <a:ext uri="{FF2B5EF4-FFF2-40B4-BE49-F238E27FC236}">
                <a16:creationId xmlns="" xmlns:a16="http://schemas.microsoft.com/office/drawing/2014/main" id="{1CF47F18-FAD7-49E3-8DE1-8BC2549E291F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816" y="6273807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6869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5C6F7A"/>
          </a:solidFill>
          <a:latin typeface="+mj-lt"/>
          <a:ea typeface="MS PGothic" pitchFamily="34" charset="-128"/>
          <a:cs typeface="Geneva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MS PGothic" pitchFamily="34" charset="-128"/>
          <a:cs typeface="Geneva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Geneva" charset="-128"/>
          <a:cs typeface="Genev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Geneva" charset="-128"/>
          <a:cs typeface="Genev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7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9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8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13" Type="http://schemas.openxmlformats.org/officeDocument/2006/relationships/image" Target="../media/image41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12" Type="http://schemas.openxmlformats.org/officeDocument/2006/relationships/image" Target="../media/image40.jpeg"/><Relationship Id="rId2" Type="http://schemas.openxmlformats.org/officeDocument/2006/relationships/image" Target="../media/image30.jpeg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5" Type="http://schemas.openxmlformats.org/officeDocument/2006/relationships/image" Target="../media/image4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Relationship Id="rId1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457200"/>
            <a:fld id="{479B594D-EE2C-E248-B7F0-F679C2E525DC}" type="datetime1">
              <a:rPr lang="en-US">
                <a:solidFill>
                  <a:srgbClr val="0067B9">
                    <a:lumMod val="75000"/>
                  </a:srgbClr>
                </a:solidFill>
              </a:rPr>
              <a:pPr defTabSz="457200"/>
              <a:t>8/1/2017</a:t>
            </a:fld>
            <a:endParaRPr lang="en-US" dirty="0">
              <a:solidFill>
                <a:srgbClr val="0067B9">
                  <a:lumMod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57200"/>
            <a:fld id="{42782948-4DBE-204D-AB9E-B65E067054AE}" type="slidenum">
              <a:rPr lang="en-US">
                <a:solidFill>
                  <a:srgbClr val="0067B9">
                    <a:lumMod val="75000"/>
                  </a:srgbClr>
                </a:solidFill>
              </a:rPr>
              <a:pPr defTabSz="457200"/>
              <a:t>1</a:t>
            </a:fld>
            <a:endParaRPr lang="en-US">
              <a:solidFill>
                <a:srgbClr val="0067B9">
                  <a:lumMod val="75000"/>
                </a:srgbClr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666204" y="2133615"/>
            <a:ext cx="8401596" cy="1393371"/>
          </a:xfrm>
        </p:spPr>
        <p:txBody>
          <a:bodyPr anchor="ctr"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EVALUATION TOOL OF THE QUALITY OF METHADONE CLINIC AND ITS APPLICATIONS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7" y="4114800"/>
            <a:ext cx="3876869" cy="16002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Pham </a:t>
            </a:r>
            <a:r>
              <a:rPr lang="en-US" b="1" dirty="0" err="1" smtClean="0"/>
              <a:t>Thi</a:t>
            </a:r>
            <a:r>
              <a:rPr lang="en-US" b="1" dirty="0" smtClean="0"/>
              <a:t> </a:t>
            </a:r>
            <a:r>
              <a:rPr lang="en-US" b="1" dirty="0" err="1" smtClean="0"/>
              <a:t>Thanh</a:t>
            </a:r>
            <a:r>
              <a:rPr lang="en-US" b="1" dirty="0" smtClean="0"/>
              <a:t> Mai, MD</a:t>
            </a:r>
            <a:endParaRPr lang="en-US" b="1" dirty="0"/>
          </a:p>
          <a:p>
            <a:r>
              <a:rPr lang="en-US" b="1" dirty="0"/>
              <a:t>Senior Technical Officer </a:t>
            </a:r>
          </a:p>
          <a:p>
            <a:r>
              <a:rPr lang="en-US" b="1" dirty="0"/>
              <a:t>Care and Treatment and Methadone Maintenance </a:t>
            </a:r>
            <a:r>
              <a:rPr lang="en-US" b="1" dirty="0" smtClean="0"/>
              <a:t>Therapy</a:t>
            </a:r>
            <a:endParaRPr lang="en-US" b="1" dirty="0"/>
          </a:p>
          <a:p>
            <a:r>
              <a:rPr lang="en-US" b="1" dirty="0" smtClean="0"/>
              <a:t>USAID SHIFT project 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52600" y="152400"/>
            <a:ext cx="6324600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The USAID Sustainable HIV Response from Technical Assistance (SHIFT)</a:t>
            </a:r>
          </a:p>
        </p:txBody>
      </p:sp>
    </p:spTree>
    <p:extLst>
      <p:ext uri="{BB962C8B-B14F-4D97-AF65-F5344CB8AC3E}">
        <p14:creationId xmlns:p14="http://schemas.microsoft.com/office/powerpoint/2010/main" val="332009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1000"/>
            <a:ext cx="8153399" cy="6363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186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"/>
            <a:ext cx="8458199" cy="6648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948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FC8AE3BC-E13F-4B09-A132-798BBDC5137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DDF7968-1262-4ED6-996E-5DF7CD8B65C2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124200" y="6520934"/>
            <a:ext cx="2895600" cy="184666"/>
          </a:xfrm>
        </p:spPr>
        <p:txBody>
          <a:bodyPr/>
          <a:lstStyle/>
          <a:p>
            <a:r>
              <a:rPr lang="en-US">
                <a:solidFill>
                  <a:srgbClr val="0067B9">
                    <a:lumMod val="75000"/>
                  </a:srgbClr>
                </a:solidFill>
              </a:rPr>
              <a:t>FOOTER GOES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686BF60-794D-4820-AF02-816A8383BD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="" xmlns:a16="http://schemas.microsoft.com/office/drawing/2014/main" id="{9F6F046A-73C1-4DFD-9F98-8748974B3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20311"/>
            <a:ext cx="9144000" cy="584775"/>
          </a:xfrm>
        </p:spPr>
        <p:txBody>
          <a:bodyPr/>
          <a:lstStyle/>
          <a:p>
            <a:r>
              <a:rPr lang="en-US" sz="3200" b="1" dirty="0" smtClean="0"/>
              <a:t>SELECTING PATIENT RECORDS RANDOMLY</a:t>
            </a:r>
            <a:endParaRPr lang="en-US" sz="3200" b="1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="" xmlns:a16="http://schemas.microsoft.com/office/drawing/2014/main" id="{39DAE05E-EE89-497B-BB96-3926276B14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1024406"/>
              </p:ext>
            </p:extLst>
          </p:nvPr>
        </p:nvGraphicFramePr>
        <p:xfrm>
          <a:off x="86575" y="1530054"/>
          <a:ext cx="8905033" cy="40869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Worksheet" r:id="rId3" imgW="13251284" imgH="3954692" progId="Excel.Sheet.8">
                  <p:embed/>
                </p:oleObj>
              </mc:Choice>
              <mc:Fallback>
                <p:oleObj name="Worksheet" r:id="rId3" imgW="13251284" imgH="3954692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6575" y="1530054"/>
                        <a:ext cx="8905033" cy="40869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334000" y="24384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800600" y="1447800"/>
            <a:ext cx="4191000" cy="3970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INSTRUCTIONS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. Mark “N” at the yellow box, column “c”(i.e. N=250 means that there are 250 patients who are being treated at clinic at the time of evaluation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2. Press “Enter” 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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100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numbers which are randomly selected from N patients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3. Pick the patient records according to the above 100 numbers until enough patient records are obtained (around 70 records).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4. Exclude the duplicate records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5. Select 50 final records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6. Randomly select again by pressing “F2 + Enter” </a:t>
            </a:r>
          </a:p>
        </p:txBody>
      </p:sp>
    </p:spTree>
    <p:extLst>
      <p:ext uri="{BB962C8B-B14F-4D97-AF65-F5344CB8AC3E}">
        <p14:creationId xmlns:p14="http://schemas.microsoft.com/office/powerpoint/2010/main" val="126720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7F4E3E3B-29C5-4FB6-A05A-D9F5CB2FEC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838200" y="-1981200"/>
            <a:ext cx="6858000" cy="23876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PATIENT RECORDS REVIEW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D855BE09-0B31-4F1A-AEFF-20DC4448A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FC230B4-1B1D-496A-9956-DF981EA40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67B9">
                    <a:lumMod val="75000"/>
                  </a:srgbClr>
                </a:solidFill>
              </a:rPr>
              <a:t>FOOTER GOES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00D5D8D-54F5-4800-9573-36298D5DD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075" name="Picture 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1000"/>
            <a:ext cx="6934200" cy="6660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536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BBA43141-CB4D-4F39-B48F-C4650DFF2E5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55638" y="185738"/>
            <a:ext cx="7832725" cy="584200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CLINICAL PRACTICE OBSERVATION</a:t>
            </a:r>
            <a:endParaRPr lang="en-US" sz="32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100" name="Picture 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678" y="1143000"/>
            <a:ext cx="7188645" cy="5562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125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A91F0D82-A715-4E0E-9AEA-AAD25742F2F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05043B4-BC01-46BB-97CA-52A740974FA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124200" y="6520934"/>
            <a:ext cx="2895600" cy="184666"/>
          </a:xfrm>
        </p:spPr>
        <p:txBody>
          <a:bodyPr/>
          <a:lstStyle/>
          <a:p>
            <a:r>
              <a:rPr lang="en-US">
                <a:solidFill>
                  <a:srgbClr val="0067B9">
                    <a:lumMod val="75000"/>
                  </a:srgbClr>
                </a:solidFill>
              </a:rPr>
              <a:t>FOOTER GOES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B079BA70-0FD8-4511-8883-B3E64604BB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="" xmlns:a16="http://schemas.microsoft.com/office/drawing/2014/main" id="{235C47EF-7000-46C0-BDE9-6A5497D93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104" y="258755"/>
            <a:ext cx="7772400" cy="646331"/>
          </a:xfrm>
        </p:spPr>
        <p:txBody>
          <a:bodyPr/>
          <a:lstStyle/>
          <a:p>
            <a:r>
              <a:rPr lang="en-US" b="1" dirty="0" smtClean="0"/>
              <a:t>RESULTS REPORT</a:t>
            </a:r>
            <a:endParaRPr lang="en-US" b="1" dirty="0"/>
          </a:p>
        </p:txBody>
      </p:sp>
      <p:graphicFrame>
        <p:nvGraphicFramePr>
          <p:cNvPr id="11" name="Object 10">
            <a:extLst>
              <a:ext uri="{FF2B5EF4-FFF2-40B4-BE49-F238E27FC236}">
                <a16:creationId xmlns="" xmlns:a16="http://schemas.microsoft.com/office/drawing/2014/main" id="{12247D71-330E-4EF8-AF39-18A1D79156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2295184"/>
              </p:ext>
            </p:extLst>
          </p:nvPr>
        </p:nvGraphicFramePr>
        <p:xfrm>
          <a:off x="280648" y="1690011"/>
          <a:ext cx="4423172" cy="379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0" name="Worksheet" r:id="rId3" imgW="5897840" imgH="3794701" progId="Excel.Sheet.8">
                  <p:embed/>
                </p:oleObj>
              </mc:Choice>
              <mc:Fallback>
                <p:oleObj name="Worksheet" r:id="rId3" imgW="5897840" imgH="3794701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0648" y="1690011"/>
                        <a:ext cx="4423172" cy="3794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="" xmlns:a16="http://schemas.microsoft.com/office/drawing/2014/main" id="{28C4E198-B022-46E2-9315-C9E4A34BCB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9516311"/>
              </p:ext>
            </p:extLst>
          </p:nvPr>
        </p:nvGraphicFramePr>
        <p:xfrm>
          <a:off x="4568428" y="1385635"/>
          <a:ext cx="4423172" cy="5227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1" name="Worksheet" r:id="rId5" imgW="5897840" imgH="5227300" progId="Excel.Sheet.8">
                  <p:embed/>
                </p:oleObj>
              </mc:Choice>
              <mc:Fallback>
                <p:oleObj name="Worksheet" r:id="rId5" imgW="5897840" imgH="522730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68428" y="1385635"/>
                        <a:ext cx="4423172" cy="5227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0047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E0B54292-4120-4690-9433-21ACD3432F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58AF204-226C-4C62-B52B-BB317523370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124200" y="6520934"/>
            <a:ext cx="2895600" cy="184666"/>
          </a:xfrm>
        </p:spPr>
        <p:txBody>
          <a:bodyPr/>
          <a:lstStyle/>
          <a:p>
            <a:r>
              <a:rPr lang="en-US">
                <a:solidFill>
                  <a:srgbClr val="0067B9">
                    <a:lumMod val="75000"/>
                  </a:srgbClr>
                </a:solidFill>
              </a:rPr>
              <a:t>FOOTER GOES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9593F5FE-8456-42D7-864B-902C34F7B7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9" name="Object 8">
            <a:extLst>
              <a:ext uri="{FF2B5EF4-FFF2-40B4-BE49-F238E27FC236}">
                <a16:creationId xmlns="" xmlns:a16="http://schemas.microsoft.com/office/drawing/2014/main" id="{BE6184B8-EDB5-45D0-8E87-C838B19D43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8699644"/>
              </p:ext>
            </p:extLst>
          </p:nvPr>
        </p:nvGraphicFramePr>
        <p:xfrm>
          <a:off x="258877" y="1622401"/>
          <a:ext cx="4423172" cy="5083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4" name="Worksheet" r:id="rId3" imgW="5897840" imgH="5082648" progId="Excel.Sheet.8">
                  <p:embed/>
                </p:oleObj>
              </mc:Choice>
              <mc:Fallback>
                <p:oleObj name="Worksheet" r:id="rId3" imgW="5897840" imgH="5082648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877" y="1622401"/>
                        <a:ext cx="4423172" cy="5083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="" xmlns:a16="http://schemas.microsoft.com/office/drawing/2014/main" id="{610963EB-1D89-4963-A316-6D238BA7C5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0730596"/>
              </p:ext>
            </p:extLst>
          </p:nvPr>
        </p:nvGraphicFramePr>
        <p:xfrm>
          <a:off x="4682050" y="2266987"/>
          <a:ext cx="4423172" cy="371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5" name="Worksheet" r:id="rId5" imgW="5897840" imgH="3718481" progId="Excel.Sheet.8">
                  <p:embed/>
                </p:oleObj>
              </mc:Choice>
              <mc:Fallback>
                <p:oleObj name="Worksheet" r:id="rId5" imgW="5897840" imgH="3718481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82050" y="2266987"/>
                        <a:ext cx="4423172" cy="3717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5">
            <a:extLst>
              <a:ext uri="{FF2B5EF4-FFF2-40B4-BE49-F238E27FC236}">
                <a16:creationId xmlns="" xmlns:a16="http://schemas.microsoft.com/office/drawing/2014/main" id="{235C47EF-7000-46C0-BDE9-6A5497D939FE}"/>
              </a:ext>
            </a:extLst>
          </p:cNvPr>
          <p:cNvSpPr txBox="1">
            <a:spLocks/>
          </p:cNvSpPr>
          <p:nvPr/>
        </p:nvSpPr>
        <p:spPr>
          <a:xfrm>
            <a:off x="686104" y="258755"/>
            <a:ext cx="7772400" cy="64633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smtClean="0"/>
              <a:t>RESULTS REPORT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5389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3AD9C371-3296-47AD-81CD-D9090274B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447800"/>
            <a:ext cx="7979228" cy="517434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600" b="1" dirty="0" smtClean="0"/>
              <a:t>Before the evaluation process</a:t>
            </a:r>
            <a:endParaRPr lang="en-US" sz="1600" b="1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/>
              <a:t>Create the list of patient records needed to review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/>
              <a:t>Calculate the </a:t>
            </a:r>
            <a:r>
              <a:rPr lang="en-US" sz="1600" dirty="0"/>
              <a:t>index “Incidence of patients retaining the treatment for &gt; 12 </a:t>
            </a:r>
            <a:r>
              <a:rPr lang="en-US" sz="1600" dirty="0" smtClean="0"/>
              <a:t>months”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/>
              <a:t>Review and document in the aspects of “Personnel””</a:t>
            </a:r>
            <a:endParaRPr lang="en-US" sz="1600" dirty="0"/>
          </a:p>
          <a:p>
            <a:pPr marL="230188" lvl="1">
              <a:buFont typeface="Wingdings" panose="05000000000000000000" pitchFamily="2" charset="2"/>
              <a:buChar char="§"/>
            </a:pPr>
            <a:r>
              <a:rPr lang="en-US" sz="1600" b="1" dirty="0" smtClean="0"/>
              <a:t>During the evaluation process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/>
              <a:t>Observe </a:t>
            </a:r>
            <a:r>
              <a:rPr lang="en-US" sz="1600" dirty="0"/>
              <a:t>the distribution of </a:t>
            </a:r>
            <a:r>
              <a:rPr lang="en-US" sz="1600" dirty="0" smtClean="0"/>
              <a:t>patients when they are </a:t>
            </a:r>
            <a:r>
              <a:rPr lang="en-US" sz="1600" dirty="0"/>
              <a:t>taking </a:t>
            </a:r>
            <a:r>
              <a:rPr lang="en-US" sz="1600" dirty="0" smtClean="0"/>
              <a:t>methadone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/>
              <a:t>Discuss with leader to summary the goals and methods of the evaluation process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/>
              <a:t>Ask the relevant staff to prepare: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/>
              <a:t>Patient records according to the list which has been created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/>
              <a:t>Records of patients who skipped doses with out informing the clinic in the past 3 months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66DECED4-2283-43F9-B530-BBA21D232A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414FB1AD-D69E-B741-965A-0BAE826C2FA6}" type="datetime1">
              <a:rPr lang="en-US" smtClean="0"/>
              <a:pPr>
                <a:defRPr/>
              </a:pPr>
              <a:t>8/1/2017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210E28D4-7FA7-4404-952D-8BE2F8C9CF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2782948-4DBE-204D-AB9E-B65E067054A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="" xmlns:a16="http://schemas.microsoft.com/office/drawing/2014/main" id="{AA585D68-7D6B-4A93-B3BD-97510D240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104" y="258755"/>
            <a:ext cx="7772400" cy="646331"/>
          </a:xfrm>
        </p:spPr>
        <p:txBody>
          <a:bodyPr/>
          <a:lstStyle/>
          <a:p>
            <a:r>
              <a:rPr lang="en-US" b="1" dirty="0" smtClean="0"/>
              <a:t>STEPS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1227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02B7155C-055E-4E63-9CA3-F6016A5AB2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515" y="1600200"/>
            <a:ext cx="8305800" cy="4876800"/>
          </a:xfrm>
        </p:spPr>
        <p:txBody>
          <a:bodyPr>
            <a:noAutofit/>
          </a:bodyPr>
          <a:lstStyle/>
          <a:p>
            <a:pPr marL="230188" lvl="1">
              <a:buFont typeface="Wingdings" panose="05000000000000000000" pitchFamily="2" charset="2"/>
              <a:buChar char="§"/>
            </a:pPr>
            <a:r>
              <a:rPr lang="en-US" sz="1800" b="1" dirty="0"/>
              <a:t>During the evaluation </a:t>
            </a:r>
            <a:r>
              <a:rPr lang="en-US" sz="1800" b="1" dirty="0" smtClean="0"/>
              <a:t>process</a:t>
            </a:r>
            <a:endParaRPr lang="en-US" sz="1800" b="1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 smtClean="0"/>
              <a:t>Observe the functional units and interview staff at waiting area, reception area, storage and dispensing area, testing area, counseling room, examination room,…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 smtClean="0"/>
              <a:t>Patient records review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 smtClean="0"/>
              <a:t>Complete all items of evaluation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 smtClean="0"/>
              <a:t>Discuss with staff about the plans for improvements of the quality of services</a:t>
            </a: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800" b="1" dirty="0" smtClean="0"/>
              <a:t>After the evaluation process</a:t>
            </a:r>
            <a:endParaRPr lang="en-US" sz="1800" b="1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 smtClean="0"/>
              <a:t>Technical assistant monitor and support clinic in implementing the plans for improvements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/>
              <a:t>E</a:t>
            </a:r>
            <a:r>
              <a:rPr lang="en-US" sz="1800" dirty="0" smtClean="0"/>
              <a:t>ffective clinics should consider </a:t>
            </a:r>
            <a:r>
              <a:rPr lang="en-US" sz="1800" dirty="0"/>
              <a:t>capacity building to become a practical training center for provinces / cities</a:t>
            </a:r>
            <a:r>
              <a:rPr lang="en-US" sz="1800" dirty="0" smtClean="0"/>
              <a:t>.</a:t>
            </a:r>
            <a:endParaRPr lang="en-US" sz="1800" dirty="0"/>
          </a:p>
          <a:p>
            <a:pPr>
              <a:buFont typeface="Courier New" panose="02070309020205020404" pitchFamily="49" charset="0"/>
              <a:buChar char="o"/>
            </a:pPr>
            <a:endParaRPr lang="en-US" sz="1800" dirty="0"/>
          </a:p>
          <a:p>
            <a:pPr>
              <a:buFont typeface="Courier New" panose="02070309020205020404" pitchFamily="49" charset="0"/>
              <a:buChar char="o"/>
            </a:pPr>
            <a:endParaRPr lang="en-US" sz="1800" dirty="0"/>
          </a:p>
          <a:p>
            <a:pPr>
              <a:buFont typeface="Courier New" panose="02070309020205020404" pitchFamily="49" charset="0"/>
              <a:buChar char="o"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17B202A-6E0A-445C-810F-70DEE73AEFA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A415ED62-49C4-4835-B510-119BD52FC0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itle 5">
            <a:extLst>
              <a:ext uri="{FF2B5EF4-FFF2-40B4-BE49-F238E27FC236}">
                <a16:creationId xmlns="" xmlns:a16="http://schemas.microsoft.com/office/drawing/2014/main" id="{AA585D68-7D6B-4A93-B3BD-97510D240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104" y="258755"/>
            <a:ext cx="7772400" cy="646331"/>
          </a:xfrm>
        </p:spPr>
        <p:txBody>
          <a:bodyPr/>
          <a:lstStyle/>
          <a:p>
            <a:r>
              <a:rPr lang="en-US" b="1" dirty="0" smtClean="0"/>
              <a:t>STEPS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0728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>
            <a:extLst>
              <a:ext uri="{FF2B5EF4-FFF2-40B4-BE49-F238E27FC236}">
                <a16:creationId xmlns="" xmlns:a16="http://schemas.microsoft.com/office/drawing/2014/main" id="{82C47F1C-3B6C-4577-A9C0-EA05077CE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793" y="365125"/>
            <a:ext cx="7929563" cy="782638"/>
          </a:xfrm>
        </p:spPr>
        <p:txBody>
          <a:bodyPr/>
          <a:lstStyle/>
          <a:p>
            <a:endParaRPr lang="en-US" altLang="en-US" dirty="0">
              <a:solidFill>
                <a:schemeClr val="tx2"/>
              </a:solidFill>
              <a:cs typeface="Geneva" pitchFamily="-84" charset="0"/>
            </a:endParaRPr>
          </a:p>
        </p:txBody>
      </p:sp>
      <p:pic>
        <p:nvPicPr>
          <p:cNvPr id="75778" name="Picture 2" descr="C:\Users\thanhmai\Pictures\HCMC Nov 14\lan 2\20141111_081157.jpg">
            <a:extLst>
              <a:ext uri="{FF2B5EF4-FFF2-40B4-BE49-F238E27FC236}">
                <a16:creationId xmlns="" xmlns:a16="http://schemas.microsoft.com/office/drawing/2014/main" id="{414ED1DA-51C6-4F10-8602-AC232B669B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1088"/>
            <a:ext cx="352425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2" name="Picture 6">
            <a:extLst>
              <a:ext uri="{FF2B5EF4-FFF2-40B4-BE49-F238E27FC236}">
                <a16:creationId xmlns="" xmlns:a16="http://schemas.microsoft.com/office/drawing/2014/main" id="{717C3790-0363-467F-9A2B-9AC6A5CE9B5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8360" y="1982788"/>
            <a:ext cx="2010965" cy="35734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790" name="Picture 14" descr="C:\Users\thanhmai\Pictures\HCMC Nov 14\lan 2\20141111_085443.jpg">
            <a:extLst>
              <a:ext uri="{FF2B5EF4-FFF2-40B4-BE49-F238E27FC236}">
                <a16:creationId xmlns="" xmlns:a16="http://schemas.microsoft.com/office/drawing/2014/main" id="{7E359970-848C-431F-8476-2AF6DCED5B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24" y="2119326"/>
            <a:ext cx="4224338" cy="422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93" name="Picture 17" descr="C:\Users\thanhmai\Pictures\HCMC Nov 14\lan 2\20141111_093537.jpg">
            <a:extLst>
              <a:ext uri="{FF2B5EF4-FFF2-40B4-BE49-F238E27FC236}">
                <a16:creationId xmlns="" xmlns:a16="http://schemas.microsoft.com/office/drawing/2014/main" id="{D8E67993-18CB-45BA-8594-C52E582AAA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783" y="1152525"/>
            <a:ext cx="4452938" cy="445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96" name="Picture 20" descr="C:\Users\thanhmai\Pictures\HCMC Nov 14\lan 2\20141112_111018.jpg">
            <a:extLst>
              <a:ext uri="{FF2B5EF4-FFF2-40B4-BE49-F238E27FC236}">
                <a16:creationId xmlns="" xmlns:a16="http://schemas.microsoft.com/office/drawing/2014/main" id="{54A0F68D-0589-4A06-9F37-CE0E628E8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587" y="1081101"/>
            <a:ext cx="4015979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97" name="Picture 21" descr="C:\Users\thanhmai\Pictures\HCMC Nov 14\lan 2\20141112_140844.jpg">
            <a:extLst>
              <a:ext uri="{FF2B5EF4-FFF2-40B4-BE49-F238E27FC236}">
                <a16:creationId xmlns="" xmlns:a16="http://schemas.microsoft.com/office/drawing/2014/main" id="{FF9464D9-86B3-4278-9138-09436FA05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013" y="2574925"/>
            <a:ext cx="4364831" cy="43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99" name="Picture 23">
            <a:extLst>
              <a:ext uri="{FF2B5EF4-FFF2-40B4-BE49-F238E27FC236}">
                <a16:creationId xmlns="" xmlns:a16="http://schemas.microsoft.com/office/drawing/2014/main" id="{D15FC4C0-2E5C-4F86-B050-3B807D190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550" y="1047757"/>
            <a:ext cx="2745581" cy="487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801" name="Picture 25" descr="C:\Users\thanhmai\Pictures\HCMC Nov 14\lan 2\20141113_090915.jpg">
            <a:extLst>
              <a:ext uri="{FF2B5EF4-FFF2-40B4-BE49-F238E27FC236}">
                <a16:creationId xmlns="" xmlns:a16="http://schemas.microsoft.com/office/drawing/2014/main" id="{D0C9254A-B068-4AD3-A1FE-0ED7797F02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573" y="1073152"/>
            <a:ext cx="2845594" cy="505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802" name="Picture 26" descr="C:\Users\thanhmai\Pictures\HCMC Nov 14\lan 2\20141112_101330.jpg">
            <a:extLst>
              <a:ext uri="{FF2B5EF4-FFF2-40B4-BE49-F238E27FC236}">
                <a16:creationId xmlns="" xmlns:a16="http://schemas.microsoft.com/office/drawing/2014/main" id="{CE217C21-02ED-4D4B-95A6-A39DD0FD9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504" y="1138251"/>
            <a:ext cx="4467225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803" name="Picture 27">
            <a:extLst>
              <a:ext uri="{FF2B5EF4-FFF2-40B4-BE49-F238E27FC236}">
                <a16:creationId xmlns="" xmlns:a16="http://schemas.microsoft.com/office/drawing/2014/main" id="{7249D620-3F1A-41B0-A845-E174B2D39F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500" y="1081088"/>
            <a:ext cx="5812631" cy="581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804" name="Picture 28" descr="C:\Users\thanhmai\Pictures\HCMC Nov 14\lan 2\20141112_083938.jpg">
            <a:extLst>
              <a:ext uri="{FF2B5EF4-FFF2-40B4-BE49-F238E27FC236}">
                <a16:creationId xmlns="" xmlns:a16="http://schemas.microsoft.com/office/drawing/2014/main" id="{58572E8C-2D5F-430E-8697-A50651890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474788"/>
            <a:ext cx="5322094" cy="443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805" name="Picture 29" descr="C:\Users\thanhmai\Pictures\HCMC Nov 14\lan 2\20141111_163645.jpg">
            <a:extLst>
              <a:ext uri="{FF2B5EF4-FFF2-40B4-BE49-F238E27FC236}">
                <a16:creationId xmlns="" xmlns:a16="http://schemas.microsoft.com/office/drawing/2014/main" id="{2023B709-E3AC-4E42-9B7D-4EFAD89B7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962" y="1038225"/>
            <a:ext cx="7291388" cy="572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 descr="C:\Users\thanhmai\AppData\Local\Microsoft\Windows\Temporary Internet Files\Content.Outlook\MJN7EFDD\20141030_165316.jpg">
            <a:extLst>
              <a:ext uri="{FF2B5EF4-FFF2-40B4-BE49-F238E27FC236}">
                <a16:creationId xmlns="" xmlns:a16="http://schemas.microsoft.com/office/drawing/2014/main" id="{52AF92E8-40DC-4E2E-A72D-770BE39B8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53" y="1212854"/>
            <a:ext cx="7381875" cy="55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 descr="C:\Users\thanhmai\AppData\Local\Microsoft\Windows\Temporary Internet Files\Content.Outlook\MJN7EFDD\20141219_105230.jpg">
            <a:extLst>
              <a:ext uri="{FF2B5EF4-FFF2-40B4-BE49-F238E27FC236}">
                <a16:creationId xmlns="" xmlns:a16="http://schemas.microsoft.com/office/drawing/2014/main" id="{494A6A88-F560-43E8-A97F-8A811401A2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959" y="1223963"/>
            <a:ext cx="6985397" cy="523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F8A66925-5FCB-4421-85FB-2D79FC880D4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27050" y="365138"/>
            <a:ext cx="8130116" cy="6097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460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5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5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5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5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5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5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5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5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5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5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75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75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58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5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5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92073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2600" b="1" dirty="0" smtClean="0">
                <a:ea typeface="Geneva" pitchFamily="-84" charset="0"/>
                <a:cs typeface="Geneva" pitchFamily="-84" charset="0"/>
              </a:rPr>
              <a:t>Goals</a:t>
            </a:r>
            <a:endParaRPr lang="en-US" altLang="en-US" sz="2600" dirty="0" smtClean="0">
              <a:ea typeface="Geneva" pitchFamily="-84" charset="0"/>
              <a:cs typeface="Geneva" pitchFamily="-84" charset="0"/>
            </a:endParaRPr>
          </a:p>
          <a:p>
            <a:pPr marL="0" indent="0"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 sz="2600" dirty="0" smtClean="0">
                <a:ea typeface="Geneva" pitchFamily="-84" charset="0"/>
                <a:cs typeface="Geneva" pitchFamily="-84" charset="0"/>
              </a:rPr>
              <a:t>Using the MMT SMART monitoring tool to comprehensively 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evaluate </a:t>
            </a:r>
            <a:r>
              <a:rPr lang="en-US" altLang="en-US" sz="2600" dirty="0" smtClean="0">
                <a:ea typeface="Geneva" pitchFamily="-84" charset="0"/>
                <a:cs typeface="Geneva" pitchFamily="-84" charset="0"/>
              </a:rPr>
              <a:t>the quality of MMT services.</a:t>
            </a:r>
          </a:p>
          <a:p>
            <a:pPr marL="0" indent="0"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 sz="2600" dirty="0" smtClean="0">
                <a:ea typeface="Geneva" pitchFamily="-84" charset="0"/>
                <a:cs typeface="Geneva" pitchFamily="-84" charset="0"/>
              </a:rPr>
              <a:t>Develop appropriate technical assistance plans for each clinic in order to improve the quality of clinic’s services.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2600" b="1" dirty="0" smtClean="0">
                <a:ea typeface="Geneva" pitchFamily="-84" charset="0"/>
                <a:cs typeface="Geneva" pitchFamily="-84" charset="0"/>
              </a:rPr>
              <a:t>Objectives</a:t>
            </a:r>
            <a:endParaRPr lang="en-US" altLang="en-US" sz="2600" dirty="0">
              <a:ea typeface="Geneva" pitchFamily="-84" charset="0"/>
              <a:cs typeface="Geneva" pitchFamily="-84" charset="0"/>
            </a:endParaRPr>
          </a:p>
          <a:p>
            <a:pPr lvl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600" dirty="0" smtClean="0">
                <a:ea typeface="Geneva" pitchFamily="-84" charset="0"/>
                <a:cs typeface="Geneva" pitchFamily="-84" charset="0"/>
              </a:rPr>
              <a:t>Evaluate and classify clinics</a:t>
            </a:r>
          </a:p>
          <a:p>
            <a:pPr lvl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600" dirty="0" smtClean="0">
                <a:ea typeface="Geneva" pitchFamily="-84" charset="0"/>
                <a:cs typeface="Geneva" pitchFamily="-84" charset="0"/>
              </a:rPr>
              <a:t>Develop technical assistance </a:t>
            </a:r>
            <a:r>
              <a:rPr lang="en-US" altLang="en-US" sz="2600" dirty="0">
                <a:ea typeface="Geneva" pitchFamily="-84" charset="0"/>
                <a:cs typeface="Geneva" pitchFamily="-84" charset="0"/>
              </a:rPr>
              <a:t>plans </a:t>
            </a:r>
            <a:r>
              <a:rPr lang="en-US" altLang="en-US" sz="2600" dirty="0" smtClean="0">
                <a:ea typeface="Geneva" pitchFamily="-84" charset="0"/>
                <a:cs typeface="Geneva" pitchFamily="-84" charset="0"/>
              </a:rPr>
              <a:t>to improve the service quality</a:t>
            </a:r>
            <a:endParaRPr lang="en-US" altLang="en-US" sz="2600" dirty="0">
              <a:ea typeface="Geneva" pitchFamily="-84" charset="0"/>
              <a:cs typeface="Geneva" pitchFamily="-84" charset="0"/>
            </a:endParaRPr>
          </a:p>
          <a:p>
            <a:pPr lvl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altLang="en-US" sz="2600" dirty="0" smtClean="0">
                <a:ea typeface="Geneva" pitchFamily="-84" charset="0"/>
                <a:cs typeface="Geneva" pitchFamily="-84" charset="0"/>
              </a:rPr>
              <a:t>Enhance the building of competency</a:t>
            </a:r>
            <a:endParaRPr lang="en-US" altLang="en-US" sz="2600" dirty="0">
              <a:ea typeface="Geneva" pitchFamily="-84" charset="0"/>
              <a:cs typeface="Geneva" pitchFamily="-8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457200"/>
            <a:fld id="{F1C838E6-2EFE-2E47-BF15-73F64BC0A44F}" type="datetime1">
              <a:rPr lang="en-US"/>
              <a:pPr defTabSz="45720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520934"/>
            <a:ext cx="2895600" cy="184666"/>
          </a:xfrm>
        </p:spPr>
        <p:txBody>
          <a:bodyPr/>
          <a:lstStyle/>
          <a:p>
            <a:pPr defTabSz="457200"/>
            <a:r>
              <a:rPr lang="en-US" dirty="0">
                <a:solidFill>
                  <a:srgbClr val="0067B9">
                    <a:lumMod val="75000"/>
                  </a:srgbClr>
                </a:solidFill>
              </a:rPr>
              <a:t>FOOTER 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57200"/>
            <a:fld id="{42782948-4DBE-204D-AB9E-B65E067054AE}" type="slidenum">
              <a:rPr lang="en-US"/>
              <a:pPr defTabSz="457200"/>
              <a:t>2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81000" y="533400"/>
            <a:ext cx="8686800" cy="762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GOALS AND OBJECTIVES OF THE TOOL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62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90" name="Picture 14" descr="C:\Users\thanhmai\Pictures\HCMC Nov 14\lan 2\20141111_085443.jpg">
            <a:extLst>
              <a:ext uri="{FF2B5EF4-FFF2-40B4-BE49-F238E27FC236}">
                <a16:creationId xmlns="" xmlns:a16="http://schemas.microsoft.com/office/drawing/2014/main" id="{D440AAED-ECCD-4D35-8EC4-290B68FF10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24" y="2119322"/>
            <a:ext cx="4224338" cy="422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FullSizeRender (2).jpg">
            <a:extLst>
              <a:ext uri="{FF2B5EF4-FFF2-40B4-BE49-F238E27FC236}">
                <a16:creationId xmlns="" xmlns:a16="http://schemas.microsoft.com/office/drawing/2014/main" id="{A60FF5F3-0B7F-4DA1-A110-495143CBE4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38225"/>
            <a:ext cx="3181350" cy="565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FullSizeRender (3).jpg">
            <a:extLst>
              <a:ext uri="{FF2B5EF4-FFF2-40B4-BE49-F238E27FC236}">
                <a16:creationId xmlns="" xmlns:a16="http://schemas.microsoft.com/office/drawing/2014/main" id="{4D28489E-E11D-4603-9C34-809773BA4E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26" y="1038233"/>
            <a:ext cx="5414963" cy="541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ullSizeRender (4).jpg">
            <a:extLst>
              <a:ext uri="{FF2B5EF4-FFF2-40B4-BE49-F238E27FC236}">
                <a16:creationId xmlns="" xmlns:a16="http://schemas.microsoft.com/office/drawing/2014/main" id="{615E3301-4C9B-4AC3-A669-D2A2C843AC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1878" y="750888"/>
            <a:ext cx="3642122" cy="647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Content Placeholder 2" descr="FullSizeRender5.jpg">
            <a:extLst>
              <a:ext uri="{FF2B5EF4-FFF2-40B4-BE49-F238E27FC236}">
                <a16:creationId xmlns="" xmlns:a16="http://schemas.microsoft.com/office/drawing/2014/main" id="{500E6784-8A44-4BDA-9216-83A74D954A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70" b="32970"/>
          <a:stretch>
            <a:fillRect/>
          </a:stretch>
        </p:blipFill>
        <p:spPr>
          <a:xfrm>
            <a:off x="411956" y="1147763"/>
            <a:ext cx="8229600" cy="4983162"/>
          </a:xfrm>
        </p:spPr>
      </p:pic>
      <p:sp>
        <p:nvSpPr>
          <p:cNvPr id="3" name="Title 2">
            <a:extLst>
              <a:ext uri="{FF2B5EF4-FFF2-40B4-BE49-F238E27FC236}">
                <a16:creationId xmlns="" xmlns:a16="http://schemas.microsoft.com/office/drawing/2014/main" id="{F25B8740-4C49-4C52-99FB-5E1D487C4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047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39FCA7F-68DE-4B59-AC16-41434914DE2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C0E0E71-DB00-4F3C-A9CA-345D1F475B8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124200" y="6520934"/>
            <a:ext cx="2895600" cy="184666"/>
          </a:xfrm>
        </p:spPr>
        <p:txBody>
          <a:bodyPr/>
          <a:lstStyle/>
          <a:p>
            <a:r>
              <a:rPr lang="en-US">
                <a:solidFill>
                  <a:srgbClr val="0067B9">
                    <a:lumMod val="75000"/>
                  </a:srgbClr>
                </a:solidFill>
              </a:rPr>
              <a:t>FOOTER GOES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414FC99B-E686-472C-9CA5-2E280C74C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="" xmlns:a16="http://schemas.microsoft.com/office/drawing/2014/main" id="{E9F6EC58-5072-4500-BC06-ACD5E5E03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89002"/>
            <a:ext cx="9144000" cy="553998"/>
          </a:xfrm>
        </p:spPr>
        <p:txBody>
          <a:bodyPr/>
          <a:lstStyle/>
          <a:p>
            <a:r>
              <a:rPr lang="en-US" sz="3000" b="1" dirty="0" smtClean="0"/>
              <a:t>PROCESS OF DEVELOPMENT AND APPLYING</a:t>
            </a:r>
            <a:endParaRPr lang="en-US" sz="3000" b="1" dirty="0"/>
          </a:p>
        </p:txBody>
      </p:sp>
      <p:grpSp>
        <p:nvGrpSpPr>
          <p:cNvPr id="41" name="Group 40">
            <a:extLst>
              <a:ext uri="{FF2B5EF4-FFF2-40B4-BE49-F238E27FC236}">
                <a16:creationId xmlns="" xmlns:a16="http://schemas.microsoft.com/office/drawing/2014/main" id="{46A29C67-4D20-4E21-8F8E-BB7019B4064D}"/>
              </a:ext>
            </a:extLst>
          </p:cNvPr>
          <p:cNvGrpSpPr/>
          <p:nvPr/>
        </p:nvGrpSpPr>
        <p:grpSpPr>
          <a:xfrm>
            <a:off x="1109400" y="1606673"/>
            <a:ext cx="6466115" cy="5159675"/>
            <a:chOff x="0" y="-90990"/>
            <a:chExt cx="5344190" cy="4428338"/>
          </a:xfrm>
        </p:grpSpPr>
        <p:sp>
          <p:nvSpPr>
            <p:cNvPr id="42" name="Rectangle 41">
              <a:extLst>
                <a:ext uri="{FF2B5EF4-FFF2-40B4-BE49-F238E27FC236}">
                  <a16:creationId xmlns="" xmlns:a16="http://schemas.microsoft.com/office/drawing/2014/main" id="{CA07A10F-5145-4821-B517-AB9CB3830991}"/>
                </a:ext>
              </a:extLst>
            </p:cNvPr>
            <p:cNvSpPr/>
            <p:nvPr/>
          </p:nvSpPr>
          <p:spPr>
            <a:xfrm>
              <a:off x="0" y="-15300"/>
              <a:ext cx="1173480" cy="429359"/>
            </a:xfrm>
            <a:prstGeom prst="rect">
              <a:avLst/>
            </a:prstGeom>
            <a:solidFill>
              <a:srgbClr val="CC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>
                  <a:solidFill>
                    <a:srgbClr val="C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8/2014</a:t>
              </a:r>
              <a:endParaRPr lang="en-US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="" xmlns:a16="http://schemas.microsoft.com/office/drawing/2014/main" id="{A4AC6515-C102-454B-A1A8-504875BEAF7F}"/>
                </a:ext>
              </a:extLst>
            </p:cNvPr>
            <p:cNvSpPr/>
            <p:nvPr/>
          </p:nvSpPr>
          <p:spPr>
            <a:xfrm>
              <a:off x="3690650" y="-90990"/>
              <a:ext cx="1653540" cy="550545"/>
            </a:xfrm>
            <a:prstGeom prst="rect">
              <a:avLst/>
            </a:prstGeom>
            <a:solidFill>
              <a:srgbClr val="CDD9D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8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USAID </a:t>
              </a:r>
              <a:r>
                <a:rPr lang="en-US" b="1" dirty="0">
                  <a:solidFill>
                    <a:srgbClr val="8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SMART TA</a:t>
              </a:r>
              <a:endParaRPr lang="en-US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Arrow: Down 43">
              <a:extLst>
                <a:ext uri="{FF2B5EF4-FFF2-40B4-BE49-F238E27FC236}">
                  <a16:creationId xmlns="" xmlns:a16="http://schemas.microsoft.com/office/drawing/2014/main" id="{7B00A6EB-684A-4362-97E2-2A8A3284F537}"/>
                </a:ext>
              </a:extLst>
            </p:cNvPr>
            <p:cNvSpPr/>
            <p:nvPr/>
          </p:nvSpPr>
          <p:spPr>
            <a:xfrm flipH="1">
              <a:off x="2374037" y="588671"/>
              <a:ext cx="45085" cy="313487"/>
            </a:xfrm>
            <a:prstGeom prst="down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="" xmlns:a16="http://schemas.microsoft.com/office/drawing/2014/main" id="{7E439E42-F5B3-4768-95B1-A4FB05F7010A}"/>
                </a:ext>
              </a:extLst>
            </p:cNvPr>
            <p:cNvSpPr/>
            <p:nvPr/>
          </p:nvSpPr>
          <p:spPr>
            <a:xfrm>
              <a:off x="1406183" y="1007679"/>
              <a:ext cx="1943760" cy="419100"/>
            </a:xfrm>
            <a:prstGeom prst="rect">
              <a:avLst/>
            </a:prstGeom>
            <a:solidFill>
              <a:srgbClr val="ACDED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385723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EVALUATION ROUND 1</a:t>
              </a:r>
              <a:endParaRPr lang="en-US" dirty="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Calibri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="" xmlns:a16="http://schemas.microsoft.com/office/drawing/2014/main" id="{E371201D-7890-44CF-9A7C-6AFE319276BE}"/>
                </a:ext>
              </a:extLst>
            </p:cNvPr>
            <p:cNvSpPr/>
            <p:nvPr/>
          </p:nvSpPr>
          <p:spPr>
            <a:xfrm>
              <a:off x="11016" y="969484"/>
              <a:ext cx="1173480" cy="451684"/>
            </a:xfrm>
            <a:prstGeom prst="rect">
              <a:avLst/>
            </a:prstGeom>
            <a:solidFill>
              <a:srgbClr val="CC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>
                  <a:solidFill>
                    <a:srgbClr val="C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10 - 12/2014</a:t>
              </a:r>
              <a:endParaRPr lang="en-US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="" xmlns:a16="http://schemas.microsoft.com/office/drawing/2014/main" id="{72C53985-698E-4E61-99AD-FE2EDF82D7AA}"/>
                </a:ext>
              </a:extLst>
            </p:cNvPr>
            <p:cNvSpPr/>
            <p:nvPr/>
          </p:nvSpPr>
          <p:spPr>
            <a:xfrm>
              <a:off x="3668616" y="727113"/>
              <a:ext cx="1653540" cy="694055"/>
            </a:xfrm>
            <a:prstGeom prst="rect">
              <a:avLst/>
            </a:prstGeom>
            <a:solidFill>
              <a:srgbClr val="CDD9D3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8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USAID </a:t>
              </a:r>
              <a:r>
                <a:rPr lang="en-US" b="1" dirty="0">
                  <a:solidFill>
                    <a:srgbClr val="8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SMART TA </a:t>
              </a:r>
              <a:r>
                <a:rPr lang="en-US" b="1" dirty="0" smtClean="0">
                  <a:solidFill>
                    <a:srgbClr val="8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&amp; Province/City TA</a:t>
              </a:r>
              <a:endParaRPr lang="en-US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="" xmlns:a16="http://schemas.microsoft.com/office/drawing/2014/main" id="{A96226BE-01D7-464E-99F2-A415D74B6663}"/>
                </a:ext>
              </a:extLst>
            </p:cNvPr>
            <p:cNvSpPr/>
            <p:nvPr/>
          </p:nvSpPr>
          <p:spPr>
            <a:xfrm>
              <a:off x="1406183" y="1808709"/>
              <a:ext cx="1943760" cy="381000"/>
            </a:xfrm>
            <a:prstGeom prst="rect">
              <a:avLst/>
            </a:prstGeom>
            <a:solidFill>
              <a:srgbClr val="ACC4A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>
                  <a:solidFill>
                    <a:srgbClr val="385723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EVALUATION ROUND 2</a:t>
              </a:r>
              <a:endParaRPr lang="en-US" dirty="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Calibri" pitchFamily="34" charset="0"/>
              </a:endParaRPr>
            </a:p>
          </p:txBody>
        </p:sp>
        <p:sp>
          <p:nvSpPr>
            <p:cNvPr id="49" name="Arrow: Down 48">
              <a:extLst>
                <a:ext uri="{FF2B5EF4-FFF2-40B4-BE49-F238E27FC236}">
                  <a16:creationId xmlns="" xmlns:a16="http://schemas.microsoft.com/office/drawing/2014/main" id="{5B656F9C-6BFB-48F7-9C38-C5FF937F5051}"/>
                </a:ext>
              </a:extLst>
            </p:cNvPr>
            <p:cNvSpPr/>
            <p:nvPr/>
          </p:nvSpPr>
          <p:spPr>
            <a:xfrm flipH="1">
              <a:off x="2359852" y="1483460"/>
              <a:ext cx="54553" cy="234950"/>
            </a:xfrm>
            <a:prstGeom prst="downArrow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="" xmlns:a16="http://schemas.microsoft.com/office/drawing/2014/main" id="{92A36795-E6CC-45BD-AB8A-3A26FC5E33F7}"/>
                </a:ext>
              </a:extLst>
            </p:cNvPr>
            <p:cNvSpPr/>
            <p:nvPr/>
          </p:nvSpPr>
          <p:spPr>
            <a:xfrm>
              <a:off x="3671964" y="1646784"/>
              <a:ext cx="1653540" cy="704850"/>
            </a:xfrm>
            <a:prstGeom prst="rect">
              <a:avLst/>
            </a:prstGeom>
            <a:solidFill>
              <a:srgbClr val="CDD9D3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endParaRPr lang="en-US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7CA44B35-F6FC-40FB-A194-5AC17EED8798}"/>
                </a:ext>
              </a:extLst>
            </p:cNvPr>
            <p:cNvSpPr/>
            <p:nvPr/>
          </p:nvSpPr>
          <p:spPr>
            <a:xfrm>
              <a:off x="11016" y="1674564"/>
              <a:ext cx="1173480" cy="466916"/>
            </a:xfrm>
            <a:prstGeom prst="rect">
              <a:avLst/>
            </a:prstGeom>
            <a:solidFill>
              <a:srgbClr val="CC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>
                  <a:solidFill>
                    <a:srgbClr val="C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4 - 6 /2015</a:t>
              </a:r>
              <a:endParaRPr lang="en-US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Arrow: Down 51">
              <a:extLst>
                <a:ext uri="{FF2B5EF4-FFF2-40B4-BE49-F238E27FC236}">
                  <a16:creationId xmlns="" xmlns:a16="http://schemas.microsoft.com/office/drawing/2014/main" id="{3AD32F73-6F93-4EBA-A109-4DA149BCF21B}"/>
                </a:ext>
              </a:extLst>
            </p:cNvPr>
            <p:cNvSpPr/>
            <p:nvPr/>
          </p:nvSpPr>
          <p:spPr>
            <a:xfrm flipH="1">
              <a:off x="2353569" y="2189979"/>
              <a:ext cx="45085" cy="321555"/>
            </a:xfrm>
            <a:prstGeom prst="downArrow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="" xmlns:a16="http://schemas.microsoft.com/office/drawing/2014/main" id="{98F6B35A-04E6-4C88-9DDF-EB94315CEC2B}"/>
                </a:ext>
              </a:extLst>
            </p:cNvPr>
            <p:cNvSpPr/>
            <p:nvPr/>
          </p:nvSpPr>
          <p:spPr>
            <a:xfrm>
              <a:off x="3635566" y="2655065"/>
              <a:ext cx="1653540" cy="484505"/>
            </a:xfrm>
            <a:prstGeom prst="rect">
              <a:avLst/>
            </a:prstGeom>
            <a:solidFill>
              <a:srgbClr val="CDD9D3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8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Province/City TA</a:t>
              </a:r>
              <a:endParaRPr lang="en-US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Flowchart: Decision 53">
              <a:extLst>
                <a:ext uri="{FF2B5EF4-FFF2-40B4-BE49-F238E27FC236}">
                  <a16:creationId xmlns="" xmlns:a16="http://schemas.microsoft.com/office/drawing/2014/main" id="{493211BC-0012-40AE-9A14-98AD3C8F99FC}"/>
                </a:ext>
              </a:extLst>
            </p:cNvPr>
            <p:cNvSpPr/>
            <p:nvPr/>
          </p:nvSpPr>
          <p:spPr>
            <a:xfrm>
              <a:off x="1431089" y="2511534"/>
              <a:ext cx="1906780" cy="752605"/>
            </a:xfrm>
            <a:prstGeom prst="flowChartDecision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b="1" dirty="0" smtClean="0">
                  <a:solidFill>
                    <a:srgbClr val="385723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TRAINING</a:t>
              </a:r>
              <a:endParaRPr lang="en-US" b="1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="" xmlns:a16="http://schemas.microsoft.com/office/drawing/2014/main" id="{7F60902B-63EE-44D3-AD19-09E9FF3009F8}"/>
                </a:ext>
              </a:extLst>
            </p:cNvPr>
            <p:cNvSpPr/>
            <p:nvPr/>
          </p:nvSpPr>
          <p:spPr>
            <a:xfrm>
              <a:off x="0" y="2632111"/>
              <a:ext cx="1173480" cy="507459"/>
            </a:xfrm>
            <a:prstGeom prst="rect">
              <a:avLst/>
            </a:prstGeom>
            <a:solidFill>
              <a:srgbClr val="CC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>
                  <a:solidFill>
                    <a:srgbClr val="C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7 /2015</a:t>
              </a:r>
              <a:endParaRPr lang="en-US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Arrow: Down 55">
              <a:extLst>
                <a:ext uri="{FF2B5EF4-FFF2-40B4-BE49-F238E27FC236}">
                  <a16:creationId xmlns="" xmlns:a16="http://schemas.microsoft.com/office/drawing/2014/main" id="{A1A59177-BAA9-46D8-8F48-7560A438878D}"/>
                </a:ext>
              </a:extLst>
            </p:cNvPr>
            <p:cNvSpPr/>
            <p:nvPr/>
          </p:nvSpPr>
          <p:spPr>
            <a:xfrm flipH="1">
              <a:off x="2340533" y="3276832"/>
              <a:ext cx="45085" cy="265545"/>
            </a:xfrm>
            <a:prstGeom prst="downArrow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7" name="Oval 56">
              <a:extLst>
                <a:ext uri="{FF2B5EF4-FFF2-40B4-BE49-F238E27FC236}">
                  <a16:creationId xmlns="" xmlns:a16="http://schemas.microsoft.com/office/drawing/2014/main" id="{036E9838-E169-458B-B708-7C86CF022CE5}"/>
                </a:ext>
              </a:extLst>
            </p:cNvPr>
            <p:cNvSpPr/>
            <p:nvPr/>
          </p:nvSpPr>
          <p:spPr>
            <a:xfrm>
              <a:off x="1184496" y="3500418"/>
              <a:ext cx="2370078" cy="83693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b="1" dirty="0" smtClean="0">
                  <a:solidFill>
                    <a:srgbClr val="57257D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TRANSFER FOR IMPLEMENTATION</a:t>
              </a:r>
            </a:p>
            <a:p>
              <a:pPr algn="ctr">
                <a:lnSpc>
                  <a:spcPct val="107000"/>
                </a:lnSpc>
              </a:pPr>
              <a:r>
                <a:rPr lang="en-US" b="1" dirty="0" smtClean="0">
                  <a:solidFill>
                    <a:srgbClr val="57257D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V3, V4</a:t>
              </a:r>
              <a:endParaRPr lang="en-US" dirty="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Calibri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="" xmlns:a16="http://schemas.microsoft.com/office/drawing/2014/main" id="{D163DAF8-0547-40C0-A7E9-422A106C2634}"/>
                </a:ext>
              </a:extLst>
            </p:cNvPr>
            <p:cNvSpPr/>
            <p:nvPr/>
          </p:nvSpPr>
          <p:spPr>
            <a:xfrm>
              <a:off x="11016" y="3734787"/>
              <a:ext cx="1173480" cy="515174"/>
            </a:xfrm>
            <a:prstGeom prst="rect">
              <a:avLst/>
            </a:prstGeom>
            <a:solidFill>
              <a:srgbClr val="CC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>
                  <a:solidFill>
                    <a:srgbClr val="C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 /2015</a:t>
              </a:r>
              <a:endParaRPr lang="en-US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="" xmlns:a16="http://schemas.microsoft.com/office/drawing/2014/main" id="{BC56AE97-ED93-4230-87E2-EC5179DAA4DA}"/>
                </a:ext>
              </a:extLst>
            </p:cNvPr>
            <p:cNvSpPr/>
            <p:nvPr/>
          </p:nvSpPr>
          <p:spPr>
            <a:xfrm>
              <a:off x="3639606" y="3683017"/>
              <a:ext cx="1653540" cy="541655"/>
            </a:xfrm>
            <a:prstGeom prst="rect">
              <a:avLst/>
            </a:prstGeom>
            <a:solidFill>
              <a:srgbClr val="CDD9D3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>
                  <a:solidFill>
                    <a:srgbClr val="8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Province/City TA</a:t>
              </a:r>
              <a:endParaRPr lang="en-US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8D7879E3-A8F7-4254-9497-CA186B9CA280}"/>
              </a:ext>
            </a:extLst>
          </p:cNvPr>
          <p:cNvSpPr/>
          <p:nvPr/>
        </p:nvSpPr>
        <p:spPr>
          <a:xfrm>
            <a:off x="2840606" y="1561234"/>
            <a:ext cx="2351819" cy="760113"/>
          </a:xfrm>
          <a:prstGeom prst="rect">
            <a:avLst/>
          </a:prstGeom>
          <a:gradFill>
            <a:gsLst>
              <a:gs pos="0">
                <a:srgbClr val="D0E6E8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33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TOOL DEVELOPMENT</a:t>
            </a:r>
            <a:endParaRPr lang="en-US" sz="2000" b="1" dirty="0">
              <a:solidFill>
                <a:srgbClr val="33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48182" y="3733800"/>
            <a:ext cx="2004725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USAID SMART TA &amp; Province/City TA</a:t>
            </a:r>
            <a:endParaRPr lang="en-US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31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37E628FA-1E25-4457-B4F1-FF4FD68DB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51054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/>
              <a:t>These below indexes are </a:t>
            </a:r>
            <a:r>
              <a:rPr lang="en-US" sz="1800" dirty="0" err="1" smtClean="0"/>
              <a:t>usuallly</a:t>
            </a:r>
            <a:r>
              <a:rPr lang="en-US" sz="1800" dirty="0"/>
              <a:t> </a:t>
            </a:r>
            <a:r>
              <a:rPr lang="en-US" sz="1800" dirty="0" smtClean="0"/>
              <a:t>high</a:t>
            </a:r>
            <a:endParaRPr lang="en-US" sz="18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/>
              <a:t>Index</a:t>
            </a:r>
            <a:r>
              <a:rPr lang="en-US" sz="1600" dirty="0"/>
              <a:t> 1</a:t>
            </a:r>
            <a:r>
              <a:rPr lang="en-US" sz="1600" dirty="0" smtClean="0"/>
              <a:t>: Incidence </a:t>
            </a:r>
            <a:r>
              <a:rPr lang="en-US" sz="1600" dirty="0"/>
              <a:t>of patients retaining the treatment for &gt; 12 </a:t>
            </a:r>
            <a:r>
              <a:rPr lang="en-US" sz="1600" dirty="0" smtClean="0"/>
              <a:t>months</a:t>
            </a:r>
            <a:endParaRPr lang="en-US" sz="1600" dirty="0">
              <a:solidFill>
                <a:srgbClr val="663300"/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/>
              <a:t>Index 2</a:t>
            </a:r>
            <a:r>
              <a:rPr lang="en-US" sz="1600" dirty="0"/>
              <a:t>: Incidence of HIV-infected patients who are monitored and treated at HIV clinic </a:t>
            </a:r>
            <a:endParaRPr lang="en-US" sz="1600" dirty="0" smtClean="0"/>
          </a:p>
          <a:p>
            <a:pPr marL="230188" lvl="1">
              <a:buFont typeface="Wingdings" panose="05000000000000000000" pitchFamily="2" charset="2"/>
              <a:buChar char="§"/>
            </a:pPr>
            <a:r>
              <a:rPr lang="en-US" sz="1800" dirty="0" smtClean="0"/>
              <a:t>The indexes in which clinics did not document fully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Index 3:Incidence of patients who had harm-reducing plan in the past 3 months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smtClean="0"/>
              <a:t>Index </a:t>
            </a:r>
            <a:r>
              <a:rPr lang="en-US" sz="1600" dirty="0"/>
              <a:t>6: </a:t>
            </a:r>
            <a:r>
              <a:rPr lang="vi-VN" sz="1600" dirty="0"/>
              <a:t> </a:t>
            </a:r>
            <a:r>
              <a:rPr lang="en-US" sz="1600" dirty="0"/>
              <a:t>. Incidence of patients with dose dropping out without permission who received appropriate interventions in the last 3 </a:t>
            </a:r>
            <a:r>
              <a:rPr lang="en-US" sz="1600" dirty="0" smtClean="0"/>
              <a:t>months</a:t>
            </a:r>
          </a:p>
          <a:p>
            <a:pPr>
              <a:buFont typeface="Wingdings" pitchFamily="2" charset="2"/>
              <a:buChar char="§"/>
            </a:pPr>
            <a:r>
              <a:rPr lang="en-US" sz="1800" dirty="0" smtClean="0"/>
              <a:t>The indexes needed to focus on when practice in clinical extent</a:t>
            </a:r>
            <a:endParaRPr lang="en-US" sz="1800" dirty="0"/>
          </a:p>
          <a:p>
            <a:pPr lvl="1" fontAlgn="ctr">
              <a:buFont typeface="Courier New" pitchFamily="49" charset="0"/>
              <a:buChar char="o"/>
            </a:pPr>
            <a:r>
              <a:rPr lang="en-US" sz="1600" dirty="0" smtClean="0">
                <a:solidFill>
                  <a:srgbClr val="333300"/>
                </a:solidFill>
              </a:rPr>
              <a:t>Index 4:</a:t>
            </a:r>
            <a:r>
              <a:rPr lang="vi-VN" sz="1600" dirty="0" smtClean="0"/>
              <a:t> </a:t>
            </a:r>
            <a:r>
              <a:rPr lang="en-US" sz="1600" dirty="0"/>
              <a:t>Incidence of patients who received the appropriate dose adjustment according to national guideline in the past 6 months</a:t>
            </a:r>
          </a:p>
          <a:p>
            <a:pPr lvl="1" fontAlgn="ctr">
              <a:buFont typeface="Courier New" pitchFamily="49" charset="0"/>
              <a:buChar char="o"/>
            </a:pPr>
            <a:r>
              <a:rPr lang="en-US" sz="1600" dirty="0" smtClean="0"/>
              <a:t>Index </a:t>
            </a:r>
            <a:r>
              <a:rPr lang="vi-VN" sz="1600" dirty="0" smtClean="0"/>
              <a:t>5</a:t>
            </a:r>
            <a:r>
              <a:rPr lang="vi-VN" sz="1600" dirty="0"/>
              <a:t>. </a:t>
            </a:r>
            <a:r>
              <a:rPr lang="en-US" sz="1600" dirty="0" smtClean="0"/>
              <a:t>Drug urine test (test kit supply)</a:t>
            </a:r>
            <a:endParaRPr lang="en-US" sz="1600" dirty="0"/>
          </a:p>
          <a:p>
            <a:pPr marL="457200" lvl="1" indent="-457200">
              <a:buFont typeface="Wingdings" panose="05000000000000000000" pitchFamily="2" charset="2"/>
              <a:buChar char="§"/>
            </a:pPr>
            <a:endParaRPr lang="en-US" sz="1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1740A953-3412-4B3D-AB0B-D21D4D5462A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77707E8D-29DB-4C52-9647-48BE1D49C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="" xmlns:a16="http://schemas.microsoft.com/office/drawing/2014/main" id="{B654529B-EA6D-4199-8BCE-399EC7C6B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104" y="619780"/>
            <a:ext cx="7772400" cy="523220"/>
          </a:xfrm>
        </p:spPr>
        <p:txBody>
          <a:bodyPr/>
          <a:lstStyle/>
          <a:p>
            <a:r>
              <a:rPr lang="en-US" sz="2800" b="1" dirty="0" smtClean="0"/>
              <a:t>EXPERIENCE SHARING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680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E34B8C79-4EF3-45C7-8D6D-A769308F0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4"/>
            <a:ext cx="7489372" cy="4728029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Close </a:t>
            </a:r>
            <a:r>
              <a:rPr lang="en-US" dirty="0"/>
              <a:t>coordination among team </a:t>
            </a:r>
            <a:r>
              <a:rPr lang="en-US" dirty="0" smtClean="0"/>
              <a:t>members (physicians – counselors – pharmacists)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Professional staff with experience in monitoring and </a:t>
            </a:r>
            <a:r>
              <a:rPr lang="en-US" dirty="0" smtClean="0"/>
              <a:t>providing technical assistance for clinics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Clinics was informed about the goals and objectives of the evaluation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Members of treatment team participated in the evaluation process (patient record review,…)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Leaders of the clinic took part in the discussion process to develop plans for improvement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F6652F18-BE7B-4768-933F-A7BA25D6814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1A8FAAF-399B-4ABC-B962-BEAA4F22C2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="" xmlns:a16="http://schemas.microsoft.com/office/drawing/2014/main" id="{D9685D66-8523-4586-8116-4AF281FD9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890" y="403944"/>
            <a:ext cx="8153399" cy="553998"/>
          </a:xfrm>
        </p:spPr>
        <p:txBody>
          <a:bodyPr/>
          <a:lstStyle/>
          <a:p>
            <a:r>
              <a:rPr lang="en-US" sz="3000" b="1" dirty="0" smtClean="0"/>
              <a:t>ADVANTAGES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206387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97C5D056-CC3E-4FC2-8494-959D384357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689" y="1600200"/>
            <a:ext cx="8599715" cy="492073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/>
              <a:t>Periodic </a:t>
            </a:r>
            <a:r>
              <a:rPr lang="en-US" dirty="0" smtClean="0"/>
              <a:t>evaluation </a:t>
            </a:r>
            <a:r>
              <a:rPr lang="en-US" dirty="0"/>
              <a:t>plans </a:t>
            </a:r>
            <a:r>
              <a:rPr lang="en-US" dirty="0" smtClean="0"/>
              <a:t>every 6 months for all clinics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Participation of professionals from Department of Health (province/city)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Combination </a:t>
            </a:r>
            <a:r>
              <a:rPr lang="en-US" dirty="0"/>
              <a:t>of </a:t>
            </a:r>
            <a:r>
              <a:rPr lang="en-US" dirty="0" smtClean="0"/>
              <a:t>technical </a:t>
            </a:r>
            <a:r>
              <a:rPr lang="en-US" dirty="0"/>
              <a:t>assistance </a:t>
            </a:r>
            <a:r>
              <a:rPr lang="en-US" dirty="0" smtClean="0"/>
              <a:t>and capacity building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Follow up and assist clinics to implement improvement plans</a:t>
            </a:r>
            <a:endParaRPr lang="en-US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53D14B5B-3F4D-4F2F-A2EC-51572E2F72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086DC752-B32A-40EA-9ED7-C5081D8354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="" xmlns:a16="http://schemas.microsoft.com/office/drawing/2014/main" id="{A7369D98-8B65-4BB4-A99E-AF5F836FC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104" y="258749"/>
            <a:ext cx="7772400" cy="646331"/>
          </a:xfrm>
        </p:spPr>
        <p:txBody>
          <a:bodyPr/>
          <a:lstStyle/>
          <a:p>
            <a:r>
              <a:rPr lang="en-US" b="1" dirty="0" smtClean="0"/>
              <a:t>DISCUSSION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5407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BE3FD38-B5EF-4F01-8863-969D14EC6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962400"/>
            <a:ext cx="7772400" cy="914400"/>
          </a:xfrm>
        </p:spPr>
        <p:txBody>
          <a:bodyPr>
            <a:normAutofit/>
          </a:bodyPr>
          <a:lstStyle/>
          <a:p>
            <a:pPr algn="ctr"/>
            <a:r>
              <a:rPr lang="en-US" sz="4500" b="1" dirty="0" smtClean="0">
                <a:solidFill>
                  <a:srgbClr val="00B050"/>
                </a:solidFill>
              </a:rPr>
              <a:t>THANK YOU</a:t>
            </a:r>
            <a:endParaRPr lang="en-US" sz="45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32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F460A4C9-5B03-4CB2-9787-FC98C89A3BD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63BA583-3F81-45AB-AEAE-CE5F504DF10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124200" y="6520934"/>
            <a:ext cx="2895600" cy="184666"/>
          </a:xfrm>
        </p:spPr>
        <p:txBody>
          <a:bodyPr/>
          <a:lstStyle/>
          <a:p>
            <a:r>
              <a:rPr lang="en-US">
                <a:solidFill>
                  <a:srgbClr val="0067B9">
                    <a:lumMod val="75000"/>
                  </a:srgbClr>
                </a:solidFill>
              </a:rPr>
              <a:t>FOOTER GOES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354AD0B-85AD-40F2-8992-D3C905288A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="" xmlns:a16="http://schemas.microsoft.com/office/drawing/2014/main" id="{C9D8A639-A767-47B9-915A-710E3CCBB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104" y="634425"/>
            <a:ext cx="7772400" cy="584775"/>
          </a:xfrm>
        </p:spPr>
        <p:txBody>
          <a:bodyPr/>
          <a:lstStyle/>
          <a:p>
            <a:r>
              <a:rPr lang="en-US" sz="3200" b="1" dirty="0" smtClean="0"/>
              <a:t>CRITERIA FOR CLINIC EVALUATION</a:t>
            </a:r>
            <a:endParaRPr lang="en-US" sz="32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B4C53393-D488-4781-B6C5-3403BE1878B1}"/>
              </a:ext>
            </a:extLst>
          </p:cNvPr>
          <p:cNvGrpSpPr/>
          <p:nvPr/>
        </p:nvGrpSpPr>
        <p:grpSpPr>
          <a:xfrm>
            <a:off x="3838712" y="4750993"/>
            <a:ext cx="1395978" cy="1861305"/>
            <a:chOff x="5165347" y="3050787"/>
            <a:chExt cx="1861304" cy="1861304"/>
          </a:xfrm>
        </p:grpSpPr>
        <p:sp>
          <p:nvSpPr>
            <p:cNvPr id="37" name="Oval 36">
              <a:extLst>
                <a:ext uri="{FF2B5EF4-FFF2-40B4-BE49-F238E27FC236}">
                  <a16:creationId xmlns="" xmlns:a16="http://schemas.microsoft.com/office/drawing/2014/main" id="{E2B1BF49-4CCF-4D2C-B857-73F98AE298DC}"/>
                </a:ext>
              </a:extLst>
            </p:cNvPr>
            <p:cNvSpPr/>
            <p:nvPr/>
          </p:nvSpPr>
          <p:spPr>
            <a:xfrm>
              <a:off x="5165347" y="3050787"/>
              <a:ext cx="1861304" cy="1861304"/>
            </a:xfrm>
            <a:prstGeom prst="ellipse">
              <a:avLst/>
            </a:prstGeom>
            <a:solidFill>
              <a:srgbClr val="9BBB59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38" name="Oval 4">
              <a:extLst>
                <a:ext uri="{FF2B5EF4-FFF2-40B4-BE49-F238E27FC236}">
                  <a16:creationId xmlns="" xmlns:a16="http://schemas.microsoft.com/office/drawing/2014/main" id="{E0A6C1AA-92D9-4E30-9A89-13D4279E2C70}"/>
                </a:ext>
              </a:extLst>
            </p:cNvPr>
            <p:cNvSpPr txBox="1"/>
            <p:nvPr/>
          </p:nvSpPr>
          <p:spPr>
            <a:xfrm>
              <a:off x="5228664" y="3323369"/>
              <a:ext cx="1681528" cy="131614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41275" tIns="41275" rIns="41275" bIns="41275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b="1" dirty="0" smtClean="0">
                  <a:solidFill>
                    <a:srgbClr val="C00000"/>
                  </a:solidFill>
                  <a:latin typeface="Calibri"/>
                </a:rPr>
                <a:t>CRITERIA</a:t>
              </a:r>
              <a:endParaRPr lang="en-US" b="1" dirty="0">
                <a:solidFill>
                  <a:srgbClr val="C00000"/>
                </a:solidFill>
                <a:latin typeface="Calibri"/>
              </a:endParaRPr>
            </a:p>
          </p:txBody>
        </p:sp>
      </p:grpSp>
      <p:sp>
        <p:nvSpPr>
          <p:cNvPr id="9" name="Arrow: Left 8">
            <a:extLst>
              <a:ext uri="{FF2B5EF4-FFF2-40B4-BE49-F238E27FC236}">
                <a16:creationId xmlns="" xmlns:a16="http://schemas.microsoft.com/office/drawing/2014/main" id="{6D6D7D5A-02EA-4A04-8609-F18C6DD8D24A}"/>
              </a:ext>
            </a:extLst>
          </p:cNvPr>
          <p:cNvSpPr/>
          <p:nvPr/>
        </p:nvSpPr>
        <p:spPr>
          <a:xfrm rot="10800000">
            <a:off x="1875609" y="5416410"/>
            <a:ext cx="1855139" cy="530471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9BBB59">
              <a:tint val="6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</p: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42A4B349-98A1-4738-BE78-91CFD4FC7EBF}"/>
              </a:ext>
            </a:extLst>
          </p:cNvPr>
          <p:cNvGrpSpPr/>
          <p:nvPr/>
        </p:nvGrpSpPr>
        <p:grpSpPr>
          <a:xfrm>
            <a:off x="1295400" y="5160465"/>
            <a:ext cx="1142218" cy="1042330"/>
            <a:chOff x="1774264" y="3460274"/>
            <a:chExt cx="1522957" cy="1042330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="" xmlns:a16="http://schemas.microsoft.com/office/drawing/2014/main" id="{CDB2B22D-1898-484A-A1B5-D5212ABCFC55}"/>
                </a:ext>
              </a:extLst>
            </p:cNvPr>
            <p:cNvSpPr/>
            <p:nvPr/>
          </p:nvSpPr>
          <p:spPr>
            <a:xfrm>
              <a:off x="1896411" y="3460274"/>
              <a:ext cx="1302912" cy="1042330"/>
            </a:xfrm>
            <a:prstGeom prst="roundRect">
              <a:avLst>
                <a:gd name="adj" fmla="val 10000"/>
              </a:avLst>
            </a:prstGeom>
            <a:solidFill>
              <a:srgbClr val="F79646">
                <a:lumMod val="7500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36" name="Rectangle: Rounded Corners 7">
              <a:extLst>
                <a:ext uri="{FF2B5EF4-FFF2-40B4-BE49-F238E27FC236}">
                  <a16:creationId xmlns="" xmlns:a16="http://schemas.microsoft.com/office/drawing/2014/main" id="{4BF165A4-6A3C-4061-9F42-A7C5F7504BFA}"/>
                </a:ext>
              </a:extLst>
            </p:cNvPr>
            <p:cNvSpPr txBox="1"/>
            <p:nvPr/>
          </p:nvSpPr>
          <p:spPr>
            <a:xfrm>
              <a:off x="1774264" y="3490803"/>
              <a:ext cx="1522957" cy="98127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sz="2000" b="1" dirty="0" smtClean="0">
                  <a:solidFill>
                    <a:srgbClr val="0067B9">
                      <a:lumMod val="50000"/>
                    </a:srgbClr>
                  </a:solidFill>
                  <a:latin typeface="Calibri"/>
                </a:rPr>
                <a:t>Clinical practice</a:t>
              </a:r>
              <a:endParaRPr lang="en-US" sz="2000" b="1" dirty="0">
                <a:solidFill>
                  <a:srgbClr val="0067B9">
                    <a:lumMod val="50000"/>
                  </a:srgbClr>
                </a:solidFill>
                <a:latin typeface="Calibri"/>
              </a:endParaRPr>
            </a:p>
          </p:txBody>
        </p:sp>
      </p:grpSp>
      <p:sp>
        <p:nvSpPr>
          <p:cNvPr id="11" name="Arrow: Left 10">
            <a:extLst>
              <a:ext uri="{FF2B5EF4-FFF2-40B4-BE49-F238E27FC236}">
                <a16:creationId xmlns="" xmlns:a16="http://schemas.microsoft.com/office/drawing/2014/main" id="{A791368A-259B-4D9B-9E3A-6905593052E1}"/>
              </a:ext>
            </a:extLst>
          </p:cNvPr>
          <p:cNvSpPr/>
          <p:nvPr/>
        </p:nvSpPr>
        <p:spPr>
          <a:xfrm rot="12342857">
            <a:off x="2047278" y="4413543"/>
            <a:ext cx="1855139" cy="530471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9BBB59">
              <a:tint val="6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DEB5E1B8-5C67-45B7-8550-894BEF4878A9}"/>
              </a:ext>
            </a:extLst>
          </p:cNvPr>
          <p:cNvGrpSpPr/>
          <p:nvPr/>
        </p:nvGrpSpPr>
        <p:grpSpPr>
          <a:xfrm>
            <a:off x="1023337" y="3536374"/>
            <a:ext cx="1338863" cy="1264226"/>
            <a:chOff x="2278556" y="1817519"/>
            <a:chExt cx="1258393" cy="1264226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="" xmlns:a16="http://schemas.microsoft.com/office/drawing/2014/main" id="{C2D982FA-8C5B-467A-90A5-EF98C305DFEC}"/>
                </a:ext>
              </a:extLst>
            </p:cNvPr>
            <p:cNvSpPr/>
            <p:nvPr/>
          </p:nvSpPr>
          <p:spPr>
            <a:xfrm>
              <a:off x="2319406" y="1963215"/>
              <a:ext cx="1145922" cy="950720"/>
            </a:xfrm>
            <a:prstGeom prst="roundRect">
              <a:avLst>
                <a:gd name="adj" fmla="val 10000"/>
              </a:avLst>
            </a:prstGeom>
            <a:solidFill>
              <a:srgbClr val="C00000"/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34" name="Rectangle: Rounded Corners 10">
              <a:extLst>
                <a:ext uri="{FF2B5EF4-FFF2-40B4-BE49-F238E27FC236}">
                  <a16:creationId xmlns="" xmlns:a16="http://schemas.microsoft.com/office/drawing/2014/main" id="{87F8CC27-4461-477F-9272-525892C579EE}"/>
                </a:ext>
              </a:extLst>
            </p:cNvPr>
            <p:cNvSpPr txBox="1"/>
            <p:nvPr/>
          </p:nvSpPr>
          <p:spPr>
            <a:xfrm>
              <a:off x="2278556" y="1817519"/>
              <a:ext cx="1258393" cy="1264226"/>
            </a:xfrm>
            <a:prstGeom prst="rect">
              <a:avLst/>
            </a:prstGeom>
            <a:solidFill>
              <a:srgbClr val="FF99FF"/>
            </a:solidFill>
            <a:ln>
              <a:noFill/>
            </a:ln>
            <a:effectLst/>
          </p:spPr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algn="ctr" defTabSz="711200"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sz="1600" b="1" dirty="0" smtClean="0">
                  <a:solidFill>
                    <a:srgbClr val="0067B9">
                      <a:lumMod val="50000"/>
                    </a:srgbClr>
                  </a:solidFill>
                  <a:latin typeface="Calibri"/>
                </a:rPr>
                <a:t>Treatment service (SMART monitoring index)</a:t>
              </a:r>
              <a:endParaRPr lang="en-US" sz="1600" b="1" dirty="0">
                <a:solidFill>
                  <a:srgbClr val="0067B9">
                    <a:lumMod val="50000"/>
                  </a:srgbClr>
                </a:solidFill>
                <a:latin typeface="Calibri"/>
              </a:endParaRPr>
            </a:p>
          </p:txBody>
        </p:sp>
      </p:grpSp>
      <p:sp>
        <p:nvSpPr>
          <p:cNvPr id="13" name="Arrow: Left 12">
            <a:extLst>
              <a:ext uri="{FF2B5EF4-FFF2-40B4-BE49-F238E27FC236}">
                <a16:creationId xmlns="" xmlns:a16="http://schemas.microsoft.com/office/drawing/2014/main" id="{BF74D4F2-6C24-4658-9E60-6C8946E924DB}"/>
              </a:ext>
            </a:extLst>
          </p:cNvPr>
          <p:cNvSpPr/>
          <p:nvPr/>
        </p:nvSpPr>
        <p:spPr>
          <a:xfrm rot="13885714">
            <a:off x="2219104" y="3675606"/>
            <a:ext cx="2473518" cy="397853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9BBB59">
              <a:tint val="6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</p: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18A45307-C812-4D37-B4DE-4833F04E489C}"/>
              </a:ext>
            </a:extLst>
          </p:cNvPr>
          <p:cNvGrpSpPr/>
          <p:nvPr/>
        </p:nvGrpSpPr>
        <p:grpSpPr>
          <a:xfrm>
            <a:off x="2182936" y="2258990"/>
            <a:ext cx="1169864" cy="981272"/>
            <a:chOff x="2957646" y="735423"/>
            <a:chExt cx="1559819" cy="981272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="" xmlns:a16="http://schemas.microsoft.com/office/drawing/2014/main" id="{A45A0924-FC71-46E1-8131-91B8896F7C00}"/>
                </a:ext>
              </a:extLst>
            </p:cNvPr>
            <p:cNvSpPr/>
            <p:nvPr/>
          </p:nvSpPr>
          <p:spPr>
            <a:xfrm>
              <a:off x="3232321" y="762433"/>
              <a:ext cx="980347" cy="685800"/>
            </a:xfrm>
            <a:prstGeom prst="roundRect">
              <a:avLst>
                <a:gd name="adj" fmla="val 10000"/>
              </a:avLst>
            </a:prstGeom>
            <a:solidFill>
              <a:srgbClr val="9BBB59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32" name="Rectangle: Rounded Corners 13">
              <a:extLst>
                <a:ext uri="{FF2B5EF4-FFF2-40B4-BE49-F238E27FC236}">
                  <a16:creationId xmlns="" xmlns:a16="http://schemas.microsoft.com/office/drawing/2014/main" id="{8F142AEB-2589-49D6-A2B1-AC969259E5F4}"/>
                </a:ext>
              </a:extLst>
            </p:cNvPr>
            <p:cNvSpPr txBox="1"/>
            <p:nvPr/>
          </p:nvSpPr>
          <p:spPr>
            <a:xfrm>
              <a:off x="2957646" y="735423"/>
              <a:ext cx="1559819" cy="981272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</p:spPr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sz="1600" b="1" dirty="0" smtClean="0">
                  <a:solidFill>
                    <a:srgbClr val="663300"/>
                  </a:solidFill>
                  <a:latin typeface="Calibri"/>
                </a:rPr>
                <a:t>Staff competency</a:t>
              </a:r>
              <a:endParaRPr lang="en-US" sz="1600" b="1" dirty="0">
                <a:solidFill>
                  <a:srgbClr val="663300"/>
                </a:solidFill>
                <a:latin typeface="Calibri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E5ADB576-61F7-4A0C-9FD9-2734CF06EC9A}"/>
              </a:ext>
            </a:extLst>
          </p:cNvPr>
          <p:cNvGrpSpPr/>
          <p:nvPr/>
        </p:nvGrpSpPr>
        <p:grpSpPr>
          <a:xfrm>
            <a:off x="3455958" y="1701293"/>
            <a:ext cx="977184" cy="1042330"/>
            <a:chOff x="4655009" y="1102"/>
            <a:chExt cx="1302912" cy="1042330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="" xmlns:a16="http://schemas.microsoft.com/office/drawing/2014/main" id="{D885973A-E6EE-4350-92A5-C7B535B03AAE}"/>
                </a:ext>
              </a:extLst>
            </p:cNvPr>
            <p:cNvSpPr/>
            <p:nvPr/>
          </p:nvSpPr>
          <p:spPr>
            <a:xfrm>
              <a:off x="4655009" y="1102"/>
              <a:ext cx="1302912" cy="1042330"/>
            </a:xfrm>
            <a:prstGeom prst="roundRect">
              <a:avLst>
                <a:gd name="adj" fmla="val 10000"/>
              </a:avLst>
            </a:prstGeom>
            <a:solidFill>
              <a:srgbClr val="9BBB59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30" name="Rectangle: Rounded Corners 15">
              <a:extLst>
                <a:ext uri="{FF2B5EF4-FFF2-40B4-BE49-F238E27FC236}">
                  <a16:creationId xmlns="" xmlns:a16="http://schemas.microsoft.com/office/drawing/2014/main" id="{9C11B58B-509B-49F7-A4BE-B45C4EDB58CA}"/>
                </a:ext>
              </a:extLst>
            </p:cNvPr>
            <p:cNvSpPr txBox="1"/>
            <p:nvPr/>
          </p:nvSpPr>
          <p:spPr>
            <a:xfrm>
              <a:off x="4685538" y="31631"/>
              <a:ext cx="1241854" cy="98127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b="1" dirty="0" smtClean="0">
                  <a:solidFill>
                    <a:srgbClr val="663300"/>
                  </a:solidFill>
                  <a:latin typeface="Calibri"/>
                </a:rPr>
                <a:t>Facilities</a:t>
              </a:r>
              <a:endParaRPr lang="en-US" b="1" dirty="0">
                <a:solidFill>
                  <a:srgbClr val="663300"/>
                </a:solidFill>
                <a:latin typeface="Calibri"/>
              </a:endParaRPr>
            </a:p>
          </p:txBody>
        </p:sp>
      </p:grpSp>
      <p:sp>
        <p:nvSpPr>
          <p:cNvPr id="16" name="Arrow: Left 15">
            <a:extLst>
              <a:ext uri="{FF2B5EF4-FFF2-40B4-BE49-F238E27FC236}">
                <a16:creationId xmlns="" xmlns:a16="http://schemas.microsoft.com/office/drawing/2014/main" id="{600D1490-67A6-4F21-8EC9-650A132CEBF7}"/>
              </a:ext>
            </a:extLst>
          </p:cNvPr>
          <p:cNvSpPr/>
          <p:nvPr/>
        </p:nvSpPr>
        <p:spPr>
          <a:xfrm rot="16971429">
            <a:off x="3685688" y="3229297"/>
            <a:ext cx="2473518" cy="397853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9BBB59">
              <a:tint val="6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</p: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B3998C7C-9099-4743-A6A6-B8FD69ADBAAF}"/>
              </a:ext>
            </a:extLst>
          </p:cNvPr>
          <p:cNvGrpSpPr/>
          <p:nvPr/>
        </p:nvGrpSpPr>
        <p:grpSpPr>
          <a:xfrm>
            <a:off x="4634163" y="1693079"/>
            <a:ext cx="983280" cy="1050559"/>
            <a:chOff x="6225949" y="-7127"/>
            <a:chExt cx="1311040" cy="1050559"/>
          </a:xfrm>
          <a:solidFill>
            <a:srgbClr val="FF9999"/>
          </a:solidFill>
        </p:grpSpPr>
        <p:sp>
          <p:nvSpPr>
            <p:cNvPr id="27" name="Rectangle: Rounded Corners 26">
              <a:extLst>
                <a:ext uri="{FF2B5EF4-FFF2-40B4-BE49-F238E27FC236}">
                  <a16:creationId xmlns="" xmlns:a16="http://schemas.microsoft.com/office/drawing/2014/main" id="{76F87142-0BC7-4556-AAA0-DB9444713A13}"/>
                </a:ext>
              </a:extLst>
            </p:cNvPr>
            <p:cNvSpPr/>
            <p:nvPr/>
          </p:nvSpPr>
          <p:spPr>
            <a:xfrm>
              <a:off x="6234077" y="1102"/>
              <a:ext cx="1302912" cy="1042330"/>
            </a:xfrm>
            <a:prstGeom prst="roundRect">
              <a:avLst>
                <a:gd name="adj" fmla="val 10000"/>
              </a:avLst>
            </a:prstGeom>
            <a:grpFill/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28" name="Rectangle: Rounded Corners 18">
              <a:extLst>
                <a:ext uri="{FF2B5EF4-FFF2-40B4-BE49-F238E27FC236}">
                  <a16:creationId xmlns="" xmlns:a16="http://schemas.microsoft.com/office/drawing/2014/main" id="{C52D486B-22C6-4BFD-AB21-726F39AF0F91}"/>
                </a:ext>
              </a:extLst>
            </p:cNvPr>
            <p:cNvSpPr txBox="1"/>
            <p:nvPr/>
          </p:nvSpPr>
          <p:spPr>
            <a:xfrm>
              <a:off x="6225949" y="-7127"/>
              <a:ext cx="1241854" cy="981272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b="1" dirty="0" smtClean="0">
                  <a:solidFill>
                    <a:srgbClr val="663300"/>
                  </a:solidFill>
                  <a:latin typeface="Calibri"/>
                </a:rPr>
                <a:t>Drug supply</a:t>
              </a:r>
              <a:endParaRPr lang="en-US" b="1" dirty="0">
                <a:solidFill>
                  <a:srgbClr val="663300"/>
                </a:solidFill>
                <a:latin typeface="Calibri"/>
              </a:endParaRPr>
            </a:p>
          </p:txBody>
        </p:sp>
      </p:grpSp>
      <p:sp>
        <p:nvSpPr>
          <p:cNvPr id="18" name="Arrow: Left 17">
            <a:extLst>
              <a:ext uri="{FF2B5EF4-FFF2-40B4-BE49-F238E27FC236}">
                <a16:creationId xmlns="" xmlns:a16="http://schemas.microsoft.com/office/drawing/2014/main" id="{4AE96A54-82C3-43FD-9AC8-BF23C9B82C50}"/>
              </a:ext>
            </a:extLst>
          </p:cNvPr>
          <p:cNvSpPr/>
          <p:nvPr/>
        </p:nvSpPr>
        <p:spPr>
          <a:xfrm rot="18514286">
            <a:off x="4584871" y="3813328"/>
            <a:ext cx="1974999" cy="397853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9BBB59">
              <a:tint val="6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</p:sp>
      <p:sp>
        <p:nvSpPr>
          <p:cNvPr id="19" name="Arrow: Left 18">
            <a:extLst>
              <a:ext uri="{FF2B5EF4-FFF2-40B4-BE49-F238E27FC236}">
                <a16:creationId xmlns="" xmlns:a16="http://schemas.microsoft.com/office/drawing/2014/main" id="{5E55F065-F818-4971-B825-C08EE4FCBD11}"/>
              </a:ext>
            </a:extLst>
          </p:cNvPr>
          <p:cNvSpPr/>
          <p:nvPr/>
        </p:nvSpPr>
        <p:spPr>
          <a:xfrm rot="20057143">
            <a:off x="5170994" y="4413543"/>
            <a:ext cx="1855139" cy="530471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9BBB59">
              <a:tint val="6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</p:sp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782C699A-FA35-4C2C-BC76-B042435A7B1B}"/>
              </a:ext>
            </a:extLst>
          </p:cNvPr>
          <p:cNvGrpSpPr/>
          <p:nvPr/>
        </p:nvGrpSpPr>
        <p:grpSpPr>
          <a:xfrm>
            <a:off x="6613624" y="3620989"/>
            <a:ext cx="1387375" cy="1042330"/>
            <a:chOff x="8641299" y="1920798"/>
            <a:chExt cx="1524488" cy="1042330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="" xmlns:a16="http://schemas.microsoft.com/office/drawing/2014/main" id="{D85C7100-83EC-41F9-8680-DDA60593C9A4}"/>
                </a:ext>
              </a:extLst>
            </p:cNvPr>
            <p:cNvSpPr/>
            <p:nvPr/>
          </p:nvSpPr>
          <p:spPr>
            <a:xfrm>
              <a:off x="8641299" y="1920798"/>
              <a:ext cx="1302912" cy="1042330"/>
            </a:xfrm>
            <a:prstGeom prst="roundRect">
              <a:avLst>
                <a:gd name="adj" fmla="val 10000"/>
              </a:avLst>
            </a:prstGeom>
            <a:solidFill>
              <a:srgbClr val="9BBB59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26" name="Rectangle: Rounded Corners 22">
              <a:extLst>
                <a:ext uri="{FF2B5EF4-FFF2-40B4-BE49-F238E27FC236}">
                  <a16:creationId xmlns="" xmlns:a16="http://schemas.microsoft.com/office/drawing/2014/main" id="{D81259E7-5DDB-427A-A8BC-7FEFA7653F22}"/>
                </a:ext>
              </a:extLst>
            </p:cNvPr>
            <p:cNvSpPr txBox="1"/>
            <p:nvPr/>
          </p:nvSpPr>
          <p:spPr>
            <a:xfrm>
              <a:off x="8690490" y="1951327"/>
              <a:ext cx="1475297" cy="981272"/>
            </a:xfrm>
            <a:prstGeom prst="rect">
              <a:avLst/>
            </a:prstGeom>
            <a:solidFill>
              <a:srgbClr val="9966FF"/>
            </a:solidFill>
            <a:ln>
              <a:noFill/>
            </a:ln>
            <a:effectLst/>
          </p:spPr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algn="ctr" defTabSz="711200">
                <a:lnSpc>
                  <a:spcPct val="11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b="1" dirty="0" smtClean="0">
                  <a:solidFill>
                    <a:prstClr val="black"/>
                  </a:solidFill>
                  <a:latin typeface="Calibri"/>
                </a:rPr>
                <a:t>Data management</a:t>
              </a:r>
              <a:endParaRPr lang="en-US" b="1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21" name="Arrow: Left 20">
            <a:extLst>
              <a:ext uri="{FF2B5EF4-FFF2-40B4-BE49-F238E27FC236}">
                <a16:creationId xmlns="" xmlns:a16="http://schemas.microsoft.com/office/drawing/2014/main" id="{AB1A5EFF-B78B-4306-925F-F587ACF64EDA}"/>
              </a:ext>
            </a:extLst>
          </p:cNvPr>
          <p:cNvSpPr/>
          <p:nvPr/>
        </p:nvSpPr>
        <p:spPr>
          <a:xfrm>
            <a:off x="5346551" y="5416410"/>
            <a:ext cx="1921855" cy="530471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9BBB59">
              <a:tint val="6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</p: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41C18F6C-7988-4380-A0D4-036DA09745C0}"/>
              </a:ext>
            </a:extLst>
          </p:cNvPr>
          <p:cNvGrpSpPr/>
          <p:nvPr/>
        </p:nvGrpSpPr>
        <p:grpSpPr>
          <a:xfrm>
            <a:off x="6779808" y="5160465"/>
            <a:ext cx="1525993" cy="1042330"/>
            <a:chOff x="9086807" y="3460274"/>
            <a:chExt cx="2034657" cy="1042330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="" xmlns:a16="http://schemas.microsoft.com/office/drawing/2014/main" id="{B805D616-6855-4EC9-81EB-3DE2E6A0BAD4}"/>
                </a:ext>
              </a:extLst>
            </p:cNvPr>
            <p:cNvSpPr/>
            <p:nvPr/>
          </p:nvSpPr>
          <p:spPr>
            <a:xfrm>
              <a:off x="9086807" y="3460274"/>
              <a:ext cx="1302912" cy="1042330"/>
            </a:xfrm>
            <a:prstGeom prst="roundRect">
              <a:avLst>
                <a:gd name="adj" fmla="val 10000"/>
              </a:avLst>
            </a:prstGeom>
            <a:solidFill>
              <a:srgbClr val="9BBB59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24" name="Rectangle: Rounded Corners 25">
              <a:extLst>
                <a:ext uri="{FF2B5EF4-FFF2-40B4-BE49-F238E27FC236}">
                  <a16:creationId xmlns="" xmlns:a16="http://schemas.microsoft.com/office/drawing/2014/main" id="{27629780-BB2D-4CB0-A296-2F9FF672512A}"/>
                </a:ext>
              </a:extLst>
            </p:cNvPr>
            <p:cNvSpPr txBox="1"/>
            <p:nvPr/>
          </p:nvSpPr>
          <p:spPr>
            <a:xfrm>
              <a:off x="9117336" y="3490803"/>
              <a:ext cx="2004128" cy="981272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  <a:effectLst/>
          </p:spPr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b="1" dirty="0" smtClean="0">
                  <a:solidFill>
                    <a:srgbClr val="663300"/>
                  </a:solidFill>
                  <a:latin typeface="Calibri"/>
                </a:rPr>
                <a:t>Case management</a:t>
              </a:r>
              <a:endParaRPr lang="en-US" b="1" dirty="0">
                <a:solidFill>
                  <a:srgbClr val="663300"/>
                </a:solidFill>
                <a:latin typeface="Calibri"/>
              </a:endParaRPr>
            </a:p>
          </p:txBody>
        </p:sp>
      </p:grpSp>
      <p:sp>
        <p:nvSpPr>
          <p:cNvPr id="39" name="Arrow: Left 38">
            <a:extLst>
              <a:ext uri="{FF2B5EF4-FFF2-40B4-BE49-F238E27FC236}">
                <a16:creationId xmlns="" xmlns:a16="http://schemas.microsoft.com/office/drawing/2014/main" id="{E90C77C9-A839-4753-995C-E8EBF97C84EA}"/>
              </a:ext>
            </a:extLst>
          </p:cNvPr>
          <p:cNvSpPr/>
          <p:nvPr/>
        </p:nvSpPr>
        <p:spPr>
          <a:xfrm rot="15428571">
            <a:off x="3163970" y="3570464"/>
            <a:ext cx="1999516" cy="371439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9BBB59">
              <a:tint val="6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</p:sp>
      <p:grpSp>
        <p:nvGrpSpPr>
          <p:cNvPr id="40" name="Group 39">
            <a:extLst>
              <a:ext uri="{FF2B5EF4-FFF2-40B4-BE49-F238E27FC236}">
                <a16:creationId xmlns="" xmlns:a16="http://schemas.microsoft.com/office/drawing/2014/main" id="{A6F9A154-42F8-4B25-AE59-CCEDDF978A49}"/>
              </a:ext>
            </a:extLst>
          </p:cNvPr>
          <p:cNvGrpSpPr/>
          <p:nvPr/>
        </p:nvGrpSpPr>
        <p:grpSpPr>
          <a:xfrm>
            <a:off x="5791200" y="2202121"/>
            <a:ext cx="1225709" cy="1042330"/>
            <a:chOff x="7351968" y="686233"/>
            <a:chExt cx="1634279" cy="1042330"/>
          </a:xfrm>
          <a:solidFill>
            <a:srgbClr val="3399FF"/>
          </a:solidFill>
        </p:grpSpPr>
        <p:sp>
          <p:nvSpPr>
            <p:cNvPr id="41" name="Rectangle: Rounded Corners 40">
              <a:extLst>
                <a:ext uri="{FF2B5EF4-FFF2-40B4-BE49-F238E27FC236}">
                  <a16:creationId xmlns="" xmlns:a16="http://schemas.microsoft.com/office/drawing/2014/main" id="{3FDE228A-4497-428B-A6CA-73E474A571FC}"/>
                </a:ext>
              </a:extLst>
            </p:cNvPr>
            <p:cNvSpPr/>
            <p:nvPr/>
          </p:nvSpPr>
          <p:spPr>
            <a:xfrm>
              <a:off x="7656767" y="686233"/>
              <a:ext cx="1302912" cy="1042330"/>
            </a:xfrm>
            <a:prstGeom prst="roundRect">
              <a:avLst>
                <a:gd name="adj" fmla="val 10000"/>
              </a:avLst>
            </a:prstGeom>
            <a:grpFill/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42" name="Rectangle: Rounded Corners 4">
              <a:extLst>
                <a:ext uri="{FF2B5EF4-FFF2-40B4-BE49-F238E27FC236}">
                  <a16:creationId xmlns="" xmlns:a16="http://schemas.microsoft.com/office/drawing/2014/main" id="{8E7B1AA5-113C-43B6-8DD7-2FFCA0F59AF7}"/>
                </a:ext>
              </a:extLst>
            </p:cNvPr>
            <p:cNvSpPr txBox="1"/>
            <p:nvPr/>
          </p:nvSpPr>
          <p:spPr>
            <a:xfrm>
              <a:off x="7351968" y="716762"/>
              <a:ext cx="1634279" cy="981272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b="1" dirty="0" smtClean="0">
                  <a:solidFill>
                    <a:prstClr val="black"/>
                  </a:solidFill>
                  <a:latin typeface="Calibri"/>
                </a:rPr>
                <a:t>Testing competency</a:t>
              </a:r>
              <a:endParaRPr lang="en-US" b="1" dirty="0">
                <a:solidFill>
                  <a:prstClr val="black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632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5793EB6-DEEA-45A6-BF17-3B6417328A8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86558AF3-3207-47D6-A095-232B725D37E8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124200" y="6520934"/>
            <a:ext cx="2895600" cy="184666"/>
          </a:xfrm>
        </p:spPr>
        <p:txBody>
          <a:bodyPr/>
          <a:lstStyle/>
          <a:p>
            <a:r>
              <a:rPr lang="en-US">
                <a:solidFill>
                  <a:srgbClr val="0067B9">
                    <a:lumMod val="75000"/>
                  </a:srgbClr>
                </a:solidFill>
              </a:rPr>
              <a:t>FOOTER GOES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D1157C6B-E0E7-47B4-A1F4-3C360CB81A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="" xmlns:a16="http://schemas.microsoft.com/office/drawing/2014/main" id="{DDE37F66-97ED-4A9F-879B-133688D5A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5071"/>
            <a:ext cx="8457896" cy="1200329"/>
          </a:xfrm>
        </p:spPr>
        <p:txBody>
          <a:bodyPr/>
          <a:lstStyle/>
          <a:p>
            <a:r>
              <a:rPr lang="en-US" b="1" dirty="0" smtClean="0"/>
              <a:t>MMT </a:t>
            </a:r>
            <a:r>
              <a:rPr lang="en-US" b="1" dirty="0"/>
              <a:t>SMART </a:t>
            </a:r>
            <a:r>
              <a:rPr lang="en-US" b="1" dirty="0" smtClean="0"/>
              <a:t>MONITORING CRITERIA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="" xmlns:a16="http://schemas.microsoft.com/office/drawing/2014/main" id="{51759821-963C-4FF9-BA68-846A27E385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1654"/>
              </p:ext>
            </p:extLst>
          </p:nvPr>
        </p:nvGraphicFramePr>
        <p:xfrm>
          <a:off x="304800" y="1530221"/>
          <a:ext cx="8610599" cy="5191298"/>
        </p:xfrm>
        <a:graphic>
          <a:graphicData uri="http://schemas.openxmlformats.org/drawingml/2006/table">
            <a:tbl>
              <a:tblPr/>
              <a:tblGrid>
                <a:gridCol w="1066800">
                  <a:extLst>
                    <a:ext uri="{9D8B030D-6E8A-4147-A177-3AD203B41FA5}">
                      <a16:colId xmlns="" xmlns:a16="http://schemas.microsoft.com/office/drawing/2014/main" val="3044578736"/>
                    </a:ext>
                  </a:extLst>
                </a:gridCol>
                <a:gridCol w="6672993">
                  <a:extLst>
                    <a:ext uri="{9D8B030D-6E8A-4147-A177-3AD203B41FA5}">
                      <a16:colId xmlns="" xmlns:a16="http://schemas.microsoft.com/office/drawing/2014/main" val="2192194405"/>
                    </a:ext>
                  </a:extLst>
                </a:gridCol>
                <a:gridCol w="870806">
                  <a:extLst>
                    <a:ext uri="{9D8B030D-6E8A-4147-A177-3AD203B41FA5}">
                      <a16:colId xmlns="" xmlns:a16="http://schemas.microsoft.com/office/drawing/2014/main" val="766297848"/>
                    </a:ext>
                  </a:extLst>
                </a:gridCol>
              </a:tblGrid>
              <a:tr h="718734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 smtClean="0">
                          <a:solidFill>
                            <a:srgbClr val="6633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Gold index</a:t>
                      </a:r>
                      <a:endParaRPr lang="en-US" sz="2000" b="1" i="0" u="none" strike="noStrike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57" marR="4557" marT="6076" marB="29166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vi-VN" sz="2000" b="1" i="0" u="none" strike="noStrike" dirty="0">
                          <a:solidFill>
                            <a:srgbClr val="6633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 </a:t>
                      </a:r>
                      <a:r>
                        <a:rPr lang="en-US" sz="2000" b="1" i="0" u="none" strike="noStrike" dirty="0" smtClean="0">
                          <a:solidFill>
                            <a:srgbClr val="6633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Incidence</a:t>
                      </a:r>
                      <a:r>
                        <a:rPr lang="en-US" sz="2000" b="1" i="0" u="none" strike="noStrike" baseline="0" dirty="0" smtClean="0">
                          <a:solidFill>
                            <a:srgbClr val="6633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of patients retaining the treatment for &gt; 12 months</a:t>
                      </a:r>
                      <a:endParaRPr lang="en-US" sz="2000" b="1" i="0" u="none" strike="noStrike" dirty="0" smtClean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57" marR="4557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>
                          <a:solidFill>
                            <a:srgbClr val="6633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≥ 85%</a:t>
                      </a:r>
                    </a:p>
                  </a:txBody>
                  <a:tcPr marL="4557" marR="4557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98583373"/>
                  </a:ext>
                </a:extLst>
              </a:tr>
              <a:tr h="896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vi-VN" sz="2000" b="1" i="0" u="none" strike="noStrike" dirty="0">
                          <a:solidFill>
                            <a:srgbClr val="6633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vi-VN" sz="2000" b="1" i="0" u="none" strike="noStrike" dirty="0" smtClean="0">
                          <a:solidFill>
                            <a:srgbClr val="6633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2000" b="1" i="0" u="none" strike="noStrike" dirty="0" smtClean="0">
                          <a:solidFill>
                            <a:srgbClr val="6633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Incidence</a:t>
                      </a:r>
                      <a:r>
                        <a:rPr lang="en-US" sz="2000" b="1" i="0" u="none" strike="noStrike" baseline="0" dirty="0" smtClean="0">
                          <a:solidFill>
                            <a:srgbClr val="6633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of HIV-infected patients who are monitored and treated at HIV clinic</a:t>
                      </a:r>
                      <a:r>
                        <a:rPr lang="vi-VN" sz="2000" b="1" i="0" u="none" strike="noStrike" dirty="0" smtClean="0">
                          <a:solidFill>
                            <a:srgbClr val="6633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sz="2000" b="1" i="0" u="none" strike="noStrike" dirty="0" smtClean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57" marR="4557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>
                          <a:solidFill>
                            <a:srgbClr val="6633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85%</a:t>
                      </a:r>
                    </a:p>
                  </a:txBody>
                  <a:tcPr marL="4557" marR="4557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7776165"/>
                  </a:ext>
                </a:extLst>
              </a:tr>
              <a:tr h="774226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Standard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index</a:t>
                      </a:r>
                    </a:p>
                  </a:txBody>
                  <a:tcPr marL="4557" marR="4557" marT="6076" marB="29166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vi-V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Incidence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of patients who had harm-reducing plan in the past 3 months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57" marR="4557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≥75%</a:t>
                      </a:r>
                    </a:p>
                  </a:txBody>
                  <a:tcPr marL="4557" marR="4557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0031167"/>
                  </a:ext>
                </a:extLst>
              </a:tr>
              <a:tr h="9260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vi-V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Incidence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of patients who received the appropriate dose adjustment according to national guideline in the past 6 months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57" marR="4557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6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≥75%</a:t>
                      </a:r>
                    </a:p>
                  </a:txBody>
                  <a:tcPr marL="4557" marR="4557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6E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04702602"/>
                  </a:ext>
                </a:extLst>
              </a:tr>
              <a:tr h="9260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vi-V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Incidence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of patients with positive urine tests who received appropriate interventions in the last month 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57" marR="4557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≥75%</a:t>
                      </a:r>
                    </a:p>
                  </a:txBody>
                  <a:tcPr marL="4557" marR="4557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64941179"/>
                  </a:ext>
                </a:extLst>
              </a:tr>
              <a:tr h="9337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vi-VN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Incidence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of patients with dose dropping out without permission who received appropriate interventions in the last 3 months 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57" marR="4557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6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≥75%</a:t>
                      </a:r>
                    </a:p>
                  </a:txBody>
                  <a:tcPr marL="4557" marR="4557" marT="6076" marB="29166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993759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314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3D8A0A56-29DF-47B8-9016-30C1430D039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8B07C6AD-2A64-4E5A-884E-F9D0C7C63E1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124200" y="6520934"/>
            <a:ext cx="2895600" cy="184666"/>
          </a:xfrm>
        </p:spPr>
        <p:txBody>
          <a:bodyPr/>
          <a:lstStyle/>
          <a:p>
            <a:r>
              <a:rPr lang="en-US">
                <a:solidFill>
                  <a:srgbClr val="0067B9">
                    <a:lumMod val="75000"/>
                  </a:srgbClr>
                </a:solidFill>
              </a:rPr>
              <a:t>FOOTER GOES HERE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FCD75ADD-6BA1-49D9-8850-A7911CB1FD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="" xmlns:a16="http://schemas.microsoft.com/office/drawing/2014/main" id="{97F31FD5-47D7-4FEC-AA28-84DECF00D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104" y="572869"/>
            <a:ext cx="7772400" cy="646331"/>
          </a:xfrm>
        </p:spPr>
        <p:txBody>
          <a:bodyPr/>
          <a:lstStyle/>
          <a:p>
            <a:r>
              <a:rPr lang="en-US" b="1" dirty="0" smtClean="0"/>
              <a:t>CLINIC CLASSIFICATION</a:t>
            </a:r>
            <a:endParaRPr lang="en-US" b="1" dirty="0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="" xmlns:a16="http://schemas.microsoft.com/office/drawing/2014/main" id="{EB70BB29-807D-434D-830F-6B2CCBC35A9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3976"/>
              </p:ext>
            </p:extLst>
          </p:nvPr>
        </p:nvGraphicFramePr>
        <p:xfrm>
          <a:off x="266700" y="2438400"/>
          <a:ext cx="8610600" cy="2724539"/>
        </p:xfrm>
        <a:graphic>
          <a:graphicData uri="http://schemas.openxmlformats.org/drawingml/2006/table">
            <a:tbl>
              <a:tblPr/>
              <a:tblGrid>
                <a:gridCol w="40569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5368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210906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Effective</a:t>
                      </a:r>
                      <a:r>
                        <a:rPr lang="en-US" sz="2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clinic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715" marR="5715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800" b="1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Meet</a:t>
                      </a:r>
                      <a:r>
                        <a:rPr lang="en-US" sz="2800" b="1" u="none" strike="noStrike" baseline="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4/6 criteria, including 2 of gold criteria</a:t>
                      </a:r>
                      <a:endParaRPr lang="en-US" sz="2800" b="1" u="none" strike="noStrike" dirty="0" smtClean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715" marR="5715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1363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Improvement-needed</a:t>
                      </a:r>
                      <a:r>
                        <a:rPr lang="en-US" sz="2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clinic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715" marR="5715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Not meet</a:t>
                      </a:r>
                      <a:r>
                        <a:rPr lang="en-US" sz="2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the above criteria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715" marR="5715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532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4BD93DAA-3F2B-45E5-BFC7-E73390FC2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444490"/>
            <a:ext cx="8289235" cy="5413513"/>
          </a:xfrm>
        </p:spPr>
        <p:txBody>
          <a:bodyPr>
            <a:normAutofit fontScale="85000" lnSpcReduction="20000"/>
          </a:bodyPr>
          <a:lstStyle/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2600" dirty="0" smtClean="0">
                <a:ea typeface="Geneva" pitchFamily="-84" charset="0"/>
                <a:cs typeface="Geneva" pitchFamily="-84" charset="0"/>
              </a:rPr>
              <a:t>Observing</a:t>
            </a:r>
            <a:endParaRPr lang="en-US" altLang="en-US" sz="2600" dirty="0">
              <a:ea typeface="Geneva" pitchFamily="-84" charset="0"/>
              <a:cs typeface="Geneva" pitchFamily="-84" charset="0"/>
            </a:endParaRPr>
          </a:p>
          <a:p>
            <a:pPr lvl="2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 smtClean="0">
                <a:solidFill>
                  <a:srgbClr val="333300"/>
                </a:solidFill>
                <a:ea typeface="Geneva" pitchFamily="-84" charset="0"/>
                <a:cs typeface="Geneva" pitchFamily="-84" charset="0"/>
              </a:rPr>
              <a:t>Facilities, equipment, clinical practice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2600" dirty="0" smtClean="0">
                <a:ea typeface="Geneva" pitchFamily="-84" charset="0"/>
                <a:cs typeface="Geneva" pitchFamily="-84" charset="0"/>
              </a:rPr>
              <a:t>Reviewing</a:t>
            </a:r>
          </a:p>
          <a:p>
            <a:pPr lvl="2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 smtClean="0">
                <a:solidFill>
                  <a:srgbClr val="333300"/>
                </a:solidFill>
              </a:rPr>
              <a:t>Documents according to requirements of MOH: register form, patient monitoring form, daily methadone dispensing form and other documents related to the drug management</a:t>
            </a:r>
          </a:p>
          <a:p>
            <a:pPr lvl="2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 smtClean="0">
                <a:solidFill>
                  <a:srgbClr val="333300"/>
                </a:solidFill>
              </a:rPr>
              <a:t>Program reports</a:t>
            </a:r>
            <a:endParaRPr lang="en-US" altLang="en-US" sz="2400" dirty="0">
              <a:solidFill>
                <a:srgbClr val="333300"/>
              </a:solidFill>
            </a:endParaRPr>
          </a:p>
          <a:p>
            <a:pPr lvl="2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 smtClean="0">
                <a:solidFill>
                  <a:srgbClr val="333300"/>
                </a:solidFill>
              </a:rPr>
              <a:t>Data management: (</a:t>
            </a:r>
            <a:r>
              <a:rPr lang="en-US" altLang="en-US" sz="2400" dirty="0" err="1" smtClean="0">
                <a:solidFill>
                  <a:srgbClr val="333300"/>
                </a:solidFill>
              </a:rPr>
              <a:t>mLog</a:t>
            </a:r>
            <a:r>
              <a:rPr lang="en-US" altLang="en-US" sz="2400" dirty="0" smtClean="0">
                <a:solidFill>
                  <a:srgbClr val="333300"/>
                </a:solidFill>
              </a:rPr>
              <a:t>, methadone management)</a:t>
            </a:r>
            <a:endParaRPr lang="en-US" altLang="en-US" sz="2400" dirty="0">
              <a:solidFill>
                <a:srgbClr val="333300"/>
              </a:solidFill>
            </a:endParaRPr>
          </a:p>
          <a:p>
            <a:pPr lvl="2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 smtClean="0">
                <a:solidFill>
                  <a:srgbClr val="333300"/>
                </a:solidFill>
              </a:rPr>
              <a:t>Patient records: random selection (N=50) </a:t>
            </a:r>
            <a:endParaRPr lang="en-US" altLang="en-US" sz="2400" dirty="0">
              <a:solidFill>
                <a:srgbClr val="333300"/>
              </a:solidFill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2600" dirty="0" smtClean="0">
                <a:ea typeface="Geneva" pitchFamily="-84" charset="0"/>
                <a:cs typeface="Geneva" pitchFamily="-84" charset="0"/>
              </a:rPr>
              <a:t>Interviewing: patients and health care providers of the clinic</a:t>
            </a:r>
            <a:endParaRPr lang="en-US" altLang="en-US" sz="2600" dirty="0">
              <a:ea typeface="Geneva" pitchFamily="-84" charset="0"/>
              <a:cs typeface="Geneva" pitchFamily="-84" charset="0"/>
            </a:endParaRPr>
          </a:p>
          <a:p>
            <a:pPr lvl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2600" dirty="0" smtClean="0">
                <a:ea typeface="Geneva" pitchFamily="-84" charset="0"/>
                <a:cs typeface="Geneva" pitchFamily="-84" charset="0"/>
              </a:rPr>
              <a:t>Discussion: with clinic about the issues that need changes in order to improve the quality and the plans development for implementation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65E0F2E-77A0-49ED-BAAB-AD9663754AB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D73E75EE-8B88-47E2-BBC2-953B4B3CF6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="" xmlns:a16="http://schemas.microsoft.com/office/drawing/2014/main" id="{ECE12967-9C69-4E13-9039-35E475F86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104" y="420469"/>
            <a:ext cx="7772400" cy="646331"/>
          </a:xfrm>
        </p:spPr>
        <p:txBody>
          <a:bodyPr/>
          <a:lstStyle/>
          <a:p>
            <a:r>
              <a:rPr lang="en-US" b="1" dirty="0" smtClean="0"/>
              <a:t>EVALUATION METHOD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5388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807409DC-223A-4EE8-91A4-FC73DA482C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920734"/>
          </a:xfrm>
        </p:spPr>
        <p:txBody>
          <a:bodyPr>
            <a:normAutofit/>
          </a:bodyPr>
          <a:lstStyle/>
          <a:p>
            <a:pPr marL="400050" lvl="1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altLang="en-US" dirty="0" smtClean="0">
                <a:ea typeface="Geneva" pitchFamily="-84" charset="0"/>
                <a:cs typeface="Geneva" pitchFamily="-84" charset="0"/>
              </a:rPr>
              <a:t>Excel table containing instructions in evaluating 8 criteria</a:t>
            </a:r>
          </a:p>
          <a:p>
            <a:pPr marL="400050" lvl="1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altLang="en-US" dirty="0" smtClean="0">
                <a:ea typeface="Geneva" pitchFamily="-84" charset="0"/>
                <a:cs typeface="Geneva" pitchFamily="-84" charset="0"/>
              </a:rPr>
              <a:t>Tool for randomly selecting patient records</a:t>
            </a:r>
          </a:p>
          <a:p>
            <a:pPr marL="400050" lvl="1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altLang="en-US" dirty="0" smtClean="0">
                <a:ea typeface="Geneva" pitchFamily="-84" charset="0"/>
                <a:cs typeface="Geneva" pitchFamily="-84" charset="0"/>
              </a:rPr>
              <a:t>Excel table supporting the review of patient records</a:t>
            </a:r>
          </a:p>
          <a:p>
            <a:pPr marL="400050" lvl="1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altLang="en-US" dirty="0" smtClean="0">
                <a:ea typeface="Geneva" pitchFamily="-84" charset="0"/>
                <a:cs typeface="Geneva" pitchFamily="-84" charset="0"/>
              </a:rPr>
              <a:t>Clinical observation scoring form</a:t>
            </a:r>
          </a:p>
          <a:p>
            <a:pPr marL="400050" lvl="1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altLang="en-US" dirty="0" smtClean="0">
                <a:ea typeface="Geneva" pitchFamily="-84" charset="0"/>
                <a:cs typeface="Geneva" pitchFamily="-84" charset="0"/>
              </a:rPr>
              <a:t>Technical assistance plans</a:t>
            </a:r>
          </a:p>
          <a:p>
            <a:pPr marL="400050" lvl="1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altLang="en-US" dirty="0" smtClean="0">
                <a:ea typeface="Geneva" pitchFamily="-84" charset="0"/>
                <a:cs typeface="Geneva" pitchFamily="-84" charset="0"/>
              </a:rPr>
              <a:t>Instructions in clinic evaluating by steps</a:t>
            </a:r>
            <a:endParaRPr lang="en-US" altLang="en-US" dirty="0">
              <a:ea typeface="Geneva" pitchFamily="-84" charset="0"/>
              <a:cs typeface="Geneva" pitchFamily="-8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10BDDE17-0474-4F15-991B-A4B978EDE38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6B2FE62F-3150-498D-A956-B296674341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="" xmlns:a16="http://schemas.microsoft.com/office/drawing/2014/main" id="{0588A83B-8481-4CEA-B4C1-8EB42EE70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104" y="258755"/>
            <a:ext cx="7772400" cy="646331"/>
          </a:xfrm>
        </p:spPr>
        <p:txBody>
          <a:bodyPr/>
          <a:lstStyle/>
          <a:p>
            <a:r>
              <a:rPr lang="en-US" b="1" dirty="0" smtClean="0"/>
              <a:t>TOOLS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0795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67212"/>
            <a:ext cx="7897183" cy="588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953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223" y="0"/>
            <a:ext cx="7247555" cy="7236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847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.3-Template_4.29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1032</Words>
  <Application>Microsoft Office PowerPoint</Application>
  <PresentationFormat>On-screen Show (4:3)</PresentationFormat>
  <Paragraphs>177</Paragraphs>
  <Slides>25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9" baseType="lpstr">
      <vt:lpstr>ＭＳ Ｐゴシック</vt:lpstr>
      <vt:lpstr>Arial</vt:lpstr>
      <vt:lpstr>Calibri</vt:lpstr>
      <vt:lpstr>Calibri Light</vt:lpstr>
      <vt:lpstr>Courier New</vt:lpstr>
      <vt:lpstr>Geneva</vt:lpstr>
      <vt:lpstr>Gill Sans MT</vt:lpstr>
      <vt:lpstr>Times New Roman</vt:lpstr>
      <vt:lpstr>Wingdings</vt:lpstr>
      <vt:lpstr>4.3-Template_4.29.2016</vt:lpstr>
      <vt:lpstr>1_Office Theme</vt:lpstr>
      <vt:lpstr>6_Office Theme</vt:lpstr>
      <vt:lpstr>7_Office Theme</vt:lpstr>
      <vt:lpstr>Worksheet</vt:lpstr>
      <vt:lpstr>EVALUATION TOOL OF THE QUALITY OF METHADONE CLINIC AND ITS APPLICATIONS</vt:lpstr>
      <vt:lpstr>GOALS AND OBJECTIVES OF THE TOOL</vt:lpstr>
      <vt:lpstr>CRITERIA FOR CLINIC EVALUATION</vt:lpstr>
      <vt:lpstr>MMT SMART MONITORING CRITERIA</vt:lpstr>
      <vt:lpstr>CLINIC CLASSIFICATION</vt:lpstr>
      <vt:lpstr>EVALUATION METHOD</vt:lpstr>
      <vt:lpstr>TOOLS</vt:lpstr>
      <vt:lpstr>PowerPoint Presentation</vt:lpstr>
      <vt:lpstr>PowerPoint Presentation</vt:lpstr>
      <vt:lpstr>PowerPoint Presentation</vt:lpstr>
      <vt:lpstr>PowerPoint Presentation</vt:lpstr>
      <vt:lpstr>SELECTING PATIENT RECORDS RANDOMLY</vt:lpstr>
      <vt:lpstr>PATIENT RECORDS REVIEW</vt:lpstr>
      <vt:lpstr>CLINICAL PRACTICE OBSERVATION</vt:lpstr>
      <vt:lpstr>RESULTS REPORT</vt:lpstr>
      <vt:lpstr>PowerPoint Presentation</vt:lpstr>
      <vt:lpstr>STEPS</vt:lpstr>
      <vt:lpstr>STEPS</vt:lpstr>
      <vt:lpstr>PowerPoint Presentation</vt:lpstr>
      <vt:lpstr>PowerPoint Presentation</vt:lpstr>
      <vt:lpstr>PROCESS OF DEVELOPMENT AND APPLYING</vt:lpstr>
      <vt:lpstr>EXPERIENCE SHARING</vt:lpstr>
      <vt:lpstr>ADVANTAGES</vt:lpstr>
      <vt:lpstr>DISCUSSION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TOOL FOR THE QUALITY OF METHADONE CLINIC AND ITS APPLICATIONS</dc:title>
  <dc:creator>SONY</dc:creator>
  <cp:lastModifiedBy>DCOM</cp:lastModifiedBy>
  <cp:revision>35</cp:revision>
  <dcterms:created xsi:type="dcterms:W3CDTF">2006-08-16T00:00:00Z</dcterms:created>
  <dcterms:modified xsi:type="dcterms:W3CDTF">2017-08-01T06:17:32Z</dcterms:modified>
</cp:coreProperties>
</file>