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2" r:id="rId2"/>
    <p:sldMasterId id="2147483704" r:id="rId3"/>
    <p:sldMasterId id="2147483715" r:id="rId4"/>
  </p:sldMasterIdLst>
  <p:sldIdLst>
    <p:sldId id="257" r:id="rId5"/>
    <p:sldId id="258" r:id="rId6"/>
    <p:sldId id="259" r:id="rId7"/>
    <p:sldId id="264" r:id="rId8"/>
    <p:sldId id="265" r:id="rId9"/>
    <p:sldId id="266" r:id="rId10"/>
    <p:sldId id="267" r:id="rId11"/>
    <p:sldId id="269" r:id="rId12"/>
    <p:sldId id="270" r:id="rId13"/>
    <p:sldId id="272" r:id="rId14"/>
    <p:sldId id="273" r:id="rId15"/>
    <p:sldId id="280" r:id="rId16"/>
    <p:sldId id="281" r:id="rId17"/>
    <p:sldId id="282" r:id="rId18"/>
    <p:sldId id="283" r:id="rId19"/>
    <p:sldId id="284" r:id="rId20"/>
    <p:sldId id="327" r:id="rId21"/>
    <p:sldId id="333" r:id="rId22"/>
    <p:sldId id="286" r:id="rId23"/>
    <p:sldId id="287" r:id="rId24"/>
    <p:sldId id="326" r:id="rId25"/>
    <p:sldId id="335" r:id="rId26"/>
    <p:sldId id="334" r:id="rId27"/>
    <p:sldId id="322" r:id="rId28"/>
    <p:sldId id="33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B40A"/>
    <a:srgbClr val="ACDED1"/>
    <a:srgbClr val="93D5C4"/>
    <a:srgbClr val="D0E6E8"/>
    <a:srgbClr val="333300"/>
    <a:srgbClr val="663300"/>
    <a:srgbClr val="C2E49C"/>
    <a:srgbClr val="66FFFF"/>
    <a:srgbClr val="FFFF99"/>
    <a:srgbClr val="709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4.jpe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eg"/><Relationship Id="rId11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eg"/><Relationship Id="rId11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4.jpe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3.jpeg"/><Relationship Id="rId11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3.jpeg"/><Relationship Id="rId11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33600"/>
            <a:ext cx="7315200" cy="1600200"/>
          </a:xfrm>
        </p:spPr>
        <p:txBody>
          <a:bodyPr anchor="b" anchorCtr="0">
            <a:normAutofit/>
          </a:bodyPr>
          <a:lstStyle>
            <a:lvl1pPr>
              <a:defRPr sz="3200" b="1"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14800"/>
            <a:ext cx="4572000" cy="1600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1016000" y="3886200"/>
            <a:ext cx="42672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2"/>
          <p:cNvSpPr txBox="1"/>
          <p:nvPr userDrawn="1"/>
        </p:nvSpPr>
        <p:spPr>
          <a:xfrm>
            <a:off x="3004405" y="121606"/>
            <a:ext cx="711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Dự</a:t>
            </a:r>
            <a:r>
              <a:rPr lang="en-US" sz="1800" b="1" kern="1200" baseline="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baseline="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án</a:t>
            </a:r>
            <a:r>
              <a:rPr lang="en-US" sz="1800" b="1" kern="1200" baseline="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Hỗ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trợ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Kỹ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thuật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Hướng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tới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Chương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trình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Phòng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Chống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HIV/AIDS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Bền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Vững</a:t>
            </a:r>
            <a:r>
              <a:rPr lang="en-US" sz="1800" b="1" kern="12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(SHIFT)</a:t>
            </a:r>
            <a:endParaRPr lang="en-US" sz="1800" b="1" dirty="0">
              <a:solidFill>
                <a:srgbClr val="C0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46" y="196083"/>
            <a:ext cx="1953429" cy="4358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14736" y="29912"/>
            <a:ext cx="1007960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44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016000" y="388620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 userDrawn="1"/>
        </p:nvGrpSpPr>
        <p:grpSpPr>
          <a:xfrm>
            <a:off x="313483" y="6012360"/>
            <a:ext cx="11675317" cy="769441"/>
            <a:chOff x="135128" y="170518"/>
            <a:chExt cx="8756488" cy="769441"/>
          </a:xfrm>
        </p:grpSpPr>
        <p:sp>
          <p:nvSpPr>
            <p:cNvPr id="13" name="TextBox 22"/>
            <p:cNvSpPr txBox="1"/>
            <p:nvPr userDrawn="1"/>
          </p:nvSpPr>
          <p:spPr>
            <a:xfrm>
              <a:off x="1509543" y="170518"/>
              <a:ext cx="667650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Dự</a:t>
              </a:r>
              <a:r>
                <a:rPr lang="en-US" sz="2200" b="1" kern="1200" baseline="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US" sz="2200" b="1" kern="1200" baseline="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án</a:t>
              </a:r>
              <a:r>
                <a:rPr lang="en-US" sz="2200" b="1" kern="1200" baseline="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Hỗ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trợ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Kỹ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thuật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Hướng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tới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Chương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trình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Phòng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,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Chống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HIV/AIDS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Bền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n-US" sz="2200" b="1" kern="1200" dirty="0" err="1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Vững</a:t>
              </a:r>
              <a:r>
                <a:rPr lang="en-US" sz="2200" b="1" kern="1200" dirty="0">
                  <a:solidFill>
                    <a:srgbClr val="C00000"/>
                  </a:solidFill>
                  <a:latin typeface="+mn-lt"/>
                  <a:ea typeface="+mn-ea"/>
                  <a:cs typeface="+mn-cs"/>
                </a:rPr>
                <a:t> (SHIFT)</a:t>
              </a:r>
              <a:endParaRPr lang="en-US" sz="22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14" name="Group 13"/>
            <p:cNvGrpSpPr/>
            <p:nvPr userDrawn="1"/>
          </p:nvGrpSpPr>
          <p:grpSpPr>
            <a:xfrm>
              <a:off x="135128" y="262358"/>
              <a:ext cx="8756488" cy="585760"/>
              <a:chOff x="178676" y="1034785"/>
              <a:chExt cx="8756488" cy="585760"/>
            </a:xfrm>
          </p:grpSpPr>
          <p:pic>
            <p:nvPicPr>
              <p:cNvPr id="16" name="Picture 15"/>
              <p:cNvPicPr>
                <a:picLocks noChangeAspect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676" y="1129714"/>
                <a:ext cx="1330867" cy="395902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8320184" y="1034785"/>
                <a:ext cx="614980" cy="58576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6735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12192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39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152400"/>
            <a:ext cx="58928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971801"/>
            <a:ext cx="5181195" cy="954107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4336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50795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4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2359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33523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600200"/>
            <a:ext cx="33532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600200"/>
            <a:ext cx="33532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14573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9000"/>
            <a:ext cx="11785600" cy="32766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281777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9000"/>
            <a:ext cx="11785600" cy="32766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13103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52400"/>
            <a:ext cx="5892800" cy="65532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057402"/>
            <a:ext cx="4876800" cy="4114799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43985"/>
            <a:ext cx="4876395" cy="95410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55193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Blue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SAID_Logo_White_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740" y="685800"/>
            <a:ext cx="2438400" cy="54401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33600"/>
            <a:ext cx="7315200" cy="1600200"/>
          </a:xfrm>
        </p:spPr>
        <p:txBody>
          <a:bodyPr anchor="b" anchorCtr="0"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14800"/>
            <a:ext cx="4572000" cy="1600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1016000" y="3886200"/>
            <a:ext cx="42672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883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 - Full Blue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827782"/>
            <a:ext cx="7315200" cy="1077218"/>
          </a:xfrm>
        </p:spPr>
        <p:txBody>
          <a:bodyPr wrap="square" anchor="t" anchorCtr="0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USAID_Logo_White_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5943600"/>
            <a:ext cx="2049293" cy="4572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995680" y="99060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94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572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333300"/>
                </a:solidFill>
              </a:defRPr>
            </a:lvl1pPr>
            <a:lvl2pPr>
              <a:defRPr sz="2800">
                <a:solidFill>
                  <a:srgbClr val="333300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258740"/>
            <a:ext cx="10363200" cy="646331"/>
          </a:xfrm>
        </p:spPr>
        <p:txBody>
          <a:bodyPr anchor="b" anchorCtr="0">
            <a:spAutoFit/>
          </a:bodyPr>
          <a:lstStyle>
            <a:lvl1pPr>
              <a:defRPr sz="3600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12192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2139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002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50795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4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F1C838E6-2EFE-2E47-BF15-73F64BC0A44F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63858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33523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600200"/>
            <a:ext cx="33532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600200"/>
            <a:ext cx="33532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160833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9000"/>
            <a:ext cx="11785600" cy="327660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CCE5460-4FB7-5647-9AB1-CEF5116A5DCA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15689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52400"/>
            <a:ext cx="58928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D8A49A0-1A63-6943-82D6-C193E6102C7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4876800" cy="41148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43985"/>
            <a:ext cx="4876395" cy="95410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1351137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152400"/>
            <a:ext cx="58928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971801"/>
            <a:ext cx="5181195" cy="95410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3719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73306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50795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4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F1C838E6-2EFE-2E47-BF15-73F64BC0A44F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69201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33523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600200"/>
            <a:ext cx="33532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600200"/>
            <a:ext cx="33532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528552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9000"/>
            <a:ext cx="11785600" cy="32766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CCE5460-4FB7-5647-9AB1-CEF5116A5DCA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408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79565" y="2962719"/>
            <a:ext cx="7315200" cy="1245051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65295" y="4823608"/>
            <a:ext cx="6232435" cy="94025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865295" y="449580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chemeClr val="bg1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5" name="Picture 14" descr="USAID_Logo_White_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295" y="382414"/>
            <a:ext cx="2438400" cy="544010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37264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52400"/>
            <a:ext cx="5892800" cy="65532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D8A49A0-1A63-6943-82D6-C193E6102C7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4876800" cy="41148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43985"/>
            <a:ext cx="4876395" cy="95410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8011589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Title + Lef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152400"/>
            <a:ext cx="5892800" cy="65532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971801"/>
            <a:ext cx="5181195" cy="954107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17636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5A3DC6-4C28-4EED-9EED-E36569407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A062AB-AE25-48DC-A164-660495038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0BC52C0-4BC1-45DF-BAF3-CBFA8DF2B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7247D7-B441-4229-8F85-C9923AE4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BCE4C54-558B-4BD3-B6B7-65D2D4D0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860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DA8ED8-3CAF-48C4-8FCD-DEA9B12A6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8D1F364-8042-4942-966D-26DA8AA227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A3C542A-0999-4778-B1B3-ED318C1C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07D65E-1656-4CCF-99F3-BDB285612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250FC91-1D62-41BB-95C3-2749569C9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666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5A3DC6-4C28-4EED-9EED-E36569407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A062AB-AE25-48DC-A164-660495038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0BC52C0-4BC1-45DF-BAF3-CBFA8DF2B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7247D7-B441-4229-8F85-C9923AE4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BCE4C54-558B-4BD3-B6B7-65D2D4D0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95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C1F8FA-1263-4476-8B20-717ABD99A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EAF9D86-C359-45B3-850F-B942C6932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CAB64D9-9FD8-4911-AFB7-EFC6E4974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39B3675-B9BB-4FCF-9686-774FCB232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66F2CD9-AF1B-4940-8283-429D30C6D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67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57A3A4-F24D-4EA0-867F-780958FD8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2EB0C78-8AF1-42B9-A53D-6A03276ED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BF703F3-EEBE-4C02-8984-965E77779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6DAEBEF-2D6F-4D0E-9E4D-5AD93425D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A3B9C7-FD8C-4B29-ACF7-4F2FF3981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5BB2EE6-15E3-4576-B8F0-26C341E77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0007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7AFBB4-A807-472F-9242-9942D1715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FC04169-8CDE-4945-A16F-480051A83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40FD05F-6E28-488E-AF7F-D8C58D322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63B2297-0090-499D-8FEC-FE9F42AE70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5212D77-81EC-4F68-9568-45D87F132E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2572B11-FA7C-4EBD-B956-4D79B5ED2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E0EC0D1-DBCA-4F99-86DA-CB7C05BB5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90AACD4-53F6-4CD9-B65C-C8789A3CE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694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74E7E4-7AC3-43E9-9FA7-2423A33FF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BACA6DA-0630-4903-9312-1EA514E57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E959F98-3700-45F5-8812-DC916F44C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42C9288-B34F-4C97-A22A-BC24289F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776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CB43040-DADC-4342-8DCE-42030BC61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2CC1731-F416-4479-AB11-A5F5127A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C1D1D4B-3941-40AE-A785-8E87DB46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51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 - Full Re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45021" y="185443"/>
            <a:ext cx="7315200" cy="1077218"/>
          </a:xfrm>
        </p:spPr>
        <p:txBody>
          <a:bodyPr wrap="square" anchor="t" anchorCtr="0">
            <a:sp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F6C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F6C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F6C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95680" y="99060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12192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471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B5280C-C4AF-42F7-8C4A-AA24E43FF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FD436E5-987D-4407-BDDA-06A2FFF4D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F5C4AC2-2E58-491B-815B-F7918E785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200962-E3F8-4826-A6F5-93A03706C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6D2CEFD-C6D9-4511-B05A-B5A778DD8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9986F07-6F03-47FE-8044-7AA250E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000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7DD9A8-3E07-4175-90BD-2E16CB0BA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B86D454-4F3F-4515-9F0F-A7398D4793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74B8ACC-89D2-4A22-84C1-566E8D6A7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A3AC0D9-7C96-45EE-AF0F-CC61AD06D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98AE440-65D7-444D-A3EE-F2C1F5175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0C6EFF2-91F7-4102-8164-598FA3BD7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069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560E76-9C69-4570-875E-BF8C6ED22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07BF0E0-FFE4-4144-9A0D-14D0BB13D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2A46DF1-0F54-410C-AC0F-40B4354E7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60EC090-6927-407F-9CA9-98023DAA3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6E0057B-3500-4433-9A30-B9C56F860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971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8A00664-5722-4413-9A2D-14525218D9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517814A-5109-4DE2-BED3-6975B983FC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F0C1385-C53B-4D85-A0C4-94D2CE85B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0C4254B-8CB5-434D-887C-2EAD91B6E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500571-5B97-4C45-9CDE-1E3D2428C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80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514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00450"/>
            <a:ext cx="9448800" cy="20383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A6E34FD2-3653-4855-B0F8-3F394AAD0B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50EF6296-55F2-4111-AEE3-B0BD7E84F3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1567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35C435A6-4D64-4D7F-B3B9-F3865CCDCD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BABE667D-77EB-47E3-A0B8-266E172489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15832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89"/>
            <a:ext cx="10363200" cy="1362075"/>
          </a:xfrm>
        </p:spPr>
        <p:txBody>
          <a:bodyPr anchor="t">
            <a:normAutofit/>
          </a:bodyPr>
          <a:lstStyle>
            <a:lvl1pPr algn="l">
              <a:defRPr sz="28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153C1E54-E11B-4028-B68A-BD63CDCC1A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C7EF1738-A337-46C1-A755-85E715DB81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95712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05A2C6C9-6746-489B-89FD-426B38B45D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3B80696F-C1C5-46BA-A2CB-0988DD2775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8277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5232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854994"/>
            <a:ext cx="5386917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26" y="1215232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26" y="1854994"/>
            <a:ext cx="5389033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22D7AD42-B185-473E-9C09-E469527759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75DBEC9A-C974-4ED3-BD33-EBE0B824ED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63522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xmlns="" id="{85446073-9F2B-49D6-9677-03E7E13801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81F5F1D7-C13F-4C64-A325-1A9CA98B3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434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50795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4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12192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3333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xmlns="" id="{4EA51C1D-B1F3-4FFC-A557-7106C5C20A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6C036859-2027-404C-8416-85434019F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0857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219239"/>
            <a:ext cx="7315200" cy="350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21FD8078-3CD3-49B7-9E66-5BE110E2FD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57AF5381-DB7C-498B-8C86-18B43871D3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81935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>
            <a:extLst>
              <a:ext uri="{FF2B5EF4-FFF2-40B4-BE49-F238E27FC236}">
                <a16:creationId xmlns:a16="http://schemas.microsoft.com/office/drawing/2014/main" xmlns="" id="{29B80A7D-A0CE-424B-8F80-60B7072FD5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12192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7342C64C-78A7-4C45-84EB-61178349DC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262688"/>
            <a:ext cx="2008187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1CD13BD8-C445-407A-AEBA-8F1DDCBC38B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6286500"/>
            <a:ext cx="8731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xmlns="" id="{E424DCCF-C99C-455D-BB6E-8F126664229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113" y="6200775"/>
            <a:ext cx="784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xmlns="" id="{4CE6D0FF-D7E5-40EB-A564-95A6B0D4C86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6165850"/>
            <a:ext cx="814388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>
            <a:extLst>
              <a:ext uri="{FF2B5EF4-FFF2-40B4-BE49-F238E27FC236}">
                <a16:creationId xmlns:a16="http://schemas.microsoft.com/office/drawing/2014/main" xmlns="" id="{873632C5-8016-4778-9E07-0E6B53DD06F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6286500"/>
            <a:ext cx="17272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>
            <a:extLst>
              <a:ext uri="{FF2B5EF4-FFF2-40B4-BE49-F238E27FC236}">
                <a16:creationId xmlns:a16="http://schemas.microsoft.com/office/drawing/2014/main" xmlns="" id="{846C0AEA-B119-4C31-ABC6-3A38A874177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863" y="6200775"/>
            <a:ext cx="8286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>
            <a:extLst>
              <a:ext uri="{FF2B5EF4-FFF2-40B4-BE49-F238E27FC236}">
                <a16:creationId xmlns:a16="http://schemas.microsoft.com/office/drawing/2014/main" xmlns="" id="{C2106321-F992-4FBD-BA18-2ACFE59C81C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813" y="6180138"/>
            <a:ext cx="7016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8">
            <a:extLst>
              <a:ext uri="{FF2B5EF4-FFF2-40B4-BE49-F238E27FC236}">
                <a16:creationId xmlns:a16="http://schemas.microsoft.com/office/drawing/2014/main" xmlns="" id="{27AFC6E6-DB25-47BA-B82F-C4D500188E3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6329363"/>
            <a:ext cx="17367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>
            <a:extLst>
              <a:ext uri="{FF2B5EF4-FFF2-40B4-BE49-F238E27FC236}">
                <a16:creationId xmlns:a16="http://schemas.microsoft.com/office/drawing/2014/main" xmlns="" id="{32FDAD8E-1D90-48EA-B178-F1AD5F5CAF73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6253163"/>
            <a:ext cx="12954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10-0193.4_PartnerLogos_Inner_Light_NoGradient.png">
            <a:extLst>
              <a:ext uri="{FF2B5EF4-FFF2-40B4-BE49-F238E27FC236}">
                <a16:creationId xmlns:a16="http://schemas.microsoft.com/office/drawing/2014/main" xmlns="" id="{E3FAC299-3F57-4DFB-BA0A-C004303AC15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xmlns="" id="{33221569-FAED-4505-B107-55B147325B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303963"/>
            <a:ext cx="2008187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xmlns="" id="{64B877A5-6585-4D4C-A4E9-58A4DAF8C6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6327775"/>
            <a:ext cx="8731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xmlns="" id="{8A52E00C-1CBF-4784-A806-AAB41A5C1D0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113" y="6242050"/>
            <a:ext cx="784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4">
            <a:extLst>
              <a:ext uri="{FF2B5EF4-FFF2-40B4-BE49-F238E27FC236}">
                <a16:creationId xmlns:a16="http://schemas.microsoft.com/office/drawing/2014/main" xmlns="" id="{FCF9014B-F582-47F2-859D-F89F115F831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6207125"/>
            <a:ext cx="814388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5">
            <a:extLst>
              <a:ext uri="{FF2B5EF4-FFF2-40B4-BE49-F238E27FC236}">
                <a16:creationId xmlns:a16="http://schemas.microsoft.com/office/drawing/2014/main" xmlns="" id="{9B9687E6-5AFB-4072-8831-164E310AC93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6327775"/>
            <a:ext cx="17272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6">
            <a:extLst>
              <a:ext uri="{FF2B5EF4-FFF2-40B4-BE49-F238E27FC236}">
                <a16:creationId xmlns:a16="http://schemas.microsoft.com/office/drawing/2014/main" xmlns="" id="{DD907B19-C750-4B67-BA26-4C2E268193D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863" y="6242050"/>
            <a:ext cx="8286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7">
            <a:extLst>
              <a:ext uri="{FF2B5EF4-FFF2-40B4-BE49-F238E27FC236}">
                <a16:creationId xmlns:a16="http://schemas.microsoft.com/office/drawing/2014/main" xmlns="" id="{444A4AC9-97AF-476A-9096-C0F49D1B36F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813" y="6242050"/>
            <a:ext cx="7016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8">
            <a:extLst>
              <a:ext uri="{FF2B5EF4-FFF2-40B4-BE49-F238E27FC236}">
                <a16:creationId xmlns:a16="http://schemas.microsoft.com/office/drawing/2014/main" xmlns="" id="{38DAE1C1-80B9-416F-8898-DA415602E1E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6370638"/>
            <a:ext cx="17367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9">
            <a:extLst>
              <a:ext uri="{FF2B5EF4-FFF2-40B4-BE49-F238E27FC236}">
                <a16:creationId xmlns:a16="http://schemas.microsoft.com/office/drawing/2014/main" xmlns="" id="{2787D900-A120-4423-A405-1FC5C065314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6294438"/>
            <a:ext cx="12954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09600" y="1135922"/>
            <a:ext cx="10972800" cy="49282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xmlns="" id="{0F85F0E7-FFAA-49D5-BE8A-6D37F486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201D3897-DC55-4E74-8890-1140A737C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72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>
            <a:extLst>
              <a:ext uri="{FF2B5EF4-FFF2-40B4-BE49-F238E27FC236}">
                <a16:creationId xmlns:a16="http://schemas.microsoft.com/office/drawing/2014/main" xmlns="" id="{A499304A-C9A4-4D0C-ACF2-DDA203F16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12192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6C1AEDF2-2974-4BE2-BFC2-69282B516B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262688"/>
            <a:ext cx="2008187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5F8565-7891-417D-ACC5-540E332D946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6286500"/>
            <a:ext cx="8731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xmlns="" id="{8029A666-DB96-448D-BEB1-F9E7ED127AE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113" y="6200775"/>
            <a:ext cx="784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xmlns="" id="{5D97C8A9-7307-4431-B67E-FC561486A9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6165850"/>
            <a:ext cx="814388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>
            <a:extLst>
              <a:ext uri="{FF2B5EF4-FFF2-40B4-BE49-F238E27FC236}">
                <a16:creationId xmlns:a16="http://schemas.microsoft.com/office/drawing/2014/main" xmlns="" id="{AB174A5E-843A-48C9-ACDC-74D2ADCC523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6286500"/>
            <a:ext cx="17272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>
            <a:extLst>
              <a:ext uri="{FF2B5EF4-FFF2-40B4-BE49-F238E27FC236}">
                <a16:creationId xmlns:a16="http://schemas.microsoft.com/office/drawing/2014/main" xmlns="" id="{5C4C11B7-549A-42CC-9014-20F78CEF9BB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863" y="6200775"/>
            <a:ext cx="8286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>
            <a:extLst>
              <a:ext uri="{FF2B5EF4-FFF2-40B4-BE49-F238E27FC236}">
                <a16:creationId xmlns:a16="http://schemas.microsoft.com/office/drawing/2014/main" xmlns="" id="{67D8FA24-F4FB-4F68-93B7-492F1B49996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813" y="6180138"/>
            <a:ext cx="7016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>
            <a:extLst>
              <a:ext uri="{FF2B5EF4-FFF2-40B4-BE49-F238E27FC236}">
                <a16:creationId xmlns:a16="http://schemas.microsoft.com/office/drawing/2014/main" xmlns="" id="{9787005A-0656-468A-A370-5087550AFFE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6329363"/>
            <a:ext cx="17367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>
            <a:extLst>
              <a:ext uri="{FF2B5EF4-FFF2-40B4-BE49-F238E27FC236}">
                <a16:creationId xmlns:a16="http://schemas.microsoft.com/office/drawing/2014/main" xmlns="" id="{470B1CF0-B957-4DA0-B93C-F4D57F4A042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6253163"/>
            <a:ext cx="12954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6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xmlns="" id="{ACD213BA-B4AE-4930-82CF-49F2CB1B4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xmlns="" id="{E9FA9646-7083-427B-914B-B3C160428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xmlns="" id="{511A7E23-291B-41B1-AB35-90A4F4EA9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/>
          <a:lstStyle>
            <a:lvl1pPr defTabSz="914400" eaLnBrk="0" hangingPunct="0">
              <a:defRPr/>
            </a:lvl1pPr>
          </a:lstStyle>
          <a:p>
            <a:fld id="{96D5B2BA-81F8-4680-B280-64823FB376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9907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502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00450"/>
            <a:ext cx="9448800" cy="20383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E8E1413F-6BD4-411B-8DB7-BA615A8F1F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D2CE4A99-E01B-4A53-9DCC-BFEB5538B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013649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0727665B-28EE-4A4C-9880-75749EB91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BAA88464-4D29-4FD6-AF41-7C8E136D5F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421293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77"/>
            <a:ext cx="10363200" cy="1362075"/>
          </a:xfrm>
        </p:spPr>
        <p:txBody>
          <a:bodyPr anchor="t">
            <a:normAutofit/>
          </a:bodyPr>
          <a:lstStyle>
            <a:lvl1pPr algn="l">
              <a:defRPr sz="28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A4520894-2FA3-4780-B199-9FE2ACF6B9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0F439A53-8B41-4D3D-9F0F-CF0FB6A585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4968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4F6AB3F8-8EB0-4274-98D9-07C6FEE462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8D61C5E8-AAEF-497E-A801-7E7D2142BD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2515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5232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854994"/>
            <a:ext cx="5386917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18" y="1215232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18" y="1854994"/>
            <a:ext cx="5389033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65900E5F-223A-43E2-9662-CEE5E93C08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092CE85E-1B5D-4188-B37A-C86B069A43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52234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xmlns="" id="{AC2B29F9-C937-4455-8CA0-8B40119FB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56173A1A-961F-4647-8B32-53E96390E9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740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33523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600200"/>
            <a:ext cx="33532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600200"/>
            <a:ext cx="33532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12192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5867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xmlns="" id="{0CAB1109-F4F5-44E6-BA3B-37D3CA0D6C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EEF8B755-64CC-40F2-9943-5D692F7626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53636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219224"/>
            <a:ext cx="7315200" cy="350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7513E6A6-D7B7-4EF6-A2DE-9743092EE3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211176BD-935D-4812-B0D0-A99CDFDC4B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6065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>
            <a:extLst>
              <a:ext uri="{FF2B5EF4-FFF2-40B4-BE49-F238E27FC236}">
                <a16:creationId xmlns:a16="http://schemas.microsoft.com/office/drawing/2014/main" xmlns="" id="{27025E60-12E1-4067-830B-A832053A6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12192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4266F15A-5E2F-47E6-AC6D-C0A7F7EED0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262688"/>
            <a:ext cx="2008187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E8A170A0-0A0D-4104-A153-13B70C2564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6286500"/>
            <a:ext cx="8731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xmlns="" id="{5B085B3A-3B2C-4C73-B641-B199D565745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113" y="6200775"/>
            <a:ext cx="784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xmlns="" id="{BECD1922-617E-44A9-97B9-C5560CE0DF1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6165850"/>
            <a:ext cx="814388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>
            <a:extLst>
              <a:ext uri="{FF2B5EF4-FFF2-40B4-BE49-F238E27FC236}">
                <a16:creationId xmlns:a16="http://schemas.microsoft.com/office/drawing/2014/main" xmlns="" id="{580C5FCA-C27E-41DD-9843-FE334D9EA78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6286500"/>
            <a:ext cx="17272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>
            <a:extLst>
              <a:ext uri="{FF2B5EF4-FFF2-40B4-BE49-F238E27FC236}">
                <a16:creationId xmlns:a16="http://schemas.microsoft.com/office/drawing/2014/main" xmlns="" id="{848E9F0B-C4C6-45BD-BD08-B210999D96F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863" y="6200775"/>
            <a:ext cx="8286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>
            <a:extLst>
              <a:ext uri="{FF2B5EF4-FFF2-40B4-BE49-F238E27FC236}">
                <a16:creationId xmlns:a16="http://schemas.microsoft.com/office/drawing/2014/main" xmlns="" id="{0559EA10-EF16-4638-B816-8B97A97590B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813" y="6180138"/>
            <a:ext cx="7016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8">
            <a:extLst>
              <a:ext uri="{FF2B5EF4-FFF2-40B4-BE49-F238E27FC236}">
                <a16:creationId xmlns:a16="http://schemas.microsoft.com/office/drawing/2014/main" xmlns="" id="{727FA66E-5221-4BCF-8E57-C7324BCA133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6329363"/>
            <a:ext cx="17367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>
            <a:extLst>
              <a:ext uri="{FF2B5EF4-FFF2-40B4-BE49-F238E27FC236}">
                <a16:creationId xmlns:a16="http://schemas.microsoft.com/office/drawing/2014/main" xmlns="" id="{B815B37A-2636-4321-A1B2-00D63C88927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6253163"/>
            <a:ext cx="12954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10-0193.4_PartnerLogos_Inner_Light_NoGradient.png">
            <a:extLst>
              <a:ext uri="{FF2B5EF4-FFF2-40B4-BE49-F238E27FC236}">
                <a16:creationId xmlns:a16="http://schemas.microsoft.com/office/drawing/2014/main" xmlns="" id="{9EF2D160-C60A-44AC-9231-CEB6A1BE62F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xmlns="" id="{63A31BE1-84FB-4F61-8387-888FDADF4D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303963"/>
            <a:ext cx="2008187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xmlns="" id="{FFA4F14C-2563-489C-8F67-EE0753EB145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6327775"/>
            <a:ext cx="8731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xmlns="" id="{47761C4D-0432-4696-A829-70FA3B8E16A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113" y="6242050"/>
            <a:ext cx="784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4">
            <a:extLst>
              <a:ext uri="{FF2B5EF4-FFF2-40B4-BE49-F238E27FC236}">
                <a16:creationId xmlns:a16="http://schemas.microsoft.com/office/drawing/2014/main" xmlns="" id="{57D33DEA-2A0B-4602-B695-FE53D0F9D92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6207125"/>
            <a:ext cx="814388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5">
            <a:extLst>
              <a:ext uri="{FF2B5EF4-FFF2-40B4-BE49-F238E27FC236}">
                <a16:creationId xmlns:a16="http://schemas.microsoft.com/office/drawing/2014/main" xmlns="" id="{F78476D8-6C8B-4809-AB5C-EA386B2D1AB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6327775"/>
            <a:ext cx="17272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6">
            <a:extLst>
              <a:ext uri="{FF2B5EF4-FFF2-40B4-BE49-F238E27FC236}">
                <a16:creationId xmlns:a16="http://schemas.microsoft.com/office/drawing/2014/main" xmlns="" id="{2C951864-976D-407C-9981-B68FD1C0BD8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863" y="6242050"/>
            <a:ext cx="8286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7">
            <a:extLst>
              <a:ext uri="{FF2B5EF4-FFF2-40B4-BE49-F238E27FC236}">
                <a16:creationId xmlns:a16="http://schemas.microsoft.com/office/drawing/2014/main" xmlns="" id="{38C61C76-7B1F-453C-A4EF-8D66B3270D63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813" y="6242050"/>
            <a:ext cx="7016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8">
            <a:extLst>
              <a:ext uri="{FF2B5EF4-FFF2-40B4-BE49-F238E27FC236}">
                <a16:creationId xmlns:a16="http://schemas.microsoft.com/office/drawing/2014/main" xmlns="" id="{3B32549B-B2A3-495D-8D16-D83022C4772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6370638"/>
            <a:ext cx="17367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9">
            <a:extLst>
              <a:ext uri="{FF2B5EF4-FFF2-40B4-BE49-F238E27FC236}">
                <a16:creationId xmlns:a16="http://schemas.microsoft.com/office/drawing/2014/main" xmlns="" id="{43B97A1A-4B6E-45B0-96CA-123F268F751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6294438"/>
            <a:ext cx="12954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09600" y="1135922"/>
            <a:ext cx="10972800" cy="49282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xmlns="" id="{29C87FEC-19BE-4E6F-8796-6A8182FB6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18D132D1-74B5-4118-AD1A-16EA15B21E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23533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>
            <a:extLst>
              <a:ext uri="{FF2B5EF4-FFF2-40B4-BE49-F238E27FC236}">
                <a16:creationId xmlns:a16="http://schemas.microsoft.com/office/drawing/2014/main" xmlns="" id="{6F5E91F6-D93B-40E7-91E1-308A76F182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12192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22F6A57E-9BBB-472E-90AE-3C2E6371C6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262688"/>
            <a:ext cx="2008187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9128A74F-D97B-4B52-BCC6-599BDB415CC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6286500"/>
            <a:ext cx="8731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xmlns="" id="{44092FA5-D712-4929-8C4B-358D0392A2C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113" y="6200775"/>
            <a:ext cx="784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xmlns="" id="{AD5B6EB5-3A2D-4010-A8F4-75DAE3CCBC1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6165850"/>
            <a:ext cx="814388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>
            <a:extLst>
              <a:ext uri="{FF2B5EF4-FFF2-40B4-BE49-F238E27FC236}">
                <a16:creationId xmlns:a16="http://schemas.microsoft.com/office/drawing/2014/main" xmlns="" id="{70EDE939-CE43-4DCF-91E2-A060A57B03B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6286500"/>
            <a:ext cx="17272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>
            <a:extLst>
              <a:ext uri="{FF2B5EF4-FFF2-40B4-BE49-F238E27FC236}">
                <a16:creationId xmlns:a16="http://schemas.microsoft.com/office/drawing/2014/main" xmlns="" id="{33753471-4984-4E3F-8C9F-3B0D25B5CE8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863" y="6200775"/>
            <a:ext cx="8286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>
            <a:extLst>
              <a:ext uri="{FF2B5EF4-FFF2-40B4-BE49-F238E27FC236}">
                <a16:creationId xmlns:a16="http://schemas.microsoft.com/office/drawing/2014/main" xmlns="" id="{90A12D5A-DCCD-4B23-8A25-36703F849D1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813" y="6180138"/>
            <a:ext cx="7016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>
            <a:extLst>
              <a:ext uri="{FF2B5EF4-FFF2-40B4-BE49-F238E27FC236}">
                <a16:creationId xmlns:a16="http://schemas.microsoft.com/office/drawing/2014/main" xmlns="" id="{937E20B0-4D34-4E64-B34B-99CFD97ABDA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6329363"/>
            <a:ext cx="17367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>
            <a:extLst>
              <a:ext uri="{FF2B5EF4-FFF2-40B4-BE49-F238E27FC236}">
                <a16:creationId xmlns:a16="http://schemas.microsoft.com/office/drawing/2014/main" xmlns="" id="{2E4B922F-74BB-451A-8FDD-5E21894F227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6253163"/>
            <a:ext cx="12954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6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xmlns="" id="{B9EF3A38-A5DC-4DC4-885C-8400CCF998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xmlns="" id="{9BB558AA-5818-4501-9231-75FEECCDF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xmlns="" id="{183C83FF-1739-4F26-969D-9D1308787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/>
          <a:lstStyle>
            <a:lvl1pPr defTabSz="914400" eaLnBrk="0" hangingPunct="0">
              <a:defRPr/>
            </a:lvl1pPr>
          </a:lstStyle>
          <a:p>
            <a:fld id="{E7FB3126-D97E-4A21-A77F-39CF2B5B26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6780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9000"/>
            <a:ext cx="11785600" cy="327660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20934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848380"/>
            <a:ext cx="103632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4708266"/>
            <a:ext cx="2743200" cy="184666"/>
          </a:xfrm>
        </p:spPr>
        <p:txBody>
          <a:bodyPr>
            <a:spAutoFit/>
          </a:bodyPr>
          <a:lstStyle>
            <a:lvl1pPr marL="0" indent="0" algn="ct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3200" y="1334288"/>
            <a:ext cx="11785600" cy="10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4715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971801"/>
            <a:ext cx="5181195" cy="954107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88826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3200" y="1334288"/>
            <a:ext cx="11785600" cy="10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20934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057402"/>
            <a:ext cx="4876800" cy="4114799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456800"/>
            <a:ext cx="4876395" cy="95410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212584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image" Target="../media/image10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10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457200"/>
            <a:ext cx="10363200" cy="914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80" y="1676400"/>
            <a:ext cx="103632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530079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30079"/>
            <a:ext cx="3860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530079"/>
            <a:ext cx="28448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ame 6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222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44067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2" r:id="rId3"/>
    <p:sldLayoutId id="2147483663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726" r:id="rId3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0" i="0" kern="1200">
          <a:solidFill>
            <a:srgbClr val="BA0C2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0188" indent="-230188" algn="l" defTabSz="457200" rtl="0" eaLnBrk="1" latinLnBrk="0" hangingPunct="1">
        <a:spcBef>
          <a:spcPts val="0"/>
        </a:spcBef>
        <a:spcAft>
          <a:spcPts val="1200"/>
        </a:spcAft>
        <a:buFont typeface="Arial"/>
        <a:buChar char="•"/>
        <a:defRPr sz="2000" b="0" i="0" kern="1200">
          <a:solidFill>
            <a:srgbClr val="635C5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4213" indent="-230188" algn="l" defTabSz="457200" rtl="0" eaLnBrk="1" latinLnBrk="0" hangingPunct="1">
        <a:spcBef>
          <a:spcPts val="0"/>
        </a:spcBef>
        <a:spcAft>
          <a:spcPts val="1200"/>
        </a:spcAft>
        <a:buFont typeface="Arial"/>
        <a:buChar char="–"/>
        <a:defRPr sz="2000" b="0" i="0" kern="1200">
          <a:solidFill>
            <a:srgbClr val="635C5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-230188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146175" indent="-231775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255713" indent="-230188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0C19F26-0B5F-4174-885D-6360C4517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62B3C26-EFC3-4DB3-899E-6595D9C53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F65981-1349-4D38-A6BA-B32609FF7F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53428-E2B0-4E08-89F1-A4D63F1B7CC9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D504911-9FCB-4831-B81C-AD5591FB3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969EBC-BD34-45E5-A10B-9592B9D8F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6ECB9-6FDA-4A76-9D74-4BE6ACC6E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1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FHI360 Slide Second Page_blue-partners.png">
            <a:extLst>
              <a:ext uri="{FF2B5EF4-FFF2-40B4-BE49-F238E27FC236}">
                <a16:creationId xmlns:a16="http://schemas.microsoft.com/office/drawing/2014/main" xmlns="" id="{DD8DFC18-D7C4-4BB8-9795-23B7181CE3C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12192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itle Placeholder 1">
            <a:extLst>
              <a:ext uri="{FF2B5EF4-FFF2-40B4-BE49-F238E27FC236}">
                <a16:creationId xmlns:a16="http://schemas.microsoft.com/office/drawing/2014/main" xmlns="" id="{1BCD682F-BA66-4FDC-8D64-452D98C4984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0"/>
            <a:ext cx="109728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2" name="Text Placeholder 2">
            <a:extLst>
              <a:ext uri="{FF2B5EF4-FFF2-40B4-BE49-F238E27FC236}">
                <a16:creationId xmlns:a16="http://schemas.microsoft.com/office/drawing/2014/main" xmlns="" id="{23CFC08A-1CA3-4905-BFC0-B0158FE5FD7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143000"/>
            <a:ext cx="109728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18C61F-402D-4E43-93D5-0564CF49A0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55200" y="62420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fld id="{24AD6303-4987-47DE-BF86-3C4C609D497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4" name="Picture 3">
            <a:extLst>
              <a:ext uri="{FF2B5EF4-FFF2-40B4-BE49-F238E27FC236}">
                <a16:creationId xmlns:a16="http://schemas.microsoft.com/office/drawing/2014/main" xmlns="" id="{8DCDE3D5-D332-46C1-955F-8DE946B7746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6267450"/>
            <a:ext cx="19018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>
            <a:extLst>
              <a:ext uri="{FF2B5EF4-FFF2-40B4-BE49-F238E27FC236}">
                <a16:creationId xmlns:a16="http://schemas.microsoft.com/office/drawing/2014/main" xmlns="" id="{360D15EA-9F3F-42B4-986D-198C41478C8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9475" y="6200775"/>
            <a:ext cx="78581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9">
            <a:extLst>
              <a:ext uri="{FF2B5EF4-FFF2-40B4-BE49-F238E27FC236}">
                <a16:creationId xmlns:a16="http://schemas.microsoft.com/office/drawing/2014/main" xmlns="" id="{9F1E5326-CE8B-498B-AD02-3458D2CE775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088" y="6273800"/>
            <a:ext cx="12954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8371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FHI360 Slide Second Page_blue-partners.png">
            <a:extLst>
              <a:ext uri="{FF2B5EF4-FFF2-40B4-BE49-F238E27FC236}">
                <a16:creationId xmlns:a16="http://schemas.microsoft.com/office/drawing/2014/main" xmlns="" id="{8E574D70-AA1D-4F93-BD33-137B68452956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12192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Placeholder 1">
            <a:extLst>
              <a:ext uri="{FF2B5EF4-FFF2-40B4-BE49-F238E27FC236}">
                <a16:creationId xmlns:a16="http://schemas.microsoft.com/office/drawing/2014/main" xmlns="" id="{3C015EFC-2496-48CA-B703-CE0647B047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0"/>
            <a:ext cx="109728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6" name="Text Placeholder 2">
            <a:extLst>
              <a:ext uri="{FF2B5EF4-FFF2-40B4-BE49-F238E27FC236}">
                <a16:creationId xmlns:a16="http://schemas.microsoft.com/office/drawing/2014/main" xmlns="" id="{E3E849A6-774D-4B93-AAC9-770964352E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143000"/>
            <a:ext cx="109728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CF630B-EBED-4DE7-AE8E-B900366E7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55200" y="62420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fld id="{BFB1D84F-7A8C-40B6-A21E-32DB26FB66F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198" name="Picture 3">
            <a:extLst>
              <a:ext uri="{FF2B5EF4-FFF2-40B4-BE49-F238E27FC236}">
                <a16:creationId xmlns:a16="http://schemas.microsoft.com/office/drawing/2014/main" xmlns="" id="{5358ECD8-F317-4C6C-BF3C-24448430849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6267450"/>
            <a:ext cx="19018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>
            <a:extLst>
              <a:ext uri="{FF2B5EF4-FFF2-40B4-BE49-F238E27FC236}">
                <a16:creationId xmlns:a16="http://schemas.microsoft.com/office/drawing/2014/main" xmlns="" id="{40BC8662-1C4E-4AC9-9CCC-A514A532E38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9475" y="6200775"/>
            <a:ext cx="78581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9">
            <a:extLst>
              <a:ext uri="{FF2B5EF4-FFF2-40B4-BE49-F238E27FC236}">
                <a16:creationId xmlns:a16="http://schemas.microsoft.com/office/drawing/2014/main" xmlns="" id="{1CF47F18-FAD7-49E3-8DE1-8BC2549E291F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088" y="6273800"/>
            <a:ext cx="12954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0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5" Type="http://schemas.openxmlformats.org/officeDocument/2006/relationships/image" Target="../media/image4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Relationship Id="rId1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fld id="{479B594D-EE2C-E248-B7F0-F679C2E525DC}" type="datetime1">
              <a:rPr lang="en-US">
                <a:solidFill>
                  <a:srgbClr val="0067B9">
                    <a:lumMod val="75000"/>
                  </a:srgbClr>
                </a:solidFill>
              </a:rPr>
              <a:pPr defTabSz="457200"/>
              <a:t>8/1/2017</a:t>
            </a:fld>
            <a:endParaRPr lang="en-US" dirty="0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57200"/>
            <a:fld id="{42782948-4DBE-204D-AB9E-B65E067054AE}" type="slidenum">
              <a:rPr lang="en-US">
                <a:solidFill>
                  <a:srgbClr val="0067B9">
                    <a:lumMod val="75000"/>
                  </a:srgbClr>
                </a:solidFill>
              </a:rPr>
              <a:pPr defTabSz="457200"/>
              <a:t>1</a:t>
            </a:fld>
            <a:endParaRPr lang="en-US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888272" y="2133600"/>
            <a:ext cx="9834880" cy="139337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BỘ CÔNG CỤ ĐÁNH GIÁ CHẤT L</a:t>
            </a:r>
            <a:r>
              <a:rPr lang="vi-VN" dirty="0">
                <a:solidFill>
                  <a:srgbClr val="000000"/>
                </a:solidFill>
              </a:rPr>
              <a:t>Ư</a:t>
            </a:r>
            <a:r>
              <a:rPr lang="en-US" dirty="0">
                <a:solidFill>
                  <a:srgbClr val="000000"/>
                </a:solidFill>
              </a:rPr>
              <a:t>ỢNG CƠ SỞ ĐIỀU TRỊ METHADONE VÀ ỨNG DỤNG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399" y="4114800"/>
            <a:ext cx="5169159" cy="1600200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BS Phạm Thị Thanh Mai</a:t>
            </a:r>
          </a:p>
          <a:p>
            <a:r>
              <a:rPr lang="en-US" b="1" dirty="0" err="1"/>
              <a:t>Cán</a:t>
            </a:r>
            <a:r>
              <a:rPr lang="en-US" b="1" dirty="0"/>
              <a:t> </a:t>
            </a:r>
            <a:r>
              <a:rPr lang="en-US" b="1" dirty="0" err="1"/>
              <a:t>bộ</a:t>
            </a:r>
            <a:r>
              <a:rPr lang="en-US" b="1" dirty="0"/>
              <a:t> </a:t>
            </a:r>
            <a:r>
              <a:rPr lang="en-US" b="1" dirty="0" err="1"/>
              <a:t>kỹ</a:t>
            </a:r>
            <a:r>
              <a:rPr lang="en-US" b="1" dirty="0"/>
              <a:t> </a:t>
            </a:r>
            <a:r>
              <a:rPr lang="en-US" b="1" dirty="0" err="1"/>
              <a:t>thuật</a:t>
            </a:r>
            <a:r>
              <a:rPr lang="en-US" b="1" dirty="0"/>
              <a:t> </a:t>
            </a:r>
            <a:r>
              <a:rPr lang="en-US" b="1" dirty="0" err="1"/>
              <a:t>cao</a:t>
            </a:r>
            <a:r>
              <a:rPr lang="en-US" b="1" dirty="0"/>
              <a:t> </a:t>
            </a:r>
            <a:r>
              <a:rPr lang="en-US" b="1" dirty="0" err="1"/>
              <a:t>câp</a:t>
            </a:r>
            <a:endParaRPr lang="en-US" b="1" dirty="0"/>
          </a:p>
          <a:p>
            <a:r>
              <a:rPr lang="en-US" b="1" dirty="0" err="1"/>
              <a:t>Chư</a:t>
            </a:r>
            <a:r>
              <a:rPr lang="vi-VN" b="1" dirty="0"/>
              <a:t>ơ</a:t>
            </a:r>
            <a:r>
              <a:rPr lang="en-US" b="1" dirty="0"/>
              <a:t>ng </a:t>
            </a:r>
            <a:r>
              <a:rPr lang="en-US" b="1" dirty="0" err="1"/>
              <a:t>trình</a:t>
            </a:r>
            <a:r>
              <a:rPr lang="en-US" b="1" dirty="0"/>
              <a:t> </a:t>
            </a:r>
            <a:r>
              <a:rPr lang="en-US" b="1" dirty="0" err="1"/>
              <a:t>chăm</a:t>
            </a:r>
            <a:r>
              <a:rPr lang="en-US" b="1" dirty="0"/>
              <a:t> </a:t>
            </a:r>
            <a:r>
              <a:rPr lang="en-US" b="1" dirty="0" err="1"/>
              <a:t>sóc</a:t>
            </a:r>
            <a:r>
              <a:rPr lang="en-US" b="1" dirty="0"/>
              <a:t> </a:t>
            </a:r>
            <a:r>
              <a:rPr lang="en-US" b="1" dirty="0" err="1"/>
              <a:t>điều</a:t>
            </a:r>
            <a:r>
              <a:rPr lang="en-US" b="1" dirty="0"/>
              <a:t> </a:t>
            </a:r>
            <a:r>
              <a:rPr lang="en-US" b="1" dirty="0" err="1"/>
              <a:t>trị</a:t>
            </a:r>
            <a:r>
              <a:rPr lang="en-US" b="1" dirty="0"/>
              <a:t> </a:t>
            </a:r>
            <a:r>
              <a:rPr lang="en-US" b="1" dirty="0" err="1"/>
              <a:t>và</a:t>
            </a:r>
            <a:r>
              <a:rPr lang="en-US" b="1" dirty="0"/>
              <a:t> methadone</a:t>
            </a:r>
          </a:p>
          <a:p>
            <a:r>
              <a:rPr lang="en-US" b="1" dirty="0" err="1"/>
              <a:t>Dự</a:t>
            </a:r>
            <a:r>
              <a:rPr lang="en-US" b="1" dirty="0"/>
              <a:t> </a:t>
            </a:r>
            <a:r>
              <a:rPr lang="en-US" b="1" dirty="0" err="1"/>
              <a:t>án</a:t>
            </a:r>
            <a:r>
              <a:rPr lang="en-US" b="1" dirty="0"/>
              <a:t> USAID SHIFT </a:t>
            </a:r>
          </a:p>
        </p:txBody>
      </p:sp>
    </p:spTree>
    <p:extLst>
      <p:ext uri="{BB962C8B-B14F-4D97-AF65-F5344CB8AC3E}">
        <p14:creationId xmlns:p14="http://schemas.microsoft.com/office/powerpoint/2010/main" val="2569797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B972E08-94D4-4A09-874D-3EADD6369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3" y="34499"/>
            <a:ext cx="12118614" cy="678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9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A1458A7-6760-4450-9991-CA29F03B3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3" y="336750"/>
            <a:ext cx="12118614" cy="61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32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C8AE3BC-E13F-4B09-A132-798BBDC513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DDF7968-1262-4ED6-996E-5DF7CD8B65C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r>
              <a:rPr lang="en-US"/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686BF60-794D-4820-AF02-816A8383BD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9F6F046A-73C1-4DFD-9F98-8748974B3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CHỌN NGẪU NHIÊN BỆNH ÁN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39DAE05E-EE89-497B-BB96-3926276B14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963845"/>
              </p:ext>
            </p:extLst>
          </p:nvPr>
        </p:nvGraphicFramePr>
        <p:xfrm>
          <a:off x="115423" y="1530047"/>
          <a:ext cx="11873377" cy="4086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Worksheet" r:id="rId3" imgW="13251284" imgH="3954692" progId="Excel.Sheet.8">
                  <p:embed/>
                </p:oleObj>
              </mc:Choice>
              <mc:Fallback>
                <p:oleObj name="Worksheet" r:id="rId3" imgW="13251284" imgH="3954692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5423" y="1530047"/>
                        <a:ext cx="11873377" cy="40869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1849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855BE09-0B31-4F1A-AEFF-20DC4448A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FC230B4-1B1D-496A-9956-DF981EA408B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r>
              <a:rPr lang="en-US"/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00D5D8D-54F5-4800-9573-36298D5DD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7F4E3E3B-29C5-4FB6-A05A-D9F5CB2FE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RÀ SOÁT BỆNH ÁN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16E4DA24-6F15-480A-BBE1-AB702E504B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164908"/>
              </p:ext>
            </p:extLst>
          </p:nvPr>
        </p:nvGraphicFramePr>
        <p:xfrm>
          <a:off x="1444172" y="905071"/>
          <a:ext cx="9303656" cy="6172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Worksheet" r:id="rId3" imgW="8359091" imgH="5547281" progId="Excel.Sheet.8">
                  <p:embed/>
                </p:oleObj>
              </mc:Choice>
              <mc:Fallback>
                <p:oleObj name="Worksheet" r:id="rId3" imgW="8359091" imgH="5547281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4172" y="905071"/>
                        <a:ext cx="9303656" cy="61729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2823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3BC9383-87F7-4596-9911-81683F458F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B1349D5-FC2A-4219-8E91-1E71C008650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r>
              <a:rPr lang="en-US"/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CA9F0F4-4722-484D-A8BD-E48D27E5B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BBA43141-CB4D-4F39-B48F-C4650DFF2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b="1" dirty="0"/>
              <a:t>QUAN SÁT THỰC HÀNH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xmlns="" id="{6EEC9680-648A-4576-AF08-13950528F2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476728"/>
              </p:ext>
            </p:extLst>
          </p:nvPr>
        </p:nvGraphicFramePr>
        <p:xfrm>
          <a:off x="2322286" y="905071"/>
          <a:ext cx="6821714" cy="6135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Worksheet" r:id="rId3" imgW="5996995" imgH="5395078" progId="Excel.Sheet.8">
                  <p:embed/>
                </p:oleObj>
              </mc:Choice>
              <mc:Fallback>
                <p:oleObj name="Worksheet" r:id="rId3" imgW="5996995" imgH="539507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2286" y="905071"/>
                        <a:ext cx="6821714" cy="6135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2327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91F0D82-A715-4E0E-9AEA-AAD25742F2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05043B4-BC01-46BB-97CA-52A740974FA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r>
              <a:rPr lang="en-US"/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79BA70-0FD8-4511-8883-B3E64604B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235C47EF-7000-46C0-BDE9-6A5497D93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BÁO CÁO KẾT QUẢ 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xmlns="" id="{12247D71-330E-4EF8-AF39-18A1D79156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091420"/>
              </p:ext>
            </p:extLst>
          </p:nvPr>
        </p:nvGraphicFramePr>
        <p:xfrm>
          <a:off x="374196" y="1690007"/>
          <a:ext cx="5897563" cy="379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Worksheet" r:id="rId3" imgW="5897840" imgH="3794701" progId="Excel.Sheet.8">
                  <p:embed/>
                </p:oleObj>
              </mc:Choice>
              <mc:Fallback>
                <p:oleObj name="Worksheet" r:id="rId3" imgW="5897840" imgH="3794701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4196" y="1690007"/>
                        <a:ext cx="5897563" cy="3794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xmlns="" id="{28C4E198-B022-46E2-9315-C9E4A34BCB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369213"/>
              </p:ext>
            </p:extLst>
          </p:nvPr>
        </p:nvGraphicFramePr>
        <p:xfrm>
          <a:off x="6091237" y="1385630"/>
          <a:ext cx="5897563" cy="522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Worksheet" r:id="rId5" imgW="5897840" imgH="5227300" progId="Excel.Sheet.8">
                  <p:embed/>
                </p:oleObj>
              </mc:Choice>
              <mc:Fallback>
                <p:oleObj name="Worksheet" r:id="rId5" imgW="5897840" imgH="52273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1237" y="1385630"/>
                        <a:ext cx="5897563" cy="5227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1161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0B54292-4120-4690-9433-21ACD3432F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8AF204-226C-4C62-B52B-BB317523370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r>
              <a:rPr lang="en-US"/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593F5FE-8456-42D7-864B-902C34F7B7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40266403-99DD-4884-97F2-6CCFE8C76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BÁO CÁO KẾT QUẢ 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xmlns="" id="{BE6184B8-EDB5-45D0-8E87-C838B19D43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572686"/>
              </p:ext>
            </p:extLst>
          </p:nvPr>
        </p:nvGraphicFramePr>
        <p:xfrm>
          <a:off x="345168" y="1622394"/>
          <a:ext cx="5897563" cy="508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name="Worksheet" r:id="rId3" imgW="5897840" imgH="5082648" progId="Excel.Sheet.8">
                  <p:embed/>
                </p:oleObj>
              </mc:Choice>
              <mc:Fallback>
                <p:oleObj name="Worksheet" r:id="rId3" imgW="5897840" imgH="508264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5168" y="1622394"/>
                        <a:ext cx="5897563" cy="5083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xmlns="" id="{610963EB-1D89-4963-A316-6D238BA7C5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953862"/>
              </p:ext>
            </p:extLst>
          </p:nvPr>
        </p:nvGraphicFramePr>
        <p:xfrm>
          <a:off x="6242731" y="2266986"/>
          <a:ext cx="5897563" cy="371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" name="Worksheet" r:id="rId5" imgW="5897840" imgH="3718481" progId="Excel.Sheet.8">
                  <p:embed/>
                </p:oleObj>
              </mc:Choice>
              <mc:Fallback>
                <p:oleObj name="Worksheet" r:id="rId5" imgW="5897840" imgH="3718481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42731" y="2266986"/>
                        <a:ext cx="5897563" cy="371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3117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3AD9C371-3296-47AD-81CD-D9090274B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1683657"/>
            <a:ext cx="10638971" cy="517434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 err="1"/>
              <a:t>Tr</a:t>
            </a:r>
            <a:r>
              <a:rPr lang="vi-VN" b="1" dirty="0"/>
              <a:t>ư</a:t>
            </a:r>
            <a:r>
              <a:rPr lang="en-US" b="1" dirty="0" err="1"/>
              <a:t>ớc</a:t>
            </a:r>
            <a:r>
              <a:rPr lang="en-US" b="1" dirty="0"/>
              <a:t> </a:t>
            </a:r>
            <a:r>
              <a:rPr lang="en-US" b="1" dirty="0" err="1"/>
              <a:t>chuyến</a:t>
            </a:r>
            <a:r>
              <a:rPr lang="en-US" b="1" dirty="0"/>
              <a:t> </a:t>
            </a:r>
            <a:r>
              <a:rPr lang="en-US" b="1" dirty="0" err="1"/>
              <a:t>đánh</a:t>
            </a:r>
            <a:r>
              <a:rPr lang="en-US" b="1" dirty="0"/>
              <a:t> </a:t>
            </a:r>
            <a:r>
              <a:rPr lang="en-US" b="1" dirty="0" err="1"/>
              <a:t>giá</a:t>
            </a:r>
            <a:endParaRPr lang="en-US" b="1" dirty="0"/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sẵn</a:t>
            </a:r>
            <a:r>
              <a:rPr lang="en-US" dirty="0"/>
              <a:t> </a:t>
            </a:r>
            <a:r>
              <a:rPr lang="en-US" dirty="0" err="1"/>
              <a:t>danh</a:t>
            </a:r>
            <a:r>
              <a:rPr lang="en-US" dirty="0"/>
              <a:t> </a:t>
            </a:r>
            <a:r>
              <a:rPr lang="en-US" dirty="0" err="1"/>
              <a:t>sách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án</a:t>
            </a:r>
            <a:r>
              <a:rPr lang="en-US" dirty="0"/>
              <a:t> </a:t>
            </a:r>
            <a:r>
              <a:rPr lang="en-US" dirty="0" err="1"/>
              <a:t>ngẫu</a:t>
            </a:r>
            <a:r>
              <a:rPr lang="en-US" dirty="0"/>
              <a:t> </a:t>
            </a:r>
            <a:r>
              <a:rPr lang="en-US" dirty="0" err="1"/>
              <a:t>nhiên</a:t>
            </a:r>
            <a:r>
              <a:rPr lang="en-US" dirty="0"/>
              <a:t> </a:t>
            </a:r>
            <a:r>
              <a:rPr lang="en-US" dirty="0" err="1"/>
              <a:t>cần</a:t>
            </a:r>
            <a:r>
              <a:rPr lang="en-US" dirty="0"/>
              <a:t> </a:t>
            </a:r>
            <a:r>
              <a:rPr lang="en-US" dirty="0" err="1"/>
              <a:t>rà</a:t>
            </a:r>
            <a:r>
              <a:rPr lang="en-US" dirty="0"/>
              <a:t> </a:t>
            </a:r>
            <a:r>
              <a:rPr lang="en-US" dirty="0" err="1"/>
              <a:t>soát</a:t>
            </a:r>
            <a:endParaRPr lang="en-US" dirty="0"/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Tính </a:t>
            </a:r>
            <a:r>
              <a:rPr lang="en-US" dirty="0" err="1"/>
              <a:t>chỉ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“</a:t>
            </a:r>
            <a:r>
              <a:rPr lang="en-US" dirty="0" err="1"/>
              <a:t>Tỷ</a:t>
            </a:r>
            <a:r>
              <a:rPr lang="en-US" dirty="0"/>
              <a:t> </a:t>
            </a:r>
            <a:r>
              <a:rPr lang="en-US" dirty="0" err="1"/>
              <a:t>lệ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duy</a:t>
            </a:r>
            <a:r>
              <a:rPr lang="en-US" dirty="0"/>
              <a:t> </a:t>
            </a:r>
            <a:r>
              <a:rPr lang="en-US" dirty="0" err="1"/>
              <a:t>trì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12 </a:t>
            </a:r>
            <a:r>
              <a:rPr lang="en-US" dirty="0" err="1"/>
              <a:t>tháng</a:t>
            </a:r>
            <a:r>
              <a:rPr lang="en-US" dirty="0"/>
              <a:t>”</a:t>
            </a:r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 err="1"/>
              <a:t>Rà</a:t>
            </a:r>
            <a:r>
              <a:rPr lang="en-US" dirty="0"/>
              <a:t> </a:t>
            </a:r>
            <a:r>
              <a:rPr lang="en-US" dirty="0" err="1"/>
              <a:t>soát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điền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 </a:t>
            </a:r>
            <a:r>
              <a:rPr lang="en-US" dirty="0" err="1"/>
              <a:t>lĩnh</a:t>
            </a:r>
            <a:r>
              <a:rPr lang="en-US" dirty="0"/>
              <a:t> </a:t>
            </a:r>
            <a:r>
              <a:rPr lang="en-US" dirty="0" err="1"/>
              <a:t>vực</a:t>
            </a:r>
            <a:r>
              <a:rPr lang="en-US" dirty="0"/>
              <a:t> “</a:t>
            </a:r>
            <a:r>
              <a:rPr lang="en-US" dirty="0" err="1"/>
              <a:t>Nguồn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lực</a:t>
            </a:r>
            <a:r>
              <a:rPr lang="en-US" dirty="0"/>
              <a:t>”</a:t>
            </a:r>
          </a:p>
          <a:p>
            <a:pPr marL="230188"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b="1" dirty="0"/>
              <a:t>Trong </a:t>
            </a:r>
            <a:r>
              <a:rPr lang="en-US" b="1" dirty="0" err="1"/>
              <a:t>chuyến</a:t>
            </a:r>
            <a:r>
              <a:rPr lang="en-US" b="1" dirty="0"/>
              <a:t> </a:t>
            </a:r>
            <a:r>
              <a:rPr lang="en-US" b="1" dirty="0" err="1"/>
              <a:t>đánh</a:t>
            </a:r>
            <a:r>
              <a:rPr lang="en-US" b="1" dirty="0"/>
              <a:t> </a:t>
            </a:r>
            <a:r>
              <a:rPr lang="en-US" b="1" dirty="0" err="1"/>
              <a:t>giá</a:t>
            </a:r>
            <a:r>
              <a:rPr lang="en-US" b="1" dirty="0"/>
              <a:t>:</a:t>
            </a:r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Quan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luồng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uống</a:t>
            </a:r>
            <a:r>
              <a:rPr lang="en-US" dirty="0"/>
              <a:t> </a:t>
            </a:r>
            <a:r>
              <a:rPr lang="en-US" dirty="0" err="1"/>
              <a:t>thuốc</a:t>
            </a:r>
            <a:endParaRPr lang="en-US" dirty="0"/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 err="1"/>
              <a:t>Họp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trưởng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tóm</a:t>
            </a:r>
            <a:r>
              <a:rPr lang="en-US" dirty="0"/>
              <a:t> </a:t>
            </a:r>
            <a:r>
              <a:rPr lang="en-US" dirty="0" err="1"/>
              <a:t>tắt</a:t>
            </a:r>
            <a:r>
              <a:rPr lang="en-US" dirty="0"/>
              <a:t> </a:t>
            </a:r>
            <a:r>
              <a:rPr lang="en-US" dirty="0" err="1"/>
              <a:t>mục</a:t>
            </a:r>
            <a:r>
              <a:rPr lang="en-US" dirty="0"/>
              <a:t> </a:t>
            </a:r>
            <a:r>
              <a:rPr lang="en-US" dirty="0" err="1"/>
              <a:t>đích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phương</a:t>
            </a:r>
            <a:r>
              <a:rPr lang="en-US" dirty="0"/>
              <a:t> </a:t>
            </a:r>
            <a:r>
              <a:rPr lang="en-US" dirty="0" err="1"/>
              <a:t>pháp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endParaRPr lang="en-US" dirty="0"/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 err="1"/>
              <a:t>Đề</a:t>
            </a:r>
            <a:r>
              <a:rPr lang="en-US" dirty="0"/>
              <a:t> </a:t>
            </a:r>
            <a:r>
              <a:rPr lang="en-US" dirty="0" err="1"/>
              <a:t>nghị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: </a:t>
            </a:r>
          </a:p>
          <a:p>
            <a:pPr lvl="2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900" dirty="0"/>
              <a:t> </a:t>
            </a:r>
            <a:r>
              <a:rPr lang="en-US" sz="2900" dirty="0" err="1">
                <a:solidFill>
                  <a:srgbClr val="333300"/>
                </a:solidFill>
              </a:rPr>
              <a:t>Bệnh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án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tương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ứng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với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danh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sách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đã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chọn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sẵn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trước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</a:p>
          <a:p>
            <a:pPr lvl="2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900" dirty="0" err="1">
                <a:solidFill>
                  <a:srgbClr val="333300"/>
                </a:solidFill>
              </a:rPr>
              <a:t>Bệnh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án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bệnh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nhân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bỏ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liều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không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thông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báo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cho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cơ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sở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điều</a:t>
            </a:r>
            <a:r>
              <a:rPr lang="en-US" sz="2900" dirty="0">
                <a:solidFill>
                  <a:srgbClr val="333300"/>
                </a:solidFill>
              </a:rPr>
              <a:t> </a:t>
            </a:r>
            <a:r>
              <a:rPr lang="en-US" sz="2900" dirty="0" err="1">
                <a:solidFill>
                  <a:srgbClr val="333300"/>
                </a:solidFill>
              </a:rPr>
              <a:t>trị</a:t>
            </a:r>
            <a:r>
              <a:rPr lang="en-US" sz="2900" dirty="0">
                <a:solidFill>
                  <a:srgbClr val="333300"/>
                </a:solidFill>
              </a:rPr>
              <a:t> trong 3 </a:t>
            </a:r>
            <a:r>
              <a:rPr lang="en-US" sz="2900" dirty="0" err="1">
                <a:solidFill>
                  <a:srgbClr val="333300"/>
                </a:solidFill>
              </a:rPr>
              <a:t>tháng</a:t>
            </a:r>
            <a:r>
              <a:rPr lang="en-US" sz="2900" dirty="0">
                <a:solidFill>
                  <a:srgbClr val="333300"/>
                </a:solidFill>
              </a:rPr>
              <a:t> qua</a:t>
            </a:r>
            <a:endParaRPr lang="en-US" sz="2600" dirty="0">
              <a:solidFill>
                <a:srgbClr val="333300"/>
              </a:solidFill>
            </a:endParaRPr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6DECED4-2283-43F9-B530-BBA21D232A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4FB1AD-D69E-B741-965A-0BAE826C2FA6}" type="datetime1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8/1/2017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10E28D4-7FA7-4404-952D-8BE2F8C9CF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782948-4DBE-204D-AB9E-B65E067054AE}" type="slidenum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AA585D68-7D6B-4A93-B3BD-97510D24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CÁC B</a:t>
            </a:r>
            <a:r>
              <a:rPr lang="vi-VN" b="1" dirty="0"/>
              <a:t>Ư</a:t>
            </a:r>
            <a:r>
              <a:rPr lang="en-US" b="1" dirty="0"/>
              <a:t>ỚC THỰC HIỆN</a:t>
            </a:r>
          </a:p>
        </p:txBody>
      </p:sp>
    </p:spTree>
    <p:extLst>
      <p:ext uri="{BB962C8B-B14F-4D97-AF65-F5344CB8AC3E}">
        <p14:creationId xmlns:p14="http://schemas.microsoft.com/office/powerpoint/2010/main" val="1285108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02B7155C-055E-4E63-9CA3-F6016A5AB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686" y="1600200"/>
            <a:ext cx="11074400" cy="5105400"/>
          </a:xfrm>
        </p:spPr>
        <p:txBody>
          <a:bodyPr>
            <a:normAutofit fontScale="70000" lnSpcReduction="20000"/>
          </a:bodyPr>
          <a:lstStyle/>
          <a:p>
            <a:pPr marL="230188"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900" b="1" dirty="0"/>
              <a:t>Trong </a:t>
            </a:r>
            <a:r>
              <a:rPr lang="en-US" sz="2900" b="1" dirty="0" err="1"/>
              <a:t>chuyến</a:t>
            </a:r>
            <a:r>
              <a:rPr lang="en-US" sz="2900" b="1" dirty="0"/>
              <a:t> </a:t>
            </a:r>
            <a:r>
              <a:rPr lang="en-US" sz="2900" b="1" dirty="0" err="1"/>
              <a:t>đánh</a:t>
            </a:r>
            <a:r>
              <a:rPr lang="en-US" sz="2900" b="1" dirty="0"/>
              <a:t> </a:t>
            </a:r>
            <a:r>
              <a:rPr lang="en-US" sz="2900" b="1" dirty="0" err="1"/>
              <a:t>giá</a:t>
            </a:r>
            <a:r>
              <a:rPr lang="en-US" sz="2900" b="1" dirty="0"/>
              <a:t> (</a:t>
            </a:r>
            <a:r>
              <a:rPr lang="en-US" sz="2900" b="1" dirty="0" err="1"/>
              <a:t>tiếp</a:t>
            </a:r>
            <a:r>
              <a:rPr lang="en-US" sz="2900" b="1" dirty="0"/>
              <a:t>)</a:t>
            </a:r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sz="2900" dirty="0"/>
              <a:t>Quan </a:t>
            </a:r>
            <a:r>
              <a:rPr lang="en-US" sz="2900" dirty="0" err="1"/>
              <a:t>sát</a:t>
            </a:r>
            <a:r>
              <a:rPr lang="en-US" sz="2900" dirty="0"/>
              <a:t> </a:t>
            </a:r>
            <a:r>
              <a:rPr lang="en-US" sz="2900" dirty="0" err="1"/>
              <a:t>các</a:t>
            </a:r>
            <a:r>
              <a:rPr lang="en-US" sz="2900" dirty="0"/>
              <a:t> </a:t>
            </a:r>
            <a:r>
              <a:rPr lang="en-US" sz="2900" dirty="0" err="1"/>
              <a:t>phòng</a:t>
            </a:r>
            <a:r>
              <a:rPr lang="en-US" sz="2900" dirty="0"/>
              <a:t> </a:t>
            </a:r>
            <a:r>
              <a:rPr lang="en-US" sz="2900" dirty="0" err="1"/>
              <a:t>chức</a:t>
            </a:r>
            <a:r>
              <a:rPr lang="en-US" sz="2900" dirty="0"/>
              <a:t> </a:t>
            </a:r>
            <a:r>
              <a:rPr lang="en-US" sz="2900" dirty="0" err="1"/>
              <a:t>năng</a:t>
            </a:r>
            <a:r>
              <a:rPr lang="en-US" sz="2900" dirty="0"/>
              <a:t> </a:t>
            </a:r>
            <a:r>
              <a:rPr lang="en-US" sz="2900" dirty="0" err="1"/>
              <a:t>và</a:t>
            </a:r>
            <a:r>
              <a:rPr lang="en-US" sz="2900" dirty="0"/>
              <a:t> </a:t>
            </a:r>
            <a:r>
              <a:rPr lang="en-US" sz="2900" dirty="0" err="1"/>
              <a:t>phỏng</a:t>
            </a:r>
            <a:r>
              <a:rPr lang="en-US" sz="2900" dirty="0"/>
              <a:t> </a:t>
            </a:r>
            <a:r>
              <a:rPr lang="en-US" sz="2900" dirty="0" err="1"/>
              <a:t>vấn</a:t>
            </a:r>
            <a:r>
              <a:rPr lang="en-US" sz="2900" dirty="0"/>
              <a:t> </a:t>
            </a:r>
            <a:r>
              <a:rPr lang="en-US" sz="2900" dirty="0" err="1"/>
              <a:t>nhân</a:t>
            </a:r>
            <a:r>
              <a:rPr lang="en-US" sz="2900" dirty="0"/>
              <a:t> </a:t>
            </a:r>
            <a:r>
              <a:rPr lang="en-US" sz="2900" dirty="0" err="1"/>
              <a:t>viên</a:t>
            </a:r>
            <a:r>
              <a:rPr lang="en-US" sz="2900" dirty="0"/>
              <a:t> bao </a:t>
            </a:r>
            <a:r>
              <a:rPr lang="en-US" sz="2900" dirty="0" err="1"/>
              <a:t>gồm</a:t>
            </a:r>
            <a:r>
              <a:rPr lang="en-US" sz="2900" dirty="0"/>
              <a:t> </a:t>
            </a:r>
            <a:r>
              <a:rPr lang="en-US" sz="2900" dirty="0" err="1"/>
              <a:t>khu</a:t>
            </a:r>
            <a:r>
              <a:rPr lang="en-US" sz="2900" dirty="0"/>
              <a:t> </a:t>
            </a:r>
            <a:r>
              <a:rPr lang="en-US" sz="2900" dirty="0" err="1"/>
              <a:t>vực</a:t>
            </a:r>
            <a:r>
              <a:rPr lang="en-US" sz="2900" dirty="0"/>
              <a:t> </a:t>
            </a:r>
            <a:r>
              <a:rPr lang="en-US" sz="2900" dirty="0" err="1"/>
              <a:t>chờ</a:t>
            </a:r>
            <a:r>
              <a:rPr lang="en-US" sz="2900" dirty="0"/>
              <a:t>, KV </a:t>
            </a:r>
            <a:r>
              <a:rPr lang="en-US" sz="2900" dirty="0" err="1"/>
              <a:t>tiếp</a:t>
            </a:r>
            <a:r>
              <a:rPr lang="en-US" sz="2900" dirty="0"/>
              <a:t> </a:t>
            </a:r>
            <a:r>
              <a:rPr lang="en-US" sz="2900" dirty="0" err="1"/>
              <a:t>đón</a:t>
            </a:r>
            <a:r>
              <a:rPr lang="en-US" sz="2900" dirty="0"/>
              <a:t>, </a:t>
            </a:r>
            <a:r>
              <a:rPr lang="en-US" sz="2900" dirty="0" err="1"/>
              <a:t>khu</a:t>
            </a:r>
            <a:r>
              <a:rPr lang="en-US" sz="2900" dirty="0"/>
              <a:t> </a:t>
            </a:r>
            <a:r>
              <a:rPr lang="en-US" sz="2900" dirty="0" err="1"/>
              <a:t>vực</a:t>
            </a:r>
            <a:r>
              <a:rPr lang="en-US" sz="2900" dirty="0"/>
              <a:t> bảo </a:t>
            </a:r>
            <a:r>
              <a:rPr lang="en-US" sz="2900" dirty="0" err="1"/>
              <a:t>quản</a:t>
            </a:r>
            <a:r>
              <a:rPr lang="en-US" sz="2900" dirty="0"/>
              <a:t>  </a:t>
            </a:r>
            <a:r>
              <a:rPr lang="en-US" sz="2900" dirty="0" err="1"/>
              <a:t>và</a:t>
            </a:r>
            <a:r>
              <a:rPr lang="en-US" sz="2900" dirty="0"/>
              <a:t> </a:t>
            </a:r>
            <a:r>
              <a:rPr lang="en-US" sz="2900" dirty="0" err="1"/>
              <a:t>cấp</a:t>
            </a:r>
            <a:r>
              <a:rPr lang="en-US" sz="2900" dirty="0"/>
              <a:t> </a:t>
            </a:r>
            <a:r>
              <a:rPr lang="en-US" sz="2900" dirty="0" err="1"/>
              <a:t>phát</a:t>
            </a:r>
            <a:r>
              <a:rPr lang="en-US" sz="2900" dirty="0"/>
              <a:t> </a:t>
            </a:r>
            <a:r>
              <a:rPr lang="en-US" sz="2900" dirty="0" err="1"/>
              <a:t>thuốc</a:t>
            </a:r>
            <a:r>
              <a:rPr lang="en-US" sz="2900" dirty="0"/>
              <a:t>, </a:t>
            </a:r>
            <a:r>
              <a:rPr lang="en-US" sz="2900" dirty="0" err="1"/>
              <a:t>khu</a:t>
            </a:r>
            <a:r>
              <a:rPr lang="en-US" sz="2900" dirty="0"/>
              <a:t> </a:t>
            </a:r>
            <a:r>
              <a:rPr lang="en-US" sz="2900" dirty="0" err="1"/>
              <a:t>vực</a:t>
            </a:r>
            <a:r>
              <a:rPr lang="en-US" sz="2900" dirty="0"/>
              <a:t> </a:t>
            </a:r>
            <a:r>
              <a:rPr lang="en-US" sz="2900" dirty="0" err="1"/>
              <a:t>xét</a:t>
            </a:r>
            <a:r>
              <a:rPr lang="en-US" sz="2900" dirty="0"/>
              <a:t> </a:t>
            </a:r>
            <a:r>
              <a:rPr lang="en-US" sz="2900" dirty="0" err="1"/>
              <a:t>nghiệm</a:t>
            </a:r>
            <a:r>
              <a:rPr lang="en-US" sz="2900" dirty="0"/>
              <a:t>, </a:t>
            </a:r>
            <a:r>
              <a:rPr lang="en-US" sz="2900" dirty="0" err="1"/>
              <a:t>phòng</a:t>
            </a:r>
            <a:r>
              <a:rPr lang="en-US" sz="2900" dirty="0"/>
              <a:t> t</a:t>
            </a:r>
            <a:r>
              <a:rPr lang="vi-VN" sz="2900" dirty="0"/>
              <a:t>ư</a:t>
            </a:r>
            <a:r>
              <a:rPr lang="en-US" sz="2900" dirty="0"/>
              <a:t> </a:t>
            </a:r>
            <a:r>
              <a:rPr lang="en-US" sz="2900" dirty="0" err="1"/>
              <a:t>vấn</a:t>
            </a:r>
            <a:r>
              <a:rPr lang="en-US" sz="2900" dirty="0"/>
              <a:t>, </a:t>
            </a:r>
            <a:r>
              <a:rPr lang="en-US" sz="2900" dirty="0" err="1"/>
              <a:t>phòng</a:t>
            </a:r>
            <a:r>
              <a:rPr lang="en-US" sz="2900" dirty="0"/>
              <a:t> </a:t>
            </a:r>
            <a:r>
              <a:rPr lang="en-US" sz="2900" dirty="0" err="1"/>
              <a:t>khám</a:t>
            </a:r>
            <a:r>
              <a:rPr lang="en-US" sz="2900" dirty="0"/>
              <a:t> </a:t>
            </a:r>
            <a:r>
              <a:rPr lang="en-US" sz="2900" dirty="0" err="1"/>
              <a:t>bênh</a:t>
            </a:r>
            <a:r>
              <a:rPr lang="en-US" sz="2900" dirty="0"/>
              <a:t>…</a:t>
            </a:r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 err="1"/>
              <a:t>Rà</a:t>
            </a:r>
            <a:r>
              <a:rPr lang="en-US" dirty="0"/>
              <a:t> </a:t>
            </a:r>
            <a:r>
              <a:rPr lang="en-US" dirty="0" err="1"/>
              <a:t>soát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án</a:t>
            </a:r>
            <a:r>
              <a:rPr lang="en-US" dirty="0"/>
              <a:t> </a:t>
            </a:r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Hoàn </a:t>
            </a:r>
            <a:r>
              <a:rPr lang="en-US" dirty="0" err="1"/>
              <a:t>tất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hạng</a:t>
            </a:r>
            <a:r>
              <a:rPr lang="en-US" dirty="0"/>
              <a:t> </a:t>
            </a:r>
            <a:r>
              <a:rPr lang="en-US" dirty="0" err="1"/>
              <a:t>mục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giá</a:t>
            </a:r>
            <a:r>
              <a:rPr lang="en-US" dirty="0"/>
              <a:t> trong </a:t>
            </a:r>
            <a:r>
              <a:rPr lang="en-US" dirty="0" err="1"/>
              <a:t>bảng</a:t>
            </a:r>
            <a:endParaRPr lang="en-US" dirty="0"/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 err="1"/>
              <a:t>Thảo</a:t>
            </a:r>
            <a:r>
              <a:rPr lang="en-US" dirty="0"/>
              <a:t> </a:t>
            </a:r>
            <a:r>
              <a:rPr lang="en-US" dirty="0" err="1"/>
              <a:t>luận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</a:t>
            </a:r>
            <a:r>
              <a:rPr lang="en-US" dirty="0" err="1"/>
              <a:t>cải</a:t>
            </a:r>
            <a:r>
              <a:rPr lang="en-US" dirty="0"/>
              <a:t> </a:t>
            </a:r>
            <a:r>
              <a:rPr lang="en-US" dirty="0" err="1"/>
              <a:t>thiện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l</a:t>
            </a:r>
            <a:r>
              <a:rPr lang="vi-VN" dirty="0"/>
              <a:t>ư</a:t>
            </a:r>
            <a:r>
              <a:rPr lang="en-US" dirty="0" err="1"/>
              <a:t>ợng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</a:t>
            </a:r>
            <a:r>
              <a:rPr lang="en-US" dirty="0" err="1"/>
              <a:t>vụ</a:t>
            </a:r>
            <a:endParaRPr lang="en-US" dirty="0"/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b="1" dirty="0"/>
              <a:t>Sau </a:t>
            </a:r>
            <a:r>
              <a:rPr lang="en-US" b="1" dirty="0" err="1"/>
              <a:t>chuyến</a:t>
            </a:r>
            <a:r>
              <a:rPr lang="en-US" b="1" dirty="0"/>
              <a:t> </a:t>
            </a:r>
            <a:r>
              <a:rPr lang="en-US" b="1" dirty="0" err="1"/>
              <a:t>đánh</a:t>
            </a:r>
            <a:r>
              <a:rPr lang="en-US" b="1" dirty="0"/>
              <a:t> </a:t>
            </a:r>
            <a:r>
              <a:rPr lang="en-US" b="1" dirty="0" err="1"/>
              <a:t>giá</a:t>
            </a:r>
            <a:r>
              <a:rPr lang="en-US" b="1" dirty="0"/>
              <a:t>:</a:t>
            </a:r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HTKT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</a:t>
            </a:r>
            <a:r>
              <a:rPr lang="en-US" dirty="0" err="1"/>
              <a:t>cải</a:t>
            </a:r>
            <a:r>
              <a:rPr lang="en-US" dirty="0"/>
              <a:t> </a:t>
            </a:r>
            <a:r>
              <a:rPr lang="en-US" dirty="0" err="1"/>
              <a:t>thiện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l</a:t>
            </a:r>
            <a:r>
              <a:rPr lang="vi-VN" dirty="0"/>
              <a:t>ư</a:t>
            </a:r>
            <a:r>
              <a:rPr lang="en-US" dirty="0" err="1"/>
              <a:t>ợng</a:t>
            </a:r>
            <a:endParaRPr lang="en-US" dirty="0"/>
          </a:p>
          <a:p>
            <a:pPr lvl="1">
              <a:lnSpc>
                <a:spcPct val="130000"/>
              </a:lnSpc>
              <a:buFont typeface="Courier New" panose="02070309020205020404" pitchFamily="49" charset="0"/>
              <a:buChar char="o"/>
            </a:pP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c</a:t>
            </a:r>
            <a:r>
              <a:rPr lang="vi-VN" dirty="0"/>
              <a:t>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đạt</a:t>
            </a:r>
            <a:r>
              <a:rPr lang="en-US" dirty="0"/>
              <a:t> </a:t>
            </a:r>
            <a:r>
              <a:rPr lang="en-US" dirty="0" err="1"/>
              <a:t>hiệu</a:t>
            </a:r>
            <a:r>
              <a:rPr lang="en-US" dirty="0"/>
              <a:t> </a:t>
            </a:r>
            <a:r>
              <a:rPr lang="en-US" dirty="0" err="1"/>
              <a:t>quả</a:t>
            </a:r>
            <a:r>
              <a:rPr lang="en-US" dirty="0"/>
              <a:t>, </a:t>
            </a:r>
            <a:r>
              <a:rPr lang="en-US" dirty="0" err="1"/>
              <a:t>xem</a:t>
            </a:r>
            <a:r>
              <a:rPr lang="en-US" dirty="0"/>
              <a:t> </a:t>
            </a:r>
            <a:r>
              <a:rPr lang="en-US" dirty="0" err="1"/>
              <a:t>xét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r>
              <a:rPr lang="en-US" dirty="0"/>
              <a:t> </a:t>
            </a:r>
            <a:r>
              <a:rPr lang="en-US" dirty="0" err="1"/>
              <a:t>nâng</a:t>
            </a:r>
            <a:r>
              <a:rPr lang="en-US" dirty="0"/>
              <a:t> </a:t>
            </a:r>
            <a:r>
              <a:rPr lang="en-US" dirty="0" err="1"/>
              <a:t>cao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lực</a:t>
            </a:r>
            <a:r>
              <a:rPr lang="en-US" dirty="0"/>
              <a:t> </a:t>
            </a:r>
            <a:r>
              <a:rPr lang="en-US" dirty="0" err="1"/>
              <a:t>trở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c</a:t>
            </a:r>
            <a:r>
              <a:rPr lang="vi-VN" dirty="0"/>
              <a:t>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tỉnh</a:t>
            </a:r>
            <a:r>
              <a:rPr lang="en-US" dirty="0"/>
              <a:t> /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phố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17B202A-6E0A-445C-810F-70DEE73AEF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415ED62-49C4-4835-B510-119BD52FC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1EE01E5F-EE54-4774-B37F-B655E52A3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CÁC B</a:t>
            </a:r>
            <a:r>
              <a:rPr lang="vi-VN" b="1" dirty="0"/>
              <a:t>Ư</a:t>
            </a:r>
            <a:r>
              <a:rPr lang="en-US" b="1" dirty="0"/>
              <a:t>ỚC THỰC HIỆN 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944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>
            <a:extLst>
              <a:ext uri="{FF2B5EF4-FFF2-40B4-BE49-F238E27FC236}">
                <a16:creationId xmlns:a16="http://schemas.microsoft.com/office/drawing/2014/main" xmlns="" id="{82C47F1C-3B6C-4577-A9C0-EA05077CE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50" y="365125"/>
            <a:ext cx="10572750" cy="782638"/>
          </a:xfrm>
        </p:spPr>
        <p:txBody>
          <a:bodyPr/>
          <a:lstStyle/>
          <a:p>
            <a:endParaRPr lang="en-US" altLang="en-US" dirty="0">
              <a:solidFill>
                <a:schemeClr val="tx2"/>
              </a:solidFill>
              <a:cs typeface="Geneva" pitchFamily="-84" charset="0"/>
            </a:endParaRPr>
          </a:p>
        </p:txBody>
      </p:sp>
      <p:pic>
        <p:nvPicPr>
          <p:cNvPr id="75778" name="Picture 2" descr="C:\Users\thanhmai\Pictures\HCMC Nov 14\lan 2\20141111_081157.jpg">
            <a:extLst>
              <a:ext uri="{FF2B5EF4-FFF2-40B4-BE49-F238E27FC236}">
                <a16:creationId xmlns:a16="http://schemas.microsoft.com/office/drawing/2014/main" xmlns="" id="{414ED1DA-51C6-4F10-8602-AC232B669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1088"/>
            <a:ext cx="46990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2" name="Picture 6">
            <a:extLst>
              <a:ext uri="{FF2B5EF4-FFF2-40B4-BE49-F238E27FC236}">
                <a16:creationId xmlns:a16="http://schemas.microsoft.com/office/drawing/2014/main" xmlns="" id="{717C3790-0363-467F-9A2B-9AC6A5CE9B5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1138" y="1982788"/>
            <a:ext cx="2681287" cy="35734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790" name="Picture 14" descr="C:\Users\thanhmai\Pictures\HCMC Nov 14\lan 2\20141111_085443.jpg">
            <a:extLst>
              <a:ext uri="{FF2B5EF4-FFF2-40B4-BE49-F238E27FC236}">
                <a16:creationId xmlns:a16="http://schemas.microsoft.com/office/drawing/2014/main" xmlns="" id="{7E359970-848C-431F-8476-2AF6DCED5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2119313"/>
            <a:ext cx="5632450" cy="422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3" name="Picture 17" descr="C:\Users\thanhmai\Pictures\HCMC Nov 14\lan 2\20141111_093537.jpg">
            <a:extLst>
              <a:ext uri="{FF2B5EF4-FFF2-40B4-BE49-F238E27FC236}">
                <a16:creationId xmlns:a16="http://schemas.microsoft.com/office/drawing/2014/main" xmlns="" id="{D8E67993-18CB-45BA-8594-C52E582AA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5" y="1152525"/>
            <a:ext cx="5937250" cy="445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6" name="Picture 20" descr="C:\Users\thanhmai\Pictures\HCMC Nov 14\lan 2\20141112_111018.jpg">
            <a:extLst>
              <a:ext uri="{FF2B5EF4-FFF2-40B4-BE49-F238E27FC236}">
                <a16:creationId xmlns:a16="http://schemas.microsoft.com/office/drawing/2014/main" xmlns="" id="{54A0F68D-0589-4A06-9F37-CE0E628E8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5" y="1081088"/>
            <a:ext cx="53546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7" name="Picture 21" descr="C:\Users\thanhmai\Pictures\HCMC Nov 14\lan 2\20141112_140844.jpg">
            <a:extLst>
              <a:ext uri="{FF2B5EF4-FFF2-40B4-BE49-F238E27FC236}">
                <a16:creationId xmlns:a16="http://schemas.microsoft.com/office/drawing/2014/main" xmlns="" id="{FF9464D9-86B3-4278-9138-09436FA05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675" y="2574925"/>
            <a:ext cx="581977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9" name="Picture 23">
            <a:extLst>
              <a:ext uri="{FF2B5EF4-FFF2-40B4-BE49-F238E27FC236}">
                <a16:creationId xmlns:a16="http://schemas.microsoft.com/office/drawing/2014/main" xmlns="" id="{D15FC4C0-2E5C-4F86-B050-3B807D190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1047750"/>
            <a:ext cx="3660775" cy="487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801" name="Picture 25" descr="C:\Users\thanhmai\Pictures\HCMC Nov 14\lan 2\20141113_090915.jpg">
            <a:extLst>
              <a:ext uri="{FF2B5EF4-FFF2-40B4-BE49-F238E27FC236}">
                <a16:creationId xmlns:a16="http://schemas.microsoft.com/office/drawing/2014/main" xmlns="" id="{D0C9254A-B068-4AD3-A1FE-0ED7797F0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63" y="1073150"/>
            <a:ext cx="3794125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802" name="Picture 26" descr="C:\Users\thanhmai\Pictures\HCMC Nov 14\lan 2\20141112_101330.jpg">
            <a:extLst>
              <a:ext uri="{FF2B5EF4-FFF2-40B4-BE49-F238E27FC236}">
                <a16:creationId xmlns:a16="http://schemas.microsoft.com/office/drawing/2014/main" xmlns="" id="{CE217C21-02ED-4D4B-95A6-A39DD0FD9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38" y="1138238"/>
            <a:ext cx="59563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803" name="Picture 27">
            <a:extLst>
              <a:ext uri="{FF2B5EF4-FFF2-40B4-BE49-F238E27FC236}">
                <a16:creationId xmlns:a16="http://schemas.microsoft.com/office/drawing/2014/main" xmlns="" id="{7249D620-3F1A-41B0-A845-E174B2D39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325" y="1081088"/>
            <a:ext cx="7750175" cy="581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804" name="Picture 28" descr="C:\Users\thanhmai\Pictures\HCMC Nov 14\lan 2\20141112_083938.jpg">
            <a:extLst>
              <a:ext uri="{FF2B5EF4-FFF2-40B4-BE49-F238E27FC236}">
                <a16:creationId xmlns:a16="http://schemas.microsoft.com/office/drawing/2014/main" xmlns="" id="{58572E8C-2D5F-430E-8697-A50651890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474788"/>
            <a:ext cx="7096125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805" name="Picture 29" descr="C:\Users\thanhmai\Pictures\HCMC Nov 14\lan 2\20141111_163645.jpg">
            <a:extLst>
              <a:ext uri="{FF2B5EF4-FFF2-40B4-BE49-F238E27FC236}">
                <a16:creationId xmlns:a16="http://schemas.microsoft.com/office/drawing/2014/main" xmlns="" id="{2023B709-E3AC-4E42-9B7D-4EFAD89B7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1038225"/>
            <a:ext cx="9721850" cy="572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C:\Users\thanhmai\AppData\Local\Microsoft\Windows\Temporary Internet Files\Content.Outlook\MJN7EFDD\20141030_165316.jpg">
            <a:extLst>
              <a:ext uri="{FF2B5EF4-FFF2-40B4-BE49-F238E27FC236}">
                <a16:creationId xmlns:a16="http://schemas.microsoft.com/office/drawing/2014/main" xmlns="" id="{52AF92E8-40DC-4E2E-A72D-770BE39B8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1212850"/>
            <a:ext cx="9842500" cy="55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C:\Users\thanhmai\AppData\Local\Microsoft\Windows\Temporary Internet Files\Content.Outlook\MJN7EFDD\20141219_105230.jpg">
            <a:extLst>
              <a:ext uri="{FF2B5EF4-FFF2-40B4-BE49-F238E27FC236}">
                <a16:creationId xmlns:a16="http://schemas.microsoft.com/office/drawing/2014/main" xmlns="" id="{494A6A88-F560-43E8-A97F-8A811401A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938" y="1223963"/>
            <a:ext cx="9313862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8A66925-5FCB-4421-85FB-2D79FC880D4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2731" y="365125"/>
            <a:ext cx="10840155" cy="609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10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5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75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58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5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5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92073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b="1" dirty="0" err="1">
                <a:ea typeface="Geneva" pitchFamily="-84" charset="0"/>
                <a:cs typeface="Geneva" pitchFamily="-84" charset="0"/>
              </a:rPr>
              <a:t>Mục</a:t>
            </a:r>
            <a:r>
              <a:rPr lang="en-US" altLang="en-US" sz="2600" b="1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b="1" dirty="0" err="1">
                <a:ea typeface="Geneva" pitchFamily="-84" charset="0"/>
                <a:cs typeface="Geneva" pitchFamily="-84" charset="0"/>
              </a:rPr>
              <a:t>đích</a:t>
            </a:r>
            <a:r>
              <a:rPr lang="en-US" altLang="en-US" sz="2600" b="1" dirty="0">
                <a:ea typeface="Geneva" pitchFamily="-84" charset="0"/>
                <a:cs typeface="Geneva" pitchFamily="-84" charset="0"/>
              </a:rPr>
              <a:t>:</a:t>
            </a:r>
          </a:p>
          <a:p>
            <a:pPr marL="0" indent="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Sử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dụng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Bộ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công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cụ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MMT SMART monitoring 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đánh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giá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một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cách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có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hệ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thống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chất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l</a:t>
            </a:r>
            <a:r>
              <a:rPr lang="vi-VN" altLang="en-US" sz="2600" dirty="0">
                <a:ea typeface="Geneva" pitchFamily="-84" charset="0"/>
                <a:cs typeface="Geneva" pitchFamily="-84" charset="0"/>
              </a:rPr>
              <a:t>ư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ợng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dịch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vụ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điều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trị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ch</a:t>
            </a:r>
            <a:r>
              <a:rPr lang="vi-VN" altLang="en-US" sz="2600" dirty="0">
                <a:ea typeface="Geneva" pitchFamily="-84" charset="0"/>
                <a:cs typeface="Geneva" pitchFamily="-84" charset="0"/>
              </a:rPr>
              <a:t>ư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ơng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trình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methadone,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từ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đó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xây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dựng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kế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hoạch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hỗ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trợ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kỹ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thuật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phù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hợp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với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từng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c</a:t>
            </a:r>
            <a:r>
              <a:rPr lang="vi-VN" altLang="en-US" sz="2600" dirty="0">
                <a:ea typeface="Geneva" pitchFamily="-84" charset="0"/>
                <a:cs typeface="Geneva" pitchFamily="-84" charset="0"/>
              </a:rPr>
              <a:t>ơ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sở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điều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trị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nhằm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cải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thiện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chất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lượng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dịch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vụ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của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CSĐT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b="1" dirty="0" err="1">
                <a:ea typeface="Geneva" pitchFamily="-84" charset="0"/>
                <a:cs typeface="Geneva" pitchFamily="-84" charset="0"/>
              </a:rPr>
              <a:t>Mục</a:t>
            </a:r>
            <a:r>
              <a:rPr lang="en-US" altLang="en-US" sz="2600" b="1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b="1" dirty="0" err="1">
                <a:ea typeface="Geneva" pitchFamily="-84" charset="0"/>
                <a:cs typeface="Geneva" pitchFamily="-84" charset="0"/>
              </a:rPr>
              <a:t>tiêu</a:t>
            </a:r>
            <a:r>
              <a:rPr lang="en-US" altLang="en-US" sz="2600" b="1" dirty="0">
                <a:ea typeface="Geneva" pitchFamily="-84" charset="0"/>
                <a:cs typeface="Geneva" pitchFamily="-84" charset="0"/>
              </a:rPr>
              <a:t>:</a:t>
            </a:r>
            <a:endParaRPr lang="en-US" altLang="en-US" sz="2600" dirty="0"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Đánh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giá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và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phân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loại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CSĐT</a:t>
            </a: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Xây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dựng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kế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hoạch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HTKT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nhằm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cải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thiện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chất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lượng</a:t>
            </a:r>
            <a:endParaRPr lang="en-US" altLang="en-US" sz="2600" dirty="0"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Tăng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cường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xây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dựng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năng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lực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fld id="{F1C838E6-2EFE-2E47-BF15-73F64BC0A44F}" type="datetime1">
              <a:rPr lang="en-US"/>
              <a:pPr defTabSz="45720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pPr defTabSz="457200"/>
            <a:r>
              <a:rPr lang="en-US" dirty="0"/>
              <a:t>FOOTER 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57200"/>
            <a:fld id="{42782948-4DBE-204D-AB9E-B65E067054AE}" type="slidenum">
              <a:rPr lang="en-US"/>
              <a:pPr defTabSz="457200"/>
              <a:t>2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56996" y="516237"/>
            <a:ext cx="8825508" cy="584775"/>
          </a:xfrm>
        </p:spPr>
        <p:txBody>
          <a:bodyPr/>
          <a:lstStyle/>
          <a:p>
            <a:r>
              <a:rPr lang="en-US" sz="3200" b="1" dirty="0">
                <a:solidFill>
                  <a:srgbClr val="C00000"/>
                </a:solidFill>
              </a:rPr>
              <a:t>MỤC ĐÍCH VÀ MỤC TIÊU CỦA BỘ CÔNG CỤ</a:t>
            </a:r>
          </a:p>
        </p:txBody>
      </p:sp>
    </p:spTree>
    <p:extLst>
      <p:ext uri="{BB962C8B-B14F-4D97-AF65-F5344CB8AC3E}">
        <p14:creationId xmlns:p14="http://schemas.microsoft.com/office/powerpoint/2010/main" val="3350478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90" name="Picture 14" descr="C:\Users\thanhmai\Pictures\HCMC Nov 14\lan 2\20141111_085443.jpg">
            <a:extLst>
              <a:ext uri="{FF2B5EF4-FFF2-40B4-BE49-F238E27FC236}">
                <a16:creationId xmlns:a16="http://schemas.microsoft.com/office/drawing/2014/main" xmlns="" id="{D440AAED-ECCD-4D35-8EC4-290B68FF1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2119313"/>
            <a:ext cx="5632450" cy="422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FullSizeRender (2).jpg">
            <a:extLst>
              <a:ext uri="{FF2B5EF4-FFF2-40B4-BE49-F238E27FC236}">
                <a16:creationId xmlns:a16="http://schemas.microsoft.com/office/drawing/2014/main" xmlns="" id="{A60FF5F3-0B7F-4DA1-A110-495143CBE4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8225"/>
            <a:ext cx="4241800" cy="565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FullSizeRender (3).jpg">
            <a:extLst>
              <a:ext uri="{FF2B5EF4-FFF2-40B4-BE49-F238E27FC236}">
                <a16:creationId xmlns:a16="http://schemas.microsoft.com/office/drawing/2014/main" xmlns="" id="{4D28489E-E11D-4603-9C34-809773BA4E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1038225"/>
            <a:ext cx="7219950" cy="541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ullSizeRender (4).jpg">
            <a:extLst>
              <a:ext uri="{FF2B5EF4-FFF2-40B4-BE49-F238E27FC236}">
                <a16:creationId xmlns:a16="http://schemas.microsoft.com/office/drawing/2014/main" xmlns="" id="{615E3301-4C9B-4AC3-A669-D2A2C843AC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838" y="750888"/>
            <a:ext cx="4856162" cy="647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Content Placeholder 2" descr="FullSizeRender5.jpg">
            <a:extLst>
              <a:ext uri="{FF2B5EF4-FFF2-40B4-BE49-F238E27FC236}">
                <a16:creationId xmlns:a16="http://schemas.microsoft.com/office/drawing/2014/main" xmlns="" id="{500E6784-8A44-4BDA-9216-83A74D954A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70" b="32970"/>
          <a:stretch>
            <a:fillRect/>
          </a:stretch>
        </p:blipFill>
        <p:spPr>
          <a:xfrm>
            <a:off x="549275" y="1147763"/>
            <a:ext cx="10972800" cy="498316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F25B8740-4C49-4C52-99FB-5E1D487C4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2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39FCA7F-68DE-4B59-AC16-41434914DE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C0E0E71-DB00-4F3C-A9CA-345D1F475B8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r>
              <a:rPr lang="en-US"/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14FC99B-E686-472C-9CA5-2E280C74C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E9F6EC58-5072-4500-BC06-ACD5E5E03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QUÁ TRÌNH XÂY DỰNG VÀ SỬ DỤNG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46A29C67-4D20-4E21-8F8E-BB7019B4064D}"/>
              </a:ext>
            </a:extLst>
          </p:cNvPr>
          <p:cNvGrpSpPr/>
          <p:nvPr/>
        </p:nvGrpSpPr>
        <p:grpSpPr>
          <a:xfrm>
            <a:off x="1479195" y="1606673"/>
            <a:ext cx="8621486" cy="5258580"/>
            <a:chOff x="0" y="-90990"/>
            <a:chExt cx="5344190" cy="451322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CA07A10F-5145-4821-B517-AB9CB3830991}"/>
                </a:ext>
              </a:extLst>
            </p:cNvPr>
            <p:cNvSpPr/>
            <p:nvPr/>
          </p:nvSpPr>
          <p:spPr>
            <a:xfrm>
              <a:off x="0" y="-15300"/>
              <a:ext cx="1173480" cy="429359"/>
            </a:xfrm>
            <a:prstGeom prst="rect">
              <a:avLst/>
            </a:prstGeom>
            <a:solidFill>
              <a:srgbClr val="CC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8/2014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A4AC6515-C102-454B-A1A8-504875BEAF7F}"/>
                </a:ext>
              </a:extLst>
            </p:cNvPr>
            <p:cNvSpPr/>
            <p:nvPr/>
          </p:nvSpPr>
          <p:spPr>
            <a:xfrm>
              <a:off x="3690650" y="-90990"/>
              <a:ext cx="1653540" cy="550545"/>
            </a:xfrm>
            <a:prstGeom prst="rect">
              <a:avLst/>
            </a:prstGeom>
            <a:solidFill>
              <a:srgbClr val="CDD9D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 err="1">
                  <a:solidFill>
                    <a:srgbClr val="8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Cán</a:t>
              </a:r>
              <a:r>
                <a:rPr lang="en-US" b="1" dirty="0">
                  <a:solidFill>
                    <a:srgbClr val="8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 err="1">
                  <a:solidFill>
                    <a:srgbClr val="8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bộ</a:t>
              </a:r>
              <a:r>
                <a:rPr lang="en-US" b="1" dirty="0">
                  <a:solidFill>
                    <a:srgbClr val="8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HTKT USAID SMART TA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Arrow: Down 43">
              <a:extLst>
                <a:ext uri="{FF2B5EF4-FFF2-40B4-BE49-F238E27FC236}">
                  <a16:creationId xmlns:a16="http://schemas.microsoft.com/office/drawing/2014/main" xmlns="" id="{7B00A6EB-684A-4362-97E2-2A8A3284F537}"/>
                </a:ext>
              </a:extLst>
            </p:cNvPr>
            <p:cNvSpPr/>
            <p:nvPr/>
          </p:nvSpPr>
          <p:spPr>
            <a:xfrm flipH="1">
              <a:off x="2374037" y="588671"/>
              <a:ext cx="45085" cy="313487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7E439E42-F5B3-4768-95B1-A4FB05F7010A}"/>
                </a:ext>
              </a:extLst>
            </p:cNvPr>
            <p:cNvSpPr/>
            <p:nvPr/>
          </p:nvSpPr>
          <p:spPr>
            <a:xfrm>
              <a:off x="1406183" y="1007679"/>
              <a:ext cx="1943760" cy="419100"/>
            </a:xfrm>
            <a:prstGeom prst="rect">
              <a:avLst/>
            </a:prstGeom>
            <a:solidFill>
              <a:srgbClr val="ACDED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>
                  <a:solidFill>
                    <a:srgbClr val="385723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ĐÁNH GIÁ VÒNG 1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E371201D-7890-44CF-9A7C-6AFE319276BE}"/>
                </a:ext>
              </a:extLst>
            </p:cNvPr>
            <p:cNvSpPr/>
            <p:nvPr/>
          </p:nvSpPr>
          <p:spPr>
            <a:xfrm>
              <a:off x="11016" y="969484"/>
              <a:ext cx="1173480" cy="451684"/>
            </a:xfrm>
            <a:prstGeom prst="rect">
              <a:avLst/>
            </a:prstGeom>
            <a:solidFill>
              <a:srgbClr val="CC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10 - 12/2014</a:t>
              </a:r>
              <a:endPara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72C53985-698E-4E61-99AD-FE2EDF82D7AA}"/>
                </a:ext>
              </a:extLst>
            </p:cNvPr>
            <p:cNvSpPr/>
            <p:nvPr/>
          </p:nvSpPr>
          <p:spPr>
            <a:xfrm>
              <a:off x="3668616" y="727113"/>
              <a:ext cx="1653540" cy="694055"/>
            </a:xfrm>
            <a:prstGeom prst="rect">
              <a:avLst/>
            </a:prstGeom>
            <a:solidFill>
              <a:srgbClr val="CDD9D3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 err="1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Cán</a:t>
              </a:r>
              <a:r>
                <a:rPr lang="en-US" b="1" dirty="0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 err="1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bộ</a:t>
              </a:r>
              <a:r>
                <a:rPr lang="en-US" b="1" dirty="0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HTKT USAID SMART TA VÀ TỈNH/TP</a:t>
              </a:r>
              <a:endPara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xmlns="" id="{A96226BE-01D7-464E-99F2-A415D74B6663}"/>
                </a:ext>
              </a:extLst>
            </p:cNvPr>
            <p:cNvSpPr/>
            <p:nvPr/>
          </p:nvSpPr>
          <p:spPr>
            <a:xfrm>
              <a:off x="1431090" y="1808709"/>
              <a:ext cx="1918853" cy="381000"/>
            </a:xfrm>
            <a:prstGeom prst="rect">
              <a:avLst/>
            </a:prstGeom>
            <a:solidFill>
              <a:srgbClr val="ACC4A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endParaRPr lang="en-US" sz="1300" b="1" dirty="0">
                <a:solidFill>
                  <a:srgbClr val="38572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>
                  <a:solidFill>
                    <a:srgbClr val="385723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ĐÁNH GIÁ VÒNG 2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49" name="Arrow: Down 48">
              <a:extLst>
                <a:ext uri="{FF2B5EF4-FFF2-40B4-BE49-F238E27FC236}">
                  <a16:creationId xmlns:a16="http://schemas.microsoft.com/office/drawing/2014/main" xmlns="" id="{5B656F9C-6BFB-48F7-9C38-C5FF937F5051}"/>
                </a:ext>
              </a:extLst>
            </p:cNvPr>
            <p:cNvSpPr/>
            <p:nvPr/>
          </p:nvSpPr>
          <p:spPr>
            <a:xfrm flipH="1">
              <a:off x="2359852" y="1483460"/>
              <a:ext cx="54553" cy="234950"/>
            </a:xfrm>
            <a:prstGeom prst="downArrow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92A36795-E6CC-45BD-AB8A-3A26FC5E33F7}"/>
                </a:ext>
              </a:extLst>
            </p:cNvPr>
            <p:cNvSpPr/>
            <p:nvPr/>
          </p:nvSpPr>
          <p:spPr>
            <a:xfrm>
              <a:off x="3671964" y="1646784"/>
              <a:ext cx="1653540" cy="704850"/>
            </a:xfrm>
            <a:prstGeom prst="rect">
              <a:avLst/>
            </a:prstGeom>
            <a:solidFill>
              <a:srgbClr val="CDD9D3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 err="1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Cán</a:t>
              </a:r>
              <a:r>
                <a:rPr lang="en-US" b="1" dirty="0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 err="1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bộ</a:t>
              </a:r>
              <a:r>
                <a:rPr lang="en-US" b="1" dirty="0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HTKT USAID SMART TA VÀ TỈNH/TP</a:t>
              </a:r>
              <a:endPara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7CA44B35-F6FC-40FB-A194-5AC17EED8798}"/>
                </a:ext>
              </a:extLst>
            </p:cNvPr>
            <p:cNvSpPr/>
            <p:nvPr/>
          </p:nvSpPr>
          <p:spPr>
            <a:xfrm>
              <a:off x="11016" y="1674564"/>
              <a:ext cx="1173480" cy="466916"/>
            </a:xfrm>
            <a:prstGeom prst="rect">
              <a:avLst/>
            </a:prstGeom>
            <a:solidFill>
              <a:srgbClr val="CC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4 - 6 /2015</a:t>
              </a:r>
              <a:endPara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Arrow: Down 51">
              <a:extLst>
                <a:ext uri="{FF2B5EF4-FFF2-40B4-BE49-F238E27FC236}">
                  <a16:creationId xmlns:a16="http://schemas.microsoft.com/office/drawing/2014/main" xmlns="" id="{3AD32F73-6F93-4EBA-A109-4DA149BCF21B}"/>
                </a:ext>
              </a:extLst>
            </p:cNvPr>
            <p:cNvSpPr/>
            <p:nvPr/>
          </p:nvSpPr>
          <p:spPr>
            <a:xfrm flipH="1">
              <a:off x="2353569" y="2189979"/>
              <a:ext cx="45085" cy="321555"/>
            </a:xfrm>
            <a:prstGeom prst="downArrow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98F6B35A-04E6-4C88-9DDF-EB94315CEC2B}"/>
                </a:ext>
              </a:extLst>
            </p:cNvPr>
            <p:cNvSpPr/>
            <p:nvPr/>
          </p:nvSpPr>
          <p:spPr>
            <a:xfrm>
              <a:off x="3635566" y="2655065"/>
              <a:ext cx="1653540" cy="484505"/>
            </a:xfrm>
            <a:prstGeom prst="rect">
              <a:avLst/>
            </a:prstGeom>
            <a:solidFill>
              <a:srgbClr val="CDD9D3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 err="1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Cán</a:t>
              </a:r>
              <a:r>
                <a:rPr lang="en-US" b="1" dirty="0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 err="1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bộ</a:t>
              </a:r>
              <a:r>
                <a:rPr lang="en-US" b="1" dirty="0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HTKT TỈNH/TP </a:t>
              </a:r>
              <a:endPara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xmlns="" id="{493211BC-0012-40AE-9A14-98AD3C8F99FC}"/>
                </a:ext>
              </a:extLst>
            </p:cNvPr>
            <p:cNvSpPr/>
            <p:nvPr/>
          </p:nvSpPr>
          <p:spPr>
            <a:xfrm>
              <a:off x="1431089" y="2511534"/>
              <a:ext cx="1906780" cy="752605"/>
            </a:xfrm>
            <a:prstGeom prst="flowChartDecision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200" b="1" dirty="0">
                  <a:solidFill>
                    <a:srgbClr val="385723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TẬP HUẤN</a:t>
              </a:r>
              <a:endParaRPr lang="en-US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7F60902B-63EE-44D3-AD19-09E9FF3009F8}"/>
                </a:ext>
              </a:extLst>
            </p:cNvPr>
            <p:cNvSpPr/>
            <p:nvPr/>
          </p:nvSpPr>
          <p:spPr>
            <a:xfrm>
              <a:off x="0" y="2632111"/>
              <a:ext cx="1173480" cy="507459"/>
            </a:xfrm>
            <a:prstGeom prst="rect">
              <a:avLst/>
            </a:prstGeom>
            <a:solidFill>
              <a:srgbClr val="CC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7 /2015</a:t>
              </a:r>
              <a:endPara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Arrow: Down 55">
              <a:extLst>
                <a:ext uri="{FF2B5EF4-FFF2-40B4-BE49-F238E27FC236}">
                  <a16:creationId xmlns:a16="http://schemas.microsoft.com/office/drawing/2014/main" xmlns="" id="{A1A59177-BAA9-46D8-8F48-7560A438878D}"/>
                </a:ext>
              </a:extLst>
            </p:cNvPr>
            <p:cNvSpPr/>
            <p:nvPr/>
          </p:nvSpPr>
          <p:spPr>
            <a:xfrm flipH="1">
              <a:off x="2340533" y="3276832"/>
              <a:ext cx="45085" cy="265545"/>
            </a:xfrm>
            <a:prstGeom prst="downArrow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xmlns="" id="{036E9838-E169-458B-B708-7C86CF022CE5}"/>
                </a:ext>
              </a:extLst>
            </p:cNvPr>
            <p:cNvSpPr/>
            <p:nvPr/>
          </p:nvSpPr>
          <p:spPr>
            <a:xfrm>
              <a:off x="1322024" y="3585304"/>
              <a:ext cx="2101850" cy="8369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57257D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CHUYỂN GIAO THỰC HIỆN V3, V4</a:t>
              </a:r>
              <a:endPara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D163DAF8-0547-40C0-A7E9-422A106C2634}"/>
                </a:ext>
              </a:extLst>
            </p:cNvPr>
            <p:cNvSpPr/>
            <p:nvPr/>
          </p:nvSpPr>
          <p:spPr>
            <a:xfrm>
              <a:off x="11016" y="3734787"/>
              <a:ext cx="1173480" cy="515174"/>
            </a:xfrm>
            <a:prstGeom prst="rect">
              <a:avLst/>
            </a:prstGeom>
            <a:solidFill>
              <a:srgbClr val="CC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 /2015</a:t>
              </a:r>
              <a:endPara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BC56AE97-ED93-4230-87E2-EC5179DAA4DA}"/>
                </a:ext>
              </a:extLst>
            </p:cNvPr>
            <p:cNvSpPr/>
            <p:nvPr/>
          </p:nvSpPr>
          <p:spPr>
            <a:xfrm>
              <a:off x="3639606" y="3683017"/>
              <a:ext cx="1653540" cy="541655"/>
            </a:xfrm>
            <a:prstGeom prst="rect">
              <a:avLst/>
            </a:prstGeom>
            <a:solidFill>
              <a:srgbClr val="CDD9D3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b="1" dirty="0" err="1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Cán</a:t>
              </a:r>
              <a:r>
                <a:rPr lang="en-US" b="1" dirty="0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 err="1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bộ</a:t>
              </a:r>
              <a:r>
                <a:rPr lang="en-US" b="1" dirty="0">
                  <a:solidFill>
                    <a:srgbClr val="8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HTKT TỈNH/TP </a:t>
              </a:r>
              <a:endPara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8D7879E3-A8F7-4254-9497-CA186B9CA280}"/>
              </a:ext>
            </a:extLst>
          </p:cNvPr>
          <p:cNvSpPr/>
          <p:nvPr/>
        </p:nvSpPr>
        <p:spPr>
          <a:xfrm>
            <a:off x="3787469" y="1561230"/>
            <a:ext cx="3135759" cy="760113"/>
          </a:xfrm>
          <a:prstGeom prst="rect">
            <a:avLst/>
          </a:prstGeom>
          <a:gradFill>
            <a:gsLst>
              <a:gs pos="0">
                <a:srgbClr val="D0E6E8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PHÁT TRIỂN BỘ CÔNG CỤ</a:t>
            </a:r>
          </a:p>
        </p:txBody>
      </p:sp>
    </p:spTree>
    <p:extLst>
      <p:ext uri="{BB962C8B-B14F-4D97-AF65-F5344CB8AC3E}">
        <p14:creationId xmlns:p14="http://schemas.microsoft.com/office/powerpoint/2010/main" val="587643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37E628FA-1E25-4457-B4F1-FF4FD68DB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51054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Các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chỉ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số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ờng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đạt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kết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quả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cao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Chỉ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số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1: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tỷ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lệ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ng</a:t>
            </a:r>
            <a:r>
              <a:rPr lang="vi-VN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ời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bệnh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duy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trì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điều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trị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trong 12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tháng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Chỉ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số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2: </a:t>
            </a:r>
            <a:r>
              <a:rPr lang="vi-VN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Tỷ lệ người bệnh nhiễm HIV được theo dõi và điều trị tại cơ sở điều trị HIV</a:t>
            </a:r>
            <a:endParaRPr lang="en-US" sz="2600" dirty="0">
              <a:solidFill>
                <a:srgbClr val="66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30188" lvl="1">
              <a:buFont typeface="Wingdings" panose="05000000000000000000" pitchFamily="2" charset="2"/>
              <a:buChar char="§"/>
            </a:pP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Chỉ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số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ơ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sở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có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thực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hiện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nh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ng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ghi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chép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ch</a:t>
            </a:r>
            <a:r>
              <a:rPr lang="vi-VN" dirty="0"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đầy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đủ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Chỉ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số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3: </a:t>
            </a:r>
            <a:r>
              <a:rPr lang="vi-VN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Tỷ lệ người bệnh có kế hoạch giảm tác hại trong 3 tháng qua</a:t>
            </a:r>
            <a:endParaRPr lang="en-US" sz="2600" dirty="0">
              <a:solidFill>
                <a:srgbClr val="66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Chỉ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số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6: </a:t>
            </a:r>
            <a:r>
              <a:rPr lang="vi-VN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Tỷ lệ người bệnh bỏ liều không thông báo được can thiệp phù hợp trong 3 tháng qua </a:t>
            </a:r>
            <a:endParaRPr lang="en-US" sz="2600" dirty="0">
              <a:solidFill>
                <a:srgbClr val="66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-457200">
              <a:buFont typeface="Wingdings" panose="05000000000000000000" pitchFamily="2" charset="2"/>
              <a:buChar char="§"/>
            </a:pPr>
            <a:r>
              <a:rPr lang="en-US" dirty="0" err="1"/>
              <a:t>Chỉ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cần</a:t>
            </a:r>
            <a:r>
              <a:rPr lang="en-US" dirty="0"/>
              <a:t> l</a:t>
            </a:r>
            <a:r>
              <a:rPr lang="vi-VN" dirty="0"/>
              <a:t>ư</a:t>
            </a:r>
            <a:r>
              <a:rPr lang="en-US" dirty="0"/>
              <a:t>u ý trong </a:t>
            </a:r>
            <a:r>
              <a:rPr lang="en-US" dirty="0" err="1"/>
              <a:t>quá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lâm</a:t>
            </a:r>
            <a:r>
              <a:rPr lang="en-US" dirty="0"/>
              <a:t> </a:t>
            </a:r>
            <a:r>
              <a:rPr lang="en-US" dirty="0" err="1"/>
              <a:t>sàng</a:t>
            </a:r>
            <a:r>
              <a:rPr lang="en-US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 err="1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Chỉ</a:t>
            </a:r>
            <a:r>
              <a:rPr lang="en-US" sz="2600" dirty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số</a:t>
            </a:r>
            <a:r>
              <a:rPr lang="en-US" sz="2600" dirty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4: </a:t>
            </a:r>
            <a:r>
              <a:rPr lang="vi-VN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Tỷ lệ người bệnh được điều chỉnh liều theo đúng Hướng dẫn quốc gia trong 6 tháng qua</a:t>
            </a:r>
            <a:endParaRPr lang="en-US" sz="2600" dirty="0">
              <a:solidFill>
                <a:srgbClr val="66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Chỉ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số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5: 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XN n</a:t>
            </a:r>
            <a:r>
              <a:rPr lang="vi-VN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ư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ớc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tiểu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cung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ứng</a:t>
            </a:r>
            <a:r>
              <a:rPr lang="en-US" sz="2600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test kit)</a:t>
            </a:r>
          </a:p>
          <a:p>
            <a:pPr marL="457200" lvl="1" indent="-45720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740A953-3412-4B3D-AB0B-D21D4D5462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7707E8D-29DB-4C52-9647-48BE1D49C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B654529B-EA6D-4199-8BCE-399EC7C6B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381851"/>
            <a:ext cx="10363200" cy="523220"/>
          </a:xfrm>
        </p:spPr>
        <p:txBody>
          <a:bodyPr/>
          <a:lstStyle/>
          <a:p>
            <a:r>
              <a:rPr lang="en-US" sz="2800" b="1" dirty="0"/>
              <a:t>CHIA SẺ KINH NGHIỆM TRONG QUÁ TRÌNH THỰC  HIỆN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1157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E34B8C79-4EF3-45C7-8D6D-A769308F0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199"/>
            <a:ext cx="9985829" cy="472802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phối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chặt</a:t>
            </a:r>
            <a:r>
              <a:rPr lang="en-US" dirty="0"/>
              <a:t> </a:t>
            </a:r>
            <a:r>
              <a:rPr lang="en-US" dirty="0" err="1"/>
              <a:t>chẽ</a:t>
            </a:r>
            <a:r>
              <a:rPr lang="en-US" dirty="0"/>
              <a:t> </a:t>
            </a:r>
            <a:r>
              <a:rPr lang="en-US" dirty="0" err="1"/>
              <a:t>giữa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trong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kỹ</a:t>
            </a:r>
            <a:r>
              <a:rPr lang="en-US" dirty="0"/>
              <a:t> </a:t>
            </a:r>
            <a:r>
              <a:rPr lang="en-US" dirty="0" err="1"/>
              <a:t>thuật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(</a:t>
            </a:r>
            <a:r>
              <a:rPr lang="en-US" dirty="0" err="1"/>
              <a:t>Bác</a:t>
            </a:r>
            <a:r>
              <a:rPr lang="en-US" dirty="0"/>
              <a:t> </a:t>
            </a:r>
            <a:r>
              <a:rPr lang="en-US" dirty="0" err="1"/>
              <a:t>sỹ</a:t>
            </a:r>
            <a:r>
              <a:rPr lang="en-US" dirty="0"/>
              <a:t>, t</a:t>
            </a:r>
            <a:r>
              <a:rPr lang="vi-VN" dirty="0"/>
              <a:t>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d</a:t>
            </a:r>
            <a:r>
              <a:rPr lang="vi-VN" dirty="0"/>
              <a:t>ư</a:t>
            </a:r>
            <a:r>
              <a:rPr lang="en-US" dirty="0" err="1"/>
              <a:t>ợc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HTCM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kinh</a:t>
            </a:r>
            <a:r>
              <a:rPr lang="en-US" dirty="0"/>
              <a:t> </a:t>
            </a:r>
            <a:r>
              <a:rPr lang="en-US" dirty="0" err="1"/>
              <a:t>nghiệm</a:t>
            </a:r>
            <a:r>
              <a:rPr lang="en-US" dirty="0"/>
              <a:t> trong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HTKT c</a:t>
            </a:r>
            <a:r>
              <a:rPr lang="vi-VN" dirty="0"/>
              <a:t>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</a:t>
            </a:r>
            <a:r>
              <a:rPr lang="vi-VN" dirty="0"/>
              <a:t>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đ</a:t>
            </a:r>
            <a:r>
              <a:rPr lang="vi-VN" dirty="0"/>
              <a:t>ư</a:t>
            </a:r>
            <a:r>
              <a:rPr lang="en-US" dirty="0" err="1"/>
              <a:t>ợc</a:t>
            </a:r>
            <a:r>
              <a:rPr lang="en-US" dirty="0"/>
              <a:t> </a:t>
            </a:r>
            <a:r>
              <a:rPr lang="en-US" dirty="0" err="1"/>
              <a:t>trao</a:t>
            </a:r>
            <a:r>
              <a:rPr lang="en-US" dirty="0"/>
              <a:t> </a:t>
            </a:r>
            <a:r>
              <a:rPr lang="en-US" dirty="0" err="1"/>
              <a:t>đổi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mục</a:t>
            </a:r>
            <a:r>
              <a:rPr lang="en-US" dirty="0"/>
              <a:t> </a:t>
            </a:r>
            <a:r>
              <a:rPr lang="en-US" dirty="0" err="1"/>
              <a:t>đích</a:t>
            </a:r>
            <a:r>
              <a:rPr lang="en-US" dirty="0"/>
              <a:t> </a:t>
            </a:r>
            <a:r>
              <a:rPr lang="en-US" dirty="0" err="1"/>
              <a:t>mục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quá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giá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cùng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gia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dirty="0" err="1"/>
              <a:t>quá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giá</a:t>
            </a:r>
            <a:r>
              <a:rPr lang="en-US" dirty="0"/>
              <a:t> (</a:t>
            </a:r>
            <a:r>
              <a:rPr lang="en-US" dirty="0" err="1"/>
              <a:t>rà</a:t>
            </a:r>
            <a:r>
              <a:rPr lang="en-US" dirty="0"/>
              <a:t> </a:t>
            </a:r>
            <a:r>
              <a:rPr lang="en-US" dirty="0" err="1"/>
              <a:t>soát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án</a:t>
            </a:r>
            <a:r>
              <a:rPr lang="en-US" dirty="0"/>
              <a:t>, </a:t>
            </a:r>
            <a:r>
              <a:rPr lang="en-US" dirty="0" err="1"/>
              <a:t>ghi</a:t>
            </a:r>
            <a:r>
              <a:rPr lang="en-US" dirty="0"/>
              <a:t> </a:t>
            </a:r>
            <a:r>
              <a:rPr lang="en-US" dirty="0" err="1"/>
              <a:t>chép</a:t>
            </a:r>
            <a:r>
              <a:rPr lang="en-US" dirty="0"/>
              <a:t> t</a:t>
            </a:r>
            <a:r>
              <a:rPr lang="vi-VN" dirty="0"/>
              <a:t>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…)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gia</a:t>
            </a:r>
            <a:r>
              <a:rPr lang="en-US" dirty="0"/>
              <a:t> </a:t>
            </a:r>
            <a:r>
              <a:rPr lang="en-US" dirty="0" err="1"/>
              <a:t>thảo</a:t>
            </a:r>
            <a:r>
              <a:rPr lang="en-US" dirty="0"/>
              <a:t> </a:t>
            </a:r>
            <a:r>
              <a:rPr lang="en-US" dirty="0" err="1"/>
              <a:t>luận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c</a:t>
            </a:r>
            <a:r>
              <a:rPr lang="vi-VN" dirty="0"/>
              <a:t>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trong </a:t>
            </a:r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</a:t>
            </a:r>
            <a:r>
              <a:rPr lang="en-US" dirty="0" err="1"/>
              <a:t>cải</a:t>
            </a:r>
            <a:r>
              <a:rPr lang="en-US" dirty="0"/>
              <a:t> </a:t>
            </a:r>
            <a:r>
              <a:rPr lang="en-US" dirty="0" err="1"/>
              <a:t>thiện</a:t>
            </a:r>
            <a:r>
              <a:rPr lang="en-US" dirty="0"/>
              <a:t> (</a:t>
            </a:r>
            <a:r>
              <a:rPr lang="en-US" dirty="0" err="1"/>
              <a:t>lãnh</a:t>
            </a:r>
            <a:r>
              <a:rPr lang="en-US" dirty="0"/>
              <a:t> </a:t>
            </a:r>
            <a:r>
              <a:rPr lang="en-US" dirty="0" err="1"/>
              <a:t>đạo</a:t>
            </a:r>
            <a:r>
              <a:rPr lang="en-US" dirty="0"/>
              <a:t> c</a:t>
            </a:r>
            <a:r>
              <a:rPr lang="vi-VN" dirty="0"/>
              <a:t>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6652F18-BE7B-4768-933F-A7BA25D681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1A8FAAF-399B-4ABC-B962-BEAA4F22C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D9685D66-8523-4586-8116-4AF281FD9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14" y="403944"/>
            <a:ext cx="10871199" cy="553998"/>
          </a:xfrm>
        </p:spPr>
        <p:txBody>
          <a:bodyPr/>
          <a:lstStyle/>
          <a:p>
            <a:r>
              <a:rPr lang="en-US" sz="3000" b="1" dirty="0"/>
              <a:t>THUẬN LỢI</a:t>
            </a:r>
          </a:p>
        </p:txBody>
      </p:sp>
    </p:spTree>
    <p:extLst>
      <p:ext uri="{BB962C8B-B14F-4D97-AF65-F5344CB8AC3E}">
        <p14:creationId xmlns:p14="http://schemas.microsoft.com/office/powerpoint/2010/main" val="4950066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97C5D056-CC3E-4FC2-8494-959D38435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914" y="1600200"/>
            <a:ext cx="11466286" cy="492073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giá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kỳ</a:t>
            </a:r>
            <a:r>
              <a:rPr lang="en-US" dirty="0"/>
              <a:t> </a:t>
            </a:r>
            <a:r>
              <a:rPr lang="en-US" dirty="0" err="1"/>
              <a:t>mỗi</a:t>
            </a:r>
            <a:r>
              <a:rPr lang="en-US" dirty="0"/>
              <a:t> 6 </a:t>
            </a:r>
            <a:r>
              <a:rPr lang="en-US" dirty="0" err="1"/>
              <a:t>tháng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toàn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c</a:t>
            </a:r>
            <a:r>
              <a:rPr lang="vi-VN" dirty="0"/>
              <a:t>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địa</a:t>
            </a:r>
            <a:r>
              <a:rPr lang="en-US" dirty="0"/>
              <a:t> </a:t>
            </a:r>
            <a:r>
              <a:rPr lang="en-US" dirty="0" err="1"/>
              <a:t>bàn</a:t>
            </a:r>
            <a:r>
              <a:rPr lang="en-US" dirty="0"/>
              <a:t> </a:t>
            </a:r>
            <a:r>
              <a:rPr lang="en-US" dirty="0" err="1"/>
              <a:t>tỉnh</a:t>
            </a:r>
            <a:r>
              <a:rPr lang="en-US" dirty="0"/>
              <a:t>/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phố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gia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chuyên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tỉnh</a:t>
            </a:r>
            <a:r>
              <a:rPr lang="en-US" dirty="0"/>
              <a:t>/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phố</a:t>
            </a:r>
            <a:r>
              <a:rPr lang="en-US" dirty="0"/>
              <a:t> (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 </a:t>
            </a:r>
            <a:r>
              <a:rPr lang="en-US" dirty="0" err="1"/>
              <a:t>nghiệp</a:t>
            </a:r>
            <a:r>
              <a:rPr lang="en-US" dirty="0"/>
              <a:t> </a:t>
            </a:r>
            <a:r>
              <a:rPr lang="en-US" dirty="0" err="1"/>
              <a:t>vụ</a:t>
            </a:r>
            <a:r>
              <a:rPr lang="en-US" dirty="0"/>
              <a:t> Y/D</a:t>
            </a:r>
            <a:r>
              <a:rPr lang="vi-VN" dirty="0"/>
              <a:t>ư</a:t>
            </a:r>
            <a:r>
              <a:rPr lang="en-US" dirty="0" err="1"/>
              <a:t>ợc</a:t>
            </a:r>
            <a:r>
              <a:rPr lang="en-US" dirty="0"/>
              <a:t> 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err="1"/>
              <a:t>Kết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kỹ</a:t>
            </a:r>
            <a:r>
              <a:rPr lang="en-US" dirty="0"/>
              <a:t> </a:t>
            </a:r>
            <a:r>
              <a:rPr lang="en-US" dirty="0" err="1"/>
              <a:t>thuật</a:t>
            </a:r>
            <a:r>
              <a:rPr lang="en-US" dirty="0"/>
              <a:t> </a:t>
            </a:r>
            <a:r>
              <a:rPr lang="en-US" dirty="0" err="1"/>
              <a:t>xây</a:t>
            </a:r>
            <a:r>
              <a:rPr lang="en-US" dirty="0"/>
              <a:t> </a:t>
            </a:r>
            <a:r>
              <a:rPr lang="en-US" dirty="0" err="1"/>
              <a:t>dựng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lực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c</a:t>
            </a:r>
            <a:r>
              <a:rPr lang="vi-VN" dirty="0"/>
              <a:t>ơ</a:t>
            </a:r>
            <a:r>
              <a:rPr lang="en-US" dirty="0"/>
              <a:t> </a:t>
            </a:r>
            <a:r>
              <a:rPr lang="en-US" dirty="0" err="1"/>
              <a:t>sở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err="1"/>
              <a:t>Tiếp</a:t>
            </a:r>
            <a:r>
              <a:rPr lang="en-US" dirty="0"/>
              <a:t> </a:t>
            </a:r>
            <a:r>
              <a:rPr lang="en-US" dirty="0" err="1"/>
              <a:t>tục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dõi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c</a:t>
            </a:r>
            <a:r>
              <a:rPr lang="vi-VN" dirty="0"/>
              <a:t>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</a:t>
            </a:r>
            <a:r>
              <a:rPr lang="en-US" dirty="0" err="1"/>
              <a:t>cải</a:t>
            </a:r>
            <a:r>
              <a:rPr lang="en-US" dirty="0"/>
              <a:t> </a:t>
            </a:r>
            <a:r>
              <a:rPr lang="en-US" dirty="0" err="1"/>
              <a:t>thiện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thảo</a:t>
            </a:r>
            <a:r>
              <a:rPr lang="en-US" dirty="0"/>
              <a:t> </a:t>
            </a:r>
            <a:r>
              <a:rPr lang="en-US" dirty="0" err="1"/>
              <a:t>luận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3D14B5B-3F4D-4F2F-A2EC-51572E2F72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86DC752-B32A-40EA-9ED7-C5081D835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A7369D98-8B65-4BB4-A99E-AF5F836FC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BÀN LUẬN</a:t>
            </a:r>
          </a:p>
        </p:txBody>
      </p:sp>
    </p:spTree>
    <p:extLst>
      <p:ext uri="{BB962C8B-B14F-4D97-AF65-F5344CB8AC3E}">
        <p14:creationId xmlns:p14="http://schemas.microsoft.com/office/powerpoint/2010/main" val="13984431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E3FD38-B5EF-4F01-8863-969D14EC6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4138" y="5708070"/>
            <a:ext cx="10363200" cy="914400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>
                <a:solidFill>
                  <a:srgbClr val="00B050"/>
                </a:solidFill>
              </a:rPr>
              <a:t>TRÂN TRỌNG CẢM </a:t>
            </a:r>
            <a:r>
              <a:rPr lang="vi-VN" sz="4500" b="1" dirty="0">
                <a:solidFill>
                  <a:srgbClr val="00B050"/>
                </a:solidFill>
              </a:rPr>
              <a:t>Ơ</a:t>
            </a:r>
            <a:r>
              <a:rPr lang="en-US" sz="4500" b="1" dirty="0">
                <a:solidFill>
                  <a:srgbClr val="00B050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551029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460A4C9-5B03-4CB2-9787-FC98C89A3B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63BA583-3F81-45AB-AEAE-CE5F504DF10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r>
              <a:rPr lang="en-US"/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354AD0B-85AD-40F2-8992-D3C905288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C9D8A639-A767-47B9-915A-710E3CCB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CÁC LĨNH VỰC ĐÁNH GIÁ C</a:t>
            </a:r>
            <a:r>
              <a:rPr lang="vi-VN" b="1" dirty="0"/>
              <a:t>Ơ</a:t>
            </a:r>
            <a:r>
              <a:rPr lang="en-US" b="1" dirty="0"/>
              <a:t> SỞ ĐIỀU TRỊ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B4C53393-D488-4781-B6C5-3403BE1878B1}"/>
              </a:ext>
            </a:extLst>
          </p:cNvPr>
          <p:cNvGrpSpPr/>
          <p:nvPr/>
        </p:nvGrpSpPr>
        <p:grpSpPr>
          <a:xfrm>
            <a:off x="5118282" y="4750978"/>
            <a:ext cx="1861304" cy="1861305"/>
            <a:chOff x="5165347" y="3050787"/>
            <a:chExt cx="1861304" cy="1861304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E2B1BF49-4CCF-4D2C-B857-73F98AE298DC}"/>
                </a:ext>
              </a:extLst>
            </p:cNvPr>
            <p:cNvSpPr/>
            <p:nvPr/>
          </p:nvSpPr>
          <p:spPr>
            <a:xfrm>
              <a:off x="5165347" y="3050787"/>
              <a:ext cx="1861304" cy="1861304"/>
            </a:xfrm>
            <a:prstGeom prst="ellipse">
              <a:avLst/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8" name="Oval 4">
              <a:extLst>
                <a:ext uri="{FF2B5EF4-FFF2-40B4-BE49-F238E27FC236}">
                  <a16:creationId xmlns:a16="http://schemas.microsoft.com/office/drawing/2014/main" xmlns="" id="{E0A6C1AA-92D9-4E30-9A89-13D4279E2C70}"/>
                </a:ext>
              </a:extLst>
            </p:cNvPr>
            <p:cNvSpPr txBox="1"/>
            <p:nvPr/>
          </p:nvSpPr>
          <p:spPr>
            <a:xfrm>
              <a:off x="5437929" y="3323369"/>
              <a:ext cx="1316140" cy="13161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marL="0" marR="0" lvl="0" indent="0" algn="ctr" defTabSz="28892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LĨNH V</a:t>
              </a:r>
              <a:r>
                <a:rPr lang="en-US" sz="2500" b="1" dirty="0">
                  <a:solidFill>
                    <a:srgbClr val="C00000"/>
                  </a:solidFill>
                  <a:latin typeface="Calibri"/>
                </a:rPr>
                <a:t>ỰC ĐÁNH GIÁ</a:t>
              </a:r>
              <a:endPara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9" name="Arrow: Left 8">
            <a:extLst>
              <a:ext uri="{FF2B5EF4-FFF2-40B4-BE49-F238E27FC236}">
                <a16:creationId xmlns:a16="http://schemas.microsoft.com/office/drawing/2014/main" xmlns="" id="{6D6D7D5A-02EA-4A04-8609-F18C6DD8D24A}"/>
              </a:ext>
            </a:extLst>
          </p:cNvPr>
          <p:cNvSpPr/>
          <p:nvPr/>
        </p:nvSpPr>
        <p:spPr>
          <a:xfrm rot="10800000">
            <a:off x="2500803" y="5416395"/>
            <a:ext cx="2473518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42A4B349-98A1-4738-BE78-91CFD4FC7EBF}"/>
              </a:ext>
            </a:extLst>
          </p:cNvPr>
          <p:cNvGrpSpPr/>
          <p:nvPr/>
        </p:nvGrpSpPr>
        <p:grpSpPr>
          <a:xfrm>
            <a:off x="1755216" y="5160465"/>
            <a:ext cx="1397042" cy="1042330"/>
            <a:chOff x="1802281" y="3460274"/>
            <a:chExt cx="1397042" cy="1042330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xmlns="" id="{CDB2B22D-1898-484A-A1B5-D5212ABCFC55}"/>
                </a:ext>
              </a:extLst>
            </p:cNvPr>
            <p:cNvSpPr/>
            <p:nvPr/>
          </p:nvSpPr>
          <p:spPr>
            <a:xfrm>
              <a:off x="1896411" y="3460274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6" name="Rectangle: Rounded Corners 7">
              <a:extLst>
                <a:ext uri="{FF2B5EF4-FFF2-40B4-BE49-F238E27FC236}">
                  <a16:creationId xmlns:a16="http://schemas.microsoft.com/office/drawing/2014/main" xmlns="" id="{4BF165A4-6A3C-4061-9F42-A7C5F7504BFA}"/>
                </a:ext>
              </a:extLst>
            </p:cNvPr>
            <p:cNvSpPr txBox="1"/>
            <p:nvPr/>
          </p:nvSpPr>
          <p:spPr>
            <a:xfrm>
              <a:off x="1802281" y="3490803"/>
              <a:ext cx="1397042" cy="98127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Quan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sát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thực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hành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lâm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sàng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Arrow: Left 10">
            <a:extLst>
              <a:ext uri="{FF2B5EF4-FFF2-40B4-BE49-F238E27FC236}">
                <a16:creationId xmlns:a16="http://schemas.microsoft.com/office/drawing/2014/main" xmlns="" id="{A791368A-259B-4D9B-9E3A-6905593052E1}"/>
              </a:ext>
            </a:extLst>
          </p:cNvPr>
          <p:cNvSpPr/>
          <p:nvPr/>
        </p:nvSpPr>
        <p:spPr>
          <a:xfrm rot="12342857">
            <a:off x="2729701" y="4413528"/>
            <a:ext cx="2473518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DEB5E1B8-5C67-45B7-8550-894BEF4878A9}"/>
              </a:ext>
            </a:extLst>
          </p:cNvPr>
          <p:cNvGrpSpPr/>
          <p:nvPr/>
        </p:nvGrpSpPr>
        <p:grpSpPr>
          <a:xfrm>
            <a:off x="1827502" y="3639650"/>
            <a:ext cx="1302912" cy="1071991"/>
            <a:chOff x="2247787" y="1920798"/>
            <a:chExt cx="1302912" cy="1071991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xmlns="" id="{C2D982FA-8C5B-467A-90A5-EF98C305DFEC}"/>
                </a:ext>
              </a:extLst>
            </p:cNvPr>
            <p:cNvSpPr/>
            <p:nvPr/>
          </p:nvSpPr>
          <p:spPr>
            <a:xfrm>
              <a:off x="2247787" y="1920798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4" name="Rectangle: Rounded Corners 10">
              <a:extLst>
                <a:ext uri="{FF2B5EF4-FFF2-40B4-BE49-F238E27FC236}">
                  <a16:creationId xmlns:a16="http://schemas.microsoft.com/office/drawing/2014/main" xmlns="" id="{87F8CC27-4461-477F-9272-525892C579EE}"/>
                </a:ext>
              </a:extLst>
            </p:cNvPr>
            <p:cNvSpPr txBox="1"/>
            <p:nvPr/>
          </p:nvSpPr>
          <p:spPr>
            <a:xfrm>
              <a:off x="2278315" y="1957409"/>
              <a:ext cx="1258393" cy="1035380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Dịch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vụ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điều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trị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(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Chỉ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số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SMART monitoring)</a:t>
              </a:r>
            </a:p>
          </p:txBody>
        </p:sp>
      </p:grpSp>
      <p:sp>
        <p:nvSpPr>
          <p:cNvPr id="13" name="Arrow: Left 12">
            <a:extLst>
              <a:ext uri="{FF2B5EF4-FFF2-40B4-BE49-F238E27FC236}">
                <a16:creationId xmlns:a16="http://schemas.microsoft.com/office/drawing/2014/main" xmlns="" id="{BF74D4F2-6C24-4658-9E60-6C8946E924DB}"/>
              </a:ext>
            </a:extLst>
          </p:cNvPr>
          <p:cNvSpPr/>
          <p:nvPr/>
        </p:nvSpPr>
        <p:spPr>
          <a:xfrm rot="13885714">
            <a:off x="3371058" y="3609291"/>
            <a:ext cx="2473518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18A45307-C812-4D37-B4DE-4833F04E489C}"/>
              </a:ext>
            </a:extLst>
          </p:cNvPr>
          <p:cNvGrpSpPr/>
          <p:nvPr/>
        </p:nvGrpSpPr>
        <p:grpSpPr>
          <a:xfrm>
            <a:off x="3185254" y="2386424"/>
            <a:ext cx="1302912" cy="1042330"/>
            <a:chOff x="3232319" y="686233"/>
            <a:chExt cx="1302912" cy="1042330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xmlns="" id="{A45A0924-FC71-46E1-8131-91B8896F7C00}"/>
                </a:ext>
              </a:extLst>
            </p:cNvPr>
            <p:cNvSpPr/>
            <p:nvPr/>
          </p:nvSpPr>
          <p:spPr>
            <a:xfrm>
              <a:off x="3232319" y="686233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2" name="Rectangle: Rounded Corners 13">
              <a:extLst>
                <a:ext uri="{FF2B5EF4-FFF2-40B4-BE49-F238E27FC236}">
                  <a16:creationId xmlns:a16="http://schemas.microsoft.com/office/drawing/2014/main" xmlns="" id="{8F142AEB-2589-49D6-A2B1-AC969259E5F4}"/>
                </a:ext>
              </a:extLst>
            </p:cNvPr>
            <p:cNvSpPr txBox="1"/>
            <p:nvPr/>
          </p:nvSpPr>
          <p:spPr>
            <a:xfrm>
              <a:off x="3281509" y="735423"/>
              <a:ext cx="1241854" cy="98127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Năng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lực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nhân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viên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E5ADB576-61F7-4A0C-9FD9-2734CF06EC9A}"/>
              </a:ext>
            </a:extLst>
          </p:cNvPr>
          <p:cNvGrpSpPr/>
          <p:nvPr/>
        </p:nvGrpSpPr>
        <p:grpSpPr>
          <a:xfrm>
            <a:off x="4607944" y="1701293"/>
            <a:ext cx="1302912" cy="1042330"/>
            <a:chOff x="4655009" y="1102"/>
            <a:chExt cx="1302912" cy="1042330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xmlns="" id="{D885973A-E6EE-4350-92A5-C7B535B03AAE}"/>
                </a:ext>
              </a:extLst>
            </p:cNvPr>
            <p:cNvSpPr/>
            <p:nvPr/>
          </p:nvSpPr>
          <p:spPr>
            <a:xfrm>
              <a:off x="4655009" y="1102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0" name="Rectangle: Rounded Corners 15">
              <a:extLst>
                <a:ext uri="{FF2B5EF4-FFF2-40B4-BE49-F238E27FC236}">
                  <a16:creationId xmlns:a16="http://schemas.microsoft.com/office/drawing/2014/main" xmlns="" id="{9C11B58B-509B-49F7-A4BE-B45C4EDB58CA}"/>
                </a:ext>
              </a:extLst>
            </p:cNvPr>
            <p:cNvSpPr txBox="1"/>
            <p:nvPr/>
          </p:nvSpPr>
          <p:spPr>
            <a:xfrm>
              <a:off x="4685538" y="31631"/>
              <a:ext cx="1241854" cy="98127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Cơ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sở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vật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chất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6" name="Arrow: Left 15">
            <a:extLst>
              <a:ext uri="{FF2B5EF4-FFF2-40B4-BE49-F238E27FC236}">
                <a16:creationId xmlns:a16="http://schemas.microsoft.com/office/drawing/2014/main" xmlns="" id="{600D1490-67A6-4F21-8EC9-650A132CEBF7}"/>
              </a:ext>
            </a:extLst>
          </p:cNvPr>
          <p:cNvSpPr/>
          <p:nvPr/>
        </p:nvSpPr>
        <p:spPr>
          <a:xfrm rot="16971429">
            <a:off x="5326504" y="3162973"/>
            <a:ext cx="2473518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B3998C7C-9099-4743-A6A6-B8FD69ADBAAF}"/>
              </a:ext>
            </a:extLst>
          </p:cNvPr>
          <p:cNvGrpSpPr/>
          <p:nvPr/>
        </p:nvGrpSpPr>
        <p:grpSpPr>
          <a:xfrm>
            <a:off x="6178884" y="1693064"/>
            <a:ext cx="1311040" cy="1050559"/>
            <a:chOff x="6225949" y="-7127"/>
            <a:chExt cx="1311040" cy="1050559"/>
          </a:xfrm>
          <a:solidFill>
            <a:srgbClr val="FF9999"/>
          </a:solidFill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xmlns="" id="{76F87142-0BC7-4556-AAA0-DB9444713A13}"/>
                </a:ext>
              </a:extLst>
            </p:cNvPr>
            <p:cNvSpPr/>
            <p:nvPr/>
          </p:nvSpPr>
          <p:spPr>
            <a:xfrm>
              <a:off x="6234077" y="1102"/>
              <a:ext cx="1302912" cy="1042330"/>
            </a:xfrm>
            <a:prstGeom prst="roundRect">
              <a:avLst>
                <a:gd name="adj" fmla="val 10000"/>
              </a:avLst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8" name="Rectangle: Rounded Corners 18">
              <a:extLst>
                <a:ext uri="{FF2B5EF4-FFF2-40B4-BE49-F238E27FC236}">
                  <a16:creationId xmlns:a16="http://schemas.microsoft.com/office/drawing/2014/main" xmlns="" id="{C52D486B-22C6-4BFD-AB21-726F39AF0F91}"/>
                </a:ext>
              </a:extLst>
            </p:cNvPr>
            <p:cNvSpPr txBox="1"/>
            <p:nvPr/>
          </p:nvSpPr>
          <p:spPr>
            <a:xfrm>
              <a:off x="6225949" y="-7127"/>
              <a:ext cx="1241854" cy="981272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Cung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ứng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thuốc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8" name="Arrow: Left 17">
            <a:extLst>
              <a:ext uri="{FF2B5EF4-FFF2-40B4-BE49-F238E27FC236}">
                <a16:creationId xmlns:a16="http://schemas.microsoft.com/office/drawing/2014/main" xmlns="" id="{4AE96A54-82C3-43FD-9AC8-BF23C9B82C50}"/>
              </a:ext>
            </a:extLst>
          </p:cNvPr>
          <p:cNvSpPr/>
          <p:nvPr/>
        </p:nvSpPr>
        <p:spPr>
          <a:xfrm rot="18514286">
            <a:off x="6442318" y="3747013"/>
            <a:ext cx="1974999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sp>
        <p:nvSpPr>
          <p:cNvPr id="19" name="Arrow: Left 18">
            <a:extLst>
              <a:ext uri="{FF2B5EF4-FFF2-40B4-BE49-F238E27FC236}">
                <a16:creationId xmlns:a16="http://schemas.microsoft.com/office/drawing/2014/main" xmlns="" id="{5E55F065-F818-4971-B825-C08EE4FCBD11}"/>
              </a:ext>
            </a:extLst>
          </p:cNvPr>
          <p:cNvSpPr/>
          <p:nvPr/>
        </p:nvSpPr>
        <p:spPr>
          <a:xfrm rot="20057143">
            <a:off x="6894650" y="4413528"/>
            <a:ext cx="2473518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782C699A-FA35-4C2C-BC76-B042435A7B1B}"/>
              </a:ext>
            </a:extLst>
          </p:cNvPr>
          <p:cNvGrpSpPr/>
          <p:nvPr/>
        </p:nvGrpSpPr>
        <p:grpSpPr>
          <a:xfrm>
            <a:off x="8818166" y="3620989"/>
            <a:ext cx="1302912" cy="1042330"/>
            <a:chOff x="8641299" y="1920798"/>
            <a:chExt cx="1302912" cy="1042330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xmlns="" id="{D85C7100-83EC-41F9-8680-DDA60593C9A4}"/>
                </a:ext>
              </a:extLst>
            </p:cNvPr>
            <p:cNvSpPr/>
            <p:nvPr/>
          </p:nvSpPr>
          <p:spPr>
            <a:xfrm>
              <a:off x="8641299" y="1920798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6" name="Rectangle: Rounded Corners 22">
              <a:extLst>
                <a:ext uri="{FF2B5EF4-FFF2-40B4-BE49-F238E27FC236}">
                  <a16:creationId xmlns:a16="http://schemas.microsoft.com/office/drawing/2014/main" xmlns="" id="{D81259E7-5DDB-427A-A8BC-7FEFA7653F22}"/>
                </a:ext>
              </a:extLst>
            </p:cNvPr>
            <p:cNvSpPr txBox="1"/>
            <p:nvPr/>
          </p:nvSpPr>
          <p:spPr>
            <a:xfrm>
              <a:off x="8690489" y="1951327"/>
              <a:ext cx="1241854" cy="981272"/>
            </a:xfrm>
            <a:prstGeom prst="rect">
              <a:avLst/>
            </a:prstGeom>
            <a:solidFill>
              <a:srgbClr val="9966FF"/>
            </a:solidFill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Quản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lý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dữ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liệu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" name="Arrow: Left 20">
            <a:extLst>
              <a:ext uri="{FF2B5EF4-FFF2-40B4-BE49-F238E27FC236}">
                <a16:creationId xmlns:a16="http://schemas.microsoft.com/office/drawing/2014/main" xmlns="" id="{AB1A5EFF-B78B-4306-925F-F587ACF64EDA}"/>
              </a:ext>
            </a:extLst>
          </p:cNvPr>
          <p:cNvSpPr/>
          <p:nvPr/>
        </p:nvSpPr>
        <p:spPr>
          <a:xfrm>
            <a:off x="7128725" y="5416395"/>
            <a:ext cx="2562473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41C18F6C-7988-4380-A0D4-036DA09745C0}"/>
              </a:ext>
            </a:extLst>
          </p:cNvPr>
          <p:cNvGrpSpPr/>
          <p:nvPr/>
        </p:nvGrpSpPr>
        <p:grpSpPr>
          <a:xfrm>
            <a:off x="9039742" y="5160465"/>
            <a:ext cx="1302912" cy="1042330"/>
            <a:chOff x="9086807" y="3460274"/>
            <a:chExt cx="1302912" cy="104233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xmlns="" id="{B805D616-6855-4EC9-81EB-3DE2E6A0BAD4}"/>
                </a:ext>
              </a:extLst>
            </p:cNvPr>
            <p:cNvSpPr/>
            <p:nvPr/>
          </p:nvSpPr>
          <p:spPr>
            <a:xfrm>
              <a:off x="9086807" y="3460274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4" name="Rectangle: Rounded Corners 25">
              <a:extLst>
                <a:ext uri="{FF2B5EF4-FFF2-40B4-BE49-F238E27FC236}">
                  <a16:creationId xmlns:a16="http://schemas.microsoft.com/office/drawing/2014/main" xmlns="" id="{27629780-BB2D-4CB0-A296-2F9FF672512A}"/>
                </a:ext>
              </a:extLst>
            </p:cNvPr>
            <p:cNvSpPr txBox="1"/>
            <p:nvPr/>
          </p:nvSpPr>
          <p:spPr>
            <a:xfrm>
              <a:off x="9117336" y="3490803"/>
              <a:ext cx="1241854" cy="981272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Quản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lý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trường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633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hợp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9" name="Arrow: Left 38">
            <a:extLst>
              <a:ext uri="{FF2B5EF4-FFF2-40B4-BE49-F238E27FC236}">
                <a16:creationId xmlns:a16="http://schemas.microsoft.com/office/drawing/2014/main" xmlns="" id="{E90C77C9-A839-4753-995C-E8EBF97C84EA}"/>
              </a:ext>
            </a:extLst>
          </p:cNvPr>
          <p:cNvSpPr/>
          <p:nvPr/>
        </p:nvSpPr>
        <p:spPr>
          <a:xfrm rot="15428571">
            <a:off x="4551879" y="3508556"/>
            <a:ext cx="1999516" cy="495252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A6F9A154-42F8-4B25-AE59-CCEDDF978A49}"/>
              </a:ext>
            </a:extLst>
          </p:cNvPr>
          <p:cNvGrpSpPr/>
          <p:nvPr/>
        </p:nvGrpSpPr>
        <p:grpSpPr>
          <a:xfrm>
            <a:off x="8026400" y="2202121"/>
            <a:ext cx="1302912" cy="1042330"/>
            <a:chOff x="7656767" y="686233"/>
            <a:chExt cx="1302912" cy="1042330"/>
          </a:xfrm>
          <a:solidFill>
            <a:srgbClr val="3399FF"/>
          </a:solidFill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xmlns="" id="{3FDE228A-4497-428B-A6CA-73E474A571FC}"/>
                </a:ext>
              </a:extLst>
            </p:cNvPr>
            <p:cNvSpPr/>
            <p:nvPr/>
          </p:nvSpPr>
          <p:spPr>
            <a:xfrm>
              <a:off x="7656767" y="686233"/>
              <a:ext cx="1302912" cy="1042330"/>
            </a:xfrm>
            <a:prstGeom prst="roundRect">
              <a:avLst>
                <a:gd name="adj" fmla="val 10000"/>
              </a:avLst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42" name="Rectangle: Rounded Corners 4">
              <a:extLst>
                <a:ext uri="{FF2B5EF4-FFF2-40B4-BE49-F238E27FC236}">
                  <a16:creationId xmlns:a16="http://schemas.microsoft.com/office/drawing/2014/main" xmlns="" id="{8E7B1AA5-113C-43B6-8DD7-2FFCA0F59AF7}"/>
                </a:ext>
              </a:extLst>
            </p:cNvPr>
            <p:cNvSpPr txBox="1"/>
            <p:nvPr/>
          </p:nvSpPr>
          <p:spPr>
            <a:xfrm>
              <a:off x="7687296" y="716762"/>
              <a:ext cx="1241854" cy="981272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Năng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lực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xét</a:t>
              </a: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nghiệm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087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5793EB6-DEEA-45A6-BF17-3B6417328A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6558AF3-3207-47D6-A095-232B725D37E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r>
              <a:rPr lang="en-US"/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1157C6B-E0E7-47B4-A1F4-3C360CB81A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DDE37F66-97ED-4A9F-879B-133688D5A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CÁC CHỈ SỐ MMT SMART MONITORING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1759821-963C-4FF9-BA68-846A27E38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614757"/>
              </p:ext>
            </p:extLst>
          </p:nvPr>
        </p:nvGraphicFramePr>
        <p:xfrm>
          <a:off x="1063690" y="1530220"/>
          <a:ext cx="10214315" cy="5175379"/>
        </p:xfrm>
        <a:graphic>
          <a:graphicData uri="http://schemas.openxmlformats.org/drawingml/2006/table">
            <a:tbl>
              <a:tblPr/>
              <a:tblGrid>
                <a:gridCol w="1605078">
                  <a:extLst>
                    <a:ext uri="{9D8B030D-6E8A-4147-A177-3AD203B41FA5}">
                      <a16:colId xmlns:a16="http://schemas.microsoft.com/office/drawing/2014/main" xmlns="" val="3044578736"/>
                    </a:ext>
                  </a:extLst>
                </a:gridCol>
                <a:gridCol w="7576244">
                  <a:extLst>
                    <a:ext uri="{9D8B030D-6E8A-4147-A177-3AD203B41FA5}">
                      <a16:colId xmlns:a16="http://schemas.microsoft.com/office/drawing/2014/main" xmlns="" val="2192194405"/>
                    </a:ext>
                  </a:extLst>
                </a:gridCol>
                <a:gridCol w="1032993">
                  <a:extLst>
                    <a:ext uri="{9D8B030D-6E8A-4147-A177-3AD203B41FA5}">
                      <a16:colId xmlns:a16="http://schemas.microsoft.com/office/drawing/2014/main" xmlns="" val="766297848"/>
                    </a:ext>
                  </a:extLst>
                </a:gridCol>
              </a:tblGrid>
              <a:tr h="71873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CHỈ SỐ VÀNG</a:t>
                      </a:r>
                    </a:p>
                  </a:txBody>
                  <a:tcPr marL="6076" marR="6076" marT="6076" marB="29166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400" b="1" i="0" u="none" strike="noStrike" dirty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Tỷ lệ người bệnh duy trì điều trị trên 12 tháng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≥ 85%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98583373"/>
                  </a:ext>
                </a:extLst>
              </a:tr>
              <a:tr h="896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400" b="1" i="0" u="none" strike="noStrike" dirty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Tỷ lệ người bệnh nhiễm HIV được theo dõi và điều trị tại cơ sở điều trị HIV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85%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7776165"/>
                  </a:ext>
                </a:extLst>
              </a:tr>
              <a:tr h="774226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CHỈ SỐ TIÊU CHUẨN</a:t>
                      </a:r>
                    </a:p>
                  </a:txBody>
                  <a:tcPr marL="6076" marR="6076" marT="6076" marB="29166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Tỷ lệ người bệnh có kế hoạch giảm tác hại trong 3 tháng qua 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≥75%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0031167"/>
                  </a:ext>
                </a:extLst>
              </a:tr>
              <a:tr h="9260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Tỷ lệ người bệnh được điều chỉnh liều theo đúng Hướng dẫn quốc gia trong 6 tháng qua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6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≥75%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6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04702602"/>
                  </a:ext>
                </a:extLst>
              </a:tr>
              <a:tr h="9260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 Tỷ lệ người bệnh có kết quả xét nghiệm nước tiểu (+) có can thiệp phù hợp trong tháng qua 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≥75%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4941179"/>
                  </a:ext>
                </a:extLst>
              </a:tr>
              <a:tr h="933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 Tỷ lệ người bệnh bỏ liều không thông báo được can thiệp phù hợp trong 3 tháng qua 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6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≥75%</a:t>
                      </a:r>
                    </a:p>
                  </a:txBody>
                  <a:tcPr marL="6076" marR="6076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99375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031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D8A0A56-29DF-47B8-9016-30C1430D03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B07C6AD-2A64-4E5A-884E-F9D0C7C63E1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5600" y="6520934"/>
            <a:ext cx="3860800" cy="184666"/>
          </a:xfrm>
        </p:spPr>
        <p:txBody>
          <a:bodyPr/>
          <a:lstStyle/>
          <a:p>
            <a:r>
              <a:rPr lang="en-US"/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CD75ADD-6BA1-49D9-8850-A7911CB1FD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97F31FD5-47D7-4FEC-AA28-84DECF00D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PHÂN LOẠI C</a:t>
            </a:r>
            <a:r>
              <a:rPr lang="vi-VN" b="1" dirty="0"/>
              <a:t>Ơ</a:t>
            </a:r>
            <a:r>
              <a:rPr lang="en-US" b="1" dirty="0"/>
              <a:t> SỞ ĐIỀU TRỊ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xmlns="" id="{EB70BB29-807D-434D-830F-6B2CCBC35A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883805"/>
              </p:ext>
            </p:extLst>
          </p:nvPr>
        </p:nvGraphicFramePr>
        <p:xfrm>
          <a:off x="1567543" y="2500604"/>
          <a:ext cx="9255967" cy="2724539"/>
        </p:xfrm>
        <a:graphic>
          <a:graphicData uri="http://schemas.openxmlformats.org/drawingml/2006/table">
            <a:tbl>
              <a:tblPr/>
              <a:tblGrid>
                <a:gridCol w="21913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646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1090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800" b="1" u="none" strike="noStrike" dirty="0">
                          <a:effectLst/>
                        </a:rPr>
                        <a:t>C</a:t>
                      </a:r>
                      <a:r>
                        <a:rPr lang="vi-VN" sz="2800" b="1" u="none" strike="noStrike" dirty="0">
                          <a:effectLst/>
                        </a:rPr>
                        <a:t>Ơ</a:t>
                      </a:r>
                      <a:r>
                        <a:rPr lang="en-US" sz="2800" b="1" u="none" strike="noStrike" dirty="0">
                          <a:effectLst/>
                        </a:rPr>
                        <a:t> SỞ ĐẠT HIỆU QUẢ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800" b="1" u="none" strike="noStrike" dirty="0" err="1">
                          <a:effectLst/>
                        </a:rPr>
                        <a:t>Đạt</a:t>
                      </a:r>
                      <a:r>
                        <a:rPr lang="en-US" sz="2800" b="1" u="none" strike="noStrike" dirty="0">
                          <a:effectLst/>
                        </a:rPr>
                        <a:t> 4/6 </a:t>
                      </a:r>
                      <a:r>
                        <a:rPr lang="en-US" sz="2800" b="1" u="none" strike="noStrike" dirty="0" err="1">
                          <a:effectLst/>
                        </a:rPr>
                        <a:t>chỉ</a:t>
                      </a:r>
                      <a:r>
                        <a:rPr lang="en-US" sz="2800" b="1" u="none" strike="noStrike" dirty="0">
                          <a:effectLst/>
                        </a:rPr>
                        <a:t> </a:t>
                      </a:r>
                      <a:r>
                        <a:rPr lang="en-US" sz="2800" b="1" u="none" strike="noStrike" dirty="0" err="1">
                          <a:effectLst/>
                        </a:rPr>
                        <a:t>số</a:t>
                      </a:r>
                      <a:r>
                        <a:rPr lang="en-US" sz="2800" b="1" u="none" strike="noStrike" dirty="0">
                          <a:effectLst/>
                        </a:rPr>
                        <a:t>  trong </a:t>
                      </a:r>
                      <a:r>
                        <a:rPr lang="en-US" sz="2800" b="1" u="none" strike="noStrike" dirty="0" err="1">
                          <a:effectLst/>
                        </a:rPr>
                        <a:t>đó</a:t>
                      </a:r>
                      <a:r>
                        <a:rPr lang="en-US" sz="2800" b="1" u="none" strike="noStrike" dirty="0">
                          <a:effectLst/>
                        </a:rPr>
                        <a:t> </a:t>
                      </a:r>
                      <a:r>
                        <a:rPr lang="en-US" sz="2800" b="1" u="none" strike="noStrike" dirty="0" err="1">
                          <a:effectLst/>
                        </a:rPr>
                        <a:t>có</a:t>
                      </a:r>
                      <a:r>
                        <a:rPr lang="en-US" sz="2800" b="1" u="none" strike="noStrike" dirty="0">
                          <a:effectLst/>
                        </a:rPr>
                        <a:t> 2 </a:t>
                      </a:r>
                      <a:r>
                        <a:rPr lang="en-US" sz="2800" b="1" u="none" strike="noStrike" dirty="0" err="1">
                          <a:effectLst/>
                        </a:rPr>
                        <a:t>chỉ</a:t>
                      </a:r>
                      <a:r>
                        <a:rPr lang="en-US" sz="2800" b="1" u="none" strike="noStrike" dirty="0">
                          <a:effectLst/>
                        </a:rPr>
                        <a:t> </a:t>
                      </a:r>
                      <a:r>
                        <a:rPr lang="en-US" sz="2800" b="1" u="none" strike="noStrike" dirty="0" err="1">
                          <a:effectLst/>
                        </a:rPr>
                        <a:t>số</a:t>
                      </a:r>
                      <a:r>
                        <a:rPr lang="en-US" sz="2800" b="1" u="none" strike="noStrike" dirty="0">
                          <a:effectLst/>
                        </a:rPr>
                        <a:t> </a:t>
                      </a:r>
                      <a:r>
                        <a:rPr lang="en-US" sz="2800" b="1" u="none" strike="noStrike" dirty="0" err="1">
                          <a:effectLst/>
                        </a:rPr>
                        <a:t>vàng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1363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vi-VN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Ơ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SỞ CẦN CẢI THIỆN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Không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đạt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các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tiêu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chí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nh</a:t>
                      </a:r>
                      <a:r>
                        <a:rPr lang="vi-VN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ư</a:t>
                      </a: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trên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71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4BD93DAA-3F2B-45E5-BFC7-E73390FC2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373" y="1444487"/>
            <a:ext cx="11052313" cy="5413513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dirty="0">
                <a:ea typeface="Geneva" pitchFamily="-84" charset="0"/>
                <a:cs typeface="Geneva" pitchFamily="-84" charset="0"/>
              </a:rPr>
              <a:t>Quan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sát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: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Cơ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sở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vật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chất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,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trang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thiết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bị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,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thực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hành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lâm</a:t>
            </a:r>
            <a:r>
              <a:rPr lang="en-US" altLang="en-US" sz="2400" dirty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sàng</a:t>
            </a:r>
            <a:endParaRPr lang="en-US" altLang="en-US" sz="2400" dirty="0">
              <a:solidFill>
                <a:srgbClr val="333300"/>
              </a:solidFill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Rà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soát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: 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/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Hồ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sơ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sổ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sách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theo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yêu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cầu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của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Bộ</a:t>
            </a:r>
            <a:r>
              <a:rPr lang="en-US" altLang="en-US" sz="2400" dirty="0">
                <a:solidFill>
                  <a:srgbClr val="333300"/>
                </a:solidFill>
              </a:rPr>
              <a:t> Y </a:t>
            </a:r>
            <a:r>
              <a:rPr lang="en-US" altLang="en-US" sz="2400" dirty="0" err="1">
                <a:solidFill>
                  <a:srgbClr val="333300"/>
                </a:solidFill>
              </a:rPr>
              <a:t>tế</a:t>
            </a:r>
            <a:r>
              <a:rPr lang="en-US" altLang="en-US" sz="2400" dirty="0">
                <a:solidFill>
                  <a:srgbClr val="333300"/>
                </a:solidFill>
              </a:rPr>
              <a:t>: </a:t>
            </a:r>
            <a:r>
              <a:rPr lang="en-US" altLang="en-US" sz="2400" dirty="0" err="1">
                <a:solidFill>
                  <a:srgbClr val="333300"/>
                </a:solidFill>
              </a:rPr>
              <a:t>Sổ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đăng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ký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điều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trị</a:t>
            </a:r>
            <a:r>
              <a:rPr lang="en-US" altLang="en-US" sz="2400" dirty="0">
                <a:solidFill>
                  <a:srgbClr val="333300"/>
                </a:solidFill>
              </a:rPr>
              <a:t>, </a:t>
            </a:r>
            <a:r>
              <a:rPr lang="en-US" altLang="en-US" sz="2400" dirty="0" err="1">
                <a:solidFill>
                  <a:srgbClr val="333300"/>
                </a:solidFill>
              </a:rPr>
              <a:t>sổ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theo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dõi</a:t>
            </a:r>
            <a:r>
              <a:rPr lang="en-US" altLang="en-US" sz="2400" dirty="0">
                <a:solidFill>
                  <a:srgbClr val="333300"/>
                </a:solidFill>
              </a:rPr>
              <a:t> ng</a:t>
            </a:r>
            <a:r>
              <a:rPr lang="vi-VN" altLang="en-US" sz="2400" dirty="0">
                <a:solidFill>
                  <a:srgbClr val="333300"/>
                </a:solidFill>
              </a:rPr>
              <a:t>ư</a:t>
            </a:r>
            <a:r>
              <a:rPr lang="en-US" altLang="en-US" sz="2400" dirty="0" err="1">
                <a:solidFill>
                  <a:srgbClr val="333300"/>
                </a:solidFill>
              </a:rPr>
              <a:t>ời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bệnh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điều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trị</a:t>
            </a:r>
            <a:r>
              <a:rPr lang="en-US" altLang="en-US" sz="2400" dirty="0">
                <a:solidFill>
                  <a:srgbClr val="333300"/>
                </a:solidFill>
              </a:rPr>
              <a:t> methadone, </a:t>
            </a:r>
            <a:r>
              <a:rPr lang="en-US" altLang="en-US" sz="2400" dirty="0" err="1">
                <a:solidFill>
                  <a:srgbClr val="333300"/>
                </a:solidFill>
              </a:rPr>
              <a:t>sổ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theo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dõi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phát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thuốc</a:t>
            </a:r>
            <a:r>
              <a:rPr lang="en-US" altLang="en-US" sz="2400" dirty="0">
                <a:solidFill>
                  <a:srgbClr val="333300"/>
                </a:solidFill>
              </a:rPr>
              <a:t> methadone </a:t>
            </a:r>
            <a:r>
              <a:rPr lang="en-US" altLang="en-US" sz="2400" dirty="0" err="1">
                <a:solidFill>
                  <a:srgbClr val="333300"/>
                </a:solidFill>
              </a:rPr>
              <a:t>hàng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ngày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và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các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sỏ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sách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liên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quan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đến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quản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lý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thuốc</a:t>
            </a:r>
            <a:endParaRPr lang="en-US" altLang="en-US" sz="2400" dirty="0">
              <a:solidFill>
                <a:srgbClr val="333300"/>
              </a:solidFill>
            </a:endParaRP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err="1">
                <a:solidFill>
                  <a:srgbClr val="333300"/>
                </a:solidFill>
              </a:rPr>
              <a:t>Báo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cáo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ch</a:t>
            </a:r>
            <a:r>
              <a:rPr lang="vi-VN" altLang="en-US" sz="2400" dirty="0">
                <a:solidFill>
                  <a:srgbClr val="333300"/>
                </a:solidFill>
              </a:rPr>
              <a:t>ư</a:t>
            </a:r>
            <a:r>
              <a:rPr lang="en-US" altLang="en-US" sz="2400" dirty="0" err="1">
                <a:solidFill>
                  <a:srgbClr val="333300"/>
                </a:solidFill>
              </a:rPr>
              <a:t>ơng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trình</a:t>
            </a:r>
            <a:endParaRPr lang="en-US" altLang="en-US" sz="2400" dirty="0">
              <a:solidFill>
                <a:srgbClr val="333300"/>
              </a:solidFill>
            </a:endParaRP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err="1">
                <a:solidFill>
                  <a:srgbClr val="333300"/>
                </a:solidFill>
              </a:rPr>
              <a:t>Quản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lý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số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liệu</a:t>
            </a:r>
            <a:r>
              <a:rPr lang="en-US" altLang="en-US" sz="2400" dirty="0">
                <a:solidFill>
                  <a:srgbClr val="333300"/>
                </a:solidFill>
              </a:rPr>
              <a:t>: (</a:t>
            </a:r>
            <a:r>
              <a:rPr lang="en-US" altLang="en-US" sz="2400" dirty="0" err="1">
                <a:solidFill>
                  <a:srgbClr val="333300"/>
                </a:solidFill>
              </a:rPr>
              <a:t>mLog</a:t>
            </a:r>
            <a:r>
              <a:rPr lang="en-US" altLang="en-US" sz="2400" dirty="0">
                <a:solidFill>
                  <a:srgbClr val="333300"/>
                </a:solidFill>
              </a:rPr>
              <a:t>, </a:t>
            </a:r>
            <a:r>
              <a:rPr lang="en-US" altLang="en-US" sz="2400" dirty="0" err="1">
                <a:solidFill>
                  <a:srgbClr val="333300"/>
                </a:solidFill>
              </a:rPr>
              <a:t>quản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lý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thuốc</a:t>
            </a:r>
            <a:r>
              <a:rPr lang="en-US" altLang="en-US" sz="2400" dirty="0">
                <a:solidFill>
                  <a:srgbClr val="333300"/>
                </a:solidFill>
              </a:rPr>
              <a:t> methadone)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err="1">
                <a:solidFill>
                  <a:srgbClr val="333300"/>
                </a:solidFill>
              </a:rPr>
              <a:t>Bệnh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án</a:t>
            </a:r>
            <a:r>
              <a:rPr lang="en-US" altLang="en-US" sz="2400" dirty="0">
                <a:solidFill>
                  <a:srgbClr val="333300"/>
                </a:solidFill>
              </a:rPr>
              <a:t> : </a:t>
            </a:r>
            <a:r>
              <a:rPr lang="en-US" altLang="en-US" sz="2400" dirty="0" err="1">
                <a:solidFill>
                  <a:srgbClr val="333300"/>
                </a:solidFill>
              </a:rPr>
              <a:t>Lựa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chọn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bệnh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án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ngẫu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nhiên</a:t>
            </a:r>
            <a:r>
              <a:rPr lang="en-US" altLang="en-US" sz="2400" dirty="0">
                <a:solidFill>
                  <a:srgbClr val="333300"/>
                </a:solidFill>
              </a:rPr>
              <a:t> (50 </a:t>
            </a:r>
            <a:r>
              <a:rPr lang="en-US" altLang="en-US" sz="2400" dirty="0" err="1">
                <a:solidFill>
                  <a:srgbClr val="333300"/>
                </a:solidFill>
              </a:rPr>
              <a:t>bệnh</a:t>
            </a:r>
            <a:r>
              <a:rPr lang="en-US" altLang="en-US" sz="2400" dirty="0">
                <a:solidFill>
                  <a:srgbClr val="333300"/>
                </a:solidFill>
              </a:rPr>
              <a:t> </a:t>
            </a:r>
            <a:r>
              <a:rPr lang="en-US" altLang="en-US" sz="2400" dirty="0" err="1">
                <a:solidFill>
                  <a:srgbClr val="333300"/>
                </a:solidFill>
              </a:rPr>
              <a:t>án</a:t>
            </a:r>
            <a:r>
              <a:rPr lang="en-US" altLang="en-US" sz="2400" dirty="0">
                <a:solidFill>
                  <a:srgbClr val="333300"/>
                </a:solidFill>
              </a:rPr>
              <a:t>)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Phỏng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vấn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: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cán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bộ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y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tế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tại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c</a:t>
            </a:r>
            <a:r>
              <a:rPr lang="vi-VN" altLang="en-US" sz="2600" dirty="0">
                <a:ea typeface="Geneva" pitchFamily="-84" charset="0"/>
                <a:cs typeface="Geneva" pitchFamily="-84" charset="0"/>
              </a:rPr>
              <a:t>ơ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sở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và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ng</a:t>
            </a:r>
            <a:r>
              <a:rPr lang="vi-VN" altLang="en-US" sz="2600" dirty="0">
                <a:ea typeface="Geneva" pitchFamily="-84" charset="0"/>
                <a:cs typeface="Geneva" pitchFamily="-84" charset="0"/>
              </a:rPr>
              <a:t>ư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ời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bệnh</a:t>
            </a:r>
            <a:endParaRPr lang="en-US" altLang="en-US" sz="2600" dirty="0"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Thảo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600" dirty="0" err="1">
                <a:ea typeface="Geneva" pitchFamily="-84" charset="0"/>
                <a:cs typeface="Geneva" pitchFamily="-84" charset="0"/>
              </a:rPr>
              <a:t>luận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:  </a:t>
            </a:r>
            <a:r>
              <a:rPr lang="en-US" altLang="en-US" sz="2600" dirty="0" err="1"/>
              <a:t>với</a:t>
            </a:r>
            <a:r>
              <a:rPr lang="en-US" altLang="en-US" sz="2600" dirty="0"/>
              <a:t> CSĐT </a:t>
            </a:r>
            <a:r>
              <a:rPr lang="en-US" altLang="en-US" sz="2600" dirty="0" err="1"/>
              <a:t>về</a:t>
            </a:r>
            <a:r>
              <a:rPr lang="en-US" altLang="en-US" sz="2600" dirty="0"/>
              <a:t> </a:t>
            </a:r>
            <a:r>
              <a:rPr lang="en-US" altLang="en-US" sz="2600" dirty="0" err="1"/>
              <a:t>các</a:t>
            </a:r>
            <a:r>
              <a:rPr lang="en-US" altLang="en-US" sz="2600" dirty="0"/>
              <a:t> </a:t>
            </a:r>
            <a:r>
              <a:rPr lang="en-US" altLang="en-US" sz="2600" dirty="0" err="1"/>
              <a:t>vấn</a:t>
            </a:r>
            <a:r>
              <a:rPr lang="en-US" altLang="en-US" sz="2600" dirty="0"/>
              <a:t> </a:t>
            </a:r>
            <a:r>
              <a:rPr lang="en-US" altLang="en-US" sz="2600" dirty="0" err="1"/>
              <a:t>đề</a:t>
            </a:r>
            <a:r>
              <a:rPr lang="en-US" altLang="en-US" sz="2600" dirty="0"/>
              <a:t> </a:t>
            </a:r>
            <a:r>
              <a:rPr lang="en-US" altLang="en-US" sz="2600" dirty="0" err="1"/>
              <a:t>cần</a:t>
            </a:r>
            <a:r>
              <a:rPr lang="en-US" altLang="en-US" sz="2600" dirty="0"/>
              <a:t> </a:t>
            </a:r>
            <a:r>
              <a:rPr lang="en-US" altLang="en-US" sz="2600" dirty="0" err="1"/>
              <a:t>thay</a:t>
            </a:r>
            <a:r>
              <a:rPr lang="en-US" altLang="en-US" sz="2600" dirty="0"/>
              <a:t> </a:t>
            </a:r>
            <a:r>
              <a:rPr lang="en-US" altLang="en-US" sz="2600" dirty="0" err="1"/>
              <a:t>đổi</a:t>
            </a:r>
            <a:r>
              <a:rPr lang="en-US" altLang="en-US" sz="2600" dirty="0"/>
              <a:t> </a:t>
            </a:r>
            <a:r>
              <a:rPr lang="en-US" altLang="en-US" sz="2600" dirty="0" err="1"/>
              <a:t>để</a:t>
            </a:r>
            <a:r>
              <a:rPr lang="en-US" altLang="en-US" sz="2600" dirty="0"/>
              <a:t> </a:t>
            </a:r>
            <a:r>
              <a:rPr lang="en-US" altLang="en-US" sz="2600" dirty="0" err="1"/>
              <a:t>nâng</a:t>
            </a:r>
            <a:r>
              <a:rPr lang="en-US" altLang="en-US" sz="2600" dirty="0"/>
              <a:t> </a:t>
            </a:r>
            <a:r>
              <a:rPr lang="en-US" altLang="en-US" sz="2600" dirty="0" err="1"/>
              <a:t>cao</a:t>
            </a:r>
            <a:r>
              <a:rPr lang="en-US" altLang="en-US" sz="2600" dirty="0"/>
              <a:t> </a:t>
            </a:r>
            <a:r>
              <a:rPr lang="en-US" altLang="en-US" sz="2600" dirty="0" err="1"/>
              <a:t>chất</a:t>
            </a:r>
            <a:r>
              <a:rPr lang="en-US" altLang="en-US" sz="2600" dirty="0"/>
              <a:t> l</a:t>
            </a:r>
            <a:r>
              <a:rPr lang="vi-VN" altLang="en-US" sz="2600" dirty="0"/>
              <a:t>ư</a:t>
            </a:r>
            <a:r>
              <a:rPr lang="en-US" altLang="en-US" sz="2600" dirty="0" err="1"/>
              <a:t>ợng</a:t>
            </a:r>
            <a:r>
              <a:rPr lang="en-US" altLang="en-US" sz="2600" dirty="0"/>
              <a:t> </a:t>
            </a:r>
            <a:r>
              <a:rPr lang="en-US" altLang="en-US" sz="2600" dirty="0" err="1"/>
              <a:t>và</a:t>
            </a:r>
            <a:r>
              <a:rPr lang="en-US" altLang="en-US" sz="2600" dirty="0"/>
              <a:t> </a:t>
            </a:r>
            <a:r>
              <a:rPr lang="en-US" altLang="en-US" sz="2600" dirty="0" err="1"/>
              <a:t>xây</a:t>
            </a:r>
            <a:r>
              <a:rPr lang="en-US" altLang="en-US" sz="2600" dirty="0"/>
              <a:t> </a:t>
            </a:r>
            <a:r>
              <a:rPr lang="en-US" altLang="en-US" sz="2600" dirty="0" err="1"/>
              <a:t>dựng</a:t>
            </a:r>
            <a:r>
              <a:rPr lang="en-US" altLang="en-US" sz="2600" dirty="0"/>
              <a:t> </a:t>
            </a:r>
            <a:r>
              <a:rPr lang="en-US" altLang="en-US" sz="2600" dirty="0" err="1"/>
              <a:t>kế</a:t>
            </a:r>
            <a:r>
              <a:rPr lang="en-US" altLang="en-US" sz="2600" dirty="0"/>
              <a:t> </a:t>
            </a:r>
            <a:r>
              <a:rPr lang="en-US" altLang="en-US" sz="2600" dirty="0" err="1"/>
              <a:t>hoạch</a:t>
            </a:r>
            <a:r>
              <a:rPr lang="en-US" altLang="en-US" sz="2600" dirty="0"/>
              <a:t> </a:t>
            </a:r>
            <a:r>
              <a:rPr lang="en-US" altLang="en-US" sz="2600" dirty="0" err="1"/>
              <a:t>thực</a:t>
            </a:r>
            <a:r>
              <a:rPr lang="en-US" altLang="en-US" sz="2600" dirty="0"/>
              <a:t> </a:t>
            </a:r>
            <a:r>
              <a:rPr lang="en-US" altLang="en-US" sz="2600" dirty="0" err="1"/>
              <a:t>hiện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65E0F2E-77A0-49ED-BAAB-AD9663754A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73E75EE-8B88-47E2-BBC2-953B4B3CF6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ECE12967-9C69-4E13-9039-35E475F86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</a:t>
            </a:r>
            <a:r>
              <a:rPr lang="vi-VN" b="1" dirty="0"/>
              <a:t>Ư</a:t>
            </a:r>
            <a:r>
              <a:rPr lang="en-US" b="1" dirty="0"/>
              <a:t>ƠNG PHÁP ĐÁNH GIÁ</a:t>
            </a:r>
          </a:p>
        </p:txBody>
      </p:sp>
    </p:spTree>
    <p:extLst>
      <p:ext uri="{BB962C8B-B14F-4D97-AF65-F5344CB8AC3E}">
        <p14:creationId xmlns:p14="http://schemas.microsoft.com/office/powerpoint/2010/main" val="1566839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807409DC-223A-4EE8-91A4-FC73DA482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920734"/>
          </a:xfrm>
        </p:spPr>
        <p:txBody>
          <a:bodyPr/>
          <a:lstStyle/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>
                <a:ea typeface="Geneva" pitchFamily="-84" charset="0"/>
                <a:cs typeface="Geneva" pitchFamily="-84" charset="0"/>
              </a:rPr>
              <a:t>Bảng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excel h</a:t>
            </a:r>
            <a:r>
              <a:rPr lang="vi-VN" altLang="en-US" dirty="0">
                <a:ea typeface="Geneva" pitchFamily="-84" charset="0"/>
                <a:cs typeface="Geneva" pitchFamily="-84" charset="0"/>
              </a:rPr>
              <a:t>ư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ớng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dẫn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đánh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giá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8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lĩnh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vực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hoạt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động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của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c</a:t>
            </a:r>
            <a:r>
              <a:rPr lang="vi-VN" altLang="en-US" dirty="0">
                <a:ea typeface="Geneva" pitchFamily="-84" charset="0"/>
                <a:cs typeface="Geneva" pitchFamily="-84" charset="0"/>
              </a:rPr>
              <a:t>ơ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sở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điều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trị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>
                <a:ea typeface="Geneva" pitchFamily="-84" charset="0"/>
                <a:cs typeface="Geneva" pitchFamily="-84" charset="0"/>
              </a:rPr>
              <a:t>Công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cụ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lựa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chọn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ngẫu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nhiên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bệnh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án</a:t>
            </a:r>
            <a:endParaRPr lang="en-US" altLang="en-US" dirty="0"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>
                <a:ea typeface="Geneva" pitchFamily="-84" charset="0"/>
                <a:cs typeface="Geneva" pitchFamily="-84" charset="0"/>
              </a:rPr>
              <a:t>Bảng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Excel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hỗ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trợ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công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việc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rà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soát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bệnh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án</a:t>
            </a:r>
            <a:endParaRPr lang="en-US" altLang="en-US" dirty="0"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>
                <a:ea typeface="Geneva" pitchFamily="-84" charset="0"/>
                <a:cs typeface="Geneva" pitchFamily="-84" charset="0"/>
              </a:rPr>
              <a:t>Bảng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kiểm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Quan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sát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lâm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sàng</a:t>
            </a:r>
            <a:endParaRPr lang="en-US" altLang="en-US" dirty="0"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>
                <a:ea typeface="Geneva" pitchFamily="-84" charset="0"/>
                <a:cs typeface="Geneva" pitchFamily="-84" charset="0"/>
              </a:rPr>
              <a:t>Kế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hoạch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HTKT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>
                <a:ea typeface="Geneva" pitchFamily="-84" charset="0"/>
                <a:cs typeface="Geneva" pitchFamily="-84" charset="0"/>
              </a:rPr>
              <a:t>Bảng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h</a:t>
            </a:r>
            <a:r>
              <a:rPr lang="vi-VN" altLang="en-US" dirty="0">
                <a:ea typeface="Geneva" pitchFamily="-84" charset="0"/>
                <a:cs typeface="Geneva" pitchFamily="-84" charset="0"/>
              </a:rPr>
              <a:t>ư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ớng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dẫn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các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b</a:t>
            </a:r>
            <a:r>
              <a:rPr lang="vi-VN" altLang="en-US" dirty="0">
                <a:ea typeface="Geneva" pitchFamily="-84" charset="0"/>
                <a:cs typeface="Geneva" pitchFamily="-84" charset="0"/>
              </a:rPr>
              <a:t>ư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ớc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thực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hiện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khi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đánh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giá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c</a:t>
            </a:r>
            <a:r>
              <a:rPr lang="vi-VN" altLang="en-US" dirty="0">
                <a:ea typeface="Geneva" pitchFamily="-84" charset="0"/>
                <a:cs typeface="Geneva" pitchFamily="-84" charset="0"/>
              </a:rPr>
              <a:t>ơ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sở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điều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dirty="0" err="1">
                <a:ea typeface="Geneva" pitchFamily="-84" charset="0"/>
                <a:cs typeface="Geneva" pitchFamily="-84" charset="0"/>
              </a:rPr>
              <a:t>trị</a:t>
            </a:r>
            <a:r>
              <a:rPr lang="en-US" altLang="en-US" dirty="0">
                <a:ea typeface="Geneva" pitchFamily="-84" charset="0"/>
                <a:cs typeface="Geneva" pitchFamily="-84" charset="0"/>
              </a:rPr>
              <a:t>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altLang="en-US" dirty="0">
              <a:ea typeface="Geneva" pitchFamily="-84" charset="0"/>
              <a:cs typeface="Geneva" pitchFamily="-8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0BDDE17-0474-4F15-991B-A4B978EDE3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B2FE62F-3150-498D-A956-B29667434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0588A83B-8481-4CEA-B4C1-8EB42EE70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BỘ CÔNG CỤ </a:t>
            </a:r>
          </a:p>
        </p:txBody>
      </p:sp>
    </p:spTree>
    <p:extLst>
      <p:ext uri="{BB962C8B-B14F-4D97-AF65-F5344CB8AC3E}">
        <p14:creationId xmlns:p14="http://schemas.microsoft.com/office/powerpoint/2010/main" val="1528773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278EC46-038E-4466-B45F-146DFCBC0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43" y="125348"/>
            <a:ext cx="11176002" cy="673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302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CB8711D-F397-4712-9985-0DA4E7A74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388" y="156690"/>
            <a:ext cx="9683646" cy="661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11858"/>
      </p:ext>
    </p:extLst>
  </p:cSld>
  <p:clrMapOvr>
    <a:masterClrMapping/>
  </p:clrMapOvr>
</p:sld>
</file>

<file path=ppt/theme/theme1.xml><?xml version="1.0" encoding="utf-8"?>
<a:theme xmlns:a="http://schemas.openxmlformats.org/drawingml/2006/main" name="4.3-Template_4.29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2948</TotalTime>
  <Words>1394</Words>
  <Application>Microsoft Office PowerPoint</Application>
  <PresentationFormat>Widescreen</PresentationFormat>
  <Paragraphs>175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9" baseType="lpstr">
      <vt:lpstr>MS PGothic</vt:lpstr>
      <vt:lpstr>Arial</vt:lpstr>
      <vt:lpstr>Calibri</vt:lpstr>
      <vt:lpstr>Calibri Light</vt:lpstr>
      <vt:lpstr>Courier New</vt:lpstr>
      <vt:lpstr>Geneva</vt:lpstr>
      <vt:lpstr>Gill Sans MT</vt:lpstr>
      <vt:lpstr>Times New Roman</vt:lpstr>
      <vt:lpstr>Wingdings</vt:lpstr>
      <vt:lpstr>4.3-Template_4.29.2016</vt:lpstr>
      <vt:lpstr>Office Theme</vt:lpstr>
      <vt:lpstr>6_Office Theme</vt:lpstr>
      <vt:lpstr>7_Office Theme</vt:lpstr>
      <vt:lpstr>Worksheet</vt:lpstr>
      <vt:lpstr>BỘ CÔNG CỤ ĐÁNH GIÁ CHẤT LƯỢNG CƠ SỞ ĐIỀU TRỊ METHADONE VÀ ỨNG DỤNG </vt:lpstr>
      <vt:lpstr>MỤC ĐÍCH VÀ MỤC TIÊU CỦA BỘ CÔNG CỤ</vt:lpstr>
      <vt:lpstr>CÁC LĨNH VỰC ĐÁNH GIÁ CƠ SỞ ĐIỀU TRỊ </vt:lpstr>
      <vt:lpstr>CÁC CHỈ SỐ MMT SMART MONITORING</vt:lpstr>
      <vt:lpstr>PHÂN LOẠI CƠ SỞ ĐIỀU TRỊ</vt:lpstr>
      <vt:lpstr>PHƯƠNG PHÁP ĐÁNH GIÁ</vt:lpstr>
      <vt:lpstr>BỘ CÔNG CỤ </vt:lpstr>
      <vt:lpstr>PowerPoint Presentation</vt:lpstr>
      <vt:lpstr>PowerPoint Presentation</vt:lpstr>
      <vt:lpstr>PowerPoint Presentation</vt:lpstr>
      <vt:lpstr>PowerPoint Presentation</vt:lpstr>
      <vt:lpstr>CHỌN NGẪU NHIÊN BỆNH ÁN</vt:lpstr>
      <vt:lpstr>RÀ SOÁT BỆNH ÁN</vt:lpstr>
      <vt:lpstr> QUAN SÁT THỰC HÀNH</vt:lpstr>
      <vt:lpstr>BÁO CÁO KẾT QUẢ </vt:lpstr>
      <vt:lpstr>BÁO CÁO KẾT QUẢ </vt:lpstr>
      <vt:lpstr>CÁC BƯỚC THỰC HIỆN</vt:lpstr>
      <vt:lpstr>CÁC BƯỚC THỰC HIỆN (2)</vt:lpstr>
      <vt:lpstr>PowerPoint Presentation</vt:lpstr>
      <vt:lpstr>PowerPoint Presentation</vt:lpstr>
      <vt:lpstr>QUÁ TRÌNH XÂY DỰNG VÀ SỬ DỤNG </vt:lpstr>
      <vt:lpstr>CHIA SẺ KINH NGHIỆM TRONG QUÁ TRÌNH THỰC  HIỆN</vt:lpstr>
      <vt:lpstr>THUẬN LỢI</vt:lpstr>
      <vt:lpstr>BÀN LUẬN</vt:lpstr>
      <vt:lpstr>TRÂN TRỌNG CẢM ƠN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Mai (MMT) Pham</dc:creator>
  <cp:lastModifiedBy>DCOM</cp:lastModifiedBy>
  <cp:revision>59</cp:revision>
  <dcterms:created xsi:type="dcterms:W3CDTF">2017-07-17T08:49:28Z</dcterms:created>
  <dcterms:modified xsi:type="dcterms:W3CDTF">2017-08-01T02:44:26Z</dcterms:modified>
</cp:coreProperties>
</file>