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115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AAE66C-DCEC-4468-BE44-F5610EC16555}" type="datetimeFigureOut">
              <a:rPr lang="en-US" smtClean="0"/>
              <a:t>8/1/2017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0A0173-AEDE-48AB-97DE-EBAF3569A906}" type="slidenum">
              <a:rPr lang="en-US" smtClean="0"/>
              <a:t>‹#›</a:t>
            </a:fld>
            <a:endParaRPr lang="en-US"/>
          </a:p>
        </p:txBody>
      </p:sp>
    </p:spTree>
    <p:extLst>
      <p:ext uri="{BB962C8B-B14F-4D97-AF65-F5344CB8AC3E}">
        <p14:creationId xmlns:p14="http://schemas.microsoft.com/office/powerpoint/2010/main" val="2824804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9"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solidFill>
                <a:prstClr val="black"/>
              </a:solidFill>
            </a:endParaRPr>
          </a:p>
        </p:txBody>
      </p:sp>
    </p:spTree>
    <p:extLst>
      <p:ext uri="{BB962C8B-B14F-4D97-AF65-F5344CB8AC3E}">
        <p14:creationId xmlns:p14="http://schemas.microsoft.com/office/powerpoint/2010/main" val="3082037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347" y="1122363"/>
            <a:ext cx="7773308" cy="2387600"/>
          </a:xfrm>
        </p:spPr>
        <p:txBody>
          <a:bodyPr anchor="b">
            <a:normAutofit/>
          </a:bodyPr>
          <a:lstStyle>
            <a:lvl1pPr algn="ctr">
              <a:defRPr sz="4800">
                <a:latin typeface="Cambria" panose="02040503050406030204" pitchFamily="18" charset="0"/>
              </a:defRPr>
            </a:lvl1pPr>
          </a:lstStyle>
          <a:p>
            <a:r>
              <a:rPr lang="en-US" dirty="0"/>
              <a:t>Click </a:t>
            </a:r>
            <a:r>
              <a:rPr lang="en-US" dirty="0" err="1"/>
              <a:t>tco</a:t>
            </a:r>
            <a:r>
              <a:rPr lang="en-US" dirty="0"/>
              <a:t> edit Master title style</a:t>
            </a:r>
          </a:p>
        </p:txBody>
      </p:sp>
      <p:sp>
        <p:nvSpPr>
          <p:cNvPr id="3" name="Subtitle 2"/>
          <p:cNvSpPr>
            <a:spLocks noGrp="1"/>
          </p:cNvSpPr>
          <p:nvPr>
            <p:ph type="subTitle" idx="1"/>
          </p:nvPr>
        </p:nvSpPr>
        <p:spPr>
          <a:xfrm>
            <a:off x="685347" y="3602038"/>
            <a:ext cx="777330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69394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55" y="4289373"/>
            <a:ext cx="7775673"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355" y="621322"/>
            <a:ext cx="777567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6" y="5108728"/>
            <a:ext cx="77744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320256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1"/>
            <a:ext cx="776532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47" y="4204820"/>
            <a:ext cx="776532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027396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610032"/>
            <a:ext cx="656422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345" y="4204821"/>
            <a:ext cx="776532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
        <p:nvSpPr>
          <p:cNvPr id="10" name="TextBox 9"/>
          <p:cNvSpPr txBox="1"/>
          <p:nvPr/>
        </p:nvSpPr>
        <p:spPr>
          <a:xfrm>
            <a:off x="505245" y="64174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white"/>
                </a:solidFill>
                <a:effectLst/>
              </a:rPr>
              <a:t>“</a:t>
            </a:r>
          </a:p>
        </p:txBody>
      </p:sp>
      <p:sp>
        <p:nvSpPr>
          <p:cNvPr id="14" name="TextBox 13"/>
          <p:cNvSpPr txBox="1"/>
          <p:nvPr/>
        </p:nvSpPr>
        <p:spPr>
          <a:xfrm>
            <a:off x="7946721" y="307337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white"/>
                </a:solidFill>
                <a:effectLst/>
              </a:rPr>
              <a:t>”</a:t>
            </a:r>
          </a:p>
        </p:txBody>
      </p:sp>
    </p:spTree>
    <p:extLst>
      <p:ext uri="{BB962C8B-B14F-4D97-AF65-F5344CB8AC3E}">
        <p14:creationId xmlns:p14="http://schemas.microsoft.com/office/powerpoint/2010/main" val="3080557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55" y="2126943"/>
            <a:ext cx="7766495"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46" y="4650556"/>
            <a:ext cx="776532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937218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5" y="609601"/>
            <a:ext cx="776532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46" y="2088320"/>
            <a:ext cx="247421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346" y="2911624"/>
            <a:ext cx="247421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33658" y="2088320"/>
            <a:ext cx="247391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33659" y="2911624"/>
            <a:ext cx="247486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79974" y="2088320"/>
            <a:ext cx="246840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82260" y="2911624"/>
            <a:ext cx="2468408"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27560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346" y="609601"/>
            <a:ext cx="776532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47" y="3989147"/>
            <a:ext cx="247421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819015" y="2092235"/>
            <a:ext cx="2205038"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5347" y="4565409"/>
            <a:ext cx="2474216"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332026" y="3989147"/>
            <a:ext cx="247423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426747" y="2092235"/>
            <a:ext cx="2197894"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331011" y="4565408"/>
            <a:ext cx="2475252"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80067" y="3989147"/>
            <a:ext cx="246742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6114603" y="2092235"/>
            <a:ext cx="219908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79973" y="4565410"/>
            <a:ext cx="2470694" cy="122579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399294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346710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609600"/>
            <a:ext cx="1906993"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85346" y="609600"/>
            <a:ext cx="5744029"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134973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1997075"/>
            <a:ext cx="7769225" cy="1428750"/>
          </a:xfrm>
        </p:spPr>
        <p:txBody>
          <a:bodyPr/>
          <a:lstStyle/>
          <a:p>
            <a:r>
              <a:rPr lang="en-US"/>
              <a:t>Click to edit Master title style</a:t>
            </a:r>
          </a:p>
        </p:txBody>
      </p:sp>
      <p:sp>
        <p:nvSpPr>
          <p:cNvPr id="3" name="Rectangle 4"/>
          <p:cNvSpPr>
            <a:spLocks noGrp="1" noChangeArrowheads="1"/>
          </p:cNvSpPr>
          <p:nvPr>
            <p:ph type="ftr" idx="10"/>
          </p:nvPr>
        </p:nvSpPr>
        <p:spPr>
          <a:ln/>
        </p:spPr>
        <p:txBody>
          <a:bodyPr/>
          <a:lstStyle>
            <a:lvl1pPr>
              <a:defRPr/>
            </a:lvl1pPr>
          </a:lstStyle>
          <a:p>
            <a:pPr>
              <a:defRPr/>
            </a:pPr>
            <a:endParaRPr lang="en-US" altLang="en-US">
              <a:solidFill>
                <a:prstClr val="white">
                  <a:tint val="75000"/>
                </a:prstClr>
              </a:solidFill>
            </a:endParaRPr>
          </a:p>
        </p:txBody>
      </p:sp>
      <p:sp>
        <p:nvSpPr>
          <p:cNvPr id="4" name="Rectangle 5"/>
          <p:cNvSpPr>
            <a:spLocks noGrp="1" noChangeArrowheads="1"/>
          </p:cNvSpPr>
          <p:nvPr>
            <p:ph type="sldNum" idx="11"/>
          </p:nvPr>
        </p:nvSpPr>
        <p:spPr>
          <a:ln/>
        </p:spPr>
        <p:txBody>
          <a:bodyPr/>
          <a:lstStyle>
            <a:lvl1pPr>
              <a:defRPr/>
            </a:lvl1pPr>
          </a:lstStyle>
          <a:p>
            <a:pPr>
              <a:defRPr/>
            </a:pPr>
            <a:fld id="{260153ED-28B6-472E-BE09-F46117F7A29C}" type="slidenum">
              <a:rPr lang="en-US" altLang="en-US">
                <a:solidFill>
                  <a:prstClr val="white">
                    <a:tint val="75000"/>
                  </a:prstClr>
                </a:solidFill>
              </a:rPr>
              <a:pPr>
                <a:defRPr/>
              </a:pPr>
              <a:t>‹#›</a:t>
            </a:fld>
            <a:endParaRPr lang="en-US" altLang="en-US">
              <a:solidFill>
                <a:prstClr val="white">
                  <a:tint val="75000"/>
                </a:prstClr>
              </a:solidFill>
            </a:endParaRPr>
          </a:p>
        </p:txBody>
      </p:sp>
      <p:sp>
        <p:nvSpPr>
          <p:cNvPr id="5" name="Rectangle 6"/>
          <p:cNvSpPr>
            <a:spLocks noGrp="1" noChangeArrowheads="1"/>
          </p:cNvSpPr>
          <p:nvPr>
            <p:ph type="dt" idx="12"/>
          </p:nvPr>
        </p:nvSpPr>
        <p:spPr>
          <a:ln/>
        </p:spPr>
        <p:txBody>
          <a:bodyPr/>
          <a:lstStyle>
            <a:lvl1pPr>
              <a:defRPr/>
            </a:lvl1pPr>
          </a:lstStyle>
          <a:p>
            <a:pPr>
              <a:defRPr/>
            </a:pPr>
            <a:endParaRPr lang="en-US" altLang="en-US">
              <a:solidFill>
                <a:prstClr val="white">
                  <a:tint val="75000"/>
                </a:prstClr>
              </a:solidFill>
            </a:endParaRPr>
          </a:p>
        </p:txBody>
      </p:sp>
    </p:spTree>
    <p:extLst>
      <p:ext uri="{BB962C8B-B14F-4D97-AF65-F5344CB8AC3E}">
        <p14:creationId xmlns:p14="http://schemas.microsoft.com/office/powerpoint/2010/main" val="929337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mbria" panose="020405030504060302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mbria" panose="02040503050406030204" pitchFamily="18" charset="0"/>
              </a:defRPr>
            </a:lvl1pPr>
            <a:lvl2pPr>
              <a:defRPr>
                <a:latin typeface="Cambria" panose="02040503050406030204" pitchFamily="18" charset="0"/>
              </a:defRPr>
            </a:lvl2pPr>
            <a:lvl3pPr>
              <a:defRPr>
                <a:latin typeface="Cambria" panose="02040503050406030204" pitchFamily="18" charset="0"/>
              </a:defRPr>
            </a:lvl3pPr>
            <a:lvl4pPr>
              <a:defRPr>
                <a:latin typeface="Cambria" panose="02040503050406030204" pitchFamily="18" charset="0"/>
              </a:defRPr>
            </a:lvl4pPr>
            <a:lvl5pPr>
              <a:defRPr>
                <a:latin typeface="Cambria" panose="020405030504060302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602720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21933" y="657227"/>
            <a:ext cx="7300134"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921933" y="3602039"/>
            <a:ext cx="7300134"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713018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85346" y="2088320"/>
            <a:ext cx="3829503"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30052" y="2088320"/>
            <a:ext cx="3820616"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33501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5427" y="2088320"/>
            <a:ext cx="3600326"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346" y="2912232"/>
            <a:ext cx="3830406"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59230" y="2088320"/>
            <a:ext cx="3591437"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912232"/>
            <a:ext cx="382151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83686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66818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12519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2949178"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3808548" y="609600"/>
            <a:ext cx="4642119"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7921" y="2971801"/>
            <a:ext cx="2949178"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04528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416760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49932" y="758881"/>
            <a:ext cx="2966938"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6" y="2971800"/>
            <a:ext cx="4171242"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8903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1"/>
            <a:ext cx="7765321" cy="132632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346" y="2096064"/>
            <a:ext cx="7765322" cy="36951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a:t>
            </a:r>
            <a:r>
              <a:rPr lang="en-US" dirty="0" err="1"/>
              <a:t>lecvel</a:t>
            </a:r>
            <a:endParaRPr lang="en-US" dirty="0"/>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D8BD707-D9CF-40AE-B4C6-C98DA3205C09}" type="datetimeFigureOut">
              <a:rPr lang="en-US" smtClean="0">
                <a:solidFill>
                  <a:prstClr val="white">
                    <a:tint val="75000"/>
                  </a:prstClr>
                </a:solidFill>
              </a:rPr>
              <a:pPr/>
              <a:t>8/1/2017</a:t>
            </a:fld>
            <a:endParaRPr lang="en-US">
              <a:solidFill>
                <a:prstClr val="white">
                  <a:tint val="75000"/>
                </a:prstClr>
              </a:solidFill>
            </a:endParaRPr>
          </a:p>
        </p:txBody>
      </p:sp>
      <p:sp>
        <p:nvSpPr>
          <p:cNvPr id="5" name="Footer Placeholder 4"/>
          <p:cNvSpPr>
            <a:spLocks noGrp="1"/>
          </p:cNvSpPr>
          <p:nvPr>
            <p:ph type="ftr" sz="quarter" idx="3"/>
          </p:nvPr>
        </p:nvSpPr>
        <p:spPr>
          <a:xfrm>
            <a:off x="685346" y="5883276"/>
            <a:ext cx="5004649"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3421443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Cambria" panose="02040503050406030204" pitchFamily="18" charset="0"/>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Cambria" panose="02040503050406030204" pitchFamily="18" charset="0"/>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Cambria" panose="02040503050406030204" pitchFamily="18" charset="0"/>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Cambria" panose="02040503050406030204" pitchFamily="18" charset="0"/>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Cambria" panose="02040503050406030204" pitchFamily="18" charset="0"/>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Cambria" panose="02040503050406030204" pitchFamily="18" charset="0"/>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28600" y="811213"/>
            <a:ext cx="86868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solidFill>
                <a:prstClr val="white"/>
              </a:solidFill>
            </a:endParaRPr>
          </a:p>
        </p:txBody>
      </p:sp>
      <p:sp>
        <p:nvSpPr>
          <p:cNvPr id="3075" name="Text Box 2"/>
          <p:cNvSpPr txBox="1">
            <a:spLocks noChangeArrowheads="1"/>
          </p:cNvSpPr>
          <p:nvPr/>
        </p:nvSpPr>
        <p:spPr bwMode="auto">
          <a:xfrm>
            <a:off x="-23191" y="1239062"/>
            <a:ext cx="9144000" cy="417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solidFill>
                <a:prstClr val="white"/>
              </a:solidFill>
            </a:endParaRPr>
          </a:p>
        </p:txBody>
      </p:sp>
      <p:sp>
        <p:nvSpPr>
          <p:cNvPr id="3076" name="Text Box 3"/>
          <p:cNvSpPr txBox="1">
            <a:spLocks noChangeArrowheads="1"/>
          </p:cNvSpPr>
          <p:nvPr/>
        </p:nvSpPr>
        <p:spPr bwMode="auto">
          <a:xfrm>
            <a:off x="381000" y="0"/>
            <a:ext cx="83058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solidFill>
                <a:prstClr val="white"/>
              </a:solidFill>
            </a:endParaRPr>
          </a:p>
        </p:txBody>
      </p:sp>
      <p:sp>
        <p:nvSpPr>
          <p:cNvPr id="3077" name="Text Box 4"/>
          <p:cNvSpPr txBox="1">
            <a:spLocks noChangeArrowheads="1"/>
          </p:cNvSpPr>
          <p:nvPr/>
        </p:nvSpPr>
        <p:spPr bwMode="auto">
          <a:xfrm>
            <a:off x="152400" y="326967"/>
            <a:ext cx="8839200" cy="35108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1pPr>
            <a:lvl2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2pPr>
            <a:lvl3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3pPr>
            <a:lvl4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4pPr>
            <a:lvl5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algn="ctr">
              <a:buClrTx/>
              <a:buFontTx/>
              <a:buNone/>
            </a:pPr>
            <a:r>
              <a:rPr lang="en-US" altLang="en-US" sz="6000" b="1" dirty="0">
                <a:solidFill>
                  <a:srgbClr val="FFFF00"/>
                </a:solidFill>
                <a:latin typeface="Cambria" pitchFamily="18" charset="0"/>
              </a:rPr>
              <a:t>WARNINGS</a:t>
            </a:r>
          </a:p>
          <a:p>
            <a:pPr algn="ctr">
              <a:buClrTx/>
              <a:buFontTx/>
              <a:buNone/>
            </a:pPr>
            <a:r>
              <a:rPr lang="en-US" altLang="en-US" sz="5400" b="1" dirty="0">
                <a:solidFill>
                  <a:schemeClr val="accent3">
                    <a:lumMod val="60000"/>
                    <a:lumOff val="40000"/>
                  </a:schemeClr>
                </a:solidFill>
                <a:latin typeface="Cambria" pitchFamily="18" charset="0"/>
              </a:rPr>
              <a:t>NEW DRUGS</a:t>
            </a:r>
          </a:p>
          <a:p>
            <a:pPr algn="ctr">
              <a:buClrTx/>
              <a:buFontTx/>
              <a:buNone/>
            </a:pPr>
            <a:r>
              <a:rPr lang="en-US" altLang="en-US" sz="5400" b="1" dirty="0">
                <a:solidFill>
                  <a:schemeClr val="accent3">
                    <a:lumMod val="60000"/>
                    <a:lumOff val="40000"/>
                  </a:schemeClr>
                </a:solidFill>
                <a:latin typeface="Cambria" pitchFamily="18" charset="0"/>
              </a:rPr>
              <a:t>LSD – BATH SALTS – SYNTHETIC MARIJUANA</a:t>
            </a:r>
          </a:p>
        </p:txBody>
      </p:sp>
      <p:sp>
        <p:nvSpPr>
          <p:cNvPr id="3078" name="Text Box 5"/>
          <p:cNvSpPr txBox="1">
            <a:spLocks noChangeArrowheads="1"/>
          </p:cNvSpPr>
          <p:nvPr/>
        </p:nvSpPr>
        <p:spPr bwMode="auto">
          <a:xfrm>
            <a:off x="3429000" y="5562600"/>
            <a:ext cx="5320611"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1pPr>
            <a:lvl2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2pPr>
            <a:lvl3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3pPr>
            <a:lvl4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4pPr>
            <a:lvl5pPr>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algn="r">
              <a:buClrTx/>
              <a:buFontTx/>
              <a:buNone/>
            </a:pPr>
            <a:r>
              <a:rPr lang="en-US" altLang="en-US" sz="2400" b="1" dirty="0">
                <a:solidFill>
                  <a:srgbClr val="FFFFFF"/>
                </a:solidFill>
                <a:latin typeface="Times New Roman" panose="02020603050405020304" pitchFamily="18" charset="0"/>
              </a:rPr>
              <a:t>Dr. Huynh </a:t>
            </a:r>
            <a:r>
              <a:rPr lang="en-US" altLang="en-US" sz="2400" b="1" dirty="0" err="1">
                <a:solidFill>
                  <a:srgbClr val="FFFFFF"/>
                </a:solidFill>
                <a:latin typeface="Times New Roman" panose="02020603050405020304" pitchFamily="18" charset="0"/>
              </a:rPr>
              <a:t>Thanh</a:t>
            </a:r>
            <a:r>
              <a:rPr lang="en-US" altLang="en-US" sz="2400" b="1" dirty="0">
                <a:solidFill>
                  <a:srgbClr val="FFFFFF"/>
                </a:solidFill>
                <a:latin typeface="Times New Roman" panose="02020603050405020304" pitchFamily="18" charset="0"/>
              </a:rPr>
              <a:t> </a:t>
            </a:r>
            <a:r>
              <a:rPr lang="en-US" altLang="en-US" sz="2400" b="1" dirty="0" err="1">
                <a:solidFill>
                  <a:srgbClr val="FFFFFF"/>
                </a:solidFill>
                <a:latin typeface="Times New Roman" panose="02020603050405020304" pitchFamily="18" charset="0"/>
              </a:rPr>
              <a:t>Hien</a:t>
            </a:r>
            <a:endParaRPr lang="en-US" altLang="en-US" sz="2400" b="1" dirty="0">
              <a:solidFill>
                <a:srgbClr val="FFFFFF"/>
              </a:solidFill>
              <a:latin typeface="Times New Roman" panose="02020603050405020304" pitchFamily="18" charset="0"/>
            </a:endParaRPr>
          </a:p>
          <a:p>
            <a:pPr algn="r">
              <a:buClrTx/>
              <a:buFontTx/>
              <a:buNone/>
            </a:pPr>
            <a:r>
              <a:rPr lang="en-US" altLang="en-US" sz="2400" b="1" dirty="0">
                <a:solidFill>
                  <a:srgbClr val="FFFFFF"/>
                </a:solidFill>
                <a:latin typeface="Times New Roman" panose="02020603050405020304" pitchFamily="18" charset="0"/>
              </a:rPr>
              <a:t>Ho Chi Minh City Psychiatric Hospital</a:t>
            </a:r>
          </a:p>
        </p:txBody>
      </p:sp>
    </p:spTree>
    <p:extLst>
      <p:ext uri="{BB962C8B-B14F-4D97-AF65-F5344CB8AC3E}">
        <p14:creationId xmlns:p14="http://schemas.microsoft.com/office/powerpoint/2010/main" val="224108793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9100" y="1295400"/>
            <a:ext cx="3733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0174" y="1371600"/>
            <a:ext cx="3810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4800" y="4724400"/>
            <a:ext cx="3962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prstClr val="black"/>
                </a:solidFill>
              </a:rPr>
              <a:t>Khat</a:t>
            </a:r>
            <a:r>
              <a:rPr lang="en-US" sz="1600" dirty="0">
                <a:solidFill>
                  <a:prstClr val="black"/>
                </a:solidFill>
              </a:rPr>
              <a:t> (</a:t>
            </a:r>
            <a:r>
              <a:rPr lang="en-US" sz="1600" i="1" dirty="0">
                <a:solidFill>
                  <a:prstClr val="black"/>
                </a:solidFill>
              </a:rPr>
              <a:t>Catha </a:t>
            </a:r>
            <a:r>
              <a:rPr lang="en-US" sz="1600" i="1" dirty="0" err="1">
                <a:solidFill>
                  <a:prstClr val="black"/>
                </a:solidFill>
              </a:rPr>
              <a:t>edulis</a:t>
            </a:r>
            <a:r>
              <a:rPr lang="en-US" sz="1600" i="1" dirty="0">
                <a:solidFill>
                  <a:prstClr val="black"/>
                </a:solidFill>
              </a:rPr>
              <a:t>)</a:t>
            </a:r>
          </a:p>
          <a:p>
            <a:pPr algn="ctr"/>
            <a:r>
              <a:rPr lang="en-US" sz="1600" dirty="0">
                <a:solidFill>
                  <a:prstClr val="black"/>
                </a:solidFill>
              </a:rPr>
              <a:t>(active ingredients: </a:t>
            </a:r>
            <a:r>
              <a:rPr lang="en-US" sz="1600" dirty="0" err="1">
                <a:solidFill>
                  <a:prstClr val="black"/>
                </a:solidFill>
              </a:rPr>
              <a:t>mephedrone</a:t>
            </a:r>
            <a:r>
              <a:rPr lang="en-US" sz="1600" dirty="0">
                <a:solidFill>
                  <a:prstClr val="black"/>
                </a:solidFill>
              </a:rPr>
              <a:t> and </a:t>
            </a:r>
            <a:r>
              <a:rPr lang="en-US" sz="1600" dirty="0" err="1">
                <a:solidFill>
                  <a:prstClr val="black"/>
                </a:solidFill>
              </a:rPr>
              <a:t>cathinone</a:t>
            </a:r>
            <a:r>
              <a:rPr lang="en-US" sz="1600" dirty="0">
                <a:solidFill>
                  <a:prstClr val="black"/>
                </a:solidFill>
              </a:rPr>
              <a:t>)</a:t>
            </a:r>
          </a:p>
        </p:txBody>
      </p:sp>
      <p:sp>
        <p:nvSpPr>
          <p:cNvPr id="5" name="Rectangle 4"/>
          <p:cNvSpPr/>
          <p:nvPr/>
        </p:nvSpPr>
        <p:spPr>
          <a:xfrm>
            <a:off x="4953000" y="4724400"/>
            <a:ext cx="3733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prstClr val="black"/>
                </a:solidFill>
              </a:rPr>
              <a:t>Herba</a:t>
            </a:r>
            <a:r>
              <a:rPr lang="en-US" sz="1600" dirty="0">
                <a:solidFill>
                  <a:prstClr val="black"/>
                </a:solidFill>
              </a:rPr>
              <a:t> </a:t>
            </a:r>
            <a:r>
              <a:rPr lang="en-US" sz="1600" dirty="0" err="1">
                <a:solidFill>
                  <a:prstClr val="black"/>
                </a:solidFill>
              </a:rPr>
              <a:t>Ephedrae</a:t>
            </a:r>
            <a:endParaRPr lang="en-US" sz="1600" dirty="0">
              <a:solidFill>
                <a:prstClr val="black"/>
              </a:solidFill>
            </a:endParaRPr>
          </a:p>
          <a:p>
            <a:pPr algn="ctr"/>
            <a:r>
              <a:rPr lang="en-US" sz="1600" dirty="0">
                <a:solidFill>
                  <a:prstClr val="black"/>
                </a:solidFill>
              </a:rPr>
              <a:t>(active ingredient: ephedrine which is used to synthesize amphetamine)</a:t>
            </a:r>
          </a:p>
        </p:txBody>
      </p:sp>
    </p:spTree>
    <p:extLst>
      <p:ext uri="{BB962C8B-B14F-4D97-AF65-F5344CB8AC3E}">
        <p14:creationId xmlns:p14="http://schemas.microsoft.com/office/powerpoint/2010/main" val="1254433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 y="1295400"/>
            <a:ext cx="28956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333500"/>
            <a:ext cx="281940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295400"/>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52400" y="4343400"/>
            <a:ext cx="2590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Methamphetamine</a:t>
            </a:r>
          </a:p>
        </p:txBody>
      </p:sp>
      <p:sp>
        <p:nvSpPr>
          <p:cNvPr id="6" name="Rectangle 5"/>
          <p:cNvSpPr/>
          <p:nvPr/>
        </p:nvSpPr>
        <p:spPr>
          <a:xfrm>
            <a:off x="3200400" y="4343400"/>
            <a:ext cx="271303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Bath salt</a:t>
            </a:r>
          </a:p>
        </p:txBody>
      </p:sp>
      <p:sp>
        <p:nvSpPr>
          <p:cNvPr id="7" name="Rectangle 6"/>
          <p:cNvSpPr/>
          <p:nvPr/>
        </p:nvSpPr>
        <p:spPr>
          <a:xfrm>
            <a:off x="6524625" y="4314825"/>
            <a:ext cx="2362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Bath salt</a:t>
            </a:r>
          </a:p>
          <a:p>
            <a:pPr algn="ctr"/>
            <a:r>
              <a:rPr lang="en-US" dirty="0">
                <a:solidFill>
                  <a:prstClr val="white"/>
                </a:solidFill>
              </a:rPr>
              <a:t>(MgSO</a:t>
            </a:r>
            <a:r>
              <a:rPr lang="en-US" baseline="-25000" dirty="0">
                <a:solidFill>
                  <a:prstClr val="white"/>
                </a:solidFill>
              </a:rPr>
              <a:t>4</a:t>
            </a:r>
            <a:r>
              <a:rPr lang="en-US" dirty="0">
                <a:solidFill>
                  <a:prstClr val="white"/>
                </a:solidFill>
              </a:rPr>
              <a:t>)</a:t>
            </a:r>
          </a:p>
          <a:p>
            <a:pPr algn="ctr"/>
            <a:endParaRPr lang="en-US" dirty="0">
              <a:solidFill>
                <a:prstClr val="white"/>
              </a:solidFill>
            </a:endParaRPr>
          </a:p>
        </p:txBody>
      </p:sp>
    </p:spTree>
    <p:extLst>
      <p:ext uri="{BB962C8B-B14F-4D97-AF65-F5344CB8AC3E}">
        <p14:creationId xmlns:p14="http://schemas.microsoft.com/office/powerpoint/2010/main" val="2984399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1"/>
            <a:ext cx="7765321" cy="762000"/>
          </a:xfrm>
        </p:spPr>
        <p:txBody>
          <a:bodyPr/>
          <a:lstStyle/>
          <a:p>
            <a:r>
              <a:rPr lang="en-US" dirty="0">
                <a:solidFill>
                  <a:srgbClr val="FFFF00"/>
                </a:solidFill>
              </a:rPr>
              <a:t>BATH SALTS</a:t>
            </a:r>
            <a:endParaRPr lang="en-US" dirty="0"/>
          </a:p>
        </p:txBody>
      </p:sp>
      <p:sp>
        <p:nvSpPr>
          <p:cNvPr id="3" name="Content Placeholder 2"/>
          <p:cNvSpPr>
            <a:spLocks noGrp="1"/>
          </p:cNvSpPr>
          <p:nvPr>
            <p:ph idx="1"/>
          </p:nvPr>
        </p:nvSpPr>
        <p:spPr>
          <a:xfrm>
            <a:off x="152400" y="990600"/>
            <a:ext cx="8839200" cy="5715000"/>
          </a:xfrm>
        </p:spPr>
        <p:txBody>
          <a:bodyPr>
            <a:normAutofit/>
          </a:bodyPr>
          <a:lstStyle/>
          <a:p>
            <a:pPr>
              <a:buFontTx/>
              <a:buChar char="-"/>
            </a:pPr>
            <a:r>
              <a:rPr lang="en-US" altLang="en-US" sz="2400" dirty="0"/>
              <a:t>Bath salts is the slang of drugs named </a:t>
            </a:r>
            <a:r>
              <a:rPr lang="en-US" altLang="en-US" sz="2400" dirty="0" err="1"/>
              <a:t>mephedrone</a:t>
            </a:r>
            <a:r>
              <a:rPr lang="en-US" altLang="en-US" sz="2400" dirty="0"/>
              <a:t> or </a:t>
            </a:r>
            <a:r>
              <a:rPr lang="en-US" altLang="en-US" sz="2400" dirty="0" err="1"/>
              <a:t>cathinone</a:t>
            </a:r>
            <a:r>
              <a:rPr lang="en-US" altLang="en-US" sz="2400" dirty="0"/>
              <a:t> or mixture of them. </a:t>
            </a:r>
          </a:p>
          <a:p>
            <a:pPr>
              <a:buFontTx/>
              <a:buChar char="-"/>
            </a:pPr>
            <a:r>
              <a:rPr lang="en-US" altLang="en-US" sz="2400" dirty="0"/>
              <a:t>Method of use: similar to methamphetamine (burn and then snort)</a:t>
            </a:r>
          </a:p>
          <a:p>
            <a:pPr>
              <a:buFontTx/>
              <a:buChar char="-"/>
            </a:pPr>
            <a:r>
              <a:rPr lang="en-US" altLang="en-US" sz="2400" dirty="0"/>
              <a:t>The drugs are named after legal products (bath salts-MgSO4) to hide the authorities. </a:t>
            </a:r>
          </a:p>
          <a:p>
            <a:pPr>
              <a:buFontTx/>
              <a:buChar char="-"/>
            </a:pPr>
            <a:r>
              <a:rPr lang="en-US" altLang="en-US" sz="2400" dirty="0"/>
              <a:t>Label “not for human consumption”</a:t>
            </a:r>
          </a:p>
          <a:p>
            <a:pPr>
              <a:buFontTx/>
              <a:buChar char="-"/>
            </a:pPr>
            <a:r>
              <a:rPr lang="en-US" altLang="en-US" sz="2400" dirty="0" err="1"/>
              <a:t>Mephedrone</a:t>
            </a:r>
            <a:r>
              <a:rPr lang="en-US" altLang="en-US" sz="2400" dirty="0"/>
              <a:t> and </a:t>
            </a:r>
            <a:r>
              <a:rPr lang="en-US" altLang="en-US" sz="2400" dirty="0" err="1"/>
              <a:t>cathinone</a:t>
            </a:r>
            <a:endParaRPr lang="en-US" altLang="en-US" sz="2400" dirty="0"/>
          </a:p>
          <a:p>
            <a:pPr>
              <a:buFontTx/>
              <a:buChar char="-"/>
            </a:pPr>
            <a:r>
              <a:rPr lang="en-US" altLang="en-US" sz="2400" dirty="0"/>
              <a:t>extract from </a:t>
            </a:r>
            <a:r>
              <a:rPr lang="en-US" altLang="en-US" sz="2400" i="1" dirty="0"/>
              <a:t>Catha </a:t>
            </a:r>
            <a:r>
              <a:rPr lang="en-US" altLang="en-US" sz="2400" i="1" dirty="0" err="1"/>
              <a:t>edulis</a:t>
            </a:r>
            <a:endParaRPr lang="en-US" altLang="en-US" sz="2400" i="1" dirty="0"/>
          </a:p>
          <a:p>
            <a:pPr>
              <a:buFontTx/>
              <a:buChar char="-"/>
            </a:pPr>
            <a:r>
              <a:rPr lang="en-US" sz="2400" dirty="0"/>
              <a:t>Chemical structures similar to methamphetamine </a:t>
            </a:r>
            <a:r>
              <a:rPr lang="en-US" sz="2400" dirty="0">
                <a:sym typeface="Wingdings" pitchFamily="2" charset="2"/>
              </a:rPr>
              <a:t> same effects as</a:t>
            </a:r>
            <a:r>
              <a:rPr lang="en-US" sz="2400" dirty="0"/>
              <a:t> methamphetamine but less potent</a:t>
            </a:r>
          </a:p>
          <a:p>
            <a:pPr>
              <a:buFontTx/>
              <a:buChar char="-"/>
            </a:pPr>
            <a:endParaRPr lang="en-US" sz="2400" dirty="0"/>
          </a:p>
          <a:p>
            <a:pPr marL="0" indent="0">
              <a:buNone/>
            </a:pPr>
            <a:endParaRPr lang="en-US" dirty="0"/>
          </a:p>
        </p:txBody>
      </p:sp>
    </p:spTree>
    <p:extLst>
      <p:ext uri="{BB962C8B-B14F-4D97-AF65-F5344CB8AC3E}">
        <p14:creationId xmlns:p14="http://schemas.microsoft.com/office/powerpoint/2010/main" val="1647866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228600"/>
            <a:ext cx="32766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8600"/>
            <a:ext cx="28956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429000"/>
            <a:ext cx="32766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429000"/>
            <a:ext cx="3124200" cy="1447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66800" y="2057400"/>
            <a:ext cx="2438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a:solidFill>
                  <a:prstClr val="black"/>
                </a:solidFill>
                <a:latin typeface="Cambria" pitchFamily="18" charset="0"/>
              </a:rPr>
              <a:t>Mephedrone</a:t>
            </a:r>
            <a:endParaRPr lang="en-US" sz="2800" dirty="0">
              <a:solidFill>
                <a:prstClr val="black"/>
              </a:solidFill>
              <a:latin typeface="Cambria" pitchFamily="18" charset="0"/>
            </a:endParaRPr>
          </a:p>
          <a:p>
            <a:pPr algn="ctr"/>
            <a:r>
              <a:rPr lang="en-US" sz="2800" dirty="0">
                <a:solidFill>
                  <a:prstClr val="black"/>
                </a:solidFill>
                <a:latin typeface="Cambria" pitchFamily="18" charset="0"/>
              </a:rPr>
              <a:t>(1929)</a:t>
            </a:r>
          </a:p>
        </p:txBody>
      </p:sp>
      <p:sp>
        <p:nvSpPr>
          <p:cNvPr id="5" name="Rectangle 4"/>
          <p:cNvSpPr/>
          <p:nvPr/>
        </p:nvSpPr>
        <p:spPr>
          <a:xfrm>
            <a:off x="5181600" y="2057400"/>
            <a:ext cx="2057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a:solidFill>
                  <a:prstClr val="black"/>
                </a:solidFill>
                <a:latin typeface="Cambria" pitchFamily="18" charset="0"/>
              </a:rPr>
              <a:t>Cathinone</a:t>
            </a:r>
            <a:endParaRPr lang="en-US" sz="2800" dirty="0">
              <a:solidFill>
                <a:prstClr val="black"/>
              </a:solidFill>
              <a:latin typeface="Cambria" pitchFamily="18" charset="0"/>
            </a:endParaRPr>
          </a:p>
          <a:p>
            <a:pPr algn="ctr"/>
            <a:r>
              <a:rPr lang="en-US" sz="2800" dirty="0">
                <a:solidFill>
                  <a:prstClr val="black"/>
                </a:solidFill>
                <a:latin typeface="Cambria" pitchFamily="18" charset="0"/>
              </a:rPr>
              <a:t>(1920)</a:t>
            </a:r>
          </a:p>
        </p:txBody>
      </p:sp>
      <p:sp>
        <p:nvSpPr>
          <p:cNvPr id="6" name="Rectangle 5"/>
          <p:cNvSpPr/>
          <p:nvPr/>
        </p:nvSpPr>
        <p:spPr>
          <a:xfrm>
            <a:off x="914400" y="5181600"/>
            <a:ext cx="2895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Cambria" pitchFamily="18" charset="0"/>
              </a:rPr>
              <a:t>Methamphetamine</a:t>
            </a:r>
          </a:p>
          <a:p>
            <a:pPr algn="ctr"/>
            <a:r>
              <a:rPr lang="en-US" sz="2400" dirty="0">
                <a:solidFill>
                  <a:prstClr val="black"/>
                </a:solidFill>
                <a:latin typeface="Cambria" pitchFamily="18" charset="0"/>
              </a:rPr>
              <a:t>(1920)</a:t>
            </a:r>
          </a:p>
        </p:txBody>
      </p:sp>
      <p:sp>
        <p:nvSpPr>
          <p:cNvPr id="7" name="Rectangle 6"/>
          <p:cNvSpPr/>
          <p:nvPr/>
        </p:nvSpPr>
        <p:spPr>
          <a:xfrm>
            <a:off x="5029200" y="5181600"/>
            <a:ext cx="2514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Cambria" pitchFamily="18" charset="0"/>
              </a:rPr>
              <a:t>Amphetamine</a:t>
            </a:r>
          </a:p>
          <a:p>
            <a:pPr algn="ctr"/>
            <a:r>
              <a:rPr lang="en-US" sz="2400" dirty="0">
                <a:solidFill>
                  <a:prstClr val="black"/>
                </a:solidFill>
                <a:latin typeface="Cambria" pitchFamily="18" charset="0"/>
              </a:rPr>
              <a:t>(1887)</a:t>
            </a:r>
          </a:p>
        </p:txBody>
      </p:sp>
    </p:spTree>
    <p:extLst>
      <p:ext uri="{BB962C8B-B14F-4D97-AF65-F5344CB8AC3E}">
        <p14:creationId xmlns:p14="http://schemas.microsoft.com/office/powerpoint/2010/main" val="1127237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1"/>
            <a:ext cx="7765321" cy="838200"/>
          </a:xfrm>
        </p:spPr>
        <p:txBody>
          <a:bodyPr/>
          <a:lstStyle/>
          <a:p>
            <a:r>
              <a:rPr lang="en-US" dirty="0">
                <a:solidFill>
                  <a:srgbClr val="FFFF00"/>
                </a:solidFill>
              </a:rPr>
              <a:t>BATH SALTS</a:t>
            </a:r>
          </a:p>
        </p:txBody>
      </p:sp>
      <p:sp>
        <p:nvSpPr>
          <p:cNvPr id="3" name="Content Placeholder 2"/>
          <p:cNvSpPr>
            <a:spLocks noGrp="1"/>
          </p:cNvSpPr>
          <p:nvPr>
            <p:ph idx="1"/>
          </p:nvPr>
        </p:nvSpPr>
        <p:spPr>
          <a:xfrm>
            <a:off x="152400" y="914400"/>
            <a:ext cx="8839200" cy="5638800"/>
          </a:xfrm>
        </p:spPr>
        <p:txBody>
          <a:bodyPr>
            <a:normAutofit/>
          </a:bodyPr>
          <a:lstStyle/>
          <a:p>
            <a:r>
              <a:rPr lang="en-US" dirty="0"/>
              <a:t>Slangs: </a:t>
            </a:r>
            <a:r>
              <a:rPr lang="en-US" dirty="0" err="1"/>
              <a:t>catm</a:t>
            </a:r>
            <a:r>
              <a:rPr lang="en-US" dirty="0"/>
              <a:t> </a:t>
            </a:r>
            <a:r>
              <a:rPr lang="en-US" dirty="0" err="1"/>
              <a:t>Hagigat</a:t>
            </a:r>
            <a:r>
              <a:rPr lang="en-US" dirty="0"/>
              <a:t>, </a:t>
            </a:r>
            <a:r>
              <a:rPr lang="en-US" dirty="0" err="1"/>
              <a:t>meo</a:t>
            </a:r>
            <a:r>
              <a:rPr lang="en-US" dirty="0"/>
              <a:t> </a:t>
            </a:r>
            <a:r>
              <a:rPr lang="en-US" dirty="0" err="1"/>
              <a:t>meo</a:t>
            </a:r>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Supposed mechanism of action:  affect neurotransmitters such as: dopamine, norepinephrine and </a:t>
            </a:r>
            <a:r>
              <a:rPr lang="en-US" dirty="0" err="1"/>
              <a:t>serotonine</a:t>
            </a:r>
            <a:r>
              <a:rPr lang="en-US" dirty="0"/>
              <a:t> by stimulating  the release and </a:t>
            </a:r>
            <a:r>
              <a:rPr lang="en-US" dirty="0" err="1"/>
              <a:t>inhibitoring</a:t>
            </a:r>
            <a:r>
              <a:rPr lang="en-US" dirty="0"/>
              <a:t> the re-uptake </a:t>
            </a:r>
          </a:p>
          <a:p>
            <a:pPr marL="0" indent="0">
              <a:buNone/>
            </a:pPr>
            <a:r>
              <a:rPr lang="en-US" dirty="0">
                <a:sym typeface="Wingdings" pitchFamily="2" charset="2"/>
              </a:rPr>
              <a:t> Similar to methamphetamine  same psychotic symptoms </a:t>
            </a:r>
            <a:endParaRPr lang="en-US" dirty="0"/>
          </a:p>
        </p:txBody>
      </p:sp>
      <p:sp>
        <p:nvSpPr>
          <p:cNvPr id="4" name="TextBox 3"/>
          <p:cNvSpPr txBox="1"/>
          <p:nvPr/>
        </p:nvSpPr>
        <p:spPr>
          <a:xfrm flipH="1">
            <a:off x="1828800" y="2517680"/>
            <a:ext cx="1295400" cy="369332"/>
          </a:xfrm>
          <a:prstGeom prst="rect">
            <a:avLst/>
          </a:prstGeom>
          <a:solidFill>
            <a:schemeClr val="accent1">
              <a:lumMod val="75000"/>
            </a:schemeClr>
          </a:solidFill>
        </p:spPr>
        <p:txBody>
          <a:bodyPr wrap="square" rtlCol="0">
            <a:spAutoFit/>
          </a:bodyPr>
          <a:lstStyle/>
          <a:p>
            <a:pPr algn="ctr"/>
            <a:r>
              <a:rPr lang="en-US" dirty="0" err="1"/>
              <a:t>Cathinone</a:t>
            </a:r>
            <a:r>
              <a:rPr lang="en-US" dirty="0"/>
              <a:t> </a:t>
            </a:r>
          </a:p>
        </p:txBody>
      </p:sp>
      <p:sp>
        <p:nvSpPr>
          <p:cNvPr id="5" name="TextBox 4"/>
          <p:cNvSpPr txBox="1"/>
          <p:nvPr/>
        </p:nvSpPr>
        <p:spPr>
          <a:xfrm flipH="1">
            <a:off x="3505200" y="2514600"/>
            <a:ext cx="1524000" cy="369332"/>
          </a:xfrm>
          <a:prstGeom prst="rect">
            <a:avLst/>
          </a:prstGeom>
          <a:solidFill>
            <a:schemeClr val="accent1">
              <a:lumMod val="75000"/>
            </a:schemeClr>
          </a:solidFill>
        </p:spPr>
        <p:txBody>
          <a:bodyPr wrap="square" rtlCol="0">
            <a:spAutoFit/>
          </a:bodyPr>
          <a:lstStyle/>
          <a:p>
            <a:pPr algn="ctr"/>
            <a:r>
              <a:rPr lang="en-US" dirty="0" err="1"/>
              <a:t>Mephedrone</a:t>
            </a:r>
            <a:r>
              <a:rPr lang="en-US" dirty="0"/>
              <a:t> </a:t>
            </a:r>
          </a:p>
        </p:txBody>
      </p:sp>
      <p:sp>
        <p:nvSpPr>
          <p:cNvPr id="6" name="TextBox 5"/>
          <p:cNvSpPr txBox="1"/>
          <p:nvPr/>
        </p:nvSpPr>
        <p:spPr>
          <a:xfrm flipH="1">
            <a:off x="5334000" y="2532429"/>
            <a:ext cx="2286000" cy="369332"/>
          </a:xfrm>
          <a:prstGeom prst="rect">
            <a:avLst/>
          </a:prstGeom>
          <a:solidFill>
            <a:schemeClr val="accent1">
              <a:lumMod val="75000"/>
            </a:schemeClr>
          </a:solidFill>
        </p:spPr>
        <p:txBody>
          <a:bodyPr wrap="square" rtlCol="0">
            <a:spAutoFit/>
          </a:bodyPr>
          <a:lstStyle/>
          <a:p>
            <a:pPr algn="ctr"/>
            <a:r>
              <a:rPr lang="en-US" dirty="0"/>
              <a:t>Methamphetamine </a:t>
            </a:r>
          </a:p>
        </p:txBody>
      </p:sp>
      <p:cxnSp>
        <p:nvCxnSpPr>
          <p:cNvPr id="8" name="Straight Arrow Connector 7"/>
          <p:cNvCxnSpPr/>
          <p:nvPr/>
        </p:nvCxnSpPr>
        <p:spPr>
          <a:xfrm>
            <a:off x="1828800" y="2133600"/>
            <a:ext cx="5791200" cy="0"/>
          </a:xfrm>
          <a:prstGeom prst="straightConnector1">
            <a:avLst/>
          </a:prstGeom>
          <a:ln>
            <a:tailEnd type="arrow"/>
          </a:ln>
          <a:effectLst/>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flipH="1">
            <a:off x="1828800" y="3352800"/>
            <a:ext cx="5791200" cy="0"/>
          </a:xfrm>
          <a:prstGeom prst="straightConnector1">
            <a:avLst/>
          </a:prstGeom>
          <a:ln>
            <a:tailEnd type="arrow"/>
          </a:ln>
          <a:effectLst/>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2743200" y="1600200"/>
            <a:ext cx="3886200" cy="381000"/>
          </a:xfrm>
          <a:prstGeom prst="rect">
            <a:avLst/>
          </a:prstGeom>
          <a:solidFill>
            <a:schemeClr val="accent2"/>
          </a:solidFill>
        </p:spPr>
        <p:txBody>
          <a:bodyPr wrap="square" rtlCol="0">
            <a:spAutoFit/>
          </a:bodyPr>
          <a:lstStyle/>
          <a:p>
            <a:pPr algn="ctr"/>
            <a:r>
              <a:rPr lang="en-US" b="1" dirty="0"/>
              <a:t>Solubility in water</a:t>
            </a:r>
          </a:p>
        </p:txBody>
      </p:sp>
      <p:sp>
        <p:nvSpPr>
          <p:cNvPr id="12" name="TextBox 11"/>
          <p:cNvSpPr txBox="1"/>
          <p:nvPr/>
        </p:nvSpPr>
        <p:spPr>
          <a:xfrm>
            <a:off x="2476500" y="3505200"/>
            <a:ext cx="4533900" cy="369332"/>
          </a:xfrm>
          <a:prstGeom prst="rect">
            <a:avLst/>
          </a:prstGeom>
          <a:solidFill>
            <a:schemeClr val="accent2"/>
          </a:solidFill>
        </p:spPr>
        <p:txBody>
          <a:bodyPr wrap="square" rtlCol="0">
            <a:spAutoFit/>
          </a:bodyPr>
          <a:lstStyle/>
          <a:p>
            <a:pPr algn="ctr"/>
            <a:r>
              <a:rPr lang="en-US" b="1" dirty="0"/>
              <a:t>Ability to cross the brain blood barrier</a:t>
            </a:r>
          </a:p>
        </p:txBody>
      </p:sp>
      <p:sp>
        <p:nvSpPr>
          <p:cNvPr id="13" name="TextBox 12"/>
          <p:cNvSpPr txBox="1"/>
          <p:nvPr/>
        </p:nvSpPr>
        <p:spPr>
          <a:xfrm>
            <a:off x="2476500" y="4126468"/>
            <a:ext cx="4533900" cy="369332"/>
          </a:xfrm>
          <a:prstGeom prst="rect">
            <a:avLst/>
          </a:prstGeom>
          <a:solidFill>
            <a:schemeClr val="accent2"/>
          </a:solidFill>
        </p:spPr>
        <p:txBody>
          <a:bodyPr wrap="square" rtlCol="0">
            <a:spAutoFit/>
          </a:bodyPr>
          <a:lstStyle/>
          <a:p>
            <a:pPr algn="ctr"/>
            <a:r>
              <a:rPr lang="en-US" b="1" dirty="0"/>
              <a:t>Effects on CNS</a:t>
            </a:r>
          </a:p>
        </p:txBody>
      </p:sp>
    </p:spTree>
    <p:extLst>
      <p:ext uri="{BB962C8B-B14F-4D97-AF65-F5344CB8AC3E}">
        <p14:creationId xmlns:p14="http://schemas.microsoft.com/office/powerpoint/2010/main" val="225005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88747630"/>
              </p:ext>
            </p:extLst>
          </p:nvPr>
        </p:nvGraphicFramePr>
        <p:xfrm>
          <a:off x="152400" y="1828800"/>
          <a:ext cx="8839200" cy="4419600"/>
        </p:xfrm>
        <a:graphic>
          <a:graphicData uri="http://schemas.openxmlformats.org/drawingml/2006/table">
            <a:tbl>
              <a:tblPr firstRow="1" bandRow="1">
                <a:tableStyleId>{5C22544A-7EE6-4342-B048-85BDC9FD1C3A}</a:tableStyleId>
              </a:tblPr>
              <a:tblGrid>
                <a:gridCol w="4419600">
                  <a:extLst>
                    <a:ext uri="{9D8B030D-6E8A-4147-A177-3AD203B41FA5}">
                      <a16:colId xmlns:a16="http://schemas.microsoft.com/office/drawing/2014/main" val="20000"/>
                    </a:ext>
                  </a:extLst>
                </a:gridCol>
                <a:gridCol w="4419600">
                  <a:extLst>
                    <a:ext uri="{9D8B030D-6E8A-4147-A177-3AD203B41FA5}">
                      <a16:colId xmlns:a16="http://schemas.microsoft.com/office/drawing/2014/main" val="20001"/>
                    </a:ext>
                  </a:extLst>
                </a:gridCol>
              </a:tblGrid>
              <a:tr h="44196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24" y="2419350"/>
            <a:ext cx="4041775"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419349"/>
            <a:ext cx="4114800"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38200" y="381000"/>
            <a:ext cx="2590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Marijuana</a:t>
            </a:r>
          </a:p>
        </p:txBody>
      </p:sp>
      <p:sp>
        <p:nvSpPr>
          <p:cNvPr id="6" name="Rectangle 5"/>
          <p:cNvSpPr/>
          <p:nvPr/>
        </p:nvSpPr>
        <p:spPr>
          <a:xfrm>
            <a:off x="4876800" y="381000"/>
            <a:ext cx="3276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K2/Spice</a:t>
            </a:r>
          </a:p>
        </p:txBody>
      </p:sp>
    </p:spTree>
    <p:extLst>
      <p:ext uri="{BB962C8B-B14F-4D97-AF65-F5344CB8AC3E}">
        <p14:creationId xmlns:p14="http://schemas.microsoft.com/office/powerpoint/2010/main" val="3204621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765321" cy="838199"/>
          </a:xfrm>
        </p:spPr>
        <p:txBody>
          <a:bodyPr/>
          <a:lstStyle/>
          <a:p>
            <a:r>
              <a:rPr lang="en-US" dirty="0">
                <a:solidFill>
                  <a:srgbClr val="FFFF00"/>
                </a:solidFill>
              </a:rPr>
              <a:t>Synthetic marijuana</a:t>
            </a:r>
          </a:p>
        </p:txBody>
      </p:sp>
      <p:sp>
        <p:nvSpPr>
          <p:cNvPr id="3" name="Content Placeholder 2"/>
          <p:cNvSpPr>
            <a:spLocks noGrp="1"/>
          </p:cNvSpPr>
          <p:nvPr>
            <p:ph idx="1"/>
          </p:nvPr>
        </p:nvSpPr>
        <p:spPr>
          <a:xfrm>
            <a:off x="152400" y="838200"/>
            <a:ext cx="8839200" cy="5943600"/>
          </a:xfrm>
        </p:spPr>
        <p:txBody>
          <a:bodyPr>
            <a:noAutofit/>
          </a:bodyPr>
          <a:lstStyle/>
          <a:p>
            <a:pPr>
              <a:buFontTx/>
              <a:buChar char="-"/>
            </a:pPr>
            <a:r>
              <a:rPr lang="en-US" sz="2400" dirty="0"/>
              <a:t>Slangs in Vietnam: American grass, Australian grass, Canadian grass</a:t>
            </a:r>
          </a:p>
          <a:p>
            <a:pPr>
              <a:buFontTx/>
              <a:buChar char="-"/>
            </a:pPr>
            <a:r>
              <a:rPr lang="en-US" sz="2400" dirty="0"/>
              <a:t>A new form of marijuana from China</a:t>
            </a:r>
          </a:p>
          <a:p>
            <a:pPr>
              <a:buFontTx/>
              <a:buChar char="-"/>
            </a:pPr>
            <a:r>
              <a:rPr lang="en-US" sz="2400" dirty="0"/>
              <a:t>Being sold in market as a mixture of plant materials which are sprayed with CNS-stimulating chemicals.</a:t>
            </a:r>
          </a:p>
          <a:p>
            <a:pPr>
              <a:buFontTx/>
              <a:buChar char="-"/>
            </a:pPr>
            <a:r>
              <a:rPr lang="en-US" sz="2400" dirty="0"/>
              <a:t>Commercial name: K2, Spice (Label: “not for human consumption”)</a:t>
            </a:r>
          </a:p>
          <a:p>
            <a:pPr>
              <a:buFontTx/>
              <a:buChar char="-"/>
            </a:pPr>
            <a:r>
              <a:rPr lang="en-US" sz="2400" dirty="0"/>
              <a:t>Like bath salts, K2/Spice have been sold at grocery stores and gas stations before in America and Europe. </a:t>
            </a:r>
          </a:p>
          <a:p>
            <a:pPr>
              <a:buFontTx/>
              <a:buChar char="-"/>
            </a:pPr>
            <a:r>
              <a:rPr lang="en-US" sz="2400" dirty="0"/>
              <a:t>Nowadays, bath salts, K2 and Spice are illegal products in most of the countries in the world. In America, they are listed in Group 1 </a:t>
            </a:r>
            <a:r>
              <a:rPr lang="en-US" sz="2400" dirty="0" err="1"/>
              <a:t>va</a:t>
            </a:r>
            <a:r>
              <a:rPr lang="en-US" sz="2400" dirty="0"/>
              <a:t> under the control of DEA.</a:t>
            </a:r>
          </a:p>
        </p:txBody>
      </p:sp>
    </p:spTree>
    <p:extLst>
      <p:ext uri="{BB962C8B-B14F-4D97-AF65-F5344CB8AC3E}">
        <p14:creationId xmlns:p14="http://schemas.microsoft.com/office/powerpoint/2010/main" val="4072185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1"/>
            <a:ext cx="7765321" cy="609599"/>
          </a:xfrm>
        </p:spPr>
        <p:txBody>
          <a:bodyPr>
            <a:normAutofit/>
          </a:bodyPr>
          <a:lstStyle/>
          <a:p>
            <a:r>
              <a:rPr lang="en-US" dirty="0">
                <a:solidFill>
                  <a:srgbClr val="FFFF00"/>
                </a:solidFill>
              </a:rPr>
              <a:t>CHEMICALS IN K2/Spice</a:t>
            </a:r>
          </a:p>
        </p:txBody>
      </p:sp>
      <p:sp>
        <p:nvSpPr>
          <p:cNvPr id="3" name="Content Placeholder 2"/>
          <p:cNvSpPr>
            <a:spLocks noGrp="1"/>
          </p:cNvSpPr>
          <p:nvPr>
            <p:ph idx="1"/>
          </p:nvPr>
        </p:nvSpPr>
        <p:spPr>
          <a:xfrm>
            <a:off x="152400" y="924339"/>
            <a:ext cx="8839200" cy="5943600"/>
          </a:xfrm>
        </p:spPr>
        <p:txBody>
          <a:bodyPr>
            <a:noAutofit/>
          </a:bodyPr>
          <a:lstStyle/>
          <a:p>
            <a:r>
              <a:rPr lang="en-US" sz="2600" dirty="0"/>
              <a:t>Bath salts: simple composition (</a:t>
            </a:r>
            <a:r>
              <a:rPr lang="en-US" sz="2600" dirty="0" err="1"/>
              <a:t>cathinone</a:t>
            </a:r>
            <a:r>
              <a:rPr lang="en-US" sz="2600" dirty="0"/>
              <a:t> and/or </a:t>
            </a:r>
            <a:r>
              <a:rPr lang="en-US" sz="2600" dirty="0" err="1"/>
              <a:t>mephedrone</a:t>
            </a:r>
            <a:r>
              <a:rPr lang="en-US" sz="2600" dirty="0"/>
              <a:t>)</a:t>
            </a:r>
          </a:p>
          <a:p>
            <a:r>
              <a:rPr lang="en-US" sz="2600" dirty="0"/>
              <a:t>K2/Spice: complex and various compositions that are dependent on which group of customers that the manufacturer is targeting.</a:t>
            </a:r>
          </a:p>
          <a:p>
            <a:r>
              <a:rPr lang="en-US" sz="2600" dirty="0"/>
              <a:t>If the manufacturer is targeting a certain country that bans marijuana, the plant </a:t>
            </a:r>
            <a:r>
              <a:rPr lang="en-US" sz="2600"/>
              <a:t>materials will be </a:t>
            </a:r>
            <a:endParaRPr lang="en-US" sz="2600" dirty="0"/>
          </a:p>
        </p:txBody>
      </p:sp>
    </p:spTree>
    <p:extLst>
      <p:ext uri="{BB962C8B-B14F-4D97-AF65-F5344CB8AC3E}">
        <p14:creationId xmlns:p14="http://schemas.microsoft.com/office/powerpoint/2010/main" val="3313954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1"/>
            <a:ext cx="7765321" cy="838200"/>
          </a:xfrm>
        </p:spPr>
        <p:txBody>
          <a:bodyPr/>
          <a:lstStyle/>
          <a:p>
            <a:r>
              <a:rPr lang="en-US" dirty="0">
                <a:solidFill>
                  <a:srgbClr val="FFFF00"/>
                </a:solidFill>
              </a:rPr>
              <a:t>CHEMICALS IN K2/Spice</a:t>
            </a:r>
            <a:endParaRPr lang="en-US" dirty="0"/>
          </a:p>
        </p:txBody>
      </p:sp>
      <p:sp>
        <p:nvSpPr>
          <p:cNvPr id="3" name="Content Placeholder 2"/>
          <p:cNvSpPr>
            <a:spLocks noGrp="1"/>
          </p:cNvSpPr>
          <p:nvPr>
            <p:ph idx="1"/>
          </p:nvPr>
        </p:nvSpPr>
        <p:spPr>
          <a:xfrm>
            <a:off x="152400" y="990600"/>
            <a:ext cx="8839200" cy="5715000"/>
          </a:xfrm>
        </p:spPr>
        <p:txBody>
          <a:bodyPr>
            <a:normAutofit/>
          </a:bodyPr>
          <a:lstStyle/>
          <a:p>
            <a:r>
              <a:rPr lang="en-US" sz="2400" dirty="0"/>
              <a:t>K2/Spice can be considered as a mixture of drugs that have the similar pharmacological effects with marijuana (but stronger) , in </a:t>
            </a:r>
            <a:r>
              <a:rPr lang="en-US" sz="2400" dirty="0" err="1"/>
              <a:t>addtion</a:t>
            </a:r>
            <a:r>
              <a:rPr lang="en-US" sz="2400" dirty="0"/>
              <a:t> to methamphetamine-like effects </a:t>
            </a:r>
            <a:r>
              <a:rPr lang="en-US" sz="2400" dirty="0">
                <a:sym typeface="Wingdings" pitchFamily="2" charset="2"/>
              </a:rPr>
              <a:t> a very dangerous new drug</a:t>
            </a:r>
          </a:p>
          <a:p>
            <a:r>
              <a:rPr lang="en-US" sz="2400" dirty="0">
                <a:sym typeface="Wingdings" pitchFamily="2" charset="2"/>
              </a:rPr>
              <a:t>Especially dangerous: all chemicals in K2/Spice (</a:t>
            </a:r>
            <a:r>
              <a:rPr lang="vi-VN" sz="2400" dirty="0">
                <a:effectLst/>
              </a:rPr>
              <a:t>JWH-018</a:t>
            </a:r>
            <a:r>
              <a:rPr lang="en-US" sz="2400" dirty="0">
                <a:effectLst/>
              </a:rPr>
              <a:t>, </a:t>
            </a:r>
            <a:r>
              <a:rPr lang="vi-VN" sz="2400" dirty="0">
                <a:effectLst/>
              </a:rPr>
              <a:t>JWH-073</a:t>
            </a:r>
            <a:r>
              <a:rPr lang="en-US" sz="2400" dirty="0">
                <a:effectLst/>
              </a:rPr>
              <a:t>, </a:t>
            </a:r>
            <a:r>
              <a:rPr lang="vi-VN" sz="2400" dirty="0">
                <a:effectLst/>
              </a:rPr>
              <a:t>JWH-250</a:t>
            </a:r>
            <a:r>
              <a:rPr lang="en-US" sz="2400" dirty="0">
                <a:effectLst/>
              </a:rPr>
              <a:t>, </a:t>
            </a:r>
            <a:r>
              <a:rPr lang="vi-VN" sz="2400" dirty="0">
                <a:effectLst/>
              </a:rPr>
              <a:t>MDPV</a:t>
            </a:r>
            <a:r>
              <a:rPr lang="en-US" sz="2400" dirty="0">
                <a:effectLst/>
              </a:rPr>
              <a:t>, </a:t>
            </a:r>
            <a:r>
              <a:rPr lang="vi-VN" sz="2400" dirty="0">
                <a:effectLst/>
              </a:rPr>
              <a:t>XLR-11</a:t>
            </a:r>
            <a:r>
              <a:rPr lang="en-US" sz="2400" dirty="0">
                <a:effectLst/>
              </a:rPr>
              <a:t>, </a:t>
            </a:r>
            <a:r>
              <a:rPr lang="en-US" sz="2400" dirty="0" err="1">
                <a:effectLst/>
              </a:rPr>
              <a:t>mephedrone</a:t>
            </a:r>
            <a:r>
              <a:rPr lang="en-US" sz="2400" dirty="0">
                <a:effectLst/>
              </a:rPr>
              <a:t>, </a:t>
            </a:r>
            <a:r>
              <a:rPr lang="en-US" sz="2400" dirty="0" err="1">
                <a:effectLst/>
              </a:rPr>
              <a:t>cathinone</a:t>
            </a:r>
            <a:r>
              <a:rPr lang="en-US" sz="2400" dirty="0">
                <a:effectLst/>
              </a:rPr>
              <a:t>) are not detected by available quick urine testes in Viet Nam now. </a:t>
            </a:r>
          </a:p>
          <a:p>
            <a:r>
              <a:rPr lang="en-US" sz="2400" dirty="0">
                <a:effectLst/>
              </a:rPr>
              <a:t>In </a:t>
            </a:r>
            <a:r>
              <a:rPr lang="en-US" sz="2400" dirty="0" err="1">
                <a:effectLst/>
              </a:rPr>
              <a:t>cannabinol</a:t>
            </a:r>
            <a:r>
              <a:rPr lang="en-US" sz="2400" dirty="0">
                <a:effectLst/>
              </a:rPr>
              <a:t>-like chemicals, XLR-11 is considered as the most potent to cause paranoia and hallucination</a:t>
            </a:r>
            <a:endParaRPr lang="en-US" sz="2400" dirty="0"/>
          </a:p>
        </p:txBody>
      </p:sp>
    </p:spTree>
    <p:extLst>
      <p:ext uri="{BB962C8B-B14F-4D97-AF65-F5344CB8AC3E}">
        <p14:creationId xmlns:p14="http://schemas.microsoft.com/office/powerpoint/2010/main" val="672269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1"/>
            <a:ext cx="8458200" cy="762000"/>
          </a:xfrm>
        </p:spPr>
        <p:txBody>
          <a:bodyPr/>
          <a:lstStyle/>
          <a:p>
            <a:r>
              <a:rPr lang="en-US" dirty="0">
                <a:solidFill>
                  <a:srgbClr val="FFFF00"/>
                </a:solidFill>
              </a:rPr>
              <a:t>CHEMICALS IN K2/Spice</a:t>
            </a:r>
            <a:endParaRPr lang="en-US" dirty="0"/>
          </a:p>
        </p:txBody>
      </p:sp>
      <p:sp>
        <p:nvSpPr>
          <p:cNvPr id="3" name="Content Placeholder 2"/>
          <p:cNvSpPr>
            <a:spLocks noGrp="1"/>
          </p:cNvSpPr>
          <p:nvPr>
            <p:ph idx="1"/>
          </p:nvPr>
        </p:nvSpPr>
        <p:spPr>
          <a:xfrm>
            <a:off x="152400" y="914400"/>
            <a:ext cx="8839200" cy="5791200"/>
          </a:xfrm>
        </p:spPr>
        <p:txBody>
          <a:bodyPr>
            <a:normAutofit/>
          </a:bodyPr>
          <a:lstStyle/>
          <a:p>
            <a:pPr marL="0" indent="0">
              <a:buNone/>
            </a:pPr>
            <a:r>
              <a:rPr lang="en-US" sz="2500" dirty="0">
                <a:effectLst/>
              </a:rPr>
              <a:t>-The substances in the synthetic cannabinoid group are thought to be synergistic with the cannabinoid receptor but cause a more potent effect. </a:t>
            </a:r>
            <a:r>
              <a:rPr lang="en-US" sz="2500" dirty="0" err="1">
                <a:effectLst/>
              </a:rPr>
              <a:t>Tetrahydrocannabinol</a:t>
            </a:r>
            <a:r>
              <a:rPr lang="en-US" sz="2500" dirty="0">
                <a:effectLst/>
              </a:rPr>
              <a:t> (THC) is the active ingredient in the cannabinoid. </a:t>
            </a:r>
            <a:r>
              <a:rPr lang="en-US" sz="2500" baseline="30000" dirty="0">
                <a:effectLst/>
              </a:rPr>
              <a:t>[1]</a:t>
            </a:r>
            <a:endParaRPr lang="en-US" sz="2500" dirty="0">
              <a:effectLst/>
            </a:endParaRPr>
          </a:p>
          <a:p>
            <a:pPr>
              <a:buFontTx/>
              <a:buChar char="-"/>
            </a:pPr>
            <a:r>
              <a:rPr lang="en-US" sz="2500" dirty="0">
                <a:effectLst/>
              </a:rPr>
              <a:t>A study conducted at the University of Freiburg-Germany in 2009 on 7 K2 / spice samples showed completely different results and there were up to four different synthetic cannabinoid </a:t>
            </a:r>
            <a:r>
              <a:rPr lang="en-US" sz="2500" baseline="30000" dirty="0">
                <a:effectLst/>
              </a:rPr>
              <a:t>[2]</a:t>
            </a:r>
            <a:endParaRPr lang="en-US" sz="2500" dirty="0">
              <a:effectLst/>
            </a:endParaRPr>
          </a:p>
          <a:p>
            <a:pPr>
              <a:buFontTx/>
              <a:buChar char="-"/>
            </a:pPr>
            <a:r>
              <a:rPr lang="en-US" sz="2500" dirty="0">
                <a:effectLst/>
              </a:rPr>
              <a:t>Another trial conducted in New Zealand on 41 K2 / spice samples found 11 types of synthetic cannabinoid. </a:t>
            </a:r>
            <a:r>
              <a:rPr lang="en-US" sz="2500" baseline="30000" dirty="0">
                <a:effectLst/>
              </a:rPr>
              <a:t>[3]</a:t>
            </a:r>
            <a:endParaRPr lang="en-US" sz="2500" dirty="0">
              <a:effectLst/>
            </a:endParaRPr>
          </a:p>
          <a:p>
            <a:endParaRPr lang="en-US" dirty="0"/>
          </a:p>
        </p:txBody>
      </p:sp>
      <p:sp>
        <p:nvSpPr>
          <p:cNvPr id="4" name="Rectangle 3"/>
          <p:cNvSpPr/>
          <p:nvPr/>
        </p:nvSpPr>
        <p:spPr>
          <a:xfrm>
            <a:off x="152400" y="5786284"/>
            <a:ext cx="883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prstClr val="black"/>
                </a:solidFill>
              </a:rPr>
              <a:t>(1)European Monitoring Centre for Drugs and Drug Addiction: Understanding the “spice” phenomenon </a:t>
            </a:r>
          </a:p>
          <a:p>
            <a:r>
              <a:rPr lang="en-US" sz="1600" dirty="0">
                <a:solidFill>
                  <a:prstClr val="black"/>
                </a:solidFill>
              </a:rPr>
              <a:t>(2)"</a:t>
            </a:r>
            <a:r>
              <a:rPr lang="en-US" sz="1600" dirty="0" err="1">
                <a:solidFill>
                  <a:prstClr val="black"/>
                </a:solidFill>
                <a:latin typeface="Cambria" pitchFamily="18" charset="0"/>
              </a:rPr>
              <a:t>Modedroge</a:t>
            </a:r>
            <a:r>
              <a:rPr lang="en-US" sz="1600" dirty="0">
                <a:solidFill>
                  <a:prstClr val="black"/>
                </a:solidFill>
                <a:latin typeface="Cambria" pitchFamily="18" charset="0"/>
              </a:rPr>
              <a:t> "Spice" </a:t>
            </a:r>
            <a:r>
              <a:rPr lang="en-US" sz="1600" dirty="0" err="1">
                <a:solidFill>
                  <a:prstClr val="black"/>
                </a:solidFill>
                <a:latin typeface="Cambria" pitchFamily="18" charset="0"/>
              </a:rPr>
              <a:t>ist</a:t>
            </a:r>
            <a:r>
              <a:rPr lang="en-US" sz="1600" dirty="0">
                <a:solidFill>
                  <a:prstClr val="black"/>
                </a:solidFill>
                <a:latin typeface="Cambria" pitchFamily="18" charset="0"/>
              </a:rPr>
              <a:t> verboten!”(in German). Bmg.bund.de. March 10, 2009. </a:t>
            </a:r>
          </a:p>
          <a:p>
            <a:r>
              <a:rPr lang="en-US" sz="1600" dirty="0">
                <a:solidFill>
                  <a:prstClr val="black"/>
                </a:solidFill>
                <a:latin typeface="Cambria" pitchFamily="18" charset="0"/>
              </a:rPr>
              <a:t>(3)  'Herbal High' synthetic Cannabinoid composition, released by ESR July 2011 </a:t>
            </a:r>
          </a:p>
        </p:txBody>
      </p:sp>
    </p:spTree>
    <p:extLst>
      <p:ext uri="{BB962C8B-B14F-4D97-AF65-F5344CB8AC3E}">
        <p14:creationId xmlns:p14="http://schemas.microsoft.com/office/powerpoint/2010/main" val="4255258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65321" cy="838199"/>
          </a:xfrm>
        </p:spPr>
        <p:txBody>
          <a:bodyPr/>
          <a:lstStyle/>
          <a:p>
            <a:r>
              <a:rPr lang="en-US" dirty="0">
                <a:solidFill>
                  <a:srgbClr val="FFFF00"/>
                </a:solidFill>
              </a:rPr>
              <a:t>DRUG: DEFINITION</a:t>
            </a:r>
            <a:endParaRPr lang="en-US" dirty="0"/>
          </a:p>
        </p:txBody>
      </p:sp>
      <p:sp>
        <p:nvSpPr>
          <p:cNvPr id="3" name="Content Placeholder 2"/>
          <p:cNvSpPr>
            <a:spLocks noGrp="1"/>
          </p:cNvSpPr>
          <p:nvPr>
            <p:ph idx="1"/>
          </p:nvPr>
        </p:nvSpPr>
        <p:spPr>
          <a:xfrm>
            <a:off x="228600" y="1371600"/>
            <a:ext cx="8686800" cy="5410200"/>
          </a:xfrm>
        </p:spPr>
        <p:txBody>
          <a:bodyPr/>
          <a:lstStyle/>
          <a:p>
            <a:pPr marL="0" indent="0">
              <a:buNone/>
            </a:pPr>
            <a:r>
              <a:rPr lang="en-US" sz="3200" dirty="0">
                <a:solidFill>
                  <a:srgbClr val="FF0000"/>
                </a:solidFill>
              </a:rPr>
              <a:t>4 main criteria for the identification of a drug</a:t>
            </a:r>
          </a:p>
          <a:p>
            <a:pPr marL="0" indent="0">
              <a:buNone/>
            </a:pPr>
            <a:r>
              <a:rPr lang="en-US" sz="3200" dirty="0"/>
              <a:t>1) Have addictive properties</a:t>
            </a:r>
          </a:p>
          <a:p>
            <a:pPr marL="0" indent="0">
              <a:buNone/>
            </a:pPr>
            <a:r>
              <a:rPr lang="en-US" sz="3200" dirty="0"/>
              <a:t>2) Have bad effects on mental, neurological and physical health</a:t>
            </a:r>
          </a:p>
          <a:p>
            <a:pPr marL="0" indent="0">
              <a:buNone/>
            </a:pPr>
            <a:r>
              <a:rPr lang="en-US" sz="3200" dirty="0"/>
              <a:t>3) Users tend to increase the dose</a:t>
            </a:r>
          </a:p>
          <a:p>
            <a:pPr marL="0" indent="0">
              <a:buNone/>
            </a:pPr>
            <a:r>
              <a:rPr lang="en-US" sz="3200" dirty="0">
                <a:solidFill>
                  <a:srgbClr val="00B050"/>
                </a:solidFill>
              </a:rPr>
              <a:t>4) Illegal substance in the host country</a:t>
            </a:r>
            <a:endParaRPr lang="en-US" dirty="0"/>
          </a:p>
        </p:txBody>
      </p:sp>
    </p:spTree>
    <p:extLst>
      <p:ext uri="{BB962C8B-B14F-4D97-AF65-F5344CB8AC3E}">
        <p14:creationId xmlns:p14="http://schemas.microsoft.com/office/powerpoint/2010/main" val="988828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1"/>
            <a:ext cx="7765321" cy="762000"/>
          </a:xfrm>
        </p:spPr>
        <p:txBody>
          <a:bodyPr/>
          <a:lstStyle/>
          <a:p>
            <a:r>
              <a:rPr lang="en-US" dirty="0">
                <a:solidFill>
                  <a:srgbClr val="FFFF00"/>
                </a:solidFill>
              </a:rPr>
              <a:t>CHEMICALS IN K2/Spice</a:t>
            </a:r>
            <a:endParaRPr lang="en-US" dirty="0"/>
          </a:p>
        </p:txBody>
      </p:sp>
      <p:sp>
        <p:nvSpPr>
          <p:cNvPr id="3" name="Content Placeholder 2"/>
          <p:cNvSpPr>
            <a:spLocks noGrp="1"/>
          </p:cNvSpPr>
          <p:nvPr>
            <p:ph idx="1"/>
          </p:nvPr>
        </p:nvSpPr>
        <p:spPr>
          <a:xfrm>
            <a:off x="76200" y="1066800"/>
            <a:ext cx="8991600" cy="5867400"/>
          </a:xfrm>
        </p:spPr>
        <p:txBody>
          <a:bodyPr/>
          <a:lstStyle/>
          <a:p>
            <a:endParaRPr lang="en-US" dirty="0"/>
          </a:p>
          <a:p>
            <a:endParaRPr lang="en-US" dirty="0"/>
          </a:p>
          <a:p>
            <a:endParaRPr lang="en-US" dirty="0"/>
          </a:p>
        </p:txBody>
      </p:sp>
      <p:sp>
        <p:nvSpPr>
          <p:cNvPr id="4" name="Rectangle 3"/>
          <p:cNvSpPr/>
          <p:nvPr/>
        </p:nvSpPr>
        <p:spPr>
          <a:xfrm>
            <a:off x="152400" y="1066800"/>
            <a:ext cx="3114261"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latin typeface="Cambria" pitchFamily="18" charset="0"/>
            </a:endParaRPr>
          </a:p>
          <a:p>
            <a:pPr algn="ctr"/>
            <a:endParaRPr lang="en-US" dirty="0">
              <a:solidFill>
                <a:srgbClr val="FF0000"/>
              </a:solidFill>
              <a:latin typeface="Cambria" pitchFamily="18" charset="0"/>
            </a:endParaRPr>
          </a:p>
          <a:p>
            <a:pPr algn="ctr"/>
            <a:endParaRPr lang="en-US" dirty="0">
              <a:solidFill>
                <a:srgbClr val="FF0000"/>
              </a:solidFill>
              <a:latin typeface="Cambria" pitchFamily="18" charset="0"/>
            </a:endParaRPr>
          </a:p>
          <a:p>
            <a:pPr algn="ctr"/>
            <a:endParaRPr lang="en-US" dirty="0">
              <a:solidFill>
                <a:srgbClr val="FF0000"/>
              </a:solidFill>
              <a:latin typeface="Cambria" pitchFamily="18" charset="0"/>
            </a:endParaRPr>
          </a:p>
          <a:p>
            <a:pPr algn="ctr"/>
            <a:r>
              <a:rPr lang="en-US" dirty="0" err="1">
                <a:solidFill>
                  <a:srgbClr val="FF0000"/>
                </a:solidFill>
                <a:latin typeface="Cambria" pitchFamily="18" charset="0"/>
              </a:rPr>
              <a:t>Tetrahydrocannabinol</a:t>
            </a:r>
            <a:endParaRPr lang="en-US" dirty="0">
              <a:solidFill>
                <a:prstClr val="white"/>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591" y="1143000"/>
            <a:ext cx="2667001"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717" y="4542183"/>
            <a:ext cx="1773565" cy="132521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29209" y="6039679"/>
            <a:ext cx="4823791" cy="6659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latin typeface="Cambria" pitchFamily="18" charset="0"/>
              </a:rPr>
              <a:t>XLR-11</a:t>
            </a:r>
            <a:r>
              <a:rPr lang="en-US" dirty="0">
                <a:solidFill>
                  <a:prstClr val="white"/>
                </a:solidFill>
                <a:latin typeface="Cambria" pitchFamily="18" charset="0"/>
              </a:rPr>
              <a:t> </a:t>
            </a:r>
            <a:r>
              <a:rPr lang="en-US" dirty="0">
                <a:solidFill>
                  <a:prstClr val="black"/>
                </a:solidFill>
                <a:latin typeface="Cambria" pitchFamily="18" charset="0"/>
              </a:rPr>
              <a:t>(</a:t>
            </a:r>
            <a:r>
              <a:rPr lang="vi-VN" dirty="0">
                <a:solidFill>
                  <a:prstClr val="black"/>
                </a:solidFill>
                <a:latin typeface="Cambria" pitchFamily="18" charset="0"/>
              </a:rPr>
              <a:t>1- (5 Fluoro-pentyl) -1 </a:t>
            </a:r>
            <a:r>
              <a:rPr lang="vi-VN" i="1" dirty="0">
                <a:solidFill>
                  <a:prstClr val="black"/>
                </a:solidFill>
                <a:latin typeface="Cambria" pitchFamily="18" charset="0"/>
              </a:rPr>
              <a:t>H</a:t>
            </a:r>
            <a:r>
              <a:rPr lang="vi-VN" dirty="0">
                <a:solidFill>
                  <a:prstClr val="black"/>
                </a:solidFill>
                <a:latin typeface="Cambria" pitchFamily="18" charset="0"/>
              </a:rPr>
              <a:t> -indole-3-yl</a:t>
            </a:r>
            <a:r>
              <a:rPr lang="en-US" dirty="0">
                <a:solidFill>
                  <a:prstClr val="black"/>
                </a:solidFill>
                <a:latin typeface="Cambria" pitchFamily="18" charset="0"/>
              </a:rPr>
              <a:t>)</a:t>
            </a:r>
            <a:r>
              <a:rPr lang="vi-VN" dirty="0">
                <a:solidFill>
                  <a:prstClr val="black"/>
                </a:solidFill>
                <a:latin typeface="Cambria" pitchFamily="18" charset="0"/>
              </a:rPr>
              <a:t> (2,2,3,3-tetramethylcyclopropyl) methanone</a:t>
            </a:r>
            <a:endParaRPr lang="en-US" dirty="0">
              <a:solidFill>
                <a:prstClr val="black"/>
              </a:solidFill>
              <a:latin typeface="Cambria" pitchFamily="18" charset="0"/>
            </a:endParaRPr>
          </a:p>
        </p:txBody>
      </p:sp>
      <p:sp>
        <p:nvSpPr>
          <p:cNvPr id="8" name="Rectangle 7"/>
          <p:cNvSpPr/>
          <p:nvPr/>
        </p:nvSpPr>
        <p:spPr>
          <a:xfrm>
            <a:off x="152400" y="2850873"/>
            <a:ext cx="432021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FF0000"/>
              </a:solidFill>
              <a:latin typeface="Cambria" pitchFamily="18" charset="0"/>
            </a:endParaRPr>
          </a:p>
          <a:p>
            <a:endParaRPr lang="en-US" dirty="0">
              <a:solidFill>
                <a:srgbClr val="FF0000"/>
              </a:solidFill>
              <a:latin typeface="Cambria" pitchFamily="18" charset="0"/>
            </a:endParaRPr>
          </a:p>
          <a:p>
            <a:endParaRPr lang="en-US" dirty="0">
              <a:solidFill>
                <a:srgbClr val="FF0000"/>
              </a:solidFill>
              <a:latin typeface="Cambria" pitchFamily="18" charset="0"/>
            </a:endParaRPr>
          </a:p>
          <a:p>
            <a:r>
              <a:rPr lang="en-US" dirty="0">
                <a:solidFill>
                  <a:srgbClr val="FF0000"/>
                </a:solidFill>
                <a:latin typeface="Cambria" pitchFamily="18" charset="0"/>
              </a:rPr>
              <a:t>JWH-018</a:t>
            </a:r>
            <a:r>
              <a:rPr lang="en-US" dirty="0">
                <a:solidFill>
                  <a:prstClr val="white"/>
                </a:solidFill>
                <a:latin typeface="Cambria" pitchFamily="18" charset="0"/>
              </a:rPr>
              <a:t> </a:t>
            </a:r>
            <a:r>
              <a:rPr lang="en-US" dirty="0">
                <a:solidFill>
                  <a:prstClr val="black"/>
                </a:solidFill>
                <a:latin typeface="Cambria" pitchFamily="18" charset="0"/>
              </a:rPr>
              <a:t>1</a:t>
            </a:r>
            <a:r>
              <a:rPr lang="vi-VN" dirty="0">
                <a:solidFill>
                  <a:prstClr val="black"/>
                </a:solidFill>
                <a:latin typeface="Cambria" pitchFamily="18" charset="0"/>
              </a:rPr>
              <a:t>-pentyl-3-(</a:t>
            </a:r>
            <a:r>
              <a:rPr lang="en-US" dirty="0">
                <a:solidFill>
                  <a:prstClr val="black"/>
                </a:solidFill>
                <a:latin typeface="Cambria" pitchFamily="18" charset="0"/>
              </a:rPr>
              <a:t>1</a:t>
            </a:r>
            <a:r>
              <a:rPr lang="vi-VN" dirty="0">
                <a:solidFill>
                  <a:prstClr val="black"/>
                </a:solidFill>
                <a:latin typeface="Cambria" pitchFamily="18" charset="0"/>
              </a:rPr>
              <a:t>-naphthoyl) indole</a:t>
            </a:r>
            <a:endParaRPr lang="en-US" dirty="0">
              <a:solidFill>
                <a:prstClr val="black"/>
              </a:solidFill>
              <a:latin typeface="Cambria" pitchFamily="18" charset="0"/>
            </a:endParaRPr>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904" y="2905539"/>
            <a:ext cx="2240757" cy="99060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648200" y="2819400"/>
            <a:ext cx="4343399"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FF0000"/>
              </a:solidFill>
              <a:latin typeface="Cambria" pitchFamily="18" charset="0"/>
            </a:endParaRPr>
          </a:p>
          <a:p>
            <a:endParaRPr lang="en-US" dirty="0">
              <a:solidFill>
                <a:srgbClr val="FF0000"/>
              </a:solidFill>
              <a:latin typeface="Cambria" pitchFamily="18" charset="0"/>
            </a:endParaRPr>
          </a:p>
          <a:p>
            <a:endParaRPr lang="en-US" dirty="0">
              <a:solidFill>
                <a:srgbClr val="FF0000"/>
              </a:solidFill>
              <a:latin typeface="Cambria" pitchFamily="18" charset="0"/>
            </a:endParaRPr>
          </a:p>
          <a:p>
            <a:r>
              <a:rPr lang="en-US" dirty="0">
                <a:solidFill>
                  <a:srgbClr val="FF0000"/>
                </a:solidFill>
                <a:latin typeface="Cambria" pitchFamily="18" charset="0"/>
              </a:rPr>
              <a:t>JWH-073</a:t>
            </a:r>
            <a:r>
              <a:rPr lang="en-US" dirty="0">
                <a:solidFill>
                  <a:prstClr val="white"/>
                </a:solidFill>
                <a:latin typeface="Cambria" pitchFamily="18" charset="0"/>
              </a:rPr>
              <a:t> </a:t>
            </a:r>
            <a:r>
              <a:rPr lang="en-US" dirty="0">
                <a:solidFill>
                  <a:prstClr val="black"/>
                </a:solidFill>
                <a:latin typeface="Cambria" pitchFamily="18" charset="0"/>
              </a:rPr>
              <a:t>(1</a:t>
            </a:r>
            <a:r>
              <a:rPr lang="vi-VN" dirty="0">
                <a:solidFill>
                  <a:prstClr val="black"/>
                </a:solidFill>
                <a:latin typeface="Cambria" pitchFamily="18" charset="0"/>
              </a:rPr>
              <a:t>-butyl-3-(</a:t>
            </a:r>
            <a:r>
              <a:rPr lang="en-US" dirty="0">
                <a:solidFill>
                  <a:prstClr val="black"/>
                </a:solidFill>
                <a:latin typeface="Cambria" pitchFamily="18" charset="0"/>
              </a:rPr>
              <a:t>1</a:t>
            </a:r>
            <a:r>
              <a:rPr lang="vi-VN" dirty="0">
                <a:solidFill>
                  <a:prstClr val="black"/>
                </a:solidFill>
                <a:latin typeface="Cambria" pitchFamily="18" charset="0"/>
              </a:rPr>
              <a:t>-naphthoyl) indole</a:t>
            </a:r>
            <a:r>
              <a:rPr lang="en-US" dirty="0">
                <a:solidFill>
                  <a:prstClr val="black"/>
                </a:solidFill>
                <a:latin typeface="Cambria" pitchFamily="18" charset="0"/>
              </a:rPr>
              <a:t>)</a:t>
            </a:r>
          </a:p>
        </p:txBody>
      </p:sp>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5547" y="2895600"/>
            <a:ext cx="2095501" cy="91274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505200" y="1066800"/>
            <a:ext cx="548640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prstClr val="white"/>
              </a:solidFill>
            </a:endParaRPr>
          </a:p>
          <a:p>
            <a:endParaRPr lang="en-US" dirty="0">
              <a:solidFill>
                <a:prstClr val="white"/>
              </a:solidFill>
            </a:endParaRPr>
          </a:p>
          <a:p>
            <a:endParaRPr lang="en-US" dirty="0">
              <a:solidFill>
                <a:prstClr val="white"/>
              </a:solidFill>
            </a:endParaRPr>
          </a:p>
          <a:p>
            <a:r>
              <a:rPr lang="en-US" dirty="0">
                <a:solidFill>
                  <a:srgbClr val="FF0000"/>
                </a:solidFill>
              </a:rPr>
              <a:t>JWH-250</a:t>
            </a:r>
            <a:r>
              <a:rPr lang="en-US" dirty="0">
                <a:solidFill>
                  <a:prstClr val="white"/>
                </a:solidFill>
              </a:rPr>
              <a:t> </a:t>
            </a:r>
            <a:r>
              <a:rPr lang="vi-VN" dirty="0">
                <a:solidFill>
                  <a:prstClr val="black"/>
                </a:solidFill>
              </a:rPr>
              <a:t>1-pentyl-3 -(2-methoxyphenylacetyl) indole</a:t>
            </a:r>
            <a:endParaRPr lang="en-US" dirty="0">
              <a:solidFill>
                <a:prstClr val="black"/>
              </a:solidFill>
            </a:endParaRPr>
          </a:p>
        </p:txBody>
      </p:sp>
      <p:pic>
        <p:nvPicPr>
          <p:cNvPr id="2055" name="Picture 7" descr="JWH-250.sv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34339" y="1219200"/>
            <a:ext cx="20955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4648199" y="4432023"/>
            <a:ext cx="4336773" cy="14047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r>
              <a:rPr lang="en-US" dirty="0">
                <a:solidFill>
                  <a:srgbClr val="FF0000"/>
                </a:solidFill>
              </a:rPr>
              <a:t>MDPV</a:t>
            </a:r>
            <a:r>
              <a:rPr lang="en-US" dirty="0">
                <a:solidFill>
                  <a:prstClr val="white"/>
                </a:solidFill>
              </a:rPr>
              <a:t> </a:t>
            </a:r>
            <a:r>
              <a:rPr lang="en-US" dirty="0">
                <a:solidFill>
                  <a:prstClr val="black"/>
                </a:solidFill>
              </a:rPr>
              <a:t>(</a:t>
            </a:r>
            <a:r>
              <a:rPr lang="en-US" dirty="0" err="1">
                <a:solidFill>
                  <a:prstClr val="black"/>
                </a:solidFill>
              </a:rPr>
              <a:t>Methylenedioxypyrovalerone</a:t>
            </a:r>
            <a:r>
              <a:rPr lang="en-US" dirty="0">
                <a:solidFill>
                  <a:prstClr val="black"/>
                </a:solidFill>
              </a:rPr>
              <a:t>)</a:t>
            </a:r>
            <a:r>
              <a:rPr lang="en-US" dirty="0">
                <a:solidFill>
                  <a:prstClr val="white"/>
                </a:solidFill>
              </a:rPr>
              <a:t> </a:t>
            </a:r>
          </a:p>
        </p:txBody>
      </p:sp>
      <p:pic>
        <p:nvPicPr>
          <p:cNvPr id="2056" name="Picture 8" descr="MDPV.sv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6032" y="4646129"/>
            <a:ext cx="1832113" cy="97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9299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1"/>
            <a:ext cx="7765321" cy="990600"/>
          </a:xfrm>
        </p:spPr>
        <p:txBody>
          <a:bodyPr/>
          <a:lstStyle/>
          <a:p>
            <a:r>
              <a:rPr lang="en-US" dirty="0">
                <a:solidFill>
                  <a:srgbClr val="FFFF00"/>
                </a:solidFill>
              </a:rPr>
              <a:t>LEGAL STATUS</a:t>
            </a:r>
            <a:endParaRPr lang="en-US" dirty="0"/>
          </a:p>
        </p:txBody>
      </p:sp>
      <p:sp>
        <p:nvSpPr>
          <p:cNvPr id="3" name="Content Placeholder 2"/>
          <p:cNvSpPr>
            <a:spLocks noGrp="1"/>
          </p:cNvSpPr>
          <p:nvPr>
            <p:ph idx="1"/>
          </p:nvPr>
        </p:nvSpPr>
        <p:spPr>
          <a:xfrm>
            <a:off x="152400" y="1219200"/>
            <a:ext cx="8839200" cy="5486400"/>
          </a:xfrm>
        </p:spPr>
        <p:txBody>
          <a:bodyPr>
            <a:normAutofit/>
          </a:bodyPr>
          <a:lstStyle/>
          <a:p>
            <a:r>
              <a:rPr lang="en-US" sz="2800" dirty="0">
                <a:effectLst/>
              </a:rPr>
              <a:t>In Vietnam, the decree (July/2013/ND-CP): bath salts (</a:t>
            </a:r>
            <a:r>
              <a:rPr lang="en-US" sz="2800" dirty="0" err="1">
                <a:effectLst/>
              </a:rPr>
              <a:t>mephedrone</a:t>
            </a:r>
            <a:r>
              <a:rPr lang="en-US" sz="2800" dirty="0">
                <a:effectLst/>
              </a:rPr>
              <a:t> and </a:t>
            </a:r>
            <a:r>
              <a:rPr lang="en-US" sz="2800" dirty="0" err="1">
                <a:effectLst/>
              </a:rPr>
              <a:t>cathinone</a:t>
            </a:r>
            <a:r>
              <a:rPr lang="en-US" sz="2800" dirty="0">
                <a:effectLst/>
              </a:rPr>
              <a:t>) are illegal drugs</a:t>
            </a:r>
          </a:p>
          <a:p>
            <a:r>
              <a:rPr lang="en-US" sz="2800" dirty="0">
                <a:effectLst/>
              </a:rPr>
              <a:t>Decree No. 126/2015 / ND-CP - list the active ingredients in K2/Spice in illegal drug list</a:t>
            </a:r>
          </a:p>
        </p:txBody>
      </p:sp>
    </p:spTree>
    <p:extLst>
      <p:ext uri="{BB962C8B-B14F-4D97-AF65-F5344CB8AC3E}">
        <p14:creationId xmlns:p14="http://schemas.microsoft.com/office/powerpoint/2010/main" val="2971603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1"/>
            <a:ext cx="7765321" cy="761999"/>
          </a:xfrm>
        </p:spPr>
        <p:txBody>
          <a:bodyPr>
            <a:normAutofit/>
          </a:bodyPr>
          <a:lstStyle/>
          <a:p>
            <a:r>
              <a:rPr lang="en-US" dirty="0">
                <a:solidFill>
                  <a:srgbClr val="FFFF00"/>
                </a:solidFill>
              </a:rPr>
              <a:t>New drug test kit</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143000"/>
            <a:ext cx="43434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157" y="1295400"/>
            <a:ext cx="3886200" cy="2209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28600" y="4267200"/>
            <a:ext cx="3733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latin typeface="Cambria" pitchFamily="18" charset="0"/>
              </a:rPr>
              <a:t>Test </a:t>
            </a:r>
            <a:r>
              <a:rPr lang="en-US" dirty="0" err="1">
                <a:solidFill>
                  <a:prstClr val="black"/>
                </a:solidFill>
                <a:latin typeface="Cambria" pitchFamily="18" charset="0"/>
              </a:rPr>
              <a:t>mephedrone</a:t>
            </a:r>
            <a:r>
              <a:rPr lang="en-US" dirty="0">
                <a:solidFill>
                  <a:prstClr val="black"/>
                </a:solidFill>
                <a:latin typeface="Cambria" pitchFamily="18" charset="0"/>
              </a:rPr>
              <a:t>: 16,12 €/10 kit </a:t>
            </a:r>
          </a:p>
        </p:txBody>
      </p:sp>
      <p:sp>
        <p:nvSpPr>
          <p:cNvPr id="5" name="Rectangle 4"/>
          <p:cNvSpPr/>
          <p:nvPr/>
        </p:nvSpPr>
        <p:spPr>
          <a:xfrm>
            <a:off x="4840357" y="4207565"/>
            <a:ext cx="3733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Test K2/spice: 9,47USD/kit </a:t>
            </a:r>
          </a:p>
        </p:txBody>
      </p:sp>
      <p:sp>
        <p:nvSpPr>
          <p:cNvPr id="6" name="Rectangle 5"/>
          <p:cNvSpPr/>
          <p:nvPr/>
        </p:nvSpPr>
        <p:spPr>
          <a:xfrm>
            <a:off x="685800" y="5638800"/>
            <a:ext cx="7543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prstClr val="black"/>
                </a:solidFill>
                <a:latin typeface="Cambria" pitchFamily="18" charset="0"/>
              </a:rPr>
              <a:t>Not available in Viet Nam now</a:t>
            </a:r>
          </a:p>
        </p:txBody>
      </p:sp>
    </p:spTree>
    <p:extLst>
      <p:ext uri="{BB962C8B-B14F-4D97-AF65-F5344CB8AC3E}">
        <p14:creationId xmlns:p14="http://schemas.microsoft.com/office/powerpoint/2010/main" val="18986627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bs.hien\Desktop\sơ dồ nghiện\Development_of_a_rational_scale_to_assess_the_harm_of_drugs_of_potential_misuse_(physical_harm_and_dependence,_NA_free_means).svg.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76200"/>
            <a:ext cx="7162800" cy="5638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52400" y="5848350"/>
            <a:ext cx="8839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ysClr val="windowText" lastClr="000000"/>
                </a:solidFill>
              </a:rPr>
              <a:t>Nutt, D.; King, L. A.; </a:t>
            </a:r>
            <a:r>
              <a:rPr lang="en-US" dirty="0" err="1">
                <a:solidFill>
                  <a:sysClr val="windowText" lastClr="000000"/>
                </a:solidFill>
              </a:rPr>
              <a:t>Saulsbury</a:t>
            </a:r>
            <a:r>
              <a:rPr lang="en-US" dirty="0">
                <a:solidFill>
                  <a:sysClr val="windowText" lastClr="000000"/>
                </a:solidFill>
              </a:rPr>
              <a:t>, W.; Blakemore, C.(2007). "Development of a rational scale to assess the harm of drugs of potential misuse". The Lancet 369 (9566): 1047–1053. doi:10.1016/S0140-6736(07)60464-4. PMID 17382831</a:t>
            </a:r>
          </a:p>
        </p:txBody>
      </p:sp>
    </p:spTree>
    <p:extLst>
      <p:ext uri="{BB962C8B-B14F-4D97-AF65-F5344CB8AC3E}">
        <p14:creationId xmlns:p14="http://schemas.microsoft.com/office/powerpoint/2010/main" val="1196860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bs.hien\Desktop\sơ dồ nghiện\2011_Drug_Harms_Rankings.svg.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76200"/>
            <a:ext cx="7524750" cy="54292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1925" y="5715000"/>
            <a:ext cx="8839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prstClr val="black"/>
                </a:solidFill>
              </a:rPr>
              <a:t>"Quantifying the RR of harm to self and others from substance misuse: results from a survey of clinical experts across Scotland". BMJ Open 2 (4): e000774–e000774. doi:10.1136/bmjopen-2011-000774. Retrieved 8 October 2015</a:t>
            </a:r>
          </a:p>
        </p:txBody>
      </p:sp>
    </p:spTree>
    <p:extLst>
      <p:ext uri="{BB962C8B-B14F-4D97-AF65-F5344CB8AC3E}">
        <p14:creationId xmlns:p14="http://schemas.microsoft.com/office/powerpoint/2010/main" val="2869880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1"/>
            <a:ext cx="7765321" cy="838200"/>
          </a:xfrm>
        </p:spPr>
        <p:txBody>
          <a:bodyPr/>
          <a:lstStyle/>
          <a:p>
            <a:r>
              <a:rPr lang="en-US" dirty="0">
                <a:solidFill>
                  <a:srgbClr val="FFFF00"/>
                </a:solidFill>
              </a:rPr>
              <a:t>CONCLUSIONS</a:t>
            </a:r>
          </a:p>
        </p:txBody>
      </p:sp>
      <p:sp>
        <p:nvSpPr>
          <p:cNvPr id="3" name="Content Placeholder 2"/>
          <p:cNvSpPr>
            <a:spLocks noGrp="1"/>
          </p:cNvSpPr>
          <p:nvPr>
            <p:ph idx="1"/>
          </p:nvPr>
        </p:nvSpPr>
        <p:spPr>
          <a:xfrm>
            <a:off x="152400" y="914400"/>
            <a:ext cx="8839200" cy="5867400"/>
          </a:xfrm>
        </p:spPr>
        <p:txBody>
          <a:bodyPr>
            <a:normAutofit/>
          </a:bodyPr>
          <a:lstStyle/>
          <a:p>
            <a:pPr>
              <a:buFontTx/>
              <a:buChar char="-"/>
            </a:pPr>
            <a:r>
              <a:rPr lang="en-US" sz="2400" dirty="0">
                <a:effectLst/>
              </a:rPr>
              <a:t>The underworld is always ahead of law and managers one step at a time, always seeking to circumvent the law wisely. When the law prohibits this substance they will find alternative substances which have not yet been detected and prohibited by law. Bath salts and K2/spice have been around the world since the early 2000s, but they have been outlawed for more than ten years.</a:t>
            </a:r>
          </a:p>
          <a:p>
            <a:pPr>
              <a:buFontTx/>
              <a:buChar char="-"/>
            </a:pPr>
            <a:r>
              <a:rPr lang="en-US" sz="2400" dirty="0">
                <a:effectLst/>
              </a:rPr>
              <a:t>There are now two new drugs besides the three above, but they have not been found in Vietnam yet: </a:t>
            </a:r>
            <a:r>
              <a:rPr lang="en-US" sz="2400" dirty="0" err="1">
                <a:effectLst/>
              </a:rPr>
              <a:t>benzylpiperazine</a:t>
            </a:r>
            <a:r>
              <a:rPr lang="en-US" sz="2400" dirty="0">
                <a:effectLst/>
              </a:rPr>
              <a:t> (BZP-a derivative of </a:t>
            </a:r>
            <a:r>
              <a:rPr lang="en-US" sz="2400" dirty="0" err="1">
                <a:effectLst/>
              </a:rPr>
              <a:t>piperazine</a:t>
            </a:r>
            <a:r>
              <a:rPr lang="en-US" sz="2400" dirty="0">
                <a:effectLst/>
              </a:rPr>
              <a:t>) and Gama hydroxyl-butyric acid (GHB). But perhaps because these two substances have weaker effect than the above substances, the extent of spread is low.</a:t>
            </a:r>
          </a:p>
        </p:txBody>
      </p:sp>
    </p:spTree>
    <p:extLst>
      <p:ext uri="{BB962C8B-B14F-4D97-AF65-F5344CB8AC3E}">
        <p14:creationId xmlns:p14="http://schemas.microsoft.com/office/powerpoint/2010/main" val="3968776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1"/>
            <a:ext cx="7765321" cy="838200"/>
          </a:xfrm>
        </p:spPr>
        <p:txBody>
          <a:bodyPr/>
          <a:lstStyle/>
          <a:p>
            <a:r>
              <a:rPr lang="en-US" dirty="0">
                <a:solidFill>
                  <a:srgbClr val="FFFF00"/>
                </a:solidFill>
              </a:rPr>
              <a:t>CONCLUSIONS</a:t>
            </a:r>
          </a:p>
        </p:txBody>
      </p:sp>
      <p:sp>
        <p:nvSpPr>
          <p:cNvPr id="3" name="Content Placeholder 2"/>
          <p:cNvSpPr>
            <a:spLocks noGrp="1"/>
          </p:cNvSpPr>
          <p:nvPr>
            <p:ph idx="1"/>
          </p:nvPr>
        </p:nvSpPr>
        <p:spPr>
          <a:xfrm>
            <a:off x="152400" y="914400"/>
            <a:ext cx="8839200" cy="5791200"/>
          </a:xfrm>
        </p:spPr>
        <p:txBody>
          <a:bodyPr>
            <a:normAutofit/>
          </a:bodyPr>
          <a:lstStyle/>
          <a:p>
            <a:pPr marL="0" indent="0">
              <a:lnSpc>
                <a:spcPct val="150000"/>
              </a:lnSpc>
              <a:buNone/>
            </a:pPr>
            <a:r>
              <a:rPr lang="en-US" sz="2400" dirty="0">
                <a:effectLst/>
              </a:rPr>
              <a:t> Since these new drugs are not detected by quick tests in Vietnam (bath salt with methamphetamine and K2/Spice with THC test), these new drugs are a truly challenge for the current drug prevention. It can be said that a new drug threat has started to emerge and the only solution now is that we have to educate the younger generation to stay away from “high parties”. The fight with drugs is long and probably will not end.</a:t>
            </a:r>
          </a:p>
        </p:txBody>
      </p:sp>
    </p:spTree>
    <p:extLst>
      <p:ext uri="{BB962C8B-B14F-4D97-AF65-F5344CB8AC3E}">
        <p14:creationId xmlns:p14="http://schemas.microsoft.com/office/powerpoint/2010/main" val="3410792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124200"/>
            <a:ext cx="8382000" cy="2628336"/>
          </a:xfrm>
        </p:spPr>
        <p:txBody>
          <a:bodyPr/>
          <a:lstStyle/>
          <a:p>
            <a:pPr marL="0" indent="0" algn="ctr">
              <a:buNone/>
            </a:pPr>
            <a:r>
              <a:rPr lang="en-US" altLang="en-US" sz="4200" b="1" dirty="0">
                <a:solidFill>
                  <a:srgbClr val="FFFF00"/>
                </a:solidFill>
              </a:rPr>
              <a:t>THANK YOU!</a:t>
            </a:r>
          </a:p>
          <a:p>
            <a:endParaRPr lang="en-US" dirty="0"/>
          </a:p>
        </p:txBody>
      </p:sp>
    </p:spTree>
    <p:extLst>
      <p:ext uri="{BB962C8B-B14F-4D97-AF65-F5344CB8AC3E}">
        <p14:creationId xmlns:p14="http://schemas.microsoft.com/office/powerpoint/2010/main" val="940982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1"/>
            <a:ext cx="7765321" cy="609600"/>
          </a:xfrm>
        </p:spPr>
        <p:txBody>
          <a:bodyPr/>
          <a:lstStyle/>
          <a:p>
            <a:r>
              <a:rPr lang="en-US" dirty="0">
                <a:solidFill>
                  <a:srgbClr val="FFFF00"/>
                </a:solidFill>
              </a:rPr>
              <a:t>DRUGS: CLASSIFICATION</a:t>
            </a:r>
            <a:endParaRPr lang="en-US" dirty="0"/>
          </a:p>
        </p:txBody>
      </p:sp>
      <p:sp>
        <p:nvSpPr>
          <p:cNvPr id="3" name="Content Placeholder 2"/>
          <p:cNvSpPr>
            <a:spLocks noGrp="1"/>
          </p:cNvSpPr>
          <p:nvPr>
            <p:ph idx="1"/>
          </p:nvPr>
        </p:nvSpPr>
        <p:spPr>
          <a:xfrm>
            <a:off x="9939" y="609600"/>
            <a:ext cx="8991600" cy="6172200"/>
          </a:xfrm>
        </p:spPr>
        <p:txBody>
          <a:bodyPr>
            <a:noAutofit/>
          </a:bodyPr>
          <a:lstStyle/>
          <a:p>
            <a:pPr marL="0" indent="0">
              <a:buNone/>
            </a:pPr>
            <a:r>
              <a:rPr lang="en-US" sz="2400" dirty="0">
                <a:effectLst/>
              </a:rPr>
              <a:t>Classifying drugs by their effect on CNS</a:t>
            </a:r>
          </a:p>
          <a:p>
            <a:pPr marL="0" indent="0">
              <a:buNone/>
            </a:pPr>
            <a:r>
              <a:rPr lang="en-US" sz="2400" dirty="0">
                <a:solidFill>
                  <a:srgbClr val="FF0000"/>
                </a:solidFill>
              </a:rPr>
              <a:t>  - Depressants: </a:t>
            </a:r>
            <a:r>
              <a:rPr lang="en-US" sz="2400" dirty="0"/>
              <a:t>Opium (main active ingredient: morphine), Heroin (</a:t>
            </a:r>
            <a:r>
              <a:rPr lang="en-US" sz="2400" dirty="0" err="1"/>
              <a:t>diacetyl</a:t>
            </a:r>
            <a:r>
              <a:rPr lang="en-US" sz="2400" dirty="0"/>
              <a:t> morphine); some analgesics with limited medical uses: pet</a:t>
            </a:r>
            <a:r>
              <a:rPr lang="pt-BR" sz="2400" dirty="0">
                <a:effectLst/>
              </a:rPr>
              <a:t>hidine (Dolargan)</a:t>
            </a:r>
            <a:r>
              <a:rPr lang="pt-BR" sz="2400" b="1" dirty="0">
                <a:effectLst/>
              </a:rPr>
              <a:t>, </a:t>
            </a:r>
            <a:r>
              <a:rPr lang="pt-BR" sz="2400" dirty="0">
                <a:effectLst/>
              </a:rPr>
              <a:t>fentanyl (Durogesic)</a:t>
            </a:r>
            <a:r>
              <a:rPr lang="en-US" sz="2400" dirty="0"/>
              <a:t>…</a:t>
            </a:r>
          </a:p>
          <a:p>
            <a:pPr marL="0" indent="0">
              <a:buNone/>
            </a:pPr>
            <a:r>
              <a:rPr lang="en-US" sz="2400" dirty="0">
                <a:solidFill>
                  <a:srgbClr val="FF0000"/>
                </a:solidFill>
              </a:rPr>
              <a:t>  - Stimulants:</a:t>
            </a:r>
            <a:r>
              <a:rPr lang="en-US" sz="2400" dirty="0"/>
              <a:t> include all of  the rest</a:t>
            </a:r>
          </a:p>
          <a:p>
            <a:pPr marL="0" indent="0">
              <a:buNone/>
            </a:pPr>
            <a:r>
              <a:rPr lang="en-US" sz="2400" dirty="0"/>
              <a:t>  + Amphetamine and its derivatives: methamphetamine, MDMA, MDEA, MMDA, DOM….</a:t>
            </a:r>
          </a:p>
          <a:p>
            <a:pPr marL="0" indent="0">
              <a:buNone/>
            </a:pPr>
            <a:r>
              <a:rPr lang="en-US" sz="2400" dirty="0"/>
              <a:t>  + Cocaine: extracted from </a:t>
            </a:r>
            <a:r>
              <a:rPr lang="en-US" sz="2400" i="1" dirty="0" err="1"/>
              <a:t>Erythroxylum</a:t>
            </a:r>
            <a:r>
              <a:rPr lang="en-US" sz="2400" i="1" dirty="0"/>
              <a:t> coca</a:t>
            </a:r>
          </a:p>
          <a:p>
            <a:pPr marL="0" indent="0">
              <a:buNone/>
            </a:pPr>
            <a:r>
              <a:rPr lang="en-US" sz="2400" dirty="0"/>
              <a:t>  + Hallucinogens: LSD, Mescaline, PCP…</a:t>
            </a:r>
          </a:p>
          <a:p>
            <a:pPr marL="0" indent="0">
              <a:buNone/>
            </a:pPr>
            <a:r>
              <a:rPr lang="en-US" sz="2400" dirty="0"/>
              <a:t>  + Marijuana and synthetic marijuana (K2, Spice)</a:t>
            </a:r>
          </a:p>
          <a:p>
            <a:pPr marL="0" indent="0">
              <a:buNone/>
            </a:pPr>
            <a:r>
              <a:rPr lang="en-US" sz="2400" dirty="0"/>
              <a:t>  + Bath salts (</a:t>
            </a:r>
            <a:r>
              <a:rPr lang="en-US" sz="2400" dirty="0" err="1"/>
              <a:t>mephedrone</a:t>
            </a:r>
            <a:r>
              <a:rPr lang="en-US" sz="2400" dirty="0"/>
              <a:t>, </a:t>
            </a:r>
            <a:r>
              <a:rPr lang="en-US" sz="2400" dirty="0" err="1"/>
              <a:t>cathinone</a:t>
            </a:r>
            <a:r>
              <a:rPr lang="en-US" sz="2400" dirty="0"/>
              <a:t>): extracted from </a:t>
            </a:r>
            <a:r>
              <a:rPr lang="en-US" sz="2400" dirty="0" err="1"/>
              <a:t>Khat</a:t>
            </a:r>
            <a:endParaRPr lang="en-US" sz="2400" dirty="0"/>
          </a:p>
        </p:txBody>
      </p:sp>
    </p:spTree>
    <p:extLst>
      <p:ext uri="{BB962C8B-B14F-4D97-AF65-F5344CB8AC3E}">
        <p14:creationId xmlns:p14="http://schemas.microsoft.com/office/powerpoint/2010/main" val="4034627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1"/>
            <a:ext cx="7765321" cy="990600"/>
          </a:xfrm>
        </p:spPr>
        <p:txBody>
          <a:bodyPr/>
          <a:lstStyle/>
          <a:p>
            <a:r>
              <a:rPr lang="en-US" dirty="0">
                <a:solidFill>
                  <a:srgbClr val="FFFF00"/>
                </a:solidFill>
              </a:rPr>
              <a:t>DRUGS: HARMS</a:t>
            </a:r>
            <a:endParaRPr lang="en-US" dirty="0"/>
          </a:p>
        </p:txBody>
      </p:sp>
      <p:sp>
        <p:nvSpPr>
          <p:cNvPr id="3" name="Content Placeholder 2"/>
          <p:cNvSpPr>
            <a:spLocks noGrp="1"/>
          </p:cNvSpPr>
          <p:nvPr>
            <p:ph idx="1"/>
          </p:nvPr>
        </p:nvSpPr>
        <p:spPr>
          <a:xfrm>
            <a:off x="152400" y="1219200"/>
            <a:ext cx="8839200" cy="5410200"/>
          </a:xfrm>
        </p:spPr>
        <p:txBody>
          <a:bodyPr>
            <a:normAutofit/>
          </a:bodyPr>
          <a:lstStyle/>
          <a:p>
            <a:pPr marL="0" indent="0">
              <a:buNone/>
            </a:pPr>
            <a:r>
              <a:rPr lang="en-US" sz="2800" dirty="0"/>
              <a:t>- Because of effects on CNS, drugs can cause:</a:t>
            </a:r>
          </a:p>
          <a:p>
            <a:pPr marL="457200" lvl="1" indent="0">
              <a:buNone/>
            </a:pPr>
            <a:r>
              <a:rPr lang="en-US" sz="2600" dirty="0"/>
              <a:t>+ Stimulants: insomnia, followed by drowsiness periods</a:t>
            </a:r>
          </a:p>
          <a:p>
            <a:pPr marL="457200" lvl="1" indent="0">
              <a:buNone/>
            </a:pPr>
            <a:r>
              <a:rPr lang="en-US" sz="2600" dirty="0"/>
              <a:t>+ Psychotic symptoms: hallucination, paranoia, agitating behavior</a:t>
            </a:r>
          </a:p>
          <a:p>
            <a:pPr marL="0" indent="0">
              <a:buNone/>
            </a:pPr>
            <a:r>
              <a:rPr lang="en-US" sz="2800" dirty="0"/>
              <a:t>- </a:t>
            </a:r>
            <a:r>
              <a:rPr lang="en-US" sz="2800" dirty="0" err="1"/>
              <a:t>Longterm</a:t>
            </a:r>
            <a:r>
              <a:rPr lang="en-US" sz="2800" dirty="0"/>
              <a:t> use: personality changes</a:t>
            </a:r>
          </a:p>
          <a:p>
            <a:pPr>
              <a:buFontTx/>
              <a:buChar char="-"/>
            </a:pPr>
            <a:r>
              <a:rPr lang="en-US" sz="2800" dirty="0"/>
              <a:t>High cost</a:t>
            </a:r>
          </a:p>
          <a:p>
            <a:pPr>
              <a:buFontTx/>
              <a:buChar char="-"/>
            </a:pPr>
            <a:r>
              <a:rPr lang="en-US" sz="2800" dirty="0"/>
              <a:t>Decreased learning and working ability</a:t>
            </a:r>
          </a:p>
          <a:p>
            <a:pPr>
              <a:buFontTx/>
              <a:buChar char="-"/>
            </a:pPr>
            <a:r>
              <a:rPr lang="en-US" sz="2800" dirty="0"/>
              <a:t> Stealing money to buy drugs</a:t>
            </a:r>
          </a:p>
          <a:p>
            <a:endParaRPr lang="en-US" dirty="0"/>
          </a:p>
        </p:txBody>
      </p:sp>
    </p:spTree>
    <p:extLst>
      <p:ext uri="{BB962C8B-B14F-4D97-AF65-F5344CB8AC3E}">
        <p14:creationId xmlns:p14="http://schemas.microsoft.com/office/powerpoint/2010/main" val="1135732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bs.hien\Desktop\1456318705800145631870572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457200"/>
            <a:ext cx="4267200" cy="46482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Documents and Settings\bs.hien\Desktop\thucthan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990600"/>
            <a:ext cx="4248150" cy="2971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19275" y="5410200"/>
            <a:ext cx="5029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Cambria" pitchFamily="18" charset="0"/>
              </a:rPr>
              <a:t>LSD: drug-soaked paper pieces</a:t>
            </a:r>
          </a:p>
        </p:txBody>
      </p:sp>
    </p:spTree>
    <p:extLst>
      <p:ext uri="{BB962C8B-B14F-4D97-AF65-F5344CB8AC3E}">
        <p14:creationId xmlns:p14="http://schemas.microsoft.com/office/powerpoint/2010/main" val="4086031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000" y="152400"/>
            <a:ext cx="5127180" cy="5029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33400" y="5410200"/>
            <a:ext cx="8001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latin typeface="Times New Roman" pitchFamily="18" charset="0"/>
                <a:cs typeface="Times New Roman" pitchFamily="18" charset="0"/>
              </a:rPr>
              <a:t>LSD</a:t>
            </a:r>
          </a:p>
          <a:p>
            <a:pPr algn="ctr"/>
            <a:r>
              <a:rPr lang="en-US" sz="2800" dirty="0">
                <a:solidFill>
                  <a:prstClr val="white"/>
                </a:solidFill>
                <a:latin typeface="Times New Roman" pitchFamily="18" charset="0"/>
                <a:cs typeface="Times New Roman" pitchFamily="18" charset="0"/>
              </a:rPr>
              <a:t>Photo provided by VTC TV reporter</a:t>
            </a:r>
            <a:endParaRPr lang="en-US" sz="2800" dirty="0">
              <a:solidFill>
                <a:prstClr val="white"/>
              </a:solidFill>
            </a:endParaRPr>
          </a:p>
        </p:txBody>
      </p:sp>
    </p:spTree>
    <p:extLst>
      <p:ext uri="{BB962C8B-B14F-4D97-AF65-F5344CB8AC3E}">
        <p14:creationId xmlns:p14="http://schemas.microsoft.com/office/powerpoint/2010/main" val="4161195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bai giang ĐHQG\ma túy\hình tem giấy\temgiay-nd1000-tracrin_muzq.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518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81000" y="5715000"/>
            <a:ext cx="8229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latin typeface="Times New Roman" pitchFamily="18" charset="0"/>
                <a:cs typeface="Times New Roman" pitchFamily="18" charset="0"/>
              </a:rPr>
              <a:t>Advertising on Facebook</a:t>
            </a:r>
            <a:br>
              <a:rPr lang="en-US" sz="2800" dirty="0">
                <a:solidFill>
                  <a:prstClr val="white"/>
                </a:solidFill>
                <a:latin typeface="Times New Roman" pitchFamily="18" charset="0"/>
                <a:cs typeface="Times New Roman" pitchFamily="18" charset="0"/>
              </a:rPr>
            </a:br>
            <a:r>
              <a:rPr lang="en-US" sz="2800" dirty="0">
                <a:solidFill>
                  <a:prstClr val="white"/>
                </a:solidFill>
                <a:latin typeface="Times New Roman" pitchFamily="18" charset="0"/>
                <a:cs typeface="Times New Roman" pitchFamily="18" charset="0"/>
              </a:rPr>
              <a:t>(Photos provided by </a:t>
            </a:r>
            <a:r>
              <a:rPr lang="en-US" sz="2800" dirty="0" err="1">
                <a:solidFill>
                  <a:prstClr val="white"/>
                </a:solidFill>
                <a:latin typeface="Times New Roman" pitchFamily="18" charset="0"/>
                <a:cs typeface="Times New Roman" pitchFamily="18" charset="0"/>
              </a:rPr>
              <a:t>ThanhNien</a:t>
            </a:r>
            <a:r>
              <a:rPr lang="en-US" sz="2800" dirty="0">
                <a:solidFill>
                  <a:prstClr val="white"/>
                </a:solidFill>
                <a:latin typeface="Times New Roman" pitchFamily="18" charset="0"/>
                <a:cs typeface="Times New Roman" pitchFamily="18" charset="0"/>
              </a:rPr>
              <a:t> press reporter)</a:t>
            </a:r>
            <a:endParaRPr lang="en-US" sz="2800" dirty="0">
              <a:solidFill>
                <a:prstClr val="white"/>
              </a:solidFill>
            </a:endParaRPr>
          </a:p>
        </p:txBody>
      </p:sp>
    </p:spTree>
    <p:extLst>
      <p:ext uri="{BB962C8B-B14F-4D97-AF65-F5344CB8AC3E}">
        <p14:creationId xmlns:p14="http://schemas.microsoft.com/office/powerpoint/2010/main" val="28983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1"/>
            <a:ext cx="7765321" cy="761999"/>
          </a:xfrm>
        </p:spPr>
        <p:txBody>
          <a:bodyPr/>
          <a:lstStyle/>
          <a:p>
            <a:r>
              <a:rPr lang="en-US" dirty="0">
                <a:solidFill>
                  <a:srgbClr val="FFFF00"/>
                </a:solidFill>
              </a:rPr>
              <a:t>LSD</a:t>
            </a:r>
            <a:endParaRPr lang="en-US" dirty="0"/>
          </a:p>
        </p:txBody>
      </p:sp>
      <p:sp>
        <p:nvSpPr>
          <p:cNvPr id="3" name="Content Placeholder 2"/>
          <p:cNvSpPr>
            <a:spLocks noGrp="1"/>
          </p:cNvSpPr>
          <p:nvPr>
            <p:ph idx="1"/>
          </p:nvPr>
        </p:nvSpPr>
        <p:spPr>
          <a:xfrm>
            <a:off x="152400" y="914400"/>
            <a:ext cx="8839200" cy="5791200"/>
          </a:xfrm>
        </p:spPr>
        <p:txBody>
          <a:bodyPr>
            <a:normAutofit lnSpcReduction="10000"/>
          </a:bodyPr>
          <a:lstStyle/>
          <a:p>
            <a:r>
              <a:rPr lang="en-US" sz="2400" dirty="0"/>
              <a:t>Being sold as pieces of paper like stamps with cheap price</a:t>
            </a:r>
          </a:p>
          <a:p>
            <a:r>
              <a:rPr lang="en-US" sz="2400" dirty="0"/>
              <a:t>Used by licking or sublingual route</a:t>
            </a:r>
          </a:p>
          <a:p>
            <a:r>
              <a:rPr lang="en-US" sz="2400" dirty="0"/>
              <a:t>Pieces of paper soaked with LSD (</a:t>
            </a:r>
            <a:r>
              <a:rPr lang="en-US" sz="2400" dirty="0">
                <a:effectLst/>
              </a:rPr>
              <a:t>lysergic acid diethylamide) – a hallucinogen</a:t>
            </a:r>
          </a:p>
          <a:p>
            <a:r>
              <a:rPr lang="en-US" sz="2400" dirty="0">
                <a:effectLst/>
              </a:rPr>
              <a:t>First synthesized from ergotamine by Albert Hofmann in Switzerland in 1938</a:t>
            </a:r>
          </a:p>
          <a:p>
            <a:r>
              <a:rPr lang="en-US" sz="2400" dirty="0">
                <a:effectLst/>
              </a:rPr>
              <a:t>Late 1970s: synthesis was stopped</a:t>
            </a:r>
          </a:p>
          <a:p>
            <a:r>
              <a:rPr lang="en-US" sz="2400" dirty="0">
                <a:effectLst/>
              </a:rPr>
              <a:t>Has been on the market recently</a:t>
            </a:r>
          </a:p>
          <a:p>
            <a:r>
              <a:rPr lang="en-US" sz="2400" dirty="0">
                <a:effectLst/>
              </a:rPr>
              <a:t>Most known powerful </a:t>
            </a:r>
            <a:r>
              <a:rPr lang="en-US" sz="2400" dirty="0" err="1">
                <a:effectLst/>
              </a:rPr>
              <a:t>hallucinagen</a:t>
            </a:r>
            <a:r>
              <a:rPr lang="en-US" sz="2400" dirty="0">
                <a:effectLst/>
              </a:rPr>
              <a:t> (very small dose can produce </a:t>
            </a:r>
            <a:r>
              <a:rPr lang="en-US" sz="2400" dirty="0" err="1">
                <a:effectLst/>
              </a:rPr>
              <a:t>hallucinative</a:t>
            </a:r>
            <a:r>
              <a:rPr lang="en-US" sz="2400" dirty="0">
                <a:effectLst/>
              </a:rPr>
              <a:t> effect)</a:t>
            </a:r>
          </a:p>
          <a:p>
            <a:r>
              <a:rPr lang="en-US" sz="2400" dirty="0">
                <a:effectLst/>
              </a:rPr>
              <a:t>One of the 2 most dangerous drugs</a:t>
            </a:r>
            <a:endParaRPr lang="en-US" sz="2400" dirty="0"/>
          </a:p>
        </p:txBody>
      </p:sp>
    </p:spTree>
    <p:extLst>
      <p:ext uri="{BB962C8B-B14F-4D97-AF65-F5344CB8AC3E}">
        <p14:creationId xmlns:p14="http://schemas.microsoft.com/office/powerpoint/2010/main" val="478107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1"/>
            <a:ext cx="7765321" cy="838199"/>
          </a:xfrm>
        </p:spPr>
        <p:txBody>
          <a:bodyPr/>
          <a:lstStyle/>
          <a:p>
            <a:r>
              <a:rPr lang="en-US" dirty="0">
                <a:solidFill>
                  <a:srgbClr val="FFFF00"/>
                </a:solidFill>
              </a:rPr>
              <a:t>LSD</a:t>
            </a:r>
            <a:endParaRPr lang="en-US" dirty="0"/>
          </a:p>
        </p:txBody>
      </p:sp>
      <p:sp>
        <p:nvSpPr>
          <p:cNvPr id="3" name="Content Placeholder 2"/>
          <p:cNvSpPr>
            <a:spLocks noGrp="1"/>
          </p:cNvSpPr>
          <p:nvPr>
            <p:ph idx="1"/>
          </p:nvPr>
        </p:nvSpPr>
        <p:spPr>
          <a:xfrm>
            <a:off x="152400" y="990600"/>
            <a:ext cx="8839200" cy="5638800"/>
          </a:xfrm>
        </p:spPr>
        <p:txBody>
          <a:bodyPr>
            <a:normAutofit/>
          </a:bodyPr>
          <a:lstStyle/>
          <a:p>
            <a:r>
              <a:rPr lang="en-US" sz="2400" dirty="0"/>
              <a:t>Complex mechanism of action (supposed to affect all types of dopamine receptors with highest potent on D2 receptor; norepinephrine receptors, less potent on </a:t>
            </a:r>
            <a:r>
              <a:rPr lang="en-US" sz="2400" dirty="0" err="1"/>
              <a:t>serotonine</a:t>
            </a:r>
            <a:r>
              <a:rPr lang="en-US" sz="2400" dirty="0"/>
              <a:t> receptors - 5HT2A and 5HT2C) [</a:t>
            </a:r>
            <a:r>
              <a:rPr lang="en-US" sz="2400" dirty="0" err="1"/>
              <a:t>Marona-Lewicka</a:t>
            </a:r>
            <a:r>
              <a:rPr lang="en-US" sz="2400" dirty="0"/>
              <a:t> D, </a:t>
            </a:r>
            <a:r>
              <a:rPr lang="en-US" sz="2400" dirty="0" err="1"/>
              <a:t>Thisted</a:t>
            </a:r>
            <a:r>
              <a:rPr lang="en-US" sz="2400" dirty="0"/>
              <a:t> RA, Nichols DE -Psychopharmacology 2005]</a:t>
            </a:r>
          </a:p>
          <a:p>
            <a:r>
              <a:rPr lang="en-US" sz="2400" dirty="0"/>
              <a:t>Increase glutamate release from the cortex </a:t>
            </a:r>
            <a:r>
              <a:rPr lang="fr-FR" sz="2400" dirty="0"/>
              <a:t>[</a:t>
            </a:r>
            <a:r>
              <a:rPr lang="fr-FR" sz="2400" dirty="0" err="1"/>
              <a:t>Nichols</a:t>
            </a:r>
            <a:r>
              <a:rPr lang="fr-FR" sz="2400" dirty="0"/>
              <a:t> DE- </a:t>
            </a:r>
            <a:r>
              <a:rPr lang="fr-FR" sz="2400" dirty="0" err="1"/>
              <a:t>Pharmacology</a:t>
            </a:r>
            <a:r>
              <a:rPr lang="fr-FR" sz="2400" dirty="0"/>
              <a:t> &amp; </a:t>
            </a:r>
            <a:r>
              <a:rPr lang="fr-FR" sz="2400" dirty="0" err="1"/>
              <a:t>Therapeutics</a:t>
            </a:r>
            <a:r>
              <a:rPr lang="fr-FR" sz="2400" dirty="0"/>
              <a:t> 2004]</a:t>
            </a:r>
          </a:p>
          <a:p>
            <a:r>
              <a:rPr lang="fr-FR" sz="2400" dirty="0" err="1"/>
              <a:t>Half</a:t>
            </a:r>
            <a:r>
              <a:rPr lang="fr-FR" sz="2400" dirty="0"/>
              <a:t>-life: 5 </a:t>
            </a:r>
            <a:r>
              <a:rPr lang="fr-FR" sz="2400" dirty="0" err="1"/>
              <a:t>hours</a:t>
            </a:r>
            <a:endParaRPr lang="fr-FR" sz="2400" dirty="0"/>
          </a:p>
          <a:p>
            <a:r>
              <a:rPr lang="fr-FR" sz="2400" dirty="0"/>
              <a:t>Duration of action: 12 </a:t>
            </a:r>
            <a:r>
              <a:rPr lang="fr-FR" sz="2400" dirty="0" err="1"/>
              <a:t>hours</a:t>
            </a:r>
            <a:r>
              <a:rPr lang="fr-FR" sz="2400" dirty="0"/>
              <a:t>. High dose (&gt;1 </a:t>
            </a:r>
            <a:r>
              <a:rPr lang="fr-FR" sz="2400" dirty="0" err="1"/>
              <a:t>mcg</a:t>
            </a:r>
            <a:r>
              <a:rPr lang="fr-FR" sz="2400" dirty="0"/>
              <a:t>/kg) </a:t>
            </a:r>
            <a:r>
              <a:rPr lang="fr-FR" sz="2400" dirty="0" err="1"/>
              <a:t>can</a:t>
            </a:r>
            <a:r>
              <a:rPr lang="fr-FR" sz="2400" dirty="0"/>
              <a:t> cause </a:t>
            </a:r>
            <a:r>
              <a:rPr lang="fr-FR" sz="2400" dirty="0" err="1"/>
              <a:t>pyschotic</a:t>
            </a:r>
            <a:r>
              <a:rPr lang="fr-FR" sz="2400" dirty="0"/>
              <a:t> </a:t>
            </a:r>
            <a:r>
              <a:rPr lang="fr-FR" sz="2400" dirty="0" err="1"/>
              <a:t>symptoms</a:t>
            </a:r>
            <a:r>
              <a:rPr lang="fr-FR" sz="2400" dirty="0"/>
              <a:t> </a:t>
            </a:r>
            <a:r>
              <a:rPr lang="fr-FR" sz="2400" dirty="0" err="1"/>
              <a:t>that</a:t>
            </a:r>
            <a:r>
              <a:rPr lang="fr-FR" sz="2400" dirty="0"/>
              <a:t> last for a few </a:t>
            </a:r>
            <a:r>
              <a:rPr lang="fr-FR" sz="2400" dirty="0" err="1"/>
              <a:t>days</a:t>
            </a:r>
            <a:r>
              <a:rPr lang="fr-FR" sz="2400" dirty="0"/>
              <a:t> </a:t>
            </a:r>
            <a:r>
              <a:rPr lang="fr-FR" sz="2400" dirty="0">
                <a:effectLst/>
              </a:rPr>
              <a:t>[</a:t>
            </a:r>
            <a:r>
              <a:rPr lang="en-US" sz="2400" i="1" dirty="0" err="1">
                <a:effectLst/>
              </a:rPr>
              <a:t>Papac</a:t>
            </a:r>
            <a:r>
              <a:rPr lang="en-US" sz="2400" i="1" dirty="0">
                <a:effectLst/>
              </a:rPr>
              <a:t> DI, Foltz RL- Journal of Analytical Toxicology /June 1990</a:t>
            </a:r>
            <a:r>
              <a:rPr lang="en-US" sz="2400" dirty="0">
                <a:effectLst/>
              </a:rPr>
              <a:t>]</a:t>
            </a:r>
            <a:endParaRPr lang="en-US" sz="2400" dirty="0"/>
          </a:p>
          <a:p>
            <a:endParaRPr lang="fr-FR" sz="2400" dirty="0"/>
          </a:p>
          <a:p>
            <a:endParaRPr lang="en-US" sz="2400" dirty="0"/>
          </a:p>
          <a:p>
            <a:endParaRPr lang="en-US" sz="2400" dirty="0"/>
          </a:p>
        </p:txBody>
      </p:sp>
    </p:spTree>
    <p:extLst>
      <p:ext uri="{BB962C8B-B14F-4D97-AF65-F5344CB8AC3E}">
        <p14:creationId xmlns:p14="http://schemas.microsoft.com/office/powerpoint/2010/main" val="39669182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TotalTime>
  <Words>1377</Words>
  <Application>Microsoft Office PowerPoint</Application>
  <PresentationFormat>On-screen Show (4:3)</PresentationFormat>
  <Paragraphs>152</Paragraphs>
  <Slides>27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Cambria</vt:lpstr>
      <vt:lpstr>Lucida Sans Unicode</vt:lpstr>
      <vt:lpstr>Rockwell</vt:lpstr>
      <vt:lpstr>Times New Roman</vt:lpstr>
      <vt:lpstr>Wingdings</vt:lpstr>
      <vt:lpstr>Damask</vt:lpstr>
      <vt:lpstr>PowerPoint Presentation</vt:lpstr>
      <vt:lpstr>DRUG: DEFINITION</vt:lpstr>
      <vt:lpstr>DRUGS: CLASSIFICATION</vt:lpstr>
      <vt:lpstr>DRUGS: HARMS</vt:lpstr>
      <vt:lpstr>PowerPoint Presentation</vt:lpstr>
      <vt:lpstr>PowerPoint Presentation</vt:lpstr>
      <vt:lpstr>PowerPoint Presentation</vt:lpstr>
      <vt:lpstr>LSD</vt:lpstr>
      <vt:lpstr>LSD</vt:lpstr>
      <vt:lpstr>PowerPoint Presentation</vt:lpstr>
      <vt:lpstr>PowerPoint Presentation</vt:lpstr>
      <vt:lpstr>BATH SALTS</vt:lpstr>
      <vt:lpstr>PowerPoint Presentation</vt:lpstr>
      <vt:lpstr>BATH SALTS</vt:lpstr>
      <vt:lpstr>PowerPoint Presentation</vt:lpstr>
      <vt:lpstr>Synthetic marijuana</vt:lpstr>
      <vt:lpstr>CHEMICALS IN K2/Spice</vt:lpstr>
      <vt:lpstr>CHEMICALS IN K2/Spice</vt:lpstr>
      <vt:lpstr>CHEMICALS IN K2/Spice</vt:lpstr>
      <vt:lpstr>CHEMICALS IN K2/Spice</vt:lpstr>
      <vt:lpstr>LEGAL STATUS</vt:lpstr>
      <vt:lpstr>New drug test kit</vt:lpstr>
      <vt:lpstr>PowerPoint Presentation</vt:lpstr>
      <vt:lpstr>PowerPoint Presentation</vt:lpstr>
      <vt:lpstr>CONCLUSIONS</vt:lpstr>
      <vt:lpstr>CONCLUSIONS</vt:lpstr>
      <vt:lpstr>PowerPoint Presentation</vt:lpstr>
    </vt:vector>
  </TitlesOfParts>
  <Company>CKK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SVHATTC DELL 01</cp:lastModifiedBy>
  <cp:revision>30</cp:revision>
  <dcterms:created xsi:type="dcterms:W3CDTF">2017-07-13T04:10:35Z</dcterms:created>
  <dcterms:modified xsi:type="dcterms:W3CDTF">2017-08-01T05:47:38Z</dcterms:modified>
</cp:coreProperties>
</file>