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32" r:id="rId2"/>
    <p:sldId id="398" r:id="rId3"/>
    <p:sldId id="399" r:id="rId4"/>
    <p:sldId id="400" r:id="rId5"/>
    <p:sldId id="431" r:id="rId6"/>
    <p:sldId id="439" r:id="rId7"/>
    <p:sldId id="440" r:id="rId8"/>
    <p:sldId id="433" r:id="rId9"/>
    <p:sldId id="434" r:id="rId10"/>
    <p:sldId id="414" r:id="rId11"/>
    <p:sldId id="432" r:id="rId12"/>
    <p:sldId id="436" r:id="rId13"/>
    <p:sldId id="408" r:id="rId14"/>
    <p:sldId id="409" r:id="rId15"/>
    <p:sldId id="437" r:id="rId16"/>
    <p:sldId id="410" r:id="rId17"/>
    <p:sldId id="411" r:id="rId18"/>
    <p:sldId id="412" r:id="rId19"/>
    <p:sldId id="416" r:id="rId20"/>
    <p:sldId id="426" r:id="rId21"/>
    <p:sldId id="438" r:id="rId22"/>
    <p:sldId id="419" r:id="rId23"/>
    <p:sldId id="429" r:id="rId24"/>
    <p:sldId id="430" r:id="rId25"/>
    <p:sldId id="417" r:id="rId26"/>
    <p:sldId id="418" r:id="rId27"/>
    <p:sldId id="3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8" autoAdjust="0"/>
    <p:restoredTop sz="94660"/>
  </p:normalViewPr>
  <p:slideViewPr>
    <p:cSldViewPr>
      <p:cViewPr>
        <p:scale>
          <a:sx n="50" d="100"/>
          <a:sy n="50" d="100"/>
        </p:scale>
        <p:origin x="-1758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D6D19-74CF-433D-8C81-22E6572E4BE3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E4826-A684-4342-88AA-71EA605C65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3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03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</a:t>
            </a:r>
            <a:r>
              <a:rPr lang="en-US" dirty="0" err="1" smtClean="0"/>
              <a:t>tco</a:t>
            </a:r>
            <a:r>
              <a:rPr lang="en-US" dirty="0" smtClean="0"/>
              <a:t>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7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86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7285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09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61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04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54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5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97075"/>
            <a:ext cx="7769225" cy="1428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153ED-28B6-472E-BE09-F46117F7A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4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  <a:lvl2pPr>
              <a:defRPr>
                <a:latin typeface="Cambria" panose="02040503050406030204" pitchFamily="18" charset="0"/>
              </a:defRPr>
            </a:lvl2pPr>
            <a:lvl3pPr>
              <a:defRPr>
                <a:latin typeface="Cambria" panose="02040503050406030204" pitchFamily="18" charset="0"/>
              </a:defRPr>
            </a:lvl3pPr>
            <a:lvl4pPr>
              <a:defRPr>
                <a:latin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2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9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3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267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</a:t>
            </a:r>
            <a:r>
              <a:rPr lang="en-US" dirty="0" err="1" smtClean="0"/>
              <a:t>lecvel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30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00" y="811213"/>
            <a:ext cx="8686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-23191" y="1239062"/>
            <a:ext cx="9144000" cy="41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381000" y="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52400" y="1905000"/>
            <a:ext cx="8839200" cy="286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en-US" sz="6000" b="1" dirty="0" smtClean="0">
                <a:solidFill>
                  <a:srgbClr val="FFFF00"/>
                </a:solidFill>
                <a:latin typeface="Cambria" pitchFamily="18" charset="0"/>
              </a:rPr>
              <a:t>CẢNH BÁO VỀ CÁC LOẠI MA TÚY MỚI: TEM GIẤY, MUỐI TẮM VÀ CỎ MỸ</a:t>
            </a:r>
            <a:endParaRPr lang="en-US" altLang="en-US" sz="6000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4326835" y="5562600"/>
            <a:ext cx="4422775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BS.CKII. </a:t>
            </a:r>
            <a:r>
              <a:rPr lang="en-US" altLang="en-US" sz="2400" b="1" dirty="0" err="1">
                <a:solidFill>
                  <a:srgbClr val="FFFFFF"/>
                </a:solidFill>
                <a:latin typeface="Times New Roman" panose="02020603050405020304" pitchFamily="18" charset="0"/>
              </a:rPr>
              <a:t>Huỳnh</a:t>
            </a:r>
            <a:r>
              <a:rPr lang="en-US" altLang="en-US" sz="24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 Thanh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Hiển</a:t>
            </a:r>
            <a:endParaRPr lang="en-US" altLang="en-US" sz="2400" b="1" dirty="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r">
              <a:buClrTx/>
              <a:buFontTx/>
              <a:buNone/>
            </a:pP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Bệnh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Viện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Tâm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Thần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FFFFFF"/>
                </a:solidFill>
                <a:latin typeface="Times New Roman" panose="02020603050405020304" pitchFamily="18" charset="0"/>
              </a:rPr>
              <a:t>Tp</a:t>
            </a:r>
            <a:r>
              <a:rPr lang="en-US" altLang="en-US" sz="2400" b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HCM</a:t>
            </a:r>
            <a:endParaRPr lang="en-US" altLang="en-US" sz="2400" b="1" dirty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87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295400"/>
            <a:ext cx="37338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174" y="1371600"/>
            <a:ext cx="3810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4724400"/>
            <a:ext cx="396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Cây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Khat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chiết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x</a:t>
            </a:r>
            <a:r>
              <a:rPr lang="en-US" dirty="0" err="1" smtClean="0">
                <a:solidFill>
                  <a:schemeClr val="bg1"/>
                </a:solidFill>
              </a:rPr>
              <a:t>uất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mephedrone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và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cathinone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53000" y="4724400"/>
            <a:ext cx="3733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Cây</a:t>
            </a:r>
            <a:r>
              <a:rPr lang="en-US" dirty="0" smtClean="0">
                <a:solidFill>
                  <a:schemeClr val="bg1"/>
                </a:solidFill>
              </a:rPr>
              <a:t> ma </a:t>
            </a:r>
            <a:r>
              <a:rPr lang="en-US" dirty="0" err="1" smtClean="0">
                <a:solidFill>
                  <a:schemeClr val="bg1"/>
                </a:solidFill>
              </a:rPr>
              <a:t>hoang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chiết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x</a:t>
            </a:r>
            <a:r>
              <a:rPr lang="en-US" dirty="0" err="1" smtClean="0">
                <a:solidFill>
                  <a:schemeClr val="bg1"/>
                </a:solidFill>
              </a:rPr>
              <a:t>uất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ra</a:t>
            </a:r>
            <a:r>
              <a:rPr lang="en-US" dirty="0" smtClean="0">
                <a:solidFill>
                  <a:schemeClr val="bg1"/>
                </a:solidFill>
              </a:rPr>
              <a:t> ephedrine/</a:t>
            </a:r>
            <a:r>
              <a:rPr lang="en-US" dirty="0" err="1" smtClean="0">
                <a:solidFill>
                  <a:schemeClr val="bg1"/>
                </a:solidFill>
              </a:rPr>
              <a:t>tiền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chất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của</a:t>
            </a:r>
            <a:r>
              <a:rPr lang="en-US" dirty="0" smtClean="0">
                <a:solidFill>
                  <a:schemeClr val="bg1"/>
                </a:solidFill>
              </a:rPr>
              <a:t> amphetamine)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2895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333500"/>
            <a:ext cx="28194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4343400"/>
            <a:ext cx="2590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Đá</a:t>
            </a:r>
            <a:r>
              <a:rPr lang="en-US" dirty="0" smtClean="0"/>
              <a:t> (methamphetamine)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00400" y="4343400"/>
            <a:ext cx="27130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Muối</a:t>
            </a:r>
            <a:r>
              <a:rPr lang="en-US" dirty="0" smtClean="0"/>
              <a:t> </a:t>
            </a:r>
            <a:r>
              <a:rPr lang="en-US" dirty="0" err="1" smtClean="0"/>
              <a:t>tắm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dirty="0" smtClean="0"/>
              <a:t>(bath salt)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24625" y="4314825"/>
            <a:ext cx="2362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Muối</a:t>
            </a:r>
            <a:r>
              <a:rPr lang="en-US" dirty="0" smtClean="0"/>
              <a:t> </a:t>
            </a:r>
            <a:r>
              <a:rPr lang="en-US" dirty="0" err="1" smtClean="0"/>
              <a:t>tắm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(MgSO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6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1"/>
            <a:ext cx="7765321" cy="7620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Muối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tắm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715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altLang="en-US" sz="2400" dirty="0" err="1" smtClean="0"/>
              <a:t>Muối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tắm</a:t>
            </a:r>
            <a:r>
              <a:rPr lang="en-US" altLang="en-US" sz="2400" dirty="0"/>
              <a:t> (bath salts) </a:t>
            </a:r>
            <a:r>
              <a:rPr lang="en-US" altLang="en-US" sz="2400" dirty="0" err="1"/>
              <a:t>là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tên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lóng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của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một</a:t>
            </a:r>
            <a:r>
              <a:rPr lang="en-US" altLang="en-US" sz="2400" dirty="0"/>
              <a:t> </a:t>
            </a:r>
            <a:r>
              <a:rPr lang="en-US" altLang="en-US" sz="2400" dirty="0" err="1"/>
              <a:t>loại</a:t>
            </a:r>
            <a:r>
              <a:rPr lang="en-US" altLang="en-US" sz="2400" dirty="0"/>
              <a:t> ma </a:t>
            </a:r>
            <a:r>
              <a:rPr lang="en-US" altLang="en-US" sz="2400" dirty="0" err="1"/>
              <a:t>túy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có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tên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hóa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học</a:t>
            </a:r>
            <a:r>
              <a:rPr lang="en-US" altLang="en-US" sz="2400" dirty="0"/>
              <a:t> </a:t>
            </a:r>
            <a:r>
              <a:rPr lang="en-US" altLang="en-US" sz="2400" dirty="0" err="1"/>
              <a:t>là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mephedrone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hoặc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cathinone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hoặc</a:t>
            </a:r>
            <a:r>
              <a:rPr lang="en-US" altLang="en-US" sz="2400" dirty="0"/>
              <a:t> </a:t>
            </a:r>
            <a:r>
              <a:rPr lang="en-US" altLang="en-US" sz="2400" dirty="0" err="1" smtClean="0"/>
              <a:t>hỗn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hợp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của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cả</a:t>
            </a:r>
            <a:r>
              <a:rPr lang="en-US" altLang="en-US" sz="2400" dirty="0"/>
              <a:t> 2 </a:t>
            </a:r>
            <a:r>
              <a:rPr lang="en-US" altLang="en-US" sz="2400" dirty="0" err="1"/>
              <a:t>chất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trên</a:t>
            </a:r>
            <a:r>
              <a:rPr lang="en-US" altLang="en-US" sz="2400" dirty="0" smtClean="0"/>
              <a:t>. </a:t>
            </a:r>
            <a:r>
              <a:rPr lang="en-US" altLang="en-US" sz="2400" dirty="0" err="1" smtClean="0"/>
              <a:t>Cách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sử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dụng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tương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tự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như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đá</a:t>
            </a:r>
            <a:r>
              <a:rPr lang="en-US" altLang="en-US" sz="2400" dirty="0" smtClean="0"/>
              <a:t> (</a:t>
            </a:r>
            <a:r>
              <a:rPr lang="en-US" altLang="en-US" sz="2400" dirty="0" err="1" smtClean="0"/>
              <a:t>đốt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hít</a:t>
            </a:r>
            <a:r>
              <a:rPr lang="en-US" altLang="en-US" sz="2400" dirty="0" smtClean="0"/>
              <a:t>).</a:t>
            </a:r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đặt</a:t>
            </a:r>
            <a:r>
              <a:rPr lang="en-US" sz="2400" dirty="0"/>
              <a:t> </a:t>
            </a:r>
            <a:r>
              <a:rPr lang="en-US" sz="2400" dirty="0" err="1"/>
              <a:t>tên</a:t>
            </a:r>
            <a:r>
              <a:rPr lang="en-US" sz="2400" dirty="0"/>
              <a:t> </a:t>
            </a:r>
            <a:r>
              <a:rPr lang="en-US" sz="2400" dirty="0" err="1"/>
              <a:t>trùng</a:t>
            </a:r>
            <a:r>
              <a:rPr lang="en-US" sz="2400" dirty="0"/>
              <a:t> </a:t>
            </a:r>
            <a:r>
              <a:rPr lang="en-US" sz="2400" dirty="0" err="1"/>
              <a:t>với</a:t>
            </a:r>
            <a:r>
              <a:rPr lang="en-US" sz="2400" dirty="0"/>
              <a:t> </a:t>
            </a:r>
            <a:r>
              <a:rPr lang="en-US" sz="2400" dirty="0" err="1"/>
              <a:t>sản</a:t>
            </a:r>
            <a:r>
              <a:rPr lang="en-US" sz="2400" dirty="0"/>
              <a:t> </a:t>
            </a:r>
            <a:r>
              <a:rPr lang="en-US" sz="2400" dirty="0" err="1"/>
              <a:t>phẩm</a:t>
            </a:r>
            <a:r>
              <a:rPr lang="en-US" sz="2400" dirty="0"/>
              <a:t> </a:t>
            </a:r>
            <a:r>
              <a:rPr lang="en-US" sz="2400" dirty="0" err="1"/>
              <a:t>thông</a:t>
            </a:r>
            <a:r>
              <a:rPr lang="en-US" sz="2400" dirty="0"/>
              <a:t> </a:t>
            </a:r>
            <a:r>
              <a:rPr lang="en-US" sz="2400" dirty="0" err="1"/>
              <a:t>thường</a:t>
            </a:r>
            <a:r>
              <a:rPr lang="en-US" sz="2400" dirty="0"/>
              <a:t>  </a:t>
            </a:r>
            <a:r>
              <a:rPr lang="en-US" sz="2400" dirty="0" err="1"/>
              <a:t>là</a:t>
            </a:r>
            <a:r>
              <a:rPr lang="en-US" sz="2400" dirty="0"/>
              <a:t> bath salts (MgSO</a:t>
            </a:r>
            <a:r>
              <a:rPr lang="en-US" sz="2400" baseline="-25000" dirty="0"/>
              <a:t>4</a:t>
            </a:r>
            <a:r>
              <a:rPr lang="en-US" sz="2400" dirty="0"/>
              <a:t>) </a:t>
            </a:r>
            <a:r>
              <a:rPr lang="en-US" sz="2400" dirty="0" err="1"/>
              <a:t>để</a:t>
            </a:r>
            <a:r>
              <a:rPr lang="en-US" sz="2400" dirty="0"/>
              <a:t> qua </a:t>
            </a:r>
            <a:r>
              <a:rPr lang="en-US" sz="2400" dirty="0" err="1"/>
              <a:t>mặt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cơ</a:t>
            </a:r>
            <a:r>
              <a:rPr lang="en-US" sz="2400" dirty="0"/>
              <a:t> </a:t>
            </a:r>
            <a:r>
              <a:rPr lang="en-US" sz="2400" dirty="0" err="1"/>
              <a:t>quan</a:t>
            </a:r>
            <a:r>
              <a:rPr lang="en-US" sz="2400" dirty="0"/>
              <a:t> </a:t>
            </a:r>
            <a:r>
              <a:rPr lang="en-US" sz="2400" dirty="0" err="1"/>
              <a:t>chức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. </a:t>
            </a:r>
            <a:r>
              <a:rPr lang="en-US" sz="2400" dirty="0" err="1"/>
              <a:t>Trên</a:t>
            </a:r>
            <a:r>
              <a:rPr lang="en-US" sz="2400" dirty="0"/>
              <a:t> </a:t>
            </a:r>
            <a:r>
              <a:rPr lang="en-US" sz="2400" dirty="0" err="1"/>
              <a:t>sản</a:t>
            </a:r>
            <a:r>
              <a:rPr lang="en-US" sz="2400" dirty="0"/>
              <a:t> </a:t>
            </a:r>
            <a:r>
              <a:rPr lang="en-US" sz="2400" dirty="0" err="1"/>
              <a:t>phẩm</a:t>
            </a:r>
            <a:r>
              <a:rPr lang="en-US" sz="2400" dirty="0"/>
              <a:t> </a:t>
            </a:r>
            <a:r>
              <a:rPr lang="en-US" sz="2400" dirty="0" err="1"/>
              <a:t>luôn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dòng</a:t>
            </a:r>
            <a:r>
              <a:rPr lang="en-US" sz="2400" dirty="0"/>
              <a:t> </a:t>
            </a:r>
            <a:r>
              <a:rPr lang="en-US" sz="2400" dirty="0" err="1"/>
              <a:t>chữ</a:t>
            </a:r>
            <a:r>
              <a:rPr lang="en-US" sz="2400" dirty="0"/>
              <a:t> “</a:t>
            </a:r>
            <a:r>
              <a:rPr lang="en-US" sz="2400" dirty="0">
                <a:effectLst/>
              </a:rPr>
              <a:t>not for human consumption”</a:t>
            </a:r>
            <a:r>
              <a:rPr lang="en-US" sz="2400" dirty="0"/>
              <a:t> (</a:t>
            </a:r>
            <a:r>
              <a:rPr lang="en-US" sz="2400" dirty="0" err="1"/>
              <a:t>không</a:t>
            </a:r>
            <a:r>
              <a:rPr lang="en-US" sz="2400" dirty="0"/>
              <a:t> </a:t>
            </a:r>
            <a:r>
              <a:rPr lang="en-US" sz="2400" dirty="0" err="1"/>
              <a:t>dùng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con </a:t>
            </a:r>
            <a:r>
              <a:rPr lang="en-US" sz="2400" dirty="0" err="1" smtClean="0"/>
              <a:t>người</a:t>
            </a:r>
            <a:r>
              <a:rPr lang="en-US" sz="2400" dirty="0" smtClean="0"/>
              <a:t>). </a:t>
            </a:r>
            <a:r>
              <a:rPr lang="en-US" sz="2400" dirty="0" err="1" smtClean="0"/>
              <a:t>Được</a:t>
            </a:r>
            <a:r>
              <a:rPr lang="en-US" sz="2400" dirty="0" smtClean="0"/>
              <a:t> </a:t>
            </a:r>
            <a:r>
              <a:rPr lang="en-US" sz="2400" dirty="0" err="1"/>
              <a:t>c</a:t>
            </a:r>
            <a:r>
              <a:rPr lang="en-US" sz="2400" dirty="0" err="1" smtClean="0"/>
              <a:t>hiết</a:t>
            </a:r>
            <a:r>
              <a:rPr lang="en-US" sz="2400" dirty="0" smtClean="0"/>
              <a:t> </a:t>
            </a:r>
            <a:r>
              <a:rPr lang="en-US" sz="2400" dirty="0" err="1"/>
              <a:t>xuất</a:t>
            </a:r>
            <a:r>
              <a:rPr lang="en-US" sz="2400" dirty="0"/>
              <a:t> </a:t>
            </a:r>
            <a:r>
              <a:rPr lang="en-US" sz="2400" dirty="0" err="1"/>
              <a:t>của</a:t>
            </a:r>
            <a:r>
              <a:rPr lang="en-US" sz="2400" dirty="0"/>
              <a:t> </a:t>
            </a:r>
            <a:r>
              <a:rPr lang="en-US" sz="2400" dirty="0" err="1"/>
              <a:t>lá</a:t>
            </a:r>
            <a:r>
              <a:rPr lang="en-US" sz="2400" dirty="0"/>
              <a:t> </a:t>
            </a:r>
            <a:r>
              <a:rPr lang="en-US" sz="2400" dirty="0" err="1"/>
              <a:t>cây</a:t>
            </a:r>
            <a:r>
              <a:rPr lang="en-US" sz="2400" dirty="0"/>
              <a:t> </a:t>
            </a:r>
            <a:r>
              <a:rPr lang="en-US" sz="2400" dirty="0" err="1"/>
              <a:t>Khat</a:t>
            </a:r>
            <a:r>
              <a:rPr lang="en-US" sz="2400" dirty="0"/>
              <a:t> </a:t>
            </a:r>
            <a:r>
              <a:rPr lang="en-US" sz="2400" dirty="0" err="1"/>
              <a:t>tên</a:t>
            </a:r>
            <a:r>
              <a:rPr lang="en-US" sz="2400" dirty="0"/>
              <a:t> </a:t>
            </a:r>
            <a:r>
              <a:rPr lang="en-US" sz="2400" dirty="0" err="1"/>
              <a:t>khoa</a:t>
            </a:r>
            <a:r>
              <a:rPr lang="en-US" sz="2400" dirty="0"/>
              <a:t> hoc </a:t>
            </a: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>
                <a:effectLst/>
              </a:rPr>
              <a:t>Catha </a:t>
            </a:r>
            <a:r>
              <a:rPr lang="en-US" sz="2400" dirty="0" err="1">
                <a:effectLst/>
              </a:rPr>
              <a:t>edulis</a:t>
            </a:r>
            <a:r>
              <a:rPr lang="en-US" sz="2400" dirty="0"/>
              <a:t>, </a:t>
            </a:r>
            <a:r>
              <a:rPr lang="en-US" sz="2400" dirty="0" err="1"/>
              <a:t>là</a:t>
            </a:r>
            <a:r>
              <a:rPr lang="en-US" sz="2400" dirty="0"/>
              <a:t> 1 </a:t>
            </a:r>
            <a:r>
              <a:rPr lang="en-US" sz="2400" dirty="0" err="1"/>
              <a:t>loại</a:t>
            </a:r>
            <a:r>
              <a:rPr lang="en-US" sz="2400" dirty="0"/>
              <a:t> </a:t>
            </a:r>
            <a:r>
              <a:rPr lang="en-US" sz="2400" dirty="0" err="1"/>
              <a:t>cây</a:t>
            </a:r>
            <a:r>
              <a:rPr lang="en-US" sz="2400" dirty="0"/>
              <a:t> </a:t>
            </a:r>
            <a:r>
              <a:rPr lang="en-US" sz="2400" dirty="0" err="1"/>
              <a:t>dại</a:t>
            </a:r>
            <a:r>
              <a:rPr lang="en-US" sz="2400" dirty="0"/>
              <a:t> </a:t>
            </a:r>
            <a:r>
              <a:rPr lang="en-US" sz="2400" dirty="0" err="1"/>
              <a:t>mọc</a:t>
            </a:r>
            <a:r>
              <a:rPr lang="en-US" sz="2400" dirty="0"/>
              <a:t> </a:t>
            </a:r>
            <a:r>
              <a:rPr lang="en-US" sz="2400" dirty="0" err="1"/>
              <a:t>nhiều</a:t>
            </a:r>
            <a:r>
              <a:rPr lang="en-US" sz="2400" dirty="0"/>
              <a:t> </a:t>
            </a:r>
            <a:r>
              <a:rPr lang="en-US" sz="2400" dirty="0" err="1"/>
              <a:t>tại</a:t>
            </a:r>
            <a:r>
              <a:rPr lang="en-US" sz="2400" dirty="0"/>
              <a:t> </a:t>
            </a:r>
            <a:r>
              <a:rPr lang="en-US" sz="2400" dirty="0" err="1"/>
              <a:t>vùng</a:t>
            </a:r>
            <a:r>
              <a:rPr lang="en-US" sz="2400" dirty="0"/>
              <a:t> </a:t>
            </a:r>
            <a:r>
              <a:rPr lang="en-US" sz="2400" dirty="0" err="1"/>
              <a:t>Trung</a:t>
            </a:r>
            <a:r>
              <a:rPr lang="en-US" sz="2400" dirty="0"/>
              <a:t> </a:t>
            </a:r>
            <a:r>
              <a:rPr lang="en-US" sz="2400" dirty="0" err="1" smtClean="0"/>
              <a:t>Đông</a:t>
            </a:r>
            <a:r>
              <a:rPr lang="en-US" sz="2400" dirty="0"/>
              <a:t>,</a:t>
            </a:r>
            <a:r>
              <a:rPr lang="en-US" sz="2400" dirty="0" smtClean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đảo</a:t>
            </a:r>
            <a:r>
              <a:rPr lang="en-US" sz="2400" dirty="0"/>
              <a:t> Ả </a:t>
            </a:r>
            <a:r>
              <a:rPr lang="en-US" sz="2400" dirty="0" err="1" smtClean="0"/>
              <a:t>Rập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vùng</a:t>
            </a:r>
            <a:r>
              <a:rPr lang="en-US" sz="2400" dirty="0" smtClean="0"/>
              <a:t> </a:t>
            </a:r>
            <a:r>
              <a:rPr lang="en-US" sz="2400" dirty="0" err="1" smtClean="0"/>
              <a:t>Sừng</a:t>
            </a:r>
            <a:r>
              <a:rPr lang="en-US" sz="2400" dirty="0" smtClean="0"/>
              <a:t> </a:t>
            </a:r>
            <a:r>
              <a:rPr lang="en-US" sz="2400" dirty="0" err="1" smtClean="0"/>
              <a:t>Châu</a:t>
            </a:r>
            <a:r>
              <a:rPr lang="en-US" sz="2400" dirty="0" smtClean="0"/>
              <a:t> Phi.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/>
              <a:t>Chất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 </a:t>
            </a: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mephedrone</a:t>
            </a:r>
            <a:r>
              <a:rPr lang="en-US" sz="2400" dirty="0"/>
              <a:t> </a:t>
            </a:r>
            <a:r>
              <a:rPr lang="en-US" sz="2400" dirty="0" err="1"/>
              <a:t>hoặc</a:t>
            </a:r>
            <a:r>
              <a:rPr lang="en-US" sz="2400" dirty="0"/>
              <a:t> </a:t>
            </a:r>
            <a:r>
              <a:rPr lang="en-US" sz="2400" dirty="0" err="1"/>
              <a:t>cathinone</a:t>
            </a:r>
            <a:r>
              <a:rPr lang="en-US" sz="2400" dirty="0"/>
              <a:t>,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cấu</a:t>
            </a:r>
            <a:r>
              <a:rPr lang="en-US" sz="2400" dirty="0"/>
              <a:t> </a:t>
            </a:r>
            <a:r>
              <a:rPr lang="en-US" sz="2400" dirty="0" err="1"/>
              <a:t>trúc</a:t>
            </a:r>
            <a:r>
              <a:rPr lang="en-US" sz="2400" dirty="0"/>
              <a:t> </a:t>
            </a:r>
            <a:r>
              <a:rPr lang="en-US" sz="2400" dirty="0" err="1"/>
              <a:t>hóa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 </a:t>
            </a:r>
            <a:r>
              <a:rPr lang="en-US" sz="2400" dirty="0" err="1"/>
              <a:t>gần</a:t>
            </a:r>
            <a:r>
              <a:rPr lang="en-US" sz="2400" dirty="0"/>
              <a:t> </a:t>
            </a:r>
            <a:r>
              <a:rPr lang="en-US" sz="2400" dirty="0" err="1"/>
              <a:t>giống</a:t>
            </a:r>
            <a:r>
              <a:rPr lang="en-US" sz="2400" dirty="0"/>
              <a:t> methamphetamine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hiệu</a:t>
            </a:r>
            <a:r>
              <a:rPr lang="en-US" sz="2400" dirty="0"/>
              <a:t> </a:t>
            </a:r>
            <a:r>
              <a:rPr lang="en-US" sz="2400" dirty="0" err="1"/>
              <a:t>ứng</a:t>
            </a:r>
            <a:r>
              <a:rPr lang="en-US" sz="2400" dirty="0"/>
              <a:t> </a:t>
            </a:r>
            <a:r>
              <a:rPr lang="en-US" sz="2400" dirty="0" err="1"/>
              <a:t>giống</a:t>
            </a:r>
            <a:r>
              <a:rPr lang="en-US" sz="2400" dirty="0"/>
              <a:t> methamphetamine </a:t>
            </a:r>
            <a:r>
              <a:rPr lang="en-US" sz="2400" dirty="0" err="1"/>
              <a:t>nhưng</a:t>
            </a:r>
            <a:r>
              <a:rPr lang="en-US" sz="2400" dirty="0"/>
              <a:t> </a:t>
            </a:r>
            <a:r>
              <a:rPr lang="en-US" sz="2400" dirty="0" err="1"/>
              <a:t>yếu</a:t>
            </a:r>
            <a:r>
              <a:rPr lang="en-US" sz="2400" dirty="0"/>
              <a:t> </a:t>
            </a:r>
            <a:r>
              <a:rPr lang="en-US" sz="2400" dirty="0" err="1" smtClean="0"/>
              <a:t>hơn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buFontTx/>
              <a:buChar char="-"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4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"/>
            <a:ext cx="32766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"/>
            <a:ext cx="28956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3276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29000"/>
            <a:ext cx="3124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66800" y="2057400"/>
            <a:ext cx="2438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  <a:latin typeface="Cambria" pitchFamily="18" charset="0"/>
              </a:rPr>
              <a:t>Mephedrone</a:t>
            </a:r>
            <a:endParaRPr lang="en-US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mbria" pitchFamily="18" charset="0"/>
              </a:rPr>
              <a:t>(1929)</a:t>
            </a:r>
            <a:endParaRPr lang="en-US" sz="28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1600" y="2057400"/>
            <a:ext cx="2057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  <a:latin typeface="Cambria" pitchFamily="18" charset="0"/>
              </a:rPr>
              <a:t>Cathinone</a:t>
            </a:r>
            <a:endParaRPr lang="en-US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mbria" pitchFamily="18" charset="0"/>
              </a:rPr>
              <a:t>(1920)</a:t>
            </a:r>
            <a:endParaRPr lang="en-US" sz="28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5181600"/>
            <a:ext cx="2895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Methamphetamine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(1920)</a:t>
            </a:r>
            <a:endParaRPr lang="en-US" sz="24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29200" y="5181600"/>
            <a:ext cx="2514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Amphetamine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(1887)</a:t>
            </a:r>
            <a:endParaRPr lang="en-US" sz="24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0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1"/>
            <a:ext cx="7765321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Muối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tắm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638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FFFF"/>
                </a:solidFill>
              </a:rPr>
              <a:t>- </a:t>
            </a:r>
            <a:r>
              <a:rPr lang="en-US" sz="2800" dirty="0" err="1" smtClean="0">
                <a:solidFill>
                  <a:srgbClr val="FFFFFF"/>
                </a:solidFill>
              </a:rPr>
              <a:t>Tên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lóng</a:t>
            </a:r>
            <a:r>
              <a:rPr lang="en-US" sz="2800" dirty="0">
                <a:solidFill>
                  <a:srgbClr val="FFFFFF"/>
                </a:solidFill>
              </a:rPr>
              <a:t>: Cat, </a:t>
            </a:r>
            <a:r>
              <a:rPr lang="en-US" sz="2800" dirty="0" err="1">
                <a:solidFill>
                  <a:srgbClr val="FFFFFF"/>
                </a:solidFill>
              </a:rPr>
              <a:t>Hagigat</a:t>
            </a:r>
            <a:r>
              <a:rPr lang="en-US" sz="2800" dirty="0" smtClean="0">
                <a:solidFill>
                  <a:srgbClr val="FFFFFF"/>
                </a:solidFill>
              </a:rPr>
              <a:t>, </a:t>
            </a:r>
            <a:r>
              <a:rPr lang="en-US" sz="2800" dirty="0" err="1" smtClean="0">
                <a:solidFill>
                  <a:srgbClr val="FFFFFF"/>
                </a:solidFill>
              </a:rPr>
              <a:t>meo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</a:rPr>
              <a:t>meo</a:t>
            </a:r>
            <a:r>
              <a:rPr lang="en-US" sz="2800" dirty="0" smtClean="0">
                <a:solidFill>
                  <a:srgbClr val="FFFFFF"/>
                </a:solidFill>
              </a:rPr>
              <a:t>, </a:t>
            </a:r>
            <a:r>
              <a:rPr lang="en-US" sz="2800" dirty="0" err="1">
                <a:solidFill>
                  <a:srgbClr val="FFFFFF"/>
                </a:solidFill>
              </a:rPr>
              <a:t>muối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tắm</a:t>
            </a:r>
            <a:r>
              <a:rPr lang="en-US" sz="2800" dirty="0">
                <a:solidFill>
                  <a:srgbClr val="FFFFFF"/>
                </a:solidFill>
              </a:rPr>
              <a:t> (bath salts). </a:t>
            </a:r>
            <a:r>
              <a:rPr lang="en-US" sz="2800" dirty="0" err="1">
                <a:solidFill>
                  <a:srgbClr val="FFFFFF"/>
                </a:solidFill>
              </a:rPr>
              <a:t>Mô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hình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phân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tử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cho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thấy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mức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độ</a:t>
            </a:r>
            <a:r>
              <a:rPr lang="en-US" sz="2800" dirty="0">
                <a:solidFill>
                  <a:srgbClr val="FFFFFF"/>
                </a:solidFill>
              </a:rPr>
              <a:t> tan </a:t>
            </a:r>
            <a:r>
              <a:rPr lang="en-US" sz="2800" dirty="0" err="1">
                <a:solidFill>
                  <a:srgbClr val="FFFFFF"/>
                </a:solidFill>
              </a:rPr>
              <a:t>trong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nước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giảm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dần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cathinone</a:t>
            </a:r>
            <a:r>
              <a:rPr lang="en-US" sz="2800" dirty="0">
                <a:solidFill>
                  <a:srgbClr val="FFFFFF"/>
                </a:solidFill>
              </a:rPr>
              <a:t> &gt; </a:t>
            </a:r>
            <a:r>
              <a:rPr lang="en-US" sz="2800" dirty="0" err="1">
                <a:solidFill>
                  <a:srgbClr val="FFFFFF"/>
                </a:solidFill>
              </a:rPr>
              <a:t>mephedrone</a:t>
            </a:r>
            <a:r>
              <a:rPr lang="en-US" sz="2800" dirty="0">
                <a:solidFill>
                  <a:srgbClr val="FFFFFF"/>
                </a:solidFill>
              </a:rPr>
              <a:t> &gt;</a:t>
            </a:r>
            <a:r>
              <a:rPr lang="en-US" sz="2800" dirty="0" err="1">
                <a:solidFill>
                  <a:srgbClr val="FFFFFF"/>
                </a:solidFill>
              </a:rPr>
              <a:t>metamphetamine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>
                <a:solidFill>
                  <a:srgbClr val="FFFFFF"/>
                </a:solidFill>
                <a:cs typeface="Times New Roman" pitchFamily="16" charset="0"/>
              </a:rPr>
              <a:t>→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khả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năng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vượt</a:t>
            </a:r>
            <a:r>
              <a:rPr lang="en-US" sz="2800" dirty="0">
                <a:solidFill>
                  <a:srgbClr val="FFFFFF"/>
                </a:solidFill>
              </a:rPr>
              <a:t> qua </a:t>
            </a:r>
            <a:r>
              <a:rPr lang="en-US" sz="2800" dirty="0" err="1">
                <a:solidFill>
                  <a:srgbClr val="FFFFFF"/>
                </a:solidFill>
              </a:rPr>
              <a:t>hàng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rào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máu-não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tăng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dần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>
                <a:solidFill>
                  <a:srgbClr val="FFFFFF"/>
                </a:solidFill>
                <a:cs typeface="Times New Roman" pitchFamily="16" charset="0"/>
              </a:rPr>
              <a:t>→ </a:t>
            </a:r>
            <a:r>
              <a:rPr lang="en-US" sz="2800" dirty="0" err="1">
                <a:solidFill>
                  <a:srgbClr val="FFFFFF"/>
                </a:solidFill>
                <a:cs typeface="Times New Roman" pitchFamily="16" charset="0"/>
              </a:rPr>
              <a:t>hiệu</a:t>
            </a:r>
            <a:r>
              <a:rPr lang="en-US" sz="2800" dirty="0">
                <a:solidFill>
                  <a:srgbClr val="FFFFFF"/>
                </a:solidFill>
                <a:cs typeface="Times New Roman" pitchFamily="16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cs typeface="Times New Roman" pitchFamily="16" charset="0"/>
              </a:rPr>
              <a:t>lực</a:t>
            </a:r>
            <a:r>
              <a:rPr lang="en-US" sz="2800" dirty="0">
                <a:solidFill>
                  <a:srgbClr val="FFFFFF"/>
                </a:solidFill>
                <a:cs typeface="Times New Roman" pitchFamily="16" charset="0"/>
              </a:rPr>
              <a:t> ↑ </a:t>
            </a:r>
            <a:r>
              <a:rPr lang="en-US" sz="2800" dirty="0" err="1" smtClean="0">
                <a:solidFill>
                  <a:srgbClr val="FFFFFF"/>
                </a:solidFill>
                <a:cs typeface="Times New Roman" pitchFamily="16" charset="0"/>
              </a:rPr>
              <a:t>dần</a:t>
            </a:r>
            <a:r>
              <a:rPr lang="en-US" sz="2800" dirty="0" smtClean="0">
                <a:solidFill>
                  <a:srgbClr val="FFFFFF"/>
                </a:solidFill>
                <a:cs typeface="Times New Roman" pitchFamily="16" charset="0"/>
              </a:rPr>
              <a:t>.</a:t>
            </a:r>
            <a:endParaRPr lang="en-US" sz="2800" dirty="0">
              <a:solidFill>
                <a:srgbClr val="FFFFFF"/>
              </a:solidFill>
              <a:cs typeface="Times New Roman" pitchFamily="16" charset="0"/>
            </a:endParaRPr>
          </a:p>
          <a:p>
            <a:pPr>
              <a:buFontTx/>
              <a:buChar char="-"/>
            </a:pPr>
            <a:r>
              <a:rPr lang="en-US" sz="2800" dirty="0" err="1" smtClean="0">
                <a:effectLst/>
              </a:rPr>
              <a:t>Cơ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>
                <a:effectLst/>
              </a:rPr>
              <a:t>chế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hoạt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động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được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động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lên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vận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chuyển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monoamines </a:t>
            </a:r>
            <a:r>
              <a:rPr lang="en-US" sz="2800" dirty="0" err="1">
                <a:effectLst/>
              </a:rPr>
              <a:t>như</a:t>
            </a:r>
            <a:r>
              <a:rPr lang="en-US" sz="2800" dirty="0">
                <a:effectLst/>
              </a:rPr>
              <a:t> dopamine, norepinephrine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serotonine</a:t>
            </a:r>
            <a:r>
              <a:rPr lang="en-US" sz="2800" dirty="0">
                <a:effectLst/>
              </a:rPr>
              <a:t> </a:t>
            </a:r>
            <a:r>
              <a:rPr lang="en-US" sz="2800" dirty="0" err="1" smtClean="0">
                <a:effectLst/>
              </a:rPr>
              <a:t>và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>
                <a:effectLst/>
              </a:rPr>
              <a:t>thông</a:t>
            </a:r>
            <a:r>
              <a:rPr lang="en-US" sz="2800" dirty="0">
                <a:effectLst/>
              </a:rPr>
              <a:t> qua </a:t>
            </a:r>
            <a:r>
              <a:rPr lang="en-US" sz="2800" dirty="0" err="1">
                <a:effectLst/>
              </a:rPr>
              <a:t>việc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tăng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phóng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thích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ức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chế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hấp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3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này</a:t>
            </a:r>
            <a:r>
              <a:rPr lang="en-US" sz="2800" dirty="0">
                <a:effectLst/>
              </a:rPr>
              <a:t>. 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>
                <a:effectLst/>
              </a:rPr>
              <a:t>Cơ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chế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hoạt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động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này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tương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tự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như</a:t>
            </a:r>
            <a:r>
              <a:rPr lang="en-US" sz="2800" dirty="0">
                <a:effectLst/>
              </a:rPr>
              <a:t> methamphetamine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giải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thích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triệu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chứng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loạn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thần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thể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gặp</a:t>
            </a:r>
            <a:r>
              <a:rPr lang="en-US" sz="2800" dirty="0">
                <a:effectLst/>
              </a:rPr>
              <a:t> ở </a:t>
            </a:r>
            <a:r>
              <a:rPr lang="en-US" sz="2800" dirty="0" err="1">
                <a:effectLst/>
              </a:rPr>
              <a:t>người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sử</a:t>
            </a:r>
            <a:r>
              <a:rPr lang="en-US" sz="2800" dirty="0">
                <a:effectLst/>
              </a:rPr>
              <a:t> </a:t>
            </a:r>
            <a:r>
              <a:rPr lang="en-US" sz="2800" dirty="0" err="1" smtClean="0">
                <a:effectLst/>
              </a:rPr>
              <a:t>dụng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“</a:t>
            </a:r>
            <a:r>
              <a:rPr lang="en-US" sz="2800" dirty="0" err="1" smtClean="0">
                <a:effectLst/>
              </a:rPr>
              <a:t>muối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tắm</a:t>
            </a:r>
            <a:r>
              <a:rPr lang="en-US" sz="2800" dirty="0" smtClean="0">
                <a:effectLst/>
              </a:rPr>
              <a:t>” </a:t>
            </a:r>
            <a:r>
              <a:rPr lang="en-US" sz="2800" dirty="0" err="1">
                <a:effectLst/>
              </a:rPr>
              <a:t>giống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như</a:t>
            </a:r>
            <a:r>
              <a:rPr lang="en-US" sz="2800" dirty="0">
                <a:effectLst/>
              </a:rPr>
              <a:t> methamphetamine.</a:t>
            </a:r>
            <a:endParaRPr lang="en-US" sz="2800" dirty="0">
              <a:solidFill>
                <a:srgbClr val="FFFFFF"/>
              </a:solidFill>
              <a:latin typeface="Times New Roman" pitchFamily="16" charset="0"/>
              <a:cs typeface="Times New Roman" pitchFamily="16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4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0366183"/>
              </p:ext>
            </p:extLst>
          </p:nvPr>
        </p:nvGraphicFramePr>
        <p:xfrm>
          <a:off x="152400" y="1828800"/>
          <a:ext cx="88392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441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4" y="2419350"/>
            <a:ext cx="4041775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19349"/>
            <a:ext cx="4114800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38200" y="381000"/>
            <a:ext cx="2590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Cần</a:t>
            </a:r>
            <a:r>
              <a:rPr lang="en-US" dirty="0" smtClean="0"/>
              <a:t> Sa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76800" y="381000"/>
            <a:ext cx="3276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Cỏ</a:t>
            </a:r>
            <a:r>
              <a:rPr lang="en-US" dirty="0" smtClean="0"/>
              <a:t> </a:t>
            </a:r>
            <a:r>
              <a:rPr lang="en-US" dirty="0" err="1" smtClean="0"/>
              <a:t>Mỹ</a:t>
            </a:r>
            <a:r>
              <a:rPr lang="en-US" dirty="0" smtClean="0"/>
              <a:t>/K2/Spice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65321" cy="838199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Cỏ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Mỹ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94360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2600" dirty="0" err="1" smtClean="0">
                <a:effectLst/>
              </a:rPr>
              <a:t>Còn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gọi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cỏ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Úc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cỏ</a:t>
            </a:r>
            <a:r>
              <a:rPr lang="en-US" sz="2600" dirty="0">
                <a:effectLst/>
              </a:rPr>
              <a:t> Canada;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một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từ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lóng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để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chỉ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một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loại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dù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xuất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xứ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thể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từ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Trung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Quốc</a:t>
            </a:r>
            <a:r>
              <a:rPr lang="en-US" sz="2600" dirty="0">
                <a:effectLst/>
              </a:rPr>
              <a:t> hay </a:t>
            </a:r>
            <a:r>
              <a:rPr lang="en-US" sz="2600" dirty="0" err="1">
                <a:effectLst/>
              </a:rPr>
              <a:t>vùng</a:t>
            </a:r>
            <a:r>
              <a:rPr lang="en-US" sz="2600" dirty="0">
                <a:effectLst/>
              </a:rPr>
              <a:t> Tam </a:t>
            </a:r>
            <a:r>
              <a:rPr lang="en-US" sz="2600" dirty="0" err="1">
                <a:effectLst/>
              </a:rPr>
              <a:t>giác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vàng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bán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trên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thị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trường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một</a:t>
            </a:r>
            <a:r>
              <a:rPr lang="en-US" sz="2600" dirty="0">
                <a:effectLst/>
              </a:rPr>
              <a:t> </a:t>
            </a:r>
            <a:r>
              <a:rPr lang="en-US" sz="2600" dirty="0" err="1" smtClean="0">
                <a:effectLst/>
              </a:rPr>
              <a:t>hỗn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>
                <a:effectLst/>
              </a:rPr>
              <a:t>hợp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lá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nhiều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loại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thực</a:t>
            </a:r>
            <a:r>
              <a:rPr lang="en-US" sz="2600" dirty="0">
                <a:effectLst/>
              </a:rPr>
              <a:t> </a:t>
            </a:r>
            <a:r>
              <a:rPr lang="en-US" sz="2600" dirty="0" err="1" smtClean="0">
                <a:effectLst/>
              </a:rPr>
              <a:t>vật</a:t>
            </a:r>
            <a:r>
              <a:rPr lang="en-US" sz="2600" dirty="0">
                <a:effectLst/>
              </a:rPr>
              <a:t> </a:t>
            </a:r>
            <a:r>
              <a:rPr lang="en-US" sz="2600" dirty="0" err="1" smtClean="0">
                <a:effectLst/>
              </a:rPr>
              <a:t>và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được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tẩm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các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hoạt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chất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kích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thích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thần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kinh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và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trên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bao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bì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cũng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ghi</a:t>
            </a:r>
            <a:r>
              <a:rPr lang="en-US" sz="2600" dirty="0" smtClean="0">
                <a:effectLst/>
              </a:rPr>
              <a:t> “</a:t>
            </a:r>
            <a:r>
              <a:rPr lang="en-US" sz="2800" dirty="0" smtClean="0">
                <a:effectLst/>
              </a:rPr>
              <a:t>not </a:t>
            </a:r>
            <a:r>
              <a:rPr lang="en-US" sz="2800" dirty="0">
                <a:effectLst/>
              </a:rPr>
              <a:t>for human consumption</a:t>
            </a:r>
            <a:r>
              <a:rPr lang="en-US" sz="2600" dirty="0" smtClean="0">
                <a:effectLst/>
              </a:rPr>
              <a:t>” (</a:t>
            </a:r>
            <a:r>
              <a:rPr lang="en-US" sz="2600" dirty="0" err="1" smtClean="0">
                <a:effectLst/>
              </a:rPr>
              <a:t>không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>
                <a:effectLst/>
              </a:rPr>
              <a:t>dùng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cho</a:t>
            </a:r>
            <a:r>
              <a:rPr lang="en-US" sz="2600" dirty="0">
                <a:effectLst/>
              </a:rPr>
              <a:t> con </a:t>
            </a:r>
            <a:r>
              <a:rPr lang="en-US" sz="2600" dirty="0" err="1" smtClean="0">
                <a:effectLst/>
              </a:rPr>
              <a:t>người</a:t>
            </a:r>
            <a:r>
              <a:rPr lang="en-US" sz="2600" dirty="0" smtClean="0">
                <a:effectLst/>
              </a:rPr>
              <a:t>). </a:t>
            </a:r>
            <a:r>
              <a:rPr lang="en-US" sz="2600" dirty="0" err="1" smtClean="0">
                <a:effectLst/>
              </a:rPr>
              <a:t>Trên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bao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bì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thường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ghi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là</a:t>
            </a:r>
            <a:r>
              <a:rPr lang="en-US" sz="2600" dirty="0" smtClean="0">
                <a:effectLst/>
              </a:rPr>
              <a:t> K2/spice.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- </a:t>
            </a:r>
            <a:r>
              <a:rPr lang="en-US" sz="2600" dirty="0" err="1" smtClean="0">
                <a:effectLst/>
              </a:rPr>
              <a:t>Tương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>
                <a:effectLst/>
              </a:rPr>
              <a:t>tự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muối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tắm</a:t>
            </a:r>
            <a:r>
              <a:rPr lang="en-US" sz="2600" dirty="0">
                <a:effectLst/>
              </a:rPr>
              <a:t>, K2/spice </a:t>
            </a:r>
            <a:r>
              <a:rPr lang="en-US" sz="2600" dirty="0" err="1">
                <a:effectLst/>
              </a:rPr>
              <a:t>trước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đây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cũng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bán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trong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cửa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hàng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tiện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lợi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trạm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xăng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Mỹ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Châu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Âu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Hiện</a:t>
            </a:r>
            <a:r>
              <a:rPr lang="en-US" sz="2600" dirty="0">
                <a:effectLst/>
              </a:rPr>
              <a:t> nay </a:t>
            </a:r>
            <a:r>
              <a:rPr lang="en-US" sz="2600" dirty="0" err="1" smtClean="0">
                <a:effectLst/>
              </a:rPr>
              <a:t>muối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tắm</a:t>
            </a:r>
            <a:r>
              <a:rPr lang="en-US" sz="2600" dirty="0">
                <a:effectLst/>
              </a:rPr>
              <a:t> </a:t>
            </a:r>
            <a:r>
              <a:rPr lang="en-US" sz="2600" dirty="0" err="1" smtClean="0">
                <a:effectLst/>
              </a:rPr>
              <a:t>và</a:t>
            </a:r>
            <a:r>
              <a:rPr lang="en-US" sz="2600" dirty="0" smtClean="0">
                <a:effectLst/>
              </a:rPr>
              <a:t> K2/spice </a:t>
            </a:r>
            <a:r>
              <a:rPr lang="en-US" sz="2600" dirty="0" err="1" smtClean="0">
                <a:effectLst/>
              </a:rPr>
              <a:t>bị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>
                <a:effectLst/>
              </a:rPr>
              <a:t>đưa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danh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mục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cấm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hầu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hết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quốc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gia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Tại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 smtClean="0">
                <a:effectLst/>
              </a:rPr>
              <a:t>Mỹ</a:t>
            </a:r>
            <a:r>
              <a:rPr lang="en-US" sz="2600" dirty="0" smtClean="0">
                <a:effectLst/>
              </a:rPr>
              <a:t>, </a:t>
            </a:r>
            <a:r>
              <a:rPr lang="en-US" sz="2600" dirty="0" err="1" smtClean="0">
                <a:effectLst/>
              </a:rPr>
              <a:t>muối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tắm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và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>
                <a:effectLst/>
              </a:rPr>
              <a:t>K2/spice </a:t>
            </a:r>
            <a:r>
              <a:rPr lang="en-US" sz="2600" dirty="0" err="1">
                <a:effectLst/>
              </a:rPr>
              <a:t>bị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bảng</a:t>
            </a:r>
            <a:r>
              <a:rPr lang="en-US" sz="2600" dirty="0">
                <a:effectLst/>
              </a:rPr>
              <a:t> 1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đặt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dưới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sự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kiểm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soát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smtClean="0">
                <a:effectLst/>
              </a:rPr>
              <a:t>DEA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394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609599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Các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hoạt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chất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có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trong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Cỏ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Mỹ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24339"/>
            <a:ext cx="8839200" cy="5943600"/>
          </a:xfrm>
        </p:spPr>
        <p:txBody>
          <a:bodyPr>
            <a:noAutofit/>
          </a:bodyPr>
          <a:lstStyle/>
          <a:p>
            <a:r>
              <a:rPr lang="en-US" sz="2600" dirty="0" err="1">
                <a:effectLst/>
              </a:rPr>
              <a:t>Nếu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như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thành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muối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tắm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khá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thuần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cathinone</a:t>
            </a:r>
            <a:r>
              <a:rPr lang="en-US" sz="2600" dirty="0">
                <a:effectLst/>
              </a:rPr>
              <a:t>, </a:t>
            </a:r>
            <a:r>
              <a:rPr lang="en-US" sz="2600" dirty="0" err="1">
                <a:effectLst/>
              </a:rPr>
              <a:t>mephedrone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hoặc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hỗn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hợp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2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này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thì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cỏ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Mỹ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thành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dạng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phức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tạp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hơn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rất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nhiều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Thành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sẽ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thay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đổi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tùy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thuộc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thị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trường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sản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xuất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muốn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nhắm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đến</a:t>
            </a:r>
            <a:r>
              <a:rPr lang="en-US" sz="2600" dirty="0">
                <a:effectLst/>
              </a:rPr>
              <a:t>. </a:t>
            </a:r>
            <a:r>
              <a:rPr lang="en-US" sz="2600" dirty="0" err="1">
                <a:effectLst/>
              </a:rPr>
              <a:t>Nếu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thị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trường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1 </a:t>
            </a:r>
            <a:r>
              <a:rPr lang="en-US" sz="2600" dirty="0" err="1">
                <a:effectLst/>
              </a:rPr>
              <a:t>quốc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gia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nào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ngăn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cấm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thì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thảo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mộc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thay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thế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bằng</a:t>
            </a:r>
            <a:r>
              <a:rPr lang="en-US" sz="2600" dirty="0">
                <a:effectLst/>
              </a:rPr>
              <a:t> 1 </a:t>
            </a:r>
            <a:r>
              <a:rPr lang="en-US" sz="2600" dirty="0" err="1">
                <a:effectLst/>
              </a:rPr>
              <a:t>loại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lá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khác</a:t>
            </a:r>
            <a:r>
              <a:rPr lang="en-US" sz="2600" dirty="0">
                <a:effectLst/>
              </a:rPr>
              <a:t> (</a:t>
            </a:r>
            <a:r>
              <a:rPr lang="en-US" sz="2600" dirty="0" err="1">
                <a:effectLst/>
              </a:rPr>
              <a:t>thường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lá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Khat</a:t>
            </a:r>
            <a:r>
              <a:rPr lang="en-US" sz="2600" dirty="0">
                <a:effectLst/>
              </a:rPr>
              <a:t>) </a:t>
            </a:r>
            <a:r>
              <a:rPr lang="en-US" sz="2600" dirty="0" err="1">
                <a:effectLst/>
              </a:rPr>
              <a:t>hoặc</a:t>
            </a:r>
            <a:r>
              <a:rPr lang="en-US" sz="2600" dirty="0">
                <a:effectLst/>
              </a:rPr>
              <a:t> 1 </a:t>
            </a:r>
            <a:r>
              <a:rPr lang="en-US" sz="2600" dirty="0" err="1">
                <a:effectLst/>
              </a:rPr>
              <a:t>loại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thực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vật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nào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đó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tẩm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các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dẫn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xuất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THC (</a:t>
            </a:r>
            <a:r>
              <a:rPr lang="en-US" sz="2600" dirty="0" err="1">
                <a:effectLst/>
              </a:rPr>
              <a:t>Tetrahydrocannabinol</a:t>
            </a:r>
            <a:r>
              <a:rPr lang="en-US" sz="2600" dirty="0">
                <a:effectLst/>
              </a:rPr>
              <a:t>) hay 1 </a:t>
            </a:r>
            <a:r>
              <a:rPr lang="en-US" sz="2600" dirty="0" err="1">
                <a:effectLst/>
              </a:rPr>
              <a:t>chất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giống</a:t>
            </a:r>
            <a:r>
              <a:rPr lang="en-US" sz="2600" dirty="0">
                <a:effectLst/>
              </a:rPr>
              <a:t> THC (</a:t>
            </a:r>
            <a:r>
              <a:rPr lang="en-US" sz="2600" dirty="0" err="1" smtClean="0">
                <a:effectLst/>
              </a:rPr>
              <a:t>cannabinol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>
                <a:effectLst/>
              </a:rPr>
              <a:t>like) </a:t>
            </a:r>
            <a:r>
              <a:rPr lang="en-US" sz="2600" dirty="0" err="1">
                <a:effectLst/>
              </a:rPr>
              <a:t>được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gọi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chung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là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tổng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hợp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sao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cho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người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sử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dụng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sản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phẩm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của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họ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không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dương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tính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với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que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thử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cần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sa</a:t>
            </a:r>
            <a:r>
              <a:rPr lang="en-US" sz="2600" dirty="0">
                <a:effectLst/>
              </a:rPr>
              <a:t> </a:t>
            </a:r>
            <a:r>
              <a:rPr lang="en-US" sz="2600" dirty="0" smtClean="0">
                <a:effectLst/>
              </a:rPr>
              <a:t>hay </a:t>
            </a:r>
            <a:r>
              <a:rPr lang="en-US" sz="2600" dirty="0" err="1" smtClean="0">
                <a:effectLst/>
              </a:rPr>
              <a:t>que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thử</a:t>
            </a:r>
            <a:r>
              <a:rPr lang="en-US" sz="2600" dirty="0" smtClean="0">
                <a:effectLst/>
              </a:rPr>
              <a:t> methamphetamine </a:t>
            </a:r>
            <a:r>
              <a:rPr lang="en-US" sz="2600" dirty="0" err="1" smtClean="0">
                <a:effectLst/>
              </a:rPr>
              <a:t>hiện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 err="1" smtClean="0">
                <a:effectLst/>
              </a:rPr>
              <a:t>có</a:t>
            </a:r>
            <a:r>
              <a:rPr lang="en-US" sz="2600" dirty="0" smtClean="0">
                <a:effectLst/>
              </a:rPr>
              <a:t> </a:t>
            </a:r>
            <a:r>
              <a:rPr lang="en-US" sz="2600" dirty="0">
                <a:effectLst/>
              </a:rPr>
              <a:t>(</a:t>
            </a:r>
            <a:r>
              <a:rPr lang="en-US" sz="2600" dirty="0" err="1">
                <a:effectLst/>
              </a:rPr>
              <a:t>que</a:t>
            </a:r>
            <a:r>
              <a:rPr lang="en-US" sz="2600" dirty="0">
                <a:effectLst/>
              </a:rPr>
              <a:t> </a:t>
            </a:r>
            <a:r>
              <a:rPr lang="en-US" sz="2600" dirty="0" err="1">
                <a:effectLst/>
              </a:rPr>
              <a:t>thử</a:t>
            </a:r>
            <a:r>
              <a:rPr lang="en-US" sz="2600" dirty="0">
                <a:effectLst/>
              </a:rPr>
              <a:t> 4 </a:t>
            </a:r>
            <a:r>
              <a:rPr lang="en-US" sz="2600" dirty="0" err="1">
                <a:effectLst/>
              </a:rPr>
              <a:t>chân</a:t>
            </a:r>
            <a:r>
              <a:rPr lang="en-US" sz="2600" dirty="0">
                <a:effectLst/>
              </a:rPr>
              <a:t>).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182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1"/>
            <a:ext cx="7765321" cy="8382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Các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hoạt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chất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trong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Cỏ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xem</a:t>
            </a:r>
            <a:r>
              <a:rPr lang="en-US" sz="2400" dirty="0" smtClean="0"/>
              <a:t> </a:t>
            </a:r>
            <a:r>
              <a:rPr lang="en-US" sz="2400" dirty="0" err="1" smtClean="0"/>
              <a:t>cỏ</a:t>
            </a:r>
            <a:r>
              <a:rPr lang="en-US" sz="2400" dirty="0" smtClean="0"/>
              <a:t> </a:t>
            </a:r>
            <a:r>
              <a:rPr lang="en-US" sz="2400" dirty="0" err="1" smtClean="0"/>
              <a:t>Mỹ</a:t>
            </a:r>
            <a:r>
              <a:rPr lang="en-US" sz="2400" dirty="0" smtClean="0"/>
              <a:t> </a:t>
            </a:r>
            <a:r>
              <a:rPr lang="en-US" sz="2400" dirty="0" err="1" smtClean="0"/>
              <a:t>là</a:t>
            </a:r>
            <a:r>
              <a:rPr lang="en-US" sz="2400" dirty="0" smtClean="0"/>
              <a:t> </a:t>
            </a:r>
            <a:r>
              <a:rPr lang="en-US" sz="2400" dirty="0" err="1" smtClean="0"/>
              <a:t>hỗn</a:t>
            </a:r>
            <a:r>
              <a:rPr lang="en-US" sz="2400" dirty="0" smtClean="0"/>
              <a:t> </a:t>
            </a:r>
            <a:r>
              <a:rPr lang="en-US" sz="2400" dirty="0" err="1" smtClean="0"/>
              <a:t>hợp</a:t>
            </a:r>
            <a:r>
              <a:rPr lang="en-US" sz="2400" dirty="0" smtClean="0"/>
              <a:t> ma </a:t>
            </a:r>
            <a:r>
              <a:rPr lang="en-US" sz="2400" dirty="0" err="1" smtClean="0"/>
              <a:t>túy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dược</a:t>
            </a:r>
            <a:r>
              <a:rPr lang="en-US" sz="2400" dirty="0" smtClean="0"/>
              <a:t> </a:t>
            </a:r>
            <a:r>
              <a:rPr lang="en-US" sz="2400" dirty="0" err="1" smtClean="0"/>
              <a:t>lý</a:t>
            </a:r>
            <a:r>
              <a:rPr lang="en-US" sz="2400" dirty="0" smtClean="0"/>
              <a:t> </a:t>
            </a:r>
            <a:r>
              <a:rPr lang="en-US" sz="2400" dirty="0" err="1" smtClean="0"/>
              <a:t>giống</a:t>
            </a:r>
            <a:r>
              <a:rPr lang="en-US" sz="2400" dirty="0" smtClean="0"/>
              <a:t> </a:t>
            </a:r>
            <a:r>
              <a:rPr lang="en-US" sz="2400" dirty="0" err="1" smtClean="0"/>
              <a:t>cần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(</a:t>
            </a:r>
            <a:r>
              <a:rPr lang="en-US" sz="2400" dirty="0" err="1" smtClean="0"/>
              <a:t>nhưng</a:t>
            </a:r>
            <a:r>
              <a:rPr lang="en-US" sz="2400" dirty="0" smtClean="0"/>
              <a:t> </a:t>
            </a:r>
            <a:r>
              <a:rPr lang="en-US" sz="2400" dirty="0" err="1" smtClean="0"/>
              <a:t>mạnh</a:t>
            </a:r>
            <a:r>
              <a:rPr lang="en-US" sz="2400" dirty="0" smtClean="0"/>
              <a:t> </a:t>
            </a:r>
            <a:r>
              <a:rPr lang="en-US" sz="2400" dirty="0" err="1" smtClean="0"/>
              <a:t>hơn</a:t>
            </a:r>
            <a:r>
              <a:rPr lang="en-US" sz="2400" dirty="0" smtClean="0"/>
              <a:t>) </a:t>
            </a:r>
            <a:r>
              <a:rPr lang="en-US" sz="2400" dirty="0" err="1" smtClean="0"/>
              <a:t>cộng</a:t>
            </a:r>
            <a:r>
              <a:rPr lang="en-US" sz="2400" dirty="0" smtClean="0"/>
              <a:t> </a:t>
            </a:r>
            <a:r>
              <a:rPr lang="en-US" sz="2400" dirty="0" err="1" smtClean="0"/>
              <a:t>với</a:t>
            </a:r>
            <a:r>
              <a:rPr lang="en-US" sz="2400" dirty="0" smtClean="0"/>
              <a:t> </a:t>
            </a: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giống</a:t>
            </a:r>
            <a:r>
              <a:rPr lang="en-US" sz="2400" dirty="0" smtClean="0"/>
              <a:t> </a:t>
            </a:r>
            <a:r>
              <a:rPr lang="en-US" sz="2400" dirty="0" err="1" smtClean="0"/>
              <a:t>hàng</a:t>
            </a:r>
            <a:r>
              <a:rPr lang="en-US" sz="2400" dirty="0" smtClean="0"/>
              <a:t> </a:t>
            </a:r>
            <a:r>
              <a:rPr lang="en-US" sz="2400" dirty="0" err="1" smtClean="0"/>
              <a:t>đá</a:t>
            </a:r>
            <a:r>
              <a:rPr lang="en-US" sz="2400" dirty="0" smtClean="0"/>
              <a:t> (methamphetamine) do </a:t>
            </a:r>
            <a:r>
              <a:rPr lang="en-US" sz="2400" dirty="0" err="1" smtClean="0"/>
              <a:t>đó</a:t>
            </a:r>
            <a:r>
              <a:rPr lang="en-US" sz="2400" dirty="0" smtClean="0"/>
              <a:t> </a:t>
            </a:r>
            <a:r>
              <a:rPr lang="en-US" sz="2400" dirty="0" err="1" smtClean="0"/>
              <a:t>là</a:t>
            </a:r>
            <a:r>
              <a:rPr lang="en-US" sz="2400" dirty="0" smtClean="0"/>
              <a:t> </a:t>
            </a:r>
            <a:r>
              <a:rPr lang="en-US" sz="2400" dirty="0" err="1" smtClean="0"/>
              <a:t>một</a:t>
            </a:r>
            <a:r>
              <a:rPr lang="en-US" sz="2400" dirty="0" smtClean="0"/>
              <a:t> </a:t>
            </a:r>
            <a:r>
              <a:rPr lang="en-US" sz="2400" dirty="0" err="1" smtClean="0"/>
              <a:t>loại</a:t>
            </a:r>
            <a:r>
              <a:rPr lang="en-US" sz="2400" dirty="0" smtClean="0"/>
              <a:t> ma </a:t>
            </a:r>
            <a:r>
              <a:rPr lang="en-US" sz="2400" dirty="0" err="1" smtClean="0"/>
              <a:t>túy</a:t>
            </a:r>
            <a:r>
              <a:rPr lang="en-US" sz="2400" dirty="0" smtClean="0"/>
              <a:t> </a:t>
            </a:r>
            <a:r>
              <a:rPr lang="en-US" sz="2400" dirty="0" err="1" smtClean="0"/>
              <a:t>mới</a:t>
            </a:r>
            <a:r>
              <a:rPr lang="en-US" sz="2400" dirty="0" smtClean="0"/>
              <a:t> </a:t>
            </a:r>
            <a:r>
              <a:rPr lang="en-US" sz="2400" dirty="0" err="1" smtClean="0"/>
              <a:t>rất</a:t>
            </a:r>
            <a:r>
              <a:rPr lang="en-US" sz="2400" dirty="0" smtClean="0"/>
              <a:t> </a:t>
            </a:r>
            <a:r>
              <a:rPr lang="en-US" sz="2400" dirty="0" err="1" smtClean="0"/>
              <a:t>nguy</a:t>
            </a:r>
            <a:r>
              <a:rPr lang="en-US" sz="2400" dirty="0" smtClean="0"/>
              <a:t> </a:t>
            </a:r>
            <a:r>
              <a:rPr lang="en-US" sz="2400" dirty="0" err="1" smtClean="0"/>
              <a:t>hiểm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Điều</a:t>
            </a:r>
            <a:r>
              <a:rPr lang="en-US" sz="2400" dirty="0" smtClean="0"/>
              <a:t> </a:t>
            </a:r>
            <a:r>
              <a:rPr lang="en-US" sz="2400" dirty="0" err="1" smtClean="0"/>
              <a:t>đặc</a:t>
            </a:r>
            <a:r>
              <a:rPr lang="en-US" sz="2400" dirty="0" smtClean="0"/>
              <a:t> </a:t>
            </a:r>
            <a:r>
              <a:rPr lang="en-US" sz="2400" dirty="0" err="1" smtClean="0"/>
              <a:t>biệt</a:t>
            </a:r>
            <a:r>
              <a:rPr lang="en-US" sz="2400" dirty="0" smtClean="0"/>
              <a:t> </a:t>
            </a:r>
            <a:r>
              <a:rPr lang="en-US" sz="2400" dirty="0" err="1" smtClean="0"/>
              <a:t>nguy</a:t>
            </a:r>
            <a:r>
              <a:rPr lang="en-US" sz="2400" dirty="0" smtClean="0"/>
              <a:t> </a:t>
            </a:r>
            <a:r>
              <a:rPr lang="en-US" sz="2400" dirty="0" err="1" smtClean="0"/>
              <a:t>hiểm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chất</a:t>
            </a:r>
            <a:r>
              <a:rPr lang="en-US" sz="2400" dirty="0" smtClean="0"/>
              <a:t> </a:t>
            </a:r>
            <a:r>
              <a:rPr lang="en-US" sz="2400" dirty="0" err="1" smtClean="0"/>
              <a:t>giống</a:t>
            </a:r>
            <a:r>
              <a:rPr lang="en-US" sz="2400" dirty="0" smtClean="0"/>
              <a:t> </a:t>
            </a:r>
            <a:r>
              <a:rPr lang="en-US" sz="2400" dirty="0" err="1" smtClean="0"/>
              <a:t>cần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: </a:t>
            </a:r>
            <a:r>
              <a:rPr lang="vi-VN" sz="2400" dirty="0" smtClean="0">
                <a:effectLst/>
              </a:rPr>
              <a:t>JWH-018</a:t>
            </a:r>
            <a:r>
              <a:rPr lang="en-US" sz="2400" dirty="0" smtClean="0">
                <a:effectLst/>
              </a:rPr>
              <a:t>, </a:t>
            </a:r>
            <a:r>
              <a:rPr lang="vi-VN" sz="2400" dirty="0" smtClean="0">
                <a:effectLst/>
              </a:rPr>
              <a:t>JWH-073</a:t>
            </a:r>
            <a:r>
              <a:rPr lang="en-US" sz="2400" dirty="0" smtClean="0">
                <a:effectLst/>
              </a:rPr>
              <a:t>, </a:t>
            </a:r>
            <a:r>
              <a:rPr lang="vi-VN" sz="2400" dirty="0" smtClean="0">
                <a:effectLst/>
              </a:rPr>
              <a:t>JWH-250</a:t>
            </a:r>
            <a:r>
              <a:rPr lang="en-US" sz="2400" dirty="0" smtClean="0">
                <a:effectLst/>
              </a:rPr>
              <a:t>, </a:t>
            </a:r>
            <a:r>
              <a:rPr lang="vi-VN" sz="2400" dirty="0" smtClean="0">
                <a:effectLst/>
              </a:rPr>
              <a:t>MDPV</a:t>
            </a:r>
            <a:r>
              <a:rPr lang="en-US" sz="2400" dirty="0" smtClean="0">
                <a:effectLst/>
              </a:rPr>
              <a:t>, </a:t>
            </a:r>
            <a:r>
              <a:rPr lang="vi-VN" sz="2400" dirty="0" smtClean="0">
                <a:effectLst/>
              </a:rPr>
              <a:t>XLR-11</a:t>
            </a:r>
            <a:r>
              <a:rPr lang="en-US" sz="2400" dirty="0" smtClean="0">
                <a:effectLst/>
              </a:rPr>
              <a:t>… </a:t>
            </a:r>
            <a:r>
              <a:rPr lang="en-US" sz="2400" dirty="0" err="1" smtClean="0">
                <a:effectLst/>
              </a:rPr>
              <a:t>và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chất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giống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hàng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đá</a:t>
            </a:r>
            <a:r>
              <a:rPr lang="en-US" sz="2400" dirty="0" smtClean="0">
                <a:effectLst/>
              </a:rPr>
              <a:t> : </a:t>
            </a:r>
            <a:r>
              <a:rPr lang="en-US" sz="2400" dirty="0" err="1" smtClean="0">
                <a:effectLst/>
              </a:rPr>
              <a:t>mephedrone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cathinone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đều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không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làm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dương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tính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các</a:t>
            </a:r>
            <a:r>
              <a:rPr lang="en-US" sz="2400" dirty="0" smtClean="0">
                <a:effectLst/>
              </a:rPr>
              <a:t> test </a:t>
            </a:r>
            <a:r>
              <a:rPr lang="en-US" sz="2400" dirty="0" err="1" smtClean="0">
                <a:effectLst/>
              </a:rPr>
              <a:t>thử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nhanh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phát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hiện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chất</a:t>
            </a:r>
            <a:r>
              <a:rPr lang="en-US" sz="2400" dirty="0" smtClean="0">
                <a:effectLst/>
              </a:rPr>
              <a:t> ma </a:t>
            </a:r>
            <a:r>
              <a:rPr lang="en-US" sz="2400" dirty="0" err="1" smtClean="0">
                <a:effectLst/>
              </a:rPr>
              <a:t>túy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hiện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có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tại</a:t>
            </a:r>
            <a:r>
              <a:rPr lang="en-US" sz="2400" dirty="0" smtClean="0">
                <a:effectLst/>
              </a:rPr>
              <a:t> VN. </a:t>
            </a:r>
            <a:r>
              <a:rPr lang="en-US" sz="2400" dirty="0" err="1" smtClean="0">
                <a:effectLst/>
              </a:rPr>
              <a:t>Điều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này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gây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bối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rối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các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cơ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quan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chức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năng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và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gây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khó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khăn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công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tác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phòng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chống</a:t>
            </a:r>
            <a:r>
              <a:rPr lang="en-US" sz="2400" dirty="0" smtClean="0">
                <a:effectLst/>
              </a:rPr>
              <a:t> ma </a:t>
            </a:r>
            <a:r>
              <a:rPr lang="en-US" sz="2400" dirty="0" err="1" smtClean="0">
                <a:effectLst/>
              </a:rPr>
              <a:t>túy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hiện</a:t>
            </a:r>
            <a:r>
              <a:rPr lang="en-US" sz="2400" dirty="0" smtClean="0">
                <a:effectLst/>
              </a:rPr>
              <a:t> nay.</a:t>
            </a:r>
          </a:p>
          <a:p>
            <a:r>
              <a:rPr lang="en-US" sz="2400" dirty="0" err="1" smtClean="0">
                <a:effectLst/>
              </a:rPr>
              <a:t>Trong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các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chất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giống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cần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sa</a:t>
            </a:r>
            <a:r>
              <a:rPr lang="en-US" sz="2400" dirty="0" smtClean="0">
                <a:effectLst/>
              </a:rPr>
              <a:t> (</a:t>
            </a:r>
            <a:r>
              <a:rPr lang="en-US" sz="2400" dirty="0" err="1" smtClean="0">
                <a:effectLst/>
              </a:rPr>
              <a:t>cannabinol</a:t>
            </a:r>
            <a:r>
              <a:rPr lang="en-US" sz="2400" dirty="0" smtClean="0">
                <a:effectLst/>
              </a:rPr>
              <a:t> like), XLR-11 </a:t>
            </a:r>
            <a:r>
              <a:rPr lang="en-US" sz="2400" dirty="0" err="1" smtClean="0">
                <a:effectLst/>
              </a:rPr>
              <a:t>được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cho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là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gây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hiệu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ứng</a:t>
            </a:r>
            <a:r>
              <a:rPr lang="en-US" sz="2400" dirty="0" smtClean="0">
                <a:effectLst/>
              </a:rPr>
              <a:t> (</a:t>
            </a:r>
            <a:r>
              <a:rPr lang="en-US" sz="2400" dirty="0" err="1" smtClean="0">
                <a:effectLst/>
              </a:rPr>
              <a:t>ảo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giác</a:t>
            </a:r>
            <a:r>
              <a:rPr lang="en-US" sz="2400" dirty="0" smtClean="0">
                <a:effectLst/>
              </a:rPr>
              <a:t>, </a:t>
            </a:r>
            <a:r>
              <a:rPr lang="en-US" sz="2400" dirty="0" err="1" smtClean="0">
                <a:effectLst/>
              </a:rPr>
              <a:t>hoang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tưởng</a:t>
            </a:r>
            <a:r>
              <a:rPr lang="en-US" sz="2400" dirty="0" smtClean="0">
                <a:effectLst/>
              </a:rPr>
              <a:t>) </a:t>
            </a:r>
            <a:r>
              <a:rPr lang="en-US" sz="2400" dirty="0" err="1" smtClean="0">
                <a:effectLst/>
              </a:rPr>
              <a:t>mạnh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nhất</a:t>
            </a:r>
            <a:r>
              <a:rPr lang="en-US" sz="2400" dirty="0">
                <a:effectLst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90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1"/>
            <a:ext cx="8458200" cy="7620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Các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hoạt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chất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trong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Cỏ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/>
          <a:lstStyle/>
          <a:p>
            <a:pPr marL="0" indent="0">
              <a:buNone/>
            </a:pPr>
            <a:r>
              <a:rPr lang="en-US" sz="2500" dirty="0" smtClean="0">
                <a:effectLst/>
              </a:rPr>
              <a:t>-  </a:t>
            </a:r>
            <a:r>
              <a:rPr lang="en-US" sz="2500" dirty="0" err="1" smtClean="0">
                <a:effectLst/>
              </a:rPr>
              <a:t>Các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>
                <a:effectLst/>
              </a:rPr>
              <a:t>chất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thuộc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nhóm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cần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sa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tổng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hợp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được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cho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là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đồng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vận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với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thụ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thể</a:t>
            </a:r>
            <a:r>
              <a:rPr lang="en-US" sz="2500" dirty="0">
                <a:effectLst/>
              </a:rPr>
              <a:t> cannabinoid </a:t>
            </a:r>
            <a:r>
              <a:rPr lang="en-US" sz="2500" dirty="0" err="1">
                <a:effectLst/>
              </a:rPr>
              <a:t>nhưng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gây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ra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một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hiệu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ứng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mạnh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hơn</a:t>
            </a:r>
            <a:r>
              <a:rPr lang="en-US" sz="2500" dirty="0">
                <a:effectLst/>
              </a:rPr>
              <a:t> </a:t>
            </a:r>
            <a:r>
              <a:rPr lang="en-US" sz="2500" dirty="0" err="1" smtClean="0">
                <a:effectLst/>
              </a:rPr>
              <a:t>Tetrahydrocannabinol</a:t>
            </a:r>
            <a:r>
              <a:rPr lang="en-US" sz="2500" dirty="0" smtClean="0">
                <a:effectLst/>
              </a:rPr>
              <a:t> (THC) </a:t>
            </a:r>
            <a:r>
              <a:rPr lang="en-US" sz="2500" dirty="0" err="1" smtClean="0">
                <a:effectLst/>
              </a:rPr>
              <a:t>là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hoạt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chất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có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trong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cây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cần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 err="1" smtClean="0">
                <a:effectLst/>
              </a:rPr>
              <a:t>sa</a:t>
            </a:r>
            <a:r>
              <a:rPr lang="en-US" sz="2500" dirty="0" smtClean="0">
                <a:effectLst/>
              </a:rPr>
              <a:t>. </a:t>
            </a:r>
            <a:r>
              <a:rPr lang="en-US" sz="2500" baseline="30000" dirty="0">
                <a:effectLst/>
              </a:rPr>
              <a:t>[1]</a:t>
            </a:r>
            <a:endParaRPr lang="en-US" sz="2500" dirty="0">
              <a:effectLst/>
            </a:endParaRPr>
          </a:p>
          <a:p>
            <a:pPr>
              <a:buFontTx/>
              <a:buChar char="-"/>
            </a:pPr>
            <a:r>
              <a:rPr lang="en-US" sz="2500" dirty="0" err="1">
                <a:effectLst/>
              </a:rPr>
              <a:t>Trong</a:t>
            </a:r>
            <a:r>
              <a:rPr lang="en-US" sz="2500" dirty="0">
                <a:effectLst/>
              </a:rPr>
              <a:t> 1 </a:t>
            </a:r>
            <a:r>
              <a:rPr lang="en-US" sz="2500" dirty="0" err="1">
                <a:effectLst/>
              </a:rPr>
              <a:t>nghiên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cứu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được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tiến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hành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tại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Đại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học</a:t>
            </a:r>
            <a:r>
              <a:rPr lang="en-US" sz="2500" dirty="0">
                <a:effectLst/>
              </a:rPr>
              <a:t> Freiburg-</a:t>
            </a:r>
            <a:r>
              <a:rPr lang="en-US" sz="2500" dirty="0" err="1">
                <a:effectLst/>
              </a:rPr>
              <a:t>Đức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vào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năm</a:t>
            </a:r>
            <a:r>
              <a:rPr lang="en-US" sz="2500" dirty="0">
                <a:effectLst/>
              </a:rPr>
              <a:t> 2009 </a:t>
            </a:r>
            <a:r>
              <a:rPr lang="en-US" sz="2500" dirty="0" err="1">
                <a:effectLst/>
              </a:rPr>
              <a:t>trên</a:t>
            </a:r>
            <a:r>
              <a:rPr lang="en-US" sz="2500" dirty="0">
                <a:effectLst/>
              </a:rPr>
              <a:t> 7 </a:t>
            </a:r>
            <a:r>
              <a:rPr lang="en-US" sz="2500" dirty="0" err="1">
                <a:effectLst/>
              </a:rPr>
              <a:t>mẫu</a:t>
            </a:r>
            <a:r>
              <a:rPr lang="en-US" sz="2500" dirty="0">
                <a:effectLst/>
              </a:rPr>
              <a:t> K2/spice </a:t>
            </a:r>
            <a:r>
              <a:rPr lang="en-US" sz="2500" dirty="0" err="1">
                <a:effectLst/>
              </a:rPr>
              <a:t>đã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cho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kết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quả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hoàn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toàn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khác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nhau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và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có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đến</a:t>
            </a:r>
            <a:r>
              <a:rPr lang="en-US" sz="2500" dirty="0">
                <a:effectLst/>
              </a:rPr>
              <a:t> 4 </a:t>
            </a:r>
            <a:r>
              <a:rPr lang="en-US" sz="2500" dirty="0" err="1">
                <a:effectLst/>
              </a:rPr>
              <a:t>chất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cần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sa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tổng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hợp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khác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nhau</a:t>
            </a:r>
            <a:r>
              <a:rPr lang="en-US" sz="2500" dirty="0">
                <a:effectLst/>
              </a:rPr>
              <a:t>. </a:t>
            </a:r>
            <a:r>
              <a:rPr lang="en-US" sz="2500" baseline="30000" dirty="0">
                <a:effectLst/>
              </a:rPr>
              <a:t>[2]</a:t>
            </a:r>
            <a:endParaRPr lang="en-US" sz="2500" dirty="0">
              <a:effectLst/>
            </a:endParaRPr>
          </a:p>
          <a:p>
            <a:pPr>
              <a:buFontTx/>
              <a:buChar char="-"/>
            </a:pPr>
            <a:r>
              <a:rPr lang="en-US" sz="2500" dirty="0" err="1">
                <a:effectLst/>
              </a:rPr>
              <a:t>Trong</a:t>
            </a:r>
            <a:r>
              <a:rPr lang="en-US" sz="2500" dirty="0">
                <a:effectLst/>
              </a:rPr>
              <a:t> 1 </a:t>
            </a:r>
            <a:r>
              <a:rPr lang="en-US" sz="2500" dirty="0" err="1">
                <a:effectLst/>
              </a:rPr>
              <a:t>thử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nghiệm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khác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được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tiến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hành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tại</a:t>
            </a:r>
            <a:r>
              <a:rPr lang="en-US" sz="2500" dirty="0">
                <a:effectLst/>
              </a:rPr>
              <a:t> New </a:t>
            </a:r>
            <a:r>
              <a:rPr lang="en-US" sz="2500" dirty="0" smtClean="0">
                <a:effectLst/>
              </a:rPr>
              <a:t>Zealand </a:t>
            </a:r>
            <a:r>
              <a:rPr lang="en-US" sz="2500" dirty="0" err="1" smtClean="0">
                <a:effectLst/>
              </a:rPr>
              <a:t>trên</a:t>
            </a:r>
            <a:r>
              <a:rPr lang="en-US" sz="2500" dirty="0" smtClean="0">
                <a:effectLst/>
              </a:rPr>
              <a:t> </a:t>
            </a:r>
            <a:r>
              <a:rPr lang="en-US" sz="2500" dirty="0">
                <a:effectLst/>
              </a:rPr>
              <a:t>41 </a:t>
            </a:r>
            <a:r>
              <a:rPr lang="en-US" sz="2500" dirty="0" err="1">
                <a:effectLst/>
              </a:rPr>
              <a:t>mẫu</a:t>
            </a:r>
            <a:r>
              <a:rPr lang="en-US" sz="2500" dirty="0">
                <a:effectLst/>
              </a:rPr>
              <a:t> K2/spice </a:t>
            </a:r>
            <a:r>
              <a:rPr lang="en-US" sz="2500" dirty="0" err="1">
                <a:effectLst/>
              </a:rPr>
              <a:t>và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được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báo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cáo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vào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tháng</a:t>
            </a:r>
            <a:r>
              <a:rPr lang="en-US" sz="2500" dirty="0">
                <a:effectLst/>
              </a:rPr>
              <a:t> 7/2011 </a:t>
            </a:r>
            <a:r>
              <a:rPr lang="en-US" sz="2500" dirty="0" err="1">
                <a:effectLst/>
              </a:rPr>
              <a:t>đã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tìm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thấy</a:t>
            </a:r>
            <a:r>
              <a:rPr lang="en-US" sz="2500" dirty="0">
                <a:effectLst/>
              </a:rPr>
              <a:t> 11 </a:t>
            </a:r>
            <a:r>
              <a:rPr lang="en-US" sz="2500" dirty="0" err="1">
                <a:effectLst/>
              </a:rPr>
              <a:t>loại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cần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sa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tổng</a:t>
            </a:r>
            <a:r>
              <a:rPr lang="en-US" sz="2500" dirty="0">
                <a:effectLst/>
              </a:rPr>
              <a:t> </a:t>
            </a:r>
            <a:r>
              <a:rPr lang="en-US" sz="2500" dirty="0" err="1">
                <a:effectLst/>
              </a:rPr>
              <a:t>hợp</a:t>
            </a:r>
            <a:r>
              <a:rPr lang="en-US" sz="2500" dirty="0">
                <a:effectLst/>
              </a:rPr>
              <a:t>. </a:t>
            </a:r>
            <a:r>
              <a:rPr lang="en-US" sz="2500" baseline="30000" dirty="0">
                <a:effectLst/>
              </a:rPr>
              <a:t>[3]</a:t>
            </a:r>
            <a:endParaRPr lang="en-US" sz="2500" dirty="0">
              <a:effectLst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5715000"/>
            <a:ext cx="8839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(1)European Monitoring Centre for Drugs and Drug Addiction: Understanding the “spice” phenomenon </a:t>
            </a:r>
          </a:p>
          <a:p>
            <a:r>
              <a:rPr lang="en-US" sz="1600" dirty="0">
                <a:solidFill>
                  <a:schemeClr val="bg1"/>
                </a:solidFill>
              </a:rPr>
              <a:t>(2)"</a:t>
            </a:r>
            <a:r>
              <a:rPr lang="en-US" sz="1600" dirty="0" err="1">
                <a:solidFill>
                  <a:schemeClr val="bg1"/>
                </a:solidFill>
                <a:latin typeface="Cambria" pitchFamily="18" charset="0"/>
              </a:rPr>
              <a:t>Modedroge</a:t>
            </a:r>
            <a:r>
              <a:rPr lang="en-US" sz="1600" dirty="0">
                <a:solidFill>
                  <a:schemeClr val="bg1"/>
                </a:solidFill>
                <a:latin typeface="Cambria" pitchFamily="18" charset="0"/>
              </a:rPr>
              <a:t> "Spice" </a:t>
            </a:r>
            <a:r>
              <a:rPr lang="en-US" sz="1600" dirty="0" err="1">
                <a:solidFill>
                  <a:schemeClr val="bg1"/>
                </a:solidFill>
                <a:latin typeface="Cambria" pitchFamily="18" charset="0"/>
              </a:rPr>
              <a:t>ist</a:t>
            </a:r>
            <a:r>
              <a:rPr lang="en-US" sz="1600" dirty="0">
                <a:solidFill>
                  <a:schemeClr val="bg1"/>
                </a:solidFill>
                <a:latin typeface="Cambria" pitchFamily="18" charset="0"/>
              </a:rPr>
              <a:t> verboten!”(in German). Bmg.bund.de. March 10, 2009. </a:t>
            </a:r>
          </a:p>
          <a:p>
            <a:r>
              <a:rPr lang="en-US" sz="1600" dirty="0">
                <a:solidFill>
                  <a:schemeClr val="bg1"/>
                </a:solidFill>
                <a:latin typeface="Cambria" pitchFamily="18" charset="0"/>
              </a:rPr>
              <a:t>(3)  'Herbal High' synthetic Cannabinoid composition, released by ESR July 2011 </a:t>
            </a:r>
          </a:p>
        </p:txBody>
      </p:sp>
    </p:spTree>
    <p:extLst>
      <p:ext uri="{BB962C8B-B14F-4D97-AF65-F5344CB8AC3E}">
        <p14:creationId xmlns:p14="http://schemas.microsoft.com/office/powerpoint/2010/main" val="187340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65321" cy="838199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Ma </a:t>
            </a:r>
            <a:r>
              <a:rPr lang="en-US" dirty="0" err="1">
                <a:solidFill>
                  <a:srgbClr val="FFFF00"/>
                </a:solidFill>
              </a:rPr>
              <a:t>túy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 err="1">
                <a:solidFill>
                  <a:srgbClr val="FFFF00"/>
                </a:solidFill>
              </a:rPr>
              <a:t>định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nghĩa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err="1">
                <a:solidFill>
                  <a:srgbClr val="FF0000"/>
                </a:solidFill>
              </a:rPr>
              <a:t>Có</a:t>
            </a:r>
            <a:r>
              <a:rPr lang="en-US" sz="3200" dirty="0">
                <a:solidFill>
                  <a:srgbClr val="FF0000"/>
                </a:solidFill>
              </a:rPr>
              <a:t> 4 </a:t>
            </a:r>
            <a:r>
              <a:rPr lang="en-US" sz="3200" dirty="0" err="1">
                <a:solidFill>
                  <a:srgbClr val="FF0000"/>
                </a:solidFill>
              </a:rPr>
              <a:t>tiêu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chí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chính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để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xác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định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một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chất</a:t>
            </a:r>
            <a:r>
              <a:rPr lang="en-US" sz="3200" dirty="0">
                <a:solidFill>
                  <a:srgbClr val="FF0000"/>
                </a:solidFill>
              </a:rPr>
              <a:t> ma </a:t>
            </a:r>
            <a:r>
              <a:rPr lang="en-US" sz="3200" dirty="0" err="1">
                <a:solidFill>
                  <a:srgbClr val="FF0000"/>
                </a:solidFill>
              </a:rPr>
              <a:t>túy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3200" dirty="0"/>
              <a:t>1) </a:t>
            </a:r>
            <a:r>
              <a:rPr lang="en-US" sz="3200" dirty="0" err="1"/>
              <a:t>Là</a:t>
            </a:r>
            <a:r>
              <a:rPr lang="en-US" sz="3200" dirty="0"/>
              <a:t> </a:t>
            </a:r>
            <a:r>
              <a:rPr lang="en-US" sz="3200" dirty="0" err="1"/>
              <a:t>một</a:t>
            </a:r>
            <a:r>
              <a:rPr lang="en-US" sz="3200" dirty="0"/>
              <a:t> </a:t>
            </a:r>
            <a:r>
              <a:rPr lang="en-US" sz="3200" dirty="0" err="1"/>
              <a:t>chất</a:t>
            </a:r>
            <a:r>
              <a:rPr lang="en-US" sz="3200" dirty="0"/>
              <a:t> </a:t>
            </a:r>
            <a:r>
              <a:rPr lang="en-US" sz="3200" dirty="0" err="1"/>
              <a:t>có</a:t>
            </a:r>
            <a:r>
              <a:rPr lang="en-US" sz="3200" dirty="0"/>
              <a:t> </a:t>
            </a:r>
            <a:r>
              <a:rPr lang="en-US" sz="3200" dirty="0" err="1"/>
              <a:t>thể</a:t>
            </a:r>
            <a:r>
              <a:rPr lang="en-US" sz="3200" dirty="0"/>
              <a:t> </a:t>
            </a:r>
            <a:r>
              <a:rPr lang="en-US" sz="3200" dirty="0" err="1"/>
              <a:t>gây</a:t>
            </a:r>
            <a:r>
              <a:rPr lang="en-US" sz="3200" dirty="0"/>
              <a:t> </a:t>
            </a:r>
            <a:r>
              <a:rPr lang="en-US" sz="3200" dirty="0" err="1" smtClean="0"/>
              <a:t>nghiện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2) </a:t>
            </a:r>
            <a:r>
              <a:rPr lang="en-US" sz="3200" dirty="0" err="1"/>
              <a:t>Là</a:t>
            </a:r>
            <a:r>
              <a:rPr lang="en-US" sz="3200" dirty="0"/>
              <a:t> </a:t>
            </a:r>
            <a:r>
              <a:rPr lang="en-US" sz="3200" dirty="0" err="1"/>
              <a:t>một</a:t>
            </a:r>
            <a:r>
              <a:rPr lang="en-US" sz="3200" dirty="0"/>
              <a:t> </a:t>
            </a:r>
            <a:r>
              <a:rPr lang="en-US" sz="3200" dirty="0" err="1"/>
              <a:t>chất</a:t>
            </a:r>
            <a:r>
              <a:rPr lang="en-US" sz="3200" dirty="0"/>
              <a:t> </a:t>
            </a:r>
            <a:r>
              <a:rPr lang="en-US" sz="3200" dirty="0" err="1"/>
              <a:t>có</a:t>
            </a:r>
            <a:r>
              <a:rPr lang="en-US" sz="3200" dirty="0"/>
              <a:t> </a:t>
            </a:r>
            <a:r>
              <a:rPr lang="en-US" sz="3200" dirty="0" err="1"/>
              <a:t>thể</a:t>
            </a:r>
            <a:r>
              <a:rPr lang="en-US" sz="3200" dirty="0"/>
              <a:t> </a:t>
            </a:r>
            <a:r>
              <a:rPr lang="en-US" sz="3200" dirty="0" err="1"/>
              <a:t>gây</a:t>
            </a:r>
            <a:r>
              <a:rPr lang="en-US" sz="3200" dirty="0"/>
              <a:t> </a:t>
            </a:r>
            <a:r>
              <a:rPr lang="en-US" sz="3200" dirty="0" err="1"/>
              <a:t>tác</a:t>
            </a:r>
            <a:r>
              <a:rPr lang="en-US" sz="3200" dirty="0"/>
              <a:t> </a:t>
            </a:r>
            <a:r>
              <a:rPr lang="en-US" sz="3200" dirty="0" err="1"/>
              <a:t>hại</a:t>
            </a:r>
            <a:r>
              <a:rPr lang="en-US" sz="3200" dirty="0"/>
              <a:t> </a:t>
            </a:r>
            <a:r>
              <a:rPr lang="en-US" sz="3200" dirty="0" err="1"/>
              <a:t>trên</a:t>
            </a:r>
            <a:r>
              <a:rPr lang="en-US" sz="3200" dirty="0"/>
              <a:t> </a:t>
            </a:r>
            <a:r>
              <a:rPr lang="en-US" sz="3200" dirty="0" err="1"/>
              <a:t>tâm</a:t>
            </a:r>
            <a:r>
              <a:rPr lang="en-US" sz="3200" dirty="0"/>
              <a:t> </a:t>
            </a:r>
            <a:r>
              <a:rPr lang="en-US" sz="3200" dirty="0" err="1"/>
              <a:t>thần</a:t>
            </a:r>
            <a:r>
              <a:rPr lang="en-US" sz="3200" dirty="0"/>
              <a:t>, </a:t>
            </a:r>
            <a:r>
              <a:rPr lang="en-US" sz="3200" dirty="0" err="1"/>
              <a:t>thần</a:t>
            </a:r>
            <a:r>
              <a:rPr lang="en-US" sz="3200" dirty="0"/>
              <a:t> </a:t>
            </a:r>
            <a:r>
              <a:rPr lang="en-US" sz="3200" dirty="0" err="1"/>
              <a:t>kinh</a:t>
            </a:r>
            <a:r>
              <a:rPr lang="en-US" sz="3200" dirty="0"/>
              <a:t> </a:t>
            </a:r>
            <a:r>
              <a:rPr lang="en-US" sz="3200" dirty="0" err="1"/>
              <a:t>và</a:t>
            </a:r>
            <a:r>
              <a:rPr lang="en-US" sz="3200" dirty="0"/>
              <a:t> </a:t>
            </a:r>
            <a:r>
              <a:rPr lang="en-US" sz="3200" dirty="0" err="1"/>
              <a:t>thể</a:t>
            </a:r>
            <a:r>
              <a:rPr lang="en-US" sz="3200" dirty="0"/>
              <a:t> </a:t>
            </a:r>
            <a:r>
              <a:rPr lang="en-US" sz="3200" dirty="0" err="1" smtClean="0"/>
              <a:t>chất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3) </a:t>
            </a:r>
            <a:r>
              <a:rPr lang="en-US" sz="3200" dirty="0" err="1"/>
              <a:t>Sử</a:t>
            </a:r>
            <a:r>
              <a:rPr lang="en-US" sz="3200" dirty="0"/>
              <a:t> </a:t>
            </a:r>
            <a:r>
              <a:rPr lang="en-US" sz="3200" dirty="0" err="1"/>
              <a:t>dụng</a:t>
            </a:r>
            <a:r>
              <a:rPr lang="en-US" sz="3200" dirty="0"/>
              <a:t> </a:t>
            </a:r>
            <a:r>
              <a:rPr lang="en-US" sz="3200" dirty="0" err="1"/>
              <a:t>có</a:t>
            </a:r>
            <a:r>
              <a:rPr lang="en-US" sz="3200" dirty="0"/>
              <a:t> </a:t>
            </a:r>
            <a:r>
              <a:rPr lang="en-US" sz="3200" dirty="0" err="1"/>
              <a:t>xu</a:t>
            </a:r>
            <a:r>
              <a:rPr lang="en-US" sz="3200" dirty="0"/>
              <a:t> </a:t>
            </a:r>
            <a:r>
              <a:rPr lang="en-US" sz="3200" dirty="0" err="1"/>
              <a:t>hướng</a:t>
            </a:r>
            <a:r>
              <a:rPr lang="en-US" sz="3200" dirty="0"/>
              <a:t> </a:t>
            </a:r>
            <a:r>
              <a:rPr lang="en-US" sz="3200" dirty="0" err="1"/>
              <a:t>tăng</a:t>
            </a:r>
            <a:r>
              <a:rPr lang="en-US" sz="3200" dirty="0"/>
              <a:t> </a:t>
            </a:r>
            <a:r>
              <a:rPr lang="en-US" sz="3200" dirty="0" err="1" smtClean="0"/>
              <a:t>liều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buNone/>
            </a:pPr>
            <a:r>
              <a:rPr lang="en-US" sz="3200" dirty="0">
                <a:solidFill>
                  <a:srgbClr val="00B050"/>
                </a:solidFill>
              </a:rPr>
              <a:t>4) </a:t>
            </a:r>
            <a:r>
              <a:rPr lang="en-US" sz="3200" dirty="0" err="1">
                <a:solidFill>
                  <a:srgbClr val="00B050"/>
                </a:solidFill>
              </a:rPr>
              <a:t>Là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chất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bị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cấm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bởi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luật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pháp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nước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>
                <a:solidFill>
                  <a:srgbClr val="00B050"/>
                </a:solidFill>
              </a:rPr>
              <a:t>sở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 err="1" smtClean="0">
                <a:solidFill>
                  <a:srgbClr val="00B050"/>
                </a:solidFill>
              </a:rPr>
              <a:t>tại</a:t>
            </a:r>
            <a:r>
              <a:rPr lang="en-US" sz="3200" dirty="0">
                <a:solidFill>
                  <a:srgbClr val="00B05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7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1"/>
            <a:ext cx="7765321" cy="762000"/>
          </a:xfrm>
        </p:spPr>
        <p:txBody>
          <a:bodyPr/>
          <a:lstStyle/>
          <a:p>
            <a:r>
              <a:rPr lang="en-US" dirty="0" err="1">
                <a:solidFill>
                  <a:srgbClr val="FFFF00"/>
                </a:solidFill>
              </a:rPr>
              <a:t>Các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hoạt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chất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trong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Cỏ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Mỹ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5867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52400" y="1066800"/>
            <a:ext cx="3114261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en-US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en-US" dirty="0" err="1" smtClean="0">
                <a:solidFill>
                  <a:srgbClr val="FF0000"/>
                </a:solidFill>
                <a:latin typeface="Cambria" pitchFamily="18" charset="0"/>
              </a:rPr>
              <a:t>Tetrahydrocannabinol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1" y="1143000"/>
            <a:ext cx="2667001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17" y="4542183"/>
            <a:ext cx="1773565" cy="132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9209" y="6039679"/>
            <a:ext cx="4823791" cy="665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XLR-11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mbria" pitchFamily="18" charset="0"/>
              </a:rPr>
              <a:t>(</a:t>
            </a:r>
            <a:r>
              <a:rPr lang="vi-VN" dirty="0" smtClean="0">
                <a:solidFill>
                  <a:schemeClr val="bg1"/>
                </a:solidFill>
                <a:latin typeface="Cambria" pitchFamily="18" charset="0"/>
              </a:rPr>
              <a:t>1- 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(5 Fluoro-pentyl) -1 </a:t>
            </a:r>
            <a:r>
              <a:rPr lang="vi-VN" i="1" dirty="0">
                <a:solidFill>
                  <a:schemeClr val="bg1"/>
                </a:solidFill>
                <a:latin typeface="Cambria" pitchFamily="18" charset="0"/>
              </a:rPr>
              <a:t>H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 -</a:t>
            </a:r>
            <a:r>
              <a:rPr lang="vi-VN" dirty="0" smtClean="0">
                <a:solidFill>
                  <a:schemeClr val="bg1"/>
                </a:solidFill>
                <a:latin typeface="Cambria" pitchFamily="18" charset="0"/>
              </a:rPr>
              <a:t>indole-3-yl</a:t>
            </a:r>
            <a:r>
              <a:rPr lang="en-US" dirty="0" smtClean="0">
                <a:solidFill>
                  <a:schemeClr val="bg1"/>
                </a:solidFill>
                <a:latin typeface="Cambria" pitchFamily="18" charset="0"/>
              </a:rPr>
              <a:t>)</a:t>
            </a:r>
            <a:r>
              <a:rPr lang="vi-VN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(2,2,3,3-tetramethylcyclopropyl) methanone</a:t>
            </a:r>
            <a:endParaRPr lang="en-US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2850873"/>
            <a:ext cx="432021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en-US" dirty="0">
              <a:solidFill>
                <a:srgbClr val="FF0000"/>
              </a:solidFill>
              <a:latin typeface="Cambria" pitchFamily="18" charset="0"/>
            </a:endParaRPr>
          </a:p>
          <a:p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JWH-018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1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-pentyl-3-(</a:t>
            </a:r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1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-naphthoyl) indole</a:t>
            </a:r>
            <a:endParaRPr lang="en-US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904" y="2905539"/>
            <a:ext cx="2240757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48200" y="2819400"/>
            <a:ext cx="4343399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en-US" dirty="0">
              <a:solidFill>
                <a:srgbClr val="FF0000"/>
              </a:solidFill>
              <a:latin typeface="Cambria" pitchFamily="18" charset="0"/>
            </a:endParaRPr>
          </a:p>
          <a:p>
            <a:endParaRPr lang="en-US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ambria" pitchFamily="18" charset="0"/>
              </a:rPr>
              <a:t>JWH-073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(1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-butyl-3-(</a:t>
            </a:r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1</a:t>
            </a:r>
            <a:r>
              <a:rPr lang="vi-VN" dirty="0">
                <a:solidFill>
                  <a:schemeClr val="bg1"/>
                </a:solidFill>
                <a:latin typeface="Cambria" pitchFamily="18" charset="0"/>
              </a:rPr>
              <a:t>-naphthoyl) </a:t>
            </a:r>
            <a:r>
              <a:rPr lang="vi-VN" dirty="0" smtClean="0">
                <a:solidFill>
                  <a:schemeClr val="bg1"/>
                </a:solidFill>
                <a:latin typeface="Cambria" pitchFamily="18" charset="0"/>
              </a:rPr>
              <a:t>indole</a:t>
            </a:r>
            <a:r>
              <a:rPr lang="en-US" dirty="0" smtClean="0">
                <a:solidFill>
                  <a:schemeClr val="bg1"/>
                </a:solidFill>
                <a:latin typeface="Cambria" pitchFamily="18" charset="0"/>
              </a:rPr>
              <a:t>)</a:t>
            </a:r>
            <a:endParaRPr lang="en-US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547" y="2895600"/>
            <a:ext cx="2095501" cy="91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505200" y="1066800"/>
            <a:ext cx="5486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JWH-250</a:t>
            </a:r>
            <a:r>
              <a:rPr lang="en-US" dirty="0" smtClean="0"/>
              <a:t> </a:t>
            </a:r>
            <a:r>
              <a:rPr lang="vi-VN" dirty="0">
                <a:solidFill>
                  <a:schemeClr val="bg1"/>
                </a:solidFill>
              </a:rPr>
              <a:t>1-pentyl-3 </a:t>
            </a:r>
            <a:r>
              <a:rPr lang="vi-VN" dirty="0" smtClean="0">
                <a:solidFill>
                  <a:schemeClr val="bg1"/>
                </a:solidFill>
              </a:rPr>
              <a:t>-(</a:t>
            </a:r>
            <a:r>
              <a:rPr lang="vi-VN" dirty="0">
                <a:solidFill>
                  <a:schemeClr val="bg1"/>
                </a:solidFill>
              </a:rPr>
              <a:t>2-methoxyphenylacetyl) indole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5" name="Picture 7" descr="JWH-250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339" y="1219200"/>
            <a:ext cx="20955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648199" y="4432023"/>
            <a:ext cx="4336773" cy="1404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rgbClr val="FF0000"/>
                </a:solidFill>
              </a:rPr>
              <a:t>MDPV</a:t>
            </a:r>
            <a:r>
              <a:rPr lang="en-US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Methylenedioxypyrovalerone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dirty="0"/>
              <a:t> </a:t>
            </a:r>
          </a:p>
        </p:txBody>
      </p:sp>
      <p:pic>
        <p:nvPicPr>
          <p:cNvPr id="2056" name="Picture 8" descr="MDPV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032" y="4646129"/>
            <a:ext cx="1832113" cy="97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3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1"/>
            <a:ext cx="7765321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Tình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trạng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pháp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r>
              <a:rPr lang="en-US" sz="2800" dirty="0" err="1">
                <a:effectLst/>
              </a:rPr>
              <a:t>Tại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Việt</a:t>
            </a:r>
            <a:r>
              <a:rPr lang="en-US" sz="2800" dirty="0">
                <a:effectLst/>
              </a:rPr>
              <a:t> Nam, </a:t>
            </a:r>
            <a:r>
              <a:rPr lang="en-US" sz="2800" dirty="0" err="1">
                <a:effectLst/>
              </a:rPr>
              <a:t>một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nghị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định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Thủ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tướng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Chính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phủ</a:t>
            </a:r>
            <a:r>
              <a:rPr lang="en-US" sz="2800" dirty="0">
                <a:effectLst/>
              </a:rPr>
              <a:t> (82/2013/NĐ-CP) ban </a:t>
            </a:r>
            <a:r>
              <a:rPr lang="en-US" sz="2800" dirty="0" err="1">
                <a:effectLst/>
              </a:rPr>
              <a:t>hành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ngày</a:t>
            </a:r>
            <a:r>
              <a:rPr lang="en-US" sz="2800" dirty="0">
                <a:effectLst/>
              </a:rPr>
              <a:t> 19/07/2013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hiệu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lực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từ</a:t>
            </a:r>
            <a:r>
              <a:rPr lang="en-US" sz="2800" dirty="0">
                <a:effectLst/>
              </a:rPr>
              <a:t> 15/09/2013 </a:t>
            </a:r>
            <a:r>
              <a:rPr lang="en-US" sz="2800" dirty="0" err="1">
                <a:effectLst/>
              </a:rPr>
              <a:t>trong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muối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tắm</a:t>
            </a:r>
            <a:r>
              <a:rPr lang="en-US" sz="2800" dirty="0">
                <a:effectLst/>
              </a:rPr>
              <a:t> (</a:t>
            </a:r>
            <a:r>
              <a:rPr lang="en-US" sz="2800" dirty="0" err="1">
                <a:effectLst/>
              </a:rPr>
              <a:t>mephedrone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cathinone</a:t>
            </a:r>
            <a:r>
              <a:rPr lang="en-US" sz="2800" dirty="0">
                <a:effectLst/>
              </a:rPr>
              <a:t>) </a:t>
            </a:r>
            <a:r>
              <a:rPr lang="en-US" sz="2800" dirty="0" err="1">
                <a:effectLst/>
              </a:rPr>
              <a:t>đã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đưa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danh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mục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.</a:t>
            </a:r>
          </a:p>
          <a:p>
            <a:r>
              <a:rPr lang="en-US" sz="2800" dirty="0" err="1">
                <a:effectLst/>
              </a:rPr>
              <a:t>Nghị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định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số</a:t>
            </a:r>
            <a:r>
              <a:rPr lang="en-US" sz="2800" dirty="0">
                <a:effectLst/>
              </a:rPr>
              <a:t> 126/2015/ NĐ-CP ban </a:t>
            </a:r>
            <a:r>
              <a:rPr lang="en-US" sz="2800" dirty="0" err="1">
                <a:effectLst/>
              </a:rPr>
              <a:t>hành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ngày</a:t>
            </a:r>
            <a:r>
              <a:rPr lang="en-US" sz="2800" dirty="0">
                <a:effectLst/>
              </a:rPr>
              <a:t>  09/12/2015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hiệu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lực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từ</a:t>
            </a:r>
            <a:r>
              <a:rPr lang="en-US" sz="2800" dirty="0">
                <a:effectLst/>
              </a:rPr>
              <a:t> 01/02/2016, </a:t>
            </a:r>
            <a:r>
              <a:rPr lang="en-US" sz="2800" dirty="0" err="1">
                <a:effectLst/>
              </a:rPr>
              <a:t>bổ</a:t>
            </a:r>
            <a:r>
              <a:rPr lang="en-US" sz="2800" dirty="0">
                <a:effectLst/>
              </a:rPr>
              <a:t> sung </a:t>
            </a:r>
            <a:r>
              <a:rPr lang="en-US" sz="2800" dirty="0" err="1">
                <a:effectLst/>
              </a:rPr>
              <a:t>nghị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định</a:t>
            </a:r>
            <a:r>
              <a:rPr lang="en-US" sz="2800" dirty="0">
                <a:effectLst/>
              </a:rPr>
              <a:t> 82/2013/NĐ-CP </a:t>
            </a:r>
            <a:r>
              <a:rPr lang="en-US" sz="2800" dirty="0" err="1">
                <a:effectLst/>
              </a:rPr>
              <a:t>đã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liệt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kê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hoạt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trong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cỏ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danh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mục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761999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Các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que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thử</a:t>
            </a:r>
            <a:r>
              <a:rPr lang="en-US" dirty="0" smtClean="0">
                <a:solidFill>
                  <a:srgbClr val="FFFF00"/>
                </a:solidFill>
              </a:rPr>
              <a:t> ma </a:t>
            </a:r>
            <a:r>
              <a:rPr lang="en-US" dirty="0" err="1" smtClean="0">
                <a:solidFill>
                  <a:srgbClr val="FFFF00"/>
                </a:solidFill>
              </a:rPr>
              <a:t>túy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mới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3434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57" y="1295400"/>
            <a:ext cx="3886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4267200"/>
            <a:ext cx="3733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Test </a:t>
            </a:r>
            <a:r>
              <a:rPr lang="en-US" dirty="0" err="1">
                <a:solidFill>
                  <a:schemeClr val="bg1"/>
                </a:solidFill>
                <a:latin typeface="Cambria" pitchFamily="18" charset="0"/>
              </a:rPr>
              <a:t>mephedrone</a:t>
            </a:r>
            <a:r>
              <a:rPr lang="en-US" dirty="0">
                <a:solidFill>
                  <a:schemeClr val="bg1"/>
                </a:solidFill>
                <a:latin typeface="Cambria" pitchFamily="18" charset="0"/>
              </a:rPr>
              <a:t>: 16,12 €/10 kit </a:t>
            </a:r>
          </a:p>
        </p:txBody>
      </p:sp>
      <p:sp>
        <p:nvSpPr>
          <p:cNvPr id="5" name="Rectangle 4"/>
          <p:cNvSpPr/>
          <p:nvPr/>
        </p:nvSpPr>
        <p:spPr>
          <a:xfrm>
            <a:off x="4840357" y="4207565"/>
            <a:ext cx="3733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Test K2/spice: </a:t>
            </a:r>
            <a:r>
              <a:rPr lang="en-US" dirty="0" smtClean="0">
                <a:solidFill>
                  <a:schemeClr val="bg1"/>
                </a:solidFill>
              </a:rPr>
              <a:t>9,47USD/kit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5638800"/>
            <a:ext cx="7543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Các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kit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thử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này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hiện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chưa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có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tại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Cambria" pitchFamily="18" charset="0"/>
              </a:rPr>
              <a:t>Việt</a:t>
            </a:r>
            <a:r>
              <a:rPr lang="en-US" sz="3200" dirty="0" smtClean="0">
                <a:solidFill>
                  <a:schemeClr val="bg1"/>
                </a:solidFill>
                <a:latin typeface="Cambria" pitchFamily="18" charset="0"/>
              </a:rPr>
              <a:t> Nam</a:t>
            </a:r>
            <a:endParaRPr lang="en-US" sz="32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6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bs.hien\Desktop\sơ dồ nghiện\Development_of_a_rational_scale_to_assess_the_harm_of_drugs_of_potential_misuse_(physical_harm_and_dependence,_NA_free_means)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"/>
            <a:ext cx="71628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5848350"/>
            <a:ext cx="883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Nutt, D.; King, L. A.; </a:t>
            </a:r>
            <a:r>
              <a:rPr lang="en-US" dirty="0" err="1">
                <a:solidFill>
                  <a:sysClr val="windowText" lastClr="000000"/>
                </a:solidFill>
              </a:rPr>
              <a:t>Saulsbury</a:t>
            </a:r>
            <a:r>
              <a:rPr lang="en-US" dirty="0">
                <a:solidFill>
                  <a:sysClr val="windowText" lastClr="000000"/>
                </a:solidFill>
              </a:rPr>
              <a:t>, W.; Blakemore, </a:t>
            </a:r>
            <a:r>
              <a:rPr lang="en-US" dirty="0" smtClean="0">
                <a:solidFill>
                  <a:sysClr val="windowText" lastClr="000000"/>
                </a:solidFill>
              </a:rPr>
              <a:t>C.(</a:t>
            </a:r>
            <a:r>
              <a:rPr lang="en-US" dirty="0">
                <a:solidFill>
                  <a:sysClr val="windowText" lastClr="000000"/>
                </a:solidFill>
              </a:rPr>
              <a:t>2007). "Development of a rational scale to assess the harm of drugs of potential misuse". The Lancet 369 (9566): 1047–1053. doi:10.1016/S0140-6736(07)60464-4. PMID 17382831</a:t>
            </a:r>
          </a:p>
        </p:txBody>
      </p:sp>
    </p:spTree>
    <p:extLst>
      <p:ext uri="{BB962C8B-B14F-4D97-AF65-F5344CB8AC3E}">
        <p14:creationId xmlns:p14="http://schemas.microsoft.com/office/powerpoint/2010/main" val="342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bs.hien\Desktop\sơ dồ nghiện\2011_Drug_Harms_Rankings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"/>
            <a:ext cx="752475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1925" y="5715000"/>
            <a:ext cx="883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"Quantifying the RR of harm to self and others from substance misuse: results from a survey of clinical experts across Scotland". BMJ Open 2 (4): e000774–e000774. </a:t>
            </a:r>
            <a:r>
              <a:rPr lang="en-US" dirty="0" smtClean="0">
                <a:solidFill>
                  <a:schemeClr val="bg1"/>
                </a:solidFill>
              </a:rPr>
              <a:t>doi:10.1136/bmjopen-2011-000774</a:t>
            </a:r>
            <a:r>
              <a:rPr lang="en-US" dirty="0">
                <a:solidFill>
                  <a:schemeClr val="bg1"/>
                </a:solidFill>
              </a:rPr>
              <a:t>. Retrieved 8 October 2015</a:t>
            </a:r>
          </a:p>
        </p:txBody>
      </p:sp>
    </p:spTree>
    <p:extLst>
      <p:ext uri="{BB962C8B-B14F-4D97-AF65-F5344CB8AC3E}">
        <p14:creationId xmlns:p14="http://schemas.microsoft.com/office/powerpoint/2010/main" val="324858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Kết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luận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867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effectLst/>
              </a:rPr>
              <a:t>- </a:t>
            </a:r>
            <a:r>
              <a:rPr lang="en-US" sz="2400" dirty="0" err="1" smtClean="0">
                <a:effectLst/>
              </a:rPr>
              <a:t>Thế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giới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ngầm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luôn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trước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luật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pháp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nhà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quản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lý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một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bước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họ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luôn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tìm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cách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lách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luật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một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cách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khôn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ngoan</a:t>
            </a:r>
            <a:r>
              <a:rPr lang="en-US" sz="2400" dirty="0">
                <a:effectLst/>
              </a:rPr>
              <a:t>. </a:t>
            </a:r>
            <a:r>
              <a:rPr lang="en-US" sz="2400" dirty="0" err="1">
                <a:effectLst/>
              </a:rPr>
              <a:t>Khi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luật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pháp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cấm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này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họ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sẽ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tìm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ra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khác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thay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thế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chưa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bị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luật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pháp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phát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hiện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ngăn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cấm</a:t>
            </a:r>
            <a:r>
              <a:rPr lang="en-US" sz="2400" dirty="0">
                <a:effectLst/>
              </a:rPr>
              <a:t>. </a:t>
            </a:r>
            <a:r>
              <a:rPr lang="en-US" sz="2400" dirty="0" err="1">
                <a:effectLst/>
              </a:rPr>
              <a:t>Muối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tắm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cỏ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Mỹ</a:t>
            </a:r>
            <a:r>
              <a:rPr lang="en-US" sz="2400" dirty="0" smtClean="0">
                <a:effectLst/>
              </a:rPr>
              <a:t> (K2/spice) </a:t>
            </a:r>
            <a:r>
              <a:rPr lang="en-US" sz="2400" dirty="0" err="1" smtClean="0">
                <a:effectLst/>
              </a:rPr>
              <a:t>đã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xuất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hiện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trên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thế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giới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từ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đầu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những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năm</a:t>
            </a:r>
            <a:r>
              <a:rPr lang="en-US" sz="2400" dirty="0">
                <a:effectLst/>
              </a:rPr>
              <a:t> 2000 </a:t>
            </a:r>
            <a:r>
              <a:rPr lang="en-US" sz="2400" dirty="0" err="1">
                <a:effectLst/>
              </a:rPr>
              <a:t>nhưng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phải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đến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hơn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mười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năm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sau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thì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mới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bị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đặt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ra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ngoài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vòng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pháp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luật</a:t>
            </a:r>
            <a:r>
              <a:rPr lang="en-US" sz="2400" dirty="0">
                <a:effectLst/>
              </a:rPr>
              <a:t>. </a:t>
            </a:r>
            <a:endParaRPr lang="en-US" sz="2400" dirty="0" smtClean="0">
              <a:effectLst/>
            </a:endParaRP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- </a:t>
            </a:r>
            <a:r>
              <a:rPr lang="en-US" sz="2400" dirty="0" err="1" smtClean="0">
                <a:effectLst/>
              </a:rPr>
              <a:t>Hiện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>
                <a:effectLst/>
              </a:rPr>
              <a:t>nay </a:t>
            </a:r>
            <a:r>
              <a:rPr lang="en-US" sz="2400" dirty="0" err="1">
                <a:effectLst/>
              </a:rPr>
              <a:t>đã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có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thêm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2 </a:t>
            </a:r>
            <a:r>
              <a:rPr lang="en-US" sz="2400" dirty="0" err="1" smtClean="0">
                <a:effectLst/>
              </a:rPr>
              <a:t>chất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>
                <a:effectLst/>
              </a:rPr>
              <a:t>ma </a:t>
            </a:r>
            <a:r>
              <a:rPr lang="en-US" sz="2400" dirty="0" err="1">
                <a:effectLst/>
              </a:rPr>
              <a:t>túy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mới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ngoài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3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trên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nhưng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chưa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thấy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xuất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hiện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tại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>
                <a:effectLst/>
              </a:rPr>
              <a:t>Việt</a:t>
            </a:r>
            <a:r>
              <a:rPr lang="en-US" sz="2400" dirty="0">
                <a:effectLst/>
              </a:rPr>
              <a:t> Nam </a:t>
            </a:r>
            <a:r>
              <a:rPr lang="en-US" sz="2400" dirty="0" err="1">
                <a:effectLst/>
              </a:rPr>
              <a:t>là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Benzylpiperazine</a:t>
            </a:r>
            <a:r>
              <a:rPr lang="en-US" sz="2400" dirty="0">
                <a:effectLst/>
              </a:rPr>
              <a:t> (BZP-</a:t>
            </a:r>
            <a:r>
              <a:rPr lang="en-US" sz="2400" dirty="0" err="1">
                <a:effectLst/>
              </a:rPr>
              <a:t>một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dẫn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xuất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từ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thuốc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xổ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giun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piperazine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trước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đây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hiện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không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còn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sử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dụng</a:t>
            </a:r>
            <a:r>
              <a:rPr lang="en-US" sz="2400" dirty="0">
                <a:effectLst/>
              </a:rPr>
              <a:t>)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Gama hydroxyl-butyric (GHB) </a:t>
            </a:r>
            <a:r>
              <a:rPr lang="en-US" sz="2400" dirty="0" err="1">
                <a:effectLst/>
              </a:rPr>
              <a:t>nhưng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có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lẽ</a:t>
            </a:r>
            <a:r>
              <a:rPr lang="en-US" sz="2400" dirty="0">
                <a:effectLst/>
              </a:rPr>
              <a:t> do 2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này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có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động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yếu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hơn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kể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trên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nên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mức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độ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lan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rộng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kém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hơn</a:t>
            </a:r>
            <a:r>
              <a:rPr lang="en-US" sz="2400" dirty="0">
                <a:effectLst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Kết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luận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effectLst/>
              </a:rPr>
              <a:t>     </a:t>
            </a:r>
            <a:r>
              <a:rPr lang="en-US" sz="2800" dirty="0" smtClean="0">
                <a:effectLst/>
              </a:rPr>
              <a:t>Do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loại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này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không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dương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tính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test </a:t>
            </a:r>
            <a:r>
              <a:rPr lang="en-US" sz="2800" dirty="0" err="1">
                <a:effectLst/>
              </a:rPr>
              <a:t>nhanh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phát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chất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Việt</a:t>
            </a:r>
            <a:r>
              <a:rPr lang="en-US" sz="2800" dirty="0">
                <a:effectLst/>
              </a:rPr>
              <a:t> Nam (</a:t>
            </a:r>
            <a:r>
              <a:rPr lang="en-US" sz="2800" dirty="0" err="1">
                <a:effectLst/>
              </a:rPr>
              <a:t>muối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tắm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test methamphetamine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cỏ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Mỹ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test THC) </a:t>
            </a:r>
            <a:r>
              <a:rPr lang="en-US" sz="2800" dirty="0" err="1">
                <a:effectLst/>
              </a:rPr>
              <a:t>nên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loại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này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sẽ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một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thách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thức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đối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công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phòng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chống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 </a:t>
            </a:r>
            <a:r>
              <a:rPr lang="en-US" sz="2800" dirty="0" err="1">
                <a:effectLst/>
              </a:rPr>
              <a:t>hiện</a:t>
            </a:r>
            <a:r>
              <a:rPr lang="en-US" sz="2800" dirty="0">
                <a:effectLst/>
              </a:rPr>
              <a:t> nay.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thể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nói</a:t>
            </a:r>
            <a:r>
              <a:rPr lang="en-US" sz="2800" dirty="0">
                <a:effectLst/>
              </a:rPr>
              <a:t>: </a:t>
            </a:r>
            <a:r>
              <a:rPr lang="en-US" sz="2800" dirty="0" err="1">
                <a:effectLst/>
              </a:rPr>
              <a:t>một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hiểm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họa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đã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bắt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đầu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lộ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chúng</a:t>
            </a:r>
            <a:r>
              <a:rPr lang="en-US" sz="2800" dirty="0">
                <a:effectLst/>
              </a:rPr>
              <a:t> ta </a:t>
            </a:r>
            <a:r>
              <a:rPr lang="en-US" sz="2800" dirty="0" err="1">
                <a:effectLst/>
              </a:rPr>
              <a:t>chỉ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còn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giáo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dục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thế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hệ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trẻ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nhận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biết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để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tránh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xa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những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cuộc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mang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tính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nghiện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ngập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vì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hầu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hết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các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tình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trạng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nghiện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ngập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đều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bắt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đầu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từ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những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cuộc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chơi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sự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rủ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rê</a:t>
            </a:r>
            <a:r>
              <a:rPr lang="en-US" sz="2800" dirty="0">
                <a:effectLst/>
              </a:rPr>
              <a:t>, </a:t>
            </a:r>
            <a:r>
              <a:rPr lang="en-US" sz="2800" dirty="0" err="1">
                <a:effectLst/>
              </a:rPr>
              <a:t>cộng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bản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tính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tò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mò</a:t>
            </a:r>
            <a:r>
              <a:rPr lang="en-US" sz="2800" dirty="0">
                <a:effectLst/>
              </a:rPr>
              <a:t> “</a:t>
            </a:r>
            <a:r>
              <a:rPr lang="en-US" sz="2800" dirty="0" err="1">
                <a:effectLst/>
              </a:rPr>
              <a:t>thử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cho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biết</a:t>
            </a:r>
            <a:r>
              <a:rPr lang="en-US" sz="2800" dirty="0">
                <a:effectLst/>
              </a:rPr>
              <a:t>” </a:t>
            </a:r>
            <a:r>
              <a:rPr lang="en-US" sz="2800" dirty="0" err="1">
                <a:effectLst/>
              </a:rPr>
              <a:t>của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tuổi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mới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lớn</a:t>
            </a:r>
            <a:r>
              <a:rPr lang="en-US" sz="2800" dirty="0">
                <a:effectLst/>
              </a:rPr>
              <a:t>. </a:t>
            </a:r>
            <a:r>
              <a:rPr lang="en-US" sz="2800" dirty="0" err="1">
                <a:effectLst/>
              </a:rPr>
              <a:t>Cuộc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chiến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với</a:t>
            </a:r>
            <a:r>
              <a:rPr lang="en-US" sz="2800" dirty="0">
                <a:effectLst/>
              </a:rPr>
              <a:t> ma </a:t>
            </a:r>
            <a:r>
              <a:rPr lang="en-US" sz="2800" dirty="0" err="1">
                <a:effectLst/>
              </a:rPr>
              <a:t>túy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còn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dài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và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có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lẽ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sẽ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không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hồi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kết</a:t>
            </a:r>
            <a:r>
              <a:rPr lang="en-US" sz="2800" dirty="0">
                <a:effectLst/>
              </a:rPr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18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4200"/>
            <a:ext cx="8382000" cy="26283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4200" b="1" dirty="0">
                <a:solidFill>
                  <a:srgbClr val="FFFF00"/>
                </a:solidFill>
              </a:rPr>
              <a:t>CÁM ƠN QUÝ VỊ ĐÃ LẮNG NGHE 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6096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Ma </a:t>
            </a:r>
            <a:r>
              <a:rPr lang="en-US" dirty="0" err="1">
                <a:solidFill>
                  <a:srgbClr val="FFFF00"/>
                </a:solidFill>
              </a:rPr>
              <a:t>túy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 err="1">
                <a:solidFill>
                  <a:srgbClr val="FFFF00"/>
                </a:solidFill>
              </a:rPr>
              <a:t>Phân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loại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9" y="609600"/>
            <a:ext cx="8991600" cy="6172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Ma </a:t>
            </a:r>
            <a:r>
              <a:rPr lang="en-US" sz="2400" dirty="0" err="1"/>
              <a:t>túy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chia </a:t>
            </a:r>
            <a:r>
              <a:rPr lang="en-US" sz="2400" dirty="0" err="1"/>
              <a:t>làm</a:t>
            </a:r>
            <a:r>
              <a:rPr lang="en-US" sz="2400" dirty="0"/>
              <a:t> 2 </a:t>
            </a:r>
            <a:r>
              <a:rPr lang="en-US" sz="2400" dirty="0" err="1"/>
              <a:t>nhóm</a:t>
            </a:r>
            <a:r>
              <a:rPr lang="en-US" sz="2400" dirty="0"/>
              <a:t> 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tác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trên</a:t>
            </a:r>
            <a:r>
              <a:rPr lang="en-US" sz="2400" dirty="0"/>
              <a:t> </a:t>
            </a:r>
            <a:r>
              <a:rPr lang="en-US" sz="2400" dirty="0" err="1"/>
              <a:t>hệ</a:t>
            </a:r>
            <a:r>
              <a:rPr lang="en-US" sz="2400" dirty="0"/>
              <a:t> </a:t>
            </a:r>
            <a:r>
              <a:rPr lang="en-US" sz="2400" dirty="0" err="1"/>
              <a:t>thần</a:t>
            </a:r>
            <a:r>
              <a:rPr lang="en-US" sz="2400" dirty="0"/>
              <a:t> </a:t>
            </a:r>
            <a:r>
              <a:rPr lang="en-US" sz="2400" dirty="0" err="1"/>
              <a:t>kinh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 - </a:t>
            </a:r>
            <a:r>
              <a:rPr lang="en-US" sz="2400" dirty="0" err="1">
                <a:solidFill>
                  <a:srgbClr val="FF0000"/>
                </a:solidFill>
              </a:rPr>
              <a:t>Nhóm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gây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ức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chế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trầm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dịu</a:t>
            </a:r>
            <a:r>
              <a:rPr lang="en-US" sz="2400" dirty="0">
                <a:solidFill>
                  <a:srgbClr val="FF0000"/>
                </a:solidFill>
              </a:rPr>
              <a:t>: </a:t>
            </a:r>
            <a:r>
              <a:rPr lang="en-US" sz="2400" dirty="0" err="1"/>
              <a:t>Nhựa</a:t>
            </a:r>
            <a:r>
              <a:rPr lang="en-US" sz="2400" dirty="0"/>
              <a:t> </a:t>
            </a:r>
            <a:r>
              <a:rPr lang="en-US" sz="2400" dirty="0" err="1"/>
              <a:t>thuốc</a:t>
            </a:r>
            <a:r>
              <a:rPr lang="en-US" sz="2400" dirty="0"/>
              <a:t> </a:t>
            </a:r>
            <a:r>
              <a:rPr lang="en-US" sz="2400" dirty="0" err="1" smtClean="0"/>
              <a:t>phiện</a:t>
            </a:r>
            <a:r>
              <a:rPr lang="en-US" sz="2400" dirty="0" smtClean="0"/>
              <a:t>/</a:t>
            </a:r>
            <a:r>
              <a:rPr lang="en-US" sz="2400" dirty="0" err="1" smtClean="0"/>
              <a:t>Morphin</a:t>
            </a:r>
            <a:r>
              <a:rPr lang="en-US" sz="2400" dirty="0" smtClean="0"/>
              <a:t> (</a:t>
            </a:r>
            <a:r>
              <a:rPr lang="en-US" sz="2400" dirty="0" err="1" smtClean="0"/>
              <a:t>là</a:t>
            </a:r>
            <a:r>
              <a:rPr lang="en-US" sz="2400" dirty="0" smtClean="0"/>
              <a:t> </a:t>
            </a:r>
            <a:r>
              <a:rPr lang="en-US" sz="2400" dirty="0" err="1" smtClean="0"/>
              <a:t>thành</a:t>
            </a:r>
            <a:r>
              <a:rPr lang="en-US" sz="2400" dirty="0" smtClean="0"/>
              <a:t> </a:t>
            </a:r>
            <a:r>
              <a:rPr lang="en-US" sz="2400" dirty="0" err="1" smtClean="0"/>
              <a:t>phần</a:t>
            </a:r>
            <a:r>
              <a:rPr lang="en-US" sz="2400" dirty="0" smtClean="0"/>
              <a:t> </a:t>
            </a:r>
            <a:r>
              <a:rPr lang="en-US" sz="2400" dirty="0" err="1" smtClean="0"/>
              <a:t>chính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gây</a:t>
            </a:r>
            <a:r>
              <a:rPr lang="en-US" sz="2400" dirty="0" smtClean="0"/>
              <a:t> </a:t>
            </a:r>
            <a:r>
              <a:rPr lang="en-US" sz="2400" dirty="0" err="1" smtClean="0"/>
              <a:t>hoạt</a:t>
            </a:r>
            <a:r>
              <a:rPr lang="en-US" sz="2400" dirty="0" smtClean="0"/>
              <a:t> </a:t>
            </a:r>
            <a:r>
              <a:rPr lang="en-US" sz="2400" dirty="0" err="1" smtClean="0"/>
              <a:t>tính</a:t>
            </a:r>
            <a:r>
              <a:rPr lang="en-US" sz="2400" dirty="0" smtClean="0"/>
              <a:t> </a:t>
            </a:r>
            <a:r>
              <a:rPr lang="en-US" sz="2400" dirty="0" err="1" smtClean="0"/>
              <a:t>trong</a:t>
            </a:r>
            <a:r>
              <a:rPr lang="en-US" sz="2400" dirty="0" smtClean="0"/>
              <a:t> </a:t>
            </a:r>
            <a:r>
              <a:rPr lang="en-US" sz="2400" dirty="0" err="1" smtClean="0"/>
              <a:t>nhựa</a:t>
            </a:r>
            <a:r>
              <a:rPr lang="en-US" sz="2400" dirty="0" smtClean="0"/>
              <a:t> </a:t>
            </a:r>
            <a:r>
              <a:rPr lang="en-US" sz="2400" dirty="0" err="1" smtClean="0"/>
              <a:t>thuốc</a:t>
            </a:r>
            <a:r>
              <a:rPr lang="en-US" sz="2400" dirty="0" smtClean="0"/>
              <a:t> </a:t>
            </a:r>
            <a:r>
              <a:rPr lang="en-US" sz="2400" dirty="0" err="1" smtClean="0"/>
              <a:t>phiện</a:t>
            </a:r>
            <a:r>
              <a:rPr lang="en-US" sz="2400" dirty="0" smtClean="0"/>
              <a:t>) </a:t>
            </a:r>
            <a:r>
              <a:rPr lang="en-US" sz="2400" dirty="0" err="1" smtClean="0"/>
              <a:t>và</a:t>
            </a:r>
            <a:r>
              <a:rPr lang="en-US" sz="2400" dirty="0" smtClean="0"/>
              <a:t> Heroin (</a:t>
            </a:r>
            <a:r>
              <a:rPr lang="en-US" sz="2400" dirty="0" err="1" smtClean="0"/>
              <a:t>diacetyl</a:t>
            </a:r>
            <a:r>
              <a:rPr lang="en-US" sz="2400" dirty="0" smtClean="0"/>
              <a:t> morphine).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thuốc</a:t>
            </a:r>
            <a:r>
              <a:rPr lang="en-US" sz="2400" dirty="0"/>
              <a:t> </a:t>
            </a:r>
            <a:r>
              <a:rPr lang="en-US" sz="2400" dirty="0" err="1"/>
              <a:t>giảm</a:t>
            </a:r>
            <a:r>
              <a:rPr lang="en-US" sz="2400" dirty="0"/>
              <a:t> </a:t>
            </a:r>
            <a:r>
              <a:rPr lang="en-US" sz="2400" dirty="0" err="1"/>
              <a:t>đau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dùng</a:t>
            </a:r>
            <a:r>
              <a:rPr lang="en-US" sz="2400" dirty="0"/>
              <a:t> </a:t>
            </a:r>
            <a:r>
              <a:rPr lang="en-US" sz="2400" dirty="0" err="1"/>
              <a:t>hạn</a:t>
            </a:r>
            <a:r>
              <a:rPr lang="en-US" sz="2400" dirty="0"/>
              <a:t> </a:t>
            </a:r>
            <a:r>
              <a:rPr lang="en-US" sz="2400" dirty="0" err="1"/>
              <a:t>chế</a:t>
            </a:r>
            <a:r>
              <a:rPr lang="en-US" sz="2400" dirty="0"/>
              <a:t> </a:t>
            </a:r>
            <a:r>
              <a:rPr lang="en-US" sz="2400" dirty="0" err="1"/>
              <a:t>với</a:t>
            </a:r>
            <a:r>
              <a:rPr lang="en-US" sz="2400" dirty="0"/>
              <a:t> </a:t>
            </a:r>
            <a:r>
              <a:rPr lang="en-US" sz="2400" dirty="0" err="1"/>
              <a:t>mục</a:t>
            </a:r>
            <a:r>
              <a:rPr lang="en-US" sz="2400" dirty="0"/>
              <a:t> </a:t>
            </a:r>
            <a:r>
              <a:rPr lang="en-US" sz="2400" dirty="0" err="1"/>
              <a:t>đích</a:t>
            </a:r>
            <a:r>
              <a:rPr lang="en-US" sz="2400" dirty="0"/>
              <a:t> y </a:t>
            </a:r>
            <a:r>
              <a:rPr lang="en-US" sz="2400" dirty="0" err="1"/>
              <a:t>học</a:t>
            </a:r>
            <a:r>
              <a:rPr lang="en-US" sz="2400" dirty="0"/>
              <a:t> </a:t>
            </a:r>
            <a:r>
              <a:rPr lang="en-US" sz="2400" dirty="0" err="1"/>
              <a:t>như</a:t>
            </a:r>
            <a:r>
              <a:rPr lang="en-US" sz="2400" dirty="0"/>
              <a:t>: </a:t>
            </a:r>
            <a:r>
              <a:rPr lang="pt-BR" sz="2400" dirty="0" smtClean="0">
                <a:effectLst/>
              </a:rPr>
              <a:t>Pethidine (dolargan)</a:t>
            </a:r>
            <a:r>
              <a:rPr lang="pt-BR" sz="2400" b="1" dirty="0" smtClean="0">
                <a:effectLst/>
              </a:rPr>
              <a:t>, </a:t>
            </a:r>
            <a:r>
              <a:rPr lang="pt-BR" sz="2400" dirty="0" smtClean="0">
                <a:effectLst/>
              </a:rPr>
              <a:t>Fentanyl (durogesic)</a:t>
            </a:r>
            <a:r>
              <a:rPr lang="en-US" sz="2400" dirty="0" smtClean="0"/>
              <a:t>…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  - </a:t>
            </a:r>
            <a:r>
              <a:rPr lang="en-US" sz="2400" dirty="0" err="1">
                <a:solidFill>
                  <a:srgbClr val="FF0000"/>
                </a:solidFill>
              </a:rPr>
              <a:t>Nhóm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gây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kích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thích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thần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kinh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r>
              <a:rPr lang="en-US" sz="2400" dirty="0"/>
              <a:t> </a:t>
            </a:r>
            <a:r>
              <a:rPr lang="en-US" sz="2400" dirty="0" err="1"/>
              <a:t>gồm</a:t>
            </a:r>
            <a:r>
              <a:rPr lang="en-US" sz="2400" dirty="0"/>
              <a:t> </a:t>
            </a:r>
            <a:r>
              <a:rPr lang="en-US" sz="2400" dirty="0" err="1"/>
              <a:t>tất</a:t>
            </a:r>
            <a:r>
              <a:rPr lang="en-US" sz="2400" dirty="0"/>
              <a:t> </a:t>
            </a:r>
            <a:r>
              <a:rPr lang="en-US" sz="2400" dirty="0" err="1"/>
              <a:t>cả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nhóm</a:t>
            </a:r>
            <a:r>
              <a:rPr lang="en-US" sz="2400" dirty="0"/>
              <a:t> </a:t>
            </a:r>
            <a:r>
              <a:rPr lang="en-US" sz="2400" dirty="0" err="1"/>
              <a:t>còn</a:t>
            </a:r>
            <a:r>
              <a:rPr lang="en-US" sz="2400" dirty="0"/>
              <a:t> </a:t>
            </a:r>
            <a:r>
              <a:rPr lang="en-US" sz="2400" dirty="0" err="1"/>
              <a:t>lại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 smtClean="0"/>
              <a:t>  + </a:t>
            </a:r>
            <a:r>
              <a:rPr lang="en-US" sz="2400" dirty="0"/>
              <a:t>Amphetamine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dẫn</a:t>
            </a:r>
            <a:r>
              <a:rPr lang="en-US" sz="2400" dirty="0"/>
              <a:t> </a:t>
            </a:r>
            <a:r>
              <a:rPr lang="en-US" sz="2400" dirty="0" err="1"/>
              <a:t>xuất</a:t>
            </a:r>
            <a:r>
              <a:rPr lang="en-US" sz="2400" dirty="0"/>
              <a:t> </a:t>
            </a:r>
            <a:r>
              <a:rPr lang="en-US" sz="2400" dirty="0" err="1"/>
              <a:t>như</a:t>
            </a:r>
            <a:r>
              <a:rPr lang="en-US" sz="2400" dirty="0"/>
              <a:t>: methamphetamine, </a:t>
            </a:r>
            <a:r>
              <a:rPr lang="en-US" sz="2400" dirty="0" smtClean="0"/>
              <a:t>MDMA, MDEA, MMDA, DOM… (</a:t>
            </a:r>
            <a:r>
              <a:rPr lang="en-US" sz="2400" dirty="0" err="1" smtClean="0"/>
              <a:t>thuốc</a:t>
            </a:r>
            <a:r>
              <a:rPr lang="en-US" sz="2400" dirty="0" smtClean="0"/>
              <a:t> </a:t>
            </a:r>
            <a:r>
              <a:rPr lang="en-US" sz="2400" dirty="0" err="1" smtClean="0"/>
              <a:t>lắc</a:t>
            </a:r>
            <a:r>
              <a:rPr lang="en-US" sz="2400" dirty="0" smtClean="0"/>
              <a:t>).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+ </a:t>
            </a:r>
            <a:r>
              <a:rPr lang="en-US" sz="2400" dirty="0" err="1" smtClean="0"/>
              <a:t>Cocain</a:t>
            </a:r>
            <a:r>
              <a:rPr lang="en-US" sz="2400" dirty="0" smtClean="0"/>
              <a:t>: </a:t>
            </a:r>
            <a:r>
              <a:rPr lang="en-US" sz="2400" dirty="0" err="1" smtClean="0"/>
              <a:t>chiết</a:t>
            </a:r>
            <a:r>
              <a:rPr lang="en-US" sz="2400" dirty="0" smtClean="0"/>
              <a:t> </a:t>
            </a:r>
            <a:r>
              <a:rPr lang="en-US" sz="2400" dirty="0" err="1" smtClean="0"/>
              <a:t>xuất</a:t>
            </a:r>
            <a:r>
              <a:rPr lang="en-US" sz="2400" dirty="0" smtClean="0"/>
              <a:t> </a:t>
            </a:r>
            <a:r>
              <a:rPr lang="en-US" sz="2400" dirty="0" err="1" smtClean="0"/>
              <a:t>từ</a:t>
            </a:r>
            <a:r>
              <a:rPr lang="en-US" sz="2400" dirty="0" smtClean="0"/>
              <a:t> </a:t>
            </a:r>
            <a:r>
              <a:rPr lang="en-US" sz="2400" dirty="0" err="1" smtClean="0"/>
              <a:t>lá</a:t>
            </a:r>
            <a:r>
              <a:rPr lang="en-US" sz="2400" dirty="0" smtClean="0"/>
              <a:t> </a:t>
            </a:r>
            <a:r>
              <a:rPr lang="en-US" sz="2400" dirty="0" err="1" smtClean="0"/>
              <a:t>cây</a:t>
            </a:r>
            <a:r>
              <a:rPr lang="en-US" sz="2400" dirty="0" smtClean="0"/>
              <a:t> </a:t>
            </a:r>
            <a:r>
              <a:rPr lang="it-IT" sz="2400" dirty="0">
                <a:effectLst/>
              </a:rPr>
              <a:t>Erythroxylon </a:t>
            </a:r>
            <a:r>
              <a:rPr lang="it-IT" sz="2400" dirty="0" smtClean="0">
                <a:effectLst/>
              </a:rPr>
              <a:t>coca.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+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thuốc</a:t>
            </a:r>
            <a:r>
              <a:rPr lang="en-US" sz="2400" dirty="0"/>
              <a:t> </a:t>
            </a:r>
            <a:r>
              <a:rPr lang="en-US" sz="2400" dirty="0" err="1"/>
              <a:t>gây</a:t>
            </a:r>
            <a:r>
              <a:rPr lang="en-US" sz="2400" dirty="0"/>
              <a:t> </a:t>
            </a:r>
            <a:r>
              <a:rPr lang="en-US" sz="2400" dirty="0" err="1"/>
              <a:t>ảo</a:t>
            </a:r>
            <a:r>
              <a:rPr lang="en-US" sz="2400" dirty="0"/>
              <a:t> </a:t>
            </a:r>
            <a:r>
              <a:rPr lang="en-US" sz="2400" dirty="0" err="1"/>
              <a:t>giác</a:t>
            </a:r>
            <a:r>
              <a:rPr lang="en-US" sz="2400" dirty="0"/>
              <a:t> </a:t>
            </a:r>
            <a:r>
              <a:rPr lang="en-US" sz="2400" dirty="0" err="1"/>
              <a:t>như</a:t>
            </a:r>
            <a:r>
              <a:rPr lang="en-US" sz="2400" dirty="0"/>
              <a:t>: LSD, </a:t>
            </a:r>
            <a:r>
              <a:rPr lang="en-US" sz="2400" dirty="0" smtClean="0"/>
              <a:t>Mescaline, PCP…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+ </a:t>
            </a:r>
            <a:r>
              <a:rPr lang="en-US" sz="2400" dirty="0" err="1"/>
              <a:t>Cần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cần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mới</a:t>
            </a:r>
            <a:r>
              <a:rPr lang="en-US" sz="2400" dirty="0"/>
              <a:t> (</a:t>
            </a:r>
            <a:r>
              <a:rPr lang="en-US" sz="2400" dirty="0" err="1"/>
              <a:t>cỏ</a:t>
            </a:r>
            <a:r>
              <a:rPr lang="en-US" sz="2400" dirty="0"/>
              <a:t> </a:t>
            </a:r>
            <a:r>
              <a:rPr lang="en-US" sz="2400" dirty="0" err="1"/>
              <a:t>Mỹ</a:t>
            </a:r>
            <a:r>
              <a:rPr lang="en-US" sz="2400" dirty="0" smtClean="0"/>
              <a:t>).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+ </a:t>
            </a:r>
            <a:r>
              <a:rPr lang="en-US" sz="2400" dirty="0" err="1"/>
              <a:t>Muối</a:t>
            </a:r>
            <a:r>
              <a:rPr lang="en-US" sz="2400" dirty="0"/>
              <a:t> </a:t>
            </a:r>
            <a:r>
              <a:rPr lang="en-US" sz="2400" dirty="0" err="1"/>
              <a:t>tắm</a:t>
            </a:r>
            <a:r>
              <a:rPr lang="en-US" sz="2400" dirty="0"/>
              <a:t> (</a:t>
            </a:r>
            <a:r>
              <a:rPr lang="en-US" sz="2400" dirty="0" err="1"/>
              <a:t>mephedrone</a:t>
            </a:r>
            <a:r>
              <a:rPr lang="en-US" sz="2400" dirty="0"/>
              <a:t>, </a:t>
            </a:r>
            <a:r>
              <a:rPr lang="en-US" sz="2400" dirty="0" err="1"/>
              <a:t>cathinone</a:t>
            </a:r>
            <a:r>
              <a:rPr lang="en-US" sz="2400" dirty="0" smtClean="0"/>
              <a:t>) </a:t>
            </a:r>
            <a:r>
              <a:rPr lang="en-US" sz="2400" dirty="0" err="1" smtClean="0"/>
              <a:t>chiết</a:t>
            </a:r>
            <a:r>
              <a:rPr lang="en-US" sz="2400" dirty="0" smtClean="0"/>
              <a:t> </a:t>
            </a:r>
            <a:r>
              <a:rPr lang="en-US" sz="2400" dirty="0" err="1" smtClean="0"/>
              <a:t>xuất</a:t>
            </a:r>
            <a:r>
              <a:rPr lang="en-US" sz="2400" dirty="0" smtClean="0"/>
              <a:t> </a:t>
            </a:r>
            <a:r>
              <a:rPr lang="en-US" sz="2400" dirty="0" err="1" smtClean="0"/>
              <a:t>từ</a:t>
            </a:r>
            <a:r>
              <a:rPr lang="en-US" sz="2400" dirty="0" smtClean="0"/>
              <a:t> </a:t>
            </a:r>
            <a:r>
              <a:rPr lang="en-US" sz="2400" dirty="0" err="1" smtClean="0"/>
              <a:t>lá</a:t>
            </a:r>
            <a:r>
              <a:rPr lang="en-US" sz="2400" dirty="0" smtClean="0"/>
              <a:t> </a:t>
            </a:r>
            <a:r>
              <a:rPr lang="en-US" sz="2400" dirty="0" err="1" smtClean="0"/>
              <a:t>cây</a:t>
            </a:r>
            <a:r>
              <a:rPr lang="en-US" sz="2400" dirty="0" smtClean="0"/>
              <a:t> </a:t>
            </a:r>
            <a:r>
              <a:rPr lang="en-US" sz="2400" dirty="0" err="1" smtClean="0"/>
              <a:t>khat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64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1"/>
            <a:ext cx="7765321" cy="9906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Ma </a:t>
            </a:r>
            <a:r>
              <a:rPr lang="en-US" dirty="0" err="1">
                <a:solidFill>
                  <a:srgbClr val="FFFF00"/>
                </a:solidFill>
              </a:rPr>
              <a:t>túy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 err="1">
                <a:solidFill>
                  <a:srgbClr val="FFFF00"/>
                </a:solidFill>
              </a:rPr>
              <a:t>tác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hại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- Do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tác</a:t>
            </a:r>
            <a:r>
              <a:rPr lang="en-US" sz="2800" dirty="0"/>
              <a:t> </a:t>
            </a:r>
            <a:r>
              <a:rPr lang="en-US" sz="2800" dirty="0" err="1"/>
              <a:t>động</a:t>
            </a:r>
            <a:r>
              <a:rPr lang="en-US" sz="2800" dirty="0"/>
              <a:t> </a:t>
            </a:r>
            <a:r>
              <a:rPr lang="en-US" sz="2800" dirty="0" err="1"/>
              <a:t>trên</a:t>
            </a:r>
            <a:r>
              <a:rPr lang="en-US" sz="2800" dirty="0"/>
              <a:t> </a:t>
            </a:r>
            <a:r>
              <a:rPr lang="en-US" sz="2800" dirty="0" err="1"/>
              <a:t>hệ</a:t>
            </a:r>
            <a:r>
              <a:rPr lang="en-US" sz="2800" dirty="0"/>
              <a:t> </a:t>
            </a:r>
            <a:r>
              <a:rPr lang="en-US" sz="2800" dirty="0" err="1"/>
              <a:t>thần</a:t>
            </a:r>
            <a:r>
              <a:rPr lang="en-US" sz="2800" dirty="0"/>
              <a:t> </a:t>
            </a:r>
            <a:r>
              <a:rPr lang="en-US" sz="2800" dirty="0" err="1"/>
              <a:t>kinh</a:t>
            </a:r>
            <a:r>
              <a:rPr lang="en-US" sz="2800" dirty="0"/>
              <a:t> </a:t>
            </a:r>
            <a:r>
              <a:rPr lang="en-US" sz="2800" dirty="0" err="1"/>
              <a:t>nên</a:t>
            </a:r>
            <a:r>
              <a:rPr lang="en-US" sz="2800" dirty="0"/>
              <a:t> ma </a:t>
            </a:r>
            <a:r>
              <a:rPr lang="en-US" sz="2800" dirty="0" err="1"/>
              <a:t>túy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thể</a:t>
            </a:r>
            <a:r>
              <a:rPr lang="en-US" sz="2800" dirty="0"/>
              <a:t> </a:t>
            </a:r>
            <a:r>
              <a:rPr lang="en-US" sz="2800" dirty="0" err="1"/>
              <a:t>gây</a:t>
            </a:r>
            <a:r>
              <a:rPr lang="en-US" sz="2800" dirty="0"/>
              <a:t> </a:t>
            </a:r>
            <a:r>
              <a:rPr lang="en-US" sz="2800" dirty="0" err="1"/>
              <a:t>ra</a:t>
            </a:r>
            <a:r>
              <a:rPr lang="en-US" sz="2800" dirty="0"/>
              <a:t>:</a:t>
            </a:r>
          </a:p>
          <a:p>
            <a:pPr marL="0" indent="0">
              <a:buNone/>
            </a:pPr>
            <a:r>
              <a:rPr lang="en-US" sz="2800" dirty="0"/>
              <a:t>+ </a:t>
            </a:r>
            <a:r>
              <a:rPr lang="en-US" sz="2800" dirty="0" err="1"/>
              <a:t>Mất</a:t>
            </a:r>
            <a:r>
              <a:rPr lang="en-US" sz="2800" dirty="0"/>
              <a:t> </a:t>
            </a:r>
            <a:r>
              <a:rPr lang="en-US" sz="2800" dirty="0" err="1"/>
              <a:t>ngủ</a:t>
            </a:r>
            <a:r>
              <a:rPr lang="en-US" sz="2800" dirty="0"/>
              <a:t> </a:t>
            </a:r>
            <a:r>
              <a:rPr lang="en-US" sz="2800" dirty="0" err="1"/>
              <a:t>sau</a:t>
            </a:r>
            <a:r>
              <a:rPr lang="en-US" sz="2800" dirty="0"/>
              <a:t> 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sử</a:t>
            </a:r>
            <a:r>
              <a:rPr lang="en-US" sz="2800" dirty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đối</a:t>
            </a:r>
            <a:r>
              <a:rPr lang="en-US" sz="2800" dirty="0"/>
              <a:t> </a:t>
            </a:r>
            <a:r>
              <a:rPr lang="en-US" sz="2800" dirty="0" err="1"/>
              <a:t>với</a:t>
            </a:r>
            <a:r>
              <a:rPr lang="en-US" sz="2800" dirty="0"/>
              <a:t> </a:t>
            </a:r>
            <a:r>
              <a:rPr lang="en-US" sz="2800" dirty="0" err="1"/>
              <a:t>nhóm</a:t>
            </a:r>
            <a:r>
              <a:rPr lang="en-US" sz="2800" dirty="0"/>
              <a:t> </a:t>
            </a:r>
            <a:r>
              <a:rPr lang="en-US" sz="2800" dirty="0" err="1"/>
              <a:t>kích</a:t>
            </a:r>
            <a:r>
              <a:rPr lang="en-US" sz="2800" dirty="0"/>
              <a:t> </a:t>
            </a:r>
            <a:r>
              <a:rPr lang="en-US" sz="2800" dirty="0" err="1"/>
              <a:t>thích</a:t>
            </a:r>
            <a:r>
              <a:rPr lang="en-US" sz="2800" dirty="0"/>
              <a:t> </a:t>
            </a:r>
            <a:r>
              <a:rPr lang="en-US" sz="2800" dirty="0" err="1"/>
              <a:t>thần</a:t>
            </a:r>
            <a:r>
              <a:rPr lang="en-US" sz="2800" dirty="0"/>
              <a:t> </a:t>
            </a:r>
            <a:r>
              <a:rPr lang="en-US" sz="2800" dirty="0" err="1"/>
              <a:t>kinh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gây</a:t>
            </a:r>
            <a:r>
              <a:rPr lang="en-US" sz="2800" dirty="0"/>
              <a:t> </a:t>
            </a:r>
            <a:r>
              <a:rPr lang="en-US" sz="2800" dirty="0" err="1"/>
              <a:t>ngủ</a:t>
            </a:r>
            <a:r>
              <a:rPr lang="en-US" sz="2800" dirty="0"/>
              <a:t> </a:t>
            </a:r>
            <a:r>
              <a:rPr lang="en-US" sz="2800" dirty="0" err="1"/>
              <a:t>bù</a:t>
            </a:r>
            <a:r>
              <a:rPr lang="en-US" sz="2800" dirty="0"/>
              <a:t> </a:t>
            </a:r>
            <a:r>
              <a:rPr lang="en-US" sz="2800" dirty="0" err="1"/>
              <a:t>sau</a:t>
            </a:r>
            <a:r>
              <a:rPr lang="en-US" sz="2800" dirty="0"/>
              <a:t> </a:t>
            </a:r>
            <a:r>
              <a:rPr lang="en-US" sz="2800" dirty="0" err="1"/>
              <a:t>thời</a:t>
            </a:r>
            <a:r>
              <a:rPr lang="en-US" sz="2800" dirty="0"/>
              <a:t> </a:t>
            </a:r>
            <a:r>
              <a:rPr lang="en-US" sz="2800" dirty="0" err="1"/>
              <a:t>gian</a:t>
            </a:r>
            <a:r>
              <a:rPr lang="en-US" sz="2800" dirty="0"/>
              <a:t> </a:t>
            </a:r>
            <a:r>
              <a:rPr lang="en-US" sz="2800" dirty="0" err="1"/>
              <a:t>mất</a:t>
            </a:r>
            <a:r>
              <a:rPr lang="en-US" sz="2800" dirty="0"/>
              <a:t> </a:t>
            </a:r>
            <a:r>
              <a:rPr lang="en-US" sz="2800" dirty="0" err="1" smtClean="0"/>
              <a:t>ngủ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+ </a:t>
            </a:r>
            <a:r>
              <a:rPr lang="en-US" sz="2800" dirty="0" err="1"/>
              <a:t>Các</a:t>
            </a:r>
            <a:r>
              <a:rPr lang="en-US" sz="2800" dirty="0"/>
              <a:t> </a:t>
            </a:r>
            <a:r>
              <a:rPr lang="en-US" sz="2800" dirty="0" err="1"/>
              <a:t>triệu</a:t>
            </a:r>
            <a:r>
              <a:rPr lang="en-US" sz="2800" dirty="0"/>
              <a:t> </a:t>
            </a:r>
            <a:r>
              <a:rPr lang="en-US" sz="2800" dirty="0" err="1"/>
              <a:t>chứng</a:t>
            </a:r>
            <a:r>
              <a:rPr lang="en-US" sz="2800" dirty="0"/>
              <a:t> </a:t>
            </a:r>
            <a:r>
              <a:rPr lang="en-US" sz="2800" dirty="0" err="1"/>
              <a:t>loạn</a:t>
            </a:r>
            <a:r>
              <a:rPr lang="en-US" sz="2800" dirty="0"/>
              <a:t> </a:t>
            </a:r>
            <a:r>
              <a:rPr lang="en-US" sz="2800" dirty="0" err="1"/>
              <a:t>thần</a:t>
            </a:r>
            <a:r>
              <a:rPr lang="en-US" sz="2800" dirty="0"/>
              <a:t>: </a:t>
            </a:r>
            <a:r>
              <a:rPr lang="en-US" sz="2800" dirty="0" err="1"/>
              <a:t>ảo</a:t>
            </a:r>
            <a:r>
              <a:rPr lang="en-US" sz="2800" dirty="0"/>
              <a:t> </a:t>
            </a:r>
            <a:r>
              <a:rPr lang="en-US" sz="2800" dirty="0" err="1"/>
              <a:t>giác</a:t>
            </a:r>
            <a:r>
              <a:rPr lang="en-US" sz="2800" dirty="0"/>
              <a:t>, </a:t>
            </a:r>
            <a:r>
              <a:rPr lang="en-US" sz="2800" dirty="0" err="1"/>
              <a:t>hoang</a:t>
            </a:r>
            <a:r>
              <a:rPr lang="en-US" sz="2800" dirty="0"/>
              <a:t> </a:t>
            </a:r>
            <a:r>
              <a:rPr lang="en-US" sz="2800" dirty="0" err="1"/>
              <a:t>tưởng</a:t>
            </a:r>
            <a:r>
              <a:rPr lang="en-US" sz="2800" dirty="0"/>
              <a:t>, </a:t>
            </a:r>
            <a:r>
              <a:rPr lang="en-US" sz="2800" dirty="0" err="1"/>
              <a:t>kích</a:t>
            </a:r>
            <a:r>
              <a:rPr lang="en-US" sz="2800" dirty="0"/>
              <a:t> </a:t>
            </a:r>
            <a:r>
              <a:rPr lang="en-US" sz="2800" dirty="0" err="1"/>
              <a:t>động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smtClean="0"/>
              <a:t>vi.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- </a:t>
            </a:r>
            <a:r>
              <a:rPr lang="en-US" sz="2800" dirty="0" err="1"/>
              <a:t>Sử</a:t>
            </a:r>
            <a:r>
              <a:rPr lang="en-US" sz="2800" dirty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lâu</a:t>
            </a:r>
            <a:r>
              <a:rPr lang="en-US" sz="2800" dirty="0"/>
              <a:t> </a:t>
            </a:r>
            <a:r>
              <a:rPr lang="en-US" sz="2800" dirty="0" err="1"/>
              <a:t>ngày</a:t>
            </a:r>
            <a:r>
              <a:rPr lang="en-US" sz="2800" dirty="0"/>
              <a:t> </a:t>
            </a:r>
            <a:r>
              <a:rPr lang="en-US" sz="2800" dirty="0" err="1"/>
              <a:t>gây</a:t>
            </a:r>
            <a:r>
              <a:rPr lang="en-US" sz="2800" dirty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thể</a:t>
            </a:r>
            <a:r>
              <a:rPr lang="en-US" sz="2800" dirty="0" smtClean="0"/>
              <a:t> </a:t>
            </a:r>
            <a:r>
              <a:rPr lang="en-US" sz="2800" dirty="0" err="1" smtClean="0"/>
              <a:t>gây</a:t>
            </a:r>
            <a:r>
              <a:rPr lang="en-US" sz="2800" dirty="0" smtClean="0"/>
              <a:t> </a:t>
            </a:r>
            <a:r>
              <a:rPr lang="en-US" sz="2800" dirty="0" err="1"/>
              <a:t>biến</a:t>
            </a:r>
            <a:r>
              <a:rPr lang="en-US" sz="2800" dirty="0"/>
              <a:t> </a:t>
            </a:r>
            <a:r>
              <a:rPr lang="en-US" sz="2800" dirty="0" err="1"/>
              <a:t>đổi</a:t>
            </a:r>
            <a:r>
              <a:rPr lang="en-US" sz="2800" dirty="0"/>
              <a:t> </a:t>
            </a:r>
            <a:r>
              <a:rPr lang="en-US" sz="2800" dirty="0" err="1"/>
              <a:t>nhân</a:t>
            </a:r>
            <a:r>
              <a:rPr lang="en-US" sz="2800" dirty="0"/>
              <a:t> </a:t>
            </a:r>
            <a:r>
              <a:rPr lang="en-US" sz="2800" dirty="0" err="1" smtClean="0"/>
              <a:t>cách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buFontTx/>
              <a:buChar char="-"/>
            </a:pPr>
            <a:r>
              <a:rPr lang="en-US" sz="2800" dirty="0" err="1" smtClean="0"/>
              <a:t>Tiêu</a:t>
            </a:r>
            <a:r>
              <a:rPr lang="en-US" sz="2800" dirty="0" smtClean="0"/>
              <a:t> </a:t>
            </a:r>
            <a:r>
              <a:rPr lang="en-US" sz="2800" dirty="0" err="1"/>
              <a:t>tốn</a:t>
            </a:r>
            <a:r>
              <a:rPr lang="en-US" sz="2800" dirty="0"/>
              <a:t> </a:t>
            </a:r>
            <a:r>
              <a:rPr lang="en-US" sz="2800" dirty="0" err="1"/>
              <a:t>nhiều</a:t>
            </a:r>
            <a:r>
              <a:rPr lang="en-US" sz="2800" dirty="0"/>
              <a:t> </a:t>
            </a:r>
            <a:r>
              <a:rPr lang="en-US" sz="2800" dirty="0" err="1"/>
              <a:t>tiền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mất</a:t>
            </a:r>
            <a:r>
              <a:rPr lang="en-US" sz="2800" dirty="0"/>
              <a:t> </a:t>
            </a:r>
            <a:r>
              <a:rPr lang="en-US" sz="2800" dirty="0" err="1"/>
              <a:t>khả</a:t>
            </a:r>
            <a:r>
              <a:rPr lang="en-US" sz="2800" dirty="0"/>
              <a:t> </a:t>
            </a:r>
            <a:r>
              <a:rPr lang="en-US" sz="2800" dirty="0" err="1"/>
              <a:t>năng</a:t>
            </a:r>
            <a:r>
              <a:rPr lang="en-US" sz="2800" dirty="0"/>
              <a:t> </a:t>
            </a:r>
            <a:r>
              <a:rPr lang="en-US" sz="2800" dirty="0" err="1"/>
              <a:t>học</a:t>
            </a:r>
            <a:r>
              <a:rPr lang="en-US" sz="2800" dirty="0"/>
              <a:t> </a:t>
            </a:r>
            <a:r>
              <a:rPr lang="en-US" sz="2800" dirty="0" err="1"/>
              <a:t>tập</a:t>
            </a:r>
            <a:r>
              <a:rPr lang="en-US" sz="2800" dirty="0"/>
              <a:t>, </a:t>
            </a:r>
            <a:r>
              <a:rPr lang="en-US" sz="2800" dirty="0" err="1"/>
              <a:t>làm</a:t>
            </a:r>
            <a:r>
              <a:rPr lang="en-US" sz="2800" dirty="0"/>
              <a:t> </a:t>
            </a:r>
            <a:r>
              <a:rPr lang="en-US" sz="2800" dirty="0" err="1" smtClean="0"/>
              <a:t>việc</a:t>
            </a:r>
            <a:r>
              <a:rPr lang="en-US" sz="2800" dirty="0" smtClean="0"/>
              <a:t>.</a:t>
            </a:r>
          </a:p>
          <a:p>
            <a:pPr>
              <a:buFontTx/>
              <a:buChar char="-"/>
            </a:pPr>
            <a:r>
              <a:rPr lang="en-US" sz="2800" dirty="0"/>
              <a:t> </a:t>
            </a:r>
            <a:r>
              <a:rPr lang="en-US" sz="2800" dirty="0" err="1" smtClean="0"/>
              <a:t>Trộm</a:t>
            </a:r>
            <a:r>
              <a:rPr lang="en-US" sz="2800" dirty="0" smtClean="0"/>
              <a:t> </a:t>
            </a:r>
            <a:r>
              <a:rPr lang="en-US" sz="2800" dirty="0" err="1" smtClean="0"/>
              <a:t>cướp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tiền</a:t>
            </a:r>
            <a:r>
              <a:rPr lang="en-US" sz="2800" dirty="0" smtClean="0"/>
              <a:t> </a:t>
            </a:r>
            <a:r>
              <a:rPr lang="en-US" sz="2800" dirty="0" err="1" smtClean="0"/>
              <a:t>thỏa</a:t>
            </a:r>
            <a:r>
              <a:rPr lang="en-US" sz="2800" dirty="0" smtClean="0"/>
              <a:t> </a:t>
            </a:r>
            <a:r>
              <a:rPr lang="en-US" sz="2800" dirty="0" err="1" smtClean="0"/>
              <a:t>mãn</a:t>
            </a:r>
            <a:r>
              <a:rPr lang="en-US" sz="2800" dirty="0" smtClean="0"/>
              <a:t> </a:t>
            </a:r>
            <a:r>
              <a:rPr lang="en-US" sz="2800" dirty="0" err="1" smtClean="0"/>
              <a:t>cơn</a:t>
            </a:r>
            <a:r>
              <a:rPr lang="en-US" sz="2800" dirty="0" smtClean="0"/>
              <a:t> </a:t>
            </a:r>
            <a:r>
              <a:rPr lang="en-US" sz="2800" dirty="0" err="1" smtClean="0"/>
              <a:t>nghiện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9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bs.hien\Desktop\145631870580014563187057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4267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bs.hien\Desktop\thucthan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90600"/>
            <a:ext cx="424815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19275" y="5410200"/>
            <a:ext cx="502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Tem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giấy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/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Bùa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lưỡi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(LSD)</a:t>
            </a:r>
            <a:endParaRPr lang="en-US" sz="24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63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5127180" cy="502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3400" y="5410200"/>
            <a:ext cx="8001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LSD (tem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giấy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phóng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truyền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VTC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cung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cấp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mua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chuyển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qua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bưu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điện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24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bai giang ĐHQG\ma túy\hình tem giấy\temgiay-nd1000-tracrin_muz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518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5715000"/>
            <a:ext cx="8229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Chào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hàng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” qua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phóng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báo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Thanh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niên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cung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cấp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454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1"/>
            <a:ext cx="7765321" cy="761999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Tem </a:t>
            </a:r>
            <a:r>
              <a:rPr lang="en-US" dirty="0" err="1" smtClean="0">
                <a:solidFill>
                  <a:srgbClr val="FFFF00"/>
                </a:solidFill>
              </a:rPr>
              <a:t>giấy</a:t>
            </a:r>
            <a:r>
              <a:rPr lang="en-US" dirty="0" smtClean="0">
                <a:solidFill>
                  <a:srgbClr val="FFFF00"/>
                </a:solidFill>
              </a:rPr>
              <a:t>/BÙA LƯỠI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- </a:t>
            </a:r>
            <a:r>
              <a:rPr lang="en-US" sz="2400" dirty="0" err="1" smtClean="0"/>
              <a:t>Hiện</a:t>
            </a:r>
            <a:r>
              <a:rPr lang="en-US" sz="2400" dirty="0" smtClean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bán</a:t>
            </a:r>
            <a:r>
              <a:rPr lang="en-US" sz="2400" dirty="0"/>
              <a:t> </a:t>
            </a:r>
            <a:r>
              <a:rPr lang="en-US" sz="2400" dirty="0" err="1"/>
              <a:t>dưới</a:t>
            </a:r>
            <a:r>
              <a:rPr lang="en-US" sz="2400" dirty="0"/>
              <a:t>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thức</a:t>
            </a:r>
            <a:r>
              <a:rPr lang="en-US" sz="2400" dirty="0"/>
              <a:t> </a:t>
            </a:r>
            <a:r>
              <a:rPr lang="en-US" sz="2400" dirty="0" err="1"/>
              <a:t>những</a:t>
            </a:r>
            <a:r>
              <a:rPr lang="en-US" sz="2400" dirty="0"/>
              <a:t> </a:t>
            </a:r>
            <a:r>
              <a:rPr lang="en-US" sz="2400" dirty="0" err="1"/>
              <a:t>miếng</a:t>
            </a:r>
            <a:r>
              <a:rPr lang="en-US" sz="2400" dirty="0"/>
              <a:t> </a:t>
            </a:r>
            <a:r>
              <a:rPr lang="en-US" sz="2400" dirty="0" err="1"/>
              <a:t>giấy</a:t>
            </a:r>
            <a:r>
              <a:rPr lang="en-US" sz="2400" dirty="0"/>
              <a:t> </a:t>
            </a:r>
            <a:r>
              <a:rPr lang="en-US" sz="2400" dirty="0" err="1"/>
              <a:t>nhỏ</a:t>
            </a:r>
            <a:r>
              <a:rPr lang="en-US" sz="2400" dirty="0"/>
              <a:t> </a:t>
            </a:r>
            <a:r>
              <a:rPr lang="en-US" sz="2400" dirty="0" err="1"/>
              <a:t>như</a:t>
            </a:r>
            <a:r>
              <a:rPr lang="en-US" sz="2400" dirty="0"/>
              <a:t> con </a:t>
            </a:r>
            <a:r>
              <a:rPr lang="en-US" sz="2400" dirty="0" smtClean="0"/>
              <a:t>tem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giá</a:t>
            </a:r>
            <a:r>
              <a:rPr lang="en-US" sz="2400" dirty="0" smtClean="0"/>
              <a:t> </a:t>
            </a:r>
            <a:r>
              <a:rPr lang="en-US" sz="2400" dirty="0" err="1" smtClean="0"/>
              <a:t>khá</a:t>
            </a:r>
            <a:r>
              <a:rPr lang="en-US" sz="2400" dirty="0" smtClean="0"/>
              <a:t> </a:t>
            </a:r>
            <a:r>
              <a:rPr lang="en-US" sz="2400" dirty="0" err="1" smtClean="0"/>
              <a:t>rẻ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- </a:t>
            </a:r>
            <a:r>
              <a:rPr lang="en-US" sz="2400" dirty="0" err="1" smtClean="0"/>
              <a:t>Được</a:t>
            </a:r>
            <a:r>
              <a:rPr lang="en-US" sz="2400" dirty="0" smtClean="0"/>
              <a:t> </a:t>
            </a:r>
            <a:r>
              <a:rPr lang="en-US" sz="2400" dirty="0" err="1"/>
              <a:t>sử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bằng</a:t>
            </a:r>
            <a:r>
              <a:rPr lang="en-US" sz="2400" dirty="0"/>
              <a:t> </a:t>
            </a:r>
            <a:r>
              <a:rPr lang="en-US" sz="2400" dirty="0" err="1"/>
              <a:t>cách</a:t>
            </a:r>
            <a:r>
              <a:rPr lang="en-US" sz="2400" dirty="0"/>
              <a:t> </a:t>
            </a:r>
            <a:r>
              <a:rPr lang="en-US" sz="2400" dirty="0" smtClean="0"/>
              <a:t> le </a:t>
            </a:r>
            <a:r>
              <a:rPr lang="en-US" sz="2400" dirty="0" err="1"/>
              <a:t>lưỡi</a:t>
            </a:r>
            <a:r>
              <a:rPr lang="en-US" sz="2400" dirty="0"/>
              <a:t> </a:t>
            </a:r>
            <a:r>
              <a:rPr lang="en-US" sz="2400" dirty="0" err="1"/>
              <a:t>liếm</a:t>
            </a:r>
            <a:r>
              <a:rPr lang="en-US" sz="2400" dirty="0"/>
              <a:t> </a:t>
            </a:r>
            <a:r>
              <a:rPr lang="en-US" sz="2400" dirty="0" err="1"/>
              <a:t>như</a:t>
            </a:r>
            <a:r>
              <a:rPr lang="en-US" sz="2400" dirty="0"/>
              <a:t> </a:t>
            </a:r>
            <a:r>
              <a:rPr lang="en-US" sz="2400" dirty="0" err="1"/>
              <a:t>dán</a:t>
            </a:r>
            <a:r>
              <a:rPr lang="en-US" sz="2400" dirty="0"/>
              <a:t> </a:t>
            </a:r>
            <a:r>
              <a:rPr lang="en-US" sz="2400" dirty="0" smtClean="0"/>
              <a:t>tem </a:t>
            </a:r>
            <a:r>
              <a:rPr lang="en-US" sz="2400" dirty="0" err="1" smtClean="0"/>
              <a:t>hoặc</a:t>
            </a:r>
            <a:r>
              <a:rPr lang="en-US" sz="2400" dirty="0" smtClean="0"/>
              <a:t> </a:t>
            </a:r>
            <a:r>
              <a:rPr lang="en-US" sz="2400" dirty="0" err="1" smtClean="0"/>
              <a:t>ngậm</a:t>
            </a:r>
            <a:r>
              <a:rPr lang="en-US" sz="2400" dirty="0" smtClean="0"/>
              <a:t> </a:t>
            </a:r>
            <a:r>
              <a:rPr lang="en-US" sz="2400" dirty="0" err="1" smtClean="0"/>
              <a:t>đầu</a:t>
            </a:r>
            <a:r>
              <a:rPr lang="en-US" sz="2400" dirty="0" smtClean="0"/>
              <a:t> </a:t>
            </a:r>
            <a:r>
              <a:rPr lang="en-US" sz="2400" dirty="0" err="1" smtClean="0"/>
              <a:t>lưỡi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- </a:t>
            </a:r>
            <a:r>
              <a:rPr lang="en-US" sz="2400" dirty="0" err="1" smtClean="0"/>
              <a:t>Thực</a:t>
            </a:r>
            <a:r>
              <a:rPr lang="en-US" sz="2400" dirty="0" smtClean="0"/>
              <a:t> </a:t>
            </a:r>
            <a:r>
              <a:rPr lang="en-US" sz="2400" dirty="0" err="1"/>
              <a:t>chất</a:t>
            </a:r>
            <a:r>
              <a:rPr lang="en-US" sz="2400" dirty="0"/>
              <a:t> </a:t>
            </a:r>
            <a:r>
              <a:rPr lang="en-US" sz="2400" dirty="0" err="1"/>
              <a:t>là</a:t>
            </a:r>
            <a:r>
              <a:rPr lang="en-US" sz="2400" dirty="0"/>
              <a:t> </a:t>
            </a:r>
            <a:r>
              <a:rPr lang="en-US" sz="2400" dirty="0" err="1"/>
              <a:t>miếng</a:t>
            </a:r>
            <a:r>
              <a:rPr lang="en-US" sz="2400" dirty="0"/>
              <a:t> </a:t>
            </a:r>
            <a:r>
              <a:rPr lang="en-US" sz="2400" dirty="0" err="1"/>
              <a:t>giấy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tẩm</a:t>
            </a:r>
            <a:r>
              <a:rPr lang="en-US" sz="2400" dirty="0"/>
              <a:t> </a:t>
            </a:r>
            <a:r>
              <a:rPr lang="en-US" sz="2400" dirty="0" err="1"/>
              <a:t>chất</a:t>
            </a:r>
            <a:r>
              <a:rPr lang="en-US" sz="2400" dirty="0"/>
              <a:t> </a:t>
            </a:r>
            <a:r>
              <a:rPr lang="en-US" sz="2400" dirty="0" err="1"/>
              <a:t>gây</a:t>
            </a:r>
            <a:r>
              <a:rPr lang="en-US" sz="2400" dirty="0"/>
              <a:t> </a:t>
            </a:r>
            <a:r>
              <a:rPr lang="en-US" sz="2400" dirty="0" err="1"/>
              <a:t>ảo</a:t>
            </a:r>
            <a:r>
              <a:rPr lang="en-US" sz="2400" dirty="0"/>
              <a:t> </a:t>
            </a:r>
            <a:r>
              <a:rPr lang="en-US" sz="2400" dirty="0" err="1"/>
              <a:t>giác</a:t>
            </a:r>
            <a:r>
              <a:rPr lang="en-US" sz="2400" dirty="0"/>
              <a:t> LSD (</a:t>
            </a:r>
            <a:r>
              <a:rPr lang="en-US" sz="2400" dirty="0">
                <a:effectLst/>
              </a:rPr>
              <a:t>lysergic acid diethylamide</a:t>
            </a:r>
            <a:r>
              <a:rPr lang="en-US" sz="2400" dirty="0" smtClean="0">
                <a:effectLst/>
              </a:rPr>
              <a:t>).</a:t>
            </a:r>
          </a:p>
          <a:p>
            <a:pPr>
              <a:buFontTx/>
              <a:buChar char="-"/>
            </a:pPr>
            <a:r>
              <a:rPr lang="en-US" sz="2400" dirty="0" smtClean="0">
                <a:effectLst/>
              </a:rPr>
              <a:t>LSD </a:t>
            </a:r>
            <a:r>
              <a:rPr lang="en-US" sz="2400" dirty="0" err="1" smtClean="0">
                <a:effectLst/>
              </a:rPr>
              <a:t>được</a:t>
            </a:r>
            <a:r>
              <a:rPr lang="en-US" sz="2400" dirty="0">
                <a:effectLst/>
              </a:rPr>
              <a:t> </a:t>
            </a:r>
            <a:r>
              <a:rPr lang="en-US" sz="2400" dirty="0" err="1" smtClean="0">
                <a:effectLst/>
              </a:rPr>
              <a:t>tổng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hợp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tại</a:t>
            </a:r>
            <a:r>
              <a:rPr lang="en-US" sz="2400" dirty="0" smtClean="0">
                <a:effectLst/>
              </a:rPr>
              <a:t> T</a:t>
            </a:r>
            <a:r>
              <a:rPr lang="vi-VN" sz="2400" dirty="0" smtClean="0">
                <a:effectLst/>
              </a:rPr>
              <a:t>hụy </a:t>
            </a:r>
            <a:r>
              <a:rPr lang="vi-VN" sz="2400" dirty="0">
                <a:effectLst/>
              </a:rPr>
              <a:t>Sĩ vào năm 1938 từ </a:t>
            </a:r>
            <a:r>
              <a:rPr lang="en-US" sz="2400" dirty="0" smtClean="0">
                <a:effectLst/>
              </a:rPr>
              <a:t>ergotamine </a:t>
            </a:r>
            <a:r>
              <a:rPr lang="en-US" sz="2400" dirty="0" err="1" smtClean="0">
                <a:effectLst/>
              </a:rPr>
              <a:t>bởi</a:t>
            </a:r>
            <a:r>
              <a:rPr lang="en-US" sz="2400" dirty="0" smtClean="0">
                <a:effectLst/>
              </a:rPr>
              <a:t> Albert Hofmann .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- LSD </a:t>
            </a:r>
            <a:r>
              <a:rPr lang="en-US" sz="2400" dirty="0" err="1">
                <a:effectLst/>
              </a:rPr>
              <a:t>tái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xuất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hiện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trong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thời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gian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gần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đây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sau</a:t>
            </a:r>
            <a:r>
              <a:rPr lang="en-US" sz="2400" dirty="0">
                <a:effectLst/>
              </a:rPr>
              <a:t> 1 </a:t>
            </a:r>
            <a:r>
              <a:rPr lang="en-US" sz="2400" dirty="0" err="1">
                <a:effectLst/>
              </a:rPr>
              <a:t>thời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gian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dài</a:t>
            </a:r>
            <a:r>
              <a:rPr lang="en-US" sz="2400" dirty="0">
                <a:effectLst/>
              </a:rPr>
              <a:t> (</a:t>
            </a:r>
            <a:r>
              <a:rPr lang="en-US" sz="2400" dirty="0" err="1">
                <a:effectLst/>
              </a:rPr>
              <a:t>từ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cuối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thập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niên</a:t>
            </a:r>
            <a:r>
              <a:rPr lang="en-US" sz="2400" dirty="0">
                <a:effectLst/>
              </a:rPr>
              <a:t> 1970s) </a:t>
            </a:r>
            <a:r>
              <a:rPr lang="en-US" sz="2400" dirty="0" err="1">
                <a:effectLst/>
              </a:rPr>
              <a:t>thế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giới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ngầm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đã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ngưng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sản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xuất</a:t>
            </a:r>
            <a:r>
              <a:rPr lang="en-US" sz="2400" dirty="0">
                <a:effectLst/>
              </a:rPr>
              <a:t>. </a:t>
            </a:r>
            <a:r>
              <a:rPr lang="en-US" sz="2400" dirty="0" err="1">
                <a:effectLst/>
              </a:rPr>
              <a:t>Là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gây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ảo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mạnh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nhất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được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biết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chỉ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vài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chục</a:t>
            </a:r>
            <a:r>
              <a:rPr lang="en-US" sz="2400" dirty="0">
                <a:effectLst/>
              </a:rPr>
              <a:t> mcg </a:t>
            </a:r>
            <a:r>
              <a:rPr lang="en-US" sz="2400" dirty="0" err="1">
                <a:effectLst/>
              </a:rPr>
              <a:t>là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có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thể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gây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ảo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giác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và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được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xem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là</a:t>
            </a: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1 </a:t>
            </a:r>
            <a:r>
              <a:rPr lang="en-US" sz="2400" dirty="0" err="1" smtClean="0">
                <a:effectLst/>
              </a:rPr>
              <a:t>trong</a:t>
            </a:r>
            <a:r>
              <a:rPr lang="en-US" sz="2400" dirty="0" smtClean="0">
                <a:effectLst/>
              </a:rPr>
              <a:t> 2 </a:t>
            </a:r>
            <a:r>
              <a:rPr lang="en-US" sz="2400" dirty="0" err="1" smtClean="0">
                <a:effectLst/>
              </a:rPr>
              <a:t>chất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>
                <a:effectLst/>
              </a:rPr>
              <a:t>ma </a:t>
            </a:r>
            <a:r>
              <a:rPr lang="en-US" sz="2400" dirty="0" err="1">
                <a:effectLst/>
              </a:rPr>
              <a:t>túy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nguy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hiểm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nhất</a:t>
            </a:r>
            <a:r>
              <a:rPr lang="en-US" sz="2400" dirty="0">
                <a:effectLst/>
              </a:rPr>
              <a:t>.</a:t>
            </a:r>
            <a:endParaRPr lang="en-US" sz="2400" dirty="0"/>
          </a:p>
          <a:p>
            <a:pPr>
              <a:buFontTx/>
              <a:buChar char="-"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1901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1"/>
            <a:ext cx="7765321" cy="838199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Tem </a:t>
            </a:r>
            <a:r>
              <a:rPr lang="en-US" dirty="0" err="1">
                <a:solidFill>
                  <a:srgbClr val="FFFF00"/>
                </a:solidFill>
              </a:rPr>
              <a:t>giấy</a:t>
            </a:r>
            <a:r>
              <a:rPr lang="en-US" dirty="0">
                <a:solidFill>
                  <a:srgbClr val="FFFF00"/>
                </a:solidFill>
              </a:rPr>
              <a:t>/BÙA </a:t>
            </a:r>
            <a:r>
              <a:rPr lang="en-US" dirty="0" smtClean="0">
                <a:solidFill>
                  <a:srgbClr val="FFFF00"/>
                </a:solidFill>
              </a:rPr>
              <a:t>LƯỠI (</a:t>
            </a:r>
            <a:r>
              <a:rPr lang="en-US" dirty="0" err="1" smtClean="0">
                <a:solidFill>
                  <a:srgbClr val="FFFF00"/>
                </a:solidFill>
              </a:rPr>
              <a:t>tt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- </a:t>
            </a:r>
            <a:r>
              <a:rPr lang="en-US" sz="2400" dirty="0" err="1" smtClean="0"/>
              <a:t>Cơ</a:t>
            </a:r>
            <a:r>
              <a:rPr lang="en-US" sz="2400" dirty="0" smtClean="0"/>
              <a:t> </a:t>
            </a:r>
            <a:r>
              <a:rPr lang="en-US" sz="2400" dirty="0" err="1" smtClean="0"/>
              <a:t>chế</a:t>
            </a:r>
            <a:r>
              <a:rPr lang="en-US" sz="2400" dirty="0" smtClean="0"/>
              <a:t> </a:t>
            </a: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LSD </a:t>
            </a:r>
            <a:r>
              <a:rPr lang="en-US" sz="2400" dirty="0" err="1" smtClean="0"/>
              <a:t>khá</a:t>
            </a:r>
            <a:r>
              <a:rPr lang="en-US" sz="2400" dirty="0" smtClean="0"/>
              <a:t> </a:t>
            </a:r>
            <a:r>
              <a:rPr lang="en-US" sz="2400" dirty="0" err="1" smtClean="0"/>
              <a:t>phức</a:t>
            </a:r>
            <a:r>
              <a:rPr lang="en-US" sz="2400" dirty="0" smtClean="0"/>
              <a:t> </a:t>
            </a:r>
            <a:r>
              <a:rPr lang="en-US" sz="2400" dirty="0" err="1" smtClean="0"/>
              <a:t>tạp</a:t>
            </a:r>
            <a:r>
              <a:rPr lang="en-US" sz="2400" dirty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được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là</a:t>
            </a:r>
            <a:r>
              <a:rPr lang="en-US" sz="2400" dirty="0" smtClean="0"/>
              <a:t> </a:t>
            </a: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trên</a:t>
            </a:r>
            <a:r>
              <a:rPr lang="en-US" sz="2400" dirty="0" smtClean="0"/>
              <a:t> </a:t>
            </a:r>
            <a:r>
              <a:rPr lang="en-US" sz="2400" dirty="0" err="1" smtClean="0"/>
              <a:t>tất</a:t>
            </a:r>
            <a:r>
              <a:rPr lang="en-US" sz="2400" dirty="0" smtClean="0"/>
              <a:t> </a:t>
            </a:r>
            <a:r>
              <a:rPr lang="en-US" sz="2400" dirty="0" err="1" smtClean="0"/>
              <a:t>cả</a:t>
            </a:r>
            <a:r>
              <a:rPr lang="en-US" sz="2400" dirty="0" smtClean="0"/>
              <a:t> </a:t>
            </a:r>
            <a:r>
              <a:rPr lang="en-US" sz="2400" dirty="0" err="1" smtClean="0"/>
              <a:t>phân</a:t>
            </a:r>
            <a:r>
              <a:rPr lang="en-US" sz="2400" dirty="0" smtClean="0"/>
              <a:t> </a:t>
            </a:r>
            <a:r>
              <a:rPr lang="en-US" sz="2400" dirty="0" err="1" smtClean="0"/>
              <a:t>nhóm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</a:t>
            </a:r>
            <a:r>
              <a:rPr lang="en-US" sz="2400" dirty="0" err="1" smtClean="0"/>
              <a:t>thụ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dopamine (</a:t>
            </a:r>
            <a:r>
              <a:rPr lang="en-US" sz="2400" dirty="0" err="1" smtClean="0"/>
              <a:t>mạnh</a:t>
            </a:r>
            <a:r>
              <a:rPr lang="en-US" sz="2400" dirty="0" smtClean="0"/>
              <a:t> </a:t>
            </a:r>
            <a:r>
              <a:rPr lang="en-US" sz="2400" dirty="0" err="1" smtClean="0"/>
              <a:t>nhất</a:t>
            </a:r>
            <a:r>
              <a:rPr lang="en-US" sz="2400" dirty="0" smtClean="0"/>
              <a:t> </a:t>
            </a:r>
            <a:r>
              <a:rPr lang="en-US" sz="2400" dirty="0" err="1" smtClean="0"/>
              <a:t>trên</a:t>
            </a:r>
            <a:r>
              <a:rPr lang="en-US" sz="2400" dirty="0" smtClean="0"/>
              <a:t> D2)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cả</a:t>
            </a:r>
            <a:r>
              <a:rPr lang="en-US" sz="2400" dirty="0" smtClean="0"/>
              <a:t> </a:t>
            </a:r>
            <a:r>
              <a:rPr lang="en-US" sz="2400" smtClean="0">
                <a:effectLst/>
              </a:rPr>
              <a:t>norepinephrine</a:t>
            </a:r>
            <a:r>
              <a:rPr lang="en-US" sz="2400" smtClean="0"/>
              <a:t>, có</a:t>
            </a:r>
            <a:r>
              <a:rPr lang="en-US" sz="2400" dirty="0" smtClean="0"/>
              <a:t> </a:t>
            </a: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yếu</a:t>
            </a:r>
            <a:r>
              <a:rPr lang="en-US" sz="2400" dirty="0" smtClean="0"/>
              <a:t> </a:t>
            </a:r>
            <a:r>
              <a:rPr lang="en-US" sz="2400" dirty="0" err="1" smtClean="0"/>
              <a:t>hơn</a:t>
            </a:r>
            <a:r>
              <a:rPr lang="en-US" sz="2400" dirty="0" smtClean="0"/>
              <a:t> </a:t>
            </a:r>
            <a:r>
              <a:rPr lang="en-US" sz="2400" dirty="0" err="1" smtClean="0"/>
              <a:t>trên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thụ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serotonine</a:t>
            </a:r>
            <a:r>
              <a:rPr lang="en-US" sz="2400" dirty="0" smtClean="0"/>
              <a:t>  (5HT</a:t>
            </a:r>
            <a:r>
              <a:rPr lang="en-US" sz="2400" baseline="-25000" dirty="0" smtClean="0"/>
              <a:t>2A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5HT</a:t>
            </a:r>
            <a:r>
              <a:rPr lang="en-US" sz="2400" baseline="-25000" dirty="0" smtClean="0"/>
              <a:t>2C</a:t>
            </a:r>
            <a:r>
              <a:rPr lang="en-US" sz="2400" dirty="0" smtClean="0"/>
              <a:t>)</a:t>
            </a:r>
            <a:r>
              <a:rPr lang="en-US" sz="2400" i="1" dirty="0"/>
              <a:t> </a:t>
            </a:r>
            <a:r>
              <a:rPr lang="en-US" sz="2400" dirty="0" smtClean="0"/>
              <a:t>[</a:t>
            </a:r>
            <a:r>
              <a:rPr lang="pl-PL" sz="2400" i="1" dirty="0" smtClean="0">
                <a:effectLst/>
              </a:rPr>
              <a:t>Marona-Lewicka </a:t>
            </a:r>
            <a:r>
              <a:rPr lang="pl-PL" sz="2400" i="1" dirty="0">
                <a:effectLst/>
              </a:rPr>
              <a:t>D, Thisted RA, Nichols DE </a:t>
            </a:r>
            <a:r>
              <a:rPr lang="en-US" sz="2400" i="1" dirty="0">
                <a:effectLst/>
              </a:rPr>
              <a:t>-</a:t>
            </a:r>
            <a:r>
              <a:rPr lang="en-US" sz="2400" i="1" dirty="0" smtClean="0">
                <a:effectLst/>
              </a:rPr>
              <a:t>Psychopharmacology </a:t>
            </a:r>
            <a:r>
              <a:rPr lang="pl-PL" sz="2400" i="1" dirty="0" smtClean="0">
                <a:effectLst/>
              </a:rPr>
              <a:t>2005</a:t>
            </a:r>
            <a:r>
              <a:rPr lang="en-US" sz="2400" dirty="0" smtClean="0">
                <a:effectLst/>
              </a:rPr>
              <a:t>].</a:t>
            </a:r>
            <a:endParaRPr lang="en-US" sz="2400" i="1" dirty="0" smtClean="0"/>
          </a:p>
          <a:p>
            <a:pPr>
              <a:buFontTx/>
              <a:buChar char="-"/>
            </a:pPr>
            <a:r>
              <a:rPr lang="en-US" sz="2400" dirty="0" err="1" smtClean="0"/>
              <a:t>Ngoài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en-US" sz="2400" dirty="0" smtClean="0"/>
              <a:t> LSD </a:t>
            </a:r>
            <a:r>
              <a:rPr lang="en-US" sz="2400" dirty="0" err="1" smtClean="0"/>
              <a:t>còn</a:t>
            </a:r>
            <a:r>
              <a:rPr lang="en-US" sz="2400" dirty="0" smtClean="0"/>
              <a:t> </a:t>
            </a:r>
            <a:r>
              <a:rPr lang="en-US" sz="2400" dirty="0" err="1" smtClean="0"/>
              <a:t>gây</a:t>
            </a:r>
            <a:r>
              <a:rPr lang="en-US" sz="2400" dirty="0" smtClean="0"/>
              <a:t> </a:t>
            </a:r>
            <a:r>
              <a:rPr lang="en-US" sz="2400" dirty="0" err="1" smtClean="0"/>
              <a:t>tăng</a:t>
            </a:r>
            <a:r>
              <a:rPr lang="en-US" sz="2400" dirty="0" smtClean="0"/>
              <a:t> </a:t>
            </a:r>
            <a:r>
              <a:rPr lang="en-US" sz="2400" dirty="0" err="1" smtClean="0"/>
              <a:t>phóng</a:t>
            </a:r>
            <a:r>
              <a:rPr lang="en-US" sz="2400" dirty="0" smtClean="0"/>
              <a:t> </a:t>
            </a:r>
            <a:r>
              <a:rPr lang="en-US" sz="2400" dirty="0" err="1" smtClean="0"/>
              <a:t>thích</a:t>
            </a:r>
            <a:r>
              <a:rPr lang="en-US" sz="2400" dirty="0" smtClean="0"/>
              <a:t> glutamate </a:t>
            </a:r>
            <a:r>
              <a:rPr lang="en-US" sz="2400" dirty="0" err="1" smtClean="0"/>
              <a:t>trong</a:t>
            </a:r>
            <a:r>
              <a:rPr lang="en-US" sz="2400" dirty="0" smtClean="0"/>
              <a:t> </a:t>
            </a:r>
            <a:r>
              <a:rPr lang="en-US" sz="2400" dirty="0" err="1" smtClean="0"/>
              <a:t>vỏ</a:t>
            </a:r>
            <a:r>
              <a:rPr lang="en-US" sz="2400" dirty="0" smtClean="0"/>
              <a:t> </a:t>
            </a:r>
            <a:r>
              <a:rPr lang="en-US" sz="2400" dirty="0" err="1" smtClean="0"/>
              <a:t>não</a:t>
            </a:r>
            <a:r>
              <a:rPr lang="en-US" sz="2400" dirty="0" smtClean="0"/>
              <a:t> [</a:t>
            </a:r>
            <a:r>
              <a:rPr lang="fr-FR" sz="2400" i="1" dirty="0" err="1">
                <a:effectLst/>
              </a:rPr>
              <a:t>Nichols</a:t>
            </a:r>
            <a:r>
              <a:rPr lang="fr-FR" sz="2400" i="1" dirty="0">
                <a:effectLst/>
              </a:rPr>
              <a:t> </a:t>
            </a:r>
            <a:r>
              <a:rPr lang="fr-FR" sz="2400" i="1" dirty="0" smtClean="0">
                <a:effectLst/>
              </a:rPr>
              <a:t>DE- </a:t>
            </a:r>
            <a:r>
              <a:rPr lang="fr-FR" sz="2400" i="1" dirty="0" err="1" smtClean="0">
                <a:effectLst/>
              </a:rPr>
              <a:t>Pharmacology</a:t>
            </a:r>
            <a:r>
              <a:rPr lang="fr-FR" sz="2400" i="1" dirty="0" smtClean="0">
                <a:effectLst/>
              </a:rPr>
              <a:t> </a:t>
            </a:r>
            <a:r>
              <a:rPr lang="fr-FR" sz="2400" i="1" dirty="0">
                <a:effectLst/>
              </a:rPr>
              <a:t>&amp; </a:t>
            </a:r>
            <a:r>
              <a:rPr lang="fr-FR" sz="2400" i="1" dirty="0" err="1" smtClean="0">
                <a:effectLst/>
              </a:rPr>
              <a:t>Therapeutics</a:t>
            </a:r>
            <a:r>
              <a:rPr lang="fr-FR" sz="2400" i="1" dirty="0">
                <a:effectLst/>
              </a:rPr>
              <a:t> </a:t>
            </a:r>
            <a:r>
              <a:rPr lang="fr-FR" sz="2400" i="1" dirty="0" smtClean="0">
                <a:effectLst/>
              </a:rPr>
              <a:t>2004</a:t>
            </a:r>
            <a:r>
              <a:rPr lang="fr-FR" sz="2400" dirty="0" smtClean="0">
                <a:effectLst/>
              </a:rPr>
              <a:t>].</a:t>
            </a:r>
          </a:p>
          <a:p>
            <a:pPr>
              <a:buFontTx/>
              <a:buChar char="-"/>
            </a:pPr>
            <a:r>
              <a:rPr lang="fr-FR" sz="2400" dirty="0" err="1" smtClean="0">
                <a:effectLst/>
              </a:rPr>
              <a:t>Thời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gian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bán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hủy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của</a:t>
            </a:r>
            <a:r>
              <a:rPr lang="fr-FR" sz="2400" dirty="0" smtClean="0">
                <a:effectLst/>
              </a:rPr>
              <a:t> LSD là 5 </a:t>
            </a:r>
            <a:r>
              <a:rPr lang="fr-FR" sz="2400" dirty="0" err="1" smtClean="0">
                <a:effectLst/>
              </a:rPr>
              <a:t>giờ</a:t>
            </a:r>
            <a:r>
              <a:rPr lang="fr-FR" sz="2400" dirty="0">
                <a:effectLst/>
              </a:rPr>
              <a:t> </a:t>
            </a:r>
            <a:r>
              <a:rPr lang="fr-FR" sz="2400" dirty="0" err="1" smtClean="0">
                <a:effectLst/>
              </a:rPr>
              <a:t>nhưng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thời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gian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gây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tác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động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kéo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dài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đến</a:t>
            </a:r>
            <a:r>
              <a:rPr lang="fr-FR" sz="2400" dirty="0" smtClean="0">
                <a:effectLst/>
              </a:rPr>
              <a:t> 12 </a:t>
            </a:r>
            <a:r>
              <a:rPr lang="fr-FR" sz="2400" dirty="0" err="1" smtClean="0">
                <a:effectLst/>
              </a:rPr>
              <a:t>giờ</a:t>
            </a:r>
            <a:r>
              <a:rPr lang="fr-FR" sz="2400" dirty="0">
                <a:effectLst/>
              </a:rPr>
              <a:t> </a:t>
            </a:r>
            <a:r>
              <a:rPr lang="fr-FR" sz="2400" dirty="0" err="1" smtClean="0">
                <a:effectLst/>
              </a:rPr>
              <a:t>và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nếu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dùng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liều</a:t>
            </a:r>
            <a:r>
              <a:rPr lang="fr-FR" sz="2400" dirty="0" smtClean="0">
                <a:effectLst/>
              </a:rPr>
              <a:t> &gt;1mcg/kg </a:t>
            </a:r>
            <a:r>
              <a:rPr lang="fr-FR" sz="2400" dirty="0" err="1" smtClean="0">
                <a:effectLst/>
              </a:rPr>
              <a:t>thì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các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triệu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chứng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loạn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thần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có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thể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kéo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dài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đến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vài</a:t>
            </a:r>
            <a:r>
              <a:rPr lang="fr-FR" sz="2400" dirty="0" smtClean="0">
                <a:effectLst/>
              </a:rPr>
              <a:t> </a:t>
            </a:r>
            <a:r>
              <a:rPr lang="fr-FR" sz="2400" dirty="0" err="1" smtClean="0">
                <a:effectLst/>
              </a:rPr>
              <a:t>ngày</a:t>
            </a:r>
            <a:r>
              <a:rPr lang="fr-FR" sz="2400" dirty="0" smtClean="0">
                <a:effectLst/>
              </a:rPr>
              <a:t> [</a:t>
            </a:r>
            <a:r>
              <a:rPr lang="en-US" sz="2400" i="1" dirty="0" err="1">
                <a:effectLst/>
              </a:rPr>
              <a:t>Papac</a:t>
            </a:r>
            <a:r>
              <a:rPr lang="en-US" sz="2400" i="1" dirty="0">
                <a:effectLst/>
              </a:rPr>
              <a:t> DI, Foltz </a:t>
            </a:r>
            <a:r>
              <a:rPr lang="en-US" sz="2400" i="1" dirty="0" smtClean="0">
                <a:effectLst/>
              </a:rPr>
              <a:t>RL-</a:t>
            </a:r>
            <a:r>
              <a:rPr lang="en-US" sz="2400" i="1" dirty="0">
                <a:effectLst/>
              </a:rPr>
              <a:t> Journal of Analytical </a:t>
            </a:r>
            <a:r>
              <a:rPr lang="en-US" sz="2400" i="1" dirty="0" smtClean="0">
                <a:effectLst/>
              </a:rPr>
              <a:t>Toxicology</a:t>
            </a:r>
            <a:r>
              <a:rPr lang="en-US" sz="2400" i="1" dirty="0">
                <a:effectLst/>
              </a:rPr>
              <a:t> </a:t>
            </a:r>
            <a:r>
              <a:rPr lang="en-US" sz="2400" i="1" dirty="0" smtClean="0">
                <a:effectLst/>
              </a:rPr>
              <a:t>/June 1990</a:t>
            </a:r>
            <a:r>
              <a:rPr lang="en-US" sz="2400" dirty="0" smtClean="0">
                <a:effectLst/>
              </a:rPr>
              <a:t>].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0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4576</TotalTime>
  <Words>2106</Words>
  <Application>Microsoft Office PowerPoint</Application>
  <PresentationFormat>On-screen Show (4:3)</PresentationFormat>
  <Paragraphs>118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Damask</vt:lpstr>
      <vt:lpstr>PowerPoint Presentation</vt:lpstr>
      <vt:lpstr>Ma túy: định nghĩa</vt:lpstr>
      <vt:lpstr>Ma túy: Phân loại</vt:lpstr>
      <vt:lpstr>Ma túy: tác hại</vt:lpstr>
      <vt:lpstr>PowerPoint Presentation</vt:lpstr>
      <vt:lpstr>PowerPoint Presentation</vt:lpstr>
      <vt:lpstr>PowerPoint Presentation</vt:lpstr>
      <vt:lpstr>Tem giấy/BÙA LƯỠI</vt:lpstr>
      <vt:lpstr>Tem giấy/BÙA LƯỠI (tt)</vt:lpstr>
      <vt:lpstr>PowerPoint Presentation</vt:lpstr>
      <vt:lpstr>PowerPoint Presentation</vt:lpstr>
      <vt:lpstr>Muối tắm</vt:lpstr>
      <vt:lpstr>PowerPoint Presentation</vt:lpstr>
      <vt:lpstr>Muối tắm</vt:lpstr>
      <vt:lpstr>PowerPoint Presentation</vt:lpstr>
      <vt:lpstr>Cỏ Mỹ</vt:lpstr>
      <vt:lpstr>Các hoạt chất có trong Cỏ Mỹ</vt:lpstr>
      <vt:lpstr>Các hoạt chất có trong Cỏ Mỹ</vt:lpstr>
      <vt:lpstr>Các hoạt chất có trong Cỏ Mỹ</vt:lpstr>
      <vt:lpstr>Các hoạt chất có trong Cỏ Mỹ</vt:lpstr>
      <vt:lpstr>Tình trạng pháp lý</vt:lpstr>
      <vt:lpstr>Các que thử ma túy mới</vt:lpstr>
      <vt:lpstr>PowerPoint Presentation</vt:lpstr>
      <vt:lpstr>PowerPoint Presentation</vt:lpstr>
      <vt:lpstr>Kết luận</vt:lpstr>
      <vt:lpstr>Kết luận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Tiếp cận điều trị  Rối loạn lo âu toàn thể và  Rối loạn trầm cảm chủ yếu GAD &amp;MDD)</dc:title>
  <dc:creator>Nguyen, Tien Chau</dc:creator>
  <cp:lastModifiedBy>Windows User</cp:lastModifiedBy>
  <cp:revision>247</cp:revision>
  <dcterms:created xsi:type="dcterms:W3CDTF">2006-08-16T00:00:00Z</dcterms:created>
  <dcterms:modified xsi:type="dcterms:W3CDTF">2017-07-19T05:03:32Z</dcterms:modified>
</cp:coreProperties>
</file>