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notesMasterIdLst>
    <p:notesMasterId r:id="rId38"/>
  </p:notesMasterIdLst>
  <p:sldIdLst>
    <p:sldId id="256" r:id="rId2"/>
    <p:sldId id="325" r:id="rId3"/>
    <p:sldId id="340" r:id="rId4"/>
    <p:sldId id="290" r:id="rId5"/>
    <p:sldId id="291" r:id="rId6"/>
    <p:sldId id="269" r:id="rId7"/>
    <p:sldId id="270" r:id="rId8"/>
    <p:sldId id="339" r:id="rId9"/>
    <p:sldId id="292" r:id="rId10"/>
    <p:sldId id="272" r:id="rId11"/>
    <p:sldId id="343" r:id="rId12"/>
    <p:sldId id="344" r:id="rId13"/>
    <p:sldId id="345" r:id="rId14"/>
    <p:sldId id="346" r:id="rId15"/>
    <p:sldId id="333" r:id="rId16"/>
    <p:sldId id="326" r:id="rId17"/>
    <p:sldId id="294" r:id="rId18"/>
    <p:sldId id="276" r:id="rId19"/>
    <p:sldId id="337" r:id="rId20"/>
    <p:sldId id="338" r:id="rId21"/>
    <p:sldId id="296" r:id="rId22"/>
    <p:sldId id="328" r:id="rId23"/>
    <p:sldId id="299" r:id="rId24"/>
    <p:sldId id="347" r:id="rId25"/>
    <p:sldId id="335" r:id="rId26"/>
    <p:sldId id="281" r:id="rId27"/>
    <p:sldId id="334" r:id="rId28"/>
    <p:sldId id="305" r:id="rId29"/>
    <p:sldId id="321" r:id="rId30"/>
    <p:sldId id="307" r:id="rId31"/>
    <p:sldId id="308" r:id="rId32"/>
    <p:sldId id="348" r:id="rId33"/>
    <p:sldId id="350" r:id="rId34"/>
    <p:sldId id="342" r:id="rId35"/>
    <p:sldId id="341" r:id="rId36"/>
    <p:sldId id="285" r:id="rId37"/>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9916" autoAdjust="0"/>
    <p:restoredTop sz="94005" autoAdjust="0"/>
  </p:normalViewPr>
  <p:slideViewPr>
    <p:cSldViewPr>
      <p:cViewPr>
        <p:scale>
          <a:sx n="66" d="100"/>
          <a:sy n="66" d="100"/>
        </p:scale>
        <p:origin x="-1502" y="-149"/>
      </p:cViewPr>
      <p:guideLst>
        <p:guide orient="horz" pos="2160"/>
        <p:guide pos="2880"/>
      </p:guideLst>
    </p:cSldViewPr>
  </p:slideViewPr>
  <p:outlineViewPr>
    <p:cViewPr>
      <p:scale>
        <a:sx n="33" d="100"/>
        <a:sy n="33" d="100"/>
      </p:scale>
      <p:origin x="0" y="276"/>
    </p:cViewPr>
  </p:outlineViewPr>
  <p:notesTextViewPr>
    <p:cViewPr>
      <p:scale>
        <a:sx n="1" d="1"/>
        <a:sy n="1" d="1"/>
      </p:scale>
      <p:origin x="0" y="0"/>
    </p:cViewPr>
  </p:notesTextViewPr>
  <p:sorterViewPr>
    <p:cViewPr>
      <p:scale>
        <a:sx n="100" d="100"/>
        <a:sy n="100" d="100"/>
      </p:scale>
      <p:origin x="0" y="8318"/>
    </p:cViewPr>
  </p:sorterViewPr>
  <p:notesViewPr>
    <p:cSldViewPr>
      <p:cViewPr varScale="1">
        <p:scale>
          <a:sx n="54" d="100"/>
          <a:sy n="54" d="100"/>
        </p:scale>
        <p:origin x="2802" y="4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ECE0F4D7-7A69-4262-9862-A87C69C7D224}" type="datetimeFigureOut">
              <a:rPr lang="en-US" smtClean="0"/>
              <a:t>8/1/2017</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DBE2832E-A120-4CAF-B877-EEF5B05764F5}" type="slidenum">
              <a:rPr lang="en-US" smtClean="0"/>
              <a:t>‹#›</a:t>
            </a:fld>
            <a:endParaRPr lang="en-US"/>
          </a:p>
        </p:txBody>
      </p:sp>
    </p:spTree>
    <p:extLst>
      <p:ext uri="{BB962C8B-B14F-4D97-AF65-F5344CB8AC3E}">
        <p14:creationId xmlns:p14="http://schemas.microsoft.com/office/powerpoint/2010/main" val="10087574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E2832E-A120-4CAF-B877-EEF5B05764F5}" type="slidenum">
              <a:rPr lang="en-US" smtClean="0"/>
              <a:t>1</a:t>
            </a:fld>
            <a:endParaRPr lang="en-US"/>
          </a:p>
        </p:txBody>
      </p:sp>
    </p:spTree>
    <p:extLst>
      <p:ext uri="{BB962C8B-B14F-4D97-AF65-F5344CB8AC3E}">
        <p14:creationId xmlns:p14="http://schemas.microsoft.com/office/powerpoint/2010/main" val="38162424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endParaRPr lang="en-US" dirty="0"/>
          </a:p>
          <a:p>
            <a:pPr marL="181240" indent="-181240">
              <a:buFont typeface="Arial" panose="020B0604020202020204" pitchFamily="34" charset="0"/>
              <a:buChar char="•"/>
            </a:pPr>
            <a:endParaRPr lang="en-US" dirty="0"/>
          </a:p>
          <a:p>
            <a:pPr marL="181240" indent="-18124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fld id="{DBE2832E-A120-4CAF-B877-EEF5B05764F5}" type="slidenum">
              <a:rPr lang="en-US" smtClean="0"/>
              <a:t>10</a:t>
            </a:fld>
            <a:endParaRPr lang="en-US"/>
          </a:p>
        </p:txBody>
      </p:sp>
    </p:spTree>
    <p:extLst>
      <p:ext uri="{BB962C8B-B14F-4D97-AF65-F5344CB8AC3E}">
        <p14:creationId xmlns:p14="http://schemas.microsoft.com/office/powerpoint/2010/main" val="9925910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endParaRPr lang="en-US" dirty="0"/>
          </a:p>
          <a:p>
            <a:pPr marL="181240" indent="-181240">
              <a:buFont typeface="Arial" panose="020B0604020202020204" pitchFamily="34" charset="0"/>
              <a:buChar char="•"/>
            </a:pPr>
            <a:endParaRPr lang="en-US" dirty="0"/>
          </a:p>
          <a:p>
            <a:pPr marL="181240" indent="-18124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fld id="{DBE2832E-A120-4CAF-B877-EEF5B05764F5}" type="slidenum">
              <a:rPr lang="en-US" smtClean="0"/>
              <a:t>11</a:t>
            </a:fld>
            <a:endParaRPr lang="en-US"/>
          </a:p>
        </p:txBody>
      </p:sp>
    </p:spTree>
    <p:extLst>
      <p:ext uri="{BB962C8B-B14F-4D97-AF65-F5344CB8AC3E}">
        <p14:creationId xmlns:p14="http://schemas.microsoft.com/office/powerpoint/2010/main" val="9925910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BE2832E-A120-4CAF-B877-EEF5B05764F5}" type="slidenum">
              <a:rPr lang="en-US" smtClean="0"/>
              <a:t>12</a:t>
            </a:fld>
            <a:endParaRPr lang="en-US"/>
          </a:p>
        </p:txBody>
      </p:sp>
    </p:spTree>
    <p:extLst>
      <p:ext uri="{BB962C8B-B14F-4D97-AF65-F5344CB8AC3E}">
        <p14:creationId xmlns:p14="http://schemas.microsoft.com/office/powerpoint/2010/main" val="25564057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BE2832E-A120-4CAF-B877-EEF5B05764F5}" type="slidenum">
              <a:rPr lang="en-US" smtClean="0"/>
              <a:t>13</a:t>
            </a:fld>
            <a:endParaRPr lang="en-US"/>
          </a:p>
        </p:txBody>
      </p:sp>
    </p:spTree>
    <p:extLst>
      <p:ext uri="{BB962C8B-B14F-4D97-AF65-F5344CB8AC3E}">
        <p14:creationId xmlns:p14="http://schemas.microsoft.com/office/powerpoint/2010/main" val="17798641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BE2832E-A120-4CAF-B877-EEF5B05764F5}" type="slidenum">
              <a:rPr lang="en-US" smtClean="0"/>
              <a:t>14</a:t>
            </a:fld>
            <a:endParaRPr lang="en-US"/>
          </a:p>
        </p:txBody>
      </p:sp>
    </p:spTree>
    <p:extLst>
      <p:ext uri="{BB962C8B-B14F-4D97-AF65-F5344CB8AC3E}">
        <p14:creationId xmlns:p14="http://schemas.microsoft.com/office/powerpoint/2010/main" val="344120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E2832E-A120-4CAF-B877-EEF5B05764F5}" type="slidenum">
              <a:rPr lang="en-US" smtClean="0"/>
              <a:t>15</a:t>
            </a:fld>
            <a:endParaRPr lang="en-US"/>
          </a:p>
        </p:txBody>
      </p:sp>
    </p:spTree>
    <p:extLst>
      <p:ext uri="{BB962C8B-B14F-4D97-AF65-F5344CB8AC3E}">
        <p14:creationId xmlns:p14="http://schemas.microsoft.com/office/powerpoint/2010/main" val="1011258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BE2832E-A120-4CAF-B877-EEF5B05764F5}" type="slidenum">
              <a:rPr lang="en-US" smtClean="0"/>
              <a:t>16</a:t>
            </a:fld>
            <a:endParaRPr lang="en-US"/>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13912648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BE2832E-A120-4CAF-B877-EEF5B05764F5}" type="slidenum">
              <a:rPr lang="en-US" smtClean="0"/>
              <a:t>17</a:t>
            </a:fld>
            <a:endParaRPr lang="en-US"/>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14263580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18</a:t>
            </a:fld>
            <a:endParaRPr lang="en-US"/>
          </a:p>
        </p:txBody>
      </p:sp>
    </p:spTree>
    <p:extLst>
      <p:ext uri="{BB962C8B-B14F-4D97-AF65-F5344CB8AC3E}">
        <p14:creationId xmlns:p14="http://schemas.microsoft.com/office/powerpoint/2010/main" val="24549957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BE2832E-A120-4CAF-B877-EEF5B05764F5}" type="slidenum">
              <a:rPr lang="en-US" smtClean="0"/>
              <a:t>19</a:t>
            </a:fld>
            <a:endParaRPr lang="en-US"/>
          </a:p>
        </p:txBody>
      </p:sp>
      <p:sp>
        <p:nvSpPr>
          <p:cNvPr id="3" name="Notes Placeholder 2"/>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23304931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a:p>
            <a:endParaRPr lang="en-US" dirty="0"/>
          </a:p>
        </p:txBody>
      </p:sp>
      <p:sp>
        <p:nvSpPr>
          <p:cNvPr id="4" name="Slide Number Placeholder 3"/>
          <p:cNvSpPr>
            <a:spLocks noGrp="1"/>
          </p:cNvSpPr>
          <p:nvPr>
            <p:ph type="sldNum" sz="quarter" idx="10"/>
          </p:nvPr>
        </p:nvSpPr>
        <p:spPr/>
        <p:txBody>
          <a:bodyPr/>
          <a:lstStyle/>
          <a:p>
            <a:fld id="{DBE2832E-A120-4CAF-B877-EEF5B05764F5}" type="slidenum">
              <a:rPr lang="en-US" smtClean="0"/>
              <a:t>2</a:t>
            </a:fld>
            <a:endParaRPr lang="en-US"/>
          </a:p>
        </p:txBody>
      </p:sp>
    </p:spTree>
    <p:extLst>
      <p:ext uri="{BB962C8B-B14F-4D97-AF65-F5344CB8AC3E}">
        <p14:creationId xmlns:p14="http://schemas.microsoft.com/office/powerpoint/2010/main" val="36880327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BE2832E-A120-4CAF-B877-EEF5B05764F5}" type="slidenum">
              <a:rPr lang="en-US" smtClean="0"/>
              <a:t>20</a:t>
            </a:fld>
            <a:endParaRPr lang="en-US"/>
          </a:p>
        </p:txBody>
      </p:sp>
      <p:sp>
        <p:nvSpPr>
          <p:cNvPr id="3" name="Notes Placeholder 2"/>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18497189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BE2832E-A120-4CAF-B877-EEF5B05764F5}" type="slidenum">
              <a:rPr lang="en-US" smtClean="0"/>
              <a:t>21</a:t>
            </a:fld>
            <a:endParaRPr lang="en-US"/>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21457598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75693FD4-8F83-4EF7-AC3F-0DC0388986B0}" type="slidenum">
              <a:rPr lang="en-US" smtClean="0"/>
              <a:pPr/>
              <a:t>22</a:t>
            </a:fld>
            <a:endParaRPr lang="en-US"/>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23841338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BE2832E-A120-4CAF-B877-EEF5B05764F5}" type="slidenum">
              <a:rPr lang="en-US" smtClean="0"/>
              <a:t>23</a:t>
            </a:fld>
            <a:endParaRPr lang="en-US"/>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17464440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BE2832E-A120-4CAF-B877-EEF5B05764F5}" type="slidenum">
              <a:rPr lang="en-US" smtClean="0"/>
              <a:t>24</a:t>
            </a:fld>
            <a:endParaRPr lang="en-US"/>
          </a:p>
        </p:txBody>
      </p:sp>
    </p:spTree>
    <p:extLst>
      <p:ext uri="{BB962C8B-B14F-4D97-AF65-F5344CB8AC3E}">
        <p14:creationId xmlns:p14="http://schemas.microsoft.com/office/powerpoint/2010/main" val="4257739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42687E-CB21-48AB-8599-761A7D2AD8F5}" type="slidenum">
              <a:rPr lang="en-US" smtClean="0"/>
              <a:pPr/>
              <a:t>25</a:t>
            </a:fld>
            <a:endParaRPr lang="en-US"/>
          </a:p>
        </p:txBody>
      </p:sp>
    </p:spTree>
    <p:extLst>
      <p:ext uri="{BB962C8B-B14F-4D97-AF65-F5344CB8AC3E}">
        <p14:creationId xmlns:p14="http://schemas.microsoft.com/office/powerpoint/2010/main" val="35203733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BE2832E-A120-4CAF-B877-EEF5B05764F5}" type="slidenum">
              <a:rPr lang="en-US" smtClean="0"/>
              <a:t>26</a:t>
            </a:fld>
            <a:endParaRPr lang="en-US"/>
          </a:p>
        </p:txBody>
      </p:sp>
    </p:spTree>
    <p:extLst>
      <p:ext uri="{BB962C8B-B14F-4D97-AF65-F5344CB8AC3E}">
        <p14:creationId xmlns:p14="http://schemas.microsoft.com/office/powerpoint/2010/main" val="1830562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BE2832E-A120-4CAF-B877-EEF5B05764F5}" type="slidenum">
              <a:rPr lang="en-US" smtClean="0"/>
              <a:t>27</a:t>
            </a:fld>
            <a:endParaRPr lang="en-US"/>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27523340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BE2832E-A120-4CAF-B877-EEF5B05764F5}" type="slidenum">
              <a:rPr lang="en-US" smtClean="0"/>
              <a:t>28</a:t>
            </a:fld>
            <a:endParaRPr lang="en-US"/>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18015048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BE2832E-A120-4CAF-B877-EEF5B05764F5}" type="slidenum">
              <a:rPr lang="en-US" smtClean="0"/>
              <a:t>29</a:t>
            </a:fld>
            <a:endParaRPr lang="en-US"/>
          </a:p>
        </p:txBody>
      </p:sp>
    </p:spTree>
    <p:extLst>
      <p:ext uri="{BB962C8B-B14F-4D97-AF65-F5344CB8AC3E}">
        <p14:creationId xmlns:p14="http://schemas.microsoft.com/office/powerpoint/2010/main" val="781508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E2832E-A120-4CAF-B877-EEF5B05764F5}" type="slidenum">
              <a:rPr lang="en-US" smtClean="0"/>
              <a:t>3</a:t>
            </a:fld>
            <a:endParaRPr lang="en-US"/>
          </a:p>
        </p:txBody>
      </p:sp>
    </p:spTree>
    <p:extLst>
      <p:ext uri="{BB962C8B-B14F-4D97-AF65-F5344CB8AC3E}">
        <p14:creationId xmlns:p14="http://schemas.microsoft.com/office/powerpoint/2010/main" val="29958598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E2832E-A120-4CAF-B877-EEF5B05764F5}" type="slidenum">
              <a:rPr lang="en-US" smtClean="0"/>
              <a:t>30</a:t>
            </a:fld>
            <a:endParaRPr lang="en-US"/>
          </a:p>
        </p:txBody>
      </p:sp>
    </p:spTree>
    <p:extLst>
      <p:ext uri="{BB962C8B-B14F-4D97-AF65-F5344CB8AC3E}">
        <p14:creationId xmlns:p14="http://schemas.microsoft.com/office/powerpoint/2010/main" val="29335168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BE2832E-A120-4CAF-B877-EEF5B05764F5}" type="slidenum">
              <a:rPr lang="en-US" smtClean="0"/>
              <a:t>31</a:t>
            </a:fld>
            <a:endParaRPr lang="en-US"/>
          </a:p>
        </p:txBody>
      </p:sp>
    </p:spTree>
    <p:extLst>
      <p:ext uri="{BB962C8B-B14F-4D97-AF65-F5344CB8AC3E}">
        <p14:creationId xmlns:p14="http://schemas.microsoft.com/office/powerpoint/2010/main" val="33784634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BE2832E-A120-4CAF-B877-EEF5B05764F5}" type="slidenum">
              <a:rPr lang="en-US" smtClean="0"/>
              <a:t>32</a:t>
            </a:fld>
            <a:endParaRPr lang="en-US"/>
          </a:p>
        </p:txBody>
      </p:sp>
    </p:spTree>
    <p:extLst>
      <p:ext uri="{BB962C8B-B14F-4D97-AF65-F5344CB8AC3E}">
        <p14:creationId xmlns:p14="http://schemas.microsoft.com/office/powerpoint/2010/main" val="36771829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BE2832E-A120-4CAF-B877-EEF5B05764F5}" type="slidenum">
              <a:rPr lang="en-US" smtClean="0"/>
              <a:t>33</a:t>
            </a:fld>
            <a:endParaRPr lang="en-US"/>
          </a:p>
        </p:txBody>
      </p:sp>
    </p:spTree>
    <p:extLst>
      <p:ext uri="{BB962C8B-B14F-4D97-AF65-F5344CB8AC3E}">
        <p14:creationId xmlns:p14="http://schemas.microsoft.com/office/powerpoint/2010/main" val="27203034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41600" indent="-241600"/>
            <a:endParaRPr lang="en-US" dirty="0"/>
          </a:p>
        </p:txBody>
      </p:sp>
      <p:sp>
        <p:nvSpPr>
          <p:cNvPr id="5" name="Slide Number Placeholder 4"/>
          <p:cNvSpPr>
            <a:spLocks noGrp="1"/>
          </p:cNvSpPr>
          <p:nvPr>
            <p:ph type="sldNum" sz="quarter" idx="11"/>
          </p:nvPr>
        </p:nvSpPr>
        <p:spPr/>
        <p:txBody>
          <a:bodyPr/>
          <a:lstStyle/>
          <a:p>
            <a:fld id="{BC3CA211-0966-41FA-8616-2BA155BED82D}" type="slidenum">
              <a:rPr lang="en-US" smtClean="0"/>
              <a:pPr/>
              <a:t>34</a:t>
            </a:fld>
            <a:endParaRPr lang="en-US"/>
          </a:p>
        </p:txBody>
      </p:sp>
    </p:spTree>
    <p:extLst>
      <p:ext uri="{BB962C8B-B14F-4D97-AF65-F5344CB8AC3E}">
        <p14:creationId xmlns:p14="http://schemas.microsoft.com/office/powerpoint/2010/main" val="209599915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BE2832E-A120-4CAF-B877-EEF5B05764F5}" type="slidenum">
              <a:rPr lang="en-US" smtClean="0"/>
              <a:t>35</a:t>
            </a:fld>
            <a:endParaRPr lang="en-US"/>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296148390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E2832E-A120-4CAF-B877-EEF5B05764F5}" type="slidenum">
              <a:rPr lang="en-US" smtClean="0"/>
              <a:t>36</a:t>
            </a:fld>
            <a:endParaRPr lang="en-US"/>
          </a:p>
        </p:txBody>
      </p:sp>
    </p:spTree>
    <p:extLst>
      <p:ext uri="{BB962C8B-B14F-4D97-AF65-F5344CB8AC3E}">
        <p14:creationId xmlns:p14="http://schemas.microsoft.com/office/powerpoint/2010/main" val="18770143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E2832E-A120-4CAF-B877-EEF5B05764F5}" type="slidenum">
              <a:rPr lang="en-US" smtClean="0"/>
              <a:t>4</a:t>
            </a:fld>
            <a:endParaRPr lang="en-US"/>
          </a:p>
        </p:txBody>
      </p:sp>
    </p:spTree>
    <p:extLst>
      <p:ext uri="{BB962C8B-B14F-4D97-AF65-F5344CB8AC3E}">
        <p14:creationId xmlns:p14="http://schemas.microsoft.com/office/powerpoint/2010/main" val="24984038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E2832E-A120-4CAF-B877-EEF5B05764F5}" type="slidenum">
              <a:rPr lang="en-US" smtClean="0"/>
              <a:t>5</a:t>
            </a:fld>
            <a:endParaRPr lang="en-US"/>
          </a:p>
        </p:txBody>
      </p:sp>
    </p:spTree>
    <p:extLst>
      <p:ext uri="{BB962C8B-B14F-4D97-AF65-F5344CB8AC3E}">
        <p14:creationId xmlns:p14="http://schemas.microsoft.com/office/powerpoint/2010/main" val="10490801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3"/>
          <p:cNvSpPr>
            <a:spLocks noGrp="1" noChangeArrowheads="1"/>
          </p:cNvSpPr>
          <p:nvPr>
            <p:ph type="hdr" sz="quarter"/>
          </p:nvPr>
        </p:nvSpPr>
        <p:spPr>
          <a:noFill/>
        </p:spPr>
        <p:txBody>
          <a:bodyPr/>
          <a:lstStyle/>
          <a:p>
            <a:endParaRPr lang="en-US" dirty="0"/>
          </a:p>
        </p:txBody>
      </p:sp>
      <p:sp>
        <p:nvSpPr>
          <p:cNvPr id="46084" name="Rectangle 26"/>
          <p:cNvSpPr>
            <a:spLocks noGrp="1" noChangeArrowheads="1"/>
          </p:cNvSpPr>
          <p:nvPr>
            <p:ph type="sldNum" sz="quarter" idx="5"/>
          </p:nvPr>
        </p:nvSpPr>
        <p:spPr>
          <a:noFill/>
        </p:spPr>
        <p:txBody>
          <a:bodyPr/>
          <a:lstStyle/>
          <a:p>
            <a:fld id="{F2C51ECC-86A3-4073-ADEB-F5E3C216F85C}" type="slidenum">
              <a:rPr lang="en-US" smtClean="0"/>
              <a:pPr/>
              <a:t>6</a:t>
            </a:fld>
            <a:endParaRPr lang="en-US"/>
          </a:p>
        </p:txBody>
      </p:sp>
      <p:sp>
        <p:nvSpPr>
          <p:cNvPr id="46085" name="Rectangle 2"/>
          <p:cNvSpPr>
            <a:spLocks noGrp="1" noRot="1" noChangeAspect="1" noChangeArrowheads="1" noTextEdit="1"/>
          </p:cNvSpPr>
          <p:nvPr>
            <p:ph type="sldImg"/>
          </p:nvPr>
        </p:nvSpPr>
        <p:spPr>
          <a:xfrm>
            <a:off x="1257300" y="473075"/>
            <a:ext cx="4800600" cy="3600450"/>
          </a:xfrm>
          <a:ln/>
        </p:spPr>
      </p:sp>
      <p:sp>
        <p:nvSpPr>
          <p:cNvPr id="46086" name="Rectangle 3"/>
          <p:cNvSpPr>
            <a:spLocks noGrp="1" noChangeArrowheads="1"/>
          </p:cNvSpPr>
          <p:nvPr>
            <p:ph type="body" idx="1"/>
          </p:nvPr>
        </p:nvSpPr>
        <p:spPr>
          <a:xfrm>
            <a:off x="327992" y="4336609"/>
            <a:ext cx="6679095" cy="4823554"/>
          </a:xfrm>
          <a:noFill/>
          <a:ln/>
        </p:spPr>
        <p:txBody>
          <a:bodyPr/>
          <a:lstStyle/>
          <a:p>
            <a:endParaRPr lang="en-US" dirty="0"/>
          </a:p>
        </p:txBody>
      </p:sp>
    </p:spTree>
    <p:extLst>
      <p:ext uri="{BB962C8B-B14F-4D97-AF65-F5344CB8AC3E}">
        <p14:creationId xmlns:p14="http://schemas.microsoft.com/office/powerpoint/2010/main" val="32243283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7</a:t>
            </a:fld>
            <a:endParaRPr lang="en-US" dirty="0"/>
          </a:p>
        </p:txBody>
      </p:sp>
    </p:spTree>
    <p:extLst>
      <p:ext uri="{BB962C8B-B14F-4D97-AF65-F5344CB8AC3E}">
        <p14:creationId xmlns:p14="http://schemas.microsoft.com/office/powerpoint/2010/main" val="4628608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BE2832E-A120-4CAF-B877-EEF5B05764F5}" type="slidenum">
              <a:rPr lang="en-US" smtClean="0"/>
              <a:t>8</a:t>
            </a:fld>
            <a:endParaRPr lang="en-US"/>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31303207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E2832E-A120-4CAF-B877-EEF5B05764F5}" type="slidenum">
              <a:rPr lang="en-US" smtClean="0"/>
              <a:t>9</a:t>
            </a:fld>
            <a:endParaRPr lang="en-US"/>
          </a:p>
        </p:txBody>
      </p:sp>
    </p:spTree>
    <p:extLst>
      <p:ext uri="{BB962C8B-B14F-4D97-AF65-F5344CB8AC3E}">
        <p14:creationId xmlns:p14="http://schemas.microsoft.com/office/powerpoint/2010/main" val="4067932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fld id="{A0F47563-522D-4F6E-97B3-BA4C4D1594C7}" type="datetimeFigureOut">
              <a:rPr lang="en-US" smtClean="0"/>
              <a:t>8/1/2017</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6C94CC67-1B76-4E8B-98C0-B23171D69BF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A0F47563-522D-4F6E-97B3-BA4C4D1594C7}" type="datetimeFigureOut">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94CC67-1B76-4E8B-98C0-B23171D69BF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A0F47563-522D-4F6E-97B3-BA4C4D1594C7}" type="datetimeFigureOut">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94CC67-1B76-4E8B-98C0-B23171D69BFC}"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8/1/2017</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extLst>
      <p:ext uri="{BB962C8B-B14F-4D97-AF65-F5344CB8AC3E}">
        <p14:creationId xmlns:p14="http://schemas.microsoft.com/office/powerpoint/2010/main" val="897759051"/>
      </p:ext>
    </p:extLst>
  </p:cSld>
  <p:clrMapOvr>
    <a:masterClrMapping/>
  </p:clrMapOvr>
  <p:transition spd="slow">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_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a:t>Click to edit master title style</a:t>
            </a:r>
          </a:p>
        </p:txBody>
      </p:sp>
      <p:sp>
        <p:nvSpPr>
          <p:cNvPr id="4" name="Date Placeholder 3"/>
          <p:cNvSpPr>
            <a:spLocks noGrp="1"/>
          </p:cNvSpPr>
          <p:nvPr>
            <p:ph type="dt" sz="half" idx="10"/>
          </p:nvPr>
        </p:nvSpPr>
        <p:spPr/>
        <p:txBody>
          <a:bodyPr/>
          <a:lstStyle/>
          <a:p>
            <a:fld id="{757B281C-5159-4971-8228-52B9A72E9ED2}" type="datetimeFigureOut">
              <a:rPr lang="en-US" smtClean="0"/>
              <a:pPr/>
              <a:t>8/1/2017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a:t>Company Logo</a:t>
            </a:r>
          </a:p>
        </p:txBody>
      </p:sp>
    </p:spTree>
    <p:extLst>
      <p:ext uri="{BB962C8B-B14F-4D97-AF65-F5344CB8AC3E}">
        <p14:creationId xmlns:p14="http://schemas.microsoft.com/office/powerpoint/2010/main" val="3941389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765175"/>
          </a:xfrm>
          <a:prstGeom prst="rect">
            <a:avLst/>
          </a:prstGeom>
        </p:spPr>
        <p:txBody>
          <a:bodyPr>
            <a:normAutofit/>
          </a:bodyPr>
          <a:lstStyle>
            <a:lvl1pPr>
              <a:defRPr sz="3000" b="1">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1005633384"/>
      </p:ext>
    </p:extLst>
  </p:cSld>
  <p:clrMapOvr>
    <a:masterClrMapping/>
  </p:clrMapOvr>
  <p:transition spd="slow">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765175"/>
          </a:xfrm>
          <a:prstGeom prst="rect">
            <a:avLst/>
          </a:prstGeom>
        </p:spPr>
        <p:txBody>
          <a:bodyPr>
            <a:normAutofit/>
          </a:bodyPr>
          <a:lstStyle>
            <a:lvl1pPr>
              <a:defRPr sz="3000" b="1">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3008386532"/>
      </p:ext>
    </p:extLst>
  </p:cSld>
  <p:clrMapOvr>
    <a:masterClrMapping/>
  </p:clrMapOvr>
  <p:transition spd="slow">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A0F47563-522D-4F6E-97B3-BA4C4D1594C7}" type="datetimeFigureOut">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94CC67-1B76-4E8B-98C0-B23171D69BF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A0F47563-522D-4F6E-97B3-BA4C4D1594C7}" type="datetimeFigureOut">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94CC67-1B76-4E8B-98C0-B23171D69BF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A0F47563-522D-4F6E-97B3-BA4C4D1594C7}" type="datetimeFigureOut">
              <a:rPr lang="en-US" smtClean="0"/>
              <a:t>8/1/2017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94CC67-1B76-4E8B-98C0-B23171D69BF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A0F47563-522D-4F6E-97B3-BA4C4D1594C7}" type="datetimeFigureOut">
              <a:rPr lang="en-US" smtClean="0"/>
              <a:t>8/1/2017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94CC67-1B76-4E8B-98C0-B23171D69BF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a:t>Click to edit Master title style</a:t>
            </a:r>
          </a:p>
        </p:txBody>
      </p:sp>
      <p:sp>
        <p:nvSpPr>
          <p:cNvPr id="3" name="Date Placeholder 2"/>
          <p:cNvSpPr>
            <a:spLocks noGrp="1"/>
          </p:cNvSpPr>
          <p:nvPr>
            <p:ph type="dt" sz="half" idx="10"/>
          </p:nvPr>
        </p:nvSpPr>
        <p:spPr/>
        <p:txBody>
          <a:bodyPr/>
          <a:lstStyle/>
          <a:p>
            <a:fld id="{A0F47563-522D-4F6E-97B3-BA4C4D1594C7}" type="datetimeFigureOut">
              <a:rPr lang="en-US" smtClean="0"/>
              <a:t>8/1/2017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94CC67-1B76-4E8B-98C0-B23171D69BF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F47563-522D-4F6E-97B3-BA4C4D1594C7}" type="datetimeFigureOut">
              <a:rPr lang="en-US" smtClean="0"/>
              <a:t>8/1/2017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94CC67-1B76-4E8B-98C0-B23171D69BF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A0F47563-522D-4F6E-97B3-BA4C4D1594C7}" type="datetimeFigureOut">
              <a:rPr lang="en-US" smtClean="0"/>
              <a:t>8/1/2017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94CC67-1B76-4E8B-98C0-B23171D69BF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A0F47563-522D-4F6E-97B3-BA4C4D1594C7}" type="datetimeFigureOut">
              <a:rPr lang="en-US" smtClean="0"/>
              <a:t>8/1/2017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6C94CC67-1B76-4E8B-98C0-B23171D69BFC}"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a:t>Click to edit Master title style</a:t>
            </a:r>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0F47563-522D-4F6E-97B3-BA4C4D1594C7}" type="datetimeFigureOut">
              <a:rPr lang="en-US" smtClean="0"/>
              <a:t>8/1/2017</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C94CC67-1B76-4E8B-98C0-B23171D69BFC}"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8" r:id="rId14"/>
    <p:sldLayoutId id="2147483760" r:id="rId15"/>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12.xml"/><Relationship Id="rId6" Type="http://schemas.openxmlformats.org/officeDocument/2006/relationships/image" Target="../media/image26.jpeg"/><Relationship Id="rId5" Type="http://schemas.openxmlformats.org/officeDocument/2006/relationships/image" Target="../media/image25.png"/><Relationship Id="rId10" Type="http://schemas.openxmlformats.org/officeDocument/2006/relationships/image" Target="../media/image29.jpg"/><Relationship Id="rId4" Type="http://schemas.openxmlformats.org/officeDocument/2006/relationships/image" Target="../media/image24.jpeg"/><Relationship Id="rId9" Type="http://schemas.openxmlformats.org/officeDocument/2006/relationships/image" Target="../media/image28.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37.jpeg"/><Relationship Id="rId4" Type="http://schemas.openxmlformats.org/officeDocument/2006/relationships/image" Target="../media/image36.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9.gif"/><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40.gif"/></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notesSlide" Target="../notesSlides/notesSlide6.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slideLayout" Target="../slideLayouts/slideLayout6.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4904531"/>
            <a:ext cx="8153400" cy="1962150"/>
          </a:xfrm>
        </p:spPr>
        <p:txBody>
          <a:bodyPr>
            <a:noAutofit/>
          </a:bodyPr>
          <a:lstStyle/>
          <a:p>
            <a:r>
              <a:rPr lang="en-US" sz="1800" b="1" dirty="0">
                <a:latin typeface="+mj-lt"/>
              </a:rPr>
              <a:t>Charlotte A. Sisson</a:t>
            </a:r>
          </a:p>
          <a:p>
            <a:r>
              <a:rPr lang="en-US" sz="1800" b="1" dirty="0">
                <a:latin typeface="+mj-lt"/>
              </a:rPr>
              <a:t>Senior Foreign Affairs Officer</a:t>
            </a:r>
          </a:p>
          <a:p>
            <a:r>
              <a:rPr lang="en-US" sz="1800" b="1" dirty="0">
                <a:latin typeface="+mj-lt"/>
              </a:rPr>
              <a:t>Bureau of International Narcotics &amp; Law Enforcement Affairs</a:t>
            </a:r>
          </a:p>
          <a:p>
            <a:r>
              <a:rPr lang="en-US" sz="1800" b="1" dirty="0">
                <a:latin typeface="+mj-lt"/>
              </a:rPr>
              <a:t>U.S. Department of State</a:t>
            </a:r>
          </a:p>
          <a:p>
            <a:endParaRPr lang="en-US" sz="1800" b="1" dirty="0">
              <a:latin typeface="+mj-lt"/>
            </a:endParaRPr>
          </a:p>
        </p:txBody>
      </p:sp>
      <p:pic>
        <p:nvPicPr>
          <p:cNvPr id="4" name="Picture 2" descr="U.S. Department of State - Great Se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947" y="5181600"/>
            <a:ext cx="1333498" cy="13335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 y="1447800"/>
            <a:ext cx="9143999" cy="2923877"/>
          </a:xfrm>
          <a:prstGeom prst="rect">
            <a:avLst/>
          </a:prstGeom>
          <a:noFill/>
          <a:ln>
            <a:noFill/>
          </a:ln>
        </p:spPr>
        <p:txBody>
          <a:bodyPr wrap="square" rtlCol="0">
            <a:spAutoFit/>
          </a:bodyPr>
          <a:lstStyle/>
          <a:p>
            <a:pPr algn="ctr"/>
            <a:r>
              <a:rPr lang="en-US" sz="4000" dirty="0"/>
              <a:t>The Universal Treatment Curriculum (UTC) for Addiction Treatment Professionals</a:t>
            </a:r>
          </a:p>
          <a:p>
            <a:pPr algn="ctr"/>
            <a:endParaRPr lang="en-US" sz="4000" b="1" dirty="0">
              <a:latin typeface="+mj-lt"/>
            </a:endParaRPr>
          </a:p>
          <a:p>
            <a:pPr algn="ctr"/>
            <a:r>
              <a:rPr lang="en-US" sz="2400" dirty="0">
                <a:latin typeface="+mj-lt"/>
              </a:rPr>
              <a:t>August 5, 2017</a:t>
            </a:r>
          </a:p>
        </p:txBody>
      </p:sp>
    </p:spTree>
    <p:extLst>
      <p:ext uri="{BB962C8B-B14F-4D97-AF65-F5344CB8AC3E}">
        <p14:creationId xmlns:p14="http://schemas.microsoft.com/office/powerpoint/2010/main" val="19932068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276600" y="2819400"/>
            <a:ext cx="7791450" cy="762000"/>
          </a:xfrm>
          <a:prstGeom prst="rect">
            <a:avLst/>
          </a:prstGeom>
        </p:spPr>
        <p:txBody>
          <a:bodyPr anchor="ctr"/>
          <a:lst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defRPr>
            </a:lvl2pPr>
            <a:lvl3pPr algn="l" rtl="0" eaLnBrk="0" fontAlgn="base" hangingPunct="0">
              <a:spcBef>
                <a:spcPct val="0"/>
              </a:spcBef>
              <a:spcAft>
                <a:spcPct val="0"/>
              </a:spcAft>
              <a:defRPr sz="4300">
                <a:solidFill>
                  <a:srgbClr val="572314"/>
                </a:solidFill>
                <a:latin typeface="Gill Sans MT" pitchFamily="34" charset="0"/>
              </a:defRPr>
            </a:lvl3pPr>
            <a:lvl4pPr algn="l" rtl="0" eaLnBrk="0" fontAlgn="base" hangingPunct="0">
              <a:spcBef>
                <a:spcPct val="0"/>
              </a:spcBef>
              <a:spcAft>
                <a:spcPct val="0"/>
              </a:spcAft>
              <a:defRPr sz="4300">
                <a:solidFill>
                  <a:srgbClr val="572314"/>
                </a:solidFill>
                <a:latin typeface="Gill Sans MT" pitchFamily="34" charset="0"/>
              </a:defRPr>
            </a:lvl4pPr>
            <a:lvl5pPr algn="l" rtl="0" eaLnBrk="0" fontAlgn="base" hangingPunct="0">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a:lstStyle>
          <a:p>
            <a:pPr algn="ctr" eaLnBrk="1" fontAlgn="auto" hangingPunct="1">
              <a:spcAft>
                <a:spcPts val="0"/>
              </a:spcAft>
              <a:defRPr/>
            </a:pPr>
            <a:endParaRPr lang="en-US" sz="3000" u="sng" dirty="0">
              <a:solidFill>
                <a:schemeClr val="tx2">
                  <a:satMod val="130000"/>
                </a:schemeClr>
              </a:solidFill>
            </a:endParaRPr>
          </a:p>
        </p:txBody>
      </p:sp>
      <p:sp>
        <p:nvSpPr>
          <p:cNvPr id="10" name="TextBox 9"/>
          <p:cNvSpPr txBox="1"/>
          <p:nvPr/>
        </p:nvSpPr>
        <p:spPr>
          <a:xfrm>
            <a:off x="-965" y="838200"/>
            <a:ext cx="9144000" cy="1371600"/>
          </a:xfrm>
          <a:prstGeom prst="rect">
            <a:avLst/>
          </a:prstGeom>
          <a:noFill/>
        </p:spPr>
        <p:txBody>
          <a:bodyPr wrap="square" rtlCol="0">
            <a:noAutofit/>
          </a:bodyPr>
          <a:lstStyle/>
          <a:p>
            <a:pPr algn="ctr"/>
            <a:r>
              <a:rPr lang="en-US" sz="4000" b="1" dirty="0">
                <a:solidFill>
                  <a:schemeClr val="accent1">
                    <a:lumMod val="75000"/>
                  </a:schemeClr>
                </a:solidFill>
                <a:latin typeface="+mj-lt"/>
              </a:rPr>
              <a:t>Universal Treatment Curriculum:</a:t>
            </a:r>
          </a:p>
          <a:p>
            <a:pPr algn="ctr"/>
            <a:r>
              <a:rPr lang="en-US" sz="3400" b="1" dirty="0">
                <a:solidFill>
                  <a:schemeClr val="accent1">
                    <a:lumMod val="75000"/>
                  </a:schemeClr>
                </a:solidFill>
                <a:latin typeface="+mj-lt"/>
              </a:rPr>
              <a:t>Basic Level (8 Courses)</a:t>
            </a:r>
          </a:p>
        </p:txBody>
      </p:sp>
      <p:sp>
        <p:nvSpPr>
          <p:cNvPr id="18" name="TextBox 17"/>
          <p:cNvSpPr txBox="1"/>
          <p:nvPr/>
        </p:nvSpPr>
        <p:spPr>
          <a:xfrm>
            <a:off x="381000" y="2209800"/>
            <a:ext cx="8458199" cy="3970318"/>
          </a:xfrm>
          <a:prstGeom prst="rect">
            <a:avLst/>
          </a:prstGeom>
          <a:solidFill>
            <a:schemeClr val="accent1">
              <a:lumMod val="20000"/>
              <a:lumOff val="80000"/>
            </a:schemeClr>
          </a:solidFill>
          <a:ln>
            <a:solidFill>
              <a:schemeClr val="tx1"/>
            </a:solidFill>
          </a:ln>
        </p:spPr>
        <p:txBody>
          <a:bodyPr wrap="square" rtlCol="0">
            <a:spAutoFit/>
          </a:bodyPr>
          <a:lstStyle/>
          <a:p>
            <a:pPr marL="342900" indent="-342900">
              <a:buAutoNum type="arabicPeriod"/>
            </a:pPr>
            <a:r>
              <a:rPr lang="en-US" sz="2800" b="1" dirty="0">
                <a:latin typeface="+mj-lt"/>
              </a:rPr>
              <a:t>Physiology and Pharmacology (24 </a:t>
            </a:r>
            <a:r>
              <a:rPr lang="en-US" sz="2800" b="1" dirty="0" err="1">
                <a:latin typeface="+mj-lt"/>
              </a:rPr>
              <a:t>hrs</a:t>
            </a:r>
            <a:r>
              <a:rPr lang="en-US" sz="2800" b="1" dirty="0">
                <a:latin typeface="+mj-lt"/>
              </a:rPr>
              <a:t>)</a:t>
            </a:r>
          </a:p>
          <a:p>
            <a:pPr marL="342900" indent="-342900">
              <a:buAutoNum type="arabicPeriod"/>
            </a:pPr>
            <a:r>
              <a:rPr lang="en-US" sz="2800" b="1" dirty="0">
                <a:latin typeface="+mj-lt"/>
              </a:rPr>
              <a:t>Continuum of Care (40 </a:t>
            </a:r>
            <a:r>
              <a:rPr lang="en-US" sz="2800" b="1" dirty="0" err="1">
                <a:latin typeface="+mj-lt"/>
              </a:rPr>
              <a:t>hrs</a:t>
            </a:r>
            <a:r>
              <a:rPr lang="en-US" sz="2800" b="1" dirty="0">
                <a:latin typeface="+mj-lt"/>
              </a:rPr>
              <a:t>)</a:t>
            </a:r>
          </a:p>
          <a:p>
            <a:pPr marL="342900" indent="-342900">
              <a:buAutoNum type="arabicPeriod"/>
            </a:pPr>
            <a:r>
              <a:rPr lang="en-US" sz="2800" b="1" dirty="0">
                <a:latin typeface="+mj-lt"/>
              </a:rPr>
              <a:t>Co-Occurring Disorders Overview (24 </a:t>
            </a:r>
            <a:r>
              <a:rPr lang="en-US" sz="2800" b="1" dirty="0" err="1">
                <a:latin typeface="+mj-lt"/>
              </a:rPr>
              <a:t>hrs</a:t>
            </a:r>
            <a:r>
              <a:rPr lang="en-US" sz="2800" b="1" dirty="0">
                <a:latin typeface="+mj-lt"/>
              </a:rPr>
              <a:t>)</a:t>
            </a:r>
          </a:p>
          <a:p>
            <a:pPr marL="342900" indent="-342900">
              <a:buAutoNum type="arabicPeriod"/>
            </a:pPr>
            <a:r>
              <a:rPr lang="en-US" sz="2800" b="1" dirty="0">
                <a:latin typeface="+mj-lt"/>
              </a:rPr>
              <a:t>Basic Counseling Skills (40 </a:t>
            </a:r>
            <a:r>
              <a:rPr lang="en-US" sz="2800" b="1" dirty="0" err="1">
                <a:latin typeface="+mj-lt"/>
              </a:rPr>
              <a:t>hrs</a:t>
            </a:r>
            <a:r>
              <a:rPr lang="en-US" sz="2800" b="1" dirty="0">
                <a:latin typeface="+mj-lt"/>
              </a:rPr>
              <a:t>)</a:t>
            </a:r>
          </a:p>
          <a:p>
            <a:pPr marL="342900" indent="-342900">
              <a:buAutoNum type="arabicPeriod"/>
            </a:pPr>
            <a:r>
              <a:rPr lang="en-US" sz="2800" b="1" dirty="0">
                <a:latin typeface="+mj-lt"/>
              </a:rPr>
              <a:t>Screening, Intake, Assessment, Treatment Planning (40 </a:t>
            </a:r>
            <a:r>
              <a:rPr lang="en-US" sz="2800" b="1" dirty="0" err="1">
                <a:latin typeface="+mj-lt"/>
              </a:rPr>
              <a:t>hrs</a:t>
            </a:r>
            <a:r>
              <a:rPr lang="en-US" sz="2800" b="1" dirty="0">
                <a:latin typeface="+mj-lt"/>
              </a:rPr>
              <a:t>)</a:t>
            </a:r>
          </a:p>
          <a:p>
            <a:pPr marL="342900" indent="-342900">
              <a:buAutoNum type="arabicPeriod"/>
            </a:pPr>
            <a:r>
              <a:rPr lang="en-US" sz="2800" b="1" dirty="0">
                <a:latin typeface="+mj-lt"/>
              </a:rPr>
              <a:t>Case Management (16 </a:t>
            </a:r>
            <a:r>
              <a:rPr lang="en-US" sz="2800" b="1" dirty="0" err="1">
                <a:latin typeface="+mj-lt"/>
              </a:rPr>
              <a:t>hrs</a:t>
            </a:r>
            <a:r>
              <a:rPr lang="en-US" sz="2800" b="1" dirty="0">
                <a:latin typeface="+mj-lt"/>
              </a:rPr>
              <a:t>)</a:t>
            </a:r>
          </a:p>
          <a:p>
            <a:pPr marL="342900" indent="-342900">
              <a:buAutoNum type="arabicPeriod"/>
            </a:pPr>
            <a:r>
              <a:rPr lang="en-US" sz="2800" b="1" dirty="0">
                <a:latin typeface="+mj-lt"/>
              </a:rPr>
              <a:t>Crisis Intervention (16 </a:t>
            </a:r>
            <a:r>
              <a:rPr lang="en-US" sz="2800" b="1" dirty="0" err="1">
                <a:latin typeface="+mj-lt"/>
              </a:rPr>
              <a:t>hrs</a:t>
            </a:r>
            <a:r>
              <a:rPr lang="en-US" sz="2800" b="1" dirty="0">
                <a:latin typeface="+mj-lt"/>
              </a:rPr>
              <a:t>)</a:t>
            </a:r>
          </a:p>
          <a:p>
            <a:pPr marL="342900" indent="-342900">
              <a:buAutoNum type="arabicPeriod"/>
            </a:pPr>
            <a:r>
              <a:rPr lang="en-US" sz="2800" b="1" dirty="0">
                <a:latin typeface="+mj-lt"/>
              </a:rPr>
              <a:t>Ethics (32 </a:t>
            </a:r>
            <a:r>
              <a:rPr lang="en-US" sz="2800" b="1" dirty="0" err="1">
                <a:latin typeface="+mj-lt"/>
              </a:rPr>
              <a:t>hrs</a:t>
            </a:r>
            <a:r>
              <a:rPr lang="en-US" sz="2800" b="1" dirty="0">
                <a:latin typeface="+mj-lt"/>
              </a:rPr>
              <a:t>)</a:t>
            </a:r>
          </a:p>
        </p:txBody>
      </p:sp>
    </p:spTree>
    <p:extLst>
      <p:ext uri="{BB962C8B-B14F-4D97-AF65-F5344CB8AC3E}">
        <p14:creationId xmlns:p14="http://schemas.microsoft.com/office/powerpoint/2010/main" val="1905378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276600" y="2819400"/>
            <a:ext cx="7791450" cy="762000"/>
          </a:xfrm>
          <a:prstGeom prst="rect">
            <a:avLst/>
          </a:prstGeom>
        </p:spPr>
        <p:txBody>
          <a:bodyPr anchor="ctr"/>
          <a:lst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defRPr>
            </a:lvl2pPr>
            <a:lvl3pPr algn="l" rtl="0" eaLnBrk="0" fontAlgn="base" hangingPunct="0">
              <a:spcBef>
                <a:spcPct val="0"/>
              </a:spcBef>
              <a:spcAft>
                <a:spcPct val="0"/>
              </a:spcAft>
              <a:defRPr sz="4300">
                <a:solidFill>
                  <a:srgbClr val="572314"/>
                </a:solidFill>
                <a:latin typeface="Gill Sans MT" pitchFamily="34" charset="0"/>
              </a:defRPr>
            </a:lvl3pPr>
            <a:lvl4pPr algn="l" rtl="0" eaLnBrk="0" fontAlgn="base" hangingPunct="0">
              <a:spcBef>
                <a:spcPct val="0"/>
              </a:spcBef>
              <a:spcAft>
                <a:spcPct val="0"/>
              </a:spcAft>
              <a:defRPr sz="4300">
                <a:solidFill>
                  <a:srgbClr val="572314"/>
                </a:solidFill>
                <a:latin typeface="Gill Sans MT" pitchFamily="34" charset="0"/>
              </a:defRPr>
            </a:lvl4pPr>
            <a:lvl5pPr algn="l" rtl="0" eaLnBrk="0" fontAlgn="base" hangingPunct="0">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a:lstStyle>
          <a:p>
            <a:pPr algn="ctr" eaLnBrk="1" fontAlgn="auto" hangingPunct="1">
              <a:spcAft>
                <a:spcPts val="0"/>
              </a:spcAft>
              <a:defRPr/>
            </a:pPr>
            <a:endParaRPr lang="en-US" sz="3000" u="sng" dirty="0">
              <a:solidFill>
                <a:schemeClr val="tx2">
                  <a:satMod val="130000"/>
                </a:schemeClr>
              </a:solidFill>
            </a:endParaRPr>
          </a:p>
        </p:txBody>
      </p:sp>
      <p:sp>
        <p:nvSpPr>
          <p:cNvPr id="10" name="TextBox 9"/>
          <p:cNvSpPr txBox="1"/>
          <p:nvPr/>
        </p:nvSpPr>
        <p:spPr>
          <a:xfrm>
            <a:off x="0" y="762000"/>
            <a:ext cx="9144000" cy="1371600"/>
          </a:xfrm>
          <a:prstGeom prst="rect">
            <a:avLst/>
          </a:prstGeom>
          <a:noFill/>
        </p:spPr>
        <p:txBody>
          <a:bodyPr wrap="square" rtlCol="0">
            <a:noAutofit/>
          </a:bodyPr>
          <a:lstStyle/>
          <a:p>
            <a:pPr algn="ctr"/>
            <a:r>
              <a:rPr lang="en-US" sz="3600" b="1" dirty="0">
                <a:solidFill>
                  <a:schemeClr val="accent1">
                    <a:lumMod val="75000"/>
                  </a:schemeClr>
                </a:solidFill>
                <a:latin typeface="Arial" panose="020B0604020202020204" pitchFamily="34" charset="0"/>
                <a:cs typeface="Arial" panose="020B0604020202020204" pitchFamily="34" charset="0"/>
              </a:rPr>
              <a:t>Universal Treatment Curriculum:</a:t>
            </a:r>
          </a:p>
          <a:p>
            <a:pPr algn="ctr"/>
            <a:r>
              <a:rPr lang="en-US" sz="3200" b="1" dirty="0">
                <a:solidFill>
                  <a:schemeClr val="accent1">
                    <a:lumMod val="75000"/>
                  </a:schemeClr>
                </a:solidFill>
                <a:latin typeface="Arial" panose="020B0604020202020204" pitchFamily="34" charset="0"/>
                <a:cs typeface="Arial" panose="020B0604020202020204" pitchFamily="34" charset="0"/>
              </a:rPr>
              <a:t>Advanced Level (15 courses)</a:t>
            </a:r>
          </a:p>
        </p:txBody>
      </p:sp>
      <p:sp>
        <p:nvSpPr>
          <p:cNvPr id="20" name="TextBox 19"/>
          <p:cNvSpPr txBox="1"/>
          <p:nvPr/>
        </p:nvSpPr>
        <p:spPr>
          <a:xfrm>
            <a:off x="533400" y="1999527"/>
            <a:ext cx="8229600" cy="4678204"/>
          </a:xfrm>
          <a:prstGeom prst="rect">
            <a:avLst/>
          </a:prstGeom>
          <a:solidFill>
            <a:schemeClr val="accent1">
              <a:lumMod val="20000"/>
              <a:lumOff val="80000"/>
            </a:schemeClr>
          </a:solidFill>
          <a:ln>
            <a:solidFill>
              <a:schemeClr val="tx1"/>
            </a:solidFill>
          </a:ln>
        </p:spPr>
        <p:txBody>
          <a:bodyPr wrap="square" rtlCol="0">
            <a:spAutoFit/>
          </a:bodyPr>
          <a:lstStyle/>
          <a:p>
            <a:pPr marL="342900" indent="-342900">
              <a:buFont typeface="+mj-lt"/>
              <a:buAutoNum type="arabicPeriod" startAt="9"/>
            </a:pPr>
            <a:r>
              <a:rPr lang="en-US" sz="2000" b="1" dirty="0">
                <a:latin typeface="+mj-lt"/>
              </a:rPr>
              <a:t>Pharmacology and SUD (33 </a:t>
            </a:r>
            <a:r>
              <a:rPr lang="en-US" sz="2000" b="1" dirty="0" err="1">
                <a:latin typeface="+mj-lt"/>
              </a:rPr>
              <a:t>hrs</a:t>
            </a:r>
            <a:r>
              <a:rPr lang="en-US" sz="2000" b="1" dirty="0">
                <a:latin typeface="+mj-lt"/>
              </a:rPr>
              <a:t>)</a:t>
            </a:r>
          </a:p>
          <a:p>
            <a:pPr marL="342900" indent="-342900">
              <a:buFont typeface="+mj-lt"/>
              <a:buAutoNum type="arabicPeriod" startAt="9"/>
            </a:pPr>
            <a:r>
              <a:rPr lang="en-US" sz="2000" b="1" dirty="0">
                <a:latin typeface="+mj-lt"/>
              </a:rPr>
              <a:t>Managing MAT Programs (20 </a:t>
            </a:r>
            <a:r>
              <a:rPr lang="en-US" sz="2000" b="1" dirty="0" err="1">
                <a:latin typeface="+mj-lt"/>
              </a:rPr>
              <a:t>hrs</a:t>
            </a:r>
            <a:r>
              <a:rPr lang="en-US" sz="2000" b="1" dirty="0">
                <a:latin typeface="+mj-lt"/>
              </a:rPr>
              <a:t>)</a:t>
            </a:r>
          </a:p>
          <a:p>
            <a:pPr marL="342900" indent="-342900">
              <a:buFont typeface="+mj-lt"/>
              <a:buAutoNum type="arabicPeriod" startAt="9"/>
            </a:pPr>
            <a:r>
              <a:rPr lang="en-US" sz="2000" b="1" dirty="0">
                <a:latin typeface="+mj-lt"/>
              </a:rPr>
              <a:t>Enhancing MI Skills (20 </a:t>
            </a:r>
            <a:r>
              <a:rPr lang="en-US" sz="2000" b="1" dirty="0" err="1">
                <a:latin typeface="+mj-lt"/>
              </a:rPr>
              <a:t>hrs</a:t>
            </a:r>
            <a:r>
              <a:rPr lang="en-US" sz="2000" b="1" dirty="0">
                <a:latin typeface="+mj-lt"/>
              </a:rPr>
              <a:t>)</a:t>
            </a:r>
          </a:p>
          <a:p>
            <a:pPr marL="342900" indent="-342900">
              <a:buFont typeface="+mj-lt"/>
              <a:buAutoNum type="arabicPeriod" startAt="9"/>
            </a:pPr>
            <a:r>
              <a:rPr lang="en-US" sz="2000" b="1" dirty="0">
                <a:latin typeface="+mj-lt"/>
              </a:rPr>
              <a:t>Cognitive Behavioral Therapy (20 </a:t>
            </a:r>
            <a:r>
              <a:rPr lang="en-US" sz="2000" b="1" dirty="0" err="1">
                <a:latin typeface="+mj-lt"/>
              </a:rPr>
              <a:t>hrs</a:t>
            </a:r>
            <a:r>
              <a:rPr lang="en-US" sz="2000" b="1" dirty="0">
                <a:latin typeface="+mj-lt"/>
              </a:rPr>
              <a:t>)</a:t>
            </a:r>
          </a:p>
          <a:p>
            <a:pPr marL="342900" indent="-342900">
              <a:buFont typeface="+mj-lt"/>
              <a:buAutoNum type="arabicPeriod" startAt="9"/>
            </a:pPr>
            <a:r>
              <a:rPr lang="en-US" sz="2000" b="1" dirty="0">
                <a:latin typeface="+mj-lt"/>
              </a:rPr>
              <a:t>Contingency Management (20 </a:t>
            </a:r>
            <a:r>
              <a:rPr lang="en-US" sz="2000" b="1" dirty="0" err="1">
                <a:latin typeface="+mj-lt"/>
              </a:rPr>
              <a:t>hrs</a:t>
            </a:r>
            <a:r>
              <a:rPr lang="en-US" sz="2000" b="1" dirty="0">
                <a:latin typeface="+mj-lt"/>
              </a:rPr>
              <a:t>)</a:t>
            </a:r>
          </a:p>
          <a:p>
            <a:pPr marL="342900" indent="-342900">
              <a:buFont typeface="+mj-lt"/>
              <a:buAutoNum type="arabicPeriod" startAt="9"/>
            </a:pPr>
            <a:r>
              <a:rPr lang="en-US" sz="2000" b="1" dirty="0">
                <a:latin typeface="+mj-lt"/>
              </a:rPr>
              <a:t>Working with Families (33 </a:t>
            </a:r>
            <a:r>
              <a:rPr lang="en-US" sz="2000" b="1" dirty="0" err="1">
                <a:latin typeface="+mj-lt"/>
              </a:rPr>
              <a:t>hrs</a:t>
            </a:r>
            <a:r>
              <a:rPr lang="en-US" sz="2000" b="1" dirty="0">
                <a:latin typeface="+mj-lt"/>
              </a:rPr>
              <a:t>)</a:t>
            </a:r>
          </a:p>
          <a:p>
            <a:pPr marL="342900" indent="-342900">
              <a:buFont typeface="+mj-lt"/>
              <a:buAutoNum type="arabicPeriod" startAt="9"/>
            </a:pPr>
            <a:r>
              <a:rPr lang="en-US" sz="2000" b="1" dirty="0">
                <a:latin typeface="+mj-lt"/>
              </a:rPr>
              <a:t>Skills for Screening Co-Occurring Disorders (20 </a:t>
            </a:r>
            <a:r>
              <a:rPr lang="en-US" sz="2000" b="1" dirty="0" err="1">
                <a:latin typeface="+mj-lt"/>
              </a:rPr>
              <a:t>hrs</a:t>
            </a:r>
            <a:r>
              <a:rPr lang="en-US" sz="2000" b="1" dirty="0">
                <a:latin typeface="+mj-lt"/>
              </a:rPr>
              <a:t>)</a:t>
            </a:r>
          </a:p>
          <a:p>
            <a:pPr marL="342900" indent="-342900">
              <a:buFont typeface="+mj-lt"/>
              <a:buAutoNum type="arabicPeriod" startAt="9"/>
            </a:pPr>
            <a:r>
              <a:rPr lang="en-US" sz="2000" b="1" dirty="0">
                <a:latin typeface="+mj-lt"/>
              </a:rPr>
              <a:t>Intermediate Clinical Skills &amp; Crisis Management (33 </a:t>
            </a:r>
            <a:r>
              <a:rPr lang="en-US" sz="2000" b="1" dirty="0" err="1">
                <a:latin typeface="+mj-lt"/>
              </a:rPr>
              <a:t>hrs</a:t>
            </a:r>
            <a:r>
              <a:rPr lang="en-US" sz="2000" b="1" dirty="0">
                <a:latin typeface="+mj-lt"/>
              </a:rPr>
              <a:t>)</a:t>
            </a:r>
          </a:p>
          <a:p>
            <a:pPr marL="342900" indent="-342900">
              <a:buFont typeface="+mj-lt"/>
              <a:buAutoNum type="arabicPeriod" startAt="9"/>
            </a:pPr>
            <a:r>
              <a:rPr lang="en-US" sz="2000" b="1" dirty="0">
                <a:latin typeface="+mj-lt"/>
              </a:rPr>
              <a:t>Case Management Skills and Practices (33 </a:t>
            </a:r>
            <a:r>
              <a:rPr lang="en-US" sz="2000" b="1" dirty="0" err="1">
                <a:latin typeface="+mj-lt"/>
              </a:rPr>
              <a:t>hrs</a:t>
            </a:r>
            <a:r>
              <a:rPr lang="en-US" sz="2000" b="1" dirty="0">
                <a:latin typeface="+mj-lt"/>
              </a:rPr>
              <a:t>)</a:t>
            </a:r>
          </a:p>
          <a:p>
            <a:pPr marL="342900" indent="-342900">
              <a:buFont typeface="+mj-lt"/>
              <a:buAutoNum type="arabicPeriod" startAt="9"/>
            </a:pPr>
            <a:r>
              <a:rPr lang="en-US" sz="2000" b="1" dirty="0">
                <a:latin typeface="+mj-lt"/>
              </a:rPr>
              <a:t>Clinical Supervision for SUD Professionals (33 </a:t>
            </a:r>
            <a:r>
              <a:rPr lang="en-US" sz="2000" b="1" dirty="0" err="1">
                <a:latin typeface="+mj-lt"/>
              </a:rPr>
              <a:t>hrs</a:t>
            </a:r>
            <a:r>
              <a:rPr lang="en-US" sz="2000" b="1" dirty="0">
                <a:latin typeface="+mj-lt"/>
              </a:rPr>
              <a:t>)</a:t>
            </a:r>
          </a:p>
          <a:p>
            <a:pPr marL="342900" indent="-342900">
              <a:buFont typeface="+mj-lt"/>
              <a:buAutoNum type="arabicPeriod" startAt="9"/>
            </a:pPr>
            <a:r>
              <a:rPr lang="en-US" sz="2000" b="1" dirty="0">
                <a:latin typeface="+mj-lt"/>
              </a:rPr>
              <a:t>Enhancing Group Facilitation Skills</a:t>
            </a:r>
          </a:p>
          <a:p>
            <a:pPr marL="342900" indent="-342900">
              <a:buFont typeface="+mj-lt"/>
              <a:buAutoNum type="arabicPeriod" startAt="9"/>
            </a:pPr>
            <a:r>
              <a:rPr lang="en-US" sz="2000" b="1" dirty="0">
                <a:latin typeface="+mj-lt"/>
              </a:rPr>
              <a:t>Special Population Groups</a:t>
            </a:r>
          </a:p>
          <a:p>
            <a:pPr marL="342900" indent="-342900">
              <a:buFont typeface="+mj-lt"/>
              <a:buAutoNum type="arabicPeriod" startAt="9"/>
            </a:pPr>
            <a:r>
              <a:rPr lang="en-US" sz="2000" b="1" dirty="0">
                <a:latin typeface="+mj-lt"/>
              </a:rPr>
              <a:t>Theories of Counseling</a:t>
            </a:r>
          </a:p>
          <a:p>
            <a:pPr marL="342900" indent="-342900">
              <a:buFont typeface="+mj-lt"/>
              <a:buAutoNum type="arabicPeriod" startAt="9"/>
            </a:pPr>
            <a:r>
              <a:rPr lang="en-US" sz="2000" b="1" dirty="0">
                <a:latin typeface="+mj-lt"/>
              </a:rPr>
              <a:t>Trauma Informed Care</a:t>
            </a:r>
          </a:p>
          <a:p>
            <a:pPr marL="342900" indent="-342900">
              <a:buFont typeface="+mj-lt"/>
              <a:buAutoNum type="arabicPeriod" startAt="9"/>
            </a:pPr>
            <a:r>
              <a:rPr lang="en-US" sz="2000" b="1" dirty="0">
                <a:latin typeface="+mj-lt"/>
              </a:rPr>
              <a:t>Recovery Management, Continuing Care, and Wellness</a:t>
            </a:r>
          </a:p>
        </p:txBody>
      </p:sp>
    </p:spTree>
    <p:extLst>
      <p:ext uri="{BB962C8B-B14F-4D97-AF65-F5344CB8AC3E}">
        <p14:creationId xmlns:p14="http://schemas.microsoft.com/office/powerpoint/2010/main" val="40000885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17" y="609600"/>
            <a:ext cx="9144000" cy="1143000"/>
          </a:xfrm>
        </p:spPr>
        <p:txBody>
          <a:bodyPr>
            <a:normAutofit/>
          </a:bodyPr>
          <a:lstStyle/>
          <a:p>
            <a:pPr algn="ctr"/>
            <a:r>
              <a:rPr lang="en-US" sz="4800" b="1" dirty="0">
                <a:solidFill>
                  <a:schemeClr val="accent1">
                    <a:lumMod val="75000"/>
                  </a:schemeClr>
                </a:solidFill>
              </a:rPr>
              <a:t>Trainer’s Manual</a:t>
            </a:r>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57199" y="1905000"/>
            <a:ext cx="3975157"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7017" y="2209800"/>
            <a:ext cx="4100258" cy="403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403650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04088"/>
            <a:ext cx="9220200" cy="1143000"/>
          </a:xfrm>
        </p:spPr>
        <p:txBody>
          <a:bodyPr>
            <a:normAutofit fontScale="90000"/>
          </a:bodyPr>
          <a:lstStyle/>
          <a:p>
            <a:r>
              <a:rPr lang="en-US" sz="4800" b="1" dirty="0">
                <a:solidFill>
                  <a:schemeClr val="accent1">
                    <a:lumMod val="75000"/>
                  </a:schemeClr>
                </a:solidFill>
              </a:rPr>
              <a:t>   </a:t>
            </a:r>
            <a:r>
              <a:rPr lang="en-US" sz="4400" b="1" u="sng" dirty="0">
                <a:solidFill>
                  <a:schemeClr val="accent1">
                    <a:lumMod val="75000"/>
                  </a:schemeClr>
                </a:solidFill>
              </a:rPr>
              <a:t>Trainer’s  Manual</a:t>
            </a:r>
            <a:r>
              <a:rPr lang="en-US" sz="4400" b="1" dirty="0">
                <a:solidFill>
                  <a:schemeClr val="accent1">
                    <a:lumMod val="75000"/>
                  </a:schemeClr>
                </a:solidFill>
              </a:rPr>
              <a:t>      </a:t>
            </a:r>
            <a:r>
              <a:rPr lang="en-US" sz="4400" b="1" u="sng" dirty="0">
                <a:solidFill>
                  <a:schemeClr val="accent1">
                    <a:lumMod val="75000"/>
                  </a:schemeClr>
                </a:solidFill>
              </a:rPr>
              <a:t>Participants Manual</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072" y="1905000"/>
            <a:ext cx="4153728" cy="49628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1983313"/>
            <a:ext cx="4038600" cy="48746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773206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617450" y="1143000"/>
            <a:ext cx="4526550" cy="5624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143000"/>
            <a:ext cx="4818152" cy="571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itle 1"/>
          <p:cNvSpPr txBox="1">
            <a:spLocks/>
          </p:cNvSpPr>
          <p:nvPr/>
        </p:nvSpPr>
        <p:spPr>
          <a:xfrm>
            <a:off x="-52086" y="0"/>
            <a:ext cx="9220200" cy="1143000"/>
          </a:xfrm>
          <a:prstGeom prst="rect">
            <a:avLst/>
          </a:prstGeom>
        </p:spPr>
        <p:txBody>
          <a:bodyPr vert="horz" lIns="0" rIns="0" bIns="0" anchor="b">
            <a:normAutofit fontScale="9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4800" b="1">
                <a:solidFill>
                  <a:schemeClr val="accent1">
                    <a:lumMod val="75000"/>
                  </a:schemeClr>
                </a:solidFill>
              </a:rPr>
              <a:t>   </a:t>
            </a:r>
            <a:r>
              <a:rPr lang="en-US" sz="4400" b="1" u="sng">
                <a:solidFill>
                  <a:schemeClr val="accent1">
                    <a:lumMod val="75000"/>
                  </a:schemeClr>
                </a:solidFill>
              </a:rPr>
              <a:t>Trainer’s  Manual</a:t>
            </a:r>
            <a:r>
              <a:rPr lang="en-US" sz="4400" b="1">
                <a:solidFill>
                  <a:schemeClr val="accent1">
                    <a:lumMod val="75000"/>
                  </a:schemeClr>
                </a:solidFill>
              </a:rPr>
              <a:t>      </a:t>
            </a:r>
            <a:r>
              <a:rPr lang="en-US" sz="4400" b="1" u="sng">
                <a:solidFill>
                  <a:schemeClr val="accent1">
                    <a:lumMod val="75000"/>
                  </a:schemeClr>
                </a:solidFill>
              </a:rPr>
              <a:t>Participants Manual</a:t>
            </a:r>
            <a:endParaRPr lang="en-US" sz="4400" b="1" u="sng" dirty="0">
              <a:solidFill>
                <a:schemeClr val="accent1">
                  <a:lumMod val="75000"/>
                </a:schemeClr>
              </a:solidFill>
            </a:endParaRPr>
          </a:p>
        </p:txBody>
      </p:sp>
    </p:spTree>
    <p:extLst>
      <p:ext uri="{BB962C8B-B14F-4D97-AF65-F5344CB8AC3E}">
        <p14:creationId xmlns:p14="http://schemas.microsoft.com/office/powerpoint/2010/main" val="19256072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276600" y="2819400"/>
            <a:ext cx="7791450" cy="762000"/>
          </a:xfrm>
          <a:prstGeom prst="rect">
            <a:avLst/>
          </a:prstGeom>
        </p:spPr>
        <p:txBody>
          <a:bodyPr anchor="ctr"/>
          <a:lst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defRPr>
            </a:lvl2pPr>
            <a:lvl3pPr algn="l" rtl="0" eaLnBrk="0" fontAlgn="base" hangingPunct="0">
              <a:spcBef>
                <a:spcPct val="0"/>
              </a:spcBef>
              <a:spcAft>
                <a:spcPct val="0"/>
              </a:spcAft>
              <a:defRPr sz="4300">
                <a:solidFill>
                  <a:srgbClr val="572314"/>
                </a:solidFill>
                <a:latin typeface="Gill Sans MT" pitchFamily="34" charset="0"/>
              </a:defRPr>
            </a:lvl3pPr>
            <a:lvl4pPr algn="l" rtl="0" eaLnBrk="0" fontAlgn="base" hangingPunct="0">
              <a:spcBef>
                <a:spcPct val="0"/>
              </a:spcBef>
              <a:spcAft>
                <a:spcPct val="0"/>
              </a:spcAft>
              <a:defRPr sz="4300">
                <a:solidFill>
                  <a:srgbClr val="572314"/>
                </a:solidFill>
                <a:latin typeface="Gill Sans MT" pitchFamily="34" charset="0"/>
              </a:defRPr>
            </a:lvl4pPr>
            <a:lvl5pPr algn="l" rtl="0" eaLnBrk="0" fontAlgn="base" hangingPunct="0">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a:lstStyle>
          <a:p>
            <a:pPr algn="ctr" eaLnBrk="1" fontAlgn="auto" hangingPunct="1">
              <a:spcAft>
                <a:spcPts val="0"/>
              </a:spcAft>
              <a:defRPr/>
            </a:pPr>
            <a:endParaRPr lang="en-US" sz="3000" u="sng" dirty="0">
              <a:solidFill>
                <a:schemeClr val="tx2">
                  <a:satMod val="130000"/>
                </a:schemeClr>
              </a:solidFill>
            </a:endParaRPr>
          </a:p>
        </p:txBody>
      </p:sp>
      <p:sp>
        <p:nvSpPr>
          <p:cNvPr id="10" name="TextBox 9"/>
          <p:cNvSpPr txBox="1"/>
          <p:nvPr/>
        </p:nvSpPr>
        <p:spPr>
          <a:xfrm>
            <a:off x="609600" y="609600"/>
            <a:ext cx="8305800" cy="990600"/>
          </a:xfrm>
          <a:prstGeom prst="rect">
            <a:avLst/>
          </a:prstGeom>
          <a:noFill/>
        </p:spPr>
        <p:txBody>
          <a:bodyPr wrap="square" rtlCol="0">
            <a:normAutofit/>
          </a:bodyPr>
          <a:lstStyle/>
          <a:p>
            <a:pPr algn="ctr"/>
            <a:r>
              <a:rPr lang="en-US" sz="4000" b="1" dirty="0">
                <a:solidFill>
                  <a:schemeClr val="accent1">
                    <a:lumMod val="75000"/>
                  </a:schemeClr>
                </a:solidFill>
                <a:latin typeface="+mj-lt"/>
              </a:rPr>
              <a:t>Curriculum Development Strategy</a:t>
            </a:r>
          </a:p>
        </p:txBody>
      </p:sp>
      <p:sp>
        <p:nvSpPr>
          <p:cNvPr id="6" name="TextBox 13"/>
          <p:cNvSpPr txBox="1">
            <a:spLocks noChangeArrowheads="1"/>
          </p:cNvSpPr>
          <p:nvPr/>
        </p:nvSpPr>
        <p:spPr bwMode="auto">
          <a:xfrm>
            <a:off x="457200" y="1501914"/>
            <a:ext cx="8229600" cy="707886"/>
          </a:xfrm>
          <a:prstGeom prst="rect">
            <a:avLst/>
          </a:prstGeom>
          <a:solidFill>
            <a:schemeClr val="accent1">
              <a:lumMod val="20000"/>
              <a:lumOff val="80000"/>
            </a:schemeClr>
          </a:solidFill>
          <a:ln w="25400">
            <a:solidFill>
              <a:srgbClr val="000000"/>
            </a:solidFill>
            <a:miter lim="800000"/>
            <a:headEnd/>
            <a:tailEnd/>
          </a:ln>
          <a:extLst/>
        </p:spPr>
        <p:txBody>
          <a:bodyPr wrap="square">
            <a:spAutoFit/>
          </a:bodyPr>
          <a:lstStyle>
            <a:lvl1pPr marL="285750" indent="-285750"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9pPr>
          </a:lstStyle>
          <a:p>
            <a:pPr marL="0" indent="0" algn="ctr" eaLnBrk="1" hangingPunct="1">
              <a:spcBef>
                <a:spcPct val="0"/>
              </a:spcBef>
              <a:buClrTx/>
              <a:buNone/>
              <a:defRPr/>
            </a:pPr>
            <a:r>
              <a:rPr lang="en-US" altLang="en-US" sz="2000" b="1" dirty="0">
                <a:latin typeface="Arial" charset="0"/>
                <a:cs typeface="Arial" charset="0"/>
              </a:rPr>
              <a:t>Curriculum Developers </a:t>
            </a:r>
          </a:p>
          <a:p>
            <a:pPr marL="0" indent="0" algn="ctr" eaLnBrk="1" hangingPunct="1">
              <a:spcBef>
                <a:spcPct val="0"/>
              </a:spcBef>
              <a:buClrTx/>
              <a:buNone/>
              <a:defRPr/>
            </a:pPr>
            <a:r>
              <a:rPr lang="en-US" altLang="en-US" sz="2000" dirty="0">
                <a:latin typeface="Arial" charset="0"/>
                <a:cs typeface="Arial" charset="0"/>
              </a:rPr>
              <a:t>Produce specialized curriculum </a:t>
            </a:r>
          </a:p>
        </p:txBody>
      </p:sp>
      <p:sp>
        <p:nvSpPr>
          <p:cNvPr id="7" name="TextBox 13"/>
          <p:cNvSpPr txBox="1">
            <a:spLocks noChangeArrowheads="1"/>
          </p:cNvSpPr>
          <p:nvPr/>
        </p:nvSpPr>
        <p:spPr bwMode="auto">
          <a:xfrm>
            <a:off x="457200" y="2641937"/>
            <a:ext cx="8229600" cy="1015663"/>
          </a:xfrm>
          <a:prstGeom prst="rect">
            <a:avLst/>
          </a:prstGeom>
          <a:solidFill>
            <a:schemeClr val="accent1">
              <a:lumMod val="20000"/>
              <a:lumOff val="80000"/>
            </a:schemeClr>
          </a:solidFill>
          <a:ln w="25400">
            <a:solidFill>
              <a:srgbClr val="000000"/>
            </a:solidFill>
            <a:miter lim="800000"/>
            <a:headEnd/>
            <a:tailEnd/>
          </a:ln>
          <a:extLst/>
        </p:spPr>
        <p:txBody>
          <a:bodyPr wrap="square">
            <a:spAutoFit/>
          </a:bodyPr>
          <a:lstStyle>
            <a:lvl1pPr marL="285750" indent="-285750"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9pPr>
          </a:lstStyle>
          <a:p>
            <a:pPr marL="0" indent="0" algn="ctr" eaLnBrk="1" hangingPunct="1">
              <a:spcBef>
                <a:spcPct val="0"/>
              </a:spcBef>
              <a:buClrTx/>
              <a:buNone/>
              <a:defRPr/>
            </a:pPr>
            <a:r>
              <a:rPr lang="en-US" altLang="en-US" sz="2000" b="1" dirty="0">
                <a:latin typeface="Arial" charset="0"/>
                <a:cs typeface="Arial" charset="0"/>
              </a:rPr>
              <a:t>Peer Review Panel </a:t>
            </a:r>
          </a:p>
          <a:p>
            <a:pPr marL="0" indent="0" algn="ctr" eaLnBrk="1" hangingPunct="1">
              <a:spcBef>
                <a:spcPct val="0"/>
              </a:spcBef>
              <a:buClrTx/>
              <a:buNone/>
              <a:defRPr/>
            </a:pPr>
            <a:r>
              <a:rPr lang="en-US" altLang="en-US" sz="2000" dirty="0">
                <a:latin typeface="Arial" charset="0"/>
                <a:cs typeface="Arial" charset="0"/>
              </a:rPr>
              <a:t>Detailed study of each curriculum, makes recommendation to curriculum development coordinator.</a:t>
            </a:r>
          </a:p>
        </p:txBody>
      </p:sp>
      <p:sp>
        <p:nvSpPr>
          <p:cNvPr id="8" name="TextBox 7"/>
          <p:cNvSpPr txBox="1"/>
          <p:nvPr/>
        </p:nvSpPr>
        <p:spPr>
          <a:xfrm rot="5400000">
            <a:off x="4081418" y="3700418"/>
            <a:ext cx="838200" cy="600164"/>
          </a:xfrm>
          <a:prstGeom prst="rect">
            <a:avLst/>
          </a:prstGeom>
          <a:noFill/>
        </p:spPr>
        <p:txBody>
          <a:bodyPr wrap="square" rtlCol="0">
            <a:spAutoFit/>
          </a:bodyPr>
          <a:lstStyle/>
          <a:p>
            <a:r>
              <a:rPr lang="en-US" sz="3300" dirty="0">
                <a:sym typeface="Wingdings"/>
              </a:rPr>
              <a:t> </a:t>
            </a:r>
            <a:endParaRPr lang="en-US" sz="3300" dirty="0"/>
          </a:p>
        </p:txBody>
      </p:sp>
      <p:sp>
        <p:nvSpPr>
          <p:cNvPr id="9" name="TextBox 13"/>
          <p:cNvSpPr txBox="1">
            <a:spLocks noChangeArrowheads="1"/>
          </p:cNvSpPr>
          <p:nvPr/>
        </p:nvSpPr>
        <p:spPr bwMode="auto">
          <a:xfrm>
            <a:off x="457200" y="4092714"/>
            <a:ext cx="8229600" cy="707886"/>
          </a:xfrm>
          <a:prstGeom prst="rect">
            <a:avLst/>
          </a:prstGeom>
          <a:solidFill>
            <a:schemeClr val="accent1">
              <a:lumMod val="20000"/>
              <a:lumOff val="80000"/>
            </a:schemeClr>
          </a:solidFill>
          <a:ln w="25400">
            <a:solidFill>
              <a:srgbClr val="000000"/>
            </a:solidFill>
            <a:miter lim="800000"/>
            <a:headEnd/>
            <a:tailEnd/>
          </a:ln>
          <a:extLst/>
        </p:spPr>
        <p:txBody>
          <a:bodyPr wrap="square">
            <a:spAutoFit/>
          </a:bodyPr>
          <a:lstStyle>
            <a:lvl1pPr marL="285750" indent="-285750"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9pPr>
          </a:lstStyle>
          <a:p>
            <a:pPr marL="0" indent="0" algn="ctr" eaLnBrk="1" hangingPunct="1">
              <a:spcBef>
                <a:spcPct val="0"/>
              </a:spcBef>
              <a:buClrTx/>
              <a:buNone/>
              <a:defRPr/>
            </a:pPr>
            <a:r>
              <a:rPr lang="en-US" altLang="en-US" sz="2000" b="1" dirty="0">
                <a:latin typeface="Arial" charset="0"/>
                <a:cs typeface="Arial" charset="0"/>
              </a:rPr>
              <a:t>Curriculum Coordinators </a:t>
            </a:r>
            <a:endParaRPr lang="en-US" altLang="en-US" sz="2000" dirty="0">
              <a:latin typeface="Arial" charset="0"/>
              <a:cs typeface="Arial" charset="0"/>
            </a:endParaRPr>
          </a:p>
          <a:p>
            <a:pPr marL="0" indent="0" algn="ctr" eaLnBrk="1" hangingPunct="1">
              <a:spcBef>
                <a:spcPct val="0"/>
              </a:spcBef>
              <a:buClrTx/>
              <a:buNone/>
              <a:defRPr/>
            </a:pPr>
            <a:r>
              <a:rPr lang="en-US" altLang="en-US" sz="2000" dirty="0">
                <a:latin typeface="Arial" charset="0"/>
                <a:cs typeface="Arial" charset="0"/>
              </a:rPr>
              <a:t>Incorporates changes from peer review panel</a:t>
            </a:r>
          </a:p>
        </p:txBody>
      </p:sp>
      <p:sp>
        <p:nvSpPr>
          <p:cNvPr id="11" name="TextBox 10"/>
          <p:cNvSpPr txBox="1"/>
          <p:nvPr/>
        </p:nvSpPr>
        <p:spPr>
          <a:xfrm rot="5400000">
            <a:off x="4071982" y="4843418"/>
            <a:ext cx="838200" cy="600164"/>
          </a:xfrm>
          <a:prstGeom prst="rect">
            <a:avLst/>
          </a:prstGeom>
          <a:noFill/>
        </p:spPr>
        <p:txBody>
          <a:bodyPr wrap="square" rtlCol="0">
            <a:spAutoFit/>
          </a:bodyPr>
          <a:lstStyle/>
          <a:p>
            <a:r>
              <a:rPr lang="en-US" sz="3300" dirty="0">
                <a:sym typeface="Wingdings"/>
              </a:rPr>
              <a:t> </a:t>
            </a:r>
            <a:endParaRPr lang="en-US" sz="3300" dirty="0"/>
          </a:p>
        </p:txBody>
      </p:sp>
      <p:sp>
        <p:nvSpPr>
          <p:cNvPr id="12" name="TextBox 13"/>
          <p:cNvSpPr txBox="1">
            <a:spLocks noChangeArrowheads="1"/>
          </p:cNvSpPr>
          <p:nvPr/>
        </p:nvSpPr>
        <p:spPr bwMode="auto">
          <a:xfrm>
            <a:off x="381000" y="5257800"/>
            <a:ext cx="8458200" cy="1323439"/>
          </a:xfrm>
          <a:prstGeom prst="rect">
            <a:avLst/>
          </a:prstGeom>
          <a:solidFill>
            <a:schemeClr val="accent1">
              <a:lumMod val="20000"/>
              <a:lumOff val="80000"/>
            </a:schemeClr>
          </a:solidFill>
          <a:ln w="25400">
            <a:solidFill>
              <a:srgbClr val="000000"/>
            </a:solidFill>
            <a:miter lim="800000"/>
            <a:headEnd/>
            <a:tailEnd/>
          </a:ln>
          <a:extLst/>
        </p:spPr>
        <p:txBody>
          <a:bodyPr wrap="square">
            <a:spAutoFit/>
          </a:bodyPr>
          <a:lstStyle>
            <a:lvl1pPr marL="285750" indent="-285750"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9pPr>
          </a:lstStyle>
          <a:p>
            <a:pPr marL="0" indent="0" algn="ctr" eaLnBrk="1" hangingPunct="1">
              <a:spcBef>
                <a:spcPct val="0"/>
              </a:spcBef>
              <a:buClrTx/>
              <a:buNone/>
              <a:defRPr/>
            </a:pPr>
            <a:r>
              <a:rPr lang="en-US" altLang="en-US" sz="2000" b="1" dirty="0">
                <a:latin typeface="Arial" charset="0"/>
                <a:cs typeface="Arial" charset="0"/>
              </a:rPr>
              <a:t>Expert Advisory Group (Steering Group)</a:t>
            </a:r>
          </a:p>
          <a:p>
            <a:pPr marL="0" indent="0" algn="ctr" eaLnBrk="1" hangingPunct="1">
              <a:spcBef>
                <a:spcPct val="0"/>
              </a:spcBef>
              <a:buClrTx/>
              <a:buNone/>
              <a:defRPr/>
            </a:pPr>
            <a:r>
              <a:rPr lang="en-US" altLang="en-US" sz="2000" dirty="0">
                <a:latin typeface="Arial" charset="0"/>
                <a:cs typeface="Arial" charset="0"/>
              </a:rPr>
              <a:t>Reviews comments and changes by curriculum developers</a:t>
            </a:r>
          </a:p>
          <a:p>
            <a:pPr marL="0" indent="0" algn="ctr" eaLnBrk="1" hangingPunct="1">
              <a:spcBef>
                <a:spcPct val="0"/>
              </a:spcBef>
              <a:buClrTx/>
              <a:buNone/>
              <a:defRPr/>
            </a:pPr>
            <a:r>
              <a:rPr lang="en-US" altLang="en-US" sz="2000" dirty="0">
                <a:latin typeface="Arial" charset="0"/>
                <a:cs typeface="Arial" charset="0"/>
              </a:rPr>
              <a:t>Provides final “ready for training” endorsement of the curriculum. </a:t>
            </a:r>
          </a:p>
          <a:p>
            <a:pPr marL="0" indent="0" algn="ctr" eaLnBrk="1" hangingPunct="1">
              <a:spcBef>
                <a:spcPct val="0"/>
              </a:spcBef>
              <a:buClrTx/>
              <a:buNone/>
              <a:defRPr/>
            </a:pPr>
            <a:r>
              <a:rPr lang="en-US" altLang="en-US" sz="2000" dirty="0">
                <a:latin typeface="Arial" charset="0"/>
                <a:cs typeface="Arial" charset="0"/>
              </a:rPr>
              <a:t>Receives final hard copy of the curriculum.</a:t>
            </a:r>
          </a:p>
        </p:txBody>
      </p:sp>
      <p:sp>
        <p:nvSpPr>
          <p:cNvPr id="14" name="TextBox 13"/>
          <p:cNvSpPr txBox="1"/>
          <p:nvPr/>
        </p:nvSpPr>
        <p:spPr>
          <a:xfrm rot="5400000">
            <a:off x="4071982" y="2252618"/>
            <a:ext cx="838200" cy="600164"/>
          </a:xfrm>
          <a:prstGeom prst="rect">
            <a:avLst/>
          </a:prstGeom>
          <a:noFill/>
        </p:spPr>
        <p:txBody>
          <a:bodyPr wrap="square" rtlCol="0">
            <a:spAutoFit/>
          </a:bodyPr>
          <a:lstStyle/>
          <a:p>
            <a:r>
              <a:rPr lang="en-US" sz="3300" dirty="0">
                <a:sym typeface="Wingdings"/>
              </a:rPr>
              <a:t> </a:t>
            </a:r>
            <a:endParaRPr lang="en-US" sz="3300" dirty="0"/>
          </a:p>
        </p:txBody>
      </p:sp>
    </p:spTree>
    <p:extLst>
      <p:ext uri="{BB962C8B-B14F-4D97-AF65-F5344CB8AC3E}">
        <p14:creationId xmlns:p14="http://schemas.microsoft.com/office/powerpoint/2010/main" val="2917860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823686"/>
          </a:xfrm>
        </p:spPr>
        <p:txBody>
          <a:bodyPr>
            <a:normAutofit/>
          </a:bodyPr>
          <a:lstStyle/>
          <a:p>
            <a:pPr algn="ctr"/>
            <a:r>
              <a:rPr lang="en-US" sz="4000" b="1" dirty="0">
                <a:solidFill>
                  <a:schemeClr val="accent1">
                    <a:lumMod val="75000"/>
                  </a:schemeClr>
                </a:solidFill>
              </a:rPr>
              <a:t>Dissemination Modalities</a:t>
            </a:r>
          </a:p>
        </p:txBody>
      </p:sp>
      <p:sp>
        <p:nvSpPr>
          <p:cNvPr id="4" name="TextBox 3"/>
          <p:cNvSpPr txBox="1"/>
          <p:nvPr/>
        </p:nvSpPr>
        <p:spPr>
          <a:xfrm>
            <a:off x="3126798" y="1447800"/>
            <a:ext cx="2740602" cy="553998"/>
          </a:xfrm>
          <a:prstGeom prst="rect">
            <a:avLst/>
          </a:prstGeom>
          <a:solidFill>
            <a:schemeClr val="accent2">
              <a:lumMod val="40000"/>
              <a:lumOff val="60000"/>
            </a:schemeClr>
          </a:solidFill>
        </p:spPr>
        <p:txBody>
          <a:bodyPr wrap="square" rtlCol="0">
            <a:spAutoFit/>
          </a:bodyPr>
          <a:lstStyle/>
          <a:p>
            <a:pPr algn="ctr"/>
            <a:r>
              <a:rPr lang="en-US" sz="3000" b="1" dirty="0">
                <a:latin typeface="+mj-lt"/>
              </a:rPr>
              <a:t>Global Trainers</a:t>
            </a:r>
          </a:p>
        </p:txBody>
      </p:sp>
      <p:sp>
        <p:nvSpPr>
          <p:cNvPr id="5" name="TextBox 4"/>
          <p:cNvSpPr txBox="1"/>
          <p:nvPr/>
        </p:nvSpPr>
        <p:spPr>
          <a:xfrm>
            <a:off x="987934" y="2792105"/>
            <a:ext cx="1983866" cy="1246495"/>
          </a:xfrm>
          <a:prstGeom prst="rect">
            <a:avLst/>
          </a:prstGeom>
          <a:solidFill>
            <a:schemeClr val="accent5">
              <a:lumMod val="40000"/>
              <a:lumOff val="60000"/>
            </a:schemeClr>
          </a:solidFill>
        </p:spPr>
        <p:txBody>
          <a:bodyPr wrap="square" rtlCol="0">
            <a:spAutoFit/>
          </a:bodyPr>
          <a:lstStyle/>
          <a:p>
            <a:pPr algn="ctr"/>
            <a:r>
              <a:rPr lang="en-US" sz="2500" b="1" dirty="0">
                <a:latin typeface="+mj-lt"/>
              </a:rPr>
              <a:t>National Training Teams</a:t>
            </a:r>
          </a:p>
        </p:txBody>
      </p:sp>
      <p:cxnSp>
        <p:nvCxnSpPr>
          <p:cNvPr id="7" name="Straight Arrow Connector 6"/>
          <p:cNvCxnSpPr/>
          <p:nvPr/>
        </p:nvCxnSpPr>
        <p:spPr>
          <a:xfrm flipH="1">
            <a:off x="3061774" y="2209800"/>
            <a:ext cx="443426" cy="1012779"/>
          </a:xfrm>
          <a:prstGeom prst="straightConnector1">
            <a:avLst/>
          </a:prstGeom>
          <a:ln w="57150">
            <a:solidFill>
              <a:schemeClr val="accent1">
                <a:lumMod val="75000"/>
              </a:schemeClr>
            </a:solidFill>
            <a:tailEnd type="arrow"/>
          </a:ln>
        </p:spPr>
        <p:style>
          <a:lnRef idx="1">
            <a:schemeClr val="dk1"/>
          </a:lnRef>
          <a:fillRef idx="0">
            <a:schemeClr val="dk1"/>
          </a:fillRef>
          <a:effectRef idx="0">
            <a:schemeClr val="dk1"/>
          </a:effectRef>
          <a:fontRef idx="minor">
            <a:schemeClr val="tx1"/>
          </a:fontRef>
        </p:style>
      </p:cxnSp>
      <p:sp>
        <p:nvSpPr>
          <p:cNvPr id="6" name="TextBox 5"/>
          <p:cNvSpPr txBox="1"/>
          <p:nvPr/>
        </p:nvSpPr>
        <p:spPr>
          <a:xfrm>
            <a:off x="1935418" y="4648200"/>
            <a:ext cx="5303582" cy="861774"/>
          </a:xfrm>
          <a:prstGeom prst="rect">
            <a:avLst/>
          </a:prstGeom>
          <a:solidFill>
            <a:schemeClr val="bg2">
              <a:lumMod val="75000"/>
            </a:schemeClr>
          </a:solidFill>
        </p:spPr>
        <p:txBody>
          <a:bodyPr wrap="square" rtlCol="0">
            <a:spAutoFit/>
          </a:bodyPr>
          <a:lstStyle/>
          <a:p>
            <a:pPr algn="ctr"/>
            <a:r>
              <a:rPr lang="en-US" sz="2500" b="1" dirty="0">
                <a:latin typeface="+mj-lt"/>
              </a:rPr>
              <a:t>National Treatment and Prevention </a:t>
            </a:r>
          </a:p>
          <a:p>
            <a:pPr algn="ctr"/>
            <a:r>
              <a:rPr lang="en-US" sz="2500" b="1" dirty="0">
                <a:latin typeface="+mj-lt"/>
              </a:rPr>
              <a:t>Workers</a:t>
            </a:r>
          </a:p>
        </p:txBody>
      </p:sp>
      <p:cxnSp>
        <p:nvCxnSpPr>
          <p:cNvPr id="9" name="Straight Arrow Connector 8"/>
          <p:cNvCxnSpPr/>
          <p:nvPr/>
        </p:nvCxnSpPr>
        <p:spPr>
          <a:xfrm>
            <a:off x="1943898" y="4114800"/>
            <a:ext cx="418302" cy="505424"/>
          </a:xfrm>
          <a:prstGeom prst="straightConnector1">
            <a:avLst/>
          </a:prstGeom>
          <a:ln w="57150">
            <a:solidFill>
              <a:schemeClr val="accent1">
                <a:lumMod val="75000"/>
              </a:schemeClr>
            </a:solidFill>
            <a:tailEnd type="arrow"/>
          </a:ln>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6002550" y="2592050"/>
            <a:ext cx="2074650" cy="1446550"/>
          </a:xfrm>
          <a:prstGeom prst="rect">
            <a:avLst/>
          </a:prstGeom>
          <a:solidFill>
            <a:schemeClr val="accent5">
              <a:lumMod val="40000"/>
              <a:lumOff val="60000"/>
            </a:schemeClr>
          </a:solidFill>
        </p:spPr>
        <p:txBody>
          <a:bodyPr wrap="square" rtlCol="0">
            <a:spAutoFit/>
          </a:bodyPr>
          <a:lstStyle/>
          <a:p>
            <a:pPr algn="ctr"/>
            <a:r>
              <a:rPr lang="en-US" sz="2200" b="1" dirty="0">
                <a:latin typeface="+mj-lt"/>
              </a:rPr>
              <a:t>Staff of Training Institutions </a:t>
            </a:r>
          </a:p>
          <a:p>
            <a:pPr algn="ctr"/>
            <a:r>
              <a:rPr lang="en-US" sz="2200" b="1" dirty="0">
                <a:latin typeface="+mj-lt"/>
              </a:rPr>
              <a:t>(e.g. University Professors)</a:t>
            </a:r>
          </a:p>
        </p:txBody>
      </p:sp>
      <p:cxnSp>
        <p:nvCxnSpPr>
          <p:cNvPr id="11" name="Straight Arrow Connector 10"/>
          <p:cNvCxnSpPr/>
          <p:nvPr/>
        </p:nvCxnSpPr>
        <p:spPr>
          <a:xfrm>
            <a:off x="5475537" y="2172325"/>
            <a:ext cx="391863" cy="1028075"/>
          </a:xfrm>
          <a:prstGeom prst="straightConnector1">
            <a:avLst/>
          </a:prstGeom>
          <a:ln w="57150">
            <a:solidFill>
              <a:schemeClr val="accent1">
                <a:lumMod val="75000"/>
              </a:schemeClr>
            </a:solidFill>
            <a:tailEnd type="arrow"/>
          </a:ln>
        </p:spPr>
        <p:style>
          <a:lnRef idx="1">
            <a:schemeClr val="dk1"/>
          </a:lnRef>
          <a:fillRef idx="0">
            <a:schemeClr val="dk1"/>
          </a:fillRef>
          <a:effectRef idx="0">
            <a:schemeClr val="dk1"/>
          </a:effectRef>
          <a:fontRef idx="minor">
            <a:schemeClr val="tx1"/>
          </a:fontRef>
        </p:style>
      </p:cxnSp>
      <p:cxnSp>
        <p:nvCxnSpPr>
          <p:cNvPr id="12" name="Straight Arrow Connector 11"/>
          <p:cNvCxnSpPr/>
          <p:nvPr/>
        </p:nvCxnSpPr>
        <p:spPr>
          <a:xfrm>
            <a:off x="4495800" y="2133600"/>
            <a:ext cx="0" cy="2362200"/>
          </a:xfrm>
          <a:prstGeom prst="straightConnector1">
            <a:avLst/>
          </a:prstGeom>
          <a:ln w="57150">
            <a:solidFill>
              <a:schemeClr val="accent1">
                <a:lumMod val="75000"/>
              </a:schemeClr>
            </a:solidFill>
            <a:tailEnd type="arrow"/>
          </a:ln>
        </p:spPr>
        <p:style>
          <a:lnRef idx="1">
            <a:schemeClr val="dk1"/>
          </a:lnRef>
          <a:fillRef idx="0">
            <a:schemeClr val="dk1"/>
          </a:fillRef>
          <a:effectRef idx="0">
            <a:schemeClr val="dk1"/>
          </a:effectRef>
          <a:fontRef idx="minor">
            <a:schemeClr val="tx1"/>
          </a:fontRef>
        </p:style>
      </p:cxnSp>
      <p:cxnSp>
        <p:nvCxnSpPr>
          <p:cNvPr id="31" name="Straight Arrow Connector 30"/>
          <p:cNvCxnSpPr/>
          <p:nvPr/>
        </p:nvCxnSpPr>
        <p:spPr>
          <a:xfrm flipH="1">
            <a:off x="6705600" y="4114800"/>
            <a:ext cx="382162" cy="505424"/>
          </a:xfrm>
          <a:prstGeom prst="straightConnector1">
            <a:avLst/>
          </a:prstGeom>
          <a:ln w="57150">
            <a:solidFill>
              <a:schemeClr val="accent1">
                <a:lumMod val="75000"/>
              </a:schemeClr>
            </a:solidFill>
            <a:tailEnd type="arrow"/>
          </a:ln>
        </p:spPr>
        <p:style>
          <a:lnRef idx="1">
            <a:schemeClr val="dk1"/>
          </a:lnRef>
          <a:fillRef idx="0">
            <a:schemeClr val="dk1"/>
          </a:fillRef>
          <a:effectRef idx="0">
            <a:schemeClr val="dk1"/>
          </a:effectRef>
          <a:fontRef idx="minor">
            <a:schemeClr val="tx1"/>
          </a:fontRef>
        </p:style>
      </p:cxnSp>
      <p:pic>
        <p:nvPicPr>
          <p:cNvPr id="2052" name="Picture 4" descr="http://www.c4lpt.co.uk/blog/wp-content/uploads/2012/07/community-manag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25628" y="5509974"/>
            <a:ext cx="1945840" cy="13532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64619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914400"/>
          </a:xfrm>
        </p:spPr>
        <p:txBody>
          <a:bodyPr anchor="ctr">
            <a:normAutofit/>
          </a:bodyPr>
          <a:lstStyle/>
          <a:p>
            <a:pPr algn="ctr"/>
            <a:r>
              <a:rPr lang="en-US" sz="4000" b="1" dirty="0">
                <a:solidFill>
                  <a:schemeClr val="accent1">
                    <a:lumMod val="75000"/>
                  </a:schemeClr>
                </a:solidFill>
              </a:rPr>
              <a:t>Universal Prevention Curriculum</a:t>
            </a:r>
            <a:endParaRPr lang="en-US" sz="4000" dirty="0">
              <a:solidFill>
                <a:schemeClr val="accent1">
                  <a:lumMod val="75000"/>
                </a:schemeClr>
              </a:solidFill>
            </a:endParaRPr>
          </a:p>
        </p:txBody>
      </p:sp>
      <p:sp>
        <p:nvSpPr>
          <p:cNvPr id="4" name="TextBox 8"/>
          <p:cNvSpPr txBox="1">
            <a:spLocks noChangeArrowheads="1"/>
          </p:cNvSpPr>
          <p:nvPr/>
        </p:nvSpPr>
        <p:spPr bwMode="auto">
          <a:xfrm>
            <a:off x="200789" y="1307067"/>
            <a:ext cx="3101177"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0">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eaLnBrk="1" hangingPunct="1">
              <a:spcBef>
                <a:spcPct val="0"/>
              </a:spcBef>
              <a:buClrTx/>
              <a:buSzTx/>
              <a:buNone/>
            </a:pPr>
            <a:r>
              <a:rPr lang="en-US" altLang="en-US" sz="2400" b="1" u="sng" dirty="0">
                <a:latin typeface="+mj-lt"/>
              </a:rPr>
              <a:t>Coordinator’s Series</a:t>
            </a:r>
          </a:p>
        </p:txBody>
      </p:sp>
      <p:sp>
        <p:nvSpPr>
          <p:cNvPr id="5" name="TextBox 4"/>
          <p:cNvSpPr txBox="1"/>
          <p:nvPr/>
        </p:nvSpPr>
        <p:spPr>
          <a:xfrm>
            <a:off x="162859" y="1853982"/>
            <a:ext cx="1209261" cy="692497"/>
          </a:xfrm>
          <a:prstGeom prst="rect">
            <a:avLst/>
          </a:prstGeom>
          <a:solidFill>
            <a:srgbClr val="CCFFFF"/>
          </a:solidFill>
          <a:ln>
            <a:solidFill>
              <a:schemeClr val="tx1"/>
            </a:solidFill>
          </a:ln>
        </p:spPr>
        <p:txBody>
          <a:bodyPr wrap="square" rtlCol="0">
            <a:spAutoFit/>
          </a:bodyPr>
          <a:lstStyle/>
          <a:p>
            <a:pPr algn="ctr"/>
            <a:r>
              <a:rPr lang="en-US" sz="1300" b="1" dirty="0">
                <a:latin typeface="+mj-lt"/>
              </a:rPr>
              <a:t>Introduction to Prevention Science</a:t>
            </a:r>
          </a:p>
        </p:txBody>
      </p:sp>
      <p:sp>
        <p:nvSpPr>
          <p:cNvPr id="6" name="TextBox 5"/>
          <p:cNvSpPr txBox="1"/>
          <p:nvPr/>
        </p:nvSpPr>
        <p:spPr>
          <a:xfrm>
            <a:off x="1431754" y="1853981"/>
            <a:ext cx="1209261" cy="692497"/>
          </a:xfrm>
          <a:prstGeom prst="rect">
            <a:avLst/>
          </a:prstGeom>
          <a:solidFill>
            <a:srgbClr val="CCFFCC"/>
          </a:solidFill>
          <a:ln>
            <a:solidFill>
              <a:schemeClr val="tx1"/>
            </a:solidFill>
          </a:ln>
        </p:spPr>
        <p:txBody>
          <a:bodyPr wrap="square" rtlCol="0">
            <a:spAutoFit/>
          </a:bodyPr>
          <a:lstStyle/>
          <a:p>
            <a:pPr algn="ctr"/>
            <a:r>
              <a:rPr lang="en-US" sz="1300" b="1" dirty="0">
                <a:latin typeface="+mj-lt"/>
              </a:rPr>
              <a:t>Physiology &amp; Pharmacology</a:t>
            </a:r>
          </a:p>
          <a:p>
            <a:pPr algn="ctr"/>
            <a:endParaRPr lang="en-US" sz="1300" b="1" dirty="0">
              <a:latin typeface="+mj-lt"/>
            </a:endParaRPr>
          </a:p>
        </p:txBody>
      </p:sp>
      <p:sp>
        <p:nvSpPr>
          <p:cNvPr id="7" name="TextBox 6"/>
          <p:cNvSpPr txBox="1"/>
          <p:nvPr/>
        </p:nvSpPr>
        <p:spPr>
          <a:xfrm>
            <a:off x="2697337" y="1853982"/>
            <a:ext cx="1209261" cy="692497"/>
          </a:xfrm>
          <a:prstGeom prst="rect">
            <a:avLst/>
          </a:prstGeom>
          <a:solidFill>
            <a:srgbClr val="FFFFCC"/>
          </a:solidFill>
          <a:ln>
            <a:solidFill>
              <a:schemeClr val="tx1"/>
            </a:solidFill>
          </a:ln>
        </p:spPr>
        <p:txBody>
          <a:bodyPr wrap="square" rtlCol="0">
            <a:spAutoFit/>
          </a:bodyPr>
          <a:lstStyle/>
          <a:p>
            <a:pPr algn="ctr"/>
            <a:r>
              <a:rPr lang="en-US" sz="1300" b="1" dirty="0">
                <a:latin typeface="+mj-lt"/>
              </a:rPr>
              <a:t>Monitoring and Evaluation</a:t>
            </a:r>
          </a:p>
          <a:p>
            <a:pPr algn="ctr"/>
            <a:endParaRPr lang="en-US" sz="1300" b="1" dirty="0">
              <a:latin typeface="+mj-lt"/>
            </a:endParaRPr>
          </a:p>
        </p:txBody>
      </p:sp>
      <p:sp>
        <p:nvSpPr>
          <p:cNvPr id="8" name="TextBox 7"/>
          <p:cNvSpPr txBox="1"/>
          <p:nvPr/>
        </p:nvSpPr>
        <p:spPr>
          <a:xfrm>
            <a:off x="162339" y="2590800"/>
            <a:ext cx="1209261" cy="692497"/>
          </a:xfrm>
          <a:prstGeom prst="rect">
            <a:avLst/>
          </a:prstGeom>
          <a:solidFill>
            <a:srgbClr val="FFCCCC"/>
          </a:solidFill>
          <a:ln>
            <a:solidFill>
              <a:schemeClr val="tx1"/>
            </a:solidFill>
          </a:ln>
        </p:spPr>
        <p:txBody>
          <a:bodyPr wrap="square" rtlCol="0">
            <a:spAutoFit/>
          </a:bodyPr>
          <a:lstStyle/>
          <a:p>
            <a:pPr algn="ctr"/>
            <a:r>
              <a:rPr lang="en-US" sz="1300" b="1" dirty="0">
                <a:latin typeface="+mj-lt"/>
              </a:rPr>
              <a:t>Family</a:t>
            </a:r>
          </a:p>
          <a:p>
            <a:pPr algn="ctr"/>
            <a:r>
              <a:rPr lang="en-US" sz="1300" b="1" dirty="0">
                <a:latin typeface="+mj-lt"/>
              </a:rPr>
              <a:t>Based</a:t>
            </a:r>
          </a:p>
          <a:p>
            <a:pPr algn="ctr"/>
            <a:r>
              <a:rPr lang="en-US" sz="1300" b="1" dirty="0">
                <a:latin typeface="+mj-lt"/>
              </a:rPr>
              <a:t>Prevention</a:t>
            </a:r>
          </a:p>
        </p:txBody>
      </p:sp>
      <p:sp>
        <p:nvSpPr>
          <p:cNvPr id="9" name="TextBox 8"/>
          <p:cNvSpPr txBox="1"/>
          <p:nvPr/>
        </p:nvSpPr>
        <p:spPr>
          <a:xfrm>
            <a:off x="1421815" y="2590800"/>
            <a:ext cx="1209261" cy="692497"/>
          </a:xfrm>
          <a:prstGeom prst="rect">
            <a:avLst/>
          </a:prstGeom>
          <a:solidFill>
            <a:srgbClr val="FFCCFF"/>
          </a:solidFill>
          <a:ln>
            <a:solidFill>
              <a:schemeClr val="tx1"/>
            </a:solidFill>
          </a:ln>
        </p:spPr>
        <p:txBody>
          <a:bodyPr wrap="square" rtlCol="0">
            <a:spAutoFit/>
          </a:bodyPr>
          <a:lstStyle/>
          <a:p>
            <a:pPr algn="ctr"/>
            <a:r>
              <a:rPr lang="en-US" sz="1300" b="1" dirty="0">
                <a:latin typeface="+mj-lt"/>
              </a:rPr>
              <a:t>School</a:t>
            </a:r>
          </a:p>
          <a:p>
            <a:pPr algn="ctr"/>
            <a:r>
              <a:rPr lang="en-US" sz="1300" b="1" dirty="0">
                <a:latin typeface="+mj-lt"/>
              </a:rPr>
              <a:t>Based</a:t>
            </a:r>
          </a:p>
          <a:p>
            <a:pPr algn="ctr"/>
            <a:r>
              <a:rPr lang="en-US" sz="1300" b="1" dirty="0">
                <a:latin typeface="+mj-lt"/>
              </a:rPr>
              <a:t>Prevention</a:t>
            </a:r>
          </a:p>
        </p:txBody>
      </p:sp>
      <p:sp>
        <p:nvSpPr>
          <p:cNvPr id="10" name="TextBox 9"/>
          <p:cNvSpPr txBox="1"/>
          <p:nvPr/>
        </p:nvSpPr>
        <p:spPr>
          <a:xfrm>
            <a:off x="2697337" y="2590800"/>
            <a:ext cx="1209261" cy="692497"/>
          </a:xfrm>
          <a:prstGeom prst="rect">
            <a:avLst/>
          </a:prstGeom>
          <a:solidFill>
            <a:srgbClr val="CCECFF"/>
          </a:solidFill>
          <a:ln>
            <a:solidFill>
              <a:schemeClr val="tx1"/>
            </a:solidFill>
          </a:ln>
        </p:spPr>
        <p:txBody>
          <a:bodyPr wrap="square" rtlCol="0">
            <a:spAutoFit/>
          </a:bodyPr>
          <a:lstStyle/>
          <a:p>
            <a:pPr algn="ctr"/>
            <a:r>
              <a:rPr lang="en-US" sz="1300" b="1" dirty="0">
                <a:latin typeface="+mj-lt"/>
              </a:rPr>
              <a:t>Workplace</a:t>
            </a:r>
          </a:p>
          <a:p>
            <a:pPr algn="ctr"/>
            <a:r>
              <a:rPr lang="en-US" sz="1300" b="1" dirty="0">
                <a:latin typeface="+mj-lt"/>
              </a:rPr>
              <a:t>Based</a:t>
            </a:r>
          </a:p>
          <a:p>
            <a:pPr algn="ctr"/>
            <a:r>
              <a:rPr lang="en-US" sz="1300" b="1" dirty="0">
                <a:latin typeface="+mj-lt"/>
              </a:rPr>
              <a:t>Prevention</a:t>
            </a:r>
          </a:p>
        </p:txBody>
      </p:sp>
      <p:sp>
        <p:nvSpPr>
          <p:cNvPr id="11" name="TextBox 10"/>
          <p:cNvSpPr txBox="1"/>
          <p:nvPr/>
        </p:nvSpPr>
        <p:spPr>
          <a:xfrm>
            <a:off x="2697335" y="3347947"/>
            <a:ext cx="1209261" cy="692497"/>
          </a:xfrm>
          <a:prstGeom prst="rect">
            <a:avLst/>
          </a:prstGeom>
          <a:solidFill>
            <a:schemeClr val="bg2">
              <a:lumMod val="90000"/>
            </a:schemeClr>
          </a:solidFill>
          <a:ln>
            <a:solidFill>
              <a:schemeClr val="tx1"/>
            </a:solidFill>
          </a:ln>
        </p:spPr>
        <p:txBody>
          <a:bodyPr wrap="square" rtlCol="0">
            <a:spAutoFit/>
          </a:bodyPr>
          <a:lstStyle/>
          <a:p>
            <a:pPr algn="ctr"/>
            <a:r>
              <a:rPr lang="en-US" sz="1300" b="1" dirty="0">
                <a:latin typeface="+mj-lt"/>
              </a:rPr>
              <a:t>Environmental</a:t>
            </a:r>
          </a:p>
          <a:p>
            <a:pPr algn="ctr"/>
            <a:r>
              <a:rPr lang="en-US" sz="1300" b="1" dirty="0">
                <a:latin typeface="+mj-lt"/>
              </a:rPr>
              <a:t>Prevention</a:t>
            </a:r>
          </a:p>
          <a:p>
            <a:pPr algn="ctr"/>
            <a:endParaRPr lang="en-US" sz="1300" b="1" dirty="0">
              <a:latin typeface="+mj-lt"/>
            </a:endParaRPr>
          </a:p>
        </p:txBody>
      </p:sp>
      <p:sp>
        <p:nvSpPr>
          <p:cNvPr id="12" name="TextBox 11"/>
          <p:cNvSpPr txBox="1"/>
          <p:nvPr/>
        </p:nvSpPr>
        <p:spPr>
          <a:xfrm>
            <a:off x="1431754" y="3346103"/>
            <a:ext cx="1199322" cy="692497"/>
          </a:xfrm>
          <a:prstGeom prst="rect">
            <a:avLst/>
          </a:prstGeom>
          <a:solidFill>
            <a:schemeClr val="accent6">
              <a:lumMod val="40000"/>
              <a:lumOff val="60000"/>
            </a:schemeClr>
          </a:solidFill>
          <a:ln>
            <a:solidFill>
              <a:schemeClr val="tx1"/>
            </a:solidFill>
          </a:ln>
        </p:spPr>
        <p:txBody>
          <a:bodyPr wrap="square" rtlCol="0">
            <a:spAutoFit/>
          </a:bodyPr>
          <a:lstStyle/>
          <a:p>
            <a:pPr algn="ctr"/>
            <a:r>
              <a:rPr lang="en-US" sz="1300" b="1" dirty="0">
                <a:latin typeface="+mj-lt"/>
              </a:rPr>
              <a:t>Media</a:t>
            </a:r>
          </a:p>
          <a:p>
            <a:pPr algn="ctr"/>
            <a:r>
              <a:rPr lang="en-US" sz="1300" b="1" dirty="0">
                <a:latin typeface="+mj-lt"/>
              </a:rPr>
              <a:t>Based</a:t>
            </a:r>
          </a:p>
          <a:p>
            <a:pPr algn="ctr"/>
            <a:r>
              <a:rPr lang="en-US" sz="1300" b="1" dirty="0">
                <a:latin typeface="+mj-lt"/>
              </a:rPr>
              <a:t>Prevention</a:t>
            </a:r>
          </a:p>
        </p:txBody>
      </p:sp>
      <p:sp>
        <p:nvSpPr>
          <p:cNvPr id="13" name="TextBox 12"/>
          <p:cNvSpPr txBox="1"/>
          <p:nvPr/>
        </p:nvSpPr>
        <p:spPr>
          <a:xfrm>
            <a:off x="162339" y="3347948"/>
            <a:ext cx="1209261" cy="692497"/>
          </a:xfrm>
          <a:prstGeom prst="rect">
            <a:avLst/>
          </a:prstGeom>
          <a:solidFill>
            <a:srgbClr val="CCCCFF"/>
          </a:solidFill>
          <a:ln>
            <a:solidFill>
              <a:schemeClr val="tx1"/>
            </a:solidFill>
          </a:ln>
        </p:spPr>
        <p:txBody>
          <a:bodyPr wrap="square" rtlCol="0">
            <a:spAutoFit/>
          </a:bodyPr>
          <a:lstStyle/>
          <a:p>
            <a:pPr algn="ctr"/>
            <a:r>
              <a:rPr lang="en-US" sz="1300" b="1" dirty="0">
                <a:latin typeface="+mj-lt"/>
              </a:rPr>
              <a:t>Community</a:t>
            </a:r>
          </a:p>
          <a:p>
            <a:pPr algn="ctr"/>
            <a:r>
              <a:rPr lang="en-US" sz="1300" b="1" dirty="0">
                <a:latin typeface="+mj-lt"/>
              </a:rPr>
              <a:t>Based</a:t>
            </a:r>
          </a:p>
          <a:p>
            <a:pPr algn="ctr"/>
            <a:r>
              <a:rPr lang="en-US" sz="1300" b="1" dirty="0">
                <a:latin typeface="+mj-lt"/>
              </a:rPr>
              <a:t>Prevention</a:t>
            </a:r>
          </a:p>
        </p:txBody>
      </p:sp>
      <p:sp>
        <p:nvSpPr>
          <p:cNvPr id="14" name="TextBox 8"/>
          <p:cNvSpPr txBox="1">
            <a:spLocks noChangeArrowheads="1"/>
          </p:cNvSpPr>
          <p:nvPr/>
        </p:nvSpPr>
        <p:spPr bwMode="auto">
          <a:xfrm>
            <a:off x="4837044" y="1307065"/>
            <a:ext cx="295357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0">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eaLnBrk="1" hangingPunct="1">
              <a:spcBef>
                <a:spcPct val="0"/>
              </a:spcBef>
              <a:buClrTx/>
              <a:buSzTx/>
              <a:buNone/>
            </a:pPr>
            <a:r>
              <a:rPr lang="en-US" altLang="en-US" sz="2400" b="1" u="sng" dirty="0">
                <a:latin typeface="+mj-lt"/>
              </a:rPr>
              <a:t>Implementer’s Series</a:t>
            </a:r>
          </a:p>
        </p:txBody>
      </p:sp>
      <p:sp>
        <p:nvSpPr>
          <p:cNvPr id="15" name="TextBox 14"/>
          <p:cNvSpPr txBox="1"/>
          <p:nvPr/>
        </p:nvSpPr>
        <p:spPr>
          <a:xfrm>
            <a:off x="4668055" y="1837979"/>
            <a:ext cx="1199322" cy="692497"/>
          </a:xfrm>
          <a:prstGeom prst="rect">
            <a:avLst/>
          </a:prstGeom>
          <a:solidFill>
            <a:srgbClr val="CCFFFF"/>
          </a:solidFill>
          <a:ln>
            <a:solidFill>
              <a:schemeClr val="tx1"/>
            </a:solidFill>
          </a:ln>
        </p:spPr>
        <p:txBody>
          <a:bodyPr wrap="square" rtlCol="0">
            <a:spAutoFit/>
          </a:bodyPr>
          <a:lstStyle/>
          <a:p>
            <a:pPr algn="ctr"/>
            <a:r>
              <a:rPr lang="en-US" sz="1300" b="1" dirty="0">
                <a:latin typeface="+mj-lt"/>
              </a:rPr>
              <a:t>Intro to Prevention Science</a:t>
            </a:r>
          </a:p>
        </p:txBody>
      </p:sp>
      <p:sp>
        <p:nvSpPr>
          <p:cNvPr id="16" name="TextBox 15"/>
          <p:cNvSpPr txBox="1"/>
          <p:nvPr/>
        </p:nvSpPr>
        <p:spPr>
          <a:xfrm>
            <a:off x="5936950" y="1837978"/>
            <a:ext cx="1199322" cy="692497"/>
          </a:xfrm>
          <a:prstGeom prst="rect">
            <a:avLst/>
          </a:prstGeom>
          <a:solidFill>
            <a:srgbClr val="CCFFCC"/>
          </a:solidFill>
          <a:ln>
            <a:solidFill>
              <a:schemeClr val="tx1"/>
            </a:solidFill>
          </a:ln>
        </p:spPr>
        <p:txBody>
          <a:bodyPr wrap="square" rtlCol="0">
            <a:spAutoFit/>
          </a:bodyPr>
          <a:lstStyle/>
          <a:p>
            <a:pPr algn="ctr"/>
            <a:r>
              <a:rPr lang="en-US" sz="1300" b="1" dirty="0">
                <a:latin typeface="+mj-lt"/>
              </a:rPr>
              <a:t>Physiology &amp; Pharmacology</a:t>
            </a:r>
          </a:p>
          <a:p>
            <a:pPr algn="ctr"/>
            <a:endParaRPr lang="en-US" sz="1300" b="1" dirty="0">
              <a:latin typeface="+mj-lt"/>
            </a:endParaRPr>
          </a:p>
        </p:txBody>
      </p:sp>
      <p:sp>
        <p:nvSpPr>
          <p:cNvPr id="17" name="TextBox 16"/>
          <p:cNvSpPr txBox="1"/>
          <p:nvPr/>
        </p:nvSpPr>
        <p:spPr>
          <a:xfrm>
            <a:off x="7202533" y="1837979"/>
            <a:ext cx="1199322" cy="692497"/>
          </a:xfrm>
          <a:prstGeom prst="rect">
            <a:avLst/>
          </a:prstGeom>
          <a:solidFill>
            <a:srgbClr val="FFFFCC"/>
          </a:solidFill>
          <a:ln>
            <a:solidFill>
              <a:schemeClr val="tx1"/>
            </a:solidFill>
          </a:ln>
        </p:spPr>
        <p:txBody>
          <a:bodyPr wrap="square" rtlCol="0">
            <a:spAutoFit/>
          </a:bodyPr>
          <a:lstStyle/>
          <a:p>
            <a:pPr algn="ctr"/>
            <a:r>
              <a:rPr lang="en-US" sz="1300" b="1" dirty="0">
                <a:latin typeface="+mj-lt"/>
              </a:rPr>
              <a:t>Monitoring and Evaluation</a:t>
            </a:r>
          </a:p>
          <a:p>
            <a:pPr algn="ctr"/>
            <a:endParaRPr lang="en-US" sz="1300" b="1" dirty="0">
              <a:latin typeface="+mj-lt"/>
            </a:endParaRPr>
          </a:p>
        </p:txBody>
      </p:sp>
      <p:pic>
        <p:nvPicPr>
          <p:cNvPr id="18" name="Picture 17"/>
          <p:cNvPicPr>
            <a:picLocks noChangeAspect="1"/>
          </p:cNvPicPr>
          <p:nvPr/>
        </p:nvPicPr>
        <p:blipFill rotWithShape="1">
          <a:blip r:embed="rId3" cstate="email">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val="0"/>
              </a:ext>
            </a:extLst>
          </a:blip>
          <a:srcRect/>
          <a:stretch/>
        </p:blipFill>
        <p:spPr bwMode="auto">
          <a:xfrm>
            <a:off x="475041" y="4489178"/>
            <a:ext cx="7720180" cy="2356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Down Arrow 18"/>
          <p:cNvSpPr/>
          <p:nvPr/>
        </p:nvSpPr>
        <p:spPr>
          <a:xfrm rot="2536691">
            <a:off x="5362097" y="2838180"/>
            <a:ext cx="483893" cy="1620021"/>
          </a:xfrm>
          <a:prstGeom prst="downArrow">
            <a:avLst/>
          </a:prstGeom>
          <a:solidFill>
            <a:srgbClr val="474B78">
              <a:lumMod val="75000"/>
            </a:srgbClr>
          </a:solidFill>
          <a:ln w="55000" cap="flat" cmpd="thickThin" algn="ctr">
            <a:solidFill>
              <a:srgbClr val="2DA2BF">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00" b="1" i="0" u="none" strike="noStrike" kern="0" cap="none" spc="0" normalizeH="0" baseline="0" noProof="0">
              <a:ln>
                <a:noFill/>
              </a:ln>
              <a:solidFill>
                <a:prstClr val="white"/>
              </a:solidFill>
              <a:effectLst/>
              <a:uLnTx/>
              <a:uFillTx/>
              <a:latin typeface="+mj-lt"/>
              <a:ea typeface="+mn-ea"/>
              <a:cs typeface="+mn-cs"/>
            </a:endParaRPr>
          </a:p>
        </p:txBody>
      </p:sp>
      <p:sp>
        <p:nvSpPr>
          <p:cNvPr id="20" name="TextBox 19"/>
          <p:cNvSpPr txBox="1"/>
          <p:nvPr/>
        </p:nvSpPr>
        <p:spPr>
          <a:xfrm>
            <a:off x="6054609" y="3648191"/>
            <a:ext cx="2290021" cy="292388"/>
          </a:xfrm>
          <a:prstGeom prst="rect">
            <a:avLst/>
          </a:prstGeom>
          <a:noFill/>
        </p:spPr>
        <p:txBody>
          <a:bodyPr wrap="square" rtlCol="0">
            <a:spAutoFit/>
          </a:bodyPr>
          <a:lstStyle/>
          <a:p>
            <a:r>
              <a:rPr lang="en-US" sz="1300" b="1" dirty="0">
                <a:solidFill>
                  <a:prstClr val="black"/>
                </a:solidFill>
                <a:latin typeface="+mj-lt"/>
              </a:rPr>
              <a:t>Specialization</a:t>
            </a:r>
          </a:p>
        </p:txBody>
      </p:sp>
      <p:sp>
        <p:nvSpPr>
          <p:cNvPr id="21" name="TextBox 8"/>
          <p:cNvSpPr txBox="1">
            <a:spLocks noChangeArrowheads="1"/>
          </p:cNvSpPr>
          <p:nvPr/>
        </p:nvSpPr>
        <p:spPr bwMode="auto">
          <a:xfrm>
            <a:off x="574117" y="6422033"/>
            <a:ext cx="7543800" cy="246221"/>
          </a:xfrm>
          <a:prstGeom prst="rect">
            <a:avLst/>
          </a:prstGeom>
          <a:solidFill>
            <a:schemeClr val="accent1">
              <a:lumMod val="40000"/>
              <a:lumOff val="60000"/>
            </a:schemeClr>
          </a:solidFill>
          <a:ln>
            <a:noFill/>
          </a:ln>
          <a:extLst/>
        </p:spPr>
        <p:txBody>
          <a:bodyPr wrap="square" tIns="0">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eaLnBrk="1" hangingPunct="1">
              <a:spcBef>
                <a:spcPct val="0"/>
              </a:spcBef>
              <a:buClrTx/>
              <a:buSzTx/>
              <a:buNone/>
            </a:pPr>
            <a:r>
              <a:rPr lang="en-US" altLang="en-US" sz="1300" b="1" dirty="0">
                <a:latin typeface="+mj-lt"/>
              </a:rPr>
              <a:t>Number of curricula per specialization</a:t>
            </a:r>
          </a:p>
        </p:txBody>
      </p:sp>
      <p:sp>
        <p:nvSpPr>
          <p:cNvPr id="22" name="TextBox 8"/>
          <p:cNvSpPr txBox="1">
            <a:spLocks noChangeArrowheads="1"/>
          </p:cNvSpPr>
          <p:nvPr/>
        </p:nvSpPr>
        <p:spPr bwMode="auto">
          <a:xfrm>
            <a:off x="573156" y="6019800"/>
            <a:ext cx="1027044" cy="246221"/>
          </a:xfrm>
          <a:prstGeom prst="rect">
            <a:avLst/>
          </a:prstGeom>
          <a:solidFill>
            <a:schemeClr val="accent1">
              <a:lumMod val="40000"/>
              <a:lumOff val="60000"/>
            </a:schemeClr>
          </a:solidFill>
          <a:ln>
            <a:noFill/>
          </a:ln>
          <a:extLst/>
        </p:spPr>
        <p:txBody>
          <a:bodyPr wrap="square" tIns="0">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algn="ctr" eaLnBrk="1" hangingPunct="1">
              <a:spcBef>
                <a:spcPct val="0"/>
              </a:spcBef>
              <a:buClrTx/>
              <a:buSzTx/>
              <a:buNone/>
            </a:pPr>
            <a:r>
              <a:rPr lang="en-US" altLang="en-US" sz="1300" b="1" dirty="0">
                <a:latin typeface="+mj-lt"/>
              </a:rPr>
              <a:t>5 curricula</a:t>
            </a:r>
          </a:p>
        </p:txBody>
      </p:sp>
      <p:sp>
        <p:nvSpPr>
          <p:cNvPr id="23" name="TextBox 8"/>
          <p:cNvSpPr txBox="1">
            <a:spLocks noChangeArrowheads="1"/>
          </p:cNvSpPr>
          <p:nvPr/>
        </p:nvSpPr>
        <p:spPr bwMode="auto">
          <a:xfrm>
            <a:off x="1639956" y="6019800"/>
            <a:ext cx="1027044" cy="246221"/>
          </a:xfrm>
          <a:prstGeom prst="rect">
            <a:avLst/>
          </a:prstGeom>
          <a:solidFill>
            <a:schemeClr val="accent1">
              <a:lumMod val="40000"/>
              <a:lumOff val="60000"/>
            </a:schemeClr>
          </a:solidFill>
          <a:ln>
            <a:noFill/>
          </a:ln>
          <a:extLst/>
        </p:spPr>
        <p:txBody>
          <a:bodyPr wrap="square" tIns="0">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algn="ctr" eaLnBrk="1" hangingPunct="1">
              <a:spcBef>
                <a:spcPct val="0"/>
              </a:spcBef>
              <a:buClrTx/>
              <a:buSzTx/>
              <a:buNone/>
            </a:pPr>
            <a:r>
              <a:rPr lang="en-US" altLang="en-US" sz="1300" b="1" dirty="0">
                <a:latin typeface="+mj-lt"/>
              </a:rPr>
              <a:t>5 curricula</a:t>
            </a:r>
          </a:p>
        </p:txBody>
      </p:sp>
      <p:sp>
        <p:nvSpPr>
          <p:cNvPr id="24" name="TextBox 8"/>
          <p:cNvSpPr txBox="1">
            <a:spLocks noChangeArrowheads="1"/>
          </p:cNvSpPr>
          <p:nvPr/>
        </p:nvSpPr>
        <p:spPr bwMode="auto">
          <a:xfrm>
            <a:off x="2743200" y="6019800"/>
            <a:ext cx="1027044" cy="246221"/>
          </a:xfrm>
          <a:prstGeom prst="rect">
            <a:avLst/>
          </a:prstGeom>
          <a:solidFill>
            <a:schemeClr val="accent1">
              <a:lumMod val="40000"/>
              <a:lumOff val="60000"/>
            </a:schemeClr>
          </a:solidFill>
          <a:ln>
            <a:noFill/>
          </a:ln>
          <a:extLst/>
        </p:spPr>
        <p:txBody>
          <a:bodyPr wrap="square" tIns="0">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algn="ctr" eaLnBrk="1" hangingPunct="1">
              <a:spcBef>
                <a:spcPct val="0"/>
              </a:spcBef>
              <a:buClrTx/>
              <a:buSzTx/>
              <a:buNone/>
            </a:pPr>
            <a:r>
              <a:rPr lang="en-US" altLang="en-US" sz="1300" b="1" dirty="0">
                <a:latin typeface="+mj-lt"/>
              </a:rPr>
              <a:t>6 curricula</a:t>
            </a:r>
          </a:p>
        </p:txBody>
      </p:sp>
      <p:sp>
        <p:nvSpPr>
          <p:cNvPr id="25" name="TextBox 8"/>
          <p:cNvSpPr txBox="1">
            <a:spLocks noChangeArrowheads="1"/>
          </p:cNvSpPr>
          <p:nvPr/>
        </p:nvSpPr>
        <p:spPr bwMode="auto">
          <a:xfrm>
            <a:off x="3810000" y="6019800"/>
            <a:ext cx="1027044" cy="246221"/>
          </a:xfrm>
          <a:prstGeom prst="rect">
            <a:avLst/>
          </a:prstGeom>
          <a:solidFill>
            <a:schemeClr val="accent1">
              <a:lumMod val="40000"/>
              <a:lumOff val="60000"/>
            </a:schemeClr>
          </a:solidFill>
          <a:ln>
            <a:noFill/>
          </a:ln>
          <a:extLst/>
        </p:spPr>
        <p:txBody>
          <a:bodyPr wrap="square" tIns="0">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algn="ctr" eaLnBrk="1" hangingPunct="1">
              <a:spcBef>
                <a:spcPct val="0"/>
              </a:spcBef>
              <a:buClrTx/>
              <a:buSzTx/>
              <a:buNone/>
            </a:pPr>
            <a:r>
              <a:rPr lang="en-US" altLang="en-US" sz="1300" b="1" dirty="0">
                <a:latin typeface="+mj-lt"/>
              </a:rPr>
              <a:t>6 curricula</a:t>
            </a:r>
          </a:p>
        </p:txBody>
      </p:sp>
      <p:sp>
        <p:nvSpPr>
          <p:cNvPr id="26" name="TextBox 8"/>
          <p:cNvSpPr txBox="1">
            <a:spLocks noChangeArrowheads="1"/>
          </p:cNvSpPr>
          <p:nvPr/>
        </p:nvSpPr>
        <p:spPr bwMode="auto">
          <a:xfrm>
            <a:off x="4880112" y="6019800"/>
            <a:ext cx="1027044" cy="246221"/>
          </a:xfrm>
          <a:prstGeom prst="rect">
            <a:avLst/>
          </a:prstGeom>
          <a:solidFill>
            <a:schemeClr val="accent1">
              <a:lumMod val="40000"/>
              <a:lumOff val="60000"/>
            </a:schemeClr>
          </a:solidFill>
          <a:ln>
            <a:noFill/>
          </a:ln>
          <a:extLst/>
        </p:spPr>
        <p:txBody>
          <a:bodyPr wrap="square" tIns="0">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algn="ctr" eaLnBrk="1" hangingPunct="1">
              <a:spcBef>
                <a:spcPct val="0"/>
              </a:spcBef>
              <a:buClrTx/>
              <a:buSzTx/>
              <a:buNone/>
            </a:pPr>
            <a:r>
              <a:rPr lang="en-US" altLang="en-US" sz="1300" b="1" dirty="0">
                <a:latin typeface="+mj-lt"/>
              </a:rPr>
              <a:t>5 curricula</a:t>
            </a:r>
          </a:p>
        </p:txBody>
      </p:sp>
      <p:sp>
        <p:nvSpPr>
          <p:cNvPr id="27" name="TextBox 8"/>
          <p:cNvSpPr txBox="1">
            <a:spLocks noChangeArrowheads="1"/>
          </p:cNvSpPr>
          <p:nvPr/>
        </p:nvSpPr>
        <p:spPr bwMode="auto">
          <a:xfrm>
            <a:off x="5983356" y="6019800"/>
            <a:ext cx="1027044" cy="246221"/>
          </a:xfrm>
          <a:prstGeom prst="rect">
            <a:avLst/>
          </a:prstGeom>
          <a:solidFill>
            <a:schemeClr val="accent1">
              <a:lumMod val="40000"/>
              <a:lumOff val="60000"/>
            </a:schemeClr>
          </a:solidFill>
          <a:ln>
            <a:noFill/>
          </a:ln>
          <a:extLst/>
        </p:spPr>
        <p:txBody>
          <a:bodyPr wrap="square" tIns="0">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algn="ctr" eaLnBrk="1" hangingPunct="1">
              <a:spcBef>
                <a:spcPct val="0"/>
              </a:spcBef>
              <a:buClrTx/>
              <a:buSzTx/>
              <a:buNone/>
            </a:pPr>
            <a:r>
              <a:rPr lang="en-US" altLang="en-US" sz="1300" b="1" dirty="0">
                <a:latin typeface="+mj-lt"/>
              </a:rPr>
              <a:t>5 curricula</a:t>
            </a:r>
          </a:p>
        </p:txBody>
      </p:sp>
      <p:sp>
        <p:nvSpPr>
          <p:cNvPr id="28" name="TextBox 8"/>
          <p:cNvSpPr txBox="1">
            <a:spLocks noChangeArrowheads="1"/>
          </p:cNvSpPr>
          <p:nvPr/>
        </p:nvSpPr>
        <p:spPr bwMode="auto">
          <a:xfrm>
            <a:off x="7050156" y="6019800"/>
            <a:ext cx="1027044" cy="246221"/>
          </a:xfrm>
          <a:prstGeom prst="rect">
            <a:avLst/>
          </a:prstGeom>
          <a:solidFill>
            <a:schemeClr val="accent1">
              <a:lumMod val="40000"/>
              <a:lumOff val="60000"/>
            </a:schemeClr>
          </a:solidFill>
          <a:ln>
            <a:noFill/>
          </a:ln>
          <a:extLst/>
        </p:spPr>
        <p:txBody>
          <a:bodyPr wrap="square" tIns="0">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algn="ctr" eaLnBrk="1" hangingPunct="1">
              <a:spcBef>
                <a:spcPct val="0"/>
              </a:spcBef>
              <a:buClrTx/>
              <a:buSzTx/>
              <a:buNone/>
            </a:pPr>
            <a:r>
              <a:rPr lang="en-US" altLang="en-US" sz="1300" b="1" dirty="0">
                <a:latin typeface="+mj-lt"/>
              </a:rPr>
              <a:t>7 curricula</a:t>
            </a:r>
          </a:p>
        </p:txBody>
      </p:sp>
    </p:spTree>
    <p:extLst>
      <p:ext uri="{BB962C8B-B14F-4D97-AF65-F5344CB8AC3E}">
        <p14:creationId xmlns:p14="http://schemas.microsoft.com/office/powerpoint/2010/main" val="822521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childTnLst>
                                </p:cTn>
                              </p:par>
                              <p:par>
                                <p:cTn id="49" presetID="10" presetClass="entr" presetSubtype="0" fill="hold" nodeType="with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500"/>
                                        <p:tgtEl>
                                          <p:spTgt spid="18"/>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500"/>
                                        <p:tgtEl>
                                          <p:spTgt spid="20"/>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500"/>
                                        <p:tgtEl>
                                          <p:spTgt spid="21"/>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fade">
                                      <p:cBhvr>
                                        <p:cTn id="70" dur="500"/>
                                        <p:tgtEl>
                                          <p:spTgt spid="23"/>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500"/>
                                        <p:tgtEl>
                                          <p:spTgt spid="24"/>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fade">
                                      <p:cBhvr>
                                        <p:cTn id="76" dur="500"/>
                                        <p:tgtEl>
                                          <p:spTgt spid="2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7"/>
                                        </p:tgtEl>
                                        <p:attrNameLst>
                                          <p:attrName>style.visibility</p:attrName>
                                        </p:attrNameLst>
                                      </p:cBhvr>
                                      <p:to>
                                        <p:strVal val="visible"/>
                                      </p:to>
                                    </p:set>
                                    <p:animEffect transition="in" filter="fade">
                                      <p:cBhvr>
                                        <p:cTn id="82" dur="500"/>
                                        <p:tgtEl>
                                          <p:spTgt spid="27"/>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8"/>
                                        </p:tgtEl>
                                        <p:attrNameLst>
                                          <p:attrName>style.visibility</p:attrName>
                                        </p:attrNameLst>
                                      </p:cBhvr>
                                      <p:to>
                                        <p:strVal val="visible"/>
                                      </p:to>
                                    </p:set>
                                    <p:animEffect transition="in" filter="fade">
                                      <p:cBhvr>
                                        <p:cTn id="8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P spid="11" grpId="0" animBg="1"/>
      <p:bldP spid="12" grpId="0" animBg="1"/>
      <p:bldP spid="13" grpId="0" animBg="1"/>
      <p:bldP spid="14" grpId="0"/>
      <p:bldP spid="15" grpId="0" animBg="1"/>
      <p:bldP spid="16" grpId="0" animBg="1"/>
      <p:bldP spid="17" grpId="0" animBg="1"/>
      <p:bldP spid="19" grpId="0" animBg="1"/>
      <p:bldP spid="20" grpId="0"/>
      <p:bldP spid="21" grpId="0" animBg="1"/>
      <p:bldP spid="22" grpId="0" animBg="1"/>
      <p:bldP spid="23" grpId="0" animBg="1"/>
      <p:bldP spid="24" grpId="0" animBg="1"/>
      <p:bldP spid="25" grpId="0" animBg="1"/>
      <p:bldP spid="26" grpId="0" animBg="1"/>
      <p:bldP spid="27" grpId="0" animBg="1"/>
      <p:bldP spid="2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62000" y="228600"/>
            <a:ext cx="7620000" cy="1600200"/>
          </a:xfrm>
          <a:prstGeom prst="rect">
            <a:avLst/>
          </a:prstGeom>
          <a:noFill/>
        </p:spPr>
        <p:txBody>
          <a:bodyPr wrap="square" rtlCol="0">
            <a:normAutofit/>
          </a:bodyPr>
          <a:lstStyle/>
          <a:p>
            <a:pPr algn="ctr"/>
            <a:r>
              <a:rPr lang="en-US" sz="4000" b="1" dirty="0">
                <a:solidFill>
                  <a:schemeClr val="accent1">
                    <a:lumMod val="75000"/>
                  </a:schemeClr>
                </a:solidFill>
                <a:latin typeface="+mj-lt"/>
              </a:rPr>
              <a:t>UTC and UPC Curriculum</a:t>
            </a:r>
          </a:p>
        </p:txBody>
      </p:sp>
      <p:pic>
        <p:nvPicPr>
          <p:cNvPr id="20" name="Picture 19"/>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2400" y="725129"/>
            <a:ext cx="8638659" cy="5808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54324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2"/>
          <p:cNvSpPr>
            <a:spLocks noGrp="1"/>
          </p:cNvSpPr>
          <p:nvPr>
            <p:ph type="ctrTitle"/>
          </p:nvPr>
        </p:nvSpPr>
        <p:spPr bwMode="auto">
          <a:xfrm>
            <a:off x="-19050" y="838200"/>
            <a:ext cx="9144000" cy="76517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algn="ctr"/>
            <a:r>
              <a:rPr lang="en-US" altLang="en-US" sz="4000" dirty="0">
                <a:solidFill>
                  <a:schemeClr val="accent1">
                    <a:lumMod val="75000"/>
                  </a:schemeClr>
                </a:solidFill>
              </a:rPr>
              <a:t>Training Programs Globally</a:t>
            </a:r>
            <a:endParaRPr lang="ar-IQ" altLang="en-US" sz="4000" dirty="0">
              <a:solidFill>
                <a:schemeClr val="accent1">
                  <a:lumMod val="75000"/>
                </a:schemeClr>
              </a:solidFill>
            </a:endParaRPr>
          </a:p>
        </p:txBody>
      </p:sp>
      <p:pic>
        <p:nvPicPr>
          <p:cNvPr id="1026" name="Picture 2" descr="C:\Users\sissonca\AppData\Local\Microsoft\Windows\Temporary Internet Files\Content.Outlook\X7BTAQ9B\DAP Map_June 201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60" y="1524000"/>
            <a:ext cx="9144000" cy="5165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41027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10" descr="2786738_300.jp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477000" y="42672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0" y="304800"/>
            <a:ext cx="9166225" cy="1143000"/>
          </a:xfrm>
        </p:spPr>
        <p:txBody>
          <a:bodyPr vert="horz" wrap="square" lIns="91440" tIns="45720" rIns="91440" bIns="45720" numCol="1" anchorCtr="0" compatLnSpc="1">
            <a:prstTxWarp prst="textNoShape">
              <a:avLst/>
            </a:prstTxWarp>
            <a:noAutofit/>
          </a:bodyPr>
          <a:lstStyle/>
          <a:p>
            <a:pPr algn="ctr" eaLnBrk="1" hangingPunct="1">
              <a:defRPr/>
            </a:pPr>
            <a:r>
              <a:rPr lang="en-US" altLang="en-US" sz="4000" b="1" dirty="0">
                <a:solidFill>
                  <a:schemeClr val="accent1">
                    <a:lumMod val="75000"/>
                  </a:schemeClr>
                </a:solidFill>
                <a:ea typeface="ＭＳ Ｐゴシック" pitchFamily="34" charset="-128"/>
              </a:rPr>
              <a:t>International Organization Partners</a:t>
            </a:r>
          </a:p>
        </p:txBody>
      </p:sp>
      <p:pic>
        <p:nvPicPr>
          <p:cNvPr id="15364" name="Picture 5" descr="cc318a4e75e6069efba729361713bb4f.pn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505075" y="1905000"/>
            <a:ext cx="1304925" cy="1118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7" descr="who2.jpg"/>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981700" y="1782763"/>
            <a:ext cx="1485900" cy="1265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Picture 8" descr="41802_106299698631_7592818_n.jpg"/>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670050" y="4267200"/>
            <a:ext cx="11493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9" descr="49169African-Union.png"/>
          <p:cNvPicPr>
            <a:picLocks noChangeAspect="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992563" y="4064790"/>
            <a:ext cx="1417637" cy="140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9" name="TextBox 13"/>
          <p:cNvSpPr txBox="1">
            <a:spLocks noChangeArrowheads="1"/>
          </p:cNvSpPr>
          <p:nvPr/>
        </p:nvSpPr>
        <p:spPr bwMode="auto">
          <a:xfrm>
            <a:off x="6169025" y="5486400"/>
            <a:ext cx="160020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algn="ctr" eaLnBrk="1" hangingPunct="1">
              <a:spcBef>
                <a:spcPct val="0"/>
              </a:spcBef>
              <a:buClrTx/>
              <a:buSzTx/>
              <a:buFontTx/>
              <a:buNone/>
            </a:pPr>
            <a:r>
              <a:rPr lang="en-US" altLang="en-US" sz="1400" dirty="0">
                <a:latin typeface="Arial" pitchFamily="34" charset="0"/>
              </a:rPr>
              <a:t>Organization of American States</a:t>
            </a:r>
          </a:p>
          <a:p>
            <a:pPr algn="ctr" eaLnBrk="1" hangingPunct="1">
              <a:spcBef>
                <a:spcPct val="0"/>
              </a:spcBef>
              <a:buClrTx/>
              <a:buSzTx/>
              <a:buFontTx/>
              <a:buNone/>
            </a:pPr>
            <a:r>
              <a:rPr lang="en-US" altLang="en-US" sz="1400" dirty="0">
                <a:latin typeface="Arial" pitchFamily="34" charset="0"/>
              </a:rPr>
              <a:t>(Washington, DC)</a:t>
            </a:r>
          </a:p>
        </p:txBody>
      </p:sp>
      <p:sp>
        <p:nvSpPr>
          <p:cNvPr id="15370" name="TextBox 14"/>
          <p:cNvSpPr txBox="1">
            <a:spLocks noChangeArrowheads="1"/>
          </p:cNvSpPr>
          <p:nvPr/>
        </p:nvSpPr>
        <p:spPr bwMode="auto">
          <a:xfrm>
            <a:off x="1447800" y="5445905"/>
            <a:ext cx="1600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algn="ctr" eaLnBrk="1" hangingPunct="1">
              <a:spcBef>
                <a:spcPct val="0"/>
              </a:spcBef>
              <a:buClrTx/>
              <a:buSzTx/>
              <a:buFontTx/>
              <a:buNone/>
            </a:pPr>
            <a:r>
              <a:rPr lang="en-US" altLang="en-US" sz="1400" dirty="0">
                <a:latin typeface="Arial" pitchFamily="34" charset="0"/>
              </a:rPr>
              <a:t>Colombo Plan</a:t>
            </a:r>
          </a:p>
          <a:p>
            <a:pPr algn="ctr" eaLnBrk="1" hangingPunct="1">
              <a:spcBef>
                <a:spcPct val="0"/>
              </a:spcBef>
              <a:buClrTx/>
              <a:buSzTx/>
              <a:buFontTx/>
              <a:buNone/>
            </a:pPr>
            <a:r>
              <a:rPr lang="en-US" altLang="en-US" sz="1400" dirty="0">
                <a:latin typeface="Arial" pitchFamily="34" charset="0"/>
              </a:rPr>
              <a:t>(Sri Lanka)</a:t>
            </a:r>
          </a:p>
        </p:txBody>
      </p:sp>
      <p:sp>
        <p:nvSpPr>
          <p:cNvPr id="15371" name="TextBox 15"/>
          <p:cNvSpPr txBox="1">
            <a:spLocks noChangeArrowheads="1"/>
          </p:cNvSpPr>
          <p:nvPr/>
        </p:nvSpPr>
        <p:spPr bwMode="auto">
          <a:xfrm>
            <a:off x="1447800" y="3049695"/>
            <a:ext cx="358140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algn="ctr" eaLnBrk="1" hangingPunct="1">
              <a:spcBef>
                <a:spcPct val="0"/>
              </a:spcBef>
              <a:buClrTx/>
              <a:buSzTx/>
              <a:buFontTx/>
              <a:buNone/>
            </a:pPr>
            <a:r>
              <a:rPr lang="en-US" altLang="en-US" sz="1400" dirty="0">
                <a:latin typeface="Arial" pitchFamily="34" charset="0"/>
              </a:rPr>
              <a:t>United Nations Office on Drugs and Crime</a:t>
            </a:r>
          </a:p>
          <a:p>
            <a:pPr algn="ctr" eaLnBrk="1" hangingPunct="1">
              <a:spcBef>
                <a:spcPct val="0"/>
              </a:spcBef>
              <a:buClrTx/>
              <a:buSzTx/>
              <a:buFontTx/>
              <a:buNone/>
            </a:pPr>
            <a:r>
              <a:rPr lang="en-US" altLang="en-US" sz="1400" dirty="0">
                <a:latin typeface="Arial" pitchFamily="34" charset="0"/>
              </a:rPr>
              <a:t>Drug Prevention and Health Branch</a:t>
            </a:r>
          </a:p>
          <a:p>
            <a:pPr algn="ctr" eaLnBrk="1" hangingPunct="1">
              <a:spcBef>
                <a:spcPct val="0"/>
              </a:spcBef>
              <a:buClrTx/>
              <a:buSzTx/>
              <a:buFontTx/>
              <a:buNone/>
            </a:pPr>
            <a:r>
              <a:rPr lang="en-US" altLang="en-US" sz="1400" dirty="0">
                <a:latin typeface="Arial" pitchFamily="34" charset="0"/>
              </a:rPr>
              <a:t>(Vienna, Austria)</a:t>
            </a:r>
          </a:p>
        </p:txBody>
      </p:sp>
      <p:sp>
        <p:nvSpPr>
          <p:cNvPr id="15372" name="TextBox 17"/>
          <p:cNvSpPr txBox="1">
            <a:spLocks noChangeArrowheads="1"/>
          </p:cNvSpPr>
          <p:nvPr/>
        </p:nvSpPr>
        <p:spPr bwMode="auto">
          <a:xfrm>
            <a:off x="3657600" y="5469727"/>
            <a:ext cx="2057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algn="ctr" eaLnBrk="1" hangingPunct="1">
              <a:spcBef>
                <a:spcPct val="0"/>
              </a:spcBef>
              <a:buClrTx/>
              <a:buSzTx/>
              <a:buFontTx/>
              <a:buNone/>
            </a:pPr>
            <a:r>
              <a:rPr lang="en-US" altLang="en-US" sz="1400" dirty="0">
                <a:latin typeface="Arial" pitchFamily="34" charset="0"/>
              </a:rPr>
              <a:t>African Union</a:t>
            </a:r>
          </a:p>
          <a:p>
            <a:pPr algn="ctr" eaLnBrk="1" hangingPunct="1">
              <a:spcBef>
                <a:spcPct val="0"/>
              </a:spcBef>
              <a:buClrTx/>
              <a:buSzTx/>
              <a:buFontTx/>
              <a:buNone/>
            </a:pPr>
            <a:r>
              <a:rPr lang="en-US" altLang="en-US" sz="1400" dirty="0">
                <a:latin typeface="Arial" pitchFamily="34" charset="0"/>
              </a:rPr>
              <a:t>(Addis Ababa, Ethiopia)</a:t>
            </a:r>
          </a:p>
        </p:txBody>
      </p:sp>
      <p:sp>
        <p:nvSpPr>
          <p:cNvPr id="15373" name="TextBox 18"/>
          <p:cNvSpPr txBox="1">
            <a:spLocks noChangeArrowheads="1"/>
          </p:cNvSpPr>
          <p:nvPr/>
        </p:nvSpPr>
        <p:spPr bwMode="auto">
          <a:xfrm>
            <a:off x="5448300" y="3048000"/>
            <a:ext cx="25146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algn="ctr" eaLnBrk="1" hangingPunct="1">
              <a:spcBef>
                <a:spcPct val="0"/>
              </a:spcBef>
              <a:buClrTx/>
              <a:buSzTx/>
              <a:buFontTx/>
              <a:buNone/>
            </a:pPr>
            <a:r>
              <a:rPr lang="en-US" altLang="en-US" sz="1400" dirty="0">
                <a:latin typeface="Arial" pitchFamily="34" charset="0"/>
              </a:rPr>
              <a:t>World Health Organization</a:t>
            </a:r>
          </a:p>
          <a:p>
            <a:pPr algn="ctr" eaLnBrk="1" hangingPunct="1">
              <a:spcBef>
                <a:spcPct val="0"/>
              </a:spcBef>
              <a:buClrTx/>
              <a:buSzTx/>
              <a:buFontTx/>
              <a:buNone/>
            </a:pPr>
            <a:r>
              <a:rPr lang="en-US" altLang="en-US" sz="1400" dirty="0">
                <a:latin typeface="Arial" pitchFamily="34" charset="0"/>
              </a:rPr>
              <a:t>(Geneva, Switzerland)</a:t>
            </a:r>
          </a:p>
        </p:txBody>
      </p:sp>
    </p:spTree>
    <p:extLst>
      <p:ext uri="{BB962C8B-B14F-4D97-AF65-F5344CB8AC3E}">
        <p14:creationId xmlns:p14="http://schemas.microsoft.com/office/powerpoint/2010/main" val="37950346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38200"/>
            <a:ext cx="9144000" cy="639762"/>
          </a:xfrm>
        </p:spPr>
        <p:txBody>
          <a:bodyPr>
            <a:normAutofit fontScale="90000"/>
          </a:bodyPr>
          <a:lstStyle/>
          <a:p>
            <a:pPr algn="ctr"/>
            <a:r>
              <a:rPr lang="en-US" dirty="0"/>
              <a:t/>
            </a:r>
            <a:br>
              <a:rPr lang="en-US" dirty="0"/>
            </a:br>
            <a:r>
              <a:rPr lang="en-US" sz="4400" b="1" dirty="0">
                <a:solidFill>
                  <a:schemeClr val="accent1">
                    <a:lumMod val="75000"/>
                  </a:schemeClr>
                </a:solidFill>
              </a:rPr>
              <a:t>Professionalization through Credentialing</a:t>
            </a:r>
            <a:endParaRPr lang="en-US" sz="4400" dirty="0">
              <a:solidFill>
                <a:schemeClr val="accent1">
                  <a:lumMod val="75000"/>
                </a:schemeClr>
              </a:solidFill>
            </a:endParaRPr>
          </a:p>
        </p:txBody>
      </p:sp>
      <p:sp>
        <p:nvSpPr>
          <p:cNvPr id="3" name="Content Placeholder 2"/>
          <p:cNvSpPr>
            <a:spLocks noGrp="1"/>
          </p:cNvSpPr>
          <p:nvPr>
            <p:ph idx="1"/>
          </p:nvPr>
        </p:nvSpPr>
        <p:spPr>
          <a:xfrm>
            <a:off x="381000" y="1676400"/>
            <a:ext cx="7620000" cy="2514600"/>
          </a:xfrm>
        </p:spPr>
        <p:txBody>
          <a:bodyPr>
            <a:normAutofit lnSpcReduction="10000"/>
          </a:bodyPr>
          <a:lstStyle/>
          <a:p>
            <a:pPr marL="114300" indent="0">
              <a:buNone/>
            </a:pPr>
            <a:r>
              <a:rPr lang="en-US" b="1" dirty="0">
                <a:latin typeface="+mj-lt"/>
              </a:rPr>
              <a:t>Through ICCE Credentialing system</a:t>
            </a:r>
          </a:p>
          <a:p>
            <a:r>
              <a:rPr lang="en-US" dirty="0">
                <a:latin typeface="+mj-lt"/>
              </a:rPr>
              <a:t>International Certified Addiction Professional – Levels I, II, III</a:t>
            </a:r>
          </a:p>
          <a:p>
            <a:r>
              <a:rPr lang="en-US" dirty="0">
                <a:latin typeface="+mj-lt"/>
              </a:rPr>
              <a:t>International Certified Prevention Specialist – Levels I, II</a:t>
            </a:r>
          </a:p>
          <a:p>
            <a:r>
              <a:rPr lang="en-US" dirty="0">
                <a:latin typeface="+mj-lt"/>
              </a:rPr>
              <a:t>Recovery Coach</a:t>
            </a:r>
          </a:p>
          <a:p>
            <a:endParaRPr lang="en-US" dirty="0"/>
          </a:p>
        </p:txBody>
      </p:sp>
      <p:pic>
        <p:nvPicPr>
          <p:cNvPr id="4" name="image13.png" descr="Certificates.png"/>
          <p:cNvPicPr/>
          <p:nvPr/>
        </p:nvPicPr>
        <p:blipFill>
          <a:blip r:embed="rId3">
            <a:extLst/>
          </a:blip>
          <a:stretch>
            <a:fillRect/>
          </a:stretch>
        </p:blipFill>
        <p:spPr>
          <a:xfrm>
            <a:off x="381000" y="4191000"/>
            <a:ext cx="7696200" cy="2413406"/>
          </a:xfrm>
          <a:prstGeom prst="rect">
            <a:avLst/>
          </a:prstGeom>
          <a:ln w="12700">
            <a:miter lim="400000"/>
          </a:ln>
        </p:spPr>
      </p:pic>
    </p:spTree>
    <p:extLst>
      <p:ext uri="{BB962C8B-B14F-4D97-AF65-F5344CB8AC3E}">
        <p14:creationId xmlns:p14="http://schemas.microsoft.com/office/powerpoint/2010/main" val="39750479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447800"/>
            <a:ext cx="9144000" cy="2514600"/>
          </a:xfrm>
        </p:spPr>
        <p:txBody>
          <a:bodyPr>
            <a:normAutofit/>
          </a:bodyPr>
          <a:lstStyle/>
          <a:p>
            <a:pPr algn="ctr"/>
            <a:r>
              <a:rPr lang="en-US" sz="4000" b="1" dirty="0">
                <a:solidFill>
                  <a:schemeClr val="accent1">
                    <a:lumMod val="75000"/>
                  </a:schemeClr>
                </a:solidFill>
              </a:rPr>
              <a:t>II. Professionalize Drug Treatment and Prevention Services</a:t>
            </a:r>
          </a:p>
        </p:txBody>
      </p:sp>
    </p:spTree>
    <p:extLst>
      <p:ext uri="{BB962C8B-B14F-4D97-AF65-F5344CB8AC3E}">
        <p14:creationId xmlns:p14="http://schemas.microsoft.com/office/powerpoint/2010/main" val="35460500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971800" y="228600"/>
            <a:ext cx="6477000" cy="1600200"/>
          </a:xfrm>
          <a:prstGeom prst="rect">
            <a:avLst/>
          </a:prstGeom>
          <a:noFill/>
        </p:spPr>
        <p:txBody>
          <a:bodyPr wrap="square" rtlCol="0">
            <a:normAutofit/>
          </a:bodyPr>
          <a:lstStyle/>
          <a:p>
            <a:r>
              <a:rPr lang="en-US" sz="4000" b="1" dirty="0">
                <a:solidFill>
                  <a:schemeClr val="accent1">
                    <a:lumMod val="75000"/>
                  </a:schemeClr>
                </a:solidFill>
                <a:latin typeface="+mj-lt"/>
              </a:rPr>
              <a:t>Professionalize Treatment Systems</a:t>
            </a:r>
          </a:p>
        </p:txBody>
      </p:sp>
      <p:pic>
        <p:nvPicPr>
          <p:cNvPr id="8" name="Picture 7"/>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20753331" flipH="1">
            <a:off x="108261" y="-3142205"/>
            <a:ext cx="2895600" cy="6861081"/>
          </a:xfrm>
          <a:prstGeom prst="rect">
            <a:avLst/>
          </a:prstGeom>
        </p:spPr>
      </p:pic>
      <p:sp>
        <p:nvSpPr>
          <p:cNvPr id="6" name="TextBox 5"/>
          <p:cNvSpPr txBox="1"/>
          <p:nvPr/>
        </p:nvSpPr>
        <p:spPr>
          <a:xfrm>
            <a:off x="3664311" y="1720839"/>
            <a:ext cx="5327289" cy="1708160"/>
          </a:xfrm>
          <a:prstGeom prst="rect">
            <a:avLst/>
          </a:prstGeom>
          <a:gradFill>
            <a:gsLst>
              <a:gs pos="0">
                <a:schemeClr val="accent1">
                  <a:lumMod val="60000"/>
                  <a:lumOff val="40000"/>
                </a:schemeClr>
              </a:gs>
              <a:gs pos="100000">
                <a:schemeClr val="accent4">
                  <a:tint val="86000"/>
                  <a:satMod val="115000"/>
                </a:schemeClr>
              </a:gs>
              <a:gs pos="100000">
                <a:schemeClr val="accent4">
                  <a:tint val="50000"/>
                  <a:satMod val="150000"/>
                </a:schemeClr>
              </a:gs>
            </a:gsLst>
          </a:gradFill>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en-US" sz="3500" b="1" dirty="0">
                <a:solidFill>
                  <a:schemeClr val="bg1"/>
                </a:solidFill>
              </a:rPr>
              <a:t>Professionalize </a:t>
            </a:r>
            <a:r>
              <a:rPr lang="en-US" sz="3500" b="1" dirty="0">
                <a:solidFill>
                  <a:schemeClr val="bg1"/>
                </a:solidFill>
                <a:latin typeface="+mj-lt"/>
              </a:rPr>
              <a:t>Treatment</a:t>
            </a:r>
            <a:r>
              <a:rPr lang="en-US" sz="3500" b="1" dirty="0">
                <a:solidFill>
                  <a:schemeClr val="bg1"/>
                </a:solidFill>
              </a:rPr>
              <a:t> Programs </a:t>
            </a:r>
          </a:p>
          <a:p>
            <a:pPr algn="ctr"/>
            <a:r>
              <a:rPr lang="en-US" sz="3500" b="1" dirty="0">
                <a:solidFill>
                  <a:schemeClr val="bg1"/>
                </a:solidFill>
              </a:rPr>
              <a:t>&amp; Facilities </a:t>
            </a:r>
          </a:p>
        </p:txBody>
      </p:sp>
      <p:sp>
        <p:nvSpPr>
          <p:cNvPr id="10" name="TextBox 9"/>
          <p:cNvSpPr txBox="1"/>
          <p:nvPr/>
        </p:nvSpPr>
        <p:spPr>
          <a:xfrm>
            <a:off x="228600" y="1893801"/>
            <a:ext cx="2286000" cy="1692771"/>
          </a:xfrm>
          <a:prstGeom prst="rect">
            <a:avLst/>
          </a:prstGeom>
          <a:solidFill>
            <a:schemeClr val="bg1"/>
          </a:solidFill>
        </p:spPr>
        <p:txBody>
          <a:bodyPr wrap="square" rtlCol="0">
            <a:spAutoFit/>
          </a:bodyPr>
          <a:lstStyle/>
          <a:p>
            <a:r>
              <a:rPr lang="en-US" sz="2600" b="1" dirty="0">
                <a:solidFill>
                  <a:schemeClr val="accent1"/>
                </a:solidFill>
                <a:latin typeface="+mj-lt"/>
              </a:rPr>
              <a:t>Develop International Standards for Treatment</a:t>
            </a:r>
          </a:p>
        </p:txBody>
      </p:sp>
      <p:sp>
        <p:nvSpPr>
          <p:cNvPr id="12" name="TextBox 11"/>
          <p:cNvSpPr txBox="1"/>
          <p:nvPr/>
        </p:nvSpPr>
        <p:spPr>
          <a:xfrm>
            <a:off x="3286125" y="4439958"/>
            <a:ext cx="2121869" cy="1692771"/>
          </a:xfrm>
          <a:prstGeom prst="rect">
            <a:avLst/>
          </a:prstGeom>
          <a:noFill/>
        </p:spPr>
        <p:txBody>
          <a:bodyPr wrap="square" rtlCol="0">
            <a:spAutoFit/>
          </a:bodyPr>
          <a:lstStyle/>
          <a:p>
            <a:r>
              <a:rPr lang="en-US" sz="2600" b="1" dirty="0">
                <a:solidFill>
                  <a:schemeClr val="accent1"/>
                </a:solidFill>
                <a:latin typeface="+mj-lt"/>
              </a:rPr>
              <a:t>Develop Quality Assurance</a:t>
            </a:r>
          </a:p>
          <a:p>
            <a:r>
              <a:rPr lang="en-US" sz="2600" b="1" dirty="0">
                <a:solidFill>
                  <a:schemeClr val="accent1"/>
                </a:solidFill>
                <a:latin typeface="+mj-lt"/>
              </a:rPr>
              <a:t>Standards</a:t>
            </a:r>
          </a:p>
        </p:txBody>
      </p:sp>
      <p:pic>
        <p:nvPicPr>
          <p:cNvPr id="16" name="Picture 10" descr="2786738_300.jp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391400" y="3505200"/>
            <a:ext cx="685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9" descr="49169African-Union.png"/>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8077200" y="3429000"/>
            <a:ext cx="84577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8" descr="41802_106299698631_7592818_n.jpg"/>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553200" y="3503095"/>
            <a:ext cx="768350" cy="764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Down Arrow 18"/>
          <p:cNvSpPr/>
          <p:nvPr/>
        </p:nvSpPr>
        <p:spPr>
          <a:xfrm rot="16200000">
            <a:off x="5262432" y="5250855"/>
            <a:ext cx="556105" cy="558580"/>
          </a:xfrm>
          <a:prstGeom prst="downArrow">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604A7B"/>
              </a:solidFill>
            </a:endParaRPr>
          </a:p>
        </p:txBody>
      </p:sp>
      <p:sp>
        <p:nvSpPr>
          <p:cNvPr id="20" name="TextBox 19"/>
          <p:cNvSpPr txBox="1"/>
          <p:nvPr/>
        </p:nvSpPr>
        <p:spPr>
          <a:xfrm>
            <a:off x="5829300" y="4283650"/>
            <a:ext cx="3200400" cy="2092881"/>
          </a:xfrm>
          <a:prstGeom prst="rect">
            <a:avLst/>
          </a:prstGeom>
          <a:noFill/>
        </p:spPr>
        <p:txBody>
          <a:bodyPr wrap="square" rtlCol="0">
            <a:spAutoFit/>
          </a:bodyPr>
          <a:lstStyle/>
          <a:p>
            <a:r>
              <a:rPr lang="en-US" sz="2600" b="1" dirty="0">
                <a:solidFill>
                  <a:schemeClr val="accent1"/>
                </a:solidFill>
                <a:latin typeface="+mj-lt"/>
              </a:rPr>
              <a:t>Technical Assistance </a:t>
            </a:r>
          </a:p>
          <a:p>
            <a:r>
              <a:rPr lang="en-US" sz="2600" b="1" dirty="0">
                <a:solidFill>
                  <a:schemeClr val="accent1"/>
                </a:solidFill>
                <a:latin typeface="+mj-lt"/>
              </a:rPr>
              <a:t>to governments in accreditation of treatment services/facilities </a:t>
            </a:r>
          </a:p>
        </p:txBody>
      </p:sp>
      <p:pic>
        <p:nvPicPr>
          <p:cNvPr id="21" name="Picture 5" descr="cc318a4e75e6069efba729361713bb4f.png"/>
          <p:cNvPicPr>
            <a:picLocks noChangeAspect="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5638800" y="3503095"/>
            <a:ext cx="914400" cy="783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Down Arrow 21"/>
          <p:cNvSpPr/>
          <p:nvPr/>
        </p:nvSpPr>
        <p:spPr>
          <a:xfrm rot="16200000">
            <a:off x="2643821" y="5250853"/>
            <a:ext cx="556106" cy="558584"/>
          </a:xfrm>
          <a:prstGeom prst="downArrow">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604A7B"/>
              </a:solidFill>
            </a:endParaRPr>
          </a:p>
        </p:txBody>
      </p:sp>
      <p:pic>
        <p:nvPicPr>
          <p:cNvPr id="23" name="Picture 22" descr="cc318a4e75e6069efba729361713bb4f.png"/>
          <p:cNvPicPr>
            <a:picLocks noChangeAspect="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381000" y="3614856"/>
            <a:ext cx="962619" cy="825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3" descr="who2.jpg"/>
          <p:cNvPicPr>
            <a:picLocks noChangeAspect="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1343619" y="3586572"/>
            <a:ext cx="1086537" cy="925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1295400" y="4419600"/>
            <a:ext cx="1219200" cy="92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descr="cc318a4e75e6069efba729361713bb4f.png"/>
          <p:cNvPicPr>
            <a:picLocks noChangeAspect="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3505200" y="3669208"/>
            <a:ext cx="962619" cy="825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5" descr="tx.jp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21013504">
            <a:off x="553176" y="4562303"/>
            <a:ext cx="1620617" cy="2097753"/>
          </a:xfrm>
          <a:prstGeom prst="rect">
            <a:avLst/>
          </a:prstGeom>
          <a:ln w="50800">
            <a:solidFill>
              <a:schemeClr val="tx1"/>
            </a:solidFill>
          </a:ln>
        </p:spPr>
      </p:pic>
    </p:spTree>
    <p:extLst>
      <p:ext uri="{BB962C8B-B14F-4D97-AF65-F5344CB8AC3E}">
        <p14:creationId xmlns:p14="http://schemas.microsoft.com/office/powerpoint/2010/main" val="28506567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3352800"/>
            <a:ext cx="9144000" cy="1143000"/>
          </a:xfrm>
        </p:spPr>
        <p:txBody>
          <a:bodyPr>
            <a:noAutofit/>
          </a:bodyPr>
          <a:lstStyle/>
          <a:p>
            <a:pPr algn="ctr"/>
            <a:r>
              <a:rPr lang="en-US" sz="4000" b="1" dirty="0">
                <a:solidFill>
                  <a:schemeClr val="accent1">
                    <a:lumMod val="75000"/>
                  </a:schemeClr>
                </a:solidFill>
              </a:rPr>
              <a:t>III. Build Community Coalitions and </a:t>
            </a:r>
            <a:br>
              <a:rPr lang="en-US" sz="4000" b="1" dirty="0">
                <a:solidFill>
                  <a:schemeClr val="accent1">
                    <a:lumMod val="75000"/>
                  </a:schemeClr>
                </a:solidFill>
              </a:rPr>
            </a:br>
            <a:r>
              <a:rPr lang="en-US" sz="4000" b="1" dirty="0">
                <a:solidFill>
                  <a:schemeClr val="accent1">
                    <a:lumMod val="75000"/>
                  </a:schemeClr>
                </a:solidFill>
              </a:rPr>
              <a:t>Global Networks</a:t>
            </a:r>
            <a:br>
              <a:rPr lang="en-US" sz="4000" b="1" dirty="0">
                <a:solidFill>
                  <a:schemeClr val="accent1">
                    <a:lumMod val="75000"/>
                  </a:schemeClr>
                </a:solidFill>
              </a:rPr>
            </a:br>
            <a:endParaRPr lang="en-US" sz="4000" b="1" dirty="0">
              <a:solidFill>
                <a:schemeClr val="accent1">
                  <a:lumMod val="75000"/>
                </a:schemeClr>
              </a:solidFill>
            </a:endParaRPr>
          </a:p>
        </p:txBody>
      </p:sp>
    </p:spTree>
    <p:extLst>
      <p:ext uri="{BB962C8B-B14F-4D97-AF65-F5344CB8AC3E}">
        <p14:creationId xmlns:p14="http://schemas.microsoft.com/office/powerpoint/2010/main" val="34957155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38200"/>
            <a:ext cx="9144000" cy="1143000"/>
          </a:xfrm>
        </p:spPr>
        <p:txBody>
          <a:bodyPr>
            <a:noAutofit/>
          </a:bodyPr>
          <a:lstStyle/>
          <a:p>
            <a:pPr algn="ctr"/>
            <a:r>
              <a:rPr lang="en-US" sz="3600" b="1" dirty="0">
                <a:solidFill>
                  <a:schemeClr val="accent1">
                    <a:lumMod val="75000"/>
                  </a:schemeClr>
                </a:solidFill>
              </a:rPr>
              <a:t>International Consortium of Universities for Drug Demand Reduction (ICUDDR)</a:t>
            </a:r>
            <a:endParaRPr lang="en-US" sz="4000" dirty="0"/>
          </a:p>
        </p:txBody>
      </p:sp>
      <p:sp>
        <p:nvSpPr>
          <p:cNvPr id="3" name="Rectangle 2"/>
          <p:cNvSpPr/>
          <p:nvPr/>
        </p:nvSpPr>
        <p:spPr>
          <a:xfrm>
            <a:off x="457200" y="2438400"/>
            <a:ext cx="8229600" cy="3600986"/>
          </a:xfrm>
          <a:prstGeom prst="rect">
            <a:avLst/>
          </a:prstGeom>
        </p:spPr>
        <p:txBody>
          <a:bodyPr wrap="square">
            <a:spAutoFit/>
          </a:bodyPr>
          <a:lstStyle/>
          <a:p>
            <a:pPr marL="571500" indent="-457200">
              <a:spcBef>
                <a:spcPts val="0"/>
              </a:spcBef>
              <a:buFont typeface="Arial" panose="020B0604020202020204" pitchFamily="34" charset="0"/>
              <a:buChar char="•"/>
            </a:pPr>
            <a:r>
              <a:rPr lang="en-US" sz="2400" dirty="0"/>
              <a:t>Promote</a:t>
            </a:r>
            <a:r>
              <a:rPr lang="en-US" sz="2400" b="1" dirty="0"/>
              <a:t> Addiction Studies </a:t>
            </a:r>
            <a:r>
              <a:rPr lang="en-US" sz="2400" dirty="0"/>
              <a:t>at the University Level </a:t>
            </a:r>
          </a:p>
          <a:p>
            <a:pPr marL="571500" indent="-457200">
              <a:spcBef>
                <a:spcPts val="0"/>
              </a:spcBef>
              <a:buFont typeface="Arial" panose="020B0604020202020204" pitchFamily="34" charset="0"/>
              <a:buChar char="•"/>
            </a:pPr>
            <a:r>
              <a:rPr lang="en-US" sz="2400" dirty="0"/>
              <a:t>Advance Applied </a:t>
            </a:r>
            <a:r>
              <a:rPr lang="en-US" sz="2400" b="1" dirty="0"/>
              <a:t>Addiction</a:t>
            </a:r>
            <a:r>
              <a:rPr lang="en-US" sz="2400" dirty="0"/>
              <a:t> </a:t>
            </a:r>
            <a:r>
              <a:rPr lang="en-US" sz="2400" b="1" dirty="0"/>
              <a:t>Research </a:t>
            </a:r>
            <a:r>
              <a:rPr lang="en-US" sz="2400" dirty="0"/>
              <a:t>through UTC/UPC training</a:t>
            </a:r>
          </a:p>
          <a:p>
            <a:pPr marL="571500" indent="-457200">
              <a:spcBef>
                <a:spcPts val="0"/>
              </a:spcBef>
              <a:buFont typeface="Arial" panose="020B0604020202020204" pitchFamily="34" charset="0"/>
              <a:buChar char="•"/>
            </a:pPr>
            <a:r>
              <a:rPr lang="en-US" sz="2400" b="1" dirty="0"/>
              <a:t>Credentialing professionals </a:t>
            </a:r>
            <a:r>
              <a:rPr lang="en-US" sz="2400" dirty="0"/>
              <a:t>in the workforce</a:t>
            </a:r>
          </a:p>
          <a:p>
            <a:pPr marL="571500" indent="-457200">
              <a:spcBef>
                <a:spcPts val="0"/>
              </a:spcBef>
              <a:buFont typeface="Arial" panose="020B0604020202020204" pitchFamily="34" charset="0"/>
              <a:buChar char="•"/>
            </a:pPr>
            <a:r>
              <a:rPr lang="en-US" sz="2400" b="1" dirty="0"/>
              <a:t>Support Networking :</a:t>
            </a:r>
          </a:p>
          <a:p>
            <a:pPr marL="1028700" lvl="1" indent="-457200">
              <a:buFont typeface="Arial" panose="020B0604020202020204" pitchFamily="34" charset="0"/>
              <a:buChar char="•"/>
            </a:pPr>
            <a:r>
              <a:rPr lang="en-US" sz="2400" dirty="0"/>
              <a:t>community-university partnerships</a:t>
            </a:r>
          </a:p>
          <a:p>
            <a:pPr marL="1028700" lvl="1" indent="-457200">
              <a:buFont typeface="Arial" panose="020B0604020202020204" pitchFamily="34" charset="0"/>
              <a:buChar char="•"/>
            </a:pPr>
            <a:r>
              <a:rPr lang="en-US" sz="2400" dirty="0"/>
              <a:t>faculty and student exchanges among networking universities</a:t>
            </a:r>
            <a:endParaRPr lang="en-US" sz="2000" b="1" dirty="0"/>
          </a:p>
          <a:p>
            <a:pPr marL="114300" algn="ctr">
              <a:spcBef>
                <a:spcPts val="0"/>
              </a:spcBef>
            </a:pPr>
            <a:r>
              <a:rPr lang="en-US" sz="3200" b="1" i="1" dirty="0">
                <a:solidFill>
                  <a:schemeClr val="accent1">
                    <a:lumMod val="75000"/>
                  </a:schemeClr>
                </a:solidFill>
              </a:rPr>
              <a:t>Learn more at: </a:t>
            </a:r>
            <a:r>
              <a:rPr lang="en-US" sz="3600" b="1" dirty="0">
                <a:solidFill>
                  <a:schemeClr val="accent1">
                    <a:lumMod val="75000"/>
                  </a:schemeClr>
                </a:solidFill>
              </a:rPr>
              <a:t>www.icuddr.com</a:t>
            </a:r>
          </a:p>
        </p:txBody>
      </p:sp>
    </p:spTree>
    <p:extLst>
      <p:ext uri="{BB962C8B-B14F-4D97-AF65-F5344CB8AC3E}">
        <p14:creationId xmlns:p14="http://schemas.microsoft.com/office/powerpoint/2010/main" val="3556622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3513138" y="1447800"/>
            <a:ext cx="3581400" cy="5410200"/>
          </a:xfrm>
          <a:noFill/>
        </p:spPr>
        <p:txBody>
          <a:bodyPr>
            <a:normAutofit/>
          </a:bodyPr>
          <a:lstStyle/>
          <a:p>
            <a:pPr marL="457200" lvl="1" indent="-457200">
              <a:buFont typeface="Wingdings" panose="05000000000000000000" pitchFamily="2" charset="2"/>
              <a:buChar char="Ø"/>
            </a:pPr>
            <a:r>
              <a:rPr lang="en-US" sz="2800" dirty="0">
                <a:latin typeface="+mj-lt"/>
              </a:rPr>
              <a:t>Bring together all sectors of a community to address a single problem</a:t>
            </a:r>
          </a:p>
          <a:p>
            <a:pPr marL="457200" lvl="1" indent="-457200">
              <a:buFont typeface="Wingdings" panose="05000000000000000000" pitchFamily="2" charset="2"/>
              <a:buChar char="Ø"/>
            </a:pPr>
            <a:r>
              <a:rPr lang="en-US" sz="2800" dirty="0">
                <a:latin typeface="+mj-lt"/>
              </a:rPr>
              <a:t>193 community coalitions, </a:t>
            </a:r>
            <a:r>
              <a:rPr lang="en-US" sz="2800" b="1" dirty="0">
                <a:latin typeface="+mj-lt"/>
              </a:rPr>
              <a:t>22 countries </a:t>
            </a:r>
            <a:r>
              <a:rPr lang="en-US" sz="2800" dirty="0">
                <a:latin typeface="+mj-lt"/>
              </a:rPr>
              <a:t>in Latin America, Africa, and Asia, 6300 active members</a:t>
            </a: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l="19531" t="18750" r="6250" b="10417"/>
          <a:stretch>
            <a:fillRect/>
          </a:stretch>
        </p:blipFill>
        <p:spPr bwMode="auto">
          <a:xfrm>
            <a:off x="0" y="1524000"/>
            <a:ext cx="3513138"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descr="http://portal.munilosolivos.gob.pe/portal/images/stories/contra_drogas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1" y="4343401"/>
            <a:ext cx="3532189"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p:cNvSpPr txBox="1">
            <a:spLocks/>
          </p:cNvSpPr>
          <p:nvPr/>
        </p:nvSpPr>
        <p:spPr>
          <a:xfrm>
            <a:off x="7086600" y="1447800"/>
            <a:ext cx="2057400" cy="5105400"/>
          </a:xfrm>
          <a:prstGeom prst="rect">
            <a:avLst/>
          </a:prstGeom>
          <a:noFill/>
        </p:spPr>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charset="0"/>
              <a:buChar char="•"/>
            </a:pPr>
            <a:r>
              <a:rPr lang="en-US" dirty="0">
                <a:latin typeface="+mj-lt"/>
              </a:rPr>
              <a:t>youth </a:t>
            </a:r>
          </a:p>
          <a:p>
            <a:pPr>
              <a:buFont typeface="Arial" charset="0"/>
              <a:buChar char="•"/>
            </a:pPr>
            <a:r>
              <a:rPr lang="en-US" dirty="0">
                <a:latin typeface="+mj-lt"/>
              </a:rPr>
              <a:t>parents </a:t>
            </a:r>
          </a:p>
          <a:p>
            <a:pPr>
              <a:buFont typeface="Arial" charset="0"/>
              <a:buChar char="•"/>
            </a:pPr>
            <a:r>
              <a:rPr lang="en-US" dirty="0">
                <a:latin typeface="+mj-lt"/>
              </a:rPr>
              <a:t>businesses </a:t>
            </a:r>
          </a:p>
          <a:p>
            <a:pPr>
              <a:buFont typeface="Arial" charset="0"/>
              <a:buChar char="•"/>
            </a:pPr>
            <a:r>
              <a:rPr lang="en-US" dirty="0">
                <a:latin typeface="+mj-lt"/>
              </a:rPr>
              <a:t>media </a:t>
            </a:r>
          </a:p>
          <a:p>
            <a:pPr>
              <a:buFont typeface="Arial" charset="0"/>
              <a:buChar char="•"/>
            </a:pPr>
            <a:r>
              <a:rPr lang="en-US" dirty="0">
                <a:latin typeface="+mj-lt"/>
              </a:rPr>
              <a:t>education </a:t>
            </a:r>
          </a:p>
          <a:p>
            <a:pPr>
              <a:buFont typeface="Arial" charset="0"/>
              <a:buChar char="•"/>
            </a:pPr>
            <a:r>
              <a:rPr lang="en-US" dirty="0">
                <a:latin typeface="+mj-lt"/>
              </a:rPr>
              <a:t>youth serving agencies </a:t>
            </a:r>
          </a:p>
          <a:p>
            <a:pPr>
              <a:buFont typeface="Arial" charset="0"/>
              <a:buChar char="•"/>
            </a:pPr>
            <a:r>
              <a:rPr lang="en-US" dirty="0">
                <a:latin typeface="+mj-lt"/>
              </a:rPr>
              <a:t>justice </a:t>
            </a:r>
          </a:p>
          <a:p>
            <a:pPr>
              <a:buFont typeface="Arial" charset="0"/>
              <a:buChar char="•"/>
            </a:pPr>
            <a:r>
              <a:rPr lang="en-US" dirty="0">
                <a:latin typeface="+mj-lt"/>
              </a:rPr>
              <a:t>fraternal and religious organizations  </a:t>
            </a:r>
          </a:p>
          <a:p>
            <a:pPr>
              <a:buFont typeface="Arial" charset="0"/>
              <a:buChar char="•"/>
            </a:pPr>
            <a:r>
              <a:rPr lang="en-US" dirty="0">
                <a:latin typeface="+mj-lt"/>
              </a:rPr>
              <a:t>civic organizations </a:t>
            </a:r>
          </a:p>
          <a:p>
            <a:pPr>
              <a:buFont typeface="Arial" charset="0"/>
              <a:buChar char="•"/>
            </a:pPr>
            <a:r>
              <a:rPr lang="en-US" dirty="0">
                <a:latin typeface="+mj-lt"/>
              </a:rPr>
              <a:t>public health professionals</a:t>
            </a:r>
          </a:p>
          <a:p>
            <a:pPr>
              <a:buFont typeface="Arial" charset="0"/>
              <a:buChar char="•"/>
            </a:pPr>
            <a:r>
              <a:rPr lang="en-US" dirty="0">
                <a:latin typeface="+mj-lt"/>
              </a:rPr>
              <a:t>government agencies</a:t>
            </a:r>
          </a:p>
          <a:p>
            <a:pPr>
              <a:buFont typeface="Arial" charset="0"/>
              <a:buChar char="•"/>
            </a:pPr>
            <a:r>
              <a:rPr lang="en-US" dirty="0">
                <a:latin typeface="+mj-lt"/>
              </a:rPr>
              <a:t>substance use disorder organizations</a:t>
            </a:r>
            <a:endParaRPr lang="en-US" sz="2400" b="1" dirty="0">
              <a:latin typeface="+mj-lt"/>
            </a:endParaRPr>
          </a:p>
        </p:txBody>
      </p:sp>
      <p:sp>
        <p:nvSpPr>
          <p:cNvPr id="9" name="Title 1"/>
          <p:cNvSpPr txBox="1">
            <a:spLocks/>
          </p:cNvSpPr>
          <p:nvPr/>
        </p:nvSpPr>
        <p:spPr>
          <a:xfrm>
            <a:off x="7257" y="228600"/>
            <a:ext cx="91440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sz="4000" b="1" dirty="0">
                <a:solidFill>
                  <a:schemeClr val="accent1">
                    <a:lumMod val="75000"/>
                  </a:schemeClr>
                </a:solidFill>
              </a:rPr>
              <a:t>Drug Free Community Coalitions </a:t>
            </a:r>
          </a:p>
        </p:txBody>
      </p:sp>
    </p:spTree>
    <p:extLst>
      <p:ext uri="{BB962C8B-B14F-4D97-AF65-F5344CB8AC3E}">
        <p14:creationId xmlns:p14="http://schemas.microsoft.com/office/powerpoint/2010/main" val="3580290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2"/>
          <p:cNvSpPr>
            <a:spLocks noGrp="1"/>
          </p:cNvSpPr>
          <p:nvPr>
            <p:ph type="ctrTitle"/>
          </p:nvPr>
        </p:nvSpPr>
        <p:spPr bwMode="auto">
          <a:xfrm>
            <a:off x="0" y="901700"/>
            <a:ext cx="9144000" cy="6858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pPr algn="ctr"/>
            <a:r>
              <a:rPr lang="en-US" sz="4000" dirty="0">
                <a:solidFill>
                  <a:schemeClr val="accent1">
                    <a:lumMod val="75000"/>
                  </a:schemeClr>
                </a:solidFill>
              </a:rPr>
              <a:t>ISSUP Website – www.issup.net</a:t>
            </a:r>
            <a:endParaRPr lang="ar-IQ" altLang="en-US" sz="4000" dirty="0">
              <a:solidFill>
                <a:schemeClr val="accent1">
                  <a:lumMod val="75000"/>
                </a:schemeClr>
              </a:solidFill>
              <a:effectLst>
                <a:outerShdw blurRad="38100" dist="38100" dir="2700000" algn="tl">
                  <a:srgbClr val="C0C0C0"/>
                </a:outerShdw>
              </a:effectLst>
            </a:endParaRPr>
          </a:p>
        </p:txBody>
      </p:sp>
      <p:sp>
        <p:nvSpPr>
          <p:cNvPr id="2" name="Rectangle 1"/>
          <p:cNvSpPr/>
          <p:nvPr/>
        </p:nvSpPr>
        <p:spPr>
          <a:xfrm>
            <a:off x="685800" y="1600200"/>
            <a:ext cx="7772400" cy="3108543"/>
          </a:xfrm>
          <a:prstGeom prst="rect">
            <a:avLst/>
          </a:prstGeom>
        </p:spPr>
        <p:txBody>
          <a:bodyPr wrap="square">
            <a:spAutoFit/>
          </a:bodyPr>
          <a:lstStyle/>
          <a:p>
            <a:pPr marL="285750" indent="-285750">
              <a:buFont typeface="Arial" panose="020B0604020202020204" pitchFamily="34" charset="0"/>
              <a:buChar char="•"/>
            </a:pPr>
            <a:r>
              <a:rPr lang="en-US" sz="2800" dirty="0">
                <a:latin typeface="+mj-lt"/>
              </a:rPr>
              <a:t>Prevention and treatment professionals share developments in the field and interact directly.</a:t>
            </a:r>
          </a:p>
          <a:p>
            <a:pPr marL="285750" indent="-285750">
              <a:buFont typeface="Arial" panose="020B0604020202020204" pitchFamily="34" charset="0"/>
              <a:buChar char="•"/>
            </a:pPr>
            <a:r>
              <a:rPr lang="en-US" sz="2800" dirty="0">
                <a:latin typeface="+mj-lt"/>
              </a:rPr>
              <a:t>Provides web-based training, webinars and technical assistance.</a:t>
            </a:r>
          </a:p>
          <a:p>
            <a:pPr marL="285750" indent="-285750">
              <a:buFont typeface="Arial" panose="020B0604020202020204" pitchFamily="34" charset="0"/>
              <a:buChar char="•"/>
            </a:pPr>
            <a:r>
              <a:rPr lang="en-US" sz="2800" dirty="0">
                <a:latin typeface="+mj-lt"/>
              </a:rPr>
              <a:t>Serves as registrar to centralize student training data in preparation for the international credentialing exam.</a:t>
            </a:r>
          </a:p>
        </p:txBody>
      </p:sp>
      <p:pic>
        <p:nvPicPr>
          <p:cNvPr id="5"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4267200" y="4333562"/>
            <a:ext cx="4191000" cy="2366058"/>
          </a:xfrm>
          <a:prstGeom prst="rect">
            <a:avLst/>
          </a:prstGeom>
          <a:noFill/>
          <a:ln w="9525" cmpd="sng">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2588756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346700" y="838200"/>
            <a:ext cx="2358571" cy="884096"/>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r>
              <a:rPr lang="en-US" sz="4000" b="1" dirty="0">
                <a:solidFill>
                  <a:schemeClr val="accent1">
                    <a:lumMod val="75000"/>
                  </a:schemeClr>
                </a:solidFill>
              </a:rPr>
              <a:t>National Chapters:</a:t>
            </a:r>
          </a:p>
        </p:txBody>
      </p:sp>
      <p:sp>
        <p:nvSpPr>
          <p:cNvPr id="5" name="Content Placeholder 2"/>
          <p:cNvSpPr txBox="1">
            <a:spLocks/>
          </p:cNvSpPr>
          <p:nvPr/>
        </p:nvSpPr>
        <p:spPr>
          <a:xfrm>
            <a:off x="5257800" y="1934029"/>
            <a:ext cx="3276600" cy="1342571"/>
          </a:xfrm>
          <a:prstGeom prst="rect">
            <a:avLst/>
          </a:prstGeom>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US" sz="2000" dirty="0">
                <a:latin typeface="+mj-lt"/>
              </a:rPr>
              <a:t>Philippines (2014)</a:t>
            </a:r>
          </a:p>
          <a:p>
            <a:r>
              <a:rPr lang="en-US" sz="2000" dirty="0">
                <a:latin typeface="+mj-lt"/>
              </a:rPr>
              <a:t>Pakistan (2015)</a:t>
            </a:r>
          </a:p>
          <a:p>
            <a:pPr marL="114300" indent="0">
              <a:buNone/>
            </a:pPr>
            <a:endParaRPr lang="en-US" dirty="0">
              <a:latin typeface="+mj-lt"/>
            </a:endParaRPr>
          </a:p>
        </p:txBody>
      </p:sp>
      <p:sp>
        <p:nvSpPr>
          <p:cNvPr id="11" name="Content Placeholder 2"/>
          <p:cNvSpPr txBox="1">
            <a:spLocks noGrp="1"/>
          </p:cNvSpPr>
          <p:nvPr>
            <p:ph idx="1"/>
          </p:nvPr>
        </p:nvSpPr>
        <p:spPr>
          <a:xfrm>
            <a:off x="990600" y="1924958"/>
            <a:ext cx="4267200" cy="1961242"/>
          </a:xfrm>
          <a:prstGeom prst="rect">
            <a:avLst/>
          </a:prstGeom>
        </p:spPr>
        <p:txBody>
          <a:bodyPr vert="horz" lIns="91440" tIns="45720" rIns="91440" bIns="45720" rtlCol="0">
            <a:no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US" sz="2000" dirty="0">
                <a:latin typeface="+mj-lt"/>
              </a:rPr>
              <a:t>ISSUP-1: Jul. 2015 Bangkok, Thailand</a:t>
            </a:r>
          </a:p>
          <a:p>
            <a:r>
              <a:rPr lang="en-US" sz="2000" dirty="0">
                <a:latin typeface="+mj-lt"/>
              </a:rPr>
              <a:t>ISSUP-2: Dec. 2016 Campinas, Brazil</a:t>
            </a:r>
          </a:p>
          <a:p>
            <a:r>
              <a:rPr lang="en-US" sz="2000" b="1" dirty="0">
                <a:solidFill>
                  <a:schemeClr val="accent1"/>
                </a:solidFill>
                <a:latin typeface="+mj-lt"/>
              </a:rPr>
              <a:t>ISSUP-3: December  4-8, 2017 Cancun, Mexico</a:t>
            </a:r>
          </a:p>
          <a:p>
            <a:r>
              <a:rPr lang="en-US" sz="2000" dirty="0">
                <a:latin typeface="+mj-lt"/>
              </a:rPr>
              <a:t>ISSUP-4: 2018 Africa</a:t>
            </a:r>
          </a:p>
        </p:txBody>
      </p:sp>
      <p:sp>
        <p:nvSpPr>
          <p:cNvPr id="12" name="Title 1"/>
          <p:cNvSpPr txBox="1">
            <a:spLocks/>
          </p:cNvSpPr>
          <p:nvPr/>
        </p:nvSpPr>
        <p:spPr>
          <a:xfrm>
            <a:off x="1079500" y="634230"/>
            <a:ext cx="3263900" cy="104217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r>
              <a:rPr lang="en-US" sz="4000" b="1" dirty="0">
                <a:solidFill>
                  <a:schemeClr val="accent1">
                    <a:lumMod val="75000"/>
                  </a:schemeClr>
                </a:solidFill>
              </a:rPr>
              <a:t>International Workshops:</a:t>
            </a:r>
          </a:p>
        </p:txBody>
      </p:sp>
      <p:pic>
        <p:nvPicPr>
          <p:cNvPr id="9" name="Picture 8" descr="905937_10152894248981576_4515341088449583155_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141631"/>
            <a:ext cx="9144000" cy="2716369"/>
          </a:xfrm>
          <a:prstGeom prst="rect">
            <a:avLst/>
          </a:prstGeom>
        </p:spPr>
      </p:pic>
      <p:sp>
        <p:nvSpPr>
          <p:cNvPr id="2" name="AutoShape 2" descr="https://t4.ftcdn.net/jpg/01/03/81/69/240_F_103816964_mYyd0SVRG30m79PnagK8nbTjqesQg6VI.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9113188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2438400"/>
            <a:ext cx="9144000" cy="1524000"/>
          </a:xfrm>
        </p:spPr>
        <p:txBody>
          <a:bodyPr>
            <a:normAutofit/>
          </a:bodyPr>
          <a:lstStyle/>
          <a:p>
            <a:pPr algn="ctr"/>
            <a:r>
              <a:rPr lang="en-US" sz="4000" b="1" dirty="0">
                <a:solidFill>
                  <a:schemeClr val="accent1">
                    <a:lumMod val="75000"/>
                  </a:schemeClr>
                </a:solidFill>
              </a:rPr>
              <a:t>IV. Address Populations with </a:t>
            </a:r>
            <a:br>
              <a:rPr lang="en-US" sz="4000" b="1" dirty="0">
                <a:solidFill>
                  <a:schemeClr val="accent1">
                    <a:lumMod val="75000"/>
                  </a:schemeClr>
                </a:solidFill>
              </a:rPr>
            </a:br>
            <a:r>
              <a:rPr lang="en-US" sz="4000" b="1" dirty="0">
                <a:solidFill>
                  <a:schemeClr val="accent1">
                    <a:lumMod val="75000"/>
                  </a:schemeClr>
                </a:solidFill>
              </a:rPr>
              <a:t>Special Clinical Needs </a:t>
            </a:r>
          </a:p>
        </p:txBody>
      </p:sp>
    </p:spTree>
    <p:extLst>
      <p:ext uri="{BB962C8B-B14F-4D97-AF65-F5344CB8AC3E}">
        <p14:creationId xmlns:p14="http://schemas.microsoft.com/office/powerpoint/2010/main" val="34359934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276600" y="2819400"/>
            <a:ext cx="7791450" cy="762000"/>
          </a:xfrm>
          <a:prstGeom prst="rect">
            <a:avLst/>
          </a:prstGeom>
        </p:spPr>
        <p:txBody>
          <a:bodyPr anchor="ctr"/>
          <a:lst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defRPr>
            </a:lvl2pPr>
            <a:lvl3pPr algn="l" rtl="0" eaLnBrk="0" fontAlgn="base" hangingPunct="0">
              <a:spcBef>
                <a:spcPct val="0"/>
              </a:spcBef>
              <a:spcAft>
                <a:spcPct val="0"/>
              </a:spcAft>
              <a:defRPr sz="4300">
                <a:solidFill>
                  <a:srgbClr val="572314"/>
                </a:solidFill>
                <a:latin typeface="Gill Sans MT" pitchFamily="34" charset="0"/>
              </a:defRPr>
            </a:lvl3pPr>
            <a:lvl4pPr algn="l" rtl="0" eaLnBrk="0" fontAlgn="base" hangingPunct="0">
              <a:spcBef>
                <a:spcPct val="0"/>
              </a:spcBef>
              <a:spcAft>
                <a:spcPct val="0"/>
              </a:spcAft>
              <a:defRPr sz="4300">
                <a:solidFill>
                  <a:srgbClr val="572314"/>
                </a:solidFill>
                <a:latin typeface="Gill Sans MT" pitchFamily="34" charset="0"/>
              </a:defRPr>
            </a:lvl4pPr>
            <a:lvl5pPr algn="l" rtl="0" eaLnBrk="0" fontAlgn="base" hangingPunct="0">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a:lstStyle>
          <a:p>
            <a:pPr algn="ctr" eaLnBrk="1" fontAlgn="auto" hangingPunct="1">
              <a:spcAft>
                <a:spcPts val="0"/>
              </a:spcAft>
              <a:defRPr/>
            </a:pPr>
            <a:endParaRPr lang="en-US" sz="3000" u="sng" dirty="0">
              <a:solidFill>
                <a:schemeClr val="tx2">
                  <a:satMod val="130000"/>
                </a:schemeClr>
              </a:solidFill>
            </a:endParaRPr>
          </a:p>
        </p:txBody>
      </p:sp>
      <p:sp>
        <p:nvSpPr>
          <p:cNvPr id="14" name="TextBox 13"/>
          <p:cNvSpPr txBox="1"/>
          <p:nvPr/>
        </p:nvSpPr>
        <p:spPr>
          <a:xfrm>
            <a:off x="228600" y="1937068"/>
            <a:ext cx="2771776" cy="584775"/>
          </a:xfrm>
          <a:prstGeom prst="rect">
            <a:avLst/>
          </a:prstGeom>
          <a:solidFill>
            <a:schemeClr val="accent6">
              <a:lumMod val="20000"/>
              <a:lumOff val="80000"/>
            </a:schemeClr>
          </a:solidFill>
          <a:ln>
            <a:solidFill>
              <a:schemeClr val="tx1"/>
            </a:solidFill>
          </a:ln>
        </p:spPr>
        <p:txBody>
          <a:bodyPr wrap="square" rtlCol="0">
            <a:spAutoFit/>
          </a:bodyPr>
          <a:lstStyle/>
          <a:p>
            <a:pPr algn="ctr"/>
            <a:r>
              <a:rPr lang="en-US" sz="1600" b="1" dirty="0">
                <a:latin typeface="+mj-lt"/>
              </a:rPr>
              <a:t>Guiding the Recovery of Women (GROW)</a:t>
            </a:r>
          </a:p>
        </p:txBody>
      </p:sp>
      <p:sp>
        <p:nvSpPr>
          <p:cNvPr id="15" name="TextBox 14"/>
          <p:cNvSpPr txBox="1"/>
          <p:nvPr/>
        </p:nvSpPr>
        <p:spPr>
          <a:xfrm>
            <a:off x="3200400" y="1906290"/>
            <a:ext cx="2200835" cy="615553"/>
          </a:xfrm>
          <a:prstGeom prst="rect">
            <a:avLst/>
          </a:prstGeom>
          <a:solidFill>
            <a:srgbClr val="FFFFCC"/>
          </a:solidFill>
          <a:ln>
            <a:solidFill>
              <a:schemeClr val="tx1"/>
            </a:solidFill>
          </a:ln>
        </p:spPr>
        <p:txBody>
          <a:bodyPr wrap="square" rtlCol="0" anchor="ctr">
            <a:spAutoFit/>
          </a:bodyPr>
          <a:lstStyle/>
          <a:p>
            <a:pPr algn="ctr"/>
            <a:r>
              <a:rPr lang="en-US" sz="1600" b="1" dirty="0">
                <a:latin typeface="+mj-lt"/>
              </a:rPr>
              <a:t>Children’s Treatment</a:t>
            </a:r>
          </a:p>
          <a:p>
            <a:pPr algn="ctr"/>
            <a:endParaRPr lang="en-US" b="1" dirty="0"/>
          </a:p>
        </p:txBody>
      </p:sp>
      <p:sp>
        <p:nvSpPr>
          <p:cNvPr id="16" name="TextBox 15"/>
          <p:cNvSpPr txBox="1"/>
          <p:nvPr/>
        </p:nvSpPr>
        <p:spPr>
          <a:xfrm>
            <a:off x="5638799" y="1906289"/>
            <a:ext cx="3352801" cy="646331"/>
          </a:xfrm>
          <a:prstGeom prst="rect">
            <a:avLst/>
          </a:prstGeom>
          <a:solidFill>
            <a:schemeClr val="accent1">
              <a:lumMod val="20000"/>
              <a:lumOff val="80000"/>
            </a:schemeClr>
          </a:solidFill>
          <a:ln>
            <a:solidFill>
              <a:schemeClr val="tx1"/>
            </a:solidFill>
          </a:ln>
        </p:spPr>
        <p:txBody>
          <a:bodyPr wrap="square" rtlCol="0">
            <a:spAutoFit/>
          </a:bodyPr>
          <a:lstStyle/>
          <a:p>
            <a:pPr algn="ctr"/>
            <a:r>
              <a:rPr lang="en-US" b="1" dirty="0">
                <a:latin typeface="+mj-lt"/>
              </a:rPr>
              <a:t>Other Populations</a:t>
            </a:r>
          </a:p>
          <a:p>
            <a:pPr algn="ctr"/>
            <a:endParaRPr lang="en-US" b="1" dirty="0"/>
          </a:p>
        </p:txBody>
      </p:sp>
      <p:sp>
        <p:nvSpPr>
          <p:cNvPr id="18" name="TextBox 17"/>
          <p:cNvSpPr txBox="1"/>
          <p:nvPr/>
        </p:nvSpPr>
        <p:spPr>
          <a:xfrm>
            <a:off x="152400" y="685800"/>
            <a:ext cx="8991600" cy="1066800"/>
          </a:xfrm>
          <a:prstGeom prst="rect">
            <a:avLst/>
          </a:prstGeom>
          <a:noFill/>
        </p:spPr>
        <p:txBody>
          <a:bodyPr wrap="square" rtlCol="0">
            <a:noAutofit/>
          </a:bodyPr>
          <a:lstStyle/>
          <a:p>
            <a:pPr algn="ctr"/>
            <a:r>
              <a:rPr lang="en-US" sz="4000" b="1" dirty="0">
                <a:solidFill>
                  <a:schemeClr val="accent1">
                    <a:lumMod val="75000"/>
                  </a:schemeClr>
                </a:solidFill>
                <a:latin typeface="+mj-lt"/>
              </a:rPr>
              <a:t>Universal Treatment Curriculum:</a:t>
            </a:r>
          </a:p>
          <a:p>
            <a:pPr algn="ctr"/>
            <a:r>
              <a:rPr lang="en-US" sz="3500" b="1" dirty="0">
                <a:solidFill>
                  <a:schemeClr val="accent1">
                    <a:lumMod val="75000"/>
                  </a:schemeClr>
                </a:solidFill>
                <a:latin typeface="+mj-lt"/>
              </a:rPr>
              <a:t>Populations with Special Clinical Needs</a:t>
            </a:r>
          </a:p>
        </p:txBody>
      </p:sp>
      <p:sp>
        <p:nvSpPr>
          <p:cNvPr id="20" name="TextBox 19"/>
          <p:cNvSpPr txBox="1"/>
          <p:nvPr/>
        </p:nvSpPr>
        <p:spPr>
          <a:xfrm>
            <a:off x="228600" y="2590800"/>
            <a:ext cx="2771776" cy="2800767"/>
          </a:xfrm>
          <a:prstGeom prst="rect">
            <a:avLst/>
          </a:prstGeom>
          <a:solidFill>
            <a:schemeClr val="accent6">
              <a:lumMod val="20000"/>
              <a:lumOff val="80000"/>
            </a:schemeClr>
          </a:solidFill>
          <a:ln>
            <a:solidFill>
              <a:schemeClr val="tx1"/>
            </a:solidFill>
          </a:ln>
        </p:spPr>
        <p:txBody>
          <a:bodyPr wrap="square" rtlCol="0">
            <a:spAutoFit/>
          </a:bodyPr>
          <a:lstStyle/>
          <a:p>
            <a:pPr marL="342900" indent="-342900">
              <a:buAutoNum type="arabicPeriod"/>
            </a:pPr>
            <a:r>
              <a:rPr lang="en-US" sz="1600" b="1" dirty="0">
                <a:latin typeface="+mj-lt"/>
              </a:rPr>
              <a:t>GROW Basic</a:t>
            </a:r>
          </a:p>
          <a:p>
            <a:pPr marL="342900" indent="-342900">
              <a:buAutoNum type="arabicPeriod"/>
            </a:pPr>
            <a:r>
              <a:rPr lang="en-US" sz="1600" b="1" dirty="0">
                <a:latin typeface="+mj-lt"/>
              </a:rPr>
              <a:t>Continuum of Care</a:t>
            </a:r>
          </a:p>
          <a:p>
            <a:pPr marL="342900" indent="-342900">
              <a:buAutoNum type="arabicPeriod"/>
            </a:pPr>
            <a:r>
              <a:rPr lang="en-US" sz="1600" b="1" dirty="0">
                <a:latin typeface="+mj-lt"/>
              </a:rPr>
              <a:t>Domestic Violence</a:t>
            </a:r>
          </a:p>
          <a:p>
            <a:pPr marL="342900" indent="-342900">
              <a:buAutoNum type="arabicPeriod"/>
            </a:pPr>
            <a:r>
              <a:rPr lang="en-US" sz="1600" b="1" dirty="0">
                <a:latin typeface="+mj-lt"/>
              </a:rPr>
              <a:t>Trauma</a:t>
            </a:r>
          </a:p>
          <a:p>
            <a:pPr marL="342900" indent="-342900">
              <a:buAutoNum type="arabicPeriod"/>
            </a:pPr>
            <a:r>
              <a:rPr lang="en-US" sz="1600" b="1" dirty="0">
                <a:latin typeface="+mj-lt"/>
              </a:rPr>
              <a:t>Co-Occurring Disorders</a:t>
            </a:r>
          </a:p>
          <a:p>
            <a:pPr marL="342900" indent="-342900">
              <a:buAutoNum type="arabicPeriod"/>
            </a:pPr>
            <a:r>
              <a:rPr lang="en-US" sz="1600" b="1" dirty="0">
                <a:latin typeface="+mj-lt"/>
              </a:rPr>
              <a:t>Pregnant &amp; Addicted Women</a:t>
            </a:r>
          </a:p>
          <a:p>
            <a:pPr marL="342900" indent="-342900">
              <a:buAutoNum type="arabicPeriod"/>
            </a:pPr>
            <a:r>
              <a:rPr lang="en-US" sz="1600" b="1" dirty="0">
                <a:latin typeface="+mj-lt"/>
              </a:rPr>
              <a:t>Women with Children</a:t>
            </a:r>
          </a:p>
          <a:p>
            <a:pPr marL="342900" indent="-342900">
              <a:buAutoNum type="arabicPeriod"/>
            </a:pPr>
            <a:r>
              <a:rPr lang="en-US" sz="1600" b="1" dirty="0">
                <a:latin typeface="+mj-lt"/>
              </a:rPr>
              <a:t>Adolescent Females</a:t>
            </a:r>
          </a:p>
          <a:p>
            <a:pPr marL="342900" indent="-342900">
              <a:buAutoNum type="arabicPeriod"/>
            </a:pPr>
            <a:r>
              <a:rPr lang="en-US" sz="1600" b="1" dirty="0">
                <a:latin typeface="+mj-lt"/>
              </a:rPr>
              <a:t>Family Therapy</a:t>
            </a:r>
          </a:p>
          <a:p>
            <a:pPr marL="342900" indent="-342900">
              <a:buAutoNum type="arabicPeriod"/>
            </a:pPr>
            <a:r>
              <a:rPr lang="en-US" sz="1600" b="1" dirty="0">
                <a:latin typeface="+mj-lt"/>
              </a:rPr>
              <a:t>Relapse Prevention</a:t>
            </a:r>
          </a:p>
        </p:txBody>
      </p:sp>
      <p:sp>
        <p:nvSpPr>
          <p:cNvPr id="21" name="TextBox 20"/>
          <p:cNvSpPr txBox="1"/>
          <p:nvPr/>
        </p:nvSpPr>
        <p:spPr>
          <a:xfrm>
            <a:off x="3200400" y="2590800"/>
            <a:ext cx="2190191" cy="2554545"/>
          </a:xfrm>
          <a:prstGeom prst="rect">
            <a:avLst/>
          </a:prstGeom>
          <a:solidFill>
            <a:srgbClr val="FFFFCC"/>
          </a:solidFill>
          <a:ln>
            <a:solidFill>
              <a:schemeClr val="tx1"/>
            </a:solidFill>
          </a:ln>
        </p:spPr>
        <p:txBody>
          <a:bodyPr wrap="square" rtlCol="0">
            <a:spAutoFit/>
          </a:bodyPr>
          <a:lstStyle/>
          <a:p>
            <a:pPr marL="342900" indent="-342900">
              <a:buAutoNum type="arabicPeriod"/>
            </a:pPr>
            <a:r>
              <a:rPr lang="en-US" sz="1600" b="1" dirty="0">
                <a:latin typeface="+mj-lt"/>
              </a:rPr>
              <a:t>Interventions for Children </a:t>
            </a:r>
          </a:p>
          <a:p>
            <a:pPr marL="342900" indent="-342900">
              <a:buAutoNum type="arabicPeriod"/>
            </a:pPr>
            <a:r>
              <a:rPr lang="en-US" sz="1600" b="1" dirty="0">
                <a:latin typeface="+mj-lt"/>
              </a:rPr>
              <a:t>Counseling</a:t>
            </a:r>
          </a:p>
          <a:p>
            <a:pPr marL="342900" indent="-342900">
              <a:buAutoNum type="arabicPeriod"/>
            </a:pPr>
            <a:r>
              <a:rPr lang="en-US" sz="1600" b="1" dirty="0">
                <a:latin typeface="+mj-lt"/>
              </a:rPr>
              <a:t>Motivational Interviewing</a:t>
            </a:r>
          </a:p>
          <a:p>
            <a:pPr marL="342900" indent="-342900">
              <a:buAutoNum type="arabicPeriod"/>
            </a:pPr>
            <a:r>
              <a:rPr lang="en-US" sz="1600" b="1" dirty="0">
                <a:latin typeface="+mj-lt"/>
              </a:rPr>
              <a:t>Trauma and Distress</a:t>
            </a:r>
          </a:p>
          <a:p>
            <a:pPr marL="342900" indent="-342900">
              <a:buFontTx/>
              <a:buAutoNum type="arabicPeriod"/>
            </a:pPr>
            <a:r>
              <a:rPr lang="en-US" sz="1600" b="1" dirty="0">
                <a:latin typeface="+mj-lt"/>
              </a:rPr>
              <a:t>Pharmacological Treatment</a:t>
            </a:r>
          </a:p>
          <a:p>
            <a:pPr marL="342900" indent="-342900">
              <a:buAutoNum type="arabicPeriod"/>
            </a:pPr>
            <a:r>
              <a:rPr lang="en-US" sz="1600" b="1" dirty="0">
                <a:latin typeface="+mj-lt"/>
              </a:rPr>
              <a:t>Suitcase for Life</a:t>
            </a:r>
          </a:p>
        </p:txBody>
      </p:sp>
      <p:sp>
        <p:nvSpPr>
          <p:cNvPr id="11" name="TextBox 10"/>
          <p:cNvSpPr txBox="1"/>
          <p:nvPr/>
        </p:nvSpPr>
        <p:spPr>
          <a:xfrm>
            <a:off x="5638800" y="2591405"/>
            <a:ext cx="3352800" cy="2677656"/>
          </a:xfrm>
          <a:prstGeom prst="rect">
            <a:avLst/>
          </a:prstGeom>
          <a:solidFill>
            <a:schemeClr val="accent1">
              <a:lumMod val="20000"/>
              <a:lumOff val="80000"/>
            </a:schemeClr>
          </a:solidFill>
          <a:ln>
            <a:solidFill>
              <a:schemeClr val="tx1"/>
            </a:solidFill>
          </a:ln>
        </p:spPr>
        <p:txBody>
          <a:bodyPr wrap="square" rtlCol="0">
            <a:spAutoFit/>
          </a:bodyPr>
          <a:lstStyle/>
          <a:p>
            <a:pPr marL="342900" indent="-342900">
              <a:buAutoNum type="arabicPeriod"/>
            </a:pPr>
            <a:r>
              <a:rPr lang="en-US" sz="1200" b="1" dirty="0">
                <a:latin typeface="+mj-lt"/>
              </a:rPr>
              <a:t>Adolescent Males</a:t>
            </a:r>
          </a:p>
          <a:p>
            <a:pPr marL="342900" indent="-342900">
              <a:buAutoNum type="arabicPeriod"/>
            </a:pPr>
            <a:r>
              <a:rPr lang="en-US" sz="1200" b="1" dirty="0">
                <a:latin typeface="+mj-lt"/>
              </a:rPr>
              <a:t>Criminal Justice System</a:t>
            </a:r>
          </a:p>
          <a:p>
            <a:pPr marL="342900" indent="-342900">
              <a:buAutoNum type="arabicPeriod"/>
            </a:pPr>
            <a:r>
              <a:rPr lang="en-US" sz="1200" b="1" dirty="0">
                <a:latin typeface="+mj-lt"/>
              </a:rPr>
              <a:t>Culturally Distinct Populations</a:t>
            </a:r>
          </a:p>
          <a:p>
            <a:pPr marL="342900" indent="-342900">
              <a:buAutoNum type="arabicPeriod"/>
            </a:pPr>
            <a:r>
              <a:rPr lang="en-US" sz="1200" b="1" dirty="0">
                <a:latin typeface="+mj-lt"/>
              </a:rPr>
              <a:t>LGBTQI</a:t>
            </a:r>
          </a:p>
          <a:p>
            <a:pPr marL="342900" indent="-342900">
              <a:buAutoNum type="arabicPeriod"/>
            </a:pPr>
            <a:r>
              <a:rPr lang="en-US" sz="1200" b="1" dirty="0">
                <a:latin typeface="+mj-lt"/>
              </a:rPr>
              <a:t>Peoples with Physical Disability and Chronic Pain Management</a:t>
            </a:r>
          </a:p>
          <a:p>
            <a:pPr marL="342900" indent="-342900">
              <a:buAutoNum type="arabicPeriod"/>
            </a:pPr>
            <a:r>
              <a:rPr lang="en-US" sz="1200" b="1" dirty="0">
                <a:latin typeface="+mj-lt"/>
              </a:rPr>
              <a:t>Refugees</a:t>
            </a:r>
          </a:p>
          <a:p>
            <a:pPr marL="342900" indent="-342900">
              <a:buAutoNum type="arabicPeriod"/>
            </a:pPr>
            <a:r>
              <a:rPr lang="en-US" sz="1200" b="1" dirty="0">
                <a:latin typeface="+mj-lt"/>
              </a:rPr>
              <a:t>Gangs</a:t>
            </a:r>
          </a:p>
          <a:p>
            <a:pPr marL="342900" indent="-342900">
              <a:buAutoNum type="arabicPeriod"/>
            </a:pPr>
            <a:r>
              <a:rPr lang="en-US" sz="1200" b="1" dirty="0">
                <a:latin typeface="+mj-lt"/>
              </a:rPr>
              <a:t>Homeless Populations</a:t>
            </a:r>
          </a:p>
          <a:p>
            <a:pPr marL="342900" indent="-342900">
              <a:buAutoNum type="arabicPeriod"/>
            </a:pPr>
            <a:r>
              <a:rPr lang="en-US" sz="1200" b="1" dirty="0">
                <a:latin typeface="+mj-lt"/>
              </a:rPr>
              <a:t>Child Soldiers</a:t>
            </a:r>
          </a:p>
          <a:p>
            <a:pPr marL="342900" indent="-342900">
              <a:buAutoNum type="arabicPeriod"/>
            </a:pPr>
            <a:r>
              <a:rPr lang="en-US" sz="1200" b="1" dirty="0">
                <a:latin typeface="+mj-lt"/>
              </a:rPr>
              <a:t>Trafficking victims</a:t>
            </a:r>
          </a:p>
          <a:p>
            <a:pPr marL="342900" indent="-342900">
              <a:buAutoNum type="arabicPeriod"/>
            </a:pPr>
            <a:r>
              <a:rPr lang="en-US" sz="1200" b="1" dirty="0">
                <a:latin typeface="+mj-lt"/>
              </a:rPr>
              <a:t>Sex workers</a:t>
            </a:r>
          </a:p>
          <a:p>
            <a:pPr marL="342900" indent="-342900">
              <a:buAutoNum type="arabicPeriod"/>
            </a:pPr>
            <a:r>
              <a:rPr lang="en-US" sz="1200" b="1" dirty="0">
                <a:latin typeface="+mj-lt"/>
              </a:rPr>
              <a:t>HIV Positive, Hepatitis B, Hepatitis C, TB Populations</a:t>
            </a:r>
          </a:p>
        </p:txBody>
      </p:sp>
      <p:sp>
        <p:nvSpPr>
          <p:cNvPr id="12" name="TextBox 11"/>
          <p:cNvSpPr txBox="1"/>
          <p:nvPr/>
        </p:nvSpPr>
        <p:spPr>
          <a:xfrm>
            <a:off x="3180790" y="5664964"/>
            <a:ext cx="2838451" cy="338554"/>
          </a:xfrm>
          <a:prstGeom prst="rect">
            <a:avLst/>
          </a:prstGeom>
          <a:solidFill>
            <a:srgbClr val="FFFFCC"/>
          </a:solidFill>
          <a:ln>
            <a:solidFill>
              <a:schemeClr val="tx1"/>
            </a:solidFill>
          </a:ln>
        </p:spPr>
        <p:txBody>
          <a:bodyPr wrap="square" rtlCol="0">
            <a:spAutoFit/>
          </a:bodyPr>
          <a:lstStyle/>
          <a:p>
            <a:r>
              <a:rPr lang="en-US" sz="1600" b="1" dirty="0">
                <a:latin typeface="+mj-lt"/>
              </a:rPr>
              <a:t>Adolescent Treatment (CICAD)</a:t>
            </a:r>
          </a:p>
        </p:txBody>
      </p:sp>
      <p:sp>
        <p:nvSpPr>
          <p:cNvPr id="13" name="TextBox 12"/>
          <p:cNvSpPr txBox="1"/>
          <p:nvPr/>
        </p:nvSpPr>
        <p:spPr>
          <a:xfrm>
            <a:off x="304800" y="5637817"/>
            <a:ext cx="2743200" cy="338554"/>
          </a:xfrm>
          <a:prstGeom prst="rect">
            <a:avLst/>
          </a:prstGeom>
          <a:solidFill>
            <a:schemeClr val="accent1">
              <a:lumMod val="20000"/>
              <a:lumOff val="80000"/>
            </a:schemeClr>
          </a:solidFill>
          <a:ln>
            <a:solidFill>
              <a:schemeClr val="tx1"/>
            </a:solidFill>
          </a:ln>
        </p:spPr>
        <p:txBody>
          <a:bodyPr wrap="square" rtlCol="0">
            <a:spAutoFit/>
          </a:bodyPr>
          <a:lstStyle/>
          <a:p>
            <a:r>
              <a:rPr lang="en-US" sz="1600" b="1" dirty="0">
                <a:latin typeface="+mj-lt"/>
              </a:rPr>
              <a:t>Recovery Support Services </a:t>
            </a:r>
          </a:p>
        </p:txBody>
      </p:sp>
      <p:sp>
        <p:nvSpPr>
          <p:cNvPr id="22" name="TextBox 21"/>
          <p:cNvSpPr txBox="1"/>
          <p:nvPr/>
        </p:nvSpPr>
        <p:spPr>
          <a:xfrm>
            <a:off x="304799" y="6003518"/>
            <a:ext cx="2743200" cy="338554"/>
          </a:xfrm>
          <a:prstGeom prst="rect">
            <a:avLst/>
          </a:prstGeom>
          <a:solidFill>
            <a:schemeClr val="accent1">
              <a:lumMod val="20000"/>
              <a:lumOff val="80000"/>
            </a:schemeClr>
          </a:solidFill>
          <a:ln>
            <a:solidFill>
              <a:schemeClr val="tx1"/>
            </a:solidFill>
          </a:ln>
        </p:spPr>
        <p:txBody>
          <a:bodyPr wrap="square" rtlCol="0">
            <a:spAutoFit/>
          </a:bodyPr>
          <a:lstStyle/>
          <a:p>
            <a:r>
              <a:rPr lang="en-US" sz="1600" b="1" dirty="0">
                <a:latin typeface="+mj-lt"/>
              </a:rPr>
              <a:t>Rural-Based Treatment</a:t>
            </a:r>
          </a:p>
        </p:txBody>
      </p:sp>
      <p:sp>
        <p:nvSpPr>
          <p:cNvPr id="23" name="TextBox 22"/>
          <p:cNvSpPr txBox="1"/>
          <p:nvPr/>
        </p:nvSpPr>
        <p:spPr>
          <a:xfrm>
            <a:off x="304799" y="6412468"/>
            <a:ext cx="5096435" cy="338554"/>
          </a:xfrm>
          <a:prstGeom prst="rect">
            <a:avLst/>
          </a:prstGeom>
          <a:solidFill>
            <a:schemeClr val="bg1">
              <a:lumMod val="85000"/>
            </a:schemeClr>
          </a:solidFill>
          <a:ln>
            <a:solidFill>
              <a:schemeClr val="tx1"/>
            </a:solidFill>
          </a:ln>
        </p:spPr>
        <p:txBody>
          <a:bodyPr wrap="square" rtlCol="0">
            <a:spAutoFit/>
          </a:bodyPr>
          <a:lstStyle/>
          <a:p>
            <a:r>
              <a:rPr lang="en-US" sz="1600" b="1" dirty="0">
                <a:latin typeface="+mj-lt"/>
              </a:rPr>
              <a:t>Community-Based Outreach Drop in Centers</a:t>
            </a:r>
          </a:p>
        </p:txBody>
      </p:sp>
    </p:spTree>
    <p:extLst>
      <p:ext uri="{BB962C8B-B14F-4D97-AF65-F5344CB8AC3E}">
        <p14:creationId xmlns:p14="http://schemas.microsoft.com/office/powerpoint/2010/main" val="6379564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Screen Clipping"/>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990600" y="1295400"/>
            <a:ext cx="7164949" cy="5105400"/>
          </a:xfrm>
        </p:spPr>
      </p:pic>
      <p:sp>
        <p:nvSpPr>
          <p:cNvPr id="2" name="TextBox 1"/>
          <p:cNvSpPr txBox="1"/>
          <p:nvPr/>
        </p:nvSpPr>
        <p:spPr>
          <a:xfrm>
            <a:off x="990600" y="587514"/>
            <a:ext cx="7239000" cy="707886"/>
          </a:xfrm>
          <a:prstGeom prst="rect">
            <a:avLst/>
          </a:prstGeom>
          <a:noFill/>
        </p:spPr>
        <p:txBody>
          <a:bodyPr wrap="square" rtlCol="0">
            <a:spAutoFit/>
          </a:bodyPr>
          <a:lstStyle/>
          <a:p>
            <a:pPr algn="ctr"/>
            <a:r>
              <a:rPr lang="en-US" sz="4000" b="1" dirty="0">
                <a:solidFill>
                  <a:schemeClr val="accent1">
                    <a:lumMod val="75000"/>
                  </a:schemeClr>
                </a:solidFill>
                <a:latin typeface="+mj-lt"/>
              </a:rPr>
              <a:t>Substance Use Is a Disease</a:t>
            </a:r>
          </a:p>
        </p:txBody>
      </p:sp>
    </p:spTree>
    <p:extLst>
      <p:ext uri="{BB962C8B-B14F-4D97-AF65-F5344CB8AC3E}">
        <p14:creationId xmlns:p14="http://schemas.microsoft.com/office/powerpoint/2010/main" val="26986447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04" y="457200"/>
            <a:ext cx="9144000" cy="1143000"/>
          </a:xfrm>
        </p:spPr>
        <p:txBody>
          <a:bodyPr anchor="ctr">
            <a:normAutofit/>
          </a:bodyPr>
          <a:lstStyle/>
          <a:p>
            <a:pPr algn="ctr"/>
            <a:r>
              <a:rPr lang="en-US" sz="4000" b="1" dirty="0">
                <a:solidFill>
                  <a:schemeClr val="accent1">
                    <a:lumMod val="75000"/>
                  </a:schemeClr>
                </a:solidFill>
              </a:rPr>
              <a:t>Women</a:t>
            </a:r>
          </a:p>
        </p:txBody>
      </p:sp>
      <p:sp>
        <p:nvSpPr>
          <p:cNvPr id="3" name="Content Placeholder 2"/>
          <p:cNvSpPr>
            <a:spLocks noGrp="1"/>
          </p:cNvSpPr>
          <p:nvPr>
            <p:ph idx="1"/>
          </p:nvPr>
        </p:nvSpPr>
        <p:spPr>
          <a:xfrm>
            <a:off x="215900" y="1524000"/>
            <a:ext cx="3657600" cy="901700"/>
          </a:xfrm>
        </p:spPr>
        <p:txBody>
          <a:bodyPr>
            <a:normAutofit/>
          </a:bodyPr>
          <a:lstStyle/>
          <a:p>
            <a:pPr marL="114300" indent="0">
              <a:buNone/>
            </a:pPr>
            <a:r>
              <a:rPr lang="en-US" sz="2400" b="1" dirty="0">
                <a:latin typeface="+mj-lt"/>
              </a:rPr>
              <a:t>The Guiding the Recovery of Women (GROW)</a:t>
            </a:r>
          </a:p>
        </p:txBody>
      </p:sp>
      <p:pic>
        <p:nvPicPr>
          <p:cNvPr id="6"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907" t="1684" r="2608" b="3301"/>
          <a:stretch/>
        </p:blipFill>
        <p:spPr bwMode="auto">
          <a:xfrm>
            <a:off x="4724400" y="1905000"/>
            <a:ext cx="4066233" cy="4488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152400" y="2810624"/>
            <a:ext cx="3581400" cy="2677656"/>
          </a:xfrm>
          <a:prstGeom prst="rect">
            <a:avLst/>
          </a:prstGeom>
        </p:spPr>
        <p:txBody>
          <a:bodyPr wrap="square">
            <a:spAutoFit/>
          </a:bodyPr>
          <a:lstStyle/>
          <a:p>
            <a:pPr marL="640080" lvl="1" indent="-228600">
              <a:spcBef>
                <a:spcPct val="20000"/>
              </a:spcBef>
              <a:buClr>
                <a:srgbClr val="297FD5"/>
              </a:buClr>
              <a:buFont typeface="Arial" pitchFamily="34" charset="0"/>
              <a:buChar char="•"/>
            </a:pPr>
            <a:r>
              <a:rPr lang="en-US" sz="2000" dirty="0">
                <a:solidFill>
                  <a:prstClr val="black"/>
                </a:solidFill>
                <a:latin typeface="+mj-lt"/>
              </a:rPr>
              <a:t>A 10-course series that trains counselors on treating women with substance use disorders</a:t>
            </a:r>
          </a:p>
          <a:p>
            <a:pPr marL="640080" lvl="1" indent="-228600">
              <a:spcBef>
                <a:spcPct val="20000"/>
              </a:spcBef>
              <a:buClr>
                <a:srgbClr val="297FD5"/>
              </a:buClr>
              <a:buFont typeface="Arial" pitchFamily="34" charset="0"/>
              <a:buChar char="•"/>
            </a:pPr>
            <a:endParaRPr lang="en-US" sz="2000" dirty="0">
              <a:solidFill>
                <a:prstClr val="black"/>
              </a:solidFill>
              <a:latin typeface="+mj-lt"/>
            </a:endParaRPr>
          </a:p>
          <a:p>
            <a:pPr marL="640080" lvl="1" indent="-228600">
              <a:spcBef>
                <a:spcPct val="20000"/>
              </a:spcBef>
              <a:buClr>
                <a:srgbClr val="297FD5"/>
              </a:buClr>
              <a:buFont typeface="Arial" pitchFamily="34" charset="0"/>
              <a:buChar char="•"/>
            </a:pPr>
            <a:r>
              <a:rPr lang="en-US" sz="2000" dirty="0">
                <a:solidFill>
                  <a:prstClr val="black"/>
                </a:solidFill>
                <a:latin typeface="+mj-lt"/>
              </a:rPr>
              <a:t>GROW has been disseminated in Asia, Africa, and Latin America.</a:t>
            </a:r>
          </a:p>
        </p:txBody>
      </p:sp>
    </p:spTree>
    <p:extLst>
      <p:ext uri="{BB962C8B-B14F-4D97-AF65-F5344CB8AC3E}">
        <p14:creationId xmlns:p14="http://schemas.microsoft.com/office/powerpoint/2010/main" val="17046907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pPr algn="ctr"/>
            <a:r>
              <a:rPr lang="en-US" sz="4000" b="1" dirty="0">
                <a:solidFill>
                  <a:schemeClr val="accent1">
                    <a:lumMod val="75000"/>
                  </a:schemeClr>
                </a:solidFill>
              </a:rPr>
              <a:t>Children</a:t>
            </a:r>
            <a:r>
              <a:rPr lang="en-US" sz="3200" b="1" dirty="0">
                <a:solidFill>
                  <a:schemeClr val="accent1">
                    <a:lumMod val="75000"/>
                  </a:schemeClr>
                </a:solidFill>
                <a:latin typeface="+mn-lt"/>
              </a:rPr>
              <a:t> </a:t>
            </a:r>
          </a:p>
        </p:txBody>
      </p:sp>
      <p:sp>
        <p:nvSpPr>
          <p:cNvPr id="3" name="Content Placeholder 2"/>
          <p:cNvSpPr>
            <a:spLocks noGrp="1"/>
          </p:cNvSpPr>
          <p:nvPr>
            <p:ph idx="1"/>
          </p:nvPr>
        </p:nvSpPr>
        <p:spPr>
          <a:xfrm>
            <a:off x="337344" y="1790700"/>
            <a:ext cx="8458200" cy="4800600"/>
          </a:xfrm>
        </p:spPr>
        <p:txBody>
          <a:bodyPr/>
          <a:lstStyle/>
          <a:p>
            <a:pPr marL="114300" indent="0">
              <a:buNone/>
            </a:pPr>
            <a:r>
              <a:rPr lang="en-US" sz="2400" b="1" dirty="0">
                <a:latin typeface="+mj-lt"/>
              </a:rPr>
              <a:t>The Children’s Treatment Curriculum</a:t>
            </a:r>
          </a:p>
          <a:p>
            <a:r>
              <a:rPr lang="en-US" sz="2400" dirty="0">
                <a:latin typeface="+mj-lt"/>
              </a:rPr>
              <a:t>A 6-course series addressing child drug use from infancy to early adolescence, based on the world’s first protocols to treat children with substance use disorders was disseminated in Afghanistan, Pakistan, India, and Bangladesh.</a:t>
            </a:r>
          </a:p>
          <a:p>
            <a:pPr marL="114300" indent="0">
              <a:buNone/>
            </a:pPr>
            <a:endParaRPr lang="en-US" dirty="0"/>
          </a:p>
        </p:txBody>
      </p:sp>
      <p:pic>
        <p:nvPicPr>
          <p:cNvPr id="4" name="Picture 3" descr="C:\Users\hjones18\Downloads\children-63175_1280.jpg"/>
          <p:cNvPicPr>
            <a:picLocks noChangeAspect="1" noChangeArrowheads="1"/>
          </p:cNvPicPr>
          <p:nvPr/>
        </p:nvPicPr>
        <p:blipFill>
          <a:blip r:embed="rId3"/>
          <a:srcRect/>
          <a:stretch>
            <a:fillRect/>
          </a:stretch>
        </p:blipFill>
        <p:spPr bwMode="auto">
          <a:xfrm>
            <a:off x="102394" y="4197350"/>
            <a:ext cx="2879725" cy="2076450"/>
          </a:xfrm>
          <a:prstGeom prst="rect">
            <a:avLst/>
          </a:prstGeom>
          <a:noFill/>
          <a:ln w="38100">
            <a:solidFill>
              <a:schemeClr val="accent1">
                <a:lumMod val="50000"/>
              </a:schemeClr>
            </a:solidFill>
          </a:ln>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rotWithShape="1">
          <a:blip r:embed="rId4"/>
          <a:srcRect l="7637" t="9915" r="35096" b="5737"/>
          <a:stretch/>
        </p:blipFill>
        <p:spPr>
          <a:xfrm>
            <a:off x="6161882" y="4191000"/>
            <a:ext cx="2879725" cy="2082800"/>
          </a:xfrm>
          <a:prstGeom prst="rect">
            <a:avLst/>
          </a:prstGeom>
          <a:ln w="38100">
            <a:solidFill>
              <a:schemeClr val="accent1">
                <a:lumMod val="50000"/>
              </a:schemeClr>
            </a:solidFill>
          </a:ln>
        </p:spPr>
      </p:pic>
      <p:pic>
        <p:nvPicPr>
          <p:cNvPr id="6" name="Picture 5"/>
          <p:cNvPicPr>
            <a:picLocks noChangeAspect="1"/>
          </p:cNvPicPr>
          <p:nvPr/>
        </p:nvPicPr>
        <p:blipFill rotWithShape="1">
          <a:blip r:embed="rId5"/>
          <a:srcRect l="7943" r="8410" b="9899"/>
          <a:stretch/>
        </p:blipFill>
        <p:spPr>
          <a:xfrm>
            <a:off x="3118644" y="4191000"/>
            <a:ext cx="2895600" cy="2082800"/>
          </a:xfrm>
          <a:prstGeom prst="rect">
            <a:avLst/>
          </a:prstGeom>
          <a:ln w="38100">
            <a:solidFill>
              <a:schemeClr val="accent1">
                <a:lumMod val="50000"/>
              </a:schemeClr>
            </a:solidFill>
          </a:ln>
        </p:spPr>
      </p:pic>
    </p:spTree>
    <p:extLst>
      <p:ext uri="{BB962C8B-B14F-4D97-AF65-F5344CB8AC3E}">
        <p14:creationId xmlns:p14="http://schemas.microsoft.com/office/powerpoint/2010/main" val="40745859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b="1" dirty="0">
                <a:solidFill>
                  <a:schemeClr val="accent1">
                    <a:lumMod val="75000"/>
                  </a:schemeClr>
                </a:solidFill>
              </a:rPr>
              <a:t>Recovery</a:t>
            </a:r>
            <a:r>
              <a:rPr lang="en-US" sz="3600" b="1" dirty="0">
                <a:solidFill>
                  <a:schemeClr val="accent1">
                    <a:lumMod val="75000"/>
                  </a:schemeClr>
                </a:solidFill>
              </a:rPr>
              <a:t> </a:t>
            </a:r>
            <a:endParaRPr lang="en-US" sz="4400" dirty="0"/>
          </a:p>
        </p:txBody>
      </p:sp>
      <p:sp>
        <p:nvSpPr>
          <p:cNvPr id="3" name="Content Placeholder 2"/>
          <p:cNvSpPr>
            <a:spLocks noGrp="1"/>
          </p:cNvSpPr>
          <p:nvPr>
            <p:ph idx="1"/>
          </p:nvPr>
        </p:nvSpPr>
        <p:spPr>
          <a:xfrm>
            <a:off x="457200" y="2286000"/>
            <a:ext cx="8229600" cy="4389120"/>
          </a:xfrm>
        </p:spPr>
        <p:txBody>
          <a:bodyPr/>
          <a:lstStyle/>
          <a:p>
            <a:pPr marL="342900" indent="-342900">
              <a:buFont typeface="Arial"/>
              <a:buChar char="•"/>
            </a:pPr>
            <a:r>
              <a:rPr lang="en-US" sz="3200" b="1" dirty="0">
                <a:latin typeface="+mj-lt"/>
              </a:rPr>
              <a:t>Building a network of persons in recovery.</a:t>
            </a:r>
          </a:p>
          <a:p>
            <a:pPr marL="342900" indent="-342900">
              <a:buFont typeface="Arial"/>
              <a:buChar char="•"/>
            </a:pPr>
            <a:r>
              <a:rPr lang="en-US" sz="3200" b="1" dirty="0">
                <a:latin typeface="+mj-lt"/>
              </a:rPr>
              <a:t>Four specialized courses for people in recovery.</a:t>
            </a:r>
          </a:p>
          <a:p>
            <a:pPr marL="342900" indent="-342900">
              <a:buFont typeface="Arial"/>
              <a:buChar char="•"/>
            </a:pPr>
            <a:r>
              <a:rPr lang="en-US" sz="3200" b="1" dirty="0">
                <a:latin typeface="+mj-lt"/>
              </a:rPr>
              <a:t>Recovery Coach exam and credential</a:t>
            </a:r>
          </a:p>
          <a:p>
            <a:endParaRPr lang="en-US" dirty="0"/>
          </a:p>
        </p:txBody>
      </p:sp>
    </p:spTree>
    <p:extLst>
      <p:ext uri="{BB962C8B-B14F-4D97-AF65-F5344CB8AC3E}">
        <p14:creationId xmlns:p14="http://schemas.microsoft.com/office/powerpoint/2010/main" val="12836120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b="1" dirty="0">
                <a:solidFill>
                  <a:schemeClr val="accent1">
                    <a:lumMod val="75000"/>
                  </a:schemeClr>
                </a:solidFill>
              </a:rPr>
              <a:t>Rural Treatment</a:t>
            </a:r>
            <a:r>
              <a:rPr lang="en-US" sz="3600" b="1" dirty="0">
                <a:solidFill>
                  <a:schemeClr val="accent1">
                    <a:lumMod val="75000"/>
                  </a:schemeClr>
                </a:solidFill>
              </a:rPr>
              <a:t> </a:t>
            </a:r>
            <a:endParaRPr lang="en-US" sz="4400" dirty="0"/>
          </a:p>
        </p:txBody>
      </p:sp>
      <p:sp>
        <p:nvSpPr>
          <p:cNvPr id="3" name="Content Placeholder 2"/>
          <p:cNvSpPr>
            <a:spLocks noGrp="1"/>
          </p:cNvSpPr>
          <p:nvPr>
            <p:ph idx="1"/>
          </p:nvPr>
        </p:nvSpPr>
        <p:spPr>
          <a:xfrm>
            <a:off x="457200" y="2133600"/>
            <a:ext cx="8229600" cy="4389120"/>
          </a:xfrm>
        </p:spPr>
        <p:txBody>
          <a:bodyPr/>
          <a:lstStyle/>
          <a:p>
            <a:pPr marL="342900" indent="-342900">
              <a:buFont typeface="Arial"/>
              <a:buChar char="•"/>
            </a:pPr>
            <a:r>
              <a:rPr lang="en-US" sz="3200" b="1" dirty="0">
                <a:latin typeface="+mj-lt"/>
                <a:cs typeface="Arial" panose="020B0604020202020204" pitchFamily="34" charset="0"/>
              </a:rPr>
              <a:t>Modality developed by UNODC.</a:t>
            </a:r>
          </a:p>
          <a:p>
            <a:pPr marL="342900" indent="-342900">
              <a:buFont typeface="Arial"/>
              <a:buChar char="•"/>
            </a:pPr>
            <a:r>
              <a:rPr lang="en-US" sz="3200" b="1" dirty="0">
                <a:latin typeface="+mj-lt"/>
                <a:cs typeface="Arial" panose="020B0604020202020204" pitchFamily="34" charset="0"/>
              </a:rPr>
              <a:t>Training package under development. </a:t>
            </a:r>
          </a:p>
          <a:p>
            <a:pPr marL="342900" indent="-342900">
              <a:buFont typeface="Arial"/>
              <a:buChar char="•"/>
            </a:pPr>
            <a:r>
              <a:rPr lang="en-US" sz="3200" b="1" dirty="0">
                <a:latin typeface="+mj-lt"/>
                <a:cs typeface="Arial" panose="020B0604020202020204" pitchFamily="34" charset="0"/>
              </a:rPr>
              <a:t>Pilot will be implemented in Afghanistan and Pakistan.</a:t>
            </a:r>
          </a:p>
          <a:p>
            <a:pPr marL="342900" indent="-342900">
              <a:buFont typeface="Arial"/>
              <a:buChar char="•"/>
            </a:pPr>
            <a:r>
              <a:rPr lang="en-US" sz="3200" b="1" dirty="0">
                <a:latin typeface="+mj-lt"/>
                <a:cs typeface="Arial" panose="020B0604020202020204" pitchFamily="34" charset="0"/>
              </a:rPr>
              <a:t>Available for further dissemination in 2018.</a:t>
            </a:r>
          </a:p>
          <a:p>
            <a:endParaRPr lang="en-US" dirty="0"/>
          </a:p>
        </p:txBody>
      </p:sp>
    </p:spTree>
    <p:extLst>
      <p:ext uri="{BB962C8B-B14F-4D97-AF65-F5344CB8AC3E}">
        <p14:creationId xmlns:p14="http://schemas.microsoft.com/office/powerpoint/2010/main" val="27711757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Group 9"/>
          <p:cNvGrpSpPr/>
          <p:nvPr/>
        </p:nvGrpSpPr>
        <p:grpSpPr>
          <a:xfrm>
            <a:off x="381000" y="2984901"/>
            <a:ext cx="8382000" cy="2929354"/>
            <a:chOff x="381000" y="3244335"/>
            <a:chExt cx="8382000" cy="2929354"/>
          </a:xfrm>
        </p:grpSpPr>
        <p:sp>
          <p:nvSpPr>
            <p:cNvPr id="58" name="TextBox 57"/>
            <p:cNvSpPr txBox="1"/>
            <p:nvPr/>
          </p:nvSpPr>
          <p:spPr>
            <a:xfrm>
              <a:off x="2057400" y="3244335"/>
              <a:ext cx="2819400" cy="338554"/>
            </a:xfrm>
            <a:prstGeom prst="rect">
              <a:avLst/>
            </a:prstGeom>
            <a:noFill/>
          </p:spPr>
          <p:txBody>
            <a:bodyPr wrap="square" rtlCol="0">
              <a:spAutoFit/>
            </a:bodyPr>
            <a:lstStyle/>
            <a:p>
              <a:pPr algn="r"/>
              <a:r>
                <a:rPr lang="en-US" sz="1600" b="1" dirty="0">
                  <a:solidFill>
                    <a:srgbClr val="002060"/>
                  </a:solidFill>
                  <a:latin typeface="Baskerville Old Face" panose="02020602080505020303" pitchFamily="18" charset="0"/>
                  <a:cs typeface="Lato Regular"/>
                </a:rPr>
                <a:t>Pre-Adjudication Diversion</a:t>
              </a:r>
            </a:p>
          </p:txBody>
        </p:sp>
        <p:pic>
          <p:nvPicPr>
            <p:cNvPr id="59" name="Picture 58" descr="subway.png"/>
            <p:cNvPicPr>
              <a:picLocks noChangeAspect="1"/>
            </p:cNvPicPr>
            <p:nvPr/>
          </p:nvPicPr>
          <p:blipFill>
            <a:blip r:embed="rId3"/>
            <a:stretch>
              <a:fillRect/>
            </a:stretch>
          </p:blipFill>
          <p:spPr>
            <a:xfrm>
              <a:off x="381000" y="3657600"/>
              <a:ext cx="8382000" cy="1812788"/>
            </a:xfrm>
            <a:prstGeom prst="rect">
              <a:avLst/>
            </a:prstGeom>
          </p:spPr>
        </p:pic>
        <p:cxnSp>
          <p:nvCxnSpPr>
            <p:cNvPr id="60" name="Straight Connector 59"/>
            <p:cNvCxnSpPr/>
            <p:nvPr/>
          </p:nvCxnSpPr>
          <p:spPr>
            <a:xfrm>
              <a:off x="5257006" y="3290452"/>
              <a:ext cx="0" cy="2883237"/>
            </a:xfrm>
            <a:prstGeom prst="line">
              <a:avLst/>
            </a:prstGeom>
            <a:ln w="25400" cap="flat" cmpd="sng" algn="ctr">
              <a:solidFill>
                <a:schemeClr val="accent1"/>
              </a:solidFill>
              <a:prstDash val="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1" name="TextBox 60"/>
            <p:cNvSpPr txBox="1"/>
            <p:nvPr/>
          </p:nvSpPr>
          <p:spPr>
            <a:xfrm>
              <a:off x="5486400" y="3244335"/>
              <a:ext cx="2209800" cy="338554"/>
            </a:xfrm>
            <a:prstGeom prst="rect">
              <a:avLst/>
            </a:prstGeom>
            <a:noFill/>
          </p:spPr>
          <p:txBody>
            <a:bodyPr wrap="square" rtlCol="0">
              <a:spAutoFit/>
            </a:bodyPr>
            <a:lstStyle/>
            <a:p>
              <a:r>
                <a:rPr lang="en-US" sz="1600" b="1" dirty="0">
                  <a:solidFill>
                    <a:srgbClr val="002060"/>
                  </a:solidFill>
                  <a:latin typeface="Baskerville Old Face" panose="02020602080505020303" pitchFamily="18" charset="0"/>
                  <a:cs typeface="Lato Regular"/>
                </a:rPr>
                <a:t>Post-Adjudication</a:t>
              </a:r>
            </a:p>
          </p:txBody>
        </p:sp>
      </p:grpSp>
      <p:sp>
        <p:nvSpPr>
          <p:cNvPr id="64" name="TextBox 63"/>
          <p:cNvSpPr txBox="1"/>
          <p:nvPr/>
        </p:nvSpPr>
        <p:spPr>
          <a:xfrm>
            <a:off x="838200" y="1978967"/>
            <a:ext cx="7772400" cy="461665"/>
          </a:xfrm>
          <a:prstGeom prst="rect">
            <a:avLst/>
          </a:prstGeom>
          <a:solidFill>
            <a:srgbClr val="FFFFD0">
              <a:alpha val="72000"/>
            </a:srgbClr>
          </a:solidFill>
          <a:effectLst>
            <a:outerShdw blurRad="482600" dist="165100" dir="17220000" sx="94000" sy="94000" algn="ctr" rotWithShape="0">
              <a:srgbClr val="FFFF00">
                <a:alpha val="87000"/>
              </a:srgbClr>
            </a:outerShdw>
          </a:effectLst>
          <a:scene3d>
            <a:camera prst="orthographicFront"/>
            <a:lightRig rig="threePt" dir="t"/>
          </a:scene3d>
          <a:sp3d extrusionH="76200">
            <a:extrusionClr>
              <a:srgbClr val="FFC000"/>
            </a:extrusionClr>
            <a:contourClr>
              <a:srgbClr val="FFC000"/>
            </a:contourClr>
          </a:sp3d>
        </p:spPr>
        <p:txBody>
          <a:bodyPr wrap="square" rtlCol="0">
            <a:spAutoFit/>
          </a:bodyPr>
          <a:lstStyle/>
          <a:p>
            <a:pPr algn="ctr"/>
            <a:r>
              <a:rPr lang="en-US" sz="2400" b="1" dirty="0">
                <a:solidFill>
                  <a:srgbClr val="002060"/>
                </a:solidFill>
                <a:latin typeface="Baskerville Old Face" panose="02020602080505020303" pitchFamily="18" charset="0"/>
              </a:rPr>
              <a:t>Community-based services and recovery support</a:t>
            </a:r>
          </a:p>
        </p:txBody>
      </p:sp>
      <p:sp>
        <p:nvSpPr>
          <p:cNvPr id="14" name="TextBox 13"/>
          <p:cNvSpPr txBox="1"/>
          <p:nvPr/>
        </p:nvSpPr>
        <p:spPr>
          <a:xfrm>
            <a:off x="6858000" y="5304655"/>
            <a:ext cx="1752600" cy="538609"/>
          </a:xfrm>
          <a:prstGeom prst="rect">
            <a:avLst/>
          </a:prstGeom>
          <a:noFill/>
        </p:spPr>
        <p:txBody>
          <a:bodyPr wrap="square" rtlCol="0">
            <a:spAutoFit/>
          </a:bodyPr>
          <a:lstStyle/>
          <a:p>
            <a:pPr>
              <a:spcAft>
                <a:spcPts val="600"/>
              </a:spcAft>
            </a:pPr>
            <a:r>
              <a:rPr lang="en-US" sz="1200" b="1" cap="all" dirty="0">
                <a:solidFill>
                  <a:srgbClr val="002060"/>
                </a:solidFill>
                <a:latin typeface="Baskerville Old Face" panose="02020602080505020303" pitchFamily="18" charset="0"/>
                <a:cs typeface="Lato Regular"/>
              </a:rPr>
              <a:t>Intercept 5:</a:t>
            </a:r>
          </a:p>
          <a:p>
            <a:pPr>
              <a:spcAft>
                <a:spcPts val="600"/>
              </a:spcAft>
            </a:pPr>
            <a:r>
              <a:rPr lang="en-US" sz="1200" b="1" i="1" dirty="0">
                <a:solidFill>
                  <a:srgbClr val="002060"/>
                </a:solidFill>
                <a:latin typeface="Baskerville Old Face" panose="02020602080505020303" pitchFamily="18" charset="0"/>
                <a:cs typeface="Lato Regular"/>
              </a:rPr>
              <a:t>Probation</a:t>
            </a:r>
          </a:p>
        </p:txBody>
      </p:sp>
      <p:sp>
        <p:nvSpPr>
          <p:cNvPr id="17" name="TextBox 16"/>
          <p:cNvSpPr txBox="1"/>
          <p:nvPr/>
        </p:nvSpPr>
        <p:spPr>
          <a:xfrm>
            <a:off x="5257800" y="5304655"/>
            <a:ext cx="1828800" cy="723275"/>
          </a:xfrm>
          <a:prstGeom prst="rect">
            <a:avLst/>
          </a:prstGeom>
          <a:noFill/>
        </p:spPr>
        <p:txBody>
          <a:bodyPr wrap="square" rtlCol="0">
            <a:spAutoFit/>
          </a:bodyPr>
          <a:lstStyle/>
          <a:p>
            <a:pPr>
              <a:spcAft>
                <a:spcPts val="600"/>
              </a:spcAft>
            </a:pPr>
            <a:r>
              <a:rPr lang="en-US" sz="1200" b="1" cap="all" dirty="0">
                <a:solidFill>
                  <a:srgbClr val="002060"/>
                </a:solidFill>
                <a:latin typeface="Baskerville Old Face" panose="02020602080505020303" pitchFamily="18" charset="0"/>
                <a:cs typeface="Lato Regular"/>
              </a:rPr>
              <a:t>Intercept 4:</a:t>
            </a:r>
          </a:p>
          <a:p>
            <a:pPr>
              <a:spcAft>
                <a:spcPts val="600"/>
              </a:spcAft>
            </a:pPr>
            <a:r>
              <a:rPr lang="en-US" sz="1200" b="1" i="1" dirty="0">
                <a:solidFill>
                  <a:srgbClr val="002060"/>
                </a:solidFill>
                <a:latin typeface="Baskerville Old Face" panose="02020602080505020303" pitchFamily="18" charset="0"/>
                <a:cs typeface="Lato Regular"/>
              </a:rPr>
              <a:t>Jail / Reentry</a:t>
            </a:r>
            <a:r>
              <a:rPr lang="en-US" sz="1200" b="1" dirty="0">
                <a:solidFill>
                  <a:srgbClr val="002060"/>
                </a:solidFill>
                <a:latin typeface="Baskerville Old Face" panose="02020602080505020303" pitchFamily="18" charset="0"/>
                <a:cs typeface="Lato Regular"/>
              </a:rPr>
              <a:t>		</a:t>
            </a:r>
          </a:p>
        </p:txBody>
      </p:sp>
      <p:sp>
        <p:nvSpPr>
          <p:cNvPr id="18" name="TextBox 17"/>
          <p:cNvSpPr txBox="1"/>
          <p:nvPr/>
        </p:nvSpPr>
        <p:spPr>
          <a:xfrm>
            <a:off x="3429000" y="5304655"/>
            <a:ext cx="1828800" cy="800219"/>
          </a:xfrm>
          <a:prstGeom prst="rect">
            <a:avLst/>
          </a:prstGeom>
          <a:noFill/>
        </p:spPr>
        <p:txBody>
          <a:bodyPr wrap="square" rtlCol="0">
            <a:spAutoFit/>
          </a:bodyPr>
          <a:lstStyle/>
          <a:p>
            <a:pPr>
              <a:spcAft>
                <a:spcPts val="600"/>
              </a:spcAft>
            </a:pPr>
            <a:r>
              <a:rPr lang="en-US" sz="1200" b="1" cap="all" dirty="0">
                <a:solidFill>
                  <a:srgbClr val="002060"/>
                </a:solidFill>
                <a:latin typeface="Baskerville Old Face" panose="02020602080505020303" pitchFamily="18" charset="0"/>
                <a:cs typeface="Lato Regular"/>
              </a:rPr>
              <a:t>Intercept 3: </a:t>
            </a:r>
          </a:p>
          <a:p>
            <a:pPr>
              <a:spcAft>
                <a:spcPts val="600"/>
              </a:spcAft>
            </a:pPr>
            <a:r>
              <a:rPr lang="en-US" sz="1200" b="1" i="1" dirty="0">
                <a:solidFill>
                  <a:srgbClr val="002060"/>
                </a:solidFill>
                <a:latin typeface="Baskerville Old Face" panose="02020602080505020303" pitchFamily="18" charset="0"/>
                <a:cs typeface="Lato Regular"/>
              </a:rPr>
              <a:t>Jail</a:t>
            </a:r>
          </a:p>
          <a:p>
            <a:pPr>
              <a:spcAft>
                <a:spcPts val="600"/>
              </a:spcAft>
            </a:pPr>
            <a:r>
              <a:rPr lang="en-US" sz="1200" b="1" i="1" dirty="0">
                <a:solidFill>
                  <a:srgbClr val="002060"/>
                </a:solidFill>
                <a:latin typeface="Baskerville Old Face" panose="02020602080505020303" pitchFamily="18" charset="0"/>
                <a:cs typeface="Lato Regular"/>
              </a:rPr>
              <a:t>Court</a:t>
            </a:r>
            <a:r>
              <a:rPr lang="en-US" sz="1200" b="1" dirty="0">
                <a:solidFill>
                  <a:srgbClr val="002060"/>
                </a:solidFill>
                <a:latin typeface="Baskerville Old Face" panose="02020602080505020303" pitchFamily="18" charset="0"/>
                <a:cs typeface="Lato Regular"/>
              </a:rPr>
              <a:t>	</a:t>
            </a:r>
          </a:p>
        </p:txBody>
      </p:sp>
      <p:sp>
        <p:nvSpPr>
          <p:cNvPr id="19" name="TextBox 18"/>
          <p:cNvSpPr txBox="1"/>
          <p:nvPr/>
        </p:nvSpPr>
        <p:spPr>
          <a:xfrm>
            <a:off x="1600200" y="5304655"/>
            <a:ext cx="1600200" cy="800219"/>
          </a:xfrm>
          <a:prstGeom prst="rect">
            <a:avLst/>
          </a:prstGeom>
          <a:noFill/>
        </p:spPr>
        <p:txBody>
          <a:bodyPr wrap="square" rtlCol="0">
            <a:spAutoFit/>
          </a:bodyPr>
          <a:lstStyle/>
          <a:p>
            <a:pPr>
              <a:spcAft>
                <a:spcPts val="600"/>
              </a:spcAft>
            </a:pPr>
            <a:r>
              <a:rPr lang="en-US" sz="1200" b="1" cap="all" dirty="0">
                <a:solidFill>
                  <a:srgbClr val="002060"/>
                </a:solidFill>
                <a:latin typeface="Baskerville Old Face" panose="02020602080505020303" pitchFamily="18" charset="0"/>
                <a:cs typeface="Lato Regular"/>
              </a:rPr>
              <a:t>Intercept 2:</a:t>
            </a:r>
          </a:p>
          <a:p>
            <a:pPr>
              <a:spcAft>
                <a:spcPts val="600"/>
              </a:spcAft>
            </a:pPr>
            <a:r>
              <a:rPr lang="en-US" sz="1200" b="1" i="1" dirty="0">
                <a:solidFill>
                  <a:srgbClr val="002060"/>
                </a:solidFill>
                <a:latin typeface="Baskerville Old Face" panose="02020602080505020303" pitchFamily="18" charset="0"/>
                <a:cs typeface="Lato Regular"/>
              </a:rPr>
              <a:t>Initial detention</a:t>
            </a:r>
          </a:p>
          <a:p>
            <a:pPr>
              <a:spcAft>
                <a:spcPts val="600"/>
              </a:spcAft>
            </a:pPr>
            <a:r>
              <a:rPr lang="en-US" sz="1200" b="1" i="1" dirty="0">
                <a:solidFill>
                  <a:srgbClr val="002060"/>
                </a:solidFill>
                <a:latin typeface="Baskerville Old Face" panose="02020602080505020303" pitchFamily="18" charset="0"/>
                <a:cs typeface="Lato Regular"/>
              </a:rPr>
              <a:t>Initial court hearings</a:t>
            </a:r>
          </a:p>
        </p:txBody>
      </p:sp>
      <p:sp>
        <p:nvSpPr>
          <p:cNvPr id="16" name="TextBox 15"/>
          <p:cNvSpPr txBox="1"/>
          <p:nvPr/>
        </p:nvSpPr>
        <p:spPr>
          <a:xfrm>
            <a:off x="152400" y="5304655"/>
            <a:ext cx="1447800" cy="538609"/>
          </a:xfrm>
          <a:prstGeom prst="rect">
            <a:avLst/>
          </a:prstGeom>
          <a:noFill/>
        </p:spPr>
        <p:txBody>
          <a:bodyPr wrap="square" rtlCol="0">
            <a:spAutoFit/>
          </a:bodyPr>
          <a:lstStyle/>
          <a:p>
            <a:pPr>
              <a:spcAft>
                <a:spcPts val="600"/>
              </a:spcAft>
            </a:pPr>
            <a:r>
              <a:rPr lang="en-US" sz="1200" b="1" cap="all" dirty="0">
                <a:solidFill>
                  <a:srgbClr val="002060"/>
                </a:solidFill>
                <a:latin typeface="Baskerville Old Face" panose="02020602080505020303" pitchFamily="18" charset="0"/>
                <a:cs typeface="Lato Regular"/>
              </a:rPr>
              <a:t>Intercept 1: </a:t>
            </a:r>
          </a:p>
          <a:p>
            <a:pPr>
              <a:spcAft>
                <a:spcPts val="600"/>
              </a:spcAft>
            </a:pPr>
            <a:r>
              <a:rPr lang="en-US" sz="1200" b="1" i="1" dirty="0">
                <a:solidFill>
                  <a:srgbClr val="002060"/>
                </a:solidFill>
                <a:latin typeface="Baskerville Old Face" panose="02020602080505020303" pitchFamily="18" charset="0"/>
                <a:cs typeface="Lato Regular"/>
              </a:rPr>
              <a:t>Police</a:t>
            </a:r>
            <a:endParaRPr lang="en-US" sz="1000" b="1" dirty="0">
              <a:solidFill>
                <a:srgbClr val="002060"/>
              </a:solidFill>
              <a:latin typeface="Baskerville Old Face" panose="02020602080505020303" pitchFamily="18" charset="0"/>
              <a:cs typeface="Lato Regular"/>
            </a:endParaRPr>
          </a:p>
        </p:txBody>
      </p:sp>
      <p:sp>
        <p:nvSpPr>
          <p:cNvPr id="20" name="Title 1"/>
          <p:cNvSpPr txBox="1">
            <a:spLocks/>
          </p:cNvSpPr>
          <p:nvPr/>
        </p:nvSpPr>
        <p:spPr>
          <a:xfrm>
            <a:off x="0" y="381000"/>
            <a:ext cx="91440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sz="4000" b="1" dirty="0">
                <a:solidFill>
                  <a:schemeClr val="accent1">
                    <a:lumMod val="75000"/>
                  </a:schemeClr>
                </a:solidFill>
              </a:rPr>
              <a:t>Criminal Justice</a:t>
            </a:r>
            <a:endParaRPr lang="en-US" sz="3200" b="1" dirty="0">
              <a:solidFill>
                <a:schemeClr val="accent1">
                  <a:lumMod val="75000"/>
                </a:schemeClr>
              </a:solidFill>
              <a:latin typeface="+mn-lt"/>
            </a:endParaRPr>
          </a:p>
        </p:txBody>
      </p:sp>
    </p:spTree>
    <p:extLst>
      <p:ext uri="{BB962C8B-B14F-4D97-AF65-F5344CB8AC3E}">
        <p14:creationId xmlns:p14="http://schemas.microsoft.com/office/powerpoint/2010/main" val="998595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1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0" y="803348"/>
            <a:ext cx="9145749" cy="723302"/>
          </a:xfrm>
        </p:spPr>
        <p:txBody>
          <a:bodyPr>
            <a:normAutofit/>
          </a:bodyPr>
          <a:lstStyle/>
          <a:p>
            <a:pPr algn="ctr"/>
            <a:r>
              <a:rPr lang="en-US" sz="4000" b="1" dirty="0">
                <a:solidFill>
                  <a:schemeClr val="accent1">
                    <a:lumMod val="75000"/>
                  </a:schemeClr>
                </a:solidFill>
              </a:rPr>
              <a:t>Effectiveness of Demand Reduction</a:t>
            </a:r>
          </a:p>
        </p:txBody>
      </p:sp>
      <p:sp>
        <p:nvSpPr>
          <p:cNvPr id="4" name="Rectangle 3"/>
          <p:cNvSpPr/>
          <p:nvPr/>
        </p:nvSpPr>
        <p:spPr>
          <a:xfrm>
            <a:off x="1700051" y="1526650"/>
            <a:ext cx="5605124" cy="477054"/>
          </a:xfrm>
          <a:prstGeom prst="rect">
            <a:avLst/>
          </a:prstGeom>
        </p:spPr>
        <p:txBody>
          <a:bodyPr wrap="none">
            <a:spAutoFit/>
          </a:bodyPr>
          <a:lstStyle/>
          <a:p>
            <a:r>
              <a:rPr lang="en-US" sz="2500" b="1" u="sng" dirty="0">
                <a:latin typeface="+mj-lt"/>
              </a:rPr>
              <a:t>Some results of INL outcome evaluations</a:t>
            </a:r>
          </a:p>
        </p:txBody>
      </p:sp>
      <p:sp>
        <p:nvSpPr>
          <p:cNvPr id="6" name="Content Placeholder 2"/>
          <p:cNvSpPr txBox="1">
            <a:spLocks/>
          </p:cNvSpPr>
          <p:nvPr/>
        </p:nvSpPr>
        <p:spPr>
          <a:xfrm>
            <a:off x="76200" y="2209800"/>
            <a:ext cx="4191000" cy="2667000"/>
          </a:xfrm>
          <a:prstGeom prst="rect">
            <a:avLst/>
          </a:prstGeom>
        </p:spPr>
        <p:txBody>
          <a:bodyPr vert="horz" lIns="0" tIns="45720" rIns="0" bIns="45720" rtlCol="0">
            <a:no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0" indent="0">
              <a:spcBef>
                <a:spcPts val="0"/>
              </a:spcBef>
              <a:buFont typeface="Wingdings 2" pitchFamily="18" charset="2"/>
              <a:buNone/>
              <a:defRPr/>
            </a:pPr>
            <a:r>
              <a:rPr lang="en-US" sz="1400" u="sng" dirty="0">
                <a:latin typeface="+mj-lt"/>
              </a:rPr>
              <a:t>Afghanistan Evaluation Results:</a:t>
            </a:r>
          </a:p>
          <a:p>
            <a:pPr marL="0" indent="0">
              <a:spcBef>
                <a:spcPts val="0"/>
              </a:spcBef>
              <a:buFont typeface="Wingdings 2" pitchFamily="18" charset="2"/>
              <a:buNone/>
              <a:defRPr/>
            </a:pPr>
            <a:endParaRPr lang="en-US" sz="1400" u="sng" dirty="0">
              <a:latin typeface="+mj-lt"/>
            </a:endParaRPr>
          </a:p>
          <a:p>
            <a:pPr>
              <a:spcBef>
                <a:spcPts val="0"/>
              </a:spcBef>
              <a:buFont typeface="Arial" panose="020B0604020202020204" pitchFamily="34" charset="0"/>
              <a:buChar char="•"/>
              <a:defRPr/>
            </a:pPr>
            <a:r>
              <a:rPr lang="en-US" sz="1400" dirty="0">
                <a:latin typeface="+mj-lt"/>
              </a:rPr>
              <a:t>31% decrease in opium use overall</a:t>
            </a:r>
          </a:p>
          <a:p>
            <a:pPr>
              <a:spcBef>
                <a:spcPts val="0"/>
              </a:spcBef>
              <a:buFont typeface="Arial" panose="020B0604020202020204" pitchFamily="34" charset="0"/>
              <a:buChar char="•"/>
              <a:defRPr/>
            </a:pPr>
            <a:r>
              <a:rPr lang="en-US" sz="1400" dirty="0">
                <a:latin typeface="+mj-lt"/>
              </a:rPr>
              <a:t>45% decrease for women (past 30-day use)</a:t>
            </a:r>
          </a:p>
          <a:p>
            <a:pPr>
              <a:spcBef>
                <a:spcPts val="0"/>
              </a:spcBef>
              <a:buFont typeface="Arial" panose="020B0604020202020204" pitchFamily="34" charset="0"/>
              <a:buChar char="•"/>
              <a:defRPr/>
            </a:pPr>
            <a:r>
              <a:rPr lang="en-US" sz="1400" dirty="0">
                <a:latin typeface="+mj-lt"/>
              </a:rPr>
              <a:t>40% reduction in serious crime</a:t>
            </a:r>
          </a:p>
          <a:p>
            <a:pPr>
              <a:spcBef>
                <a:spcPts val="0"/>
              </a:spcBef>
              <a:buFont typeface="Arial" panose="020B0604020202020204" pitchFamily="34" charset="0"/>
              <a:buChar char="•"/>
              <a:defRPr/>
            </a:pPr>
            <a:r>
              <a:rPr lang="en-US" sz="1400" dirty="0">
                <a:latin typeface="+mj-lt"/>
              </a:rPr>
              <a:t>48% reduction in non-serious crime</a:t>
            </a:r>
          </a:p>
          <a:p>
            <a:pPr>
              <a:spcBef>
                <a:spcPts val="0"/>
              </a:spcBef>
              <a:buFont typeface="Arial" panose="020B0604020202020204" pitchFamily="34" charset="0"/>
              <a:buChar char="•"/>
              <a:defRPr/>
            </a:pPr>
            <a:r>
              <a:rPr lang="en-US" sz="1400" dirty="0">
                <a:latin typeface="+mj-lt"/>
              </a:rPr>
              <a:t>73% reduction in self-reported arrests (past month)</a:t>
            </a:r>
          </a:p>
          <a:p>
            <a:pPr>
              <a:spcBef>
                <a:spcPts val="0"/>
              </a:spcBef>
              <a:buFont typeface="Arial" panose="020B0604020202020204" pitchFamily="34" charset="0"/>
              <a:buChar char="•"/>
              <a:defRPr/>
            </a:pPr>
            <a:r>
              <a:rPr lang="en-US" sz="1400" dirty="0">
                <a:latin typeface="+mj-lt"/>
              </a:rPr>
              <a:t>64% decrease in suicide attempts among women</a:t>
            </a:r>
          </a:p>
          <a:p>
            <a:pPr>
              <a:spcBef>
                <a:spcPts val="0"/>
              </a:spcBef>
              <a:buFont typeface="Verdana" pitchFamily="34" charset="0"/>
              <a:buChar char="◦"/>
              <a:defRPr/>
            </a:pPr>
            <a:endParaRPr lang="en-US" sz="1400" dirty="0"/>
          </a:p>
        </p:txBody>
      </p:sp>
      <p:sp>
        <p:nvSpPr>
          <p:cNvPr id="7" name="Content Placeholder 2"/>
          <p:cNvSpPr txBox="1">
            <a:spLocks/>
          </p:cNvSpPr>
          <p:nvPr/>
        </p:nvSpPr>
        <p:spPr bwMode="auto">
          <a:xfrm>
            <a:off x="5105400" y="2209800"/>
            <a:ext cx="40386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marL="365125" indent="-282575" algn="l" rtl="0" eaLnBrk="0" fontAlgn="base" hangingPunct="0">
              <a:spcBef>
                <a:spcPts val="600"/>
              </a:spcBef>
              <a:spcAft>
                <a:spcPct val="0"/>
              </a:spcAft>
              <a:buClr>
                <a:schemeClr val="accent1"/>
              </a:buClr>
              <a:buSzPct val="80000"/>
              <a:buFont typeface="Wingdings 2" charset="0"/>
              <a:buChar char=""/>
              <a:defRPr sz="3200" kern="1200">
                <a:solidFill>
                  <a:schemeClr val="tx1"/>
                </a:solidFill>
                <a:latin typeface="+mn-lt"/>
                <a:ea typeface="ＭＳ Ｐゴシック" charset="0"/>
                <a:cs typeface="ＭＳ Ｐゴシック" charset="0"/>
              </a:defRPr>
            </a:lvl1pPr>
            <a:lvl2pPr marL="639763" indent="-236538" algn="l" rtl="0" eaLnBrk="0" fontAlgn="base" hangingPunct="0">
              <a:spcBef>
                <a:spcPts val="550"/>
              </a:spcBef>
              <a:spcAft>
                <a:spcPct val="0"/>
              </a:spcAft>
              <a:buClr>
                <a:schemeClr val="accent1"/>
              </a:buClr>
              <a:buFont typeface="Verdana" charset="0"/>
              <a:buChar char="◦"/>
              <a:defRPr sz="2800" kern="1200">
                <a:solidFill>
                  <a:schemeClr val="tx1"/>
                </a:solidFill>
                <a:latin typeface="+mn-lt"/>
                <a:ea typeface="ＭＳ Ｐゴシック" charset="0"/>
                <a:cs typeface="+mn-cs"/>
              </a:defRPr>
            </a:lvl2pPr>
            <a:lvl3pPr marL="885825" indent="-228600" algn="l" rtl="0" eaLnBrk="0" fontAlgn="base" hangingPunct="0">
              <a:spcBef>
                <a:spcPct val="20000"/>
              </a:spcBef>
              <a:spcAft>
                <a:spcPct val="0"/>
              </a:spcAft>
              <a:buClr>
                <a:schemeClr val="accent2"/>
              </a:buClr>
              <a:buFont typeface="Wingdings 2" charset="0"/>
              <a:buChar char=""/>
              <a:defRPr sz="2400" kern="1200">
                <a:solidFill>
                  <a:schemeClr val="tx1"/>
                </a:solidFill>
                <a:latin typeface="+mn-lt"/>
                <a:ea typeface="ＭＳ Ｐゴシック" charset="0"/>
                <a:cs typeface="+mn-cs"/>
              </a:defRPr>
            </a:lvl3pPr>
            <a:lvl4pPr marL="1096963" indent="-173038" algn="l" rtl="0" eaLnBrk="0" fontAlgn="base" hangingPunct="0">
              <a:spcBef>
                <a:spcPct val="20000"/>
              </a:spcBef>
              <a:spcAft>
                <a:spcPct val="0"/>
              </a:spcAft>
              <a:buClr>
                <a:srgbClr val="C32D2E"/>
              </a:buClr>
              <a:buFont typeface="Wingdings 2" charset="0"/>
              <a:buChar char=""/>
              <a:defRPr sz="2000" kern="1200">
                <a:solidFill>
                  <a:schemeClr val="tx1"/>
                </a:solidFill>
                <a:latin typeface="+mn-lt"/>
                <a:ea typeface="ＭＳ Ｐゴシック" charset="0"/>
                <a:cs typeface="+mn-cs"/>
              </a:defRPr>
            </a:lvl4pPr>
            <a:lvl5pPr marL="1296988" indent="-182563" algn="l" rtl="0" eaLnBrk="0" fontAlgn="base" hangingPunct="0">
              <a:spcBef>
                <a:spcPct val="20000"/>
              </a:spcBef>
              <a:spcAft>
                <a:spcPct val="0"/>
              </a:spcAft>
              <a:buClr>
                <a:srgbClr val="84AA33"/>
              </a:buClr>
              <a:buFont typeface="Wingdings 2" charset="0"/>
              <a:buChar char=""/>
              <a:defRPr sz="2000" kern="1200">
                <a:solidFill>
                  <a:schemeClr val="tx1"/>
                </a:solidFill>
                <a:latin typeface="+mn-lt"/>
                <a:ea typeface="ＭＳ Ｐゴシック" charset="0"/>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0" indent="0">
              <a:spcBef>
                <a:spcPts val="0"/>
              </a:spcBef>
              <a:buFont typeface="Wingdings 2" pitchFamily="18" charset="2"/>
              <a:buNone/>
              <a:defRPr/>
            </a:pPr>
            <a:r>
              <a:rPr lang="en-US" sz="1400" u="sng" dirty="0">
                <a:latin typeface="+mj-lt"/>
                <a:cs typeface="+mn-cs"/>
              </a:rPr>
              <a:t>El Salvador Evaluation Results</a:t>
            </a:r>
          </a:p>
          <a:p>
            <a:pPr marL="0" indent="0">
              <a:spcBef>
                <a:spcPts val="0"/>
              </a:spcBef>
              <a:buFont typeface="Wingdings 2" pitchFamily="18" charset="2"/>
              <a:buNone/>
              <a:defRPr/>
            </a:pPr>
            <a:endParaRPr lang="en-US" sz="1400" u="sng" dirty="0">
              <a:latin typeface="+mj-lt"/>
              <a:cs typeface="+mn-cs"/>
            </a:endParaRPr>
          </a:p>
          <a:p>
            <a:pPr>
              <a:spcBef>
                <a:spcPts val="0"/>
              </a:spcBef>
              <a:buFont typeface="Wingdings 2" pitchFamily="18" charset="2"/>
              <a:buChar char=""/>
              <a:defRPr/>
            </a:pPr>
            <a:r>
              <a:rPr lang="en-US" sz="1400" dirty="0">
                <a:latin typeface="+mj-lt"/>
                <a:cs typeface="+mn-cs"/>
              </a:rPr>
              <a:t>70% reduction in drug use by gang members and non-gang members (gang members had higher use before treatment)</a:t>
            </a:r>
          </a:p>
          <a:p>
            <a:pPr>
              <a:spcBef>
                <a:spcPts val="0"/>
              </a:spcBef>
              <a:buFont typeface="Wingdings 2" pitchFamily="18" charset="2"/>
              <a:buChar char=""/>
              <a:defRPr/>
            </a:pPr>
            <a:r>
              <a:rPr lang="en-US" sz="1400" dirty="0">
                <a:latin typeface="+mj-lt"/>
                <a:cs typeface="+mn-cs"/>
              </a:rPr>
              <a:t>83% reduction in past-month felonies</a:t>
            </a:r>
          </a:p>
          <a:p>
            <a:pPr>
              <a:spcBef>
                <a:spcPts val="0"/>
              </a:spcBef>
              <a:buFont typeface="Wingdings 2" pitchFamily="18" charset="2"/>
              <a:buChar char=""/>
              <a:defRPr/>
            </a:pPr>
            <a:r>
              <a:rPr lang="en-US" sz="1400" dirty="0">
                <a:latin typeface="+mj-lt"/>
                <a:cs typeface="+mn-cs"/>
              </a:rPr>
              <a:t>75% reduction in arrests and incarcerations by gang members</a:t>
            </a:r>
          </a:p>
          <a:p>
            <a:pPr>
              <a:spcBef>
                <a:spcPts val="0"/>
              </a:spcBef>
              <a:buFont typeface="Wingdings 2" pitchFamily="18" charset="2"/>
              <a:buChar char=""/>
              <a:defRPr/>
            </a:pPr>
            <a:r>
              <a:rPr lang="en-US" sz="1400" dirty="0">
                <a:latin typeface="+mj-lt"/>
                <a:cs typeface="+mn-cs"/>
              </a:rPr>
              <a:t>66% reduction in arrests and incarcerations by non-gang members</a:t>
            </a:r>
          </a:p>
          <a:p>
            <a:pPr>
              <a:spcBef>
                <a:spcPts val="0"/>
              </a:spcBef>
              <a:buFont typeface="Wingdings 2" pitchFamily="18" charset="2"/>
              <a:buChar char=""/>
              <a:defRPr/>
            </a:pPr>
            <a:endParaRPr lang="en-US" sz="1400" dirty="0">
              <a:cs typeface="+mn-cs"/>
            </a:endParaRPr>
          </a:p>
          <a:p>
            <a:pPr>
              <a:spcBef>
                <a:spcPts val="0"/>
              </a:spcBef>
              <a:buFont typeface="Wingdings 2" pitchFamily="18" charset="2"/>
              <a:buChar char=""/>
              <a:defRPr/>
            </a:pPr>
            <a:endParaRPr lang="en-US" sz="1400" dirty="0"/>
          </a:p>
        </p:txBody>
      </p:sp>
      <p:pic>
        <p:nvPicPr>
          <p:cNvPr id="5" name="Picture 4" descr="af-lgflag.gi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6165" y="4648200"/>
            <a:ext cx="1749673" cy="1169029"/>
          </a:xfrm>
          <a:prstGeom prst="rect">
            <a:avLst/>
          </a:prstGeom>
        </p:spPr>
      </p:pic>
      <p:pic>
        <p:nvPicPr>
          <p:cNvPr id="8" name="Picture 7" descr="es-lgflag.gif"/>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91200" y="4648200"/>
            <a:ext cx="1771575" cy="1123179"/>
          </a:xfrm>
          <a:prstGeom prst="rect">
            <a:avLst/>
          </a:prstGeom>
        </p:spPr>
      </p:pic>
    </p:spTree>
    <p:extLst>
      <p:ext uri="{BB962C8B-B14F-4D97-AF65-F5344CB8AC3E}">
        <p14:creationId xmlns:p14="http://schemas.microsoft.com/office/powerpoint/2010/main" val="1369442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609600"/>
            <a:ext cx="9144000" cy="1143000"/>
          </a:xfrm>
        </p:spPr>
        <p:txBody>
          <a:bodyPr>
            <a:normAutofit/>
          </a:bodyPr>
          <a:lstStyle/>
          <a:p>
            <a:pPr algn="ctr"/>
            <a:r>
              <a:rPr lang="en-US" sz="4000" b="1" dirty="0">
                <a:solidFill>
                  <a:schemeClr val="accent1">
                    <a:lumMod val="75000"/>
                  </a:schemeClr>
                </a:solidFill>
              </a:rPr>
              <a:t>Contact Information:</a:t>
            </a:r>
          </a:p>
        </p:txBody>
      </p:sp>
      <p:sp>
        <p:nvSpPr>
          <p:cNvPr id="2" name="Content Placeholder 1"/>
          <p:cNvSpPr>
            <a:spLocks noGrp="1"/>
          </p:cNvSpPr>
          <p:nvPr>
            <p:ph idx="1"/>
          </p:nvPr>
        </p:nvSpPr>
        <p:spPr>
          <a:xfrm>
            <a:off x="457200" y="2209800"/>
            <a:ext cx="8229600" cy="3645091"/>
          </a:xfrm>
        </p:spPr>
        <p:txBody>
          <a:bodyPr>
            <a:normAutofit/>
          </a:bodyPr>
          <a:lstStyle/>
          <a:p>
            <a:pPr marL="0" indent="0" algn="ctr">
              <a:buNone/>
            </a:pPr>
            <a:r>
              <a:rPr lang="en-US" sz="2000" b="1" dirty="0">
                <a:latin typeface="+mj-lt"/>
              </a:rPr>
              <a:t>Charlotte A. Sisson</a:t>
            </a:r>
          </a:p>
          <a:p>
            <a:pPr marL="0" indent="0" algn="ctr">
              <a:buNone/>
            </a:pPr>
            <a:r>
              <a:rPr lang="en-US" sz="2000" b="1" dirty="0">
                <a:latin typeface="+mj-lt"/>
              </a:rPr>
              <a:t>Senior Foreign Affairs Officer</a:t>
            </a:r>
          </a:p>
          <a:p>
            <a:pPr marL="0" indent="0" algn="ctr">
              <a:buNone/>
            </a:pPr>
            <a:r>
              <a:rPr lang="en-US" sz="2000" b="1" dirty="0">
                <a:latin typeface="+mj-lt"/>
              </a:rPr>
              <a:t>Team Lead, Drug Demand Reduction</a:t>
            </a:r>
          </a:p>
          <a:p>
            <a:pPr marL="0" indent="0" algn="ctr">
              <a:buNone/>
            </a:pPr>
            <a:r>
              <a:rPr lang="en-US" sz="2000" b="1" dirty="0">
                <a:latin typeface="+mj-lt"/>
              </a:rPr>
              <a:t>Bureau of International Narcotics and Law Enforcement Affairs (INL)</a:t>
            </a:r>
          </a:p>
          <a:p>
            <a:pPr marL="0" indent="0" algn="ctr">
              <a:buNone/>
            </a:pPr>
            <a:r>
              <a:rPr lang="en-US" sz="2000" b="1" dirty="0">
                <a:latin typeface="+mj-lt"/>
              </a:rPr>
              <a:t>U.S. Department of State</a:t>
            </a:r>
          </a:p>
          <a:p>
            <a:pPr marL="0" indent="0" algn="ctr">
              <a:buNone/>
            </a:pPr>
            <a:endParaRPr lang="en-US" sz="2000" b="1" dirty="0">
              <a:latin typeface="+mj-lt"/>
            </a:endParaRPr>
          </a:p>
          <a:p>
            <a:pPr marL="0" indent="0" algn="ctr">
              <a:buNone/>
            </a:pPr>
            <a:r>
              <a:rPr lang="en-US" sz="2000" b="1" dirty="0">
                <a:latin typeface="+mj-lt"/>
              </a:rPr>
              <a:t>DemandReduction@state.gov</a:t>
            </a:r>
          </a:p>
          <a:p>
            <a:endParaRPr lang="en-US" sz="2800" b="1" dirty="0"/>
          </a:p>
        </p:txBody>
      </p:sp>
    </p:spTree>
    <p:extLst>
      <p:ext uri="{BB962C8B-B14F-4D97-AF65-F5344CB8AC3E}">
        <p14:creationId xmlns:p14="http://schemas.microsoft.com/office/powerpoint/2010/main" val="40413159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533400"/>
            <a:ext cx="9144000" cy="1143000"/>
          </a:xfrm>
        </p:spPr>
        <p:txBody>
          <a:bodyPr>
            <a:normAutofit/>
          </a:bodyPr>
          <a:lstStyle/>
          <a:p>
            <a:pPr algn="ctr"/>
            <a:r>
              <a:rPr lang="en-US" sz="4000" b="1" dirty="0">
                <a:solidFill>
                  <a:schemeClr val="accent1">
                    <a:lumMod val="75000"/>
                  </a:schemeClr>
                </a:solidFill>
              </a:rPr>
              <a:t>Overview</a:t>
            </a:r>
          </a:p>
        </p:txBody>
      </p:sp>
      <p:sp>
        <p:nvSpPr>
          <p:cNvPr id="5" name="Content Placeholder 4"/>
          <p:cNvSpPr>
            <a:spLocks noGrp="1"/>
          </p:cNvSpPr>
          <p:nvPr>
            <p:ph idx="1"/>
          </p:nvPr>
        </p:nvSpPr>
        <p:spPr>
          <a:xfrm>
            <a:off x="457200" y="2133600"/>
            <a:ext cx="8534400" cy="3809999"/>
          </a:xfrm>
        </p:spPr>
        <p:txBody>
          <a:bodyPr>
            <a:normAutofit/>
          </a:bodyPr>
          <a:lstStyle/>
          <a:p>
            <a:pPr marL="0" indent="0">
              <a:buNone/>
            </a:pPr>
            <a:r>
              <a:rPr lang="en-US" sz="2800" b="1" dirty="0">
                <a:solidFill>
                  <a:schemeClr val="accent1">
                    <a:lumMod val="75000"/>
                  </a:schemeClr>
                </a:solidFill>
                <a:latin typeface="+mj-lt"/>
              </a:rPr>
              <a:t>I.</a:t>
            </a:r>
            <a:r>
              <a:rPr lang="en-US" sz="2800" dirty="0">
                <a:latin typeface="+mj-lt"/>
              </a:rPr>
              <a:t>	Develop the Drug Demand Reduction Workforce</a:t>
            </a:r>
          </a:p>
          <a:p>
            <a:pPr marL="0" indent="0">
              <a:buNone/>
            </a:pPr>
            <a:r>
              <a:rPr lang="en-US" sz="2800" b="1" dirty="0">
                <a:solidFill>
                  <a:schemeClr val="accent1">
                    <a:lumMod val="75000"/>
                  </a:schemeClr>
                </a:solidFill>
                <a:latin typeface="+mj-lt"/>
              </a:rPr>
              <a:t>II.</a:t>
            </a:r>
            <a:r>
              <a:rPr lang="en-US" sz="2800" dirty="0">
                <a:latin typeface="+mj-lt"/>
              </a:rPr>
              <a:t>	Professionalize Drug Treatment and Prevention 	Services</a:t>
            </a:r>
          </a:p>
          <a:p>
            <a:pPr marL="0" indent="0">
              <a:buNone/>
            </a:pPr>
            <a:r>
              <a:rPr lang="en-US" sz="2800" b="1" dirty="0">
                <a:solidFill>
                  <a:schemeClr val="accent1">
                    <a:lumMod val="75000"/>
                  </a:schemeClr>
                </a:solidFill>
                <a:latin typeface="+mj-lt"/>
              </a:rPr>
              <a:t>III.</a:t>
            </a:r>
            <a:r>
              <a:rPr lang="en-US" sz="2800" dirty="0">
                <a:latin typeface="+mj-lt"/>
              </a:rPr>
              <a:t>	Build Global Networks and Community 	Coalitions</a:t>
            </a:r>
          </a:p>
          <a:p>
            <a:pPr marL="0" indent="0">
              <a:buNone/>
            </a:pPr>
            <a:r>
              <a:rPr lang="en-US" sz="2800" b="1" dirty="0">
                <a:solidFill>
                  <a:schemeClr val="accent1">
                    <a:lumMod val="75000"/>
                  </a:schemeClr>
                </a:solidFill>
                <a:latin typeface="+mj-lt"/>
              </a:rPr>
              <a:t>IV.</a:t>
            </a:r>
            <a:r>
              <a:rPr lang="en-US" sz="2800" dirty="0">
                <a:latin typeface="+mj-lt"/>
              </a:rPr>
              <a:t>	Address Populations with Special Clinical Needs </a:t>
            </a:r>
          </a:p>
        </p:txBody>
      </p:sp>
    </p:spTree>
    <p:extLst>
      <p:ext uri="{BB962C8B-B14F-4D97-AF65-F5344CB8AC3E}">
        <p14:creationId xmlns:p14="http://schemas.microsoft.com/office/powerpoint/2010/main" val="13215294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2514600"/>
            <a:ext cx="9144000" cy="1143000"/>
          </a:xfrm>
        </p:spPr>
        <p:txBody>
          <a:bodyPr>
            <a:noAutofit/>
          </a:bodyPr>
          <a:lstStyle/>
          <a:p>
            <a:pPr algn="ctr"/>
            <a:r>
              <a:rPr lang="en-US" sz="4000" b="1" dirty="0">
                <a:solidFill>
                  <a:schemeClr val="accent1">
                    <a:lumMod val="75000"/>
                  </a:schemeClr>
                </a:solidFill>
              </a:rPr>
              <a:t>I. Develop the </a:t>
            </a:r>
            <a:br>
              <a:rPr lang="en-US" sz="4000" b="1" dirty="0">
                <a:solidFill>
                  <a:schemeClr val="accent1">
                    <a:lumMod val="75000"/>
                  </a:schemeClr>
                </a:solidFill>
              </a:rPr>
            </a:br>
            <a:r>
              <a:rPr lang="en-US" sz="4000" b="1" dirty="0">
                <a:solidFill>
                  <a:schemeClr val="accent1">
                    <a:lumMod val="75000"/>
                  </a:schemeClr>
                </a:solidFill>
              </a:rPr>
              <a:t>Drug Demand Reduction Workforce</a:t>
            </a:r>
          </a:p>
        </p:txBody>
      </p:sp>
    </p:spTree>
    <p:extLst>
      <p:ext uri="{BB962C8B-B14F-4D97-AF65-F5344CB8AC3E}">
        <p14:creationId xmlns:p14="http://schemas.microsoft.com/office/powerpoint/2010/main" val="19105399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7714" name="Line 2"/>
          <p:cNvSpPr>
            <a:spLocks noChangeShapeType="1"/>
          </p:cNvSpPr>
          <p:nvPr>
            <p:custDataLst>
              <p:tags r:id="rId2"/>
            </p:custDataLst>
          </p:nvPr>
        </p:nvSpPr>
        <p:spPr bwMode="auto">
          <a:xfrm>
            <a:off x="1230313" y="6206121"/>
            <a:ext cx="7208837" cy="0"/>
          </a:xfrm>
          <a:prstGeom prst="line">
            <a:avLst/>
          </a:prstGeom>
          <a:noFill/>
          <a:ln w="57150">
            <a:solidFill>
              <a:schemeClr val="tx2"/>
            </a:solidFill>
            <a:round/>
            <a:headEnd/>
            <a:tailEnd type="triangle" w="med" len="med"/>
          </a:ln>
          <a:effectLst/>
        </p:spPr>
        <p:txBody>
          <a:bodyPr>
            <a:spAutoFit/>
          </a:bodyPr>
          <a:lstStyle/>
          <a:p>
            <a:pPr>
              <a:defRPr/>
            </a:pPr>
            <a:endParaRPr lang="en-US"/>
          </a:p>
        </p:txBody>
      </p:sp>
      <p:sp>
        <p:nvSpPr>
          <p:cNvPr id="627715" name="Line 3"/>
          <p:cNvSpPr>
            <a:spLocks noChangeShapeType="1"/>
          </p:cNvSpPr>
          <p:nvPr>
            <p:custDataLst>
              <p:tags r:id="rId3"/>
            </p:custDataLst>
          </p:nvPr>
        </p:nvSpPr>
        <p:spPr bwMode="auto">
          <a:xfrm flipH="1" flipV="1">
            <a:off x="1223940" y="2305302"/>
            <a:ext cx="15875" cy="3916363"/>
          </a:xfrm>
          <a:prstGeom prst="line">
            <a:avLst/>
          </a:prstGeom>
          <a:noFill/>
          <a:ln w="57150">
            <a:solidFill>
              <a:schemeClr val="tx2"/>
            </a:solidFill>
            <a:round/>
            <a:headEnd/>
            <a:tailEnd type="triangle" w="med" len="med"/>
          </a:ln>
          <a:effectLst/>
        </p:spPr>
        <p:txBody>
          <a:bodyPr>
            <a:spAutoFit/>
          </a:bodyPr>
          <a:lstStyle/>
          <a:p>
            <a:pPr>
              <a:defRPr/>
            </a:pPr>
            <a:endParaRPr lang="en-US"/>
          </a:p>
        </p:txBody>
      </p:sp>
      <p:sp>
        <p:nvSpPr>
          <p:cNvPr id="22532" name="Text Box 4"/>
          <p:cNvSpPr txBox="1">
            <a:spLocks noChangeArrowheads="1"/>
          </p:cNvSpPr>
          <p:nvPr>
            <p:custDataLst>
              <p:tags r:id="rId4"/>
            </p:custDataLst>
          </p:nvPr>
        </p:nvSpPr>
        <p:spPr bwMode="auto">
          <a:xfrm>
            <a:off x="1390650" y="6265958"/>
            <a:ext cx="6781800" cy="369332"/>
          </a:xfrm>
          <a:prstGeom prst="rect">
            <a:avLst/>
          </a:prstGeom>
          <a:noFill/>
          <a:ln w="3175">
            <a:noFill/>
            <a:miter lim="800000"/>
            <a:headEnd/>
            <a:tailEnd/>
          </a:ln>
        </p:spPr>
        <p:txBody>
          <a:bodyPr wrap="square">
            <a:noAutofit/>
          </a:bodyPr>
          <a:lstStyle/>
          <a:p>
            <a:pPr algn="ctr"/>
            <a:r>
              <a:rPr lang="en-US" sz="2000" b="1" dirty="0">
                <a:solidFill>
                  <a:schemeClr val="accent1">
                    <a:lumMod val="75000"/>
                  </a:schemeClr>
                </a:solidFill>
                <a:latin typeface="+mj-lt"/>
              </a:rPr>
              <a:t>Time</a:t>
            </a:r>
            <a:endParaRPr lang="en-US" sz="2000" b="1" dirty="0">
              <a:solidFill>
                <a:schemeClr val="accent1">
                  <a:lumMod val="75000"/>
                </a:schemeClr>
              </a:solidFill>
              <a:effectLst/>
              <a:latin typeface="+mj-lt"/>
            </a:endParaRPr>
          </a:p>
        </p:txBody>
      </p:sp>
      <p:sp>
        <p:nvSpPr>
          <p:cNvPr id="22533" name="Text Box 5"/>
          <p:cNvSpPr txBox="1">
            <a:spLocks noChangeArrowheads="1"/>
          </p:cNvSpPr>
          <p:nvPr>
            <p:custDataLst>
              <p:tags r:id="rId5"/>
            </p:custDataLst>
          </p:nvPr>
        </p:nvSpPr>
        <p:spPr bwMode="auto">
          <a:xfrm rot="-5400000">
            <a:off x="-957768" y="4166785"/>
            <a:ext cx="3709340" cy="369332"/>
          </a:xfrm>
          <a:prstGeom prst="rect">
            <a:avLst/>
          </a:prstGeom>
          <a:noFill/>
          <a:ln w="3175">
            <a:noFill/>
            <a:miter lim="800000"/>
            <a:headEnd/>
            <a:tailEnd/>
          </a:ln>
        </p:spPr>
        <p:txBody>
          <a:bodyPr wrap="square">
            <a:noAutofit/>
          </a:bodyPr>
          <a:lstStyle/>
          <a:p>
            <a:pPr algn="ctr"/>
            <a:r>
              <a:rPr lang="en-US" sz="2000" b="1" dirty="0">
                <a:solidFill>
                  <a:schemeClr val="accent1">
                    <a:lumMod val="75000"/>
                  </a:schemeClr>
                </a:solidFill>
                <a:effectLst/>
                <a:latin typeface="+mj-lt"/>
              </a:rPr>
              <a:t>Professionalization of Staff</a:t>
            </a:r>
          </a:p>
        </p:txBody>
      </p:sp>
      <p:sp>
        <p:nvSpPr>
          <p:cNvPr id="627722" name="AutoShape 10"/>
          <p:cNvSpPr>
            <a:spLocks noChangeArrowheads="1"/>
          </p:cNvSpPr>
          <p:nvPr>
            <p:custDataLst>
              <p:tags r:id="rId6"/>
            </p:custDataLst>
          </p:nvPr>
        </p:nvSpPr>
        <p:spPr bwMode="invGray">
          <a:xfrm>
            <a:off x="3105150" y="4369383"/>
            <a:ext cx="1752600" cy="990600"/>
          </a:xfrm>
          <a:prstGeom prst="round2DiagRect">
            <a:avLst/>
          </a:prstGeom>
          <a:solidFill>
            <a:schemeClr val="accent1">
              <a:lumMod val="40000"/>
              <a:lumOff val="60000"/>
            </a:schemeClr>
          </a:solidFill>
          <a:ln w="12700">
            <a:solidFill>
              <a:schemeClr val="tx2"/>
            </a:solidFill>
            <a:round/>
            <a:headEnd/>
            <a:tailEnd/>
          </a:ln>
          <a:effectLst>
            <a:outerShdw blurRad="50800" dist="38100" dir="2700000" algn="tl" rotWithShape="0">
              <a:prstClr val="black">
                <a:alpha val="40000"/>
              </a:prstClr>
            </a:outerShdw>
          </a:effectLst>
        </p:spPr>
        <p:txBody>
          <a:bodyPr wrap="square" lIns="45720" rIns="45720" anchor="ctr">
            <a:noAutofit/>
          </a:bodyPr>
          <a:lstStyle/>
          <a:p>
            <a:pPr algn="ctr">
              <a:defRPr/>
            </a:pPr>
            <a:r>
              <a:rPr lang="en-US" sz="2000" dirty="0">
                <a:latin typeface="Segoe Semibold" pitchFamily="34" charset="0"/>
              </a:rPr>
              <a:t>Training</a:t>
            </a:r>
            <a:endParaRPr lang="en-US" sz="2000" dirty="0"/>
          </a:p>
        </p:txBody>
      </p:sp>
      <p:sp>
        <p:nvSpPr>
          <p:cNvPr id="627725" name="AutoShape 13"/>
          <p:cNvSpPr>
            <a:spLocks noChangeArrowheads="1"/>
          </p:cNvSpPr>
          <p:nvPr>
            <p:custDataLst>
              <p:tags r:id="rId7"/>
            </p:custDataLst>
          </p:nvPr>
        </p:nvSpPr>
        <p:spPr bwMode="invGray">
          <a:xfrm>
            <a:off x="6610350" y="2089798"/>
            <a:ext cx="1743878" cy="1212785"/>
          </a:xfrm>
          <a:prstGeom prst="round2DiagRect">
            <a:avLst/>
          </a:prstGeom>
          <a:solidFill>
            <a:schemeClr val="accent1">
              <a:lumMod val="60000"/>
              <a:lumOff val="40000"/>
            </a:schemeClr>
          </a:solidFill>
          <a:ln w="12700">
            <a:solidFill>
              <a:schemeClr val="tx2"/>
            </a:solidFill>
            <a:round/>
            <a:headEnd/>
            <a:tailEnd/>
          </a:ln>
          <a:effectLst>
            <a:outerShdw blurRad="50800" dist="38100" dir="2700000" algn="tl" rotWithShape="0">
              <a:prstClr val="black">
                <a:alpha val="40000"/>
              </a:prstClr>
            </a:outerShdw>
          </a:effectLst>
        </p:spPr>
        <p:txBody>
          <a:bodyPr wrap="square" lIns="45720" rIns="45720" anchor="ctr">
            <a:noAutofit/>
          </a:bodyPr>
          <a:lstStyle/>
          <a:p>
            <a:pPr algn="ctr">
              <a:defRPr/>
            </a:pPr>
            <a:r>
              <a:rPr lang="en-US" sz="2000" dirty="0">
                <a:latin typeface="Segoe Semibold" pitchFamily="34" charset="0"/>
              </a:rPr>
              <a:t>International Professional Association</a:t>
            </a:r>
            <a:endParaRPr lang="en-US" sz="2000" dirty="0"/>
          </a:p>
        </p:txBody>
      </p:sp>
      <p:sp>
        <p:nvSpPr>
          <p:cNvPr id="627728" name="Rectangle 16"/>
          <p:cNvSpPr>
            <a:spLocks noGrp="1" noChangeArrowheads="1"/>
          </p:cNvSpPr>
          <p:nvPr>
            <p:ph type="title"/>
            <p:custDataLst>
              <p:tags r:id="rId8"/>
            </p:custDataLst>
          </p:nvPr>
        </p:nvSpPr>
        <p:spPr>
          <a:xfrm>
            <a:off x="0" y="771120"/>
            <a:ext cx="9144000" cy="1143000"/>
          </a:xfrm>
        </p:spPr>
        <p:txBody>
          <a:bodyPr>
            <a:noAutofit/>
          </a:bodyPr>
          <a:lstStyle/>
          <a:p>
            <a:pPr algn="ctr">
              <a:defRPr/>
            </a:pPr>
            <a:r>
              <a:rPr lang="en-US" sz="4000" b="1" dirty="0">
                <a:solidFill>
                  <a:schemeClr val="accent1">
                    <a:lumMod val="75000"/>
                  </a:schemeClr>
                </a:solidFill>
              </a:rPr>
              <a:t>Developing a Global Network </a:t>
            </a:r>
            <a:br>
              <a:rPr lang="en-US" sz="4000" b="1" dirty="0">
                <a:solidFill>
                  <a:schemeClr val="accent1">
                    <a:lumMod val="75000"/>
                  </a:schemeClr>
                </a:solidFill>
              </a:rPr>
            </a:br>
            <a:r>
              <a:rPr lang="en-US" sz="4000" b="1" dirty="0">
                <a:solidFill>
                  <a:schemeClr val="accent1">
                    <a:lumMod val="75000"/>
                  </a:schemeClr>
                </a:solidFill>
              </a:rPr>
              <a:t>of Treatment Professionals</a:t>
            </a:r>
          </a:p>
        </p:txBody>
      </p:sp>
      <p:sp>
        <p:nvSpPr>
          <p:cNvPr id="17" name="AutoShape 10"/>
          <p:cNvSpPr>
            <a:spLocks noChangeArrowheads="1"/>
          </p:cNvSpPr>
          <p:nvPr>
            <p:custDataLst>
              <p:tags r:id="rId9"/>
            </p:custDataLst>
          </p:nvPr>
        </p:nvSpPr>
        <p:spPr bwMode="invGray">
          <a:xfrm>
            <a:off x="4857750" y="3226383"/>
            <a:ext cx="1753651" cy="1222157"/>
          </a:xfrm>
          <a:prstGeom prst="round2DiagRect">
            <a:avLst/>
          </a:prstGeom>
          <a:solidFill>
            <a:schemeClr val="accent1">
              <a:lumMod val="60000"/>
              <a:lumOff val="40000"/>
            </a:schemeClr>
          </a:solidFill>
          <a:ln w="12700">
            <a:solidFill>
              <a:schemeClr val="tx2"/>
            </a:solidFill>
            <a:round/>
            <a:headEnd/>
            <a:tailEnd/>
          </a:ln>
          <a:effectLst>
            <a:outerShdw blurRad="50800" dist="38100" dir="2700000" algn="tl" rotWithShape="0">
              <a:prstClr val="black">
                <a:alpha val="40000"/>
              </a:prstClr>
            </a:outerShdw>
          </a:effectLst>
        </p:spPr>
        <p:txBody>
          <a:bodyPr wrap="square" lIns="45720" rIns="45720" anchor="ctr">
            <a:noAutofit/>
          </a:bodyPr>
          <a:lstStyle/>
          <a:p>
            <a:pPr algn="ctr">
              <a:defRPr/>
            </a:pPr>
            <a:r>
              <a:rPr lang="en-US" sz="2000" dirty="0">
                <a:latin typeface="Segoe Semibold" pitchFamily="34" charset="0"/>
              </a:rPr>
              <a:t>Credentialing</a:t>
            </a:r>
            <a:endParaRPr lang="en-US" sz="2000" dirty="0"/>
          </a:p>
        </p:txBody>
      </p:sp>
      <p:sp>
        <p:nvSpPr>
          <p:cNvPr id="11" name="Freeform 15"/>
          <p:cNvSpPr>
            <a:spLocks/>
          </p:cNvSpPr>
          <p:nvPr>
            <p:custDataLst>
              <p:tags r:id="rId10"/>
            </p:custDataLst>
          </p:nvPr>
        </p:nvSpPr>
        <p:spPr bwMode="auto">
          <a:xfrm rot="21240482">
            <a:off x="2500362" y="2083383"/>
            <a:ext cx="3728988" cy="2313711"/>
          </a:xfrm>
          <a:custGeom>
            <a:avLst/>
            <a:gdLst/>
            <a:ahLst/>
            <a:cxnLst>
              <a:cxn ang="0">
                <a:pos x="0" y="1390"/>
              </a:cxn>
              <a:cxn ang="0">
                <a:pos x="1529" y="158"/>
              </a:cxn>
              <a:cxn ang="0">
                <a:pos x="1529" y="0"/>
              </a:cxn>
              <a:cxn ang="0">
                <a:pos x="2030" y="360"/>
              </a:cxn>
              <a:cxn ang="0">
                <a:pos x="1523" y="714"/>
              </a:cxn>
              <a:cxn ang="0">
                <a:pos x="1520" y="543"/>
              </a:cxn>
              <a:cxn ang="0">
                <a:pos x="0" y="1390"/>
              </a:cxn>
            </a:cxnLst>
            <a:rect l="0" t="0" r="r" b="b"/>
            <a:pathLst>
              <a:path w="2030" h="1390">
                <a:moveTo>
                  <a:pt x="0" y="1390"/>
                </a:moveTo>
                <a:cubicBezTo>
                  <a:pt x="131" y="796"/>
                  <a:pt x="676" y="220"/>
                  <a:pt x="1529" y="158"/>
                </a:cubicBezTo>
                <a:lnTo>
                  <a:pt x="1529" y="0"/>
                </a:lnTo>
                <a:lnTo>
                  <a:pt x="2030" y="360"/>
                </a:lnTo>
                <a:lnTo>
                  <a:pt x="1523" y="714"/>
                </a:lnTo>
                <a:lnTo>
                  <a:pt x="1520" y="543"/>
                </a:lnTo>
                <a:cubicBezTo>
                  <a:pt x="803" y="447"/>
                  <a:pt x="109" y="1123"/>
                  <a:pt x="0" y="1390"/>
                </a:cubicBezTo>
                <a:close/>
              </a:path>
            </a:pathLst>
          </a:custGeom>
          <a:gradFill rotWithShape="1">
            <a:gsLst>
              <a:gs pos="100000">
                <a:schemeClr val="accent2">
                  <a:lumMod val="75000"/>
                </a:schemeClr>
              </a:gs>
              <a:gs pos="75000">
                <a:srgbClr val="2097BC"/>
              </a:gs>
              <a:gs pos="48000">
                <a:srgbClr val="40B7D4"/>
              </a:gs>
              <a:gs pos="0">
                <a:schemeClr val="accent1">
                  <a:lumMod val="60000"/>
                  <a:lumOff val="40000"/>
                </a:schemeClr>
              </a:gs>
              <a:gs pos="100000">
                <a:schemeClr val="accent4"/>
              </a:gs>
            </a:gsLst>
            <a:lin ang="18900000" scaled="1"/>
          </a:gradFill>
          <a:ln w="3175" cap="flat" cmpd="sng">
            <a:noFill/>
            <a:prstDash val="solid"/>
            <a:round/>
            <a:headEnd/>
            <a:tailEnd/>
          </a:ln>
          <a:effectLst/>
        </p:spPr>
        <p:txBody>
          <a:bodyPr wrap="none" anchor="ctr">
            <a:noAutofit/>
          </a:bodyPr>
          <a:lstStyle/>
          <a:p>
            <a:pPr>
              <a:defRPr/>
            </a:pPr>
            <a:endParaRPr lang="en-US"/>
          </a:p>
        </p:txBody>
      </p:sp>
      <p:sp>
        <p:nvSpPr>
          <p:cNvPr id="12" name="AutoShape 10"/>
          <p:cNvSpPr>
            <a:spLocks noChangeArrowheads="1"/>
          </p:cNvSpPr>
          <p:nvPr>
            <p:custDataLst>
              <p:tags r:id="rId11"/>
            </p:custDataLst>
          </p:nvPr>
        </p:nvSpPr>
        <p:spPr bwMode="invGray">
          <a:xfrm>
            <a:off x="1352550" y="5055183"/>
            <a:ext cx="1752600" cy="990600"/>
          </a:xfrm>
          <a:prstGeom prst="round2DiagRect">
            <a:avLst/>
          </a:prstGeom>
          <a:solidFill>
            <a:schemeClr val="accent1">
              <a:lumMod val="40000"/>
              <a:lumOff val="60000"/>
            </a:schemeClr>
          </a:solidFill>
          <a:ln w="12700">
            <a:solidFill>
              <a:schemeClr val="tx2"/>
            </a:solidFill>
            <a:round/>
            <a:headEnd/>
            <a:tailEnd/>
          </a:ln>
          <a:effectLst>
            <a:outerShdw blurRad="50800" dist="38100" dir="2700000" algn="tl" rotWithShape="0">
              <a:prstClr val="black">
                <a:alpha val="40000"/>
              </a:prstClr>
            </a:outerShdw>
          </a:effectLst>
        </p:spPr>
        <p:txBody>
          <a:bodyPr wrap="square" lIns="45720" rIns="45720" anchor="ctr">
            <a:noAutofit/>
          </a:bodyPr>
          <a:lstStyle/>
          <a:p>
            <a:pPr algn="ctr">
              <a:defRPr/>
            </a:pPr>
            <a:r>
              <a:rPr lang="en-US" sz="2000" dirty="0">
                <a:latin typeface="Segoe Semibold" pitchFamily="34" charset="0"/>
              </a:rPr>
              <a:t>Mapping the Workforce</a:t>
            </a:r>
            <a:endParaRPr lang="en-US" sz="2000" dirty="0"/>
          </a:p>
        </p:txBody>
      </p:sp>
    </p:spTree>
    <p:custDataLst>
      <p:tags r:id="rId1"/>
    </p:custDataLst>
    <p:extLst>
      <p:ext uri="{BB962C8B-B14F-4D97-AF65-F5344CB8AC3E}">
        <p14:creationId xmlns:p14="http://schemas.microsoft.com/office/powerpoint/2010/main" val="31247097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24400" y="533400"/>
            <a:ext cx="4343400" cy="2057400"/>
          </a:xfrm>
        </p:spPr>
        <p:txBody>
          <a:bodyPr anchor="ctr">
            <a:normAutofit/>
          </a:bodyPr>
          <a:lstStyle/>
          <a:p>
            <a:r>
              <a:rPr lang="en-US" dirty="0">
                <a:solidFill>
                  <a:schemeClr val="accent1">
                    <a:lumMod val="75000"/>
                  </a:schemeClr>
                </a:solidFill>
                <a:cs typeface="Arial" panose="020B0604020202020204" pitchFamily="34" charset="0"/>
              </a:rPr>
              <a:t>Identifying the Workforce: </a:t>
            </a:r>
            <a:br>
              <a:rPr lang="en-US" dirty="0">
                <a:solidFill>
                  <a:schemeClr val="accent1">
                    <a:lumMod val="75000"/>
                  </a:schemeClr>
                </a:solidFill>
                <a:cs typeface="Arial" panose="020B0604020202020204" pitchFamily="34" charset="0"/>
              </a:rPr>
            </a:br>
            <a:r>
              <a:rPr lang="en-US" dirty="0">
                <a:solidFill>
                  <a:schemeClr val="accent1">
                    <a:lumMod val="75000"/>
                  </a:schemeClr>
                </a:solidFill>
                <a:cs typeface="Arial" panose="020B0604020202020204" pitchFamily="34" charset="0"/>
              </a:rPr>
              <a:t>Mapping Treatment</a:t>
            </a:r>
          </a:p>
        </p:txBody>
      </p:sp>
      <p:sp>
        <p:nvSpPr>
          <p:cNvPr id="3" name="Rectangle 2"/>
          <p:cNvSpPr/>
          <p:nvPr/>
        </p:nvSpPr>
        <p:spPr>
          <a:xfrm>
            <a:off x="304800" y="2785170"/>
            <a:ext cx="8839200" cy="3108543"/>
          </a:xfrm>
          <a:prstGeom prst="rect">
            <a:avLst/>
          </a:prstGeom>
        </p:spPr>
        <p:txBody>
          <a:bodyPr wrap="square">
            <a:spAutoFit/>
          </a:bodyPr>
          <a:lstStyle/>
          <a:p>
            <a:pPr marL="342900" indent="-342900">
              <a:buFont typeface="Arial"/>
              <a:buChar char="•"/>
            </a:pPr>
            <a:r>
              <a:rPr lang="en-US" sz="2800" dirty="0">
                <a:latin typeface="+mj-lt"/>
              </a:rPr>
              <a:t>A registry or database of all of the available treatment services in the country and their characteristics.   </a:t>
            </a:r>
          </a:p>
          <a:p>
            <a:pPr marL="342900" indent="-342900">
              <a:buFont typeface="Arial"/>
              <a:buChar char="•"/>
            </a:pPr>
            <a:r>
              <a:rPr lang="en-US" sz="2800" dirty="0">
                <a:latin typeface="+mj-lt"/>
              </a:rPr>
              <a:t>Such a list is valuable for:</a:t>
            </a:r>
          </a:p>
          <a:p>
            <a:pPr marL="800100" lvl="1" indent="-342900">
              <a:buFont typeface="Arial"/>
              <a:buChar char="•"/>
            </a:pPr>
            <a:r>
              <a:rPr lang="en-US" sz="2800" dirty="0">
                <a:latin typeface="+mj-lt"/>
              </a:rPr>
              <a:t>Clients and families in order to know where to access services</a:t>
            </a:r>
          </a:p>
          <a:p>
            <a:pPr marL="800100" lvl="1" indent="-342900">
              <a:buFont typeface="Arial"/>
              <a:buChar char="•"/>
            </a:pPr>
            <a:r>
              <a:rPr lang="en-US" sz="2800" dirty="0">
                <a:latin typeface="+mj-lt"/>
              </a:rPr>
              <a:t>Public health staff for referral purposes</a:t>
            </a:r>
          </a:p>
          <a:p>
            <a:pPr marL="800100" lvl="1" indent="-342900">
              <a:buFont typeface="Arial"/>
              <a:buChar char="•"/>
            </a:pPr>
            <a:r>
              <a:rPr lang="en-US" sz="2800" dirty="0">
                <a:latin typeface="+mj-lt"/>
              </a:rPr>
              <a:t>Governments in order to identify gaps in services </a:t>
            </a:r>
          </a:p>
        </p:txBody>
      </p:sp>
    </p:spTree>
    <p:extLst>
      <p:ext uri="{BB962C8B-B14F-4D97-AF65-F5344CB8AC3E}">
        <p14:creationId xmlns:p14="http://schemas.microsoft.com/office/powerpoint/2010/main" val="22571050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28575" y="1143000"/>
            <a:ext cx="9144000" cy="381000"/>
          </a:xfrm>
        </p:spPr>
        <p:txBody>
          <a:bodyPr>
            <a:noAutofit/>
          </a:bodyPr>
          <a:lstStyle/>
          <a:p>
            <a:pPr algn="ctr"/>
            <a:r>
              <a:rPr lang="en-US" sz="4000" b="1" dirty="0">
                <a:solidFill>
                  <a:schemeClr val="accent1">
                    <a:lumMod val="75000"/>
                  </a:schemeClr>
                </a:solidFill>
              </a:rPr>
              <a:t>Mapping Treatment Capacity</a:t>
            </a:r>
          </a:p>
        </p:txBody>
      </p:sp>
      <p:pic>
        <p:nvPicPr>
          <p:cNvPr id="8"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04800" y="1828800"/>
            <a:ext cx="8559701"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36244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352800"/>
            <a:ext cx="6553200" cy="1143000"/>
          </a:xfrm>
        </p:spPr>
        <p:txBody>
          <a:bodyPr anchor="ctr">
            <a:noAutofit/>
          </a:bodyPr>
          <a:lstStyle/>
          <a:p>
            <a:pPr algn="ctr"/>
            <a:r>
              <a:rPr lang="en-US" sz="3600" b="1" dirty="0">
                <a:solidFill>
                  <a:schemeClr val="accent1">
                    <a:lumMod val="75000"/>
                  </a:schemeClr>
                </a:solidFill>
              </a:rPr>
              <a:t>Universal Treatment Curriculum (UTC)</a:t>
            </a:r>
            <a:br>
              <a:rPr lang="en-US" sz="3600" b="1" dirty="0">
                <a:solidFill>
                  <a:schemeClr val="accent1">
                    <a:lumMod val="75000"/>
                  </a:schemeClr>
                </a:solidFill>
              </a:rPr>
            </a:br>
            <a:r>
              <a:rPr lang="en-US" sz="3600" b="1" dirty="0">
                <a:solidFill>
                  <a:schemeClr val="accent1">
                    <a:lumMod val="75000"/>
                  </a:schemeClr>
                </a:solidFill>
              </a:rPr>
              <a:t> </a:t>
            </a:r>
            <a:br>
              <a:rPr lang="en-US" sz="3600" b="1" dirty="0">
                <a:solidFill>
                  <a:schemeClr val="accent1">
                    <a:lumMod val="75000"/>
                  </a:schemeClr>
                </a:solidFill>
              </a:rPr>
            </a:br>
            <a:r>
              <a:rPr lang="en-US" sz="3600" b="1" spc="-100" dirty="0">
                <a:solidFill>
                  <a:schemeClr val="accent1">
                    <a:lumMod val="75000"/>
                  </a:schemeClr>
                </a:solidFill>
              </a:rPr>
              <a:t>Universal Prevention Curriculum (UPC)</a:t>
            </a:r>
            <a:r>
              <a:rPr lang="en-US" sz="3600" b="1" dirty="0">
                <a:solidFill>
                  <a:schemeClr val="accent1">
                    <a:lumMod val="75000"/>
                  </a:schemeClr>
                </a:solidFill>
              </a:rPr>
              <a:t/>
            </a:r>
            <a:br>
              <a:rPr lang="en-US" sz="3600" b="1" dirty="0">
                <a:solidFill>
                  <a:schemeClr val="accent1">
                    <a:lumMod val="75000"/>
                  </a:schemeClr>
                </a:solidFill>
              </a:rPr>
            </a:br>
            <a:endParaRPr lang="en-US" sz="3600" b="1" dirty="0">
              <a:solidFill>
                <a:schemeClr val="accent1">
                  <a:lumMod val="75000"/>
                </a:schemeClr>
              </a:solidFill>
            </a:endParaRPr>
          </a:p>
        </p:txBody>
      </p:sp>
      <p:sp>
        <p:nvSpPr>
          <p:cNvPr id="8" name="TextBox 7"/>
          <p:cNvSpPr txBox="1"/>
          <p:nvPr/>
        </p:nvSpPr>
        <p:spPr>
          <a:xfrm>
            <a:off x="76200" y="1115943"/>
            <a:ext cx="9144000" cy="707886"/>
          </a:xfrm>
          <a:prstGeom prst="rect">
            <a:avLst/>
          </a:prstGeom>
          <a:noFill/>
        </p:spPr>
        <p:txBody>
          <a:bodyPr wrap="square" rtlCol="0">
            <a:spAutoFit/>
          </a:bodyPr>
          <a:lstStyle/>
          <a:p>
            <a:pPr algn="ctr"/>
            <a:r>
              <a:rPr lang="en-US" sz="4000" b="1" dirty="0">
                <a:solidFill>
                  <a:schemeClr val="accent1">
                    <a:lumMod val="75000"/>
                  </a:schemeClr>
                </a:solidFill>
                <a:latin typeface="+mj-lt"/>
              </a:rPr>
              <a:t>Training Curricula</a:t>
            </a:r>
          </a:p>
        </p:txBody>
      </p:sp>
    </p:spTree>
    <p:extLst>
      <p:ext uri="{BB962C8B-B14F-4D97-AF65-F5344CB8AC3E}">
        <p14:creationId xmlns:p14="http://schemas.microsoft.com/office/powerpoint/2010/main" val="3330758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DVSECTIONID" val="7wNinuYvMzfZ5U1vBqhNhA"/>
</p:tagLst>
</file>

<file path=ppt/tags/tag10.xml><?xml version="1.0" encoding="utf-8"?>
<p:tagLst xmlns:a="http://schemas.openxmlformats.org/drawingml/2006/main" xmlns:r="http://schemas.openxmlformats.org/officeDocument/2006/relationships" xmlns:p="http://schemas.openxmlformats.org/presentationml/2006/main">
  <p:tag name="DVSHAPEID" val="QQ6pMcljtk1MJ0De6E19Bq"/>
</p:tagLst>
</file>

<file path=ppt/tags/tag11.xml><?xml version="1.0" encoding="utf-8"?>
<p:tagLst xmlns:a="http://schemas.openxmlformats.org/drawingml/2006/main" xmlns:r="http://schemas.openxmlformats.org/officeDocument/2006/relationships" xmlns:p="http://schemas.openxmlformats.org/presentationml/2006/main">
  <p:tag name="DVSHAPEID" val="Ix8rhPVNC2ZkJsgYQvjtVW"/>
</p:tagLst>
</file>

<file path=ppt/tags/tag2.xml><?xml version="1.0" encoding="utf-8"?>
<p:tagLst xmlns:a="http://schemas.openxmlformats.org/drawingml/2006/main" xmlns:r="http://schemas.openxmlformats.org/officeDocument/2006/relationships" xmlns:p="http://schemas.openxmlformats.org/presentationml/2006/main">
  <p:tag name="DVSHAPEID" val="397Sh4Wf3q9VkhYZEnvozL"/>
</p:tagLst>
</file>

<file path=ppt/tags/tag3.xml><?xml version="1.0" encoding="utf-8"?>
<p:tagLst xmlns:a="http://schemas.openxmlformats.org/drawingml/2006/main" xmlns:r="http://schemas.openxmlformats.org/officeDocument/2006/relationships" xmlns:p="http://schemas.openxmlformats.org/presentationml/2006/main">
  <p:tag name="DVSHAPEID" val="b7YHL0AN4yxWP6rbpeJiil"/>
</p:tagLst>
</file>

<file path=ppt/tags/tag4.xml><?xml version="1.0" encoding="utf-8"?>
<p:tagLst xmlns:a="http://schemas.openxmlformats.org/drawingml/2006/main" xmlns:r="http://schemas.openxmlformats.org/officeDocument/2006/relationships" xmlns:p="http://schemas.openxmlformats.org/presentationml/2006/main">
  <p:tag name="DVSHAPEID" val="V8QIQoYhKAdhY0TAjVFglB"/>
</p:tagLst>
</file>

<file path=ppt/tags/tag5.xml><?xml version="1.0" encoding="utf-8"?>
<p:tagLst xmlns:a="http://schemas.openxmlformats.org/drawingml/2006/main" xmlns:r="http://schemas.openxmlformats.org/officeDocument/2006/relationships" xmlns:p="http://schemas.openxmlformats.org/presentationml/2006/main">
  <p:tag name="DVSHAPEID" val="onsRxtYgFhsQbQR2acPMNW"/>
</p:tagLst>
</file>

<file path=ppt/tags/tag6.xml><?xml version="1.0" encoding="utf-8"?>
<p:tagLst xmlns:a="http://schemas.openxmlformats.org/drawingml/2006/main" xmlns:r="http://schemas.openxmlformats.org/officeDocument/2006/relationships" xmlns:p="http://schemas.openxmlformats.org/presentationml/2006/main">
  <p:tag name="DVSHAPEID" val="Ix8rhPVNC2ZkJsgYQvjtVW"/>
</p:tagLst>
</file>

<file path=ppt/tags/tag7.xml><?xml version="1.0" encoding="utf-8"?>
<p:tagLst xmlns:a="http://schemas.openxmlformats.org/drawingml/2006/main" xmlns:r="http://schemas.openxmlformats.org/officeDocument/2006/relationships" xmlns:p="http://schemas.openxmlformats.org/presentationml/2006/main">
  <p:tag name="DVSHAPEID" val="O8O3IgLtryNrFUJ6b9lREq"/>
</p:tagLst>
</file>

<file path=ppt/tags/tag8.xml><?xml version="1.0" encoding="utf-8"?>
<p:tagLst xmlns:a="http://schemas.openxmlformats.org/drawingml/2006/main" xmlns:r="http://schemas.openxmlformats.org/officeDocument/2006/relationships" xmlns:p="http://schemas.openxmlformats.org/presentationml/2006/main">
  <p:tag name="DVSHAPEID" val="xiNleKja73hohXWjuz775t"/>
</p:tagLst>
</file>

<file path=ppt/tags/tag9.xml><?xml version="1.0" encoding="utf-8"?>
<p:tagLst xmlns:a="http://schemas.openxmlformats.org/drawingml/2006/main" xmlns:r="http://schemas.openxmlformats.org/officeDocument/2006/relationships" xmlns:p="http://schemas.openxmlformats.org/presentationml/2006/main">
  <p:tag name="DVSHAPEID" val="pSbIsX2HQuOqjOBqXA0jcY"/>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1359</TotalTime>
  <Words>1250</Words>
  <Application>Microsoft Office PowerPoint</Application>
  <PresentationFormat>On-screen Show (4:3)</PresentationFormat>
  <Paragraphs>315</Paragraphs>
  <Slides>36</Slides>
  <Notes>36</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36</vt:i4>
      </vt:variant>
    </vt:vector>
  </HeadingPairs>
  <TitlesOfParts>
    <vt:vector size="48" baseType="lpstr">
      <vt:lpstr>ＭＳ Ｐゴシック</vt:lpstr>
      <vt:lpstr>Arial</vt:lpstr>
      <vt:lpstr>Baskerville Old Face</vt:lpstr>
      <vt:lpstr>Calibri</vt:lpstr>
      <vt:lpstr>Constantia</vt:lpstr>
      <vt:lpstr>Lato Regular</vt:lpstr>
      <vt:lpstr>Segoe Semibold</vt:lpstr>
      <vt:lpstr>Traditional Arabic</vt:lpstr>
      <vt:lpstr>Verdana</vt:lpstr>
      <vt:lpstr>Wingdings</vt:lpstr>
      <vt:lpstr>Wingdings 2</vt:lpstr>
      <vt:lpstr>Flow</vt:lpstr>
      <vt:lpstr>PowerPoint Presentation</vt:lpstr>
      <vt:lpstr>International Organization Partners</vt:lpstr>
      <vt:lpstr>PowerPoint Presentation</vt:lpstr>
      <vt:lpstr>Overview</vt:lpstr>
      <vt:lpstr>I. Develop the  Drug Demand Reduction Workforce</vt:lpstr>
      <vt:lpstr>Developing a Global Network  of Treatment Professionals</vt:lpstr>
      <vt:lpstr>Identifying the Workforce:  Mapping Treatment</vt:lpstr>
      <vt:lpstr>Mapping Treatment Capacity</vt:lpstr>
      <vt:lpstr>Universal Treatment Curriculum (UTC)   Universal Prevention Curriculum (UPC) </vt:lpstr>
      <vt:lpstr>PowerPoint Presentation</vt:lpstr>
      <vt:lpstr>PowerPoint Presentation</vt:lpstr>
      <vt:lpstr>Trainer’s Manual</vt:lpstr>
      <vt:lpstr>   Trainer’s  Manual      Participants Manual</vt:lpstr>
      <vt:lpstr>PowerPoint Presentation</vt:lpstr>
      <vt:lpstr>PowerPoint Presentation</vt:lpstr>
      <vt:lpstr>Dissemination Modalities</vt:lpstr>
      <vt:lpstr>Universal Prevention Curriculum</vt:lpstr>
      <vt:lpstr>PowerPoint Presentation</vt:lpstr>
      <vt:lpstr>Training Programs Globally</vt:lpstr>
      <vt:lpstr> Professionalization through Credentialing</vt:lpstr>
      <vt:lpstr>II. Professionalize Drug Treatment and Prevention Services</vt:lpstr>
      <vt:lpstr>PowerPoint Presentation</vt:lpstr>
      <vt:lpstr>III. Build Community Coalitions and  Global Networks </vt:lpstr>
      <vt:lpstr>International Consortium of Universities for Drug Demand Reduction (ICUDDR)</vt:lpstr>
      <vt:lpstr>PowerPoint Presentation</vt:lpstr>
      <vt:lpstr>ISSUP Website – www.issup.net</vt:lpstr>
      <vt:lpstr>PowerPoint Presentation</vt:lpstr>
      <vt:lpstr>IV. Address Populations with  Special Clinical Needs </vt:lpstr>
      <vt:lpstr>PowerPoint Presentation</vt:lpstr>
      <vt:lpstr>Women</vt:lpstr>
      <vt:lpstr>Children </vt:lpstr>
      <vt:lpstr>Recovery </vt:lpstr>
      <vt:lpstr>Rural Treatment </vt:lpstr>
      <vt:lpstr>PowerPoint Presentation</vt:lpstr>
      <vt:lpstr>Effectiveness of Demand Reduction</vt:lpstr>
      <vt:lpstr>Contact Information:</vt:lpstr>
    </vt:vector>
  </TitlesOfParts>
  <Company>U S Department of State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"%username%"</dc:creator>
  <cp:lastModifiedBy>DCOM</cp:lastModifiedBy>
  <cp:revision>154</cp:revision>
  <cp:lastPrinted>2016-04-09T01:09:13Z</cp:lastPrinted>
  <dcterms:created xsi:type="dcterms:W3CDTF">2015-12-03T20:08:12Z</dcterms:created>
  <dcterms:modified xsi:type="dcterms:W3CDTF">2017-08-01T00:43:56Z</dcterms:modified>
</cp:coreProperties>
</file>