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0" r:id="rId4"/>
    <p:sldId id="266" r:id="rId5"/>
    <p:sldId id="267" r:id="rId6"/>
    <p:sldId id="268" r:id="rId7"/>
    <p:sldId id="264" r:id="rId8"/>
    <p:sldId id="265" r:id="rId9"/>
    <p:sldId id="269" r:id="rId10"/>
    <p:sldId id="270" r:id="rId11"/>
    <p:sldId id="271" r:id="rId12"/>
    <p:sldId id="272" r:id="rId13"/>
    <p:sldId id="275" r:id="rId14"/>
    <p:sldId id="273" r:id="rId15"/>
    <p:sldId id="274" r:id="rId16"/>
  </p:sldIdLst>
  <p:sldSz cx="100853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6">
          <p15:clr>
            <a:srgbClr val="A4A3A4"/>
          </p15:clr>
        </p15:guide>
        <p15:guide id="2" pos="31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D82C4"/>
    <a:srgbClr val="1E65A1"/>
    <a:srgbClr val="1C75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01" autoAdjust="0"/>
    <p:restoredTop sz="94086" autoAdjust="0"/>
  </p:normalViewPr>
  <p:slideViewPr>
    <p:cSldViewPr snapToGrid="0" snapToObjects="1">
      <p:cViewPr varScale="1">
        <p:scale>
          <a:sx n="80" d="100"/>
          <a:sy n="80" d="100"/>
        </p:scale>
        <p:origin x="1080" y="58"/>
      </p:cViewPr>
      <p:guideLst>
        <p:guide orient="horz" pos="696"/>
        <p:guide pos="31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Cases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Khanh Hoa</c:v>
                </c:pt>
                <c:pt idx="1">
                  <c:v>Son La</c:v>
                </c:pt>
                <c:pt idx="2">
                  <c:v>Hai Duong</c:v>
                </c:pt>
                <c:pt idx="3">
                  <c:v>Thai Nguyen</c:v>
                </c:pt>
                <c:pt idx="4">
                  <c:v>Ha Nam</c:v>
                </c:pt>
                <c:pt idx="5">
                  <c:v>Dien Bien</c:v>
                </c:pt>
                <c:pt idx="6">
                  <c:v>Hai Phong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35</c:v>
                </c:pt>
                <c:pt idx="1">
                  <c:v>28</c:v>
                </c:pt>
                <c:pt idx="2">
                  <c:v>26</c:v>
                </c:pt>
                <c:pt idx="3">
                  <c:v>23</c:v>
                </c:pt>
                <c:pt idx="4">
                  <c:v>23</c:v>
                </c:pt>
                <c:pt idx="5">
                  <c:v>28</c:v>
                </c:pt>
                <c:pt idx="6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D30-4AA3-B693-08A09075AD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84789536"/>
        <c:axId val="1984786272"/>
        <c:axId val="0"/>
      </c:bar3DChart>
      <c:catAx>
        <c:axId val="1984789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84786272"/>
        <c:crosses val="autoZero"/>
        <c:auto val="1"/>
        <c:lblAlgn val="ctr"/>
        <c:lblOffset val="100"/>
        <c:noMultiLvlLbl val="0"/>
      </c:catAx>
      <c:valAx>
        <c:axId val="1984786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847895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vi-V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16A9A-A07B-9C4B-8005-1AA2467338A9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685800"/>
            <a:ext cx="5041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3693A-A074-F541-A396-B66D191BC0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09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693A-A074-F541-A396-B66D191BC0D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936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Note: no truly reliable statistics on overdose incidence and mortality </a:t>
            </a:r>
          </a:p>
          <a:p>
            <a:r>
              <a:rPr lang="en-US" dirty="0"/>
              <a:t>Russia data: from OSF</a:t>
            </a:r>
            <a:r>
              <a:rPr lang="en-US" baseline="0" dirty="0"/>
              <a:t> Guideline to overdose </a:t>
            </a:r>
          </a:p>
          <a:p>
            <a:r>
              <a:rPr lang="en-US" baseline="0" dirty="0"/>
              <a:t>US data: from </a:t>
            </a:r>
            <a:r>
              <a:rPr lang="en-US" baseline="0" dirty="0" err="1"/>
              <a:t>Washingtonpost</a:t>
            </a:r>
            <a:r>
              <a:rPr lang="en-US" baseline="0" dirty="0"/>
              <a:t> https://www.washingtonpost.com/news/to-your-health/wp/2016/12/23/an-opioid-epidemic-is-what-happens-when-pain-is-treated-only-with-pills/?utm_term=.075f677bae8e</a:t>
            </a:r>
          </a:p>
          <a:p>
            <a:r>
              <a:rPr lang="en-US" dirty="0"/>
              <a:t>Canada:</a:t>
            </a:r>
            <a:r>
              <a:rPr lang="en-US" baseline="0" dirty="0"/>
              <a:t> Huffington post: http://www.huffingtonpost.ca/2017/06/06/almost-2-500-canadians-died-from-opioid-related-overdoses-last-year-data_n_16976484.html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693A-A074-F541-A396-B66D191BC0D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18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693A-A074-F541-A396-B66D191BC0D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28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404" y="2130426"/>
            <a:ext cx="857258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08" y="3886200"/>
            <a:ext cx="705977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351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64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64809" y="274639"/>
            <a:ext cx="2502087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6798" y="274639"/>
            <a:ext cx="733992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5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041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676" y="4406901"/>
            <a:ext cx="857258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676" y="2906713"/>
            <a:ext cx="857258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6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6798" y="1600201"/>
            <a:ext cx="492012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45016" y="1600201"/>
            <a:ext cx="49218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71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270" y="274638"/>
            <a:ext cx="907684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269" y="1535113"/>
            <a:ext cx="44561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269" y="2174875"/>
            <a:ext cx="44561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3237" y="1535113"/>
            <a:ext cx="445788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3237" y="2174875"/>
            <a:ext cx="445788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439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79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9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270" y="273050"/>
            <a:ext cx="331802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3107" y="273051"/>
            <a:ext cx="56380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270" y="1435101"/>
            <a:ext cx="33180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295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07" y="4800600"/>
            <a:ext cx="605123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807" y="612775"/>
            <a:ext cx="605123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807" y="5367338"/>
            <a:ext cx="605123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669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270" y="274638"/>
            <a:ext cx="907684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270" y="1600201"/>
            <a:ext cx="907684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270" y="6356351"/>
            <a:ext cx="2353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9FA6B-C395-7F4D-8BAE-87D1AB10154D}" type="datetimeFigureOut">
              <a:rPr lang="en-US" smtClean="0"/>
              <a:pPr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5841" y="6356351"/>
            <a:ext cx="31937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7862" y="6356351"/>
            <a:ext cx="2353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72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vdc\Desktop\Overdose%20presentation\Vnpud%20Vietnam%20-%20%5bC&#7912;U%20S&#7888;C%20TH&#192;NH%20C&#212;NG!!!%5d%20-D&#249;%20d&#7841;o%20n&#224;y%20s&#7889;c%20thu&#7889;c....mp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0560" y="2497316"/>
            <a:ext cx="5795561" cy="1797847"/>
          </a:xfrm>
        </p:spPr>
        <p:txBody>
          <a:bodyPr>
            <a:noAutofit/>
          </a:bodyPr>
          <a:lstStyle/>
          <a:p>
            <a:r>
              <a:rPr lang="en-US" sz="50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</a:t>
            </a:r>
            <a:r>
              <a:rPr lang="en-US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Community based overdose response and prevention </a:t>
            </a:r>
            <a:r>
              <a:rPr lang="en-US" sz="50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</a:t>
            </a:r>
          </a:p>
        </p:txBody>
      </p:sp>
      <p:pic>
        <p:nvPicPr>
          <p:cNvPr id="5" name="Picture 4" descr="SCDI-logochi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8168"/>
            <a:ext cx="4362433" cy="492805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749073" y="4642735"/>
            <a:ext cx="5857833" cy="10445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Presenter: Dr. Nguyen </a:t>
            </a:r>
            <a:r>
              <a:rPr lang="en-US" sz="2800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Hoai</a:t>
            </a:r>
            <a:r>
              <a:rPr lang="en-US" sz="2800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2800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Huong</a:t>
            </a:r>
            <a:endParaRPr lang="en-US" sz="2800" dirty="0">
              <a:solidFill>
                <a:srgbClr val="1C75BF"/>
              </a:solidFill>
              <a:latin typeface="Arial"/>
              <a:ea typeface="헤드라인A"/>
              <a:cs typeface="Arial"/>
            </a:endParaRPr>
          </a:p>
          <a:p>
            <a:r>
              <a:rPr lang="en-US" sz="2800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                SCDI’s Deputy Director 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19423" y="324554"/>
            <a:ext cx="3751137" cy="74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+mj-lt"/>
                <a:ea typeface="+mj-ea"/>
                <a:cs typeface="Osaka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  <a:cs typeface="Osaka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  <a:cs typeface="Osaka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  <a:cs typeface="Osaka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  <a:cs typeface="Osaka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</a:defRPr>
            </a:lvl9pPr>
          </a:lstStyle>
          <a:p>
            <a:pPr algn="ctr">
              <a:defRPr/>
            </a:pPr>
            <a:r>
              <a:rPr lang="en-US" sz="1400" dirty="0">
                <a:solidFill>
                  <a:srgbClr val="2D82C4"/>
                </a:solidFill>
                <a:latin typeface="Arial"/>
                <a:ea typeface="Osaka" charset="0"/>
                <a:cs typeface="Arial"/>
              </a:rPr>
              <a:t>CENTER FOR SUPPORTING COMMUNITY</a:t>
            </a:r>
          </a:p>
          <a:p>
            <a:pPr algn="ctr">
              <a:defRPr/>
            </a:pPr>
            <a:r>
              <a:rPr lang="en-US" sz="1800" dirty="0">
                <a:solidFill>
                  <a:srgbClr val="2D82C4"/>
                </a:solidFill>
                <a:latin typeface="Arial"/>
                <a:ea typeface="Osaka" charset="0"/>
                <a:cs typeface="Arial"/>
              </a:rPr>
              <a:t>DEVELOPMENT INITIATIVES</a:t>
            </a:r>
          </a:p>
        </p:txBody>
      </p:sp>
      <p:pic>
        <p:nvPicPr>
          <p:cNvPr id="3" name="Picture 2" descr="SCDI-gachma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01" y="929433"/>
            <a:ext cx="2934172" cy="320040"/>
          </a:xfrm>
          <a:prstGeom prst="rect">
            <a:avLst/>
          </a:prstGeom>
        </p:spPr>
      </p:pic>
      <p:pic>
        <p:nvPicPr>
          <p:cNvPr id="4" name="Picture 3" descr="Logo-SCDI-convert-0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691" y="211283"/>
            <a:ext cx="2425556" cy="103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609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7774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1121156_1588434331411834_221079640_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2667000" cy="3552825"/>
          </a:xfrm>
        </p:spPr>
      </p:pic>
      <p:pic>
        <p:nvPicPr>
          <p:cNvPr id="5" name="Picture 4" descr="11304241_1588434278078506_506543203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665" y="0"/>
            <a:ext cx="4732870" cy="3552825"/>
          </a:xfrm>
          <a:prstGeom prst="rect">
            <a:avLst/>
          </a:prstGeom>
        </p:spPr>
      </p:pic>
      <p:pic>
        <p:nvPicPr>
          <p:cNvPr id="6" name="Picture 5" descr="11328816_1588434248078509_464744998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3535" y="0"/>
            <a:ext cx="2981853" cy="3552825"/>
          </a:xfrm>
          <a:prstGeom prst="rect">
            <a:avLst/>
          </a:prstGeom>
        </p:spPr>
      </p:pic>
      <p:pic>
        <p:nvPicPr>
          <p:cNvPr id="7" name="Picture 6" descr="11261462_1588363608085573_442822912_n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6750" y="3557504"/>
            <a:ext cx="2477584" cy="3300496"/>
          </a:xfrm>
          <a:prstGeom prst="rect">
            <a:avLst/>
          </a:prstGeom>
        </p:spPr>
      </p:pic>
      <p:pic>
        <p:nvPicPr>
          <p:cNvPr id="8" name="Picture 7" descr="11356081_1588363581418909_879006717_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000" y="3552825"/>
            <a:ext cx="2473750" cy="3295389"/>
          </a:xfrm>
          <a:prstGeom prst="rect">
            <a:avLst/>
          </a:prstGeom>
        </p:spPr>
      </p:pic>
      <p:pic>
        <p:nvPicPr>
          <p:cNvPr id="10" name="Picture 9" descr="11292977_1588362761418991_1838283601_n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2762" y="3557504"/>
            <a:ext cx="2470238" cy="3290710"/>
          </a:xfrm>
          <a:prstGeom prst="rect">
            <a:avLst/>
          </a:prstGeom>
        </p:spPr>
      </p:pic>
      <p:pic>
        <p:nvPicPr>
          <p:cNvPr id="11" name="Picture 10" descr="11289679_1588362754752325_1194186196_n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4230" y="3557504"/>
            <a:ext cx="2486992" cy="331302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Success story of community-based interventions 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2057579"/>
            <a:ext cx="8929207" cy="4482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l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The inspiring story in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Hai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phong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has been spread! </a:t>
            </a:r>
          </a:p>
          <a:p>
            <a:pPr marL="914400" lvl="1" indent="-457200" algn="l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1680898" y="2679700"/>
          <a:ext cx="6723592" cy="3860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Vnpud Vietnam - [CỨU SỐC THÀNH CÔNG!!!] -Dù dạo này sốc thuốc...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94178" y="0"/>
            <a:ext cx="848952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0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502637"/>
            <a:ext cx="8419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How to improve OD interventions’ effectiveness-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702966"/>
            <a:ext cx="8929207" cy="44311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3200" dirty="0"/>
              <a:t>Allow wider use and access of </a:t>
            </a:r>
            <a:r>
              <a:rPr lang="en-GB" sz="3200" dirty="0" err="1"/>
              <a:t>naloxone</a:t>
            </a:r>
            <a:r>
              <a:rPr lang="en-GB" sz="3200" dirty="0"/>
              <a:t> (in US </a:t>
            </a:r>
            <a:r>
              <a:rPr lang="en-GB" sz="3200" dirty="0" err="1"/>
              <a:t>naloxone</a:t>
            </a:r>
            <a:r>
              <a:rPr lang="en-GB" sz="3200" dirty="0"/>
              <a:t> is routinely administered when someone is taken to ER unconscious)</a:t>
            </a:r>
          </a:p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3200" dirty="0"/>
              <a:t>Exemption of charges when a drug using peer save their OD friend </a:t>
            </a:r>
          </a:p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3200" dirty="0"/>
              <a:t>If safe injection room is available there will be of course less OD</a:t>
            </a:r>
            <a:endParaRPr lang="en-US" sz="44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1257300" lvl="2" indent="-342900" algn="l">
              <a:lnSpc>
                <a:spcPct val="120000"/>
              </a:lnSpc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5794" y="2374900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Thank you for your attention!</a:t>
            </a: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702966"/>
            <a:ext cx="8929207" cy="44311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l">
              <a:lnSpc>
                <a:spcPct val="120000"/>
              </a:lnSpc>
            </a:pP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1257300" lvl="2" indent="-342900" algn="l">
              <a:lnSpc>
                <a:spcPct val="120000"/>
              </a:lnSpc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Contents 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686188"/>
            <a:ext cx="8929207" cy="28139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Prevalence and risk of overdose</a:t>
            </a:r>
          </a:p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3000" dirty="0">
                <a:latin typeface="Arial" pitchFamily="34" charset="0"/>
                <a:cs typeface="Arial" pitchFamily="34" charset="0"/>
              </a:rPr>
              <a:t>Why a community-based intervention is better?</a:t>
            </a:r>
          </a:p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3000" dirty="0">
                <a:latin typeface="Arial" pitchFamily="34" charset="0"/>
                <a:cs typeface="Arial" pitchFamily="34" charset="0"/>
              </a:rPr>
              <a:t>Success story</a:t>
            </a:r>
          </a:p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How to improve Overdose rescue’s effectiveness? </a:t>
            </a:r>
            <a:endParaRPr lang="en-GB" sz="2800" dirty="0"/>
          </a:p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endParaRPr lang="en-US" sz="30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Prevalence and risk 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702966"/>
            <a:ext cx="8929207" cy="43041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dirty="0"/>
              <a:t>What is overdose? 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Overdose happens when a person takes more of a drug or combination of drugs than the body can handle 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The central nervous system (CNS) is not able to control basic life functions 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Patients pass out, stop breathing, have heart failure, or experience seizures 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Overdose can be fatal </a:t>
            </a: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Prevalence and risk 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702966"/>
            <a:ext cx="8929207" cy="443113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4400" dirty="0">
                <a:latin typeface="+mj-lt"/>
              </a:rPr>
              <a:t>Risk of overdosing on drug and prescribed medicine: 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Anyone can overdose: first time user, long time user, young people, old people…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No exact formula or combination that lead to overdose 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Individual characteristics affect the overdose risks 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No such thing as “Safe dose” 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44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1257300" lvl="2" indent="-342900" algn="l">
              <a:lnSpc>
                <a:spcPct val="120000"/>
              </a:lnSpc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Prevalence and risk 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4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702966"/>
            <a:ext cx="8929207" cy="443113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4400" dirty="0">
                <a:latin typeface="+mj-lt"/>
              </a:rPr>
              <a:t>Data on overdose: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/>
              <a:t>Russia: at least 7,500 people died from drug overdose in 2006 alone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/>
              <a:t>US: more than 33,000 people died from overdoses of </a:t>
            </a:r>
            <a:r>
              <a:rPr lang="en-US" sz="4400" dirty="0" err="1"/>
              <a:t>opioids</a:t>
            </a:r>
            <a:r>
              <a:rPr lang="en-US" sz="4400" dirty="0"/>
              <a:t> in 2015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/>
              <a:t>Canada: 2,458 overdose death in 2016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/>
              <a:t>Vietnam: </a:t>
            </a:r>
            <a:r>
              <a:rPr lang="en-GB" sz="4000" dirty="0"/>
              <a:t>no data </a:t>
            </a:r>
            <a:endParaRPr lang="en-US" sz="4400" dirty="0"/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4400" dirty="0"/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44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1257300" lvl="2" indent="-342900" algn="l">
              <a:lnSpc>
                <a:spcPct val="120000"/>
              </a:lnSpc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Prevalence and risk 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4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702966"/>
            <a:ext cx="8929207" cy="443113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l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4400" dirty="0"/>
              <a:t>Vietnam</a:t>
            </a:r>
          </a:p>
          <a:p>
            <a:pPr marL="914400" lvl="1" indent="-457200" algn="l">
              <a:lnSpc>
                <a:spcPct val="120000"/>
              </a:lnSpc>
              <a:buFont typeface="Courier New" pitchFamily="49" charset="0"/>
              <a:buChar char="o"/>
            </a:pPr>
            <a:r>
              <a:rPr lang="en-GB" sz="4400" dirty="0"/>
              <a:t>Most PUD admitted to have known someone who OD-</a:t>
            </a:r>
            <a:r>
              <a:rPr lang="en-GB" sz="4400" dirty="0" err="1"/>
              <a:t>ed</a:t>
            </a:r>
            <a:r>
              <a:rPr lang="en-GB" sz="4400" dirty="0"/>
              <a:t>, </a:t>
            </a:r>
          </a:p>
          <a:p>
            <a:pPr marL="914400" lvl="1" indent="-457200" algn="l">
              <a:lnSpc>
                <a:spcPct val="120000"/>
              </a:lnSpc>
              <a:buFont typeface="Courier New" pitchFamily="49" charset="0"/>
              <a:buChar char="o"/>
            </a:pPr>
            <a:r>
              <a:rPr lang="en-GB" sz="4400" dirty="0"/>
              <a:t>No government intervention yet</a:t>
            </a:r>
          </a:p>
          <a:p>
            <a:pPr marL="914400" lvl="1" indent="-457200" algn="l">
              <a:lnSpc>
                <a:spcPct val="120000"/>
              </a:lnSpc>
              <a:buFont typeface="Courier New" pitchFamily="49" charset="0"/>
              <a:buChar char="o"/>
            </a:pPr>
            <a:r>
              <a:rPr lang="en-GB" sz="4400" dirty="0"/>
              <a:t> </a:t>
            </a:r>
            <a:r>
              <a:rPr lang="en-GB" sz="4400" dirty="0" err="1"/>
              <a:t>Naloxone</a:t>
            </a:r>
            <a:r>
              <a:rPr lang="en-GB" sz="4400" dirty="0"/>
              <a:t> is not found over the counter </a:t>
            </a:r>
          </a:p>
          <a:p>
            <a:pPr marL="914400" lvl="1" indent="-457200" algn="l">
              <a:lnSpc>
                <a:spcPct val="120000"/>
              </a:lnSpc>
              <a:buFont typeface="Courier New" pitchFamily="49" charset="0"/>
              <a:buChar char="o"/>
            </a:pPr>
            <a:r>
              <a:rPr lang="en-GB" sz="4400" dirty="0"/>
              <a:t>Only healthcare worker from the district level and upward can administer </a:t>
            </a:r>
            <a:r>
              <a:rPr lang="en-GB" sz="4400" dirty="0" err="1"/>
              <a:t>naloxone</a:t>
            </a:r>
            <a:r>
              <a:rPr lang="en-GB" sz="4400" dirty="0"/>
              <a:t>.</a:t>
            </a:r>
            <a:r>
              <a:rPr lang="en-US" sz="4400" dirty="0"/>
              <a:t> </a:t>
            </a:r>
            <a:r>
              <a:rPr lang="en-GB" sz="4000" dirty="0"/>
              <a:t> </a:t>
            </a:r>
            <a:endParaRPr lang="en-US" sz="4400" dirty="0"/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4400" dirty="0"/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44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1257300" lvl="2" indent="-342900" algn="l">
              <a:lnSpc>
                <a:spcPct val="120000"/>
              </a:lnSpc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5794" y="1944308"/>
            <a:ext cx="89419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No one deserves to die because of their drug use 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Why is community-based interventions better? 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5501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2453800"/>
            <a:ext cx="8929207" cy="3858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dirty="0"/>
              <a:t>OD often happens after work hours, in private places</a:t>
            </a:r>
          </a:p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dirty="0"/>
              <a:t>It is difficult and not recommended to move the OD patient. OD patient should be rescued as soon as possible </a:t>
            </a:r>
          </a:p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dirty="0"/>
              <a:t>Only family or drug-using peers can access fast enough</a:t>
            </a:r>
          </a:p>
          <a:p>
            <a:pPr lvl="1" indent="-457200" algn="l">
              <a:lnSpc>
                <a:spcPct val="120000"/>
              </a:lnSpc>
            </a:pPr>
            <a:endParaRPr lang="en-GB" dirty="0"/>
          </a:p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Success story of community-based interventions 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2453800"/>
            <a:ext cx="8929207" cy="4086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Hai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Phong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city: Friendship Arms group 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Started 7 years ago 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Save 431 lives 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Peak in one month: rescue 22 cases </a:t>
            </a:r>
          </a:p>
          <a:p>
            <a:pPr marL="914400" lvl="1" indent="-457200" algn="l">
              <a:lnSpc>
                <a:spcPct val="120000"/>
              </a:lnSpc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463</Words>
  <Application>Microsoft Office PowerPoint</Application>
  <PresentationFormat>Custom</PresentationFormat>
  <Paragraphs>69</Paragraphs>
  <Slides>15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Courier New</vt:lpstr>
      <vt:lpstr>Osaka</vt:lpstr>
      <vt:lpstr>Wingdings</vt:lpstr>
      <vt:lpstr>헤드라인A</vt:lpstr>
      <vt:lpstr>Office Theme</vt:lpstr>
      <vt:lpstr>- Community based overdose response and prevention -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á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Hanayuki á</dc:creator>
  <cp:lastModifiedBy>nschitrung@yahoo.com</cp:lastModifiedBy>
  <cp:revision>61</cp:revision>
  <dcterms:created xsi:type="dcterms:W3CDTF">2016-06-19T17:50:28Z</dcterms:created>
  <dcterms:modified xsi:type="dcterms:W3CDTF">2017-08-02T13:37:32Z</dcterms:modified>
</cp:coreProperties>
</file>