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93" r:id="rId4"/>
    <p:sldId id="294" r:id="rId5"/>
    <p:sldId id="295" r:id="rId6"/>
    <p:sldId id="296" r:id="rId7"/>
    <p:sldId id="297" r:id="rId8"/>
    <p:sldId id="257" r:id="rId9"/>
    <p:sldId id="286" r:id="rId10"/>
    <p:sldId id="287" r:id="rId11"/>
    <p:sldId id="289" r:id="rId12"/>
    <p:sldId id="288" r:id="rId13"/>
    <p:sldId id="292" r:id="rId14"/>
    <p:sldId id="290" r:id="rId15"/>
    <p:sldId id="291" r:id="rId16"/>
    <p:sldId id="271" r:id="rId17"/>
    <p:sldId id="276" r:id="rId18"/>
    <p:sldId id="277" r:id="rId1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>
        <p:scale>
          <a:sx n="81" d="100"/>
          <a:sy n="81" d="100"/>
        </p:scale>
        <p:origin x="-21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74103237095379"/>
          <c:y val="3.2042436020536795E-2"/>
          <c:w val="0.86104457013295876"/>
          <c:h val="0.83540368811145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'จำนวนรวม 45-56'!$A$3</c:f>
              <c:strCache>
                <c:ptCount val="1"/>
                <c:pt idx="0">
                  <c:v>จำนวนผู้ป่วย</c:v>
                </c:pt>
              </c:strCache>
            </c:strRef>
          </c:tx>
          <c:invertIfNegative val="0"/>
          <c:trendline>
            <c:trendlineType val="linear"/>
            <c:dispRSqr val="0"/>
            <c:dispEq val="0"/>
          </c:trendline>
          <c:cat>
            <c:numRef>
              <c:f>'จำนวนรวม 45-56'!$B$2:$Q$2</c:f>
              <c:numCache>
                <c:formatCode>General</c:formatCode>
                <c:ptCount val="16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</c:numCache>
            </c:numRef>
          </c:cat>
          <c:val>
            <c:numRef>
              <c:f>'จำนวนรวม 45-56'!$B$3:$Q$3</c:f>
              <c:numCache>
                <c:formatCode>General</c:formatCode>
                <c:ptCount val="16"/>
                <c:pt idx="0">
                  <c:v>10945</c:v>
                </c:pt>
                <c:pt idx="1">
                  <c:v>319891</c:v>
                </c:pt>
                <c:pt idx="2">
                  <c:v>42962</c:v>
                </c:pt>
                <c:pt idx="3">
                  <c:v>49161</c:v>
                </c:pt>
                <c:pt idx="4">
                  <c:v>56404</c:v>
                </c:pt>
                <c:pt idx="5">
                  <c:v>63434</c:v>
                </c:pt>
                <c:pt idx="6">
                  <c:v>100636</c:v>
                </c:pt>
                <c:pt idx="7">
                  <c:v>133473</c:v>
                </c:pt>
                <c:pt idx="8">
                  <c:v>143975</c:v>
                </c:pt>
                <c:pt idx="9">
                  <c:v>204187</c:v>
                </c:pt>
                <c:pt idx="10">
                  <c:v>341372</c:v>
                </c:pt>
                <c:pt idx="11">
                  <c:v>311500</c:v>
                </c:pt>
                <c:pt idx="12">
                  <c:v>253035</c:v>
                </c:pt>
                <c:pt idx="13">
                  <c:v>167734</c:v>
                </c:pt>
                <c:pt idx="14">
                  <c:v>126883</c:v>
                </c:pt>
                <c:pt idx="15">
                  <c:v>122161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913920"/>
        <c:axId val="82948480"/>
      </c:barChart>
      <c:catAx>
        <c:axId val="8291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82948480"/>
        <c:crosses val="autoZero"/>
        <c:auto val="1"/>
        <c:lblAlgn val="ctr"/>
        <c:lblOffset val="100"/>
        <c:noMultiLvlLbl val="0"/>
      </c:catAx>
      <c:valAx>
        <c:axId val="8294848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82913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0.15084</cdr:x>
      <cdr:y>0.26516</cdr:y>
    </cdr:from>
    <cdr:to>
      <cdr:x>0.20408</cdr:x>
      <cdr:y>0.81206</cdr:y>
    </cdr:to>
    <cdr:sp macro="" textlink="">
      <cdr:nvSpPr>
        <cdr:cNvPr id="4" name="ลูกศรเชื่อมต่อแบบตรง 3"/>
        <cdr:cNvSpPr/>
      </cdr:nvSpPr>
      <cdr:spPr>
        <a:xfrm xmlns:a="http://schemas.openxmlformats.org/drawingml/2006/main" flipV="1">
          <a:off x="1224136" y="1152128"/>
          <a:ext cx="432048" cy="237626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th-TH"/>
        </a:p>
      </cdr:txBody>
    </cdr:sp>
  </cdr:relSizeAnchor>
  <cdr:relSizeAnchor xmlns:cdr="http://schemas.openxmlformats.org/drawingml/2006/chartDrawing">
    <cdr:from>
      <cdr:x>0.2061</cdr:x>
      <cdr:y>0.16573</cdr:y>
    </cdr:from>
    <cdr:to>
      <cdr:x>0.37267</cdr:x>
      <cdr:y>0.42437</cdr:y>
    </cdr:to>
    <cdr:sp macro="" textlink="">
      <cdr:nvSpPr>
        <cdr:cNvPr id="9" name="ลูกศรเชื่อมต่อแบบตรง 8"/>
        <cdr:cNvSpPr/>
      </cdr:nvSpPr>
      <cdr:spPr>
        <a:xfrm xmlns:a="http://schemas.openxmlformats.org/drawingml/2006/main" flipH="1">
          <a:off x="1679993" y="720094"/>
          <a:ext cx="1357838" cy="112380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w="lg" len="med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th-TH"/>
        </a:p>
      </cdr:txBody>
    </cdr:sp>
  </cdr:relSizeAnchor>
  <cdr:relSizeAnchor xmlns:cdr="http://schemas.openxmlformats.org/drawingml/2006/chartDrawing">
    <cdr:from>
      <cdr:x>0.2458</cdr:x>
      <cdr:y>0.04484</cdr:y>
    </cdr:from>
    <cdr:to>
      <cdr:x>0.55636</cdr:x>
      <cdr:y>0.23218</cdr:y>
    </cdr:to>
    <cdr:sp macro="" textlink="">
      <cdr:nvSpPr>
        <cdr:cNvPr id="5" name="วงรี 6"/>
        <cdr:cNvSpPr/>
      </cdr:nvSpPr>
      <cdr:spPr>
        <a:xfrm xmlns:a="http://schemas.openxmlformats.org/drawingml/2006/main">
          <a:off x="2003662" y="194836"/>
          <a:ext cx="2531540" cy="813989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dirty="0" err="1" smtClean="0"/>
            <a:t>Thực</a:t>
          </a:r>
          <a:r>
            <a:rPr lang="en-US" sz="1600" dirty="0" smtClean="0"/>
            <a:t> </a:t>
          </a:r>
          <a:r>
            <a:rPr lang="en-US" sz="1600" dirty="0" err="1" smtClean="0"/>
            <a:t>thi</a:t>
          </a:r>
          <a:r>
            <a:rPr lang="en-US" sz="1600" dirty="0" smtClean="0"/>
            <a:t> </a:t>
          </a:r>
        </a:p>
        <a:p xmlns:a="http://schemas.openxmlformats.org/drawingml/2006/main">
          <a:r>
            <a:rPr lang="en-US" sz="1600" dirty="0" err="1" smtClean="0"/>
            <a:t>chính</a:t>
          </a:r>
          <a:r>
            <a:rPr lang="en-US" sz="1600" dirty="0" smtClean="0"/>
            <a:t> </a:t>
          </a:r>
          <a:r>
            <a:rPr lang="en-US" sz="1600" dirty="0" err="1" smtClean="0"/>
            <a:t>sách</a:t>
          </a:r>
          <a:r>
            <a:rPr lang="en-US" sz="1600" dirty="0" smtClean="0"/>
            <a:t> </a:t>
          </a:r>
          <a:r>
            <a:rPr lang="en-US" sz="1600" dirty="0" err="1" smtClean="0"/>
            <a:t>mạnh</a:t>
          </a:r>
          <a:endParaRPr lang="th-TH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99A01-7315-4DBE-B32D-5F287211E41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67E0A-3C4A-4BAA-911B-8CC99020490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4265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812653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6731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415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304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และชื่อเรื่องร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190625" y="1151930"/>
            <a:ext cx="9810750" cy="2321719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190625" y="3536156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322211057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 - แนวนอ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190625" y="4723805"/>
            <a:ext cx="9810750" cy="1000125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190625" y="5759648"/>
            <a:ext cx="9810750" cy="8572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76447677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 - ตรงกลา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190625" y="2268141"/>
            <a:ext cx="9810750" cy="2321719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</p:spTree>
    <p:extLst>
      <p:ext uri="{BB962C8B-B14F-4D97-AF65-F5344CB8AC3E}">
        <p14:creationId xmlns:p14="http://schemas.microsoft.com/office/powerpoint/2010/main" val="396961509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 - 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892969" y="535781"/>
            <a:ext cx="5000625" cy="281285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19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892969" y="3518297"/>
            <a:ext cx="5000625" cy="281285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207600191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 - ด้านบ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</p:spTree>
    <p:extLst>
      <p:ext uri="{BB962C8B-B14F-4D97-AF65-F5344CB8AC3E}">
        <p14:creationId xmlns:p14="http://schemas.microsoft.com/office/powerpoint/2010/main" val="3676874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และสัญลักษณ์หัวข้อย่อ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122535962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 สัญลักษณ์หัวข้อย่อยและรูป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892969" y="1821656"/>
            <a:ext cx="5000625" cy="4420195"/>
          </a:xfrm>
          <a:prstGeom prst="rect">
            <a:avLst/>
          </a:prstGeom>
        </p:spPr>
        <p:txBody>
          <a:bodyPr/>
          <a:lstStyle>
            <a:lvl1pPr marL="267881" indent="-267881">
              <a:spcBef>
                <a:spcPts val="2672"/>
              </a:spcBef>
              <a:defRPr sz="1969"/>
            </a:lvl1pPr>
            <a:lvl2pPr marL="535762" indent="-267881">
              <a:spcBef>
                <a:spcPts val="2672"/>
              </a:spcBef>
              <a:defRPr sz="1969"/>
            </a:lvl2pPr>
            <a:lvl3pPr marL="803643" indent="-267881">
              <a:spcBef>
                <a:spcPts val="2672"/>
              </a:spcBef>
              <a:defRPr sz="1969"/>
            </a:lvl3pPr>
            <a:lvl4pPr marL="1071524" indent="-267881">
              <a:spcBef>
                <a:spcPts val="2672"/>
              </a:spcBef>
              <a:defRPr sz="1969"/>
            </a:lvl4pPr>
            <a:lvl5pPr marL="1339406" indent="-267881">
              <a:spcBef>
                <a:spcPts val="2672"/>
              </a:spcBef>
              <a:defRPr sz="1969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969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273242213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สัญลักษณ์หัวข้อย่อ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892969" y="892969"/>
            <a:ext cx="10406063" cy="5072063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426141123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12095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 - 3 รูปขึ้นไ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18011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คำค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722584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857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70051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algn="ctr" defTabSz="410751"/>
            <a:fld id="{B352C3A9-0F00-408B-A76B-37C3175E06A0}" type="datetimeFigureOut">
              <a:rPr lang="th-TH" sz="2672" kern="0" smtClean="0">
                <a:solidFill>
                  <a:srgbClr val="FFFFFF"/>
                </a:solidFill>
                <a:sym typeface="Helvetica Light"/>
              </a:rPr>
              <a:pPr algn="ctr" defTabSz="410751"/>
              <a:t>30/07/60</a:t>
            </a:fld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algn="ctr" defTabSz="410751"/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algn="ctr" defTabSz="410751"/>
            <a:fld id="{390EBAA9-6453-4ADC-A98C-6CEED67CD63D}" type="slidenum">
              <a:rPr lang="th-TH" sz="2672" kern="0" smtClean="0">
                <a:solidFill>
                  <a:srgbClr val="FFFFFF"/>
                </a:solidFill>
                <a:sym typeface="Helvetica Light"/>
              </a:rPr>
              <a:pPr algn="ctr" defTabSz="410751"/>
              <a:t>‹#›</a:t>
            </a:fld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26477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569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6399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3798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6158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28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767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183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1D115-CA10-4E18-B85A-D1F7978C5DF5}" type="datetimeFigureOut">
              <a:rPr lang="th-TH" smtClean="0"/>
              <a:t>30/07/60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4B70-56F6-452A-BFF5-5F93DA1036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5406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92969" y="285750"/>
            <a:ext cx="10406063" cy="1491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25">
                <a:solidFill>
                  <a:srgbClr val="FFFFFF"/>
                </a:solidFill>
              </a:rPr>
              <a:t>ข้อความชื่อเรื่อง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92969" y="1821656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เนื้อหาระดับหนึ่ง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เนื้อหาระดับสอง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เนื้อหาระดับสาม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เนื้อหาระดับสี่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72">
                <a:solidFill>
                  <a:srgbClr val="FFFFFF"/>
                </a:solidFill>
              </a:rPr>
              <a:t>เนื้อหาระดับห้า</a:t>
            </a:r>
          </a:p>
        </p:txBody>
      </p:sp>
    </p:spTree>
    <p:extLst>
      <p:ext uri="{BB962C8B-B14F-4D97-AF65-F5344CB8AC3E}">
        <p14:creationId xmlns:p14="http://schemas.microsoft.com/office/powerpoint/2010/main" val="17573745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xStyles>
    <p:titleStyle>
      <a:lvl1pPr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160729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321457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482186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642915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803643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964372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1125101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1285829" algn="ctr" defTabSz="410751">
        <a:defRPr sz="5625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321457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642915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964372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285829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1607287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1928744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2250201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2571659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2893116" indent="-321457" defTabSz="410751">
        <a:spcBef>
          <a:spcPts val="2953"/>
        </a:spcBef>
        <a:buSzPct val="75000"/>
        <a:buChar char="•"/>
        <a:defRPr sz="2672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160729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321457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482186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642915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803643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964372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125101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285829" algn="ctr" defTabSz="41075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rapisak@hotmail.com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liều</a:t>
            </a:r>
            <a:r>
              <a:rPr lang="en-US" dirty="0" smtClean="0"/>
              <a:t> Methadone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Thái</a:t>
            </a:r>
            <a:r>
              <a:rPr lang="en-US" dirty="0" smtClean="0"/>
              <a:t> </a:t>
            </a:r>
            <a:r>
              <a:rPr lang="en-US" dirty="0" err="1" smtClean="0"/>
              <a:t>Lan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Apisak</a:t>
            </a:r>
            <a:r>
              <a:rPr lang="en-US" dirty="0" smtClean="0"/>
              <a:t> </a:t>
            </a:r>
            <a:r>
              <a:rPr lang="en-US" dirty="0" err="1" smtClean="0"/>
              <a:t>Wittayanookulluk,MD,FRpsyhT</a:t>
            </a:r>
            <a:endParaRPr lang="en-US" dirty="0" smtClean="0"/>
          </a:p>
          <a:p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viện</a:t>
            </a:r>
            <a:r>
              <a:rPr lang="en-US" dirty="0" smtClean="0"/>
              <a:t> </a:t>
            </a:r>
            <a:r>
              <a:rPr lang="en-US" dirty="0" err="1" smtClean="0"/>
              <a:t>Thanyarak</a:t>
            </a:r>
            <a:r>
              <a:rPr lang="en-US" dirty="0" smtClean="0"/>
              <a:t> </a:t>
            </a:r>
            <a:r>
              <a:rPr lang="en-US" dirty="0" err="1" smtClean="0"/>
              <a:t>Chiangmai</a:t>
            </a:r>
            <a:r>
              <a:rPr lang="en-US" dirty="0" smtClean="0"/>
              <a:t> </a:t>
            </a:r>
          </a:p>
          <a:p>
            <a:r>
              <a:rPr lang="en-US" dirty="0" smtClean="0"/>
              <a:t>MOPH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5482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PHÁT LIỀU VỀ NHÀ TẠI THÁI LAN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Đề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cập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đến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từ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một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vài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năm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trước</a:t>
            </a:r>
            <a:endParaRPr lang="th-TH" dirty="0" smtClean="0">
              <a:latin typeface="+mj-lt"/>
              <a:cs typeface="Angsana New" panose="02020603050405020304" pitchFamily="18" charset="-34"/>
            </a:endParaRPr>
          </a:p>
          <a:p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Nên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được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thực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hiện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sau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khi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ổn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định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ít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nhất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 2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ngsana New" panose="02020603050405020304" pitchFamily="18" charset="-34"/>
              </a:rPr>
              <a:t>tháng</a:t>
            </a:r>
            <a:endParaRPr lang="en-US" dirty="0" smtClean="0">
              <a:solidFill>
                <a:srgbClr val="FF0000"/>
              </a:solidFill>
              <a:latin typeface="+mj-lt"/>
              <a:cs typeface="Angsana New" panose="02020603050405020304" pitchFamily="18" charset="-34"/>
            </a:endParaRPr>
          </a:p>
          <a:p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Không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nên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vượt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quá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350mg/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lần</a:t>
            </a:r>
            <a:endParaRPr lang="en-US" dirty="0" smtClean="0">
              <a:latin typeface="+mj-lt"/>
              <a:cs typeface="Angsana New" panose="02020603050405020304" pitchFamily="18" charset="-34"/>
            </a:endParaRPr>
          </a:p>
          <a:p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Liều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dùng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mỗi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ngày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,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lượng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mang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về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phụ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thuộc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err="1" smtClean="0">
                <a:latin typeface="+mj-lt"/>
                <a:cs typeface="Angsana New" panose="02020603050405020304" pitchFamily="18" charset="-34"/>
              </a:rPr>
              <a:t>vào</a:t>
            </a:r>
            <a:r>
              <a:rPr lang="en-US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smtClean="0">
                <a:latin typeface="+mj-lt"/>
                <a:cs typeface="Angsana New" panose="02020603050405020304" pitchFamily="18" charset="-34"/>
              </a:rPr>
              <a:t>đội ngũ</a:t>
            </a:r>
            <a:r>
              <a:rPr lang="en-US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phụ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trách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dirty="0" err="1" smtClean="0">
                <a:latin typeface="+mj-lt"/>
                <a:cs typeface="Angsana New" panose="02020603050405020304" pitchFamily="18" charset="-34"/>
              </a:rPr>
              <a:t>điều</a:t>
            </a:r>
            <a:r>
              <a:rPr lang="en-US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err="1" smtClean="0">
                <a:latin typeface="+mj-lt"/>
                <a:cs typeface="Angsana New" panose="02020603050405020304" pitchFamily="18" charset="-34"/>
              </a:rPr>
              <a:t>trị</a:t>
            </a:r>
            <a:r>
              <a:rPr lang="en-US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en-US" smtClean="0">
                <a:latin typeface="+mj-lt"/>
                <a:cs typeface="Angsana New" panose="02020603050405020304" pitchFamily="18" charset="-34"/>
              </a:rPr>
              <a:t>(BS, DS, ĐD)</a:t>
            </a:r>
            <a:endParaRPr lang="en-US" dirty="0">
              <a:latin typeface="+mj-lt"/>
              <a:cs typeface="Angsana New" panose="02020603050405020304" pitchFamily="18" charset="-34"/>
            </a:endParaRP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6257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Mmt-Liều</a:t>
            </a:r>
            <a:r>
              <a:rPr lang="en-US" dirty="0" smtClean="0"/>
              <a:t> </a:t>
            </a:r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phố</a:t>
            </a:r>
            <a:r>
              <a:rPr lang="en-US" dirty="0" smtClean="0"/>
              <a:t> ( BMA)</a:t>
            </a:r>
          </a:p>
          <a:p>
            <a:pPr lvl="1"/>
            <a:r>
              <a:rPr lang="en-US" dirty="0" err="1" smtClean="0"/>
              <a:t>Liều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r>
              <a:rPr lang="en-US" dirty="0" smtClean="0"/>
              <a:t> </a:t>
            </a:r>
            <a:r>
              <a:rPr lang="en-US" dirty="0" err="1" smtClean="0"/>
              <a:t>hằng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, </a:t>
            </a:r>
            <a:r>
              <a:rPr lang="en-US" dirty="0" err="1" smtClean="0"/>
              <a:t>chỉ</a:t>
            </a:r>
            <a:r>
              <a:rPr lang="en-US" dirty="0" smtClean="0"/>
              <a:t> </a:t>
            </a:r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cuối</a:t>
            </a:r>
            <a:r>
              <a:rPr lang="en-US" dirty="0" smtClean="0"/>
              <a:t> </a:t>
            </a:r>
            <a:r>
              <a:rPr lang="en-US" dirty="0" err="1" smtClean="0"/>
              <a:t>tuần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ngoại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kèm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đặc</a:t>
            </a:r>
            <a:r>
              <a:rPr lang="en-US" dirty="0" smtClean="0"/>
              <a:t> </a:t>
            </a:r>
            <a:r>
              <a:rPr lang="en-US" dirty="0" err="1" smtClean="0"/>
              <a:t>biệt</a:t>
            </a:r>
            <a:r>
              <a:rPr lang="en-US" dirty="0" smtClean="0"/>
              <a:t> (</a:t>
            </a:r>
            <a:r>
              <a:rPr lang="en-US" dirty="0" err="1" smtClean="0"/>
              <a:t>ví</a:t>
            </a:r>
            <a:r>
              <a:rPr lang="en-US" dirty="0" smtClean="0"/>
              <a:t> </a:t>
            </a:r>
            <a:r>
              <a:rPr lang="en-US" dirty="0" err="1" smtClean="0"/>
              <a:t>dụ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err="1" smtClean="0"/>
              <a:t>đi</a:t>
            </a:r>
            <a:r>
              <a:rPr lang="en-US" smtClean="0"/>
              <a:t> </a:t>
            </a:r>
            <a:r>
              <a:rPr lang="en-US" smtClean="0"/>
              <a:t>công tác)</a:t>
            </a:r>
            <a:endParaRPr lang="en-US" dirty="0" smtClean="0"/>
          </a:p>
          <a:p>
            <a:pPr lvl="1"/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mẫu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tiểu</a:t>
            </a:r>
            <a:r>
              <a:rPr lang="en-US" dirty="0" smtClean="0"/>
              <a:t> </a:t>
            </a:r>
            <a:r>
              <a:rPr lang="en-US" dirty="0" err="1" smtClean="0"/>
              <a:t>ngẫu</a:t>
            </a:r>
            <a:r>
              <a:rPr lang="en-US" dirty="0" smtClean="0"/>
              <a:t> </a:t>
            </a:r>
            <a:r>
              <a:rPr lang="en-US" dirty="0" err="1" smtClean="0"/>
              <a:t>nhiên</a:t>
            </a:r>
            <a:endParaRPr lang="th-TH" dirty="0" smtClean="0"/>
          </a:p>
          <a:p>
            <a:pPr marL="0" indent="0">
              <a:buNone/>
            </a:pP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8551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Mmt-Liều</a:t>
            </a:r>
            <a:r>
              <a:rPr lang="en-US" dirty="0" smtClean="0"/>
              <a:t> </a:t>
            </a:r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Khu</a:t>
            </a:r>
            <a:r>
              <a:rPr lang="en-US" dirty="0" smtClean="0"/>
              <a:t> </a:t>
            </a:r>
            <a:r>
              <a:rPr lang="en-US" dirty="0" err="1" smtClean="0"/>
              <a:t>vực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endParaRPr lang="en-US" dirty="0" smtClean="0"/>
          </a:p>
          <a:p>
            <a:pPr lvl="1"/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liều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liều</a:t>
            </a:r>
            <a:r>
              <a:rPr lang="en-US" dirty="0" smtClean="0"/>
              <a:t> </a:t>
            </a:r>
            <a:r>
              <a:rPr lang="en-US" dirty="0" err="1" smtClean="0"/>
              <a:t>ổn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1-2 </a:t>
            </a:r>
            <a:r>
              <a:rPr lang="en-US" dirty="0" err="1" smtClean="0"/>
              <a:t>tuần</a:t>
            </a:r>
            <a:r>
              <a:rPr lang="en-US" dirty="0" smtClean="0"/>
              <a:t>,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350mg/</a:t>
            </a:r>
            <a:r>
              <a:rPr lang="en-US" dirty="0" err="1" smtClean="0"/>
              <a:t>lần</a:t>
            </a:r>
            <a:r>
              <a:rPr lang="en-US" dirty="0" smtClean="0"/>
              <a:t>, </a:t>
            </a: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đặc</a:t>
            </a:r>
            <a:r>
              <a:rPr lang="en-US" dirty="0" smtClean="0"/>
              <a:t> </a:t>
            </a:r>
            <a:r>
              <a:rPr lang="en-US" dirty="0" err="1" smtClean="0"/>
              <a:t>biệt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giấy</a:t>
            </a:r>
            <a:r>
              <a:rPr lang="en-US" dirty="0" smtClean="0"/>
              <a:t> </a:t>
            </a:r>
            <a:r>
              <a:rPr lang="en-US" dirty="0" err="1" smtClean="0"/>
              <a:t>tờ</a:t>
            </a:r>
            <a:r>
              <a:rPr lang="en-US" dirty="0" smtClean="0"/>
              <a:t> minh </a:t>
            </a:r>
            <a:r>
              <a:rPr lang="en-US" dirty="0" err="1" smtClean="0"/>
              <a:t>chứng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mẫu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tiểu</a:t>
            </a:r>
            <a:r>
              <a:rPr lang="en-US" dirty="0" smtClean="0"/>
              <a:t> </a:t>
            </a:r>
            <a:r>
              <a:rPr lang="en-US" dirty="0" err="1" smtClean="0"/>
              <a:t>ngẫu</a:t>
            </a:r>
            <a:r>
              <a:rPr lang="en-US" dirty="0" smtClean="0"/>
              <a:t> </a:t>
            </a:r>
            <a:r>
              <a:rPr lang="en-US" dirty="0" err="1" smtClean="0"/>
              <a:t>nhiên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376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1524000" y="1"/>
            <a:ext cx="914400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lựa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chọn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nhà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582134"/>
              </p:ext>
            </p:extLst>
          </p:nvPr>
        </p:nvGraphicFramePr>
        <p:xfrm>
          <a:off x="1107830" y="607633"/>
          <a:ext cx="9777046" cy="436632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46237"/>
                <a:gridCol w="2229779"/>
                <a:gridCol w="552725"/>
                <a:gridCol w="2420663"/>
                <a:gridCol w="252764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cs typeface="+mj-cs"/>
                        </a:rPr>
                        <a:t>Tiêu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chí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Yêu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cầu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cs typeface="+mj-cs"/>
                        </a:rPr>
                        <a:t>  </a:t>
                      </a:r>
                      <a:r>
                        <a:rPr lang="en-US" sz="1800" b="1" dirty="0" err="1" smtClean="0">
                          <a:effectLst/>
                          <a:cs typeface="+mj-cs"/>
                        </a:rPr>
                        <a:t>Trường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hợp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không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thỏa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mãn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cs typeface="+mj-cs"/>
                        </a:rPr>
                        <a:t>Trườn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g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hợp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thỏa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mãn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718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Tuân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thủ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Cần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cs typeface="+mj-cs"/>
                        </a:rPr>
                        <a:t> 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smtClean="0">
                          <a:effectLst/>
                          <a:cs typeface="+mj-cs"/>
                        </a:rPr>
                        <a:t>Bỏ</a:t>
                      </a:r>
                      <a:r>
                        <a:rPr lang="en-US" sz="1800" b="1" baseline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liều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&gt;2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lần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/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tuần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Không</a:t>
                      </a:r>
                      <a:r>
                        <a:rPr lang="en-US" sz="1800" b="1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bỏ liều/</a:t>
                      </a:r>
                      <a:endParaRPr lang="en-US" sz="18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Bỏ </a:t>
                      </a: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liều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</a:t>
                      </a: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lần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tuần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cs typeface="+mj-cs"/>
                        </a:rPr>
                        <a:t>An </a:t>
                      </a:r>
                      <a:r>
                        <a:rPr lang="en-US" sz="1800" b="1" dirty="0" err="1" smtClean="0">
                          <a:effectLst/>
                          <a:cs typeface="+mj-cs"/>
                        </a:rPr>
                        <a:t>toàn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khi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ở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nhà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Cần</a:t>
                      </a:r>
                      <a:r>
                        <a:rPr lang="en-US" sz="1800" b="1" baseline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có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cs typeface="+mj-cs"/>
                        </a:rPr>
                        <a:t> 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Không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Có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Có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hỗ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trợ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từ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gia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đình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/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người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chăm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sóc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Cần</a:t>
                      </a:r>
                      <a:r>
                        <a:rPr lang="en-US" sz="1800" b="1" baseline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có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Không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Có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dirty="0" err="1" smtClean="0">
                          <a:effectLst/>
                          <a:cs typeface="+mj-cs"/>
                        </a:rPr>
                        <a:t>Hiện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đang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sử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dụng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chất</a:t>
                      </a:r>
                      <a:r>
                        <a:rPr lang="en-US" sz="1800" b="1" baseline="0" dirty="0" smtClean="0">
                          <a:effectLst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cs typeface="+mj-cs"/>
                        </a:rPr>
                        <a:t>khác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Cần</a:t>
                      </a:r>
                      <a:r>
                        <a:rPr lang="en-US" sz="1800" b="1" baseline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có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Không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Liều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Methadone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ổn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định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Cần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Không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Có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9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Có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việc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+mn-lt"/>
                          <a:ea typeface="+mn-ea"/>
                          <a:cs typeface="+mj-cs"/>
                        </a:rPr>
                        <a:t>làm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Tùy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trường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hợp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Thất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nghiệp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Có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việc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làm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Di </a:t>
                      </a:r>
                      <a:r>
                        <a:rPr lang="en-US" sz="1800" b="1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chuyển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khó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en-US" sz="1800" b="1" baseline="0" dirty="0" err="1" smtClean="0">
                          <a:effectLst/>
                          <a:latin typeface="Calibri"/>
                          <a:ea typeface="Calibri"/>
                          <a:cs typeface="+mj-cs"/>
                        </a:rPr>
                        <a:t>khăn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Tùy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trường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hợp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cs typeface="+mj-cs"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Không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Có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สี่เหลี่ยมผืนผ้า 5"/>
          <p:cNvSpPr/>
          <p:nvPr/>
        </p:nvSpPr>
        <p:spPr>
          <a:xfrm>
            <a:off x="1922841" y="5380672"/>
            <a:ext cx="788574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khuyến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cáo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mang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nhà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0"/>
            <a:r>
              <a:rPr lang="th-TH" sz="1400" b="1" dirty="0" smtClean="0">
                <a:latin typeface="Arial" panose="020B0604020202020204" pitchFamily="34" charset="0"/>
                <a:cs typeface="AngsanaUPC" panose="02020603050405020304" pitchFamily="18" charset="-34"/>
              </a:rPr>
              <a:t>                   -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Dùng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nhiều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chất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nghiện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rượu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th-TH" sz="1400" b="1" dirty="0" smtClean="0">
                <a:latin typeface="Arial" panose="020B0604020202020204" pitchFamily="34" charset="0"/>
                <a:cs typeface="AngsanaUPC" panose="02020603050405020304" pitchFamily="18" charset="-34"/>
              </a:rPr>
              <a:t>                   </a:t>
            </a:r>
            <a:r>
              <a:rPr lang="th-TH" sz="1400" b="1" dirty="0">
                <a:latin typeface="Arial" panose="020B0604020202020204" pitchFamily="34" charset="0"/>
                <a:cs typeface="AngsanaUPC" panose="02020603050405020304" pitchFamily="18" charset="-34"/>
              </a:rPr>
              <a:t>-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triệu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chứng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tiền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gần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err="1" smtClean="0">
                <a:latin typeface="Arial" panose="020B0604020202020204" pitchFamily="34" charset="0"/>
                <a:cs typeface="Arial" panose="020B0604020202020204" pitchFamily="34" charset="0"/>
              </a:rPr>
              <a:t>đây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liên quan đến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ngộ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độc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th-TH" sz="1400" b="1" dirty="0" smtClean="0">
                <a:latin typeface="Arial" panose="020B0604020202020204" pitchFamily="34" charset="0"/>
                <a:cs typeface="AngsanaUPC" panose="02020603050405020304" pitchFamily="18" charset="-34"/>
              </a:rPr>
              <a:t>                   </a:t>
            </a:r>
            <a:r>
              <a:rPr lang="th-TH" sz="1400" b="1" dirty="0">
                <a:latin typeface="Arial" panose="020B0604020202020204" pitchFamily="34" charset="0"/>
                <a:cs typeface="AngsanaUPC" panose="02020603050405020304" pitchFamily="18" charset="-34"/>
              </a:rPr>
              <a:t>-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Triệu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chứng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tâm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lý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bất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ổn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th-TH" sz="1400" b="1" dirty="0" smtClean="0">
                <a:latin typeface="Arial" panose="020B0604020202020204" pitchFamily="34" charset="0"/>
                <a:cs typeface="AngsanaUPC" panose="02020603050405020304" pitchFamily="18" charset="-34"/>
              </a:rPr>
              <a:t>-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Nghiện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hoặc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bán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methadone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62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1524000" y="954970"/>
            <a:ext cx="87484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trường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đình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đẳng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nghị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Liệu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trực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tiếp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(DOT)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dưới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sự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tế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Dược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sĩ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khuyến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chỉ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khâu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chế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ngừa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nghiện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tiêm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chích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methadone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khuyến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phải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ổn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đủ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kiểm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triệu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chứng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trước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bắt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nhà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Nên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thực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nhà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lý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vi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cực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khuyến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hơn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6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Thêm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trực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tiếp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trung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tâm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tế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liều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nhà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err="1" smtClean="0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cắt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bớt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nếu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vi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phạm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chuyển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khó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khăn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ưu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tiên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nếu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đủ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minh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chứng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h-TH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ngsanaUPC" panose="02020603050405020304" pitchFamily="18" charset="-34"/>
              </a:rPr>
              <a:t>        </a:t>
            </a:r>
            <a:endParaRPr lang="en-US" sz="1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0"/>
            <a:ext cx="9144000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liều</a:t>
            </a:r>
            <a:r>
              <a:rPr lang="en-US" dirty="0"/>
              <a:t> </a:t>
            </a:r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9221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Khó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khăn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trong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tiếp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cận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chương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trình</a:t>
            </a:r>
            <a:endParaRPr lang="th-TH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726" y="1821656"/>
            <a:ext cx="8205877" cy="4420195"/>
          </a:xfrm>
        </p:spPr>
        <p:txBody>
          <a:bodyPr>
            <a:normAutofit/>
          </a:bodyPr>
          <a:lstStyle/>
          <a:p>
            <a:r>
              <a:rPr lang="en-US" dirty="0" err="1" smtClean="0"/>
              <a:t>Đặc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r>
              <a:rPr lang="en-US" dirty="0" smtClean="0"/>
              <a:t> </a:t>
            </a:r>
            <a:r>
              <a:rPr lang="en-US" dirty="0" err="1" smtClean="0"/>
              <a:t>xã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– Thu </a:t>
            </a:r>
            <a:r>
              <a:rPr lang="en-US" dirty="0" err="1" smtClean="0"/>
              <a:t>nhập</a:t>
            </a:r>
            <a:r>
              <a:rPr lang="en-US" dirty="0" smtClean="0"/>
              <a:t> </a:t>
            </a:r>
            <a:r>
              <a:rPr lang="en-US" dirty="0" err="1" smtClean="0"/>
              <a:t>thấp</a:t>
            </a:r>
            <a:r>
              <a:rPr lang="en-US" dirty="0" smtClean="0"/>
              <a:t>, </a:t>
            </a:r>
            <a:r>
              <a:rPr lang="en-US" dirty="0" err="1" smtClean="0"/>
              <a:t>thất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endParaRPr lang="en-US" dirty="0" smtClean="0"/>
          </a:p>
          <a:p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cận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y </a:t>
            </a:r>
            <a:r>
              <a:rPr lang="en-US" dirty="0" err="1" smtClean="0"/>
              <a:t>tế</a:t>
            </a:r>
            <a:r>
              <a:rPr lang="en-US" dirty="0" smtClean="0"/>
              <a:t> </a:t>
            </a: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endParaRPr lang="en-US" dirty="0" smtClean="0"/>
          </a:p>
          <a:p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r>
              <a:rPr lang="en-US" dirty="0" smtClean="0"/>
              <a:t> </a:t>
            </a:r>
            <a:r>
              <a:rPr lang="en-US" dirty="0" err="1" smtClean="0"/>
              <a:t>truyền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cực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err="1" smtClean="0"/>
              <a:t>dùng</a:t>
            </a:r>
            <a:r>
              <a:rPr lang="en-US" smtClean="0"/>
              <a:t> </a:t>
            </a:r>
            <a:r>
              <a:rPr lang="en-US" smtClean="0"/>
              <a:t>CDTP</a:t>
            </a:r>
            <a:endParaRPr lang="en-US" dirty="0" smtClean="0"/>
          </a:p>
          <a:p>
            <a:r>
              <a:rPr lang="en-US" dirty="0" err="1" smtClean="0"/>
              <a:t>Thiếu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(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</a:t>
            </a:r>
            <a:r>
              <a:rPr lang="en-US" dirty="0" err="1" smtClean="0"/>
              <a:t>hữu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567137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640" dirty="0" err="1" smtClean="0">
                <a:solidFill>
                  <a:srgbClr val="FFFF00"/>
                </a:solidFill>
              </a:rPr>
              <a:t>Vấn</a:t>
            </a:r>
            <a:r>
              <a:rPr lang="en-US" sz="4640" dirty="0" smtClean="0">
                <a:solidFill>
                  <a:srgbClr val="FFFF00"/>
                </a:solidFill>
              </a:rPr>
              <a:t> </a:t>
            </a:r>
            <a:r>
              <a:rPr lang="en-US" sz="4640" dirty="0" err="1" smtClean="0">
                <a:solidFill>
                  <a:srgbClr val="FFFF00"/>
                </a:solidFill>
              </a:rPr>
              <a:t>đề</a:t>
            </a:r>
            <a:r>
              <a:rPr lang="en-US" sz="4640" dirty="0" smtClean="0">
                <a:solidFill>
                  <a:srgbClr val="FFFF00"/>
                </a:solidFill>
              </a:rPr>
              <a:t> &amp; </a:t>
            </a:r>
            <a:r>
              <a:rPr lang="en-US" sz="4640" dirty="0" err="1" smtClean="0">
                <a:solidFill>
                  <a:srgbClr val="FFFF00"/>
                </a:solidFill>
              </a:rPr>
              <a:t>Khuyến</a:t>
            </a:r>
            <a:r>
              <a:rPr lang="en-US" sz="4640" dirty="0" smtClean="0">
                <a:solidFill>
                  <a:srgbClr val="FFFF00"/>
                </a:solidFill>
              </a:rPr>
              <a:t> </a:t>
            </a:r>
            <a:r>
              <a:rPr lang="en-US" sz="4640" dirty="0" err="1" smtClean="0">
                <a:solidFill>
                  <a:srgbClr val="FFFF00"/>
                </a:solidFill>
              </a:rPr>
              <a:t>cáo</a:t>
            </a:r>
            <a:endParaRPr lang="th-TH" sz="4640" dirty="0">
              <a:solidFill>
                <a:srgbClr val="FFFF00"/>
              </a:solidFill>
            </a:endParaRPr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err="1" smtClean="0"/>
              <a:t>sách</a:t>
            </a:r>
            <a:r>
              <a:rPr lang="en-US" smtClean="0"/>
              <a:t> </a:t>
            </a:r>
            <a:r>
              <a:rPr lang="en-US" smtClean="0"/>
              <a:t>lồng ghép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nghiện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HIV/AIDS – </a:t>
            </a:r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err="1" smtClean="0"/>
              <a:t>pháp</a:t>
            </a:r>
            <a:r>
              <a:rPr lang="en-US" smtClean="0"/>
              <a:t> </a:t>
            </a:r>
            <a:r>
              <a:rPr lang="en-US" smtClean="0"/>
              <a:t>lồng ghép?</a:t>
            </a:r>
            <a:endParaRPr lang="en-US" dirty="0" smtClean="0"/>
          </a:p>
          <a:p>
            <a:r>
              <a:rPr lang="en-US" dirty="0" smtClean="0"/>
              <a:t>Thu </a:t>
            </a:r>
            <a:r>
              <a:rPr lang="en-US" dirty="0" err="1" smtClean="0"/>
              <a:t>thập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tin/</a:t>
            </a:r>
            <a:r>
              <a:rPr lang="en-US" dirty="0" err="1" smtClean="0"/>
              <a:t>dữ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endParaRPr lang="en-US" dirty="0" smtClean="0"/>
          </a:p>
          <a:p>
            <a:r>
              <a:rPr lang="en-US" dirty="0" err="1" smtClean="0"/>
              <a:t>Đa</a:t>
            </a:r>
            <a:r>
              <a:rPr lang="en-US" dirty="0" smtClean="0"/>
              <a:t> </a:t>
            </a:r>
            <a:r>
              <a:rPr lang="en-US" dirty="0" err="1" smtClean="0"/>
              <a:t>dạng</a:t>
            </a:r>
            <a:r>
              <a:rPr lang="en-US" dirty="0" smtClean="0"/>
              <a:t> </a:t>
            </a:r>
            <a:r>
              <a:rPr lang="en-US" dirty="0" err="1" smtClean="0"/>
              <a:t>hóa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endParaRPr lang="en-US" dirty="0" smtClean="0"/>
          </a:p>
          <a:p>
            <a:r>
              <a:rPr lang="en-US" dirty="0" err="1" smtClean="0"/>
              <a:t>Nên</a:t>
            </a:r>
            <a:r>
              <a:rPr lang="en-US" dirty="0" smtClean="0"/>
              <a:t>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riêng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M&amp;E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Phát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triển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điều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trị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thay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thế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Yếu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tố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quyết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định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trong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cải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thiện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chất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lượng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chăm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sóc</a:t>
            </a:r>
            <a:endParaRPr lang="th-T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874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2045550" y="4593504"/>
            <a:ext cx="7804547" cy="14912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 smtClean="0">
                <a:solidFill>
                  <a:schemeClr val="bg1"/>
                </a:solidFill>
              </a:rPr>
              <a:t>Chân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thành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cảm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ơn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7361766" y="340532"/>
            <a:ext cx="7804547" cy="4420195"/>
          </a:xfrm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4" name="สี่เหลี่ยมมุมมน 3"/>
          <p:cNvSpPr/>
          <p:nvPr/>
        </p:nvSpPr>
        <p:spPr>
          <a:xfrm>
            <a:off x="3311316" y="5758115"/>
            <a:ext cx="4809909" cy="941535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1687" kern="0" dirty="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  <a:hlinkClick r:id="rId3"/>
              </a:rPr>
              <a:t>drapisak@hotmail.com</a:t>
            </a:r>
            <a:endParaRPr lang="en-US" sz="1687" kern="0" dirty="0"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  <a:p>
            <a:pPr algn="ctr" defTabSz="410751" latinLnBrk="1" hangingPunct="0"/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Facebook</a:t>
            </a:r>
            <a:r>
              <a:rPr lang="en-US" sz="1687" kern="0" dirty="0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 : </a:t>
            </a:r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Drboy</a:t>
            </a:r>
            <a:r>
              <a:rPr lang="en-US" sz="1687" kern="0" dirty="0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 </a:t>
            </a:r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wittayanookulluk</a:t>
            </a:r>
            <a:endParaRPr lang="en-US" sz="1687" kern="0" dirty="0">
              <a:solidFill>
                <a:srgbClr val="FF0000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  <a:p>
            <a:pPr algn="ctr" defTabSz="410751" latinLnBrk="1" hangingPunct="0"/>
            <a:r>
              <a:rPr lang="en-US" sz="1687" kern="0" dirty="0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Line : </a:t>
            </a:r>
            <a:r>
              <a:rPr lang="en-US" sz="1687" kern="0" dirty="0" err="1">
                <a:solidFill>
                  <a:srgbClr val="FF000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drapisak</a:t>
            </a:r>
            <a:endParaRPr lang="th-TH" sz="1687" kern="0" dirty="0">
              <a:solidFill>
                <a:srgbClr val="FF0000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154559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20714"/>
            <a:ext cx="9144000" cy="6264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สี่เหลี่ยมผืนผ้า 2"/>
          <p:cNvSpPr/>
          <p:nvPr/>
        </p:nvSpPr>
        <p:spPr>
          <a:xfrm>
            <a:off x="1524000" y="0"/>
            <a:ext cx="9144000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Tình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hình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động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kinh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trên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thế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giới</a:t>
            </a:r>
            <a:endParaRPr lang="th-TH" sz="2672" kern="0" dirty="0">
              <a:solidFill>
                <a:srgbClr val="FFFFFF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5477729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9374" t="34603" r="44136" b="14510"/>
          <a:stretch/>
        </p:blipFill>
        <p:spPr>
          <a:xfrm>
            <a:off x="3210054" y="1555667"/>
            <a:ext cx="6278198" cy="43542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0054" y="1516520"/>
            <a:ext cx="6278198" cy="48333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Trồng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cây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thuốc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phiện</a:t>
            </a:r>
            <a:endParaRPr lang="th-TH" sz="2672" kern="0" dirty="0">
              <a:solidFill>
                <a:srgbClr val="FFFFFF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942878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5603539"/>
              </p:ext>
            </p:extLst>
          </p:nvPr>
        </p:nvGraphicFramePr>
        <p:xfrm>
          <a:off x="982307" y="952056"/>
          <a:ext cx="8151531" cy="4344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3862911" y="836713"/>
            <a:ext cx="5109090" cy="36933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spAutoFit/>
          </a:bodyPr>
          <a:lstStyle/>
          <a:p>
            <a:pPr algn="ctr" defTabSz="410751"/>
            <a:r>
              <a:rPr lang="en-US" sz="1800" b="1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Số</a:t>
            </a:r>
            <a:r>
              <a:rPr 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liệu</a:t>
            </a:r>
            <a:r>
              <a:rPr 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điều</a:t>
            </a:r>
            <a:r>
              <a:rPr 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800" b="1" kern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trị</a:t>
            </a:r>
            <a:r>
              <a:rPr lang="en-US" sz="1800" b="1" kern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800" b="1" kern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rối loạn do SD chất </a:t>
            </a:r>
            <a:r>
              <a:rPr 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2002-2017</a:t>
            </a:r>
            <a:endParaRPr lang="en-GB" sz="1800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238277" y="5348289"/>
            <a:ext cx="316111" cy="41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spAutoFit/>
          </a:bodyPr>
          <a:lstStyle/>
          <a:p>
            <a:pPr algn="ctr" defTabSz="410751"/>
            <a:r>
              <a:rPr lang="th-TH" sz="2109" b="1" kern="0" dirty="0">
                <a:solidFill>
                  <a:srgbClr val="000000"/>
                </a:solidFill>
                <a:latin typeface="Calibri" pitchFamily="34" charset="0"/>
                <a:cs typeface="Cordia New" pitchFamily="34" charset="-34"/>
                <a:sym typeface="Helvetica Light"/>
              </a:rPr>
              <a:t>ปี</a:t>
            </a:r>
            <a:endParaRPr lang="en-GB" sz="2109" b="1" kern="0" dirty="0">
              <a:solidFill>
                <a:srgbClr val="000000"/>
              </a:solidFill>
              <a:latin typeface="Calibri" pitchFamily="34" charset="0"/>
              <a:sym typeface="Helvetica Light"/>
            </a:endParaRP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7679286" y="5243219"/>
            <a:ext cx="3000375" cy="27699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spAutoFit/>
          </a:bodyPr>
          <a:lstStyle/>
          <a:p>
            <a:pPr algn="ctr" defTabSz="410751"/>
            <a:r>
              <a:rPr lang="en-US" sz="120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Đăng</a:t>
            </a:r>
            <a:r>
              <a:rPr lang="en-US" sz="1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20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ký</a:t>
            </a:r>
            <a:r>
              <a:rPr lang="en-US" sz="1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20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thuốc</a:t>
            </a:r>
            <a:r>
              <a:rPr lang="en-US" sz="1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20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quốc</a:t>
            </a:r>
            <a:r>
              <a:rPr lang="en-US" sz="1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sz="120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gia</a:t>
            </a:r>
            <a:r>
              <a:rPr lang="en-US" sz="1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2017 (06/2017</a:t>
            </a: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)</a:t>
            </a:r>
            <a:endParaRPr lang="en-GB" sz="12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7" name="ลูกศรลง 6"/>
          <p:cNvSpPr/>
          <p:nvPr/>
        </p:nvSpPr>
        <p:spPr>
          <a:xfrm flipH="1" flipV="1">
            <a:off x="2446276" y="5358537"/>
            <a:ext cx="216024" cy="54868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8" name="สี่เหลี่ยมมุมมน 7"/>
          <p:cNvSpPr/>
          <p:nvPr/>
        </p:nvSpPr>
        <p:spPr>
          <a:xfrm>
            <a:off x="1524000" y="5894431"/>
            <a:ext cx="1296144" cy="50405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Chiến</a:t>
            </a:r>
            <a:r>
              <a:rPr lang="en-US" sz="1406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tranh</a:t>
            </a:r>
            <a:r>
              <a:rPr lang="en-US" sz="1406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về</a:t>
            </a:r>
            <a:r>
              <a:rPr lang="en-US" sz="1406" kern="0" dirty="0" smtClean="0">
                <a:solidFill>
                  <a:srgbClr val="FFFFFF"/>
                </a:solidFill>
                <a:sym typeface="Helvetica Light"/>
              </a:rPr>
              <a:t> ma </a:t>
            </a:r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túy</a:t>
            </a:r>
            <a:endParaRPr lang="th-TH" sz="1406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9" name="สี่เหลี่ยมมุมมน 8"/>
          <p:cNvSpPr/>
          <p:nvPr/>
        </p:nvSpPr>
        <p:spPr>
          <a:xfrm>
            <a:off x="2770761" y="5911009"/>
            <a:ext cx="640871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Luật</a:t>
            </a:r>
            <a:r>
              <a:rPr lang="en-US" sz="1406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phục</a:t>
            </a:r>
            <a:r>
              <a:rPr lang="en-US" sz="1406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hồi</a:t>
            </a:r>
            <a:r>
              <a:rPr lang="en-US" sz="1406" kern="0" dirty="0" smtClean="0">
                <a:solidFill>
                  <a:srgbClr val="FFFFFF"/>
                </a:solidFill>
                <a:sym typeface="Helvetica Light"/>
              </a:rPr>
              <a:t> ma </a:t>
            </a:r>
            <a:r>
              <a:rPr lang="en-US" sz="1406" kern="0" dirty="0" err="1" smtClean="0">
                <a:solidFill>
                  <a:srgbClr val="FFFFFF"/>
                </a:solidFill>
                <a:sym typeface="Helvetica Light"/>
              </a:rPr>
              <a:t>túy</a:t>
            </a:r>
            <a:endParaRPr lang="th-TH" sz="1406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10" name="ลูกศรลง 9"/>
          <p:cNvSpPr/>
          <p:nvPr/>
        </p:nvSpPr>
        <p:spPr>
          <a:xfrm flipH="1" flipV="1">
            <a:off x="2679478" y="5342538"/>
            <a:ext cx="216024" cy="548680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endParaRPr lang="th-TH" sz="2672" kern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524000" y="0"/>
            <a:ext cx="3923928" cy="692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Lịch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sử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chính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sách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về</a:t>
            </a:r>
            <a:r>
              <a:rPr lang="en-US" sz="2672" kern="0" dirty="0" smtClean="0">
                <a:solidFill>
                  <a:srgbClr val="FFFFFF"/>
                </a:solidFill>
                <a:sym typeface="Helvetica Light"/>
              </a:rPr>
              <a:t> ma </a:t>
            </a:r>
            <a:r>
              <a:rPr lang="en-US" sz="2672" kern="0" dirty="0" err="1" smtClean="0">
                <a:solidFill>
                  <a:srgbClr val="FFFFFF"/>
                </a:solidFill>
                <a:sym typeface="Helvetica Light"/>
              </a:rPr>
              <a:t>túy</a:t>
            </a:r>
            <a:endParaRPr lang="th-TH" sz="2672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5447928" y="0"/>
            <a:ext cx="5220072" cy="69269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 defTabSz="410751"/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Trong</a:t>
            </a:r>
            <a:r>
              <a:rPr lang="en-US" sz="1969" kern="0" dirty="0" smtClean="0">
                <a:solidFill>
                  <a:srgbClr val="FFFFFF"/>
                </a:solidFill>
                <a:sym typeface="Helvetica Light"/>
              </a:rPr>
              <a:t> 20 </a:t>
            </a:r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năm</a:t>
            </a:r>
            <a:r>
              <a:rPr lang="en-US" sz="1969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gần</a:t>
            </a:r>
            <a:r>
              <a:rPr lang="en-US" sz="1969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đây</a:t>
            </a:r>
            <a:r>
              <a:rPr lang="en-US" sz="1969" kern="0" dirty="0" smtClean="0">
                <a:solidFill>
                  <a:srgbClr val="FFFFFF"/>
                </a:solidFill>
                <a:sym typeface="Helvetica Light"/>
              </a:rPr>
              <a:t>, </a:t>
            </a:r>
          </a:p>
          <a:p>
            <a:pPr algn="ctr" defTabSz="410751"/>
            <a:r>
              <a:rPr lang="en-US" sz="1969" kern="0" smtClean="0">
                <a:solidFill>
                  <a:srgbClr val="FFFFFF"/>
                </a:solidFill>
                <a:sym typeface="Helvetica Light"/>
              </a:rPr>
              <a:t>CDTP </a:t>
            </a:r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là</a:t>
            </a:r>
            <a:r>
              <a:rPr lang="en-US" sz="1969" kern="0" dirty="0" smtClean="0">
                <a:solidFill>
                  <a:srgbClr val="FFFFFF"/>
                </a:solidFill>
                <a:sym typeface="Helvetica Light"/>
              </a:rPr>
              <a:t> ma </a:t>
            </a:r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túy</a:t>
            </a:r>
            <a:r>
              <a:rPr lang="en-US" sz="1969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chủ</a:t>
            </a:r>
            <a:r>
              <a:rPr lang="en-US" sz="1969" kern="0" dirty="0" smtClean="0">
                <a:solidFill>
                  <a:srgbClr val="FFFFFF"/>
                </a:solidFill>
                <a:sym typeface="Helvetica Light"/>
              </a:rPr>
              <a:t> </a:t>
            </a:r>
            <a:r>
              <a:rPr lang="en-US" sz="1969" kern="0" dirty="0" err="1" smtClean="0">
                <a:solidFill>
                  <a:srgbClr val="FFFFFF"/>
                </a:solidFill>
                <a:sym typeface="Helvetica Light"/>
              </a:rPr>
              <a:t>yếu</a:t>
            </a:r>
            <a:endParaRPr lang="th-TH" sz="1969" kern="0" dirty="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121225" y="1361563"/>
            <a:ext cx="1113874" cy="654293"/>
          </a:xfrm>
          <a:prstGeom prst="roundRect">
            <a:avLst/>
          </a:prstGeom>
          <a:gradFill flip="none" rotWithShape="1">
            <a:gsLst>
              <a:gs pos="0">
                <a:srgbClr val="0066C1"/>
              </a:gs>
              <a:gs pos="100000">
                <a:srgbClr val="094593"/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1687" kern="0" dirty="0" smtClean="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108 </a:t>
            </a:r>
            <a:r>
              <a:rPr lang="en-US" sz="1687" kern="0" dirty="0" err="1" smtClean="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đặt</a:t>
            </a:r>
            <a:r>
              <a:rPr lang="en-US" sz="1687" kern="0" dirty="0" smtClean="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 </a:t>
            </a:r>
          </a:p>
          <a:p>
            <a:pPr algn="ctr" defTabSz="410751" latinLnBrk="1" hangingPunct="0"/>
            <a:r>
              <a:rPr lang="en-US" sz="1687" kern="0" dirty="0" err="1" smtClean="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sym typeface="Helvetica Light"/>
              </a:rPr>
              <a:t>hàng</a:t>
            </a:r>
            <a:endParaRPr lang="th-TH" sz="1687" kern="0" dirty="0"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sym typeface="Helvetica Ligh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7679286" y="1910081"/>
            <a:ext cx="593832" cy="822678"/>
          </a:xfrm>
          <a:prstGeom prst="straightConnector1">
            <a:avLst/>
          </a:prstGeom>
          <a:noFill/>
          <a:ln w="25400" cap="flat">
            <a:solidFill>
              <a:srgbClr val="FFFFFF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9394035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143001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79" name="image2.jpg" descr="http://www.lonelyplanet.com/maps/asia/thailand/map_of_thailand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536866" y="-152"/>
            <a:ext cx="9131135" cy="685815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5591944" y="404665"/>
            <a:ext cx="288033" cy="432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00"/>
                </a:moveTo>
                <a:lnTo>
                  <a:pt x="5400" y="144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4400"/>
                </a:lnTo>
                <a:lnTo>
                  <a:pt x="21600" y="144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rgbClr val="3A5E8A"/>
            </a:solidFill>
          </a:ln>
        </p:spPr>
        <p:txBody>
          <a:bodyPr lIns="0" tIns="0" rIns="0" bIns="0" anchor="ctr"/>
          <a:lstStyle/>
          <a:p>
            <a:pPr algn="ctr" defTabSz="410751">
              <a:defRPr>
                <a:solidFill>
                  <a:srgbClr val="FFFFFF"/>
                </a:solidFill>
              </a:defRPr>
            </a:pPr>
            <a:endParaRPr sz="2672" kern="0">
              <a:solidFill>
                <a:srgbClr val="FFFFFF"/>
              </a:solidFill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261" y="2770802"/>
            <a:ext cx="304350" cy="4500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940" y="49591"/>
            <a:ext cx="304350" cy="450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388" y="846139"/>
            <a:ext cx="304350" cy="450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568" y="6264315"/>
            <a:ext cx="304350" cy="450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610" y="1321783"/>
            <a:ext cx="304350" cy="450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217" y="625675"/>
            <a:ext cx="304350" cy="4500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130" y="2780738"/>
            <a:ext cx="304350" cy="4500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437" y="5909901"/>
            <a:ext cx="304350" cy="4500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01612" y="5862079"/>
            <a:ext cx="1830041" cy="48333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2672" kern="0" dirty="0">
                <a:solidFill>
                  <a:srgbClr val="FF0000"/>
                </a:solidFill>
                <a:sym typeface="Helvetica Light"/>
              </a:rPr>
              <a:t>heroin</a:t>
            </a:r>
            <a:endParaRPr lang="th-TH" sz="2672" kern="0" dirty="0">
              <a:solidFill>
                <a:srgbClr val="FF0000"/>
              </a:solidFill>
              <a:sym typeface="Helvetica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91944" y="1095310"/>
            <a:ext cx="2377389" cy="48333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latinLnBrk="1" hangingPunct="0"/>
            <a:r>
              <a:rPr lang="en-US" sz="2672" kern="0" dirty="0">
                <a:solidFill>
                  <a:srgbClr val="FF0000"/>
                </a:solidFill>
                <a:sym typeface="Helvetica Light"/>
              </a:rPr>
              <a:t>Opium&gt;heroin</a:t>
            </a:r>
            <a:endParaRPr lang="th-TH" sz="2672" kern="0" dirty="0">
              <a:solidFill>
                <a:srgbClr val="FF0000"/>
              </a:solidFill>
              <a:sym typeface="Helvetica Ligh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286" y="2202981"/>
            <a:ext cx="1830388" cy="72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67033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THÁI LAN</a:t>
            </a:r>
            <a:endParaRPr dirty="0"/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 smtClean="0"/>
              <a:t>Ước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/>
              <a:t> </a:t>
            </a:r>
            <a:r>
              <a:rPr lang="en-US"/>
              <a:t>40,300 </a:t>
            </a:r>
            <a:r>
              <a:rPr lang="en-US" smtClean="0"/>
              <a:t>người tiêm chích ma túy </a:t>
            </a:r>
            <a:endParaRPr lang="en-US" dirty="0" smtClean="0"/>
          </a:p>
          <a:p>
            <a:pPr lvl="0"/>
            <a:r>
              <a:rPr lang="en-US" dirty="0" smtClean="0"/>
              <a:t>(</a:t>
            </a:r>
            <a:r>
              <a:rPr lang="en-US" dirty="0" err="1" smtClean="0"/>
              <a:t>Mới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75,441) (NSU2014)</a:t>
            </a:r>
          </a:p>
          <a:p>
            <a:pPr lvl="0"/>
            <a:r>
              <a:rPr lang="en-US" dirty="0" err="1" smtClean="0"/>
              <a:t>Ước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tỷ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nhiễm</a:t>
            </a:r>
            <a:r>
              <a:rPr lang="en-US" dirty="0" smtClean="0"/>
              <a:t> HIV/AIDS </a:t>
            </a:r>
            <a:r>
              <a:rPr lang="en-US"/>
              <a:t>ở</a:t>
            </a:r>
            <a:r>
              <a:rPr lang="en-US" smtClean="0"/>
              <a:t> </a:t>
            </a:r>
            <a:r>
              <a:rPr lang="en-US"/>
              <a:t>người tiêm chích ma túy </a:t>
            </a:r>
            <a:r>
              <a:rPr lang="en-US" dirty="0" smtClean="0"/>
              <a:t>(10-25</a:t>
            </a:r>
            <a:r>
              <a:rPr lang="th-TH" dirty="0" smtClean="0"/>
              <a:t>%</a:t>
            </a:r>
            <a:r>
              <a:rPr lang="en-US" dirty="0" smtClean="0"/>
              <a:t>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11460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Tổng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err="1" smtClean="0"/>
              <a:t>trị</a:t>
            </a:r>
            <a:r>
              <a:rPr lang="en-US" smtClean="0"/>
              <a:t> </a:t>
            </a:r>
            <a:r>
              <a:rPr lang="en-US" smtClean="0"/>
              <a:t>CDTP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Thái</a:t>
            </a:r>
            <a:r>
              <a:rPr lang="en-US" dirty="0" smtClean="0"/>
              <a:t> </a:t>
            </a:r>
            <a:r>
              <a:rPr lang="en-US" dirty="0" err="1" smtClean="0"/>
              <a:t>Lan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lịch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hơn</a:t>
            </a:r>
            <a:r>
              <a:rPr lang="en-US" dirty="0" smtClean="0"/>
              <a:t> 20 </a:t>
            </a:r>
            <a:r>
              <a:rPr lang="en-US" dirty="0" err="1" smtClean="0"/>
              <a:t>năm</a:t>
            </a:r>
            <a:r>
              <a:rPr lang="en-US" dirty="0" smtClean="0"/>
              <a:t> </a:t>
            </a:r>
            <a:r>
              <a:rPr lang="en-US" err="1" smtClean="0"/>
              <a:t>về</a:t>
            </a:r>
            <a:r>
              <a:rPr lang="en-US" smtClean="0"/>
              <a:t> </a:t>
            </a:r>
            <a:r>
              <a:rPr lang="en-US" smtClean="0"/>
              <a:t>thời kỳ thuốc phiện </a:t>
            </a:r>
            <a:r>
              <a:rPr lang="en-US" dirty="0" err="1" smtClean="0"/>
              <a:t>và</a:t>
            </a:r>
            <a:r>
              <a:rPr lang="en-US" dirty="0" smtClean="0"/>
              <a:t> heroin</a:t>
            </a:r>
          </a:p>
          <a:p>
            <a:r>
              <a:rPr lang="en-US" dirty="0" err="1" smtClean="0"/>
              <a:t>Thay</a:t>
            </a:r>
            <a:r>
              <a:rPr lang="en-US" dirty="0" smtClean="0"/>
              <a:t> </a:t>
            </a:r>
            <a:r>
              <a:rPr lang="en-US" dirty="0" err="1" smtClean="0"/>
              <a:t>thế</a:t>
            </a:r>
            <a:r>
              <a:rPr lang="en-US" dirty="0" smtClean="0"/>
              <a:t> </a:t>
            </a:r>
            <a:r>
              <a:rPr lang="en-US" err="1" smtClean="0"/>
              <a:t>bởi</a:t>
            </a:r>
            <a:r>
              <a:rPr lang="en-US" smtClean="0"/>
              <a:t> </a:t>
            </a:r>
            <a:r>
              <a:rPr lang="en-US" smtClean="0"/>
              <a:t>thời kỳ </a:t>
            </a:r>
            <a:r>
              <a:rPr lang="en-US" dirty="0" smtClean="0"/>
              <a:t>Methamphetamine</a:t>
            </a:r>
          </a:p>
          <a:p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trở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r>
              <a:rPr lang="en-US" dirty="0" smtClean="0"/>
              <a:t> </a:t>
            </a:r>
            <a:r>
              <a:rPr lang="en-US" smtClean="0"/>
              <a:t>!!! </a:t>
            </a:r>
            <a:r>
              <a:rPr lang="en-US" smtClean="0"/>
              <a:t>CDTP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vài</a:t>
            </a:r>
            <a:r>
              <a:rPr lang="en-US" dirty="0" smtClean="0"/>
              <a:t> </a:t>
            </a:r>
            <a:r>
              <a:rPr lang="en-US" dirty="0" err="1" smtClean="0"/>
              <a:t>năm</a:t>
            </a:r>
            <a:r>
              <a:rPr lang="en-US" dirty="0" smtClean="0"/>
              <a:t>!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Điều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trị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bằng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thuốc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theo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lựa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chọn</a:t>
            </a:r>
            <a:r>
              <a:rPr lang="en-US" dirty="0" smtClean="0">
                <a:sym typeface="Wingdings" panose="05000000000000000000" pitchFamily="2" charset="2"/>
              </a:rPr>
              <a:t> </a:t>
            </a:r>
            <a:r>
              <a:rPr lang="en-US" dirty="0" err="1" smtClean="0">
                <a:sym typeface="Wingdings" panose="05000000000000000000" pitchFamily="2" charset="2"/>
              </a:rPr>
              <a:t>Giải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pháp</a:t>
            </a:r>
            <a:r>
              <a:rPr lang="en-US" dirty="0" smtClean="0">
                <a:sym typeface="Wingdings" panose="05000000000000000000" pitchFamily="2" charset="2"/>
              </a:rPr>
              <a:t> Methadone, </a:t>
            </a:r>
            <a:r>
              <a:rPr lang="en-US" err="1" smtClean="0">
                <a:sym typeface="Wingdings" panose="05000000000000000000" pitchFamily="2" charset="2"/>
              </a:rPr>
              <a:t>cồn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thuốc phiện (buprenorphrine </a:t>
            </a:r>
            <a:r>
              <a:rPr lang="en-US" dirty="0" err="1" smtClean="0">
                <a:sym typeface="Wingdings" panose="05000000000000000000" pitchFamily="2" charset="2"/>
              </a:rPr>
              <a:t>không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có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sẵn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1383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Tổng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err="1"/>
              <a:t>trị</a:t>
            </a:r>
            <a:r>
              <a:rPr lang="en-US"/>
              <a:t> </a:t>
            </a:r>
            <a:r>
              <a:rPr lang="en-US" smtClean="0"/>
              <a:t>CDTP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Thái</a:t>
            </a:r>
            <a:r>
              <a:rPr lang="en-US" dirty="0"/>
              <a:t> </a:t>
            </a:r>
            <a:r>
              <a:rPr lang="en-US" dirty="0" err="1"/>
              <a:t>Lan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cai</a:t>
            </a:r>
            <a:r>
              <a:rPr lang="en-US" dirty="0" smtClean="0"/>
              <a:t> </a:t>
            </a:r>
            <a:r>
              <a:rPr lang="en-US" dirty="0" err="1" smtClean="0"/>
              <a:t>nghiện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hơn</a:t>
            </a:r>
            <a:r>
              <a:rPr lang="en-US" dirty="0" smtClean="0">
                <a:sym typeface="Wingdings" panose="05000000000000000000" pitchFamily="2" charset="2"/>
              </a:rPr>
              <a:t> 20 </a:t>
            </a:r>
            <a:r>
              <a:rPr lang="en-US" dirty="0" err="1" smtClean="0">
                <a:sym typeface="Wingdings" panose="05000000000000000000" pitchFamily="2" charset="2"/>
              </a:rPr>
              <a:t>năm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Chương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trình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cắt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cơn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nghiện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FDA </a:t>
            </a:r>
            <a:r>
              <a:rPr lang="en-US" dirty="0" err="1" smtClean="0">
                <a:sym typeface="Wingdings" panose="05000000000000000000" pitchFamily="2" charset="2"/>
              </a:rPr>
              <a:t>Thái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Lan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cho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phép</a:t>
            </a:r>
            <a:r>
              <a:rPr lang="en-US" dirty="0" smtClean="0">
                <a:sym typeface="Wingdings" panose="05000000000000000000" pitchFamily="2" charset="2"/>
              </a:rPr>
              <a:t> “</a:t>
            </a:r>
            <a:r>
              <a:rPr lang="en-US" dirty="0" err="1" smtClean="0">
                <a:sym typeface="Wingdings" panose="05000000000000000000" pitchFamily="2" charset="2"/>
              </a:rPr>
              <a:t>không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vượt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quá</a:t>
            </a:r>
            <a:r>
              <a:rPr lang="en-US" dirty="0" smtClean="0">
                <a:sym typeface="Wingdings" panose="05000000000000000000" pitchFamily="2" charset="2"/>
              </a:rPr>
              <a:t> 350mg methadone/</a:t>
            </a:r>
            <a:r>
              <a:rPr lang="en-US" dirty="0" err="1" smtClean="0">
                <a:sym typeface="Wingdings" panose="05000000000000000000" pitchFamily="2" charset="2"/>
              </a:rPr>
              <a:t>lần</a:t>
            </a:r>
            <a:r>
              <a:rPr lang="en-US" dirty="0" smtClean="0">
                <a:sym typeface="Wingdings" panose="05000000000000000000" pitchFamily="2" charset="2"/>
              </a:rPr>
              <a:t>”</a:t>
            </a:r>
          </a:p>
          <a:p>
            <a:pPr lvl="1"/>
            <a:r>
              <a:rPr lang="en-US" err="1" smtClean="0">
                <a:sym typeface="Wingdings" panose="05000000000000000000" pitchFamily="2" charset="2"/>
              </a:rPr>
              <a:t>Thái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độ </a:t>
            </a:r>
            <a:r>
              <a:rPr lang="en-US" dirty="0" err="1" smtClean="0">
                <a:sym typeface="Wingdings" panose="05000000000000000000" pitchFamily="2" charset="2"/>
              </a:rPr>
              <a:t>của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nhân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viên</a:t>
            </a:r>
            <a:r>
              <a:rPr lang="en-US" dirty="0" smtClean="0">
                <a:sym typeface="Wingdings" panose="05000000000000000000" pitchFamily="2" charset="2"/>
              </a:rPr>
              <a:t> y </a:t>
            </a:r>
            <a:r>
              <a:rPr lang="en-US" dirty="0" err="1" smtClean="0">
                <a:sym typeface="Wingdings" panose="05000000000000000000" pitchFamily="2" charset="2"/>
              </a:rPr>
              <a:t>tế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đối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với</a:t>
            </a:r>
            <a:r>
              <a:rPr lang="en-US" dirty="0" smtClean="0">
                <a:sym typeface="Wingdings" panose="05000000000000000000" pitchFamily="2" charset="2"/>
              </a:rPr>
              <a:t> Methadone -&gt; </a:t>
            </a:r>
            <a:r>
              <a:rPr lang="en-US" dirty="0" err="1" smtClean="0">
                <a:sym typeface="Wingdings" panose="05000000000000000000" pitchFamily="2" charset="2"/>
              </a:rPr>
              <a:t>Chất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gây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nghiện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hợp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pháp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giảm</a:t>
            </a:r>
            <a:r>
              <a:rPr lang="en-US" dirty="0" smtClean="0"/>
              <a:t> </a:t>
            </a:r>
            <a:r>
              <a:rPr lang="en-US" err="1" smtClean="0"/>
              <a:t>tác</a:t>
            </a:r>
            <a:r>
              <a:rPr lang="en-US" smtClean="0"/>
              <a:t> </a:t>
            </a:r>
            <a:r>
              <a:rPr lang="en-US" smtClean="0"/>
              <a:t>hại</a:t>
            </a:r>
            <a:r>
              <a:rPr lang="en-US" dirty="0" smtClean="0">
                <a:sym typeface="Wingdings" panose="05000000000000000000" pitchFamily="2" charset="2"/>
              </a:rPr>
              <a:t>15 </a:t>
            </a:r>
            <a:r>
              <a:rPr lang="en-US" dirty="0" err="1" smtClean="0">
                <a:sym typeface="Wingdings" panose="05000000000000000000" pitchFamily="2" charset="2"/>
              </a:rPr>
              <a:t>năm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trước</a:t>
            </a:r>
            <a:r>
              <a:rPr lang="en-US" dirty="0" smtClean="0">
                <a:sym typeface="Wingdings" panose="05000000000000000000" pitchFamily="2" charset="2"/>
              </a:rPr>
              <a:t>  </a:t>
            </a:r>
            <a:r>
              <a:rPr lang="en-US" dirty="0" err="1" smtClean="0">
                <a:sym typeface="Wingdings" panose="05000000000000000000" pitchFamily="2" charset="2"/>
              </a:rPr>
              <a:t>Chương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trình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duy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trì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Thực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err="1" smtClean="0">
                <a:sym typeface="Wingdings" panose="05000000000000000000" pitchFamily="2" charset="2"/>
              </a:rPr>
              <a:t>hiện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tương tự các </a:t>
            </a:r>
            <a:r>
              <a:rPr lang="en-US" dirty="0" err="1" smtClean="0">
                <a:sym typeface="Wingdings" panose="05000000000000000000" pitchFamily="2" charset="2"/>
              </a:rPr>
              <a:t>quy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err="1" smtClean="0">
                <a:sym typeface="Wingdings" panose="05000000000000000000" pitchFamily="2" charset="2"/>
              </a:rPr>
              <a:t>định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về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methadone</a:t>
            </a:r>
            <a:endParaRPr lang="th-TH" dirty="0" smtClean="0"/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err="1" smtClean="0">
                <a:sym typeface="Wingdings" panose="05000000000000000000" pitchFamily="2" charset="2"/>
              </a:rPr>
              <a:t>Rào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err="1" smtClean="0">
                <a:sym typeface="Wingdings" panose="05000000000000000000" pitchFamily="2" charset="2"/>
              </a:rPr>
              <a:t>cản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về quy </a:t>
            </a:r>
            <a:r>
              <a:rPr lang="en-US" dirty="0" err="1" smtClean="0">
                <a:sym typeface="Wingdings" panose="05000000000000000000" pitchFamily="2" charset="2"/>
              </a:rPr>
              <a:t>định</a:t>
            </a:r>
            <a:r>
              <a:rPr lang="en-US" dirty="0" smtClean="0">
                <a:sym typeface="Wingdings" panose="05000000000000000000" pitchFamily="2" charset="2"/>
              </a:rPr>
              <a:t> &amp; </a:t>
            </a:r>
            <a:r>
              <a:rPr lang="en-US" dirty="0" err="1" smtClean="0">
                <a:sym typeface="Wingdings" panose="05000000000000000000" pitchFamily="2" charset="2"/>
              </a:rPr>
              <a:t>thái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độ</a:t>
            </a:r>
            <a:r>
              <a:rPr lang="en-US" dirty="0" smtClean="0">
                <a:sym typeface="Wingdings" panose="05000000000000000000" pitchFamily="2" charset="2"/>
              </a:rPr>
              <a:t> &amp; di </a:t>
            </a:r>
            <a:r>
              <a:rPr lang="en-US" dirty="0" err="1" smtClean="0">
                <a:sym typeface="Wingdings" panose="05000000000000000000" pitchFamily="2" charset="2"/>
              </a:rPr>
              <a:t>chuyển</a:t>
            </a:r>
            <a:r>
              <a:rPr lang="en-US" dirty="0" smtClean="0">
                <a:sym typeface="Wingdings" panose="05000000000000000000" pitchFamily="2" charset="2"/>
              </a:rPr>
              <a:t> -&gt; </a:t>
            </a:r>
            <a:r>
              <a:rPr lang="en-US" dirty="0" err="1" smtClean="0">
                <a:sym typeface="Wingdings" panose="05000000000000000000" pitchFamily="2" charset="2"/>
              </a:rPr>
              <a:t>Liều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không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đầy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đủ</a:t>
            </a: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1661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khu</a:t>
            </a:r>
            <a:r>
              <a:rPr lang="en-US" dirty="0" smtClean="0"/>
              <a:t> </a:t>
            </a:r>
            <a:r>
              <a:rPr lang="en-US" dirty="0" err="1" smtClean="0"/>
              <a:t>vực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r>
              <a:rPr lang="en-US" dirty="0" smtClean="0"/>
              <a:t> </a:t>
            </a:r>
            <a:r>
              <a:rPr lang="en-US" dirty="0" err="1" smtClean="0"/>
              <a:t>nhau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phố</a:t>
            </a:r>
            <a:r>
              <a:rPr lang="en-US" dirty="0" smtClean="0"/>
              <a:t> (BMA) </a:t>
            </a:r>
            <a:r>
              <a:rPr lang="en-US" dirty="0" smtClean="0">
                <a:sym typeface="Wingdings" panose="05000000000000000000" pitchFamily="2" charset="2"/>
              </a:rPr>
              <a:t>heroin, </a:t>
            </a:r>
            <a:r>
              <a:rPr lang="en-US" dirty="0" err="1" smtClean="0">
                <a:sym typeface="Wingdings" panose="05000000000000000000" pitchFamily="2" charset="2"/>
              </a:rPr>
              <a:t>ít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vấn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đề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err="1" smtClean="0">
                <a:sym typeface="Wingdings" panose="05000000000000000000" pitchFamily="2" charset="2"/>
              </a:rPr>
              <a:t>về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di chuyển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err="1" smtClean="0"/>
              <a:t>Biên</a:t>
            </a:r>
            <a:r>
              <a:rPr lang="en-US" dirty="0" smtClean="0"/>
              <a:t> </a:t>
            </a:r>
            <a:r>
              <a:rPr lang="en-US" dirty="0" err="1" smtClean="0"/>
              <a:t>giới</a:t>
            </a:r>
            <a:r>
              <a:rPr lang="en-US" dirty="0" smtClean="0"/>
              <a:t> </a:t>
            </a:r>
            <a:r>
              <a:rPr lang="en-US" dirty="0" err="1" smtClean="0"/>
              <a:t>phía</a:t>
            </a:r>
            <a:r>
              <a:rPr lang="en-US" dirty="0" smtClean="0"/>
              <a:t> </a:t>
            </a:r>
            <a:r>
              <a:rPr lang="en-US" dirty="0" err="1" smtClean="0"/>
              <a:t>nam</a:t>
            </a:r>
            <a:r>
              <a:rPr lang="en-US" dirty="0" err="1" smtClean="0">
                <a:sym typeface="Wingdings" panose="05000000000000000000" pitchFamily="2" charset="2"/>
              </a:rPr>
              <a:t>heroin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vấn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đề</a:t>
            </a:r>
            <a:r>
              <a:rPr lang="en-US" dirty="0" smtClean="0">
                <a:sym typeface="Wingdings" panose="05000000000000000000" pitchFamily="2" charset="2"/>
              </a:rPr>
              <a:t> an </a:t>
            </a:r>
            <a:r>
              <a:rPr lang="en-US" dirty="0" err="1" smtClean="0">
                <a:sym typeface="Wingdings" panose="05000000000000000000" pitchFamily="2" charset="2"/>
              </a:rPr>
              <a:t>ninh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Vùng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err="1" smtClean="0">
                <a:sym typeface="Wingdings" panose="05000000000000000000" pitchFamily="2" charset="2"/>
              </a:rPr>
              <a:t>núi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thuốc phiện&gt;heroin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vấn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err="1" smtClean="0">
                <a:sym typeface="Wingdings" panose="05000000000000000000" pitchFamily="2" charset="2"/>
              </a:rPr>
              <a:t>đề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về di chuyển</a:t>
            </a: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9973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902</Words>
  <Application>Microsoft Office PowerPoint</Application>
  <PresentationFormat>Custom</PresentationFormat>
  <Paragraphs>124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Gradient</vt:lpstr>
      <vt:lpstr>Phát liều Methadone về nhà tại Thái Lan</vt:lpstr>
      <vt:lpstr>PowerPoint Presentation</vt:lpstr>
      <vt:lpstr>PowerPoint Presentation</vt:lpstr>
      <vt:lpstr>PowerPoint Presentation</vt:lpstr>
      <vt:lpstr>PowerPoint Presentation</vt:lpstr>
      <vt:lpstr>THÁI LAN</vt:lpstr>
      <vt:lpstr>Tổng quan điều trị CDTP tại Thái Lan</vt:lpstr>
      <vt:lpstr>Tổng quan điều trị CDTP tại Thái Lan</vt:lpstr>
      <vt:lpstr>Các khu vực khác nhau</vt:lpstr>
      <vt:lpstr>PHÁT LIỀU VỀ NHÀ TẠI THÁI LAN</vt:lpstr>
      <vt:lpstr>Mmt-Liều mang về nhà</vt:lpstr>
      <vt:lpstr>Mmt-Liều mang về nhà</vt:lpstr>
      <vt:lpstr>PowerPoint Presentation</vt:lpstr>
      <vt:lpstr>PowerPoint Presentation</vt:lpstr>
      <vt:lpstr>Khó khăn trong tiếp cận  chương trình</vt:lpstr>
      <vt:lpstr>Vấn đề &amp; Khuyến cáo</vt:lpstr>
      <vt:lpstr>Chân thành cảm ơn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Thailand Methadone take home doses</dc:title>
  <dc:creator>apisak wittayanookulluk</dc:creator>
  <cp:lastModifiedBy>ACER</cp:lastModifiedBy>
  <cp:revision>31</cp:revision>
  <dcterms:created xsi:type="dcterms:W3CDTF">2017-07-23T22:42:24Z</dcterms:created>
  <dcterms:modified xsi:type="dcterms:W3CDTF">2017-07-30T00:06:40Z</dcterms:modified>
</cp:coreProperties>
</file>