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56" r:id="rId3"/>
    <p:sldId id="293" r:id="rId4"/>
    <p:sldId id="294" r:id="rId5"/>
    <p:sldId id="295" r:id="rId6"/>
    <p:sldId id="296" r:id="rId7"/>
    <p:sldId id="297" r:id="rId8"/>
    <p:sldId id="257" r:id="rId9"/>
    <p:sldId id="286" r:id="rId10"/>
    <p:sldId id="287" r:id="rId11"/>
    <p:sldId id="289" r:id="rId12"/>
    <p:sldId id="288" r:id="rId13"/>
    <p:sldId id="292" r:id="rId14"/>
    <p:sldId id="290" r:id="rId15"/>
    <p:sldId id="291" r:id="rId16"/>
    <p:sldId id="271" r:id="rId17"/>
    <p:sldId id="276" r:id="rId18"/>
    <p:sldId id="277" r:id="rId19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2" autoAdjust="0"/>
    <p:restoredTop sz="94660"/>
  </p:normalViewPr>
  <p:slideViewPr>
    <p:cSldViewPr snapToGrid="0">
      <p:cViewPr>
        <p:scale>
          <a:sx n="77" d="100"/>
          <a:sy n="77" d="100"/>
        </p:scale>
        <p:origin x="-288" y="-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174103237095379"/>
          <c:y val="3.2042436020536795E-2"/>
          <c:w val="0.86104457013295876"/>
          <c:h val="0.835403688111451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'จำนวนรวม 45-56'!$A$3</c:f>
              <c:strCache>
                <c:ptCount val="1"/>
                <c:pt idx="0">
                  <c:v>จำนวนผู้ป่วย</c:v>
                </c:pt>
              </c:strCache>
            </c:strRef>
          </c:tx>
          <c:invertIfNegative val="0"/>
          <c:trendline>
            <c:trendlineType val="linear"/>
            <c:dispRSqr val="0"/>
            <c:dispEq val="0"/>
          </c:trendline>
          <c:cat>
            <c:numRef>
              <c:f>'จำนวนรวม 45-56'!$B$2:$Q$2</c:f>
              <c:numCache>
                <c:formatCode>General</c:formatCode>
                <c:ptCount val="16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  <c:pt idx="14">
                  <c:v>2016</c:v>
                </c:pt>
                <c:pt idx="15">
                  <c:v>2017</c:v>
                </c:pt>
              </c:numCache>
            </c:numRef>
          </c:cat>
          <c:val>
            <c:numRef>
              <c:f>'จำนวนรวม 45-56'!$B$3:$Q$3</c:f>
              <c:numCache>
                <c:formatCode>General</c:formatCode>
                <c:ptCount val="16"/>
                <c:pt idx="0">
                  <c:v>10945</c:v>
                </c:pt>
                <c:pt idx="1">
                  <c:v>319891</c:v>
                </c:pt>
                <c:pt idx="2">
                  <c:v>42962</c:v>
                </c:pt>
                <c:pt idx="3">
                  <c:v>49161</c:v>
                </c:pt>
                <c:pt idx="4">
                  <c:v>56404</c:v>
                </c:pt>
                <c:pt idx="5">
                  <c:v>63434</c:v>
                </c:pt>
                <c:pt idx="6">
                  <c:v>100636</c:v>
                </c:pt>
                <c:pt idx="7">
                  <c:v>133473</c:v>
                </c:pt>
                <c:pt idx="8">
                  <c:v>143975</c:v>
                </c:pt>
                <c:pt idx="9">
                  <c:v>204187</c:v>
                </c:pt>
                <c:pt idx="10">
                  <c:v>341372</c:v>
                </c:pt>
                <c:pt idx="11">
                  <c:v>311500</c:v>
                </c:pt>
                <c:pt idx="12">
                  <c:v>253035</c:v>
                </c:pt>
                <c:pt idx="13">
                  <c:v>167734</c:v>
                </c:pt>
                <c:pt idx="14">
                  <c:v>126883</c:v>
                </c:pt>
                <c:pt idx="15">
                  <c:v>122161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EAF-4E2B-8D23-FC726F584F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9914368"/>
        <c:axId val="129915904"/>
      </c:barChart>
      <c:catAx>
        <c:axId val="129914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en-US"/>
          </a:p>
        </c:txPr>
        <c:crossAx val="129915904"/>
        <c:crosses val="autoZero"/>
        <c:auto val="1"/>
        <c:lblAlgn val="ctr"/>
        <c:lblOffset val="100"/>
        <c:noMultiLvlLbl val="0"/>
      </c:catAx>
      <c:valAx>
        <c:axId val="12991590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en-US"/>
          </a:p>
        </c:txPr>
        <c:crossAx val="1299143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0.15084</cdr:x>
      <cdr:y>0.26516</cdr:y>
    </cdr:from>
    <cdr:to>
      <cdr:x>0.20408</cdr:x>
      <cdr:y>0.81206</cdr:y>
    </cdr:to>
    <cdr:sp macro="" textlink="">
      <cdr:nvSpPr>
        <cdr:cNvPr id="4" name="ลูกศรเชื่อมต่อแบบตรง 3"/>
        <cdr:cNvSpPr/>
      </cdr:nvSpPr>
      <cdr:spPr>
        <a:xfrm xmlns:a="http://schemas.openxmlformats.org/drawingml/2006/main" flipV="1">
          <a:off x="1224136" y="1152128"/>
          <a:ext cx="432048" cy="2376264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th-TH"/>
        </a:p>
      </cdr:txBody>
    </cdr:sp>
  </cdr:relSizeAnchor>
  <cdr:relSizeAnchor xmlns:cdr="http://schemas.openxmlformats.org/drawingml/2006/chartDrawing">
    <cdr:from>
      <cdr:x>0.23957</cdr:x>
      <cdr:y>0.03315</cdr:y>
    </cdr:from>
    <cdr:to>
      <cdr:x>0.55013</cdr:x>
      <cdr:y>0.16573</cdr:y>
    </cdr:to>
    <cdr:sp macro="" textlink="">
      <cdr:nvSpPr>
        <cdr:cNvPr id="7" name="วงรี 6"/>
        <cdr:cNvSpPr/>
      </cdr:nvSpPr>
      <cdr:spPr>
        <a:xfrm xmlns:a="http://schemas.openxmlformats.org/drawingml/2006/main">
          <a:off x="1944216" y="144016"/>
          <a:ext cx="2520280" cy="576064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en-US" sz="1600" dirty="0"/>
            <a:t>Strong law enforce</a:t>
          </a:r>
          <a:endParaRPr lang="th-TH" sz="1600" dirty="0"/>
        </a:p>
      </cdr:txBody>
    </cdr:sp>
  </cdr:relSizeAnchor>
  <cdr:relSizeAnchor xmlns:cdr="http://schemas.openxmlformats.org/drawingml/2006/chartDrawing">
    <cdr:from>
      <cdr:x>0.2061</cdr:x>
      <cdr:y>0.16573</cdr:y>
    </cdr:from>
    <cdr:to>
      <cdr:x>0.37267</cdr:x>
      <cdr:y>0.42437</cdr:y>
    </cdr:to>
    <cdr:sp macro="" textlink="">
      <cdr:nvSpPr>
        <cdr:cNvPr id="9" name="ลูกศรเชื่อมต่อแบบตรง 8"/>
        <cdr:cNvSpPr/>
      </cdr:nvSpPr>
      <cdr:spPr>
        <a:xfrm xmlns:a="http://schemas.openxmlformats.org/drawingml/2006/main" flipH="1">
          <a:off x="1679993" y="720094"/>
          <a:ext cx="1357838" cy="1123803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headEnd w="lg" len="med"/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th-TH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D99A01-7315-4DBE-B32D-5F287211E415}" type="datetimeFigureOut">
              <a:rPr lang="th-TH" smtClean="0"/>
              <a:t>03/08/60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C67E0A-3C4A-4BAA-911B-8CC99020490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42652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3812653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1D115-CA10-4E18-B85A-D1F7978C5DF5}" type="datetimeFigureOut">
              <a:rPr lang="th-TH" smtClean="0"/>
              <a:t>03/08/60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4B70-56F6-452A-BFF5-5F93DA10368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67318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1D115-CA10-4E18-B85A-D1F7978C5DF5}" type="datetimeFigureOut">
              <a:rPr lang="th-TH" smtClean="0"/>
              <a:t>03/08/60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4B70-56F6-452A-BFF5-5F93DA10368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94157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1D115-CA10-4E18-B85A-D1F7978C5DF5}" type="datetimeFigureOut">
              <a:rPr lang="th-TH" smtClean="0"/>
              <a:t>03/08/60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4B70-56F6-452A-BFF5-5F93DA10368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304529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ชื่อเรื่องและชื่อเรื่องร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1190625" y="1151930"/>
            <a:ext cx="9810750" cy="2321719"/>
          </a:xfrm>
          <a:prstGeom prst="rect">
            <a:avLst/>
          </a:prstGeom>
        </p:spPr>
        <p:txBody>
          <a:bodyPr anchor="b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625">
                <a:solidFill>
                  <a:srgbClr val="FFFFFF"/>
                </a:solidFill>
              </a:rPr>
              <a:t>ข้อความชื่อเรื่อง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1190625" y="3536156"/>
            <a:ext cx="9810750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250"/>
            </a:lvl1pPr>
            <a:lvl2pPr marL="0" indent="160729" algn="ctr">
              <a:spcBef>
                <a:spcPts val="0"/>
              </a:spcBef>
              <a:buSzTx/>
              <a:buNone/>
              <a:defRPr sz="2250"/>
            </a:lvl2pPr>
            <a:lvl3pPr marL="0" indent="321457" algn="ctr">
              <a:spcBef>
                <a:spcPts val="0"/>
              </a:spcBef>
              <a:buSzTx/>
              <a:buNone/>
              <a:defRPr sz="2250"/>
            </a:lvl3pPr>
            <a:lvl4pPr marL="0" indent="482186" algn="ctr">
              <a:spcBef>
                <a:spcPts val="0"/>
              </a:spcBef>
              <a:buSzTx/>
              <a:buNone/>
              <a:defRPr sz="2250"/>
            </a:lvl4pPr>
            <a:lvl5pPr marL="0" indent="642915" algn="ctr">
              <a:spcBef>
                <a:spcPts val="0"/>
              </a:spcBef>
              <a:buSzTx/>
              <a:buNone/>
              <a:defRPr sz="225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FFFFFF"/>
                </a:solidFill>
              </a:rPr>
              <a:t>เนื้อหาระดับหนึ่ง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FFFFFF"/>
                </a:solidFill>
              </a:rPr>
              <a:t>เนื้อหาระดับสอง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FFFFFF"/>
                </a:solidFill>
              </a:rPr>
              <a:t>เนื้อหาระดับสาม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FFFFFF"/>
                </a:solidFill>
              </a:rPr>
              <a:t>เนื้อหาระดับสี่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FFFFFF"/>
                </a:solidFill>
              </a:rPr>
              <a:t>เนื้อหาระดับห้า</a:t>
            </a:r>
          </a:p>
        </p:txBody>
      </p:sp>
    </p:spTree>
    <p:extLst>
      <p:ext uri="{BB962C8B-B14F-4D97-AF65-F5344CB8AC3E}">
        <p14:creationId xmlns:p14="http://schemas.microsoft.com/office/powerpoint/2010/main" val="3222110571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รูปภาพ - แนวนอ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xfrm>
            <a:off x="1190625" y="4723805"/>
            <a:ext cx="9810750" cy="1000125"/>
          </a:xfrm>
          <a:prstGeom prst="rect">
            <a:avLst/>
          </a:prstGeom>
        </p:spPr>
        <p:txBody>
          <a:bodyPr anchor="b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625">
                <a:solidFill>
                  <a:srgbClr val="FFFFFF"/>
                </a:solidFill>
              </a:rPr>
              <a:t>ข้อความชื่อเรื่อง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xfrm>
            <a:off x="1190625" y="5759648"/>
            <a:ext cx="9810750" cy="85725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250"/>
            </a:lvl1pPr>
            <a:lvl2pPr marL="0" indent="160729" algn="ctr">
              <a:spcBef>
                <a:spcPts val="0"/>
              </a:spcBef>
              <a:buSzTx/>
              <a:buNone/>
              <a:defRPr sz="2250"/>
            </a:lvl2pPr>
            <a:lvl3pPr marL="0" indent="321457" algn="ctr">
              <a:spcBef>
                <a:spcPts val="0"/>
              </a:spcBef>
              <a:buSzTx/>
              <a:buNone/>
              <a:defRPr sz="2250"/>
            </a:lvl3pPr>
            <a:lvl4pPr marL="0" indent="482186" algn="ctr">
              <a:spcBef>
                <a:spcPts val="0"/>
              </a:spcBef>
              <a:buSzTx/>
              <a:buNone/>
              <a:defRPr sz="2250"/>
            </a:lvl4pPr>
            <a:lvl5pPr marL="0" indent="642915" algn="ctr">
              <a:spcBef>
                <a:spcPts val="0"/>
              </a:spcBef>
              <a:buSzTx/>
              <a:buNone/>
              <a:defRPr sz="225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FFFFFF"/>
                </a:solidFill>
              </a:rPr>
              <a:t>เนื้อหาระดับหนึ่ง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FFFFFF"/>
                </a:solidFill>
              </a:rPr>
              <a:t>เนื้อหาระดับสอง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FFFFFF"/>
                </a:solidFill>
              </a:rPr>
              <a:t>เนื้อหาระดับสาม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FFFFFF"/>
                </a:solidFill>
              </a:rPr>
              <a:t>เนื้อหาระดับสี่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FFFFFF"/>
                </a:solidFill>
              </a:rPr>
              <a:t>เนื้อหาระดับห้า</a:t>
            </a:r>
          </a:p>
        </p:txBody>
      </p:sp>
    </p:spTree>
    <p:extLst>
      <p:ext uri="{BB962C8B-B14F-4D97-AF65-F5344CB8AC3E}">
        <p14:creationId xmlns:p14="http://schemas.microsoft.com/office/powerpoint/2010/main" val="764476776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ชื่อเรื่อง - ตรงกลา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190625" y="2268141"/>
            <a:ext cx="9810750" cy="2321719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625">
                <a:solidFill>
                  <a:srgbClr val="FFFFFF"/>
                </a:solidFill>
              </a:rPr>
              <a:t>ข้อความชื่อเรื่อง</a:t>
            </a:r>
          </a:p>
        </p:txBody>
      </p:sp>
    </p:spTree>
    <p:extLst>
      <p:ext uri="{BB962C8B-B14F-4D97-AF65-F5344CB8AC3E}">
        <p14:creationId xmlns:p14="http://schemas.microsoft.com/office/powerpoint/2010/main" val="396961509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รูปภาพ - 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xfrm>
            <a:off x="892969" y="535781"/>
            <a:ext cx="5000625" cy="2812852"/>
          </a:xfrm>
          <a:prstGeom prst="rect">
            <a:avLst/>
          </a:prstGeom>
        </p:spPr>
        <p:txBody>
          <a:bodyPr anchor="b"/>
          <a:lstStyle>
            <a:lvl1pPr>
              <a:defRPr sz="4219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219">
                <a:solidFill>
                  <a:srgbClr val="FFFFFF"/>
                </a:solidFill>
              </a:rPr>
              <a:t>ข้อความชื่อเรื่อง</a:t>
            </a:r>
          </a:p>
        </p:txBody>
      </p:sp>
      <p:sp>
        <p:nvSpPr>
          <p:cNvPr id="14" name="Shape 14"/>
          <p:cNvSpPr>
            <a:spLocks noGrp="1"/>
          </p:cNvSpPr>
          <p:nvPr>
            <p:ph type="body" idx="1"/>
          </p:nvPr>
        </p:nvSpPr>
        <p:spPr>
          <a:xfrm>
            <a:off x="892969" y="3518297"/>
            <a:ext cx="5000625" cy="281285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250"/>
            </a:lvl1pPr>
            <a:lvl2pPr marL="0" indent="160729" algn="ctr">
              <a:spcBef>
                <a:spcPts val="0"/>
              </a:spcBef>
              <a:buSzTx/>
              <a:buNone/>
              <a:defRPr sz="2250"/>
            </a:lvl2pPr>
            <a:lvl3pPr marL="0" indent="321457" algn="ctr">
              <a:spcBef>
                <a:spcPts val="0"/>
              </a:spcBef>
              <a:buSzTx/>
              <a:buNone/>
              <a:defRPr sz="2250"/>
            </a:lvl3pPr>
            <a:lvl4pPr marL="0" indent="482186" algn="ctr">
              <a:spcBef>
                <a:spcPts val="0"/>
              </a:spcBef>
              <a:buSzTx/>
              <a:buNone/>
              <a:defRPr sz="2250"/>
            </a:lvl4pPr>
            <a:lvl5pPr marL="0" indent="642915" algn="ctr">
              <a:spcBef>
                <a:spcPts val="0"/>
              </a:spcBef>
              <a:buSzTx/>
              <a:buNone/>
              <a:defRPr sz="225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FFFFFF"/>
                </a:solidFill>
              </a:rPr>
              <a:t>เนื้อหาระดับหนึ่ง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FFFFFF"/>
                </a:solidFill>
              </a:rPr>
              <a:t>เนื้อหาระดับสอง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FFFFFF"/>
                </a:solidFill>
              </a:rPr>
              <a:t>เนื้อหาระดับสาม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FFFFFF"/>
                </a:solidFill>
              </a:rPr>
              <a:t>เนื้อหาระดับสี่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FFFFFF"/>
                </a:solidFill>
              </a:rPr>
              <a:t>เนื้อหาระดับห้า</a:t>
            </a:r>
          </a:p>
        </p:txBody>
      </p:sp>
    </p:spTree>
    <p:extLst>
      <p:ext uri="{BB962C8B-B14F-4D97-AF65-F5344CB8AC3E}">
        <p14:creationId xmlns:p14="http://schemas.microsoft.com/office/powerpoint/2010/main" val="207600191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ชื่อเรื่อง - ด้านบ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625">
                <a:solidFill>
                  <a:srgbClr val="FFFFFF"/>
                </a:solidFill>
              </a:rPr>
              <a:t>ข้อความชื่อเรื่อง</a:t>
            </a:r>
          </a:p>
        </p:txBody>
      </p:sp>
    </p:spTree>
    <p:extLst>
      <p:ext uri="{BB962C8B-B14F-4D97-AF65-F5344CB8AC3E}">
        <p14:creationId xmlns:p14="http://schemas.microsoft.com/office/powerpoint/2010/main" val="367687497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ชื่อเรื่องและสัญลักษณ์หัวข้อย่อ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625">
                <a:solidFill>
                  <a:srgbClr val="FFFFFF"/>
                </a:solidFill>
              </a:rPr>
              <a:t>ข้อความชื่อเรื่อง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672">
                <a:solidFill>
                  <a:srgbClr val="FFFFFF"/>
                </a:solidFill>
              </a:rPr>
              <a:t>เนื้อหาระดับหนึ่ง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72">
                <a:solidFill>
                  <a:srgbClr val="FFFFFF"/>
                </a:solidFill>
              </a:rPr>
              <a:t>เนื้อหาระดับสอง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72">
                <a:solidFill>
                  <a:srgbClr val="FFFFFF"/>
                </a:solidFill>
              </a:rPr>
              <a:t>เนื้อหาระดับสาม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72">
                <a:solidFill>
                  <a:srgbClr val="FFFFFF"/>
                </a:solidFill>
              </a:rPr>
              <a:t>เนื้อหาระดับสี่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72">
                <a:solidFill>
                  <a:srgbClr val="FFFFFF"/>
                </a:solidFill>
              </a:rPr>
              <a:t>เนื้อหาระดับห้า</a:t>
            </a:r>
          </a:p>
        </p:txBody>
      </p:sp>
    </p:spTree>
    <p:extLst>
      <p:ext uri="{BB962C8B-B14F-4D97-AF65-F5344CB8AC3E}">
        <p14:creationId xmlns:p14="http://schemas.microsoft.com/office/powerpoint/2010/main" val="1225359628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ชื่อเรื่อง สัญลักษณ์หัวข้อย่อยและรูป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625">
                <a:solidFill>
                  <a:srgbClr val="FFFFFF"/>
                </a:solidFill>
              </a:rPr>
              <a:t>ข้อความชื่อเรื่อง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idx="1"/>
          </p:nvPr>
        </p:nvSpPr>
        <p:spPr>
          <a:xfrm>
            <a:off x="892969" y="1821656"/>
            <a:ext cx="5000625" cy="4420195"/>
          </a:xfrm>
          <a:prstGeom prst="rect">
            <a:avLst/>
          </a:prstGeom>
        </p:spPr>
        <p:txBody>
          <a:bodyPr/>
          <a:lstStyle>
            <a:lvl1pPr marL="267881" indent="-267881">
              <a:spcBef>
                <a:spcPts val="2672"/>
              </a:spcBef>
              <a:defRPr sz="1969"/>
            </a:lvl1pPr>
            <a:lvl2pPr marL="535762" indent="-267881">
              <a:spcBef>
                <a:spcPts val="2672"/>
              </a:spcBef>
              <a:defRPr sz="1969"/>
            </a:lvl2pPr>
            <a:lvl3pPr marL="803643" indent="-267881">
              <a:spcBef>
                <a:spcPts val="2672"/>
              </a:spcBef>
              <a:defRPr sz="1969"/>
            </a:lvl3pPr>
            <a:lvl4pPr marL="1071524" indent="-267881">
              <a:spcBef>
                <a:spcPts val="2672"/>
              </a:spcBef>
              <a:defRPr sz="1969"/>
            </a:lvl4pPr>
            <a:lvl5pPr marL="1339406" indent="-267881">
              <a:spcBef>
                <a:spcPts val="2672"/>
              </a:spcBef>
              <a:defRPr sz="1969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969">
                <a:solidFill>
                  <a:srgbClr val="FFFFFF"/>
                </a:solidFill>
              </a:rPr>
              <a:t>เนื้อหาระดับหนึ่ง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969">
                <a:solidFill>
                  <a:srgbClr val="FFFFFF"/>
                </a:solidFill>
              </a:rPr>
              <a:t>เนื้อหาระดับสอง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969">
                <a:solidFill>
                  <a:srgbClr val="FFFFFF"/>
                </a:solidFill>
              </a:rPr>
              <a:t>เนื้อหาระดับสาม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969">
                <a:solidFill>
                  <a:srgbClr val="FFFFFF"/>
                </a:solidFill>
              </a:rPr>
              <a:t>เนื้อหาระดับสี่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969">
                <a:solidFill>
                  <a:srgbClr val="FFFFFF"/>
                </a:solidFill>
              </a:rPr>
              <a:t>เนื้อหาระดับห้า</a:t>
            </a:r>
          </a:p>
        </p:txBody>
      </p:sp>
    </p:spTree>
    <p:extLst>
      <p:ext uri="{BB962C8B-B14F-4D97-AF65-F5344CB8AC3E}">
        <p14:creationId xmlns:p14="http://schemas.microsoft.com/office/powerpoint/2010/main" val="2732422138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สัญลักษณ์หัวข้อย่อ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body" idx="1"/>
          </p:nvPr>
        </p:nvSpPr>
        <p:spPr>
          <a:xfrm>
            <a:off x="892969" y="892969"/>
            <a:ext cx="10406063" cy="5072063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672">
                <a:solidFill>
                  <a:srgbClr val="FFFFFF"/>
                </a:solidFill>
              </a:rPr>
              <a:t>เนื้อหาระดับหนึ่ง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72">
                <a:solidFill>
                  <a:srgbClr val="FFFFFF"/>
                </a:solidFill>
              </a:rPr>
              <a:t>เนื้อหาระดับสอง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72">
                <a:solidFill>
                  <a:srgbClr val="FFFFFF"/>
                </a:solidFill>
              </a:rPr>
              <a:t>เนื้อหาระดับสาม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72">
                <a:solidFill>
                  <a:srgbClr val="FFFFFF"/>
                </a:solidFill>
              </a:rPr>
              <a:t>เนื้อหาระดับสี่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72">
                <a:solidFill>
                  <a:srgbClr val="FFFFFF"/>
                </a:solidFill>
              </a:rPr>
              <a:t>เนื้อหาระดับห้า</a:t>
            </a:r>
          </a:p>
        </p:txBody>
      </p:sp>
    </p:spTree>
    <p:extLst>
      <p:ext uri="{BB962C8B-B14F-4D97-AF65-F5344CB8AC3E}">
        <p14:creationId xmlns:p14="http://schemas.microsoft.com/office/powerpoint/2010/main" val="426141123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1D115-CA10-4E18-B85A-D1F7978C5DF5}" type="datetimeFigureOut">
              <a:rPr lang="th-TH" smtClean="0"/>
              <a:t>03/08/60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4B70-56F6-452A-BFF5-5F93DA10368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712095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รูปภาพ - 3 รูปขึ้นไป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180113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คำคม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7225845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รูป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8579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7700518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คลิกเพื่อแก้ไขลักษณะชื่อเรื่องต้นแบบ</a:t>
            </a:r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lIns="130046" tIns="65023" rIns="130046" bIns="65023"/>
          <a:lstStyle/>
          <a:p>
            <a:pPr algn="ctr" defTabSz="410751"/>
            <a:fld id="{B352C3A9-0F00-408B-A76B-37C3175E06A0}" type="datetimeFigureOut">
              <a:rPr lang="th-TH" sz="2672" kern="0" smtClean="0">
                <a:solidFill>
                  <a:srgbClr val="FFFFFF"/>
                </a:solidFill>
                <a:sym typeface="Helvetica Light"/>
              </a:rPr>
              <a:pPr algn="ctr" defTabSz="410751"/>
              <a:t>03/08/60</a:t>
            </a:fld>
            <a:endParaRPr lang="th-TH" sz="2672" kern="0">
              <a:solidFill>
                <a:srgbClr val="FFFFFF"/>
              </a:solidFill>
              <a:sym typeface="Helvetica Light"/>
            </a:endParaRPr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>
          <a:xfrm>
            <a:off x="4165601" y="6356351"/>
            <a:ext cx="3860800" cy="365125"/>
          </a:xfrm>
          <a:prstGeom prst="rect">
            <a:avLst/>
          </a:prstGeom>
        </p:spPr>
        <p:txBody>
          <a:bodyPr lIns="130046" tIns="65023" rIns="130046" bIns="65023"/>
          <a:lstStyle/>
          <a:p>
            <a:pPr algn="ctr" defTabSz="410751"/>
            <a:endParaRPr lang="th-TH" sz="2672" kern="0">
              <a:solidFill>
                <a:srgbClr val="FFFFFF"/>
              </a:solidFill>
              <a:sym typeface="Helvetica Light"/>
            </a:endParaRPr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>
          <a:xfrm>
            <a:off x="8737601" y="6356351"/>
            <a:ext cx="2844800" cy="365125"/>
          </a:xfrm>
          <a:prstGeom prst="rect">
            <a:avLst/>
          </a:prstGeom>
        </p:spPr>
        <p:txBody>
          <a:bodyPr lIns="130046" tIns="65023" rIns="130046" bIns="65023"/>
          <a:lstStyle/>
          <a:p>
            <a:pPr algn="ctr" defTabSz="410751"/>
            <a:fld id="{390EBAA9-6453-4ADC-A98C-6CEED67CD63D}" type="slidenum">
              <a:rPr lang="th-TH" sz="2672" kern="0" smtClean="0">
                <a:solidFill>
                  <a:srgbClr val="FFFFFF"/>
                </a:solidFill>
                <a:sym typeface="Helvetica Light"/>
              </a:rPr>
              <a:pPr algn="ctr" defTabSz="410751"/>
              <a:t>‹#›</a:t>
            </a:fld>
            <a:endParaRPr lang="th-TH" sz="2672" kern="0">
              <a:solidFill>
                <a:srgbClr val="FFFFFF"/>
              </a:solidFill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264778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1D115-CA10-4E18-B85A-D1F7978C5DF5}" type="datetimeFigureOut">
              <a:rPr lang="th-TH" smtClean="0"/>
              <a:t>03/08/60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4B70-56F6-452A-BFF5-5F93DA10368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85692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1D115-CA10-4E18-B85A-D1F7978C5DF5}" type="datetimeFigureOut">
              <a:rPr lang="th-TH" smtClean="0"/>
              <a:t>03/08/60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4B70-56F6-452A-BFF5-5F93DA10368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36399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1D115-CA10-4E18-B85A-D1F7978C5DF5}" type="datetimeFigureOut">
              <a:rPr lang="th-TH" smtClean="0"/>
              <a:t>03/08/60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4B70-56F6-452A-BFF5-5F93DA10368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37988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1D115-CA10-4E18-B85A-D1F7978C5DF5}" type="datetimeFigureOut">
              <a:rPr lang="th-TH" smtClean="0"/>
              <a:t>03/08/60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4B70-56F6-452A-BFF5-5F93DA10368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61588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1D115-CA10-4E18-B85A-D1F7978C5DF5}" type="datetimeFigureOut">
              <a:rPr lang="th-TH" smtClean="0"/>
              <a:t>03/08/60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4B70-56F6-452A-BFF5-5F93DA10368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40286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1D115-CA10-4E18-B85A-D1F7978C5DF5}" type="datetimeFigureOut">
              <a:rPr lang="th-TH" smtClean="0"/>
              <a:t>03/08/60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4B70-56F6-452A-BFF5-5F93DA10368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77679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1D115-CA10-4E18-B85A-D1F7978C5DF5}" type="datetimeFigureOut">
              <a:rPr lang="th-TH" smtClean="0"/>
              <a:t>03/08/60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4B70-56F6-452A-BFF5-5F93DA10368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21837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61D115-CA10-4E18-B85A-D1F7978C5DF5}" type="datetimeFigureOut">
              <a:rPr lang="th-TH" smtClean="0"/>
              <a:t>03/08/60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B4B70-56F6-452A-BFF5-5F93DA10368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54066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892969" y="285750"/>
            <a:ext cx="10406063" cy="14912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625">
                <a:solidFill>
                  <a:srgbClr val="FFFFFF"/>
                </a:solidFill>
              </a:rPr>
              <a:t>ข้อความชื่อเรื่อง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892969" y="1821656"/>
            <a:ext cx="10406063" cy="44201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672">
                <a:solidFill>
                  <a:srgbClr val="FFFFFF"/>
                </a:solidFill>
              </a:rPr>
              <a:t>เนื้อหาระดับหนึ่ง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72">
                <a:solidFill>
                  <a:srgbClr val="FFFFFF"/>
                </a:solidFill>
              </a:rPr>
              <a:t>เนื้อหาระดับสอง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72">
                <a:solidFill>
                  <a:srgbClr val="FFFFFF"/>
                </a:solidFill>
              </a:rPr>
              <a:t>เนื้อหาระดับสาม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72">
                <a:solidFill>
                  <a:srgbClr val="FFFFFF"/>
                </a:solidFill>
              </a:rPr>
              <a:t>เนื้อหาระดับสี่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72">
                <a:solidFill>
                  <a:srgbClr val="FFFFFF"/>
                </a:solidFill>
              </a:rPr>
              <a:t>เนื้อหาระดับห้า</a:t>
            </a:r>
          </a:p>
        </p:txBody>
      </p:sp>
    </p:spTree>
    <p:extLst>
      <p:ext uri="{BB962C8B-B14F-4D97-AF65-F5344CB8AC3E}">
        <p14:creationId xmlns:p14="http://schemas.microsoft.com/office/powerpoint/2010/main" val="175737455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 spd="med"/>
  <p:txStyles>
    <p:titleStyle>
      <a:lvl1pPr algn="ctr" defTabSz="410751">
        <a:defRPr sz="5625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1pPr>
      <a:lvl2pPr indent="160729" algn="ctr" defTabSz="410751">
        <a:defRPr sz="5625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2pPr>
      <a:lvl3pPr indent="321457" algn="ctr" defTabSz="410751">
        <a:defRPr sz="5625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3pPr>
      <a:lvl4pPr indent="482186" algn="ctr" defTabSz="410751">
        <a:defRPr sz="5625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4pPr>
      <a:lvl5pPr indent="642915" algn="ctr" defTabSz="410751">
        <a:defRPr sz="5625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5pPr>
      <a:lvl6pPr indent="803643" algn="ctr" defTabSz="410751">
        <a:defRPr sz="5625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6pPr>
      <a:lvl7pPr indent="964372" algn="ctr" defTabSz="410751">
        <a:defRPr sz="5625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7pPr>
      <a:lvl8pPr indent="1125101" algn="ctr" defTabSz="410751">
        <a:defRPr sz="5625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8pPr>
      <a:lvl9pPr indent="1285829" algn="ctr" defTabSz="410751">
        <a:defRPr sz="5625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9pPr>
    </p:titleStyle>
    <p:bodyStyle>
      <a:lvl1pPr marL="321457" indent="-321457" defTabSz="410751">
        <a:spcBef>
          <a:spcPts val="2953"/>
        </a:spcBef>
        <a:buSzPct val="75000"/>
        <a:buChar char="•"/>
        <a:defRPr sz="2672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1pPr>
      <a:lvl2pPr marL="642915" indent="-321457" defTabSz="410751">
        <a:spcBef>
          <a:spcPts val="2953"/>
        </a:spcBef>
        <a:buSzPct val="75000"/>
        <a:buChar char="•"/>
        <a:defRPr sz="2672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2pPr>
      <a:lvl3pPr marL="964372" indent="-321457" defTabSz="410751">
        <a:spcBef>
          <a:spcPts val="2953"/>
        </a:spcBef>
        <a:buSzPct val="75000"/>
        <a:buChar char="•"/>
        <a:defRPr sz="2672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3pPr>
      <a:lvl4pPr marL="1285829" indent="-321457" defTabSz="410751">
        <a:spcBef>
          <a:spcPts val="2953"/>
        </a:spcBef>
        <a:buSzPct val="75000"/>
        <a:buChar char="•"/>
        <a:defRPr sz="2672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4pPr>
      <a:lvl5pPr marL="1607287" indent="-321457" defTabSz="410751">
        <a:spcBef>
          <a:spcPts val="2953"/>
        </a:spcBef>
        <a:buSzPct val="75000"/>
        <a:buChar char="•"/>
        <a:defRPr sz="2672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5pPr>
      <a:lvl6pPr marL="1928744" indent="-321457" defTabSz="410751">
        <a:spcBef>
          <a:spcPts val="2953"/>
        </a:spcBef>
        <a:buSzPct val="75000"/>
        <a:buChar char="•"/>
        <a:defRPr sz="2672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6pPr>
      <a:lvl7pPr marL="2250201" indent="-321457" defTabSz="410751">
        <a:spcBef>
          <a:spcPts val="2953"/>
        </a:spcBef>
        <a:buSzPct val="75000"/>
        <a:buChar char="•"/>
        <a:defRPr sz="2672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7pPr>
      <a:lvl8pPr marL="2571659" indent="-321457" defTabSz="410751">
        <a:spcBef>
          <a:spcPts val="2953"/>
        </a:spcBef>
        <a:buSzPct val="75000"/>
        <a:buChar char="•"/>
        <a:defRPr sz="2672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8pPr>
      <a:lvl9pPr marL="2893116" indent="-321457" defTabSz="410751">
        <a:spcBef>
          <a:spcPts val="2953"/>
        </a:spcBef>
        <a:buSzPct val="75000"/>
        <a:buChar char="•"/>
        <a:defRPr sz="2672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9pPr>
    </p:bodyStyle>
    <p:otherStyle>
      <a:lvl1pPr algn="ctr" defTabSz="410751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160729" algn="ctr" defTabSz="410751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321457" algn="ctr" defTabSz="410751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482186" algn="ctr" defTabSz="410751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642915" algn="ctr" defTabSz="410751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803643" algn="ctr" defTabSz="410751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964372" algn="ctr" defTabSz="410751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125101" algn="ctr" defTabSz="410751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285829" algn="ctr" defTabSz="410751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drapisak@hotmail.com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Thailand Methadone take home doses</a:t>
            </a:r>
            <a:endParaRPr lang="th-T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Apisak</a:t>
            </a:r>
            <a:r>
              <a:rPr lang="en-US" dirty="0"/>
              <a:t> </a:t>
            </a:r>
            <a:r>
              <a:rPr lang="en-US" dirty="0" err="1"/>
              <a:t>Wittayanookulluk,MD,FRpsyhT</a:t>
            </a:r>
            <a:endParaRPr lang="en-US" dirty="0"/>
          </a:p>
          <a:p>
            <a:r>
              <a:rPr lang="en-US" dirty="0" err="1"/>
              <a:t>Thanyarak</a:t>
            </a:r>
            <a:r>
              <a:rPr lang="en-US" dirty="0"/>
              <a:t> </a:t>
            </a:r>
            <a:r>
              <a:rPr lang="en-US" dirty="0" err="1"/>
              <a:t>Chiangmai</a:t>
            </a:r>
            <a:r>
              <a:rPr lang="en-US" dirty="0"/>
              <a:t> hospital</a:t>
            </a:r>
          </a:p>
          <a:p>
            <a:r>
              <a:rPr lang="en-US" dirty="0"/>
              <a:t>MOPH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6548255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u="sng" dirty="0"/>
              <a:t>THAILAND </a:t>
            </a:r>
            <a:r>
              <a:rPr lang="en-US" i="1" u="sng" dirty="0">
                <a:cs typeface="Angsana New" panose="02020603050405020304" pitchFamily="18" charset="-34"/>
              </a:rPr>
              <a:t>TAKEHOME DOSING</a:t>
            </a:r>
            <a:r>
              <a:rPr lang="en-US" i="1" u="sng" dirty="0">
                <a:latin typeface="Angsana New" panose="02020603050405020304" pitchFamily="18" charset="-34"/>
                <a:cs typeface="Angsana New" panose="02020603050405020304" pitchFamily="18" charset="-34"/>
              </a:rPr>
              <a:t/>
            </a:r>
            <a:br>
              <a:rPr lang="en-US" i="1" u="sng" dirty="0">
                <a:latin typeface="Angsana New" panose="02020603050405020304" pitchFamily="18" charset="-34"/>
                <a:cs typeface="Angsana New" panose="02020603050405020304" pitchFamily="18" charset="-34"/>
              </a:rPr>
            </a:b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+mj-lt"/>
                <a:cs typeface="Angsana New" panose="02020603050405020304" pitchFamily="18" charset="-34"/>
              </a:rPr>
              <a:t>Mention in last few years</a:t>
            </a:r>
            <a:endParaRPr lang="th-TH" dirty="0">
              <a:latin typeface="+mj-lt"/>
              <a:cs typeface="Angsana New" panose="02020603050405020304" pitchFamily="18" charset="-34"/>
            </a:endParaRPr>
          </a:p>
          <a:p>
            <a:r>
              <a:rPr lang="en-US" dirty="0">
                <a:solidFill>
                  <a:srgbClr val="FF0000"/>
                </a:solidFill>
                <a:latin typeface="+mj-lt"/>
                <a:cs typeface="Angsana New" panose="02020603050405020304" pitchFamily="18" charset="-34"/>
              </a:rPr>
              <a:t>should be provided after stabilized at least 2 month</a:t>
            </a:r>
            <a:endParaRPr lang="th-TH" dirty="0">
              <a:solidFill>
                <a:srgbClr val="FF0000"/>
              </a:solidFill>
              <a:latin typeface="+mj-lt"/>
              <a:cs typeface="Angsana New" panose="02020603050405020304" pitchFamily="18" charset="-34"/>
            </a:endParaRPr>
          </a:p>
          <a:p>
            <a:r>
              <a:rPr lang="en-US" dirty="0">
                <a:latin typeface="+mj-lt"/>
                <a:cs typeface="Angsana New" panose="02020603050405020304" pitchFamily="18" charset="-34"/>
              </a:rPr>
              <a:t>should not exceed 350 mg per times</a:t>
            </a:r>
            <a:endParaRPr lang="th-TH" dirty="0">
              <a:latin typeface="+mj-lt"/>
              <a:cs typeface="Angsana New" panose="02020603050405020304" pitchFamily="18" charset="-34"/>
            </a:endParaRPr>
          </a:p>
          <a:p>
            <a:r>
              <a:rPr lang="en-US" dirty="0">
                <a:latin typeface="+mj-lt"/>
                <a:cs typeface="Angsana New" panose="02020603050405020304" pitchFamily="18" charset="-34"/>
              </a:rPr>
              <a:t>doses amount per day, duration of carries are depend on treatment team( </a:t>
            </a:r>
            <a:r>
              <a:rPr lang="en-US" dirty="0" err="1">
                <a:latin typeface="+mj-lt"/>
                <a:cs typeface="Angsana New" panose="02020603050405020304" pitchFamily="18" charset="-34"/>
              </a:rPr>
              <a:t>MD,Phar,Nur</a:t>
            </a:r>
            <a:r>
              <a:rPr lang="en-US" dirty="0">
                <a:latin typeface="+mj-lt"/>
                <a:cs typeface="Angsana New" panose="02020603050405020304" pitchFamily="18" charset="-34"/>
              </a:rPr>
              <a:t>)</a:t>
            </a:r>
            <a:endParaRPr lang="th-TH" dirty="0">
              <a:latin typeface="+mj-lt"/>
              <a:cs typeface="Angsana New" panose="02020603050405020304" pitchFamily="18" charset="-34"/>
            </a:endParaRPr>
          </a:p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32625796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Mmt</a:t>
            </a:r>
            <a:r>
              <a:rPr lang="en-US" dirty="0"/>
              <a:t>-take home doses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Urban( BMA)</a:t>
            </a:r>
          </a:p>
          <a:p>
            <a:pPr lvl="1"/>
            <a:r>
              <a:rPr lang="en-US" dirty="0"/>
              <a:t>daily dose basis, take home only weekend and exceptional case with advance notice( approved medical </a:t>
            </a:r>
            <a:r>
              <a:rPr lang="en-US" dirty="0" err="1"/>
              <a:t>condition,travel</a:t>
            </a:r>
            <a:r>
              <a:rPr lang="en-US" dirty="0"/>
              <a:t> documents)</a:t>
            </a:r>
          </a:p>
          <a:p>
            <a:pPr lvl="1"/>
            <a:r>
              <a:rPr lang="en-US" dirty="0"/>
              <a:t>Randomized urine testing</a:t>
            </a:r>
            <a:endParaRPr lang="th-TH" dirty="0"/>
          </a:p>
          <a:p>
            <a:pPr marL="0" indent="0">
              <a:buNone/>
            </a:pP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38551982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Mmt</a:t>
            </a:r>
            <a:r>
              <a:rPr lang="en-US" dirty="0"/>
              <a:t>-take home doses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Other area</a:t>
            </a:r>
          </a:p>
          <a:p>
            <a:pPr lvl="1"/>
            <a:r>
              <a:rPr lang="en-US" dirty="0"/>
              <a:t>Take home after stable dose with 1-2 week carries ,should not exceed 350mg/</a:t>
            </a:r>
            <a:r>
              <a:rPr lang="en-US" dirty="0" err="1"/>
              <a:t>carries,exceptional</a:t>
            </a:r>
            <a:r>
              <a:rPr lang="en-US" dirty="0"/>
              <a:t> cases must have a document guarantee.</a:t>
            </a:r>
          </a:p>
          <a:p>
            <a:pPr lvl="1"/>
            <a:r>
              <a:rPr lang="en-US" dirty="0"/>
              <a:t>Randomized urine testing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5237641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1524000" y="1"/>
            <a:ext cx="9144000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Angsana New" panose="02020603050405020304" pitchFamily="18" charset="-34"/>
                <a:cs typeface="Angsana New" panose="02020603050405020304" pitchFamily="18" charset="-34"/>
              </a:rPr>
              <a:t>Eligible criteria for take home</a:t>
            </a:r>
          </a:p>
        </p:txBody>
      </p:sp>
      <p:graphicFrame>
        <p:nvGraphicFramePr>
          <p:cNvPr id="5" name="ตาราง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821281"/>
              </p:ext>
            </p:extLst>
          </p:nvPr>
        </p:nvGraphicFramePr>
        <p:xfrm>
          <a:off x="1107830" y="607633"/>
          <a:ext cx="9777046" cy="4080572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204623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22977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55272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42066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52764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cs typeface="+mj-cs"/>
                        </a:rPr>
                        <a:t>indication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cs typeface="+mj-cs"/>
                        </a:rPr>
                        <a:t>requirement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h-TH" sz="1800" b="1" dirty="0">
                          <a:effectLst/>
                          <a:cs typeface="+mj-cs"/>
                        </a:rPr>
                        <a:t>  </a:t>
                      </a:r>
                      <a:r>
                        <a:rPr lang="en-US" sz="1800" b="1" dirty="0">
                          <a:effectLst/>
                          <a:cs typeface="+mj-cs"/>
                        </a:rPr>
                        <a:t>non-eligible</a:t>
                      </a:r>
                      <a:r>
                        <a:rPr lang="en-US" sz="1800" b="1" baseline="0" dirty="0">
                          <a:effectLst/>
                          <a:cs typeface="+mj-cs"/>
                        </a:rPr>
                        <a:t> case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cs typeface="+mj-cs"/>
                        </a:rPr>
                        <a:t>Eligible case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182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effectLst/>
                          <a:cs typeface="+mj-cs"/>
                        </a:rPr>
                        <a:t>adherance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cs typeface="+mj-cs"/>
                        </a:rPr>
                        <a:t>needed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>
                          <a:effectLst/>
                          <a:cs typeface="+mj-cs"/>
                        </a:rPr>
                        <a:t> 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cs typeface="+mj-cs"/>
                        </a:rPr>
                        <a:t>Miss doses &gt; 2/week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 miss or miss doses  1/week</a:t>
                      </a:r>
                      <a:endParaRPr lang="en-US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cs typeface="+mj-cs"/>
                        </a:rPr>
                        <a:t>Safety place at home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cs typeface="+mj-cs"/>
                        </a:rPr>
                        <a:t>needed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>
                          <a:effectLst/>
                          <a:cs typeface="+mj-cs"/>
                        </a:rPr>
                        <a:t> 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/>
                          <a:ea typeface="Calibri"/>
                          <a:cs typeface="+mj-cs"/>
                        </a:rPr>
                        <a:t>no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/>
                          <a:ea typeface="Calibri"/>
                          <a:cs typeface="+mj-cs"/>
                        </a:rPr>
                        <a:t>yes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476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  <a:ea typeface="+mn-ea"/>
                          <a:cs typeface="+mj-cs"/>
                        </a:rPr>
                        <a:t>Support</a:t>
                      </a:r>
                      <a:r>
                        <a:rPr lang="en-US" sz="1800" b="1" baseline="0" dirty="0">
                          <a:effectLst/>
                          <a:latin typeface="+mn-lt"/>
                          <a:ea typeface="+mn-ea"/>
                          <a:cs typeface="+mj-cs"/>
                        </a:rPr>
                        <a:t> from family/care takers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cs typeface="+mj-cs"/>
                        </a:rPr>
                        <a:t>needed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cs typeface="+mj-cs"/>
                        </a:rPr>
                        <a:t>no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cs typeface="+mj-cs"/>
                        </a:rPr>
                        <a:t>yes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476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cs typeface="+mj-cs"/>
                        </a:rPr>
                        <a:t> currently use of other</a:t>
                      </a:r>
                      <a:r>
                        <a:rPr lang="en-US" sz="1800" b="1" baseline="0" dirty="0">
                          <a:effectLst/>
                          <a:cs typeface="+mj-cs"/>
                        </a:rPr>
                        <a:t> substance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cs typeface="+mj-cs"/>
                        </a:rPr>
                        <a:t>needed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>
                          <a:effectLst/>
                          <a:cs typeface="+mj-cs"/>
                        </a:rPr>
                        <a:t> </a:t>
                      </a:r>
                      <a:endParaRPr lang="en-US" sz="1800" b="1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cs typeface="+mj-cs"/>
                        </a:rPr>
                        <a:t>yes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cs typeface="+mj-cs"/>
                        </a:rPr>
                        <a:t>no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94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  <a:ea typeface="+mn-ea"/>
                          <a:cs typeface="+mj-cs"/>
                        </a:rPr>
                        <a:t>Methadone</a:t>
                      </a:r>
                      <a:r>
                        <a:rPr lang="en-US" sz="1800" b="1" baseline="0" dirty="0">
                          <a:effectLst/>
                          <a:latin typeface="+mn-lt"/>
                          <a:ea typeface="+mn-ea"/>
                          <a:cs typeface="+mj-cs"/>
                        </a:rPr>
                        <a:t> doses stabilized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cs typeface="+mj-cs"/>
                        </a:rPr>
                        <a:t>needed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>
                          <a:effectLst/>
                          <a:cs typeface="+mj-cs"/>
                        </a:rPr>
                        <a:t> </a:t>
                      </a:r>
                      <a:endParaRPr lang="en-US" sz="1800" b="1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cs typeface="+mj-cs"/>
                        </a:rPr>
                        <a:t>no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/>
                          <a:ea typeface="Calibri"/>
                          <a:cs typeface="+mj-cs"/>
                        </a:rPr>
                        <a:t>yes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990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cs typeface="+mj-cs"/>
                        </a:rPr>
                        <a:t>employ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cs typeface="+mj-cs"/>
                        </a:rPr>
                        <a:t>As appropriate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>
                          <a:effectLst/>
                          <a:cs typeface="+mj-cs"/>
                        </a:rPr>
                        <a:t> </a:t>
                      </a:r>
                      <a:endParaRPr lang="en-US" sz="1800" b="1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cs typeface="+mj-cs"/>
                        </a:rPr>
                        <a:t>unemployed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cs typeface="+mj-cs"/>
                        </a:rPr>
                        <a:t>employed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476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/>
                          <a:ea typeface="Calibri"/>
                          <a:cs typeface="+mj-cs"/>
                        </a:rPr>
                        <a:t>transportation difficulties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cs typeface="+mj-cs"/>
                        </a:rPr>
                        <a:t>As appropriate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>
                          <a:effectLst/>
                          <a:cs typeface="+mj-cs"/>
                        </a:rPr>
                        <a:t> </a:t>
                      </a:r>
                      <a:endParaRPr lang="en-US" sz="1800" b="1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cs typeface="+mj-cs"/>
                        </a:rPr>
                        <a:t>no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cs typeface="+mj-cs"/>
                        </a:rPr>
                        <a:t>yes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สี่เหลี่ยมผืนผ้า 5"/>
          <p:cNvSpPr/>
          <p:nvPr/>
        </p:nvSpPr>
        <p:spPr>
          <a:xfrm>
            <a:off x="1922841" y="5380672"/>
            <a:ext cx="788574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Not recommended Take home doses in </a:t>
            </a:r>
          </a:p>
          <a:p>
            <a:pPr lvl="0"/>
            <a:r>
              <a:rPr lang="th-TH" sz="18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                   - </a:t>
            </a:r>
            <a:r>
              <a:rPr lang="en-US" sz="1800" b="1" dirty="0" err="1">
                <a:latin typeface="AngsanaUPC" panose="02020603050405020304" pitchFamily="18" charset="-34"/>
                <a:cs typeface="AngsanaUPC" panose="02020603050405020304" pitchFamily="18" charset="-34"/>
              </a:rPr>
              <a:t>polysubstances</a:t>
            </a:r>
            <a:r>
              <a:rPr lang="en-US" sz="18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 ,actively alcohol dependence </a:t>
            </a:r>
          </a:p>
          <a:p>
            <a:pPr lvl="0"/>
            <a:r>
              <a:rPr lang="th-TH" sz="18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                   - </a:t>
            </a:r>
            <a:r>
              <a:rPr lang="en-US" sz="18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symptom or recently history of intoxicate /overdose</a:t>
            </a:r>
          </a:p>
          <a:p>
            <a:pPr lvl="0"/>
            <a:r>
              <a:rPr lang="th-TH" sz="18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                   - </a:t>
            </a:r>
            <a:r>
              <a:rPr lang="en-US" sz="18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unstable psychiatrics symptom and cognitive disability</a:t>
            </a:r>
          </a:p>
          <a:p>
            <a:pPr lvl="0"/>
            <a:r>
              <a:rPr lang="th-TH" sz="18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                   - </a:t>
            </a:r>
            <a:r>
              <a:rPr lang="en-US" sz="18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abuse or selling of methadone</a:t>
            </a:r>
          </a:p>
        </p:txBody>
      </p:sp>
    </p:spTree>
    <p:extLst>
      <p:ext uri="{BB962C8B-B14F-4D97-AF65-F5344CB8AC3E}">
        <p14:creationId xmlns:p14="http://schemas.microsoft.com/office/powerpoint/2010/main" val="4756235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1919536" y="980728"/>
            <a:ext cx="828092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h-TH" sz="1800" b="1" dirty="0">
                <a:solidFill>
                  <a:srgbClr val="7030A0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 </a:t>
            </a:r>
            <a:r>
              <a:rPr lang="en-US" sz="2400" dirty="0">
                <a:latin typeface="AngsanaUPC" panose="02020603050405020304" pitchFamily="18" charset="-34"/>
                <a:cs typeface="AngsanaUPC" panose="02020603050405020304" pitchFamily="18" charset="-34"/>
              </a:rPr>
              <a:t>some case ,family or peer are recommended to trained as Direct observe therapy(DOT) under medical supervised</a:t>
            </a:r>
          </a:p>
          <a:p>
            <a:pPr algn="thaiDist">
              <a:buFont typeface="Arial" pitchFamily="34" charset="0"/>
              <a:buChar char="•"/>
            </a:pPr>
            <a:r>
              <a:rPr lang="en-US" sz="2400" dirty="0">
                <a:latin typeface="AngsanaUPC" panose="02020603050405020304" pitchFamily="18" charset="-34"/>
                <a:cs typeface="AngsanaUPC" panose="02020603050405020304" pitchFamily="18" charset="-34"/>
              </a:rPr>
              <a:t>It’s recommended that pharmacists should be provided only in mixture solution to prevent abuse or injection</a:t>
            </a:r>
            <a:endParaRPr lang="th-TH" sz="2400" dirty="0">
              <a:latin typeface="AngsanaUPC" panose="02020603050405020304" pitchFamily="18" charset="-34"/>
              <a:cs typeface="AngsanaUPC" panose="02020603050405020304" pitchFamily="18" charset="-34"/>
            </a:endParaRPr>
          </a:p>
          <a:p>
            <a:pPr algn="thaiDist">
              <a:buFont typeface="Arial" pitchFamily="34" charset="0"/>
              <a:buChar char="•"/>
            </a:pPr>
            <a:r>
              <a:rPr lang="en-US" sz="2400" dirty="0">
                <a:latin typeface="AngsanaUPC" panose="02020603050405020304" pitchFamily="18" charset="-34"/>
                <a:cs typeface="AngsanaUPC" panose="02020603050405020304" pitchFamily="18" charset="-34"/>
              </a:rPr>
              <a:t>It’s recommended that the methadone dose must be stable enough to controlled withdrawal symptom before start take home doses</a:t>
            </a:r>
          </a:p>
          <a:p>
            <a:pPr algn="thaiDist">
              <a:buFont typeface="Arial" pitchFamily="34" charset="0"/>
              <a:buChar char="•"/>
            </a:pPr>
            <a:r>
              <a:rPr lang="en-US" sz="2400" dirty="0">
                <a:latin typeface="AngsanaUPC" panose="02020603050405020304" pitchFamily="18" charset="-34"/>
                <a:cs typeface="AngsanaUPC" panose="02020603050405020304" pitchFamily="18" charset="-34"/>
              </a:rPr>
              <a:t>Take home dose should be gradually </a:t>
            </a:r>
            <a:r>
              <a:rPr lang="en-US" sz="2400" dirty="0" err="1">
                <a:latin typeface="AngsanaUPC" panose="02020603050405020304" pitchFamily="18" charset="-34"/>
                <a:cs typeface="AngsanaUPC" panose="02020603050405020304" pitchFamily="18" charset="-34"/>
              </a:rPr>
              <a:t>tritation</a:t>
            </a:r>
            <a:r>
              <a:rPr lang="en-US" sz="2400" dirty="0">
                <a:latin typeface="AngsanaUPC" panose="02020603050405020304" pitchFamily="18" charset="-34"/>
                <a:cs typeface="AngsanaUPC" panose="02020603050405020304" pitchFamily="18" charset="-34"/>
              </a:rPr>
              <a:t> as contingency management ,not </a:t>
            </a:r>
            <a:r>
              <a:rPr lang="en-US" sz="2400" dirty="0" err="1">
                <a:latin typeface="AngsanaUPC" panose="02020603050405020304" pitchFamily="18" charset="-34"/>
                <a:cs typeface="AngsanaUPC" panose="02020603050405020304" pitchFamily="18" charset="-34"/>
              </a:rPr>
              <a:t>recommened</a:t>
            </a:r>
            <a:r>
              <a:rPr lang="en-US" sz="2400" dirty="0">
                <a:latin typeface="AngsanaUPC" panose="02020603050405020304" pitchFamily="18" charset="-34"/>
                <a:cs typeface="AngsanaUPC" panose="02020603050405020304" pitchFamily="18" charset="-34"/>
              </a:rPr>
              <a:t> to give home doses than 6 days( plus 1 single direct observe dose at health care center)</a:t>
            </a:r>
            <a:endParaRPr lang="th-TH" sz="2400" dirty="0">
              <a:latin typeface="AngsanaUPC" panose="02020603050405020304" pitchFamily="18" charset="-34"/>
              <a:cs typeface="AngsanaUPC" panose="02020603050405020304" pitchFamily="18" charset="-34"/>
            </a:endParaRPr>
          </a:p>
          <a:p>
            <a:pPr algn="thaiDist">
              <a:buFont typeface="Arial" pitchFamily="34" charset="0"/>
              <a:buChar char="•"/>
            </a:pPr>
            <a:r>
              <a:rPr lang="en-US" sz="2400" dirty="0">
                <a:latin typeface="AngsanaUPC" panose="02020603050405020304" pitchFamily="18" charset="-34"/>
                <a:cs typeface="AngsanaUPC" panose="02020603050405020304" pitchFamily="18" charset="-34"/>
              </a:rPr>
              <a:t>Take home doses can be decrease if client violate the rule</a:t>
            </a:r>
          </a:p>
          <a:p>
            <a:pPr algn="thaiDist">
              <a:buFont typeface="Arial" pitchFamily="34" charset="0"/>
              <a:buChar char="•"/>
            </a:pPr>
            <a:r>
              <a:rPr lang="en-US" sz="2400" dirty="0">
                <a:latin typeface="AngsanaUPC" panose="02020603050405020304" pitchFamily="18" charset="-34"/>
                <a:cs typeface="AngsanaUPC" panose="02020603050405020304" pitchFamily="18" charset="-34"/>
              </a:rPr>
              <a:t>Transportation difficulties maybe  considered as high priority if evidenced</a:t>
            </a:r>
          </a:p>
          <a:p>
            <a:r>
              <a:rPr lang="th-TH" sz="1800" b="1" dirty="0">
                <a:solidFill>
                  <a:srgbClr val="7030A0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        </a:t>
            </a:r>
            <a:endParaRPr lang="en-US" sz="1800" b="1" dirty="0">
              <a:solidFill>
                <a:srgbClr val="7030A0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0" y="0"/>
            <a:ext cx="9144000" cy="5232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Take home doses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9221504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FF00"/>
                </a:solidFill>
              </a:rPr>
              <a:t>Obstacles for accessibility of the program</a:t>
            </a:r>
            <a:endParaRPr lang="th-TH" dirty="0">
              <a:solidFill>
                <a:srgbClr val="FFFF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3726" y="1821656"/>
            <a:ext cx="8205877" cy="4420195"/>
          </a:xfrm>
        </p:spPr>
        <p:txBody>
          <a:bodyPr/>
          <a:lstStyle/>
          <a:p>
            <a:r>
              <a:rPr lang="en-US" dirty="0"/>
              <a:t>Socioeconomics status-poor </a:t>
            </a:r>
            <a:r>
              <a:rPr lang="en-US" dirty="0" err="1"/>
              <a:t>income,unemployed</a:t>
            </a:r>
            <a:endParaRPr lang="en-US" dirty="0"/>
          </a:p>
          <a:p>
            <a:r>
              <a:rPr lang="en-US" dirty="0"/>
              <a:t>Public health-treatment modalities, accessibility</a:t>
            </a:r>
          </a:p>
          <a:p>
            <a:r>
              <a:rPr lang="en-US" dirty="0"/>
              <a:t>Traditional belief of the positive aspect of opioids use</a:t>
            </a:r>
          </a:p>
          <a:p>
            <a:r>
              <a:rPr lang="en-US" dirty="0"/>
              <a:t>Lack of community participation ( problem posses)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405671372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640" dirty="0" err="1">
                <a:solidFill>
                  <a:srgbClr val="FFFF00"/>
                </a:solidFill>
              </a:rPr>
              <a:t>Problem&amp;recommendation</a:t>
            </a:r>
            <a:endParaRPr lang="th-TH" sz="4640" dirty="0">
              <a:solidFill>
                <a:srgbClr val="FFFF00"/>
              </a:solidFill>
            </a:endParaRPr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Policy advocate between addiction vs. HIV/AIDS-how to integrate</a:t>
            </a:r>
          </a:p>
          <a:p>
            <a:r>
              <a:rPr lang="en-US" dirty="0"/>
              <a:t>Data/information-systematic collection</a:t>
            </a:r>
          </a:p>
          <a:p>
            <a:r>
              <a:rPr lang="en-US" dirty="0"/>
              <a:t>Diversities of the program treatment</a:t>
            </a:r>
          </a:p>
          <a:p>
            <a:r>
              <a:rPr lang="en-US" dirty="0"/>
              <a:t>M&amp;E specific program – should be developed</a:t>
            </a:r>
          </a:p>
          <a:p>
            <a:r>
              <a:rPr lang="en-US" dirty="0">
                <a:solidFill>
                  <a:schemeClr val="bg1"/>
                </a:solidFill>
              </a:rPr>
              <a:t>Alternative development</a:t>
            </a: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 Key success factor of improvement quality of care</a:t>
            </a:r>
            <a:endParaRPr lang="th-TH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287485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/>
          </p:cNvSpPr>
          <p:nvPr>
            <p:ph type="title"/>
          </p:nvPr>
        </p:nvSpPr>
        <p:spPr>
          <a:xfrm>
            <a:off x="2045550" y="4593504"/>
            <a:ext cx="7804547" cy="149125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>
                <a:solidFill>
                  <a:schemeClr val="bg1"/>
                </a:solidFill>
              </a:rPr>
              <a:t>Thank you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51" name="Shape 51"/>
          <p:cNvSpPr>
            <a:spLocks noGrp="1"/>
          </p:cNvSpPr>
          <p:nvPr>
            <p:ph type="body" idx="1"/>
          </p:nvPr>
        </p:nvSpPr>
        <p:spPr>
          <a:xfrm>
            <a:off x="7361766" y="340532"/>
            <a:ext cx="7804547" cy="4420195"/>
          </a:xfrm>
          <a:prstGeom prst="rect">
            <a:avLst/>
          </a:prstGeom>
        </p:spPr>
        <p:txBody>
          <a:bodyPr/>
          <a:lstStyle/>
          <a:p>
            <a:pPr lvl="0"/>
            <a:endParaRPr dirty="0"/>
          </a:p>
        </p:txBody>
      </p:sp>
      <p:sp>
        <p:nvSpPr>
          <p:cNvPr id="4" name="สี่เหลี่ยมมุมมน 3"/>
          <p:cNvSpPr/>
          <p:nvPr/>
        </p:nvSpPr>
        <p:spPr>
          <a:xfrm>
            <a:off x="3311316" y="5758115"/>
            <a:ext cx="4809909" cy="941535"/>
          </a:xfrm>
          <a:prstGeom prst="roundRect">
            <a:avLst/>
          </a:prstGeom>
          <a:solidFill>
            <a:schemeClr val="tx2">
              <a:lumMod val="90000"/>
            </a:schemeClr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ctr" defTabSz="410751" latinLnBrk="1" hangingPunct="0"/>
            <a:r>
              <a:rPr lang="en-US" sz="1687" kern="0" dirty="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  <a:sym typeface="Helvetica Light"/>
                <a:hlinkClick r:id="rId3"/>
              </a:rPr>
              <a:t>drapisak@hotmail.com</a:t>
            </a:r>
            <a:endParaRPr lang="en-US" sz="1687" kern="0" dirty="0"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sym typeface="Helvetica Light"/>
            </a:endParaRPr>
          </a:p>
          <a:p>
            <a:pPr algn="ctr" defTabSz="410751" latinLnBrk="1" hangingPunct="0"/>
            <a:r>
              <a:rPr lang="en-US" sz="1687" kern="0" dirty="0" err="1">
                <a:solidFill>
                  <a:srgbClr val="FF0000"/>
                </a:solidFill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  <a:sym typeface="Helvetica Light"/>
              </a:rPr>
              <a:t>Facebook</a:t>
            </a:r>
            <a:r>
              <a:rPr lang="en-US" sz="1687" kern="0" dirty="0">
                <a:solidFill>
                  <a:srgbClr val="FF0000"/>
                </a:solidFill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  <a:sym typeface="Helvetica Light"/>
              </a:rPr>
              <a:t> : </a:t>
            </a:r>
            <a:r>
              <a:rPr lang="en-US" sz="1687" kern="0" dirty="0" err="1">
                <a:solidFill>
                  <a:srgbClr val="FF0000"/>
                </a:solidFill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  <a:sym typeface="Helvetica Light"/>
              </a:rPr>
              <a:t>Drboy</a:t>
            </a:r>
            <a:r>
              <a:rPr lang="en-US" sz="1687" kern="0" dirty="0">
                <a:solidFill>
                  <a:srgbClr val="FF0000"/>
                </a:solidFill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  <a:sym typeface="Helvetica Light"/>
              </a:rPr>
              <a:t> </a:t>
            </a:r>
            <a:r>
              <a:rPr lang="en-US" sz="1687" kern="0" dirty="0" err="1">
                <a:solidFill>
                  <a:srgbClr val="FF0000"/>
                </a:solidFill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  <a:sym typeface="Helvetica Light"/>
              </a:rPr>
              <a:t>wittayanookulluk</a:t>
            </a:r>
            <a:endParaRPr lang="en-US" sz="1687" kern="0" dirty="0">
              <a:solidFill>
                <a:srgbClr val="FF0000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sym typeface="Helvetica Light"/>
            </a:endParaRPr>
          </a:p>
          <a:p>
            <a:pPr algn="ctr" defTabSz="410751" latinLnBrk="1" hangingPunct="0"/>
            <a:r>
              <a:rPr lang="en-US" sz="1687" kern="0" dirty="0">
                <a:solidFill>
                  <a:srgbClr val="FF0000"/>
                </a:solidFill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  <a:sym typeface="Helvetica Light"/>
              </a:rPr>
              <a:t>Line : </a:t>
            </a:r>
            <a:r>
              <a:rPr lang="en-US" sz="1687" kern="0" dirty="0" err="1">
                <a:solidFill>
                  <a:srgbClr val="FF0000"/>
                </a:solidFill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  <a:sym typeface="Helvetica Light"/>
              </a:rPr>
              <a:t>drapisak</a:t>
            </a:r>
            <a:endParaRPr lang="th-TH" sz="1687" kern="0" dirty="0">
              <a:solidFill>
                <a:srgbClr val="FF0000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91545591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620714"/>
            <a:ext cx="9144000" cy="62642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3" name="สี่เหลี่ยมผืนผ้า 2"/>
          <p:cNvSpPr/>
          <p:nvPr/>
        </p:nvSpPr>
        <p:spPr>
          <a:xfrm>
            <a:off x="1524000" y="0"/>
            <a:ext cx="9144000" cy="620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 defTabSz="410751"/>
            <a:r>
              <a:rPr lang="en-US" sz="2672" kern="0" dirty="0">
                <a:solidFill>
                  <a:srgbClr val="FFFFFF"/>
                </a:solidFill>
                <a:sym typeface="Helvetica Light"/>
              </a:rPr>
              <a:t>Global </a:t>
            </a:r>
            <a:r>
              <a:rPr lang="en-US" sz="2672" kern="0" dirty="0" err="1">
                <a:solidFill>
                  <a:srgbClr val="FFFFFF"/>
                </a:solidFill>
                <a:sym typeface="Helvetica Light"/>
              </a:rPr>
              <a:t>seizures,situation</a:t>
            </a:r>
            <a:endParaRPr lang="th-TH" sz="2672" kern="0" dirty="0">
              <a:solidFill>
                <a:srgbClr val="FFFFFF"/>
              </a:solidFill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547772980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9374" t="34603" r="44136" b="14510"/>
          <a:stretch/>
        </p:blipFill>
        <p:spPr>
          <a:xfrm>
            <a:off x="3210054" y="1555667"/>
            <a:ext cx="6278198" cy="435423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10054" y="1516520"/>
            <a:ext cx="6278198" cy="483338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ctr" defTabSz="410751" latinLnBrk="1" hangingPunct="0"/>
            <a:r>
              <a:rPr lang="en-US" sz="2672" kern="0" dirty="0">
                <a:solidFill>
                  <a:srgbClr val="FFFFFF"/>
                </a:solidFill>
                <a:sym typeface="Helvetica Light"/>
              </a:rPr>
              <a:t>Opium plantation</a:t>
            </a:r>
            <a:endParaRPr lang="th-TH" sz="2672" kern="0" dirty="0">
              <a:solidFill>
                <a:srgbClr val="FFFFFF"/>
              </a:solidFill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99428786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1"/>
          <p:cNvGraphicFramePr>
            <a:graphicFrameLocks/>
          </p:cNvGraphicFramePr>
          <p:nvPr>
            <p:extLst/>
          </p:nvPr>
        </p:nvGraphicFramePr>
        <p:xfrm>
          <a:off x="982307" y="952056"/>
          <a:ext cx="8151531" cy="4344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4757378" y="836713"/>
            <a:ext cx="3320139" cy="503534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 lIns="91439" tIns="45719" rIns="91439" bIns="45719">
            <a:spAutoFit/>
          </a:bodyPr>
          <a:lstStyle/>
          <a:p>
            <a:pPr algn="ctr" defTabSz="410751"/>
            <a:r>
              <a:rPr lang="en-US" sz="2672" b="1" kern="0" dirty="0">
                <a:solidFill>
                  <a:srgbClr val="000000"/>
                </a:solidFill>
                <a:latin typeface="Angsana New" pitchFamily="18" charset="-34"/>
                <a:cs typeface="Angsana New" pitchFamily="18" charset="-34"/>
                <a:sym typeface="Helvetica Light"/>
              </a:rPr>
              <a:t>no. of SUDs treatment2002-2017</a:t>
            </a:r>
            <a:endParaRPr lang="en-GB" sz="2672" b="1" kern="0" dirty="0">
              <a:solidFill>
                <a:srgbClr val="000000"/>
              </a:solidFill>
              <a:latin typeface="Angsana New" pitchFamily="18" charset="-34"/>
              <a:cs typeface="Angsana New" pitchFamily="18" charset="-34"/>
              <a:sym typeface="Helvetica Light"/>
            </a:endParaRPr>
          </a:p>
        </p:txBody>
      </p:sp>
      <p:sp>
        <p:nvSpPr>
          <p:cNvPr id="2052" name="TextBox 3"/>
          <p:cNvSpPr txBox="1">
            <a:spLocks noChangeArrowheads="1"/>
          </p:cNvSpPr>
          <p:nvPr/>
        </p:nvSpPr>
        <p:spPr bwMode="auto">
          <a:xfrm>
            <a:off x="2238277" y="5348289"/>
            <a:ext cx="316111" cy="416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9" tIns="45719" rIns="91439" bIns="45719">
            <a:spAutoFit/>
          </a:bodyPr>
          <a:lstStyle/>
          <a:p>
            <a:pPr algn="ctr" defTabSz="410751"/>
            <a:r>
              <a:rPr lang="th-TH" sz="2109" b="1" kern="0" dirty="0">
                <a:solidFill>
                  <a:srgbClr val="000000"/>
                </a:solidFill>
                <a:latin typeface="Calibri" pitchFamily="34" charset="0"/>
                <a:cs typeface="Cordia New" pitchFamily="34" charset="-34"/>
                <a:sym typeface="Helvetica Light"/>
              </a:rPr>
              <a:t>ปี</a:t>
            </a:r>
            <a:endParaRPr lang="en-GB" sz="2109" b="1" kern="0" dirty="0">
              <a:solidFill>
                <a:srgbClr val="000000"/>
              </a:solidFill>
              <a:latin typeface="Calibri" pitchFamily="34" charset="0"/>
              <a:sym typeface="Helvetica Light"/>
            </a:endParaRPr>
          </a:p>
        </p:txBody>
      </p:sp>
      <p:sp>
        <p:nvSpPr>
          <p:cNvPr id="2053" name="TextBox 5"/>
          <p:cNvSpPr txBox="1">
            <a:spLocks noChangeArrowheads="1"/>
          </p:cNvSpPr>
          <p:nvPr/>
        </p:nvSpPr>
        <p:spPr bwMode="auto">
          <a:xfrm>
            <a:off x="7679286" y="5243219"/>
            <a:ext cx="3000375" cy="373626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lIns="91439" tIns="45719" rIns="91439" bIns="45719">
            <a:spAutoFit/>
          </a:bodyPr>
          <a:lstStyle/>
          <a:p>
            <a:pPr algn="ctr" defTabSz="410751"/>
            <a:r>
              <a:rPr lang="en-US" sz="1828" kern="0" dirty="0">
                <a:solidFill>
                  <a:srgbClr val="000000"/>
                </a:solidFill>
                <a:latin typeface="Angsana New" pitchFamily="18" charset="-34"/>
                <a:cs typeface="Angsana New" pitchFamily="18" charset="-34"/>
                <a:sym typeface="Helvetica Light"/>
              </a:rPr>
              <a:t>National drugs </a:t>
            </a:r>
            <a:r>
              <a:rPr lang="en-US" sz="1828" kern="0" dirty="0" err="1">
                <a:solidFill>
                  <a:srgbClr val="000000"/>
                </a:solidFill>
                <a:latin typeface="Angsana New" pitchFamily="18" charset="-34"/>
                <a:cs typeface="Angsana New" pitchFamily="18" charset="-34"/>
                <a:sym typeface="Helvetica Light"/>
              </a:rPr>
              <a:t>regisstry</a:t>
            </a:r>
            <a:r>
              <a:rPr lang="en-US" sz="1828" kern="0" dirty="0">
                <a:solidFill>
                  <a:srgbClr val="000000"/>
                </a:solidFill>
                <a:latin typeface="Angsana New" pitchFamily="18" charset="-34"/>
                <a:cs typeface="Angsana New" pitchFamily="18" charset="-34"/>
                <a:sym typeface="Helvetica Light"/>
              </a:rPr>
              <a:t> 2017(june2017)</a:t>
            </a:r>
            <a:endParaRPr lang="en-GB" sz="1828" kern="0" dirty="0">
              <a:solidFill>
                <a:srgbClr val="000000"/>
              </a:solidFill>
              <a:latin typeface="Angsana New" pitchFamily="18" charset="-34"/>
              <a:cs typeface="Angsana New" pitchFamily="18" charset="-34"/>
              <a:sym typeface="Helvetica Light"/>
            </a:endParaRPr>
          </a:p>
        </p:txBody>
      </p:sp>
      <p:sp>
        <p:nvSpPr>
          <p:cNvPr id="7" name="ลูกศรลง 6"/>
          <p:cNvSpPr/>
          <p:nvPr/>
        </p:nvSpPr>
        <p:spPr>
          <a:xfrm flipH="1" flipV="1">
            <a:off x="2446276" y="5358537"/>
            <a:ext cx="216024" cy="548680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 defTabSz="410751"/>
            <a:endParaRPr lang="th-TH" sz="2672" kern="0">
              <a:solidFill>
                <a:srgbClr val="FFFFFF"/>
              </a:solidFill>
              <a:sym typeface="Helvetica Light"/>
            </a:endParaRPr>
          </a:p>
        </p:txBody>
      </p:sp>
      <p:sp>
        <p:nvSpPr>
          <p:cNvPr id="8" name="สี่เหลี่ยมมุมมน 7"/>
          <p:cNvSpPr/>
          <p:nvPr/>
        </p:nvSpPr>
        <p:spPr>
          <a:xfrm>
            <a:off x="1524000" y="5894431"/>
            <a:ext cx="1296144" cy="504056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 defTabSz="410751"/>
            <a:r>
              <a:rPr lang="en-US" sz="1406" kern="0" dirty="0">
                <a:solidFill>
                  <a:srgbClr val="FFFFFF"/>
                </a:solidFill>
                <a:sym typeface="Helvetica Light"/>
              </a:rPr>
              <a:t>War on drugs</a:t>
            </a:r>
            <a:endParaRPr lang="th-TH" sz="1406" kern="0" dirty="0">
              <a:solidFill>
                <a:srgbClr val="FFFFFF"/>
              </a:solidFill>
              <a:sym typeface="Helvetica Light"/>
            </a:endParaRPr>
          </a:p>
        </p:txBody>
      </p:sp>
      <p:sp>
        <p:nvSpPr>
          <p:cNvPr id="9" name="สี่เหลี่ยมมุมมน 8"/>
          <p:cNvSpPr/>
          <p:nvPr/>
        </p:nvSpPr>
        <p:spPr>
          <a:xfrm>
            <a:off x="2770761" y="5911009"/>
            <a:ext cx="6408712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 defTabSz="410751"/>
            <a:r>
              <a:rPr lang="en-US" sz="1406" kern="0" dirty="0">
                <a:solidFill>
                  <a:srgbClr val="FFFFFF"/>
                </a:solidFill>
                <a:sym typeface="Helvetica Light"/>
              </a:rPr>
              <a:t> drugs rehabilitation. law</a:t>
            </a:r>
            <a:endParaRPr lang="th-TH" sz="1406" kern="0" dirty="0">
              <a:solidFill>
                <a:srgbClr val="FFFFFF"/>
              </a:solidFill>
              <a:sym typeface="Helvetica Light"/>
            </a:endParaRPr>
          </a:p>
        </p:txBody>
      </p:sp>
      <p:sp>
        <p:nvSpPr>
          <p:cNvPr id="10" name="ลูกศรลง 9"/>
          <p:cNvSpPr/>
          <p:nvPr/>
        </p:nvSpPr>
        <p:spPr>
          <a:xfrm flipH="1" flipV="1">
            <a:off x="2679478" y="5342538"/>
            <a:ext cx="216024" cy="548680"/>
          </a:xfrm>
          <a:prstGeom prst="down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 defTabSz="410751"/>
            <a:endParaRPr lang="th-TH" sz="2672" kern="0">
              <a:solidFill>
                <a:srgbClr val="FFFFFF"/>
              </a:solidFill>
              <a:sym typeface="Helvetica Light"/>
            </a:endParaRPr>
          </a:p>
        </p:txBody>
      </p:sp>
      <p:sp>
        <p:nvSpPr>
          <p:cNvPr id="12" name="สี่เหลี่ยมผืนผ้า 11"/>
          <p:cNvSpPr/>
          <p:nvPr/>
        </p:nvSpPr>
        <p:spPr>
          <a:xfrm>
            <a:off x="1524000" y="0"/>
            <a:ext cx="3923928" cy="6926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 defTabSz="410751"/>
            <a:r>
              <a:rPr lang="en-US" sz="2672" kern="0" dirty="0">
                <a:solidFill>
                  <a:srgbClr val="FFFFFF"/>
                </a:solidFill>
                <a:sym typeface="Helvetica Light"/>
              </a:rPr>
              <a:t>History of drug policy</a:t>
            </a:r>
            <a:endParaRPr lang="th-TH" sz="2672" kern="0" dirty="0">
              <a:solidFill>
                <a:srgbClr val="FFFFFF"/>
              </a:solidFill>
              <a:sym typeface="Helvetica Light"/>
            </a:endParaRPr>
          </a:p>
        </p:txBody>
      </p:sp>
      <p:sp>
        <p:nvSpPr>
          <p:cNvPr id="13" name="สี่เหลี่ยมผืนผ้า 12"/>
          <p:cNvSpPr/>
          <p:nvPr/>
        </p:nvSpPr>
        <p:spPr>
          <a:xfrm>
            <a:off x="5447928" y="0"/>
            <a:ext cx="5220072" cy="69269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 defTabSz="410751"/>
            <a:r>
              <a:rPr lang="en-US" sz="1969" kern="0" dirty="0">
                <a:solidFill>
                  <a:srgbClr val="FFFFFF"/>
                </a:solidFill>
                <a:sym typeface="Helvetica Light"/>
              </a:rPr>
              <a:t>Last 20yrs. </a:t>
            </a:r>
            <a:r>
              <a:rPr lang="en-US" sz="1969" kern="0" dirty="0" err="1">
                <a:solidFill>
                  <a:srgbClr val="FFFFFF"/>
                </a:solidFill>
                <a:sym typeface="Helvetica Light"/>
              </a:rPr>
              <a:t>Opioid</a:t>
            </a:r>
            <a:r>
              <a:rPr lang="en-US" sz="1969" kern="0" dirty="0">
                <a:solidFill>
                  <a:srgbClr val="FFFFFF"/>
                </a:solidFill>
                <a:sym typeface="Helvetica Light"/>
              </a:rPr>
              <a:t> is the major drugs</a:t>
            </a:r>
            <a:endParaRPr lang="th-TH" sz="1969" kern="0" dirty="0">
              <a:solidFill>
                <a:srgbClr val="FFFFFF"/>
              </a:solidFill>
              <a:sym typeface="Helvetica Light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8121225" y="1505183"/>
            <a:ext cx="1113874" cy="367052"/>
          </a:xfrm>
          <a:prstGeom prst="roundRect">
            <a:avLst/>
          </a:prstGeom>
          <a:gradFill flip="none" rotWithShape="1">
            <a:gsLst>
              <a:gs pos="0">
                <a:srgbClr val="0066C1"/>
              </a:gs>
              <a:gs pos="100000">
                <a:srgbClr val="094593"/>
              </a:gs>
            </a:gsLst>
            <a:lin ang="5400000" scaled="0"/>
          </a:gra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ctr" defTabSz="410751" latinLnBrk="1" hangingPunct="0"/>
            <a:r>
              <a:rPr lang="en-US" sz="1687" kern="0" dirty="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  <a:sym typeface="Helvetica Light"/>
              </a:rPr>
              <a:t>108 order</a:t>
            </a:r>
            <a:endParaRPr lang="th-TH" sz="1687" kern="0" dirty="0"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sym typeface="Helvetica Light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7679286" y="1910081"/>
            <a:ext cx="593832" cy="822678"/>
          </a:xfrm>
          <a:prstGeom prst="straightConnector1">
            <a:avLst/>
          </a:prstGeom>
          <a:noFill/>
          <a:ln w="25400" cap="flat">
            <a:solidFill>
              <a:srgbClr val="FFFFFF"/>
            </a:solidFill>
            <a:prstDash val="solid"/>
            <a:miter lim="400000"/>
            <a:tailEnd type="triangle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3939403544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/>
          </p:cNvSpPr>
          <p:nvPr>
            <p:ph type="title"/>
          </p:nvPr>
        </p:nvSpPr>
        <p:spPr>
          <a:xfrm>
            <a:off x="1981200" y="274639"/>
            <a:ext cx="8229600" cy="1143001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pic>
        <p:nvPicPr>
          <p:cNvPr id="79" name="image2.jpg" descr="http://www.lonelyplanet.com/maps/asia/thailand/map_of_thailand.jp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1536866" y="-152"/>
            <a:ext cx="9131135" cy="6858153"/>
          </a:xfrm>
          <a:prstGeom prst="rect">
            <a:avLst/>
          </a:prstGeom>
          <a:ln w="12700">
            <a:miter lim="400000"/>
          </a:ln>
        </p:spPr>
      </p:pic>
      <p:sp>
        <p:nvSpPr>
          <p:cNvPr id="80" name="Shape 80"/>
          <p:cNvSpPr/>
          <p:nvPr/>
        </p:nvSpPr>
        <p:spPr>
          <a:xfrm>
            <a:off x="5591944" y="404665"/>
            <a:ext cx="288033" cy="4320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4400"/>
                </a:moveTo>
                <a:lnTo>
                  <a:pt x="5400" y="144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4400"/>
                </a:lnTo>
                <a:lnTo>
                  <a:pt x="21600" y="14400"/>
                </a:lnTo>
                <a:lnTo>
                  <a:pt x="10800" y="21600"/>
                </a:lnTo>
                <a:close/>
              </a:path>
            </a:pathLst>
          </a:custGeom>
          <a:solidFill>
            <a:srgbClr val="FF0000"/>
          </a:solidFill>
          <a:ln w="25400">
            <a:solidFill>
              <a:srgbClr val="3A5E8A"/>
            </a:solidFill>
          </a:ln>
        </p:spPr>
        <p:txBody>
          <a:bodyPr lIns="0" tIns="0" rIns="0" bIns="0" anchor="ctr"/>
          <a:lstStyle/>
          <a:p>
            <a:pPr algn="ctr" defTabSz="410751">
              <a:defRPr>
                <a:solidFill>
                  <a:srgbClr val="FFFFFF"/>
                </a:solidFill>
              </a:defRPr>
            </a:pPr>
            <a:endParaRPr sz="2672" kern="0">
              <a:solidFill>
                <a:srgbClr val="FFFFFF"/>
              </a:solidFill>
              <a:sym typeface="Helvetica Ligh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7261" y="2770802"/>
            <a:ext cx="304350" cy="45009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1940" y="49591"/>
            <a:ext cx="304350" cy="45009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3388" y="846139"/>
            <a:ext cx="304350" cy="4500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3568" y="6264315"/>
            <a:ext cx="304350" cy="45009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1610" y="1321783"/>
            <a:ext cx="304350" cy="4500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9217" y="625675"/>
            <a:ext cx="304350" cy="45009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4130" y="2780738"/>
            <a:ext cx="304350" cy="45009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9437" y="5909901"/>
            <a:ext cx="304350" cy="45009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501612" y="5862079"/>
            <a:ext cx="1830041" cy="48333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ctr" defTabSz="410751" latinLnBrk="1" hangingPunct="0"/>
            <a:r>
              <a:rPr lang="en-US" sz="2672" kern="0" dirty="0">
                <a:solidFill>
                  <a:srgbClr val="FF0000"/>
                </a:solidFill>
                <a:sym typeface="Helvetica Light"/>
              </a:rPr>
              <a:t>heroin</a:t>
            </a:r>
            <a:endParaRPr lang="th-TH" sz="2672" kern="0" dirty="0">
              <a:solidFill>
                <a:srgbClr val="FF0000"/>
              </a:solidFill>
              <a:sym typeface="Helvetica Ligh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91944" y="1095310"/>
            <a:ext cx="2377389" cy="48333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ctr" defTabSz="410751" latinLnBrk="1" hangingPunct="0"/>
            <a:r>
              <a:rPr lang="en-US" sz="2672" kern="0" dirty="0">
                <a:solidFill>
                  <a:srgbClr val="FF0000"/>
                </a:solidFill>
                <a:sym typeface="Helvetica Light"/>
              </a:rPr>
              <a:t>Opium&gt;heroin</a:t>
            </a:r>
            <a:endParaRPr lang="th-TH" sz="2672" kern="0" dirty="0">
              <a:solidFill>
                <a:srgbClr val="FF0000"/>
              </a:solidFill>
              <a:sym typeface="Helvetica Light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3286" y="2202981"/>
            <a:ext cx="1830388" cy="720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670339"/>
      </p:ext>
    </p:extLst>
  </p:cSld>
  <p:clrMapOvr>
    <a:masterClrMapping/>
  </p:clrMapOvr>
  <p:transition spd="slow"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THAILAND</a:t>
            </a:r>
            <a:endParaRPr dirty="0"/>
          </a:p>
        </p:txBody>
      </p:sp>
      <p:sp>
        <p:nvSpPr>
          <p:cNvPr id="39" name="Shape 3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Estimated IVDUs 40,300 </a:t>
            </a:r>
          </a:p>
          <a:p>
            <a:pPr lvl="0"/>
            <a:r>
              <a:rPr lang="en-US" dirty="0"/>
              <a:t>( latest 75,441)(NSU2014)</a:t>
            </a:r>
          </a:p>
          <a:p>
            <a:pPr lvl="0"/>
            <a:r>
              <a:rPr lang="en-US" dirty="0"/>
              <a:t>Estimated HIV/AIDS in IVDUs (10-25</a:t>
            </a:r>
            <a:r>
              <a:rPr lang="th-TH" dirty="0"/>
              <a:t>%</a:t>
            </a:r>
            <a:r>
              <a:rPr lang="en-US" dirty="0"/>
              <a:t>)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71146042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of Thai’s opioid treatment system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More than 20 years with history of opium and heroin era</a:t>
            </a:r>
          </a:p>
          <a:p>
            <a:r>
              <a:rPr lang="en-US" dirty="0"/>
              <a:t>Substitute by Methamphetamine era</a:t>
            </a:r>
          </a:p>
          <a:p>
            <a:r>
              <a:rPr lang="en-US" dirty="0"/>
              <a:t>Rising again !!! Of opioid in few years</a:t>
            </a:r>
          </a:p>
          <a:p>
            <a:r>
              <a:rPr lang="en-US" dirty="0"/>
              <a:t>Optional medication treatment </a:t>
            </a:r>
            <a:r>
              <a:rPr lang="en-US" dirty="0">
                <a:sym typeface="Wingdings" panose="05000000000000000000" pitchFamily="2" charset="2"/>
              </a:rPr>
              <a:t>Methadone </a:t>
            </a:r>
            <a:r>
              <a:rPr lang="en-US" dirty="0" err="1">
                <a:sym typeface="Wingdings" panose="05000000000000000000" pitchFamily="2" charset="2"/>
              </a:rPr>
              <a:t>solution,Tincture</a:t>
            </a:r>
            <a:r>
              <a:rPr lang="en-US" dirty="0">
                <a:sym typeface="Wingdings" panose="05000000000000000000" pitchFamily="2" charset="2"/>
              </a:rPr>
              <a:t> of opium( </a:t>
            </a:r>
            <a:r>
              <a:rPr lang="en-US" dirty="0" err="1">
                <a:sym typeface="Wingdings" panose="05000000000000000000" pitchFamily="2" charset="2"/>
              </a:rPr>
              <a:t>buprenorphrine</a:t>
            </a:r>
            <a:r>
              <a:rPr lang="en-US" dirty="0">
                <a:sym typeface="Wingdings" panose="05000000000000000000" pitchFamily="2" charset="2"/>
              </a:rPr>
              <a:t> not available)</a:t>
            </a:r>
            <a:endParaRPr lang="en-US" dirty="0"/>
          </a:p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32138304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of Thai’s opioid treatment system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Abstinence-based goal</a:t>
            </a:r>
            <a:r>
              <a:rPr lang="en-US" dirty="0">
                <a:sym typeface="Wingdings" panose="05000000000000000000" pitchFamily="2" charset="2"/>
              </a:rPr>
              <a:t> more than 20yrdetoxification program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Thai’s FDA allowed “should not exceed 350 mg/times of methadone”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Health care provider’s attitude toward </a:t>
            </a:r>
            <a:r>
              <a:rPr lang="en-US" dirty="0" err="1">
                <a:sym typeface="Wingdings" panose="05000000000000000000" pitchFamily="2" charset="2"/>
              </a:rPr>
              <a:t>Methadonelegal</a:t>
            </a:r>
            <a:r>
              <a:rPr lang="en-US" dirty="0">
                <a:sym typeface="Wingdings" panose="05000000000000000000" pitchFamily="2" charset="2"/>
              </a:rPr>
              <a:t> addict</a:t>
            </a:r>
          </a:p>
          <a:p>
            <a:r>
              <a:rPr lang="en-US" dirty="0"/>
              <a:t>Harm reduction –based goal</a:t>
            </a:r>
            <a:r>
              <a:rPr lang="en-US" dirty="0">
                <a:sym typeface="Wingdings" panose="05000000000000000000" pitchFamily="2" charset="2"/>
              </a:rPr>
              <a:t>15 </a:t>
            </a:r>
            <a:r>
              <a:rPr lang="en-US" dirty="0" err="1">
                <a:sym typeface="Wingdings" panose="05000000000000000000" pitchFamily="2" charset="2"/>
              </a:rPr>
              <a:t>yr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agomaintenance</a:t>
            </a:r>
            <a:r>
              <a:rPr lang="en-US" dirty="0">
                <a:sym typeface="Wingdings" panose="05000000000000000000" pitchFamily="2" charset="2"/>
              </a:rPr>
              <a:t> program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Under the same regulation of methadone</a:t>
            </a:r>
            <a:endParaRPr lang="th-TH" dirty="0"/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Barrier from regulation&amp; </a:t>
            </a:r>
            <a:r>
              <a:rPr lang="en-US" dirty="0" err="1">
                <a:sym typeface="Wingdings" panose="05000000000000000000" pitchFamily="2" charset="2"/>
              </a:rPr>
              <a:t>attitude&amp;transportationinadequate</a:t>
            </a:r>
            <a:r>
              <a:rPr lang="en-US" dirty="0">
                <a:sym typeface="Wingdings" panose="05000000000000000000" pitchFamily="2" charset="2"/>
              </a:rPr>
              <a:t> doses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6196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Differents</a:t>
            </a:r>
            <a:r>
              <a:rPr lang="en-US" dirty="0"/>
              <a:t> context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Urban(BMA)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 err="1">
                <a:sym typeface="Wingdings" panose="05000000000000000000" pitchFamily="2" charset="2"/>
              </a:rPr>
              <a:t>heroin,less</a:t>
            </a:r>
            <a:r>
              <a:rPr lang="en-US" dirty="0">
                <a:sym typeface="Wingdings" panose="05000000000000000000" pitchFamily="2" charset="2"/>
              </a:rPr>
              <a:t> transportation problem</a:t>
            </a:r>
          </a:p>
          <a:p>
            <a:r>
              <a:rPr lang="en-US" dirty="0"/>
              <a:t>Southern </a:t>
            </a:r>
            <a:r>
              <a:rPr lang="en-US" dirty="0" err="1"/>
              <a:t>Border</a:t>
            </a:r>
            <a:r>
              <a:rPr lang="en-US" dirty="0" err="1">
                <a:sym typeface="Wingdings" panose="05000000000000000000" pitchFamily="2" charset="2"/>
              </a:rPr>
              <a:t>heroin,security</a:t>
            </a:r>
            <a:r>
              <a:rPr lang="en-US" dirty="0">
                <a:sym typeface="Wingdings" panose="05000000000000000000" pitchFamily="2" charset="2"/>
              </a:rPr>
              <a:t> problem</a:t>
            </a:r>
          </a:p>
          <a:p>
            <a:r>
              <a:rPr lang="en-US" dirty="0" err="1">
                <a:sym typeface="Wingdings" panose="05000000000000000000" pitchFamily="2" charset="2"/>
              </a:rPr>
              <a:t>Mountainousopium</a:t>
            </a:r>
            <a:r>
              <a:rPr lang="en-US" dirty="0">
                <a:sym typeface="Wingdings" panose="05000000000000000000" pitchFamily="2" charset="2"/>
              </a:rPr>
              <a:t>&gt;</a:t>
            </a:r>
            <a:r>
              <a:rPr lang="en-US" dirty="0" err="1">
                <a:sym typeface="Wingdings" panose="05000000000000000000" pitchFamily="2" charset="2"/>
              </a:rPr>
              <a:t>heroin,transportation</a:t>
            </a:r>
            <a:r>
              <a:rPr lang="en-US" dirty="0">
                <a:sym typeface="Wingdings" panose="05000000000000000000" pitchFamily="2" charset="2"/>
              </a:rPr>
              <a:t> problem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3997314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Gradient">
  <a:themeElements>
    <a:clrScheme name="Gradient">
      <a:dk1>
        <a:srgbClr val="FF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189B1A"/>
      </a:accent2>
      <a:accent3>
        <a:srgbClr val="008C91"/>
      </a:accent3>
      <a:accent4>
        <a:srgbClr val="5747C1"/>
      </a:accent4>
      <a:accent5>
        <a:srgbClr val="971817"/>
      </a:accent5>
      <a:accent6>
        <a:srgbClr val="BC8027"/>
      </a:accent6>
      <a:hlink>
        <a:srgbClr val="0000FF"/>
      </a:hlink>
      <a:folHlink>
        <a:srgbClr val="FF00FF"/>
      </a:folHlink>
    </a:clrScheme>
    <a:fontScheme name="Gradient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Gradie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0">
              <a:srgbClr val="0066C1"/>
            </a:gs>
            <a:gs pos="100000">
              <a:srgbClr val="094593"/>
            </a:gs>
          </a:gsLst>
          <a:lin ang="5400000" scaled="0"/>
        </a:gradFill>
        <a:ln w="12700" cap="flat">
          <a:noFill/>
          <a:miter lim="400000"/>
        </a:ln>
        <a:effectLst>
          <a:outerShdw blurRad="76200" dir="18900000" rotWithShape="0">
            <a:srgbClr val="000000">
              <a:alpha val="8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25400" dist="23998" dir="2700000" rotWithShape="0">
                <a:srgbClr val="000000">
                  <a:alpha val="31034"/>
                </a:srgbClr>
              </a:outerShdw>
            </a:effectLst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579</Words>
  <Application>Microsoft Office PowerPoint</Application>
  <PresentationFormat>Custom</PresentationFormat>
  <Paragraphs>120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Office Theme</vt:lpstr>
      <vt:lpstr>Gradient</vt:lpstr>
      <vt:lpstr>Thailand Methadone take home doses</vt:lpstr>
      <vt:lpstr>PowerPoint Presentation</vt:lpstr>
      <vt:lpstr>PowerPoint Presentation</vt:lpstr>
      <vt:lpstr>PowerPoint Presentation</vt:lpstr>
      <vt:lpstr>PowerPoint Presentation</vt:lpstr>
      <vt:lpstr>THAILAND</vt:lpstr>
      <vt:lpstr>Background of Thai’s opioid treatment system</vt:lpstr>
      <vt:lpstr>Background of Thai’s opioid treatment system</vt:lpstr>
      <vt:lpstr>Differents context</vt:lpstr>
      <vt:lpstr>THAILAND TAKEHOME DOSING </vt:lpstr>
      <vt:lpstr>Mmt-take home doses</vt:lpstr>
      <vt:lpstr>Mmt-take home doses</vt:lpstr>
      <vt:lpstr>PowerPoint Presentation</vt:lpstr>
      <vt:lpstr>PowerPoint Presentation</vt:lpstr>
      <vt:lpstr>Obstacles for accessibility of the program</vt:lpstr>
      <vt:lpstr>Problem&amp;recommendation</vt:lpstr>
      <vt:lpstr>Thank you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Thailand Methadone take home doses</dc:title>
  <dc:creator>apisak wittayanookulluk</dc:creator>
  <cp:lastModifiedBy>Windows User</cp:lastModifiedBy>
  <cp:revision>11</cp:revision>
  <dcterms:created xsi:type="dcterms:W3CDTF">2017-07-23T22:42:24Z</dcterms:created>
  <dcterms:modified xsi:type="dcterms:W3CDTF">2017-08-04T05:24:17Z</dcterms:modified>
</cp:coreProperties>
</file>