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9.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0.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11.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handoutMasterIdLst>
    <p:handoutMasterId r:id="rId31"/>
  </p:handoutMasterIdLst>
  <p:sldIdLst>
    <p:sldId id="304" r:id="rId2"/>
    <p:sldId id="258" r:id="rId3"/>
    <p:sldId id="464" r:id="rId4"/>
    <p:sldId id="518" r:id="rId5"/>
    <p:sldId id="503" r:id="rId6"/>
    <p:sldId id="536" r:id="rId7"/>
    <p:sldId id="504" r:id="rId8"/>
    <p:sldId id="519" r:id="rId9"/>
    <p:sldId id="493" r:id="rId10"/>
    <p:sldId id="520" r:id="rId11"/>
    <p:sldId id="521" r:id="rId12"/>
    <p:sldId id="522" r:id="rId13"/>
    <p:sldId id="523" r:id="rId14"/>
    <p:sldId id="524" r:id="rId15"/>
    <p:sldId id="525" r:id="rId16"/>
    <p:sldId id="526" r:id="rId17"/>
    <p:sldId id="527" r:id="rId18"/>
    <p:sldId id="528" r:id="rId19"/>
    <p:sldId id="529" r:id="rId20"/>
    <p:sldId id="530" r:id="rId21"/>
    <p:sldId id="531" r:id="rId22"/>
    <p:sldId id="482" r:id="rId23"/>
    <p:sldId id="533" r:id="rId24"/>
    <p:sldId id="532" r:id="rId25"/>
    <p:sldId id="490" r:id="rId26"/>
    <p:sldId id="534" r:id="rId27"/>
    <p:sldId id="491" r:id="rId28"/>
    <p:sldId id="303" r:id="rId29"/>
  </p:sldIdLst>
  <p:sldSz cx="9144000" cy="6858000" type="screen4x3"/>
  <p:notesSz cx="6797675" cy="9926638"/>
  <p:defaultTextStyle>
    <a:defPPr>
      <a:defRPr lang="en-US"/>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9pPr>
  </p:defaultTextStyle>
  <p:extLst>
    <p:ext uri="{EFAFB233-063F-42B5-8137-9DF3F51BA10A}">
      <p15:sldGuideLst xmlns:p15="http://schemas.microsoft.com/office/powerpoint/2012/main">
        <p15:guide id="1" orient="horz" pos="2160">
          <p15:clr>
            <a:srgbClr val="A4A3A4"/>
          </p15:clr>
        </p15:guide>
        <p15:guide id="2" pos="287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725"/>
    <a:srgbClr val="FFFF66"/>
    <a:srgbClr val="19027C"/>
    <a:srgbClr val="FFFFFF"/>
    <a:srgbClr val="E6BD9E"/>
    <a:srgbClr val="FF0000"/>
    <a:srgbClr val="0000FF"/>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82"/>
    <p:restoredTop sz="89068"/>
  </p:normalViewPr>
  <p:slideViewPr>
    <p:cSldViewPr showGuides="1">
      <p:cViewPr varScale="1">
        <p:scale>
          <a:sx n="76" d="100"/>
          <a:sy n="76" d="100"/>
        </p:scale>
        <p:origin x="1670" y="53"/>
      </p:cViewPr>
      <p:guideLst>
        <p:guide orient="horz" pos="2160"/>
        <p:guide pos="2874"/>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oleObject" Target="file:///D:\Thuy%20Nga\NGHIEN%20C&#431;U%20KHOA%20HOC\All%20research\STAFFING%20SURVEY%202014\Du%20lieu%2023march%202015%20-%20final\du%20lieu%20KH%20sau%20LG%20-%20phan%20tich%20Apr%209,%202015.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E:\research\Research\NC%20thanh%20pho\baibao\tap%20chi%20YHDP\data%20BC%20HNAIDS.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E:\research\Research\NC%20thanh%20pho\baibao\tap%20chi%20YHDP\data%20BC%20HNAIDS.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E:\research\Research\NC%20thanh%20pho\baibao\tap%20chi%20YHDP\data%20BC%20HNAIDS.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949596578205499"/>
          <c:y val="3.9719281841234702E-2"/>
          <c:w val="0.83430219370726599"/>
          <c:h val="0.78585772795756403"/>
        </c:manualLayout>
      </c:layout>
      <c:barChart>
        <c:barDir val="col"/>
        <c:grouping val="clustered"/>
        <c:varyColors val="0"/>
        <c:ser>
          <c:idx val="0"/>
          <c:order val="0"/>
          <c:tx>
            <c:strRef>
              <c:f>Truoc LG</c:f>
              <c:strCache>
                <c:ptCount val="1"/>
                <c:pt idx="0">
                  <c:v>Truoc LG</c:v>
                </c:pt>
              </c:strCache>
            </c:strRef>
          </c:tx>
          <c:invertIfNegative val="0"/>
          <c:dLbls>
            <c:spPr>
              <a:noFill/>
              <a:ln>
                <a:noFill/>
              </a:ln>
              <a:effectLst/>
            </c:spPr>
            <c:txPr>
              <a:bodyPr rot="0" spcFirstLastPara="0" vertOverflow="ellipsis" vert="horz" wrap="square" lIns="38100" tIns="19050" rIns="38100" bIns="19050" anchor="ctr" anchorCtr="1"/>
              <a:lstStyle/>
              <a:p>
                <a:pPr>
                  <a:defRPr lang="en-US" sz="2000" b="0" i="0" u="none" strike="noStrike" kern="1200" baseline="0">
                    <a:solidFill>
                      <a:schemeClr val="tx1"/>
                    </a:solidFill>
                    <a:latin typeface="+mn-lt"/>
                    <a:ea typeface="+mn-ea"/>
                    <a:cs typeface="+mn-cs"/>
                  </a:defRPr>
                </a:pPr>
                <a:endParaRPr lang="vi-V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multiLvlStrRef>
              <c:f>Sheet1!$B$4:$C$7</c:f>
              <c:multiLvlStrCache>
                <c:ptCount val="4"/>
                <c:lvl>
                  <c:pt idx="0">
                    <c:v>OPC </c:v>
                  </c:pt>
                  <c:pt idx="1">
                    <c:v>Methadone </c:v>
                  </c:pt>
                  <c:pt idx="2">
                    <c:v>OPC </c:v>
                  </c:pt>
                  <c:pt idx="3">
                    <c:v>Methadone </c:v>
                  </c:pt>
                </c:lvl>
                <c:lvl>
                  <c:pt idx="0">
                    <c:v>Q. Bình Thạnh </c:v>
                  </c:pt>
                  <c:pt idx="2">
                    <c:v>Quận 6 </c:v>
                  </c:pt>
                </c:lvl>
              </c:multiLvlStrCache>
            </c:multiLvlStrRef>
          </c:cat>
          <c:val>
            <c:numRef>
              <c:f>Sheet1!$D$4:$D$7</c:f>
              <c:numCache>
                <c:formatCode>General</c:formatCode>
                <c:ptCount val="4"/>
                <c:pt idx="0">
                  <c:v>17</c:v>
                </c:pt>
                <c:pt idx="1">
                  <c:v>7</c:v>
                </c:pt>
                <c:pt idx="2">
                  <c:v>13</c:v>
                </c:pt>
                <c:pt idx="3">
                  <c:v>8</c:v>
                </c:pt>
              </c:numCache>
            </c:numRef>
          </c:val>
        </c:ser>
        <c:ser>
          <c:idx val="1"/>
          <c:order val="1"/>
          <c:tx>
            <c:strRef>
              <c:f>Sau LG</c:f>
              <c:strCache>
                <c:ptCount val="1"/>
                <c:pt idx="0">
                  <c:v>Sau LG</c:v>
                </c:pt>
              </c:strCache>
            </c:strRef>
          </c:tx>
          <c:invertIfNegative val="0"/>
          <c:dLbls>
            <c:spPr>
              <a:noFill/>
              <a:ln>
                <a:noFill/>
              </a:ln>
              <a:effectLst/>
            </c:spPr>
            <c:txPr>
              <a:bodyPr rot="0" spcFirstLastPara="0" vertOverflow="ellipsis" vert="horz" wrap="square" lIns="38100" tIns="19050" rIns="38100" bIns="19050" anchor="ctr" anchorCtr="1"/>
              <a:lstStyle/>
              <a:p>
                <a:pPr>
                  <a:defRPr lang="en-US" sz="2000" b="0" i="0" u="none" strike="noStrike" kern="1200" baseline="0">
                    <a:solidFill>
                      <a:schemeClr val="tx1"/>
                    </a:solidFill>
                    <a:latin typeface="+mn-lt"/>
                    <a:ea typeface="+mn-ea"/>
                    <a:cs typeface="+mn-cs"/>
                  </a:defRPr>
                </a:pPr>
                <a:endParaRPr lang="vi-V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multiLvlStrRef>
              <c:f>Sheet1!$B$4:$C$7</c:f>
              <c:multiLvlStrCache>
                <c:ptCount val="4"/>
                <c:lvl>
                  <c:pt idx="0">
                    <c:v>OPC </c:v>
                  </c:pt>
                  <c:pt idx="1">
                    <c:v>Methadone </c:v>
                  </c:pt>
                  <c:pt idx="2">
                    <c:v>OPC </c:v>
                  </c:pt>
                  <c:pt idx="3">
                    <c:v>Methadone </c:v>
                  </c:pt>
                </c:lvl>
                <c:lvl>
                  <c:pt idx="0">
                    <c:v>Q. Bình Thạnh </c:v>
                  </c:pt>
                  <c:pt idx="2">
                    <c:v>Quận 6 </c:v>
                  </c:pt>
                </c:lvl>
              </c:multiLvlStrCache>
            </c:multiLvlStrRef>
          </c:cat>
          <c:val>
            <c:numRef>
              <c:f>Sheet1!$E$4:$E$7</c:f>
              <c:numCache>
                <c:formatCode>General</c:formatCode>
                <c:ptCount val="4"/>
                <c:pt idx="0">
                  <c:v>8</c:v>
                </c:pt>
                <c:pt idx="1">
                  <c:v>6</c:v>
                </c:pt>
                <c:pt idx="2">
                  <c:v>7</c:v>
                </c:pt>
                <c:pt idx="3">
                  <c:v>5</c:v>
                </c:pt>
              </c:numCache>
            </c:numRef>
          </c:val>
        </c:ser>
        <c:dLbls>
          <c:showLegendKey val="0"/>
          <c:showVal val="0"/>
          <c:showCatName val="0"/>
          <c:showSerName val="0"/>
          <c:showPercent val="0"/>
          <c:showBubbleSize val="0"/>
        </c:dLbls>
        <c:gapWidth val="300"/>
        <c:axId val="-1887058320"/>
        <c:axId val="-1917174480"/>
      </c:barChart>
      <c:catAx>
        <c:axId val="-1887058320"/>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en-US" sz="1500" b="0" i="0" u="none" strike="noStrike" kern="1200" baseline="0">
                <a:solidFill>
                  <a:schemeClr val="tx1"/>
                </a:solidFill>
                <a:latin typeface="+mn-lt"/>
                <a:ea typeface="+mn-ea"/>
                <a:cs typeface="+mn-cs"/>
              </a:defRPr>
            </a:pPr>
            <a:endParaRPr lang="vi-VN"/>
          </a:p>
        </c:txPr>
        <c:crossAx val="-1917174480"/>
        <c:crosses val="autoZero"/>
        <c:auto val="1"/>
        <c:lblAlgn val="ctr"/>
        <c:lblOffset val="100"/>
        <c:noMultiLvlLbl val="0"/>
      </c:catAx>
      <c:valAx>
        <c:axId val="-1917174480"/>
        <c:scaling>
          <c:orientation val="minMax"/>
        </c:scaling>
        <c:delete val="0"/>
        <c:axPos val="l"/>
        <c:title>
          <c:tx>
            <c:rich>
              <a:bodyPr rot="-5400000" spcFirstLastPara="0" vertOverflow="ellipsis" vert="horz" wrap="square" anchor="ctr" anchorCtr="1"/>
              <a:lstStyle/>
              <a:p>
                <a:pPr>
                  <a:defRPr lang="en-US" sz="1500" b="1" i="0" u="none" strike="noStrike" kern="1200" baseline="0">
                    <a:solidFill>
                      <a:schemeClr val="tx1"/>
                    </a:solidFill>
                    <a:latin typeface="+mn-lt"/>
                    <a:ea typeface="+mn-ea"/>
                    <a:cs typeface="+mn-cs"/>
                  </a:defRPr>
                </a:pPr>
                <a:r>
                  <a:rPr lang="en-US" sz="1500" smtClean="0"/>
                  <a:t>Number</a:t>
                </a:r>
                <a:endParaRPr lang="en-US" sz="1500"/>
              </a:p>
            </c:rich>
          </c:tx>
          <c:layout/>
          <c:overlay val="0"/>
        </c:title>
        <c:numFmt formatCode="General" sourceLinked="1"/>
        <c:majorTickMark val="out"/>
        <c:minorTickMark val="none"/>
        <c:tickLblPos val="nextTo"/>
        <c:txPr>
          <a:bodyPr rot="-60000000" spcFirstLastPara="0" vertOverflow="ellipsis" vert="horz" wrap="square" anchor="ctr" anchorCtr="1"/>
          <a:lstStyle/>
          <a:p>
            <a:pPr>
              <a:defRPr lang="en-US" sz="1500" b="0" i="0" u="none" strike="noStrike" kern="1200" baseline="0">
                <a:solidFill>
                  <a:schemeClr val="tx1"/>
                </a:solidFill>
                <a:latin typeface="+mn-lt"/>
                <a:ea typeface="+mn-ea"/>
                <a:cs typeface="+mn-cs"/>
              </a:defRPr>
            </a:pPr>
            <a:endParaRPr lang="vi-VN"/>
          </a:p>
        </c:txPr>
        <c:crossAx val="-1887058320"/>
        <c:crosses val="autoZero"/>
        <c:crossBetween val="between"/>
      </c:valAx>
      <c:spPr>
        <a:noFill/>
        <a:ln w="25400">
          <a:noFill/>
        </a:ln>
      </c:spPr>
    </c:plotArea>
    <c:legend>
      <c:legendPos val="r"/>
      <c:layout>
        <c:manualLayout>
          <c:xMode val="edge"/>
          <c:yMode val="edge"/>
          <c:x val="0.78890104014775897"/>
          <c:y val="0.102687317594068"/>
          <c:w val="0.17200430964648"/>
          <c:h val="0.22780654636372399"/>
        </c:manualLayout>
      </c:layout>
      <c:overlay val="0"/>
      <c:txPr>
        <a:bodyPr rot="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legend>
    <c:plotVisOnly val="1"/>
    <c:dispBlanksAs val="gap"/>
    <c:showDLblsOverMax val="0"/>
  </c:chart>
  <c:txPr>
    <a:bodyPr/>
    <a:lstStyle/>
    <a:p>
      <a:pPr>
        <a:defRPr lang="en-US"/>
      </a:pPr>
      <a:endParaRPr lang="vi-V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199732702123899"/>
          <c:y val="4.3832923832924003E-2"/>
          <c:w val="0.84884726412224398"/>
          <c:h val="0.68114173228346497"/>
        </c:manualLayout>
      </c:layout>
      <c:barChart>
        <c:barDir val="col"/>
        <c:grouping val="clustered"/>
        <c:varyColors val="0"/>
        <c:ser>
          <c:idx val="0"/>
          <c:order val="0"/>
          <c:tx>
            <c:strRef>
              <c:f>Sheet1!$B$2:$B$3</c:f>
              <c:strCache>
                <c:ptCount val="1"/>
                <c:pt idx="0">
                  <c:v>PK ARV Trước LG</c:v>
                </c:pt>
              </c:strCache>
            </c:strRef>
          </c:tx>
          <c:spPr>
            <a:solidFill>
              <a:srgbClr val="0070C0"/>
            </a:solidFill>
            <a:ln>
              <a:noFill/>
            </a:ln>
          </c:spPr>
          <c:invertIfNegative val="0"/>
          <c:cat>
            <c:strRef>
              <c:f>Sheet1!$A$4:$A$8</c:f>
              <c:strCache>
                <c:ptCount val="5"/>
                <c:pt idx="0">
                  <c:v>Hành chính</c:v>
                </c:pt>
                <c:pt idx="1">
                  <c:v>Bác sĩ</c:v>
                </c:pt>
                <c:pt idx="2">
                  <c:v>Dược</c:v>
                </c:pt>
                <c:pt idx="3">
                  <c:v>Tư vấn</c:v>
                </c:pt>
                <c:pt idx="4">
                  <c:v>Xét nghiệm</c:v>
                </c:pt>
              </c:strCache>
            </c:strRef>
          </c:cat>
          <c:val>
            <c:numRef>
              <c:f>Sheet1!$B$4:$B$8</c:f>
              <c:numCache>
                <c:formatCode>h:mm:ss</c:formatCode>
                <c:ptCount val="5"/>
                <c:pt idx="0">
                  <c:v>0.26332175925925999</c:v>
                </c:pt>
                <c:pt idx="1">
                  <c:v>9.1597222222222496E-2</c:v>
                </c:pt>
                <c:pt idx="2">
                  <c:v>0.20627314814814801</c:v>
                </c:pt>
                <c:pt idx="3">
                  <c:v>0.13689814814814799</c:v>
                </c:pt>
                <c:pt idx="4">
                  <c:v>0.13950231481481501</c:v>
                </c:pt>
              </c:numCache>
            </c:numRef>
          </c:val>
        </c:ser>
        <c:ser>
          <c:idx val="1"/>
          <c:order val="1"/>
          <c:tx>
            <c:strRef>
              <c:f>Sheet1!$C$2:$C$3</c:f>
              <c:strCache>
                <c:ptCount val="1"/>
                <c:pt idx="0">
                  <c:v>PK ARV Sau LG</c:v>
                </c:pt>
              </c:strCache>
            </c:strRef>
          </c:tx>
          <c:spPr>
            <a:solidFill>
              <a:srgbClr val="C00000"/>
            </a:solidFill>
            <a:ln>
              <a:noFill/>
            </a:ln>
          </c:spPr>
          <c:invertIfNegative val="0"/>
          <c:cat>
            <c:strRef>
              <c:f>Sheet1!$A$4:$A$8</c:f>
              <c:strCache>
                <c:ptCount val="5"/>
                <c:pt idx="0">
                  <c:v>Hành chính</c:v>
                </c:pt>
                <c:pt idx="1">
                  <c:v>Bác sĩ</c:v>
                </c:pt>
                <c:pt idx="2">
                  <c:v>Dược</c:v>
                </c:pt>
                <c:pt idx="3">
                  <c:v>Tư vấn</c:v>
                </c:pt>
                <c:pt idx="4">
                  <c:v>Xét nghiệm</c:v>
                </c:pt>
              </c:strCache>
            </c:strRef>
          </c:cat>
          <c:val>
            <c:numRef>
              <c:f>Sheet1!$C$4:$C$8</c:f>
              <c:numCache>
                <c:formatCode>h:mm:ss</c:formatCode>
                <c:ptCount val="5"/>
                <c:pt idx="0">
                  <c:v>0.23427083333333301</c:v>
                </c:pt>
                <c:pt idx="1">
                  <c:v>0.189479166666667</c:v>
                </c:pt>
                <c:pt idx="2">
                  <c:v>0.21417824074074099</c:v>
                </c:pt>
                <c:pt idx="3">
                  <c:v>0.19622685185185201</c:v>
                </c:pt>
                <c:pt idx="4">
                  <c:v>0.198888888888889</c:v>
                </c:pt>
              </c:numCache>
            </c:numRef>
          </c:val>
        </c:ser>
        <c:dLbls>
          <c:showLegendKey val="0"/>
          <c:showVal val="0"/>
          <c:showCatName val="0"/>
          <c:showSerName val="0"/>
          <c:showPercent val="0"/>
          <c:showBubbleSize val="0"/>
        </c:dLbls>
        <c:gapWidth val="150"/>
        <c:axId val="-1917179920"/>
        <c:axId val="-1917178288"/>
      </c:barChart>
      <c:lineChart>
        <c:grouping val="standard"/>
        <c:varyColors val="0"/>
        <c:ser>
          <c:idx val="2"/>
          <c:order val="2"/>
          <c:tx>
            <c:strRef>
              <c:f>Sheet1!$D$2:$D$3</c:f>
              <c:strCache>
                <c:ptCount val="1"/>
                <c:pt idx="0">
                  <c:v>PK MMT Trước LG</c:v>
                </c:pt>
              </c:strCache>
            </c:strRef>
          </c:tx>
          <c:spPr>
            <a:ln w="38100" cap="rnd" cmpd="sng" algn="ctr">
              <a:solidFill>
                <a:srgbClr val="0070C0"/>
              </a:solidFill>
              <a:prstDash val="solid"/>
              <a:round/>
            </a:ln>
          </c:spPr>
          <c:marker>
            <c:spPr>
              <a:solidFill>
                <a:srgbClr val="0070C0"/>
              </a:solidFill>
              <a:ln w="9525" cap="flat" cmpd="sng" algn="ctr">
                <a:solidFill>
                  <a:srgbClr val="0070C0"/>
                </a:solidFill>
                <a:prstDash val="solid"/>
                <a:round/>
              </a:ln>
            </c:spPr>
          </c:marker>
          <c:cat>
            <c:strRef>
              <c:f>Sheet1!$A$4:$A$8</c:f>
              <c:strCache>
                <c:ptCount val="5"/>
                <c:pt idx="0">
                  <c:v>Hành chính</c:v>
                </c:pt>
                <c:pt idx="1">
                  <c:v>Bác sĩ</c:v>
                </c:pt>
                <c:pt idx="2">
                  <c:v>Dược</c:v>
                </c:pt>
                <c:pt idx="3">
                  <c:v>Tư vấn</c:v>
                </c:pt>
                <c:pt idx="4">
                  <c:v>Xét nghiệm</c:v>
                </c:pt>
              </c:strCache>
            </c:strRef>
          </c:cat>
          <c:val>
            <c:numRef>
              <c:f>Sheet1!$D$4:$D$8</c:f>
              <c:numCache>
                <c:formatCode>h:mm:ss</c:formatCode>
                <c:ptCount val="5"/>
                <c:pt idx="0">
                  <c:v>0.172916666666667</c:v>
                </c:pt>
                <c:pt idx="1">
                  <c:v>0.151458333333334</c:v>
                </c:pt>
                <c:pt idx="2">
                  <c:v>0.16120370370370399</c:v>
                </c:pt>
                <c:pt idx="3">
                  <c:v>0.174027777777778</c:v>
                </c:pt>
                <c:pt idx="4">
                  <c:v>0.16199074074074099</c:v>
                </c:pt>
              </c:numCache>
            </c:numRef>
          </c:val>
          <c:smooth val="0"/>
        </c:ser>
        <c:ser>
          <c:idx val="3"/>
          <c:order val="3"/>
          <c:tx>
            <c:strRef>
              <c:f>Sheet1!$E$2:$E$3</c:f>
              <c:strCache>
                <c:ptCount val="1"/>
                <c:pt idx="0">
                  <c:v>PK MMT Sau LG</c:v>
                </c:pt>
              </c:strCache>
            </c:strRef>
          </c:tx>
          <c:spPr>
            <a:ln w="38100" cap="rnd" cmpd="sng" algn="ctr">
              <a:solidFill>
                <a:srgbClr val="C00000"/>
              </a:solidFill>
              <a:prstDash val="solid"/>
              <a:round/>
            </a:ln>
          </c:spPr>
          <c:marker>
            <c:spPr>
              <a:solidFill>
                <a:srgbClr val="C00000"/>
              </a:solidFill>
              <a:ln w="9525" cap="flat" cmpd="sng" algn="ctr">
                <a:solidFill>
                  <a:srgbClr val="C00000"/>
                </a:solidFill>
                <a:prstDash val="solid"/>
                <a:round/>
              </a:ln>
            </c:spPr>
          </c:marker>
          <c:cat>
            <c:strRef>
              <c:f>Sheet1!$A$4:$A$8</c:f>
              <c:strCache>
                <c:ptCount val="5"/>
                <c:pt idx="0">
                  <c:v>Hành chính</c:v>
                </c:pt>
                <c:pt idx="1">
                  <c:v>Bác sĩ</c:v>
                </c:pt>
                <c:pt idx="2">
                  <c:v>Dược</c:v>
                </c:pt>
                <c:pt idx="3">
                  <c:v>Tư vấn</c:v>
                </c:pt>
                <c:pt idx="4">
                  <c:v>Xét nghiệm</c:v>
                </c:pt>
              </c:strCache>
            </c:strRef>
          </c:cat>
          <c:val>
            <c:numRef>
              <c:f>Sheet1!$E$4:$E$8</c:f>
              <c:numCache>
                <c:formatCode>h:mm:ss</c:formatCode>
                <c:ptCount val="5"/>
                <c:pt idx="0">
                  <c:v>0.24302083333333299</c:v>
                </c:pt>
                <c:pt idx="1">
                  <c:v>0.224270833333333</c:v>
                </c:pt>
                <c:pt idx="2">
                  <c:v>0.24540509259259299</c:v>
                </c:pt>
                <c:pt idx="3">
                  <c:v>0.27284722222222202</c:v>
                </c:pt>
                <c:pt idx="4">
                  <c:v>0.221365740740741</c:v>
                </c:pt>
              </c:numCache>
            </c:numRef>
          </c:val>
          <c:smooth val="0"/>
        </c:ser>
        <c:dLbls>
          <c:showLegendKey val="0"/>
          <c:showVal val="0"/>
          <c:showCatName val="0"/>
          <c:showSerName val="0"/>
          <c:showPercent val="0"/>
          <c:showBubbleSize val="0"/>
        </c:dLbls>
        <c:marker val="1"/>
        <c:smooth val="0"/>
        <c:axId val="-1917179920"/>
        <c:axId val="-1917178288"/>
      </c:lineChart>
      <c:catAx>
        <c:axId val="-1917179920"/>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crossAx val="-1917178288"/>
        <c:crosses val="autoZero"/>
        <c:auto val="1"/>
        <c:lblAlgn val="ctr"/>
        <c:lblOffset val="100"/>
        <c:noMultiLvlLbl val="0"/>
      </c:catAx>
      <c:valAx>
        <c:axId val="-1917178288"/>
        <c:scaling>
          <c:orientation val="minMax"/>
        </c:scaling>
        <c:delete val="0"/>
        <c:axPos val="l"/>
        <c:majorGridlines>
          <c:spPr>
            <a:ln w="3175" cap="flat" cmpd="dbl" algn="ctr">
              <a:solidFill>
                <a:schemeClr val="tx1">
                  <a:tint val="75000"/>
                  <a:shade val="95000"/>
                  <a:satMod val="105000"/>
                </a:schemeClr>
              </a:solidFill>
              <a:prstDash val="sysDot"/>
              <a:round/>
            </a:ln>
          </c:spPr>
        </c:majorGridlines>
        <c:numFmt formatCode="h:mm:ss" sourceLinked="1"/>
        <c:majorTickMark val="out"/>
        <c:minorTickMark val="none"/>
        <c:tickLblPos val="nextTo"/>
        <c:txPr>
          <a:bodyPr rot="-6000000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crossAx val="-1917179920"/>
        <c:crosses val="autoZero"/>
        <c:crossBetween val="between"/>
      </c:valAx>
    </c:plotArea>
    <c:legend>
      <c:legendPos val="r"/>
      <c:layout>
        <c:manualLayout>
          <c:xMode val="edge"/>
          <c:yMode val="edge"/>
          <c:x val="6.9198841661393007E-2"/>
          <c:y val="0.85476228823669798"/>
          <c:w val="0.90326676773640302"/>
          <c:h val="0.145237646924569"/>
        </c:manualLayout>
      </c:layout>
      <c:overlay val="0"/>
      <c:txPr>
        <a:bodyPr rot="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legend>
    <c:plotVisOnly val="1"/>
    <c:dispBlanksAs val="gap"/>
    <c:showDLblsOverMax val="0"/>
  </c:chart>
  <c:txPr>
    <a:bodyPr/>
    <a:lstStyle/>
    <a:p>
      <a:pPr>
        <a:defRPr lang="en-US"/>
      </a:pPr>
      <a:endParaRPr lang="vi-V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57752503159299"/>
          <c:y val="3.6861876640419997E-2"/>
          <c:w val="0.86434897200350003"/>
          <c:h val="0.86890173884514499"/>
        </c:manualLayout>
      </c:layout>
      <c:barChart>
        <c:barDir val="col"/>
        <c:grouping val="clustered"/>
        <c:varyColors val="0"/>
        <c:ser>
          <c:idx val="0"/>
          <c:order val="0"/>
          <c:tx>
            <c:strRef>
              <c:f>Sheet1!$B$11:$B$12</c:f>
              <c:strCache>
                <c:ptCount val="1"/>
                <c:pt idx="0">
                  <c:v>TG chờ Trước LG</c:v>
                </c:pt>
              </c:strCache>
            </c:strRef>
          </c:tx>
          <c:spPr>
            <a:solidFill>
              <a:srgbClr val="C00000"/>
            </a:solidFill>
            <a:ln>
              <a:noFill/>
            </a:ln>
          </c:spPr>
          <c:invertIfNegative val="0"/>
          <c:cat>
            <c:strRef>
              <c:f>Sheet1!$A$13:$A$15</c:f>
              <c:strCache>
                <c:ptCount val="3"/>
                <c:pt idx="0">
                  <c:v>BN mới</c:v>
                </c:pt>
                <c:pt idx="1">
                  <c:v>BN Pre-ART</c:v>
                </c:pt>
                <c:pt idx="2">
                  <c:v>BN ART</c:v>
                </c:pt>
              </c:strCache>
            </c:strRef>
          </c:cat>
          <c:val>
            <c:numRef>
              <c:f>Sheet1!$B$13:$B$15</c:f>
              <c:numCache>
                <c:formatCode>h:mm:ss</c:formatCode>
                <c:ptCount val="3"/>
                <c:pt idx="0">
                  <c:v>1.9467592592592599E-2</c:v>
                </c:pt>
                <c:pt idx="1">
                  <c:v>3.2986111111111202E-3</c:v>
                </c:pt>
                <c:pt idx="2">
                  <c:v>9.4560185185185407E-3</c:v>
                </c:pt>
              </c:numCache>
            </c:numRef>
          </c:val>
        </c:ser>
        <c:ser>
          <c:idx val="1"/>
          <c:order val="1"/>
          <c:tx>
            <c:strRef>
              <c:f>Sheet1!$C$11:$C$12</c:f>
              <c:strCache>
                <c:ptCount val="1"/>
                <c:pt idx="0">
                  <c:v>TG chờ Sau LG</c:v>
                </c:pt>
              </c:strCache>
            </c:strRef>
          </c:tx>
          <c:spPr>
            <a:solidFill>
              <a:srgbClr val="000099"/>
            </a:solidFill>
            <a:ln>
              <a:solidFill>
                <a:schemeClr val="accent6">
                  <a:lumMod val="75000"/>
                </a:schemeClr>
              </a:solidFill>
            </a:ln>
          </c:spPr>
          <c:invertIfNegative val="0"/>
          <c:dPt>
            <c:idx val="0"/>
            <c:invertIfNegative val="0"/>
            <c:bubble3D val="0"/>
            <c:spPr>
              <a:solidFill>
                <a:srgbClr val="000099"/>
              </a:solidFill>
              <a:ln>
                <a:noFill/>
              </a:ln>
            </c:spPr>
          </c:dPt>
          <c:cat>
            <c:strRef>
              <c:f>Sheet1!$A$13:$A$15</c:f>
              <c:strCache>
                <c:ptCount val="3"/>
                <c:pt idx="0">
                  <c:v>BN mới</c:v>
                </c:pt>
                <c:pt idx="1">
                  <c:v>BN Pre-ART</c:v>
                </c:pt>
                <c:pt idx="2">
                  <c:v>BN ART</c:v>
                </c:pt>
              </c:strCache>
            </c:strRef>
          </c:cat>
          <c:val>
            <c:numRef>
              <c:f>Sheet1!$C$13:$C$15</c:f>
              <c:numCache>
                <c:formatCode>h:mm:ss</c:formatCode>
                <c:ptCount val="3"/>
                <c:pt idx="0">
                  <c:v>9.1319444444444408E-3</c:v>
                </c:pt>
                <c:pt idx="1">
                  <c:v>3.1365740740740798E-3</c:v>
                </c:pt>
                <c:pt idx="2">
                  <c:v>1.51041666666667E-2</c:v>
                </c:pt>
              </c:numCache>
            </c:numRef>
          </c:val>
        </c:ser>
        <c:dLbls>
          <c:showLegendKey val="0"/>
          <c:showVal val="0"/>
          <c:showCatName val="0"/>
          <c:showSerName val="0"/>
          <c:showPercent val="0"/>
          <c:showBubbleSize val="0"/>
        </c:dLbls>
        <c:gapWidth val="150"/>
        <c:axId val="-1917177200"/>
        <c:axId val="-1917176656"/>
      </c:barChart>
      <c:lineChart>
        <c:grouping val="standard"/>
        <c:varyColors val="0"/>
        <c:ser>
          <c:idx val="2"/>
          <c:order val="2"/>
          <c:tx>
            <c:strRef>
              <c:f>Sheet1!$D$11:$D$12</c:f>
              <c:strCache>
                <c:ptCount val="1"/>
                <c:pt idx="0">
                  <c:v>TG nhận Trước LG</c:v>
                </c:pt>
              </c:strCache>
            </c:strRef>
          </c:tx>
          <c:spPr>
            <a:ln w="38100" cap="rnd" cmpd="sng" algn="ctr">
              <a:solidFill>
                <a:srgbClr val="F79646">
                  <a:lumMod val="75000"/>
                </a:srgbClr>
              </a:solidFill>
              <a:prstDash val="solid"/>
              <a:round/>
            </a:ln>
          </c:spPr>
          <c:marker>
            <c:spPr>
              <a:solidFill>
                <a:srgbClr val="FF9900"/>
              </a:solidFill>
              <a:ln w="9525" cap="flat" cmpd="sng" algn="ctr">
                <a:solidFill>
                  <a:srgbClr val="F79646">
                    <a:lumMod val="75000"/>
                  </a:srgbClr>
                </a:solidFill>
                <a:prstDash val="solid"/>
                <a:round/>
              </a:ln>
            </c:spPr>
          </c:marker>
          <c:cat>
            <c:strRef>
              <c:f>Sheet1!$A$13:$A$15</c:f>
              <c:strCache>
                <c:ptCount val="3"/>
                <c:pt idx="0">
                  <c:v>BN mới</c:v>
                </c:pt>
                <c:pt idx="1">
                  <c:v>BN Pre-ART</c:v>
                </c:pt>
                <c:pt idx="2">
                  <c:v>BN ART</c:v>
                </c:pt>
              </c:strCache>
            </c:strRef>
          </c:cat>
          <c:val>
            <c:numRef>
              <c:f>Sheet1!$D$13:$D$15</c:f>
              <c:numCache>
                <c:formatCode>h:mm:ss</c:formatCode>
                <c:ptCount val="3"/>
                <c:pt idx="0">
                  <c:v>2.1273148148148201E-2</c:v>
                </c:pt>
                <c:pt idx="1">
                  <c:v>6.1342592592592603E-3</c:v>
                </c:pt>
                <c:pt idx="2">
                  <c:v>7.69675925925926E-3</c:v>
                </c:pt>
              </c:numCache>
            </c:numRef>
          </c:val>
          <c:smooth val="0"/>
        </c:ser>
        <c:ser>
          <c:idx val="3"/>
          <c:order val="3"/>
          <c:tx>
            <c:strRef>
              <c:f>Sheet1!$E$11:$E$12</c:f>
              <c:strCache>
                <c:ptCount val="1"/>
                <c:pt idx="0">
                  <c:v>TG nhận Sau LG</c:v>
                </c:pt>
              </c:strCache>
            </c:strRef>
          </c:tx>
          <c:spPr>
            <a:ln w="38100" cap="rnd" cmpd="sng" algn="ctr">
              <a:solidFill>
                <a:srgbClr val="002060"/>
              </a:solidFill>
              <a:prstDash val="solid"/>
              <a:round/>
            </a:ln>
          </c:spPr>
          <c:marker>
            <c:spPr>
              <a:solidFill>
                <a:srgbClr val="002060"/>
              </a:solidFill>
              <a:ln w="9525" cap="flat" cmpd="sng" algn="ctr">
                <a:solidFill>
                  <a:srgbClr val="002060"/>
                </a:solidFill>
                <a:prstDash val="solid"/>
                <a:round/>
              </a:ln>
            </c:spPr>
          </c:marker>
          <c:cat>
            <c:strRef>
              <c:f>Sheet1!$A$13:$A$15</c:f>
              <c:strCache>
                <c:ptCount val="3"/>
                <c:pt idx="0">
                  <c:v>BN mới</c:v>
                </c:pt>
                <c:pt idx="1">
                  <c:v>BN Pre-ART</c:v>
                </c:pt>
                <c:pt idx="2">
                  <c:v>BN ART</c:v>
                </c:pt>
              </c:strCache>
            </c:strRef>
          </c:cat>
          <c:val>
            <c:numRef>
              <c:f>Sheet1!$E$13:$E$15</c:f>
              <c:numCache>
                <c:formatCode>h:mm:ss</c:formatCode>
                <c:ptCount val="3"/>
                <c:pt idx="0">
                  <c:v>1.1759259259259301E-2</c:v>
                </c:pt>
                <c:pt idx="1">
                  <c:v>6.7476851851852003E-3</c:v>
                </c:pt>
                <c:pt idx="2">
                  <c:v>6.1226851851851902E-3</c:v>
                </c:pt>
              </c:numCache>
            </c:numRef>
          </c:val>
          <c:smooth val="0"/>
        </c:ser>
        <c:dLbls>
          <c:showLegendKey val="0"/>
          <c:showVal val="0"/>
          <c:showCatName val="0"/>
          <c:showSerName val="0"/>
          <c:showPercent val="0"/>
          <c:showBubbleSize val="0"/>
        </c:dLbls>
        <c:marker val="1"/>
        <c:smooth val="0"/>
        <c:axId val="-1917177200"/>
        <c:axId val="-1917176656"/>
      </c:lineChart>
      <c:catAx>
        <c:axId val="-1917177200"/>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en-US" sz="16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crossAx val="-1917176656"/>
        <c:crosses val="autoZero"/>
        <c:auto val="1"/>
        <c:lblAlgn val="ctr"/>
        <c:lblOffset val="100"/>
        <c:noMultiLvlLbl val="0"/>
      </c:catAx>
      <c:valAx>
        <c:axId val="-1917176656"/>
        <c:scaling>
          <c:orientation val="minMax"/>
        </c:scaling>
        <c:delete val="0"/>
        <c:axPos val="l"/>
        <c:majorGridlines>
          <c:spPr>
            <a:ln w="3175" cap="flat" cmpd="dbl" algn="ctr">
              <a:solidFill>
                <a:schemeClr val="tx1">
                  <a:tint val="75000"/>
                  <a:shade val="95000"/>
                  <a:satMod val="105000"/>
                </a:schemeClr>
              </a:solidFill>
              <a:prstDash val="sysDot"/>
              <a:round/>
            </a:ln>
          </c:spPr>
        </c:majorGridlines>
        <c:numFmt formatCode="h:mm:ss" sourceLinked="1"/>
        <c:majorTickMark val="out"/>
        <c:minorTickMark val="none"/>
        <c:tickLblPos val="nextTo"/>
        <c:txPr>
          <a:bodyPr rot="-6000000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crossAx val="-1917177200"/>
        <c:crosses val="autoZero"/>
        <c:crossBetween val="between"/>
      </c:valAx>
    </c:plotArea>
    <c:legend>
      <c:legendPos val="r"/>
      <c:layout>
        <c:manualLayout>
          <c:xMode val="edge"/>
          <c:yMode val="edge"/>
          <c:x val="0.13265080927384101"/>
          <c:y val="3.8774667055507001E-2"/>
          <c:w val="0.78889698162729605"/>
          <c:h val="7.5035238650724201E-2"/>
        </c:manualLayout>
      </c:layout>
      <c:overlay val="0"/>
      <c:txPr>
        <a:bodyPr rot="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legend>
    <c:plotVisOnly val="1"/>
    <c:dispBlanksAs val="gap"/>
    <c:showDLblsOverMax val="0"/>
  </c:chart>
  <c:txPr>
    <a:bodyPr/>
    <a:lstStyle/>
    <a:p>
      <a:pPr>
        <a:defRPr lang="en-US"/>
      </a:pPr>
      <a:endParaRPr lang="vi-V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8156842544215"/>
          <c:y val="0.14584541062801901"/>
          <c:w val="0.86052663871561497"/>
          <c:h val="0.77491973829358496"/>
        </c:manualLayout>
      </c:layout>
      <c:barChart>
        <c:barDir val="col"/>
        <c:grouping val="clustered"/>
        <c:varyColors val="0"/>
        <c:ser>
          <c:idx val="0"/>
          <c:order val="0"/>
          <c:tx>
            <c:strRef>
              <c:f>Sheet1!$B$17:$B$18</c:f>
              <c:strCache>
                <c:ptCount val="1"/>
                <c:pt idx="0">
                  <c:v>TG chờ Trước LG</c:v>
                </c:pt>
              </c:strCache>
            </c:strRef>
          </c:tx>
          <c:spPr>
            <a:solidFill>
              <a:srgbClr val="C00000"/>
            </a:solidFill>
            <a:ln>
              <a:noFill/>
            </a:ln>
          </c:spPr>
          <c:invertIfNegative val="0"/>
          <c:cat>
            <c:strRef>
              <c:f>Sheet1!$A$19:$A$21</c:f>
              <c:strCache>
                <c:ptCount val="3"/>
                <c:pt idx="0">
                  <c:v>BN khởi liều</c:v>
                </c:pt>
                <c:pt idx="1">
                  <c:v>BN dò liều</c:v>
                </c:pt>
                <c:pt idx="2">
                  <c:v>BN duy trì</c:v>
                </c:pt>
              </c:strCache>
            </c:strRef>
          </c:cat>
          <c:val>
            <c:numRef>
              <c:f>Sheet1!$B$19:$B$21</c:f>
              <c:numCache>
                <c:formatCode>h:mm:ss</c:formatCode>
                <c:ptCount val="3"/>
                <c:pt idx="0">
                  <c:v>0.12612268518518499</c:v>
                </c:pt>
                <c:pt idx="1">
                  <c:v>4.1666666666666702E-4</c:v>
                </c:pt>
                <c:pt idx="2">
                  <c:v>4.5138888888888898E-4</c:v>
                </c:pt>
              </c:numCache>
            </c:numRef>
          </c:val>
        </c:ser>
        <c:ser>
          <c:idx val="2"/>
          <c:order val="2"/>
          <c:tx>
            <c:strRef>
              <c:f>Sheet1!$D$17:$D$18</c:f>
              <c:strCache>
                <c:ptCount val="1"/>
                <c:pt idx="0">
                  <c:v>TG nhận Trước LG</c:v>
                </c:pt>
              </c:strCache>
            </c:strRef>
          </c:tx>
          <c:spPr>
            <a:solidFill>
              <a:srgbClr val="0070C0"/>
            </a:solidFill>
            <a:ln>
              <a:noFill/>
            </a:ln>
          </c:spPr>
          <c:invertIfNegative val="0"/>
          <c:cat>
            <c:strRef>
              <c:f>Sheet1!$A$19:$A$21</c:f>
              <c:strCache>
                <c:ptCount val="3"/>
                <c:pt idx="0">
                  <c:v>BN khởi liều</c:v>
                </c:pt>
                <c:pt idx="1">
                  <c:v>BN dò liều</c:v>
                </c:pt>
                <c:pt idx="2">
                  <c:v>BN duy trì</c:v>
                </c:pt>
              </c:strCache>
            </c:strRef>
          </c:cat>
          <c:val>
            <c:numRef>
              <c:f>Sheet1!$D$19:$D$21</c:f>
              <c:numCache>
                <c:formatCode>h:mm:ss</c:formatCode>
                <c:ptCount val="3"/>
                <c:pt idx="0">
                  <c:v>2.05092592592593E-2</c:v>
                </c:pt>
                <c:pt idx="1">
                  <c:v>1.85185185185185E-3</c:v>
                </c:pt>
                <c:pt idx="2">
                  <c:v>9.6064814814814797E-4</c:v>
                </c:pt>
              </c:numCache>
            </c:numRef>
          </c:val>
        </c:ser>
        <c:dLbls>
          <c:showLegendKey val="0"/>
          <c:showVal val="0"/>
          <c:showCatName val="0"/>
          <c:showSerName val="0"/>
          <c:showPercent val="0"/>
          <c:showBubbleSize val="0"/>
        </c:dLbls>
        <c:gapWidth val="150"/>
        <c:axId val="-1917178832"/>
        <c:axId val="-1917177744"/>
      </c:barChart>
      <c:lineChart>
        <c:grouping val="standard"/>
        <c:varyColors val="0"/>
        <c:ser>
          <c:idx val="1"/>
          <c:order val="1"/>
          <c:tx>
            <c:strRef>
              <c:f>Sheet1!$C$17:$C$18</c:f>
              <c:strCache>
                <c:ptCount val="1"/>
                <c:pt idx="0">
                  <c:v>TG chờ Sau LG</c:v>
                </c:pt>
              </c:strCache>
            </c:strRef>
          </c:tx>
          <c:spPr>
            <a:ln w="38100" cap="rnd" cmpd="sng" algn="ctr">
              <a:solidFill>
                <a:srgbClr val="F79646">
                  <a:lumMod val="75000"/>
                </a:srgbClr>
              </a:solidFill>
              <a:prstDash val="solid"/>
              <a:round/>
            </a:ln>
          </c:spPr>
          <c:marker>
            <c:spPr>
              <a:solidFill>
                <a:schemeClr val="accent6">
                  <a:lumMod val="75000"/>
                </a:schemeClr>
              </a:solidFill>
              <a:ln w="9525" cap="flat" cmpd="sng" algn="ctr">
                <a:solidFill>
                  <a:schemeClr val="accent6">
                    <a:lumMod val="75000"/>
                  </a:schemeClr>
                </a:solidFill>
                <a:prstDash val="solid"/>
                <a:round/>
              </a:ln>
            </c:spPr>
          </c:marker>
          <c:cat>
            <c:strRef>
              <c:f>Sheet1!$A$19:$A$21</c:f>
              <c:strCache>
                <c:ptCount val="3"/>
                <c:pt idx="0">
                  <c:v>BN khởi liều</c:v>
                </c:pt>
                <c:pt idx="1">
                  <c:v>BN dò liều</c:v>
                </c:pt>
                <c:pt idx="2">
                  <c:v>BN duy trì</c:v>
                </c:pt>
              </c:strCache>
            </c:strRef>
          </c:cat>
          <c:val>
            <c:numRef>
              <c:f>Sheet1!$C$19:$C$21</c:f>
              <c:numCache>
                <c:formatCode>h:mm:ss</c:formatCode>
                <c:ptCount val="3"/>
                <c:pt idx="0">
                  <c:v>5.9629629629629602E-2</c:v>
                </c:pt>
                <c:pt idx="1">
                  <c:v>3.10185185185186E-3</c:v>
                </c:pt>
                <c:pt idx="2">
                  <c:v>2.82407407407408E-3</c:v>
                </c:pt>
              </c:numCache>
            </c:numRef>
          </c:val>
          <c:smooth val="0"/>
        </c:ser>
        <c:ser>
          <c:idx val="3"/>
          <c:order val="3"/>
          <c:tx>
            <c:strRef>
              <c:f>Sheet1!$E$17:$E$18</c:f>
              <c:strCache>
                <c:ptCount val="1"/>
                <c:pt idx="0">
                  <c:v>TG nhận Sau LG</c:v>
                </c:pt>
              </c:strCache>
            </c:strRef>
          </c:tx>
          <c:spPr>
            <a:ln w="38100" cap="rnd" cmpd="sng" algn="ctr">
              <a:solidFill>
                <a:srgbClr val="002060"/>
              </a:solidFill>
              <a:prstDash val="solid"/>
              <a:round/>
            </a:ln>
          </c:spPr>
          <c:marker>
            <c:spPr>
              <a:solidFill>
                <a:srgbClr val="002060"/>
              </a:solidFill>
              <a:ln w="9525" cap="flat" cmpd="sng" algn="ctr">
                <a:solidFill>
                  <a:srgbClr val="002060"/>
                </a:solidFill>
                <a:prstDash val="solid"/>
                <a:round/>
              </a:ln>
            </c:spPr>
          </c:marker>
          <c:cat>
            <c:strRef>
              <c:f>Sheet1!$A$19:$A$21</c:f>
              <c:strCache>
                <c:ptCount val="3"/>
                <c:pt idx="0">
                  <c:v>BN khởi liều</c:v>
                </c:pt>
                <c:pt idx="1">
                  <c:v>BN dò liều</c:v>
                </c:pt>
                <c:pt idx="2">
                  <c:v>BN duy trì</c:v>
                </c:pt>
              </c:strCache>
            </c:strRef>
          </c:cat>
          <c:val>
            <c:numRef>
              <c:f>Sheet1!$E$19:$E$21</c:f>
              <c:numCache>
                <c:formatCode>h:mm:ss</c:formatCode>
                <c:ptCount val="3"/>
                <c:pt idx="0">
                  <c:v>2.33333333333333E-2</c:v>
                </c:pt>
                <c:pt idx="1">
                  <c:v>6.9444444444444501E-3</c:v>
                </c:pt>
                <c:pt idx="2">
                  <c:v>1.4351851851851899E-3</c:v>
                </c:pt>
              </c:numCache>
            </c:numRef>
          </c:val>
          <c:smooth val="0"/>
        </c:ser>
        <c:dLbls>
          <c:showLegendKey val="0"/>
          <c:showVal val="0"/>
          <c:showCatName val="0"/>
          <c:showSerName val="0"/>
          <c:showPercent val="0"/>
          <c:showBubbleSize val="0"/>
        </c:dLbls>
        <c:marker val="1"/>
        <c:smooth val="0"/>
        <c:axId val="-1917178832"/>
        <c:axId val="-1917177744"/>
      </c:lineChart>
      <c:catAx>
        <c:axId val="-1917178832"/>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crossAx val="-1917177744"/>
        <c:crosses val="autoZero"/>
        <c:auto val="1"/>
        <c:lblAlgn val="ctr"/>
        <c:lblOffset val="100"/>
        <c:noMultiLvlLbl val="0"/>
      </c:catAx>
      <c:valAx>
        <c:axId val="-1917177744"/>
        <c:scaling>
          <c:orientation val="minMax"/>
        </c:scaling>
        <c:delete val="0"/>
        <c:axPos val="l"/>
        <c:majorGridlines>
          <c:spPr>
            <a:ln w="3175" cap="flat" cmpd="dbl" algn="ctr">
              <a:solidFill>
                <a:schemeClr val="tx1">
                  <a:tint val="75000"/>
                  <a:shade val="95000"/>
                  <a:satMod val="105000"/>
                </a:schemeClr>
              </a:solidFill>
              <a:prstDash val="sysDot"/>
              <a:round/>
            </a:ln>
          </c:spPr>
        </c:majorGridlines>
        <c:numFmt formatCode="h:mm:ss" sourceLinked="1"/>
        <c:majorTickMark val="out"/>
        <c:minorTickMark val="none"/>
        <c:tickLblPos val="nextTo"/>
        <c:txPr>
          <a:bodyPr rot="-6000000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crossAx val="-1917178832"/>
        <c:crosses val="autoZero"/>
        <c:crossBetween val="between"/>
      </c:valAx>
    </c:plotArea>
    <c:legend>
      <c:legendPos val="r"/>
      <c:layout>
        <c:manualLayout>
          <c:xMode val="edge"/>
          <c:yMode val="edge"/>
          <c:x val="0.57278794696117596"/>
          <c:y val="0.33288751949484702"/>
          <c:w val="0.33846746429423702"/>
          <c:h val="0.450166989995817"/>
        </c:manualLayout>
      </c:layout>
      <c:overlay val="0"/>
      <c:txPr>
        <a:bodyPr rot="0" spcFirstLastPara="0" vertOverflow="ellipsis" vert="horz" wrap="square" anchor="ctr" anchorCtr="1"/>
        <a:lstStyle/>
        <a:p>
          <a:pPr>
            <a:defRPr lang="en-US" sz="1500" b="0" i="0" u="none" strike="noStrike" kern="1200" baseline="0">
              <a:solidFill>
                <a:schemeClr val="tx1"/>
              </a:solidFill>
              <a:latin typeface="Arial" panose="020B0604020202020204" pitchFamily="34" charset="0"/>
              <a:ea typeface="+mn-ea"/>
              <a:cs typeface="Arial" panose="020B0604020202020204" pitchFamily="34" charset="0"/>
            </a:defRPr>
          </a:pPr>
          <a:endParaRPr lang="vi-VN"/>
        </a:p>
      </c:txPr>
    </c:legend>
    <c:plotVisOnly val="1"/>
    <c:dispBlanksAs val="gap"/>
    <c:showDLblsOverMax val="0"/>
  </c:chart>
  <c:txPr>
    <a:bodyPr/>
    <a:lstStyle/>
    <a:p>
      <a:pPr>
        <a:defRPr lang="en-US"/>
      </a:pPr>
      <a:endParaRPr lang="vi-V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6400" cy="496888"/>
          </a:xfrm>
          <a:prstGeom prst="rect">
            <a:avLst/>
          </a:prstGeom>
          <a:noFill/>
          <a:ln w="9525">
            <a:noFill/>
            <a:miter lim="800000"/>
          </a:ln>
          <a:effectLst/>
        </p:spPr>
        <p:txBody>
          <a:bodyPr vert="horz" wrap="square" lIns="91440" tIns="45720" rIns="91440" bIns="45720" numCol="1" anchor="t" anchorCtr="0" compatLnSpc="1"/>
          <a:lstStyle>
            <a:lvl1pPr eaLnBrk="0" hangingPunct="0">
              <a:defRPr sz="1200">
                <a:latin typeface="Arial" panose="020B0604020202020204" pitchFamily="34" charset="0"/>
                <a:cs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vi-VN" sz="12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66563" name="Rectangle 3"/>
          <p:cNvSpPr>
            <a:spLocks noGrp="1" noChangeArrowheads="1"/>
          </p:cNvSpPr>
          <p:nvPr>
            <p:ph type="dt" sz="quarter" idx="1"/>
          </p:nvPr>
        </p:nvSpPr>
        <p:spPr bwMode="auto">
          <a:xfrm>
            <a:off x="3849688" y="0"/>
            <a:ext cx="2946400" cy="496888"/>
          </a:xfrm>
          <a:prstGeom prst="rect">
            <a:avLst/>
          </a:prstGeom>
          <a:noFill/>
          <a:ln w="9525">
            <a:noFill/>
            <a:miter lim="800000"/>
          </a:ln>
          <a:effectLst/>
        </p:spPr>
        <p:txBody>
          <a:bodyPr vert="horz" wrap="square" lIns="91440" tIns="45720" rIns="91440" bIns="45720" numCol="1" anchor="t" anchorCtr="0" compatLnSpc="1"/>
          <a:lstStyle>
            <a:lvl1pPr algn="r" eaLnBrk="0" hangingPunct="0">
              <a:defRPr sz="1200">
                <a:latin typeface="Arial" panose="020B0604020202020204" pitchFamily="34" charset="0"/>
                <a:cs typeface="Arial" panose="020B0604020202020204" pitchFamily="34" charset="0"/>
              </a:defRPr>
            </a:lvl1pPr>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66564" name="Rectangle 4"/>
          <p:cNvSpPr>
            <a:spLocks noGrp="1" noChangeArrowheads="1"/>
          </p:cNvSpPr>
          <p:nvPr>
            <p:ph type="ftr" sz="quarter" idx="2"/>
          </p:nvPr>
        </p:nvSpPr>
        <p:spPr bwMode="auto">
          <a:xfrm>
            <a:off x="0" y="9428163"/>
            <a:ext cx="2946400" cy="496888"/>
          </a:xfrm>
          <a:prstGeom prst="rect">
            <a:avLst/>
          </a:prstGeom>
          <a:noFill/>
          <a:ln w="9525">
            <a:noFill/>
            <a:miter lim="800000"/>
          </a:ln>
          <a:effectLst/>
        </p:spPr>
        <p:txBody>
          <a:bodyPr vert="horz" wrap="square" lIns="91440" tIns="45720" rIns="91440" bIns="45720" numCol="1" anchor="b" anchorCtr="0" compatLnSpc="1"/>
          <a:lstStyle>
            <a:lvl1pPr eaLnBrk="0" hangingPunct="0">
              <a:defRPr sz="1200">
                <a:latin typeface="Arial" panose="020B0604020202020204" pitchFamily="34" charset="0"/>
                <a:cs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vi-VN" sz="12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66565" name="Rectangle 5"/>
          <p:cNvSpPr>
            <a:spLocks noGrp="1" noChangeArrowheads="1"/>
          </p:cNvSpPr>
          <p:nvPr>
            <p:ph type="sldNum" sz="quarter" idx="3"/>
          </p:nvPr>
        </p:nvSpPr>
        <p:spPr bwMode="auto">
          <a:xfrm>
            <a:off x="3849688" y="9428163"/>
            <a:ext cx="2946400" cy="496888"/>
          </a:xfrm>
          <a:prstGeom prst="rect">
            <a:avLst/>
          </a:prstGeom>
          <a:noFill/>
          <a:ln w="9525">
            <a:noFill/>
            <a:miter lim="800000"/>
          </a:ln>
          <a:effectLst/>
        </p:spPr>
        <p:txBody>
          <a:bodyPr vert="horz" wrap="square" lIns="91440" tIns="45720" rIns="91440" bIns="45720" numCol="1" anchor="b" anchorCtr="0" compatLnSpc="1"/>
          <a:lstStyle/>
          <a:p>
            <a:pPr lvl="0" algn="r"/>
            <a:fld id="{9A0DB2DC-4C9A-4742-B13C-FB6460FD3503}" type="slidenum">
              <a:rPr lang="en-US" altLang="en-US" sz="1200" dirty="0"/>
              <a:t>‹#›</a:t>
            </a:fld>
            <a:endParaRPr lang="en-US" altLang="en-US" sz="1200" dirty="0"/>
          </a:p>
        </p:txBody>
      </p:sp>
    </p:spTree>
    <p:extLst>
      <p:ext uri="{BB962C8B-B14F-4D97-AF65-F5344CB8AC3E}">
        <p14:creationId xmlns:p14="http://schemas.microsoft.com/office/powerpoint/2010/main" val="8596680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lstStyle>
            <a:lvl1pPr eaLnBrk="1" hangingPunct="1">
              <a:defRPr sz="1200">
                <a:latin typeface="Calibri" panose="020F0502020204030204" pitchFamily="34" charset="0"/>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vi-VN" sz="1200" b="0" i="0" u="none" strike="noStrike" kern="1200" cap="none" spc="0" normalizeH="0" baseline="0" noProof="0">
              <a:ln>
                <a:noFill/>
              </a:ln>
              <a:solidFill>
                <a:schemeClr val="tx1"/>
              </a:solidFill>
              <a:effectLst/>
              <a:uLnTx/>
              <a:uFillTx/>
              <a:latin typeface="Calibri" panose="020F0502020204030204" pitchFamily="34" charset="0"/>
              <a:ea typeface="+mn-ea"/>
              <a:cs typeface="Arial" panose="020B0604020202020204" pitchFamily="34" charset="0"/>
            </a:endParaRPr>
          </a:p>
        </p:txBody>
      </p:sp>
      <p:sp>
        <p:nvSpPr>
          <p:cNvPr id="3" name="Date Placeholder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lstStyle>
            <a:lvl1pPr algn="r" eaLnBrk="1" hangingPunct="1">
              <a:defRPr sz="1200">
                <a:latin typeface="Calibri" panose="020F0502020204030204" pitchFamily="34" charset="0"/>
                <a:cs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Calibri" panose="020F0502020204030204" pitchFamily="34" charset="0"/>
              <a:ea typeface="+mn-ea"/>
              <a:cs typeface="Arial" panose="020B0604020202020204" pitchFamily="34" charset="0"/>
            </a:endParaRPr>
          </a:p>
        </p:txBody>
      </p:sp>
      <p:sp>
        <p:nvSpPr>
          <p:cNvPr id="4" name="Slide Image Placeholder 3"/>
          <p:cNvSpPr>
            <a:spLocks noGrp="1" noRot="1" noChangeAspect="1"/>
          </p:cNvSpPr>
          <p:nvPr>
            <p:ph type="sldImg" idx="2"/>
          </p:nvPr>
        </p:nvSpPr>
        <p:spPr>
          <a:xfrm>
            <a:off x="919163" y="746125"/>
            <a:ext cx="4960938" cy="3721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Notes Placeholder 4"/>
          <p:cNvSpPr>
            <a:spLocks noGrp="1"/>
          </p:cNvSpPr>
          <p:nvPr>
            <p:ph type="body" sz="quarter" idx="3"/>
          </p:nvPr>
        </p:nvSpPr>
        <p:spPr>
          <a:xfrm>
            <a:off x="679450" y="4716463"/>
            <a:ext cx="5438775" cy="4465638"/>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Click to edit Master text styles</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Second level</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Third level</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Fourth level</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smtClean="0">
                <a:ln>
                  <a:noFill/>
                </a:ln>
                <a:solidFill>
                  <a:schemeClr val="tx1"/>
                </a:solidFill>
                <a:effectLst/>
                <a:uLnTx/>
                <a:uFillTx/>
                <a:latin typeface="+mn-lt"/>
                <a:ea typeface="+mn-ea"/>
                <a:cs typeface="+mn-cs"/>
              </a:rPr>
              <a:t>Fifth level</a:t>
            </a:r>
            <a:endParaRPr kumimoji="0" 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4"/>
          </p:nvPr>
        </p:nvSpPr>
        <p:spPr>
          <a:xfrm>
            <a:off x="0" y="9428163"/>
            <a:ext cx="2946400" cy="496888"/>
          </a:xfrm>
          <a:prstGeom prst="rect">
            <a:avLst/>
          </a:prstGeom>
        </p:spPr>
        <p:txBody>
          <a:bodyPr vert="horz" wrap="square" lIns="91440" tIns="45720" rIns="91440" bIns="45720" numCol="1" anchor="b" anchorCtr="0" compatLnSpc="1"/>
          <a:lstStyle>
            <a:lvl1pPr eaLnBrk="1" hangingPunct="1">
              <a:defRPr sz="1200">
                <a:latin typeface="Calibri" panose="020F0502020204030204" pitchFamily="34" charset="0"/>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vi-VN" sz="1200" b="0" i="0" u="none" strike="noStrike" kern="1200" cap="none" spc="0" normalizeH="0" baseline="0" noProof="0">
              <a:ln>
                <a:noFill/>
              </a:ln>
              <a:solidFill>
                <a:schemeClr val="tx1"/>
              </a:solidFill>
              <a:effectLst/>
              <a:uLnTx/>
              <a:uFillTx/>
              <a:latin typeface="Calibri" panose="020F0502020204030204" pitchFamily="34" charset="0"/>
              <a:ea typeface="+mn-ea"/>
              <a:cs typeface="Arial" panose="020B0604020202020204" pitchFamily="34" charset="0"/>
            </a:endParaRPr>
          </a:p>
        </p:txBody>
      </p:sp>
      <p:sp>
        <p:nvSpPr>
          <p:cNvPr id="7" name="Slide Number Placeholder 6"/>
          <p:cNvSpPr>
            <a:spLocks noGrp="1"/>
          </p:cNvSpPr>
          <p:nvPr>
            <p:ph type="sldNum" sz="quarter" idx="5"/>
          </p:nvPr>
        </p:nvSpPr>
        <p:spPr>
          <a:xfrm>
            <a:off x="3849688" y="9428163"/>
            <a:ext cx="2946400" cy="496888"/>
          </a:xfrm>
          <a:prstGeom prst="rect">
            <a:avLst/>
          </a:prstGeom>
        </p:spPr>
        <p:txBody>
          <a:bodyPr vert="horz" wrap="square" lIns="91440" tIns="45720" rIns="91440" bIns="45720" numCol="1" anchor="b" anchorCtr="0" compatLnSpc="1"/>
          <a:lstStyle/>
          <a:p>
            <a:pPr lvl="0" algn="r" eaLnBrk="1" hangingPunct="1"/>
            <a:fld id="{9A0DB2DC-4C9A-4742-B13C-FB6460FD3503}" type="slidenum">
              <a:rPr lang="en-US" altLang="en-US" sz="1200" dirty="0">
                <a:latin typeface="Calibri" panose="020F0502020204030204" pitchFamily="34" charset="0"/>
              </a:rPr>
              <a:t>‹#›</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29511015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46083" name="Rectangle 3"/>
          <p:cNvSpPr>
            <a:spLocks noGrp="1"/>
          </p:cNvSpPr>
          <p:nvPr>
            <p:ph type="body" idx="1"/>
          </p:nvPr>
        </p:nvSpPr>
        <p:spPr>
          <a:xfrm>
            <a:off x="677863" y="4716463"/>
            <a:ext cx="5441950" cy="4465637"/>
          </a:xfrm>
          <a:noFill/>
          <a:ln>
            <a:noFill/>
          </a:ln>
        </p:spPr>
        <p:txBody>
          <a:bodyPr wrap="square" lIns="90754" tIns="45377" rIns="90754" bIns="45377" anchor="t"/>
          <a:lstStyle/>
          <a:p>
            <a:pPr lvl="0" eaLnBrk="1" hangingPunct="1"/>
            <a:endParaRPr lang="vi-VN" altLang="en-US" dirty="0"/>
          </a:p>
        </p:txBody>
      </p:sp>
    </p:spTree>
    <p:extLst>
      <p:ext uri="{BB962C8B-B14F-4D97-AF65-F5344CB8AC3E}">
        <p14:creationId xmlns:p14="http://schemas.microsoft.com/office/powerpoint/2010/main" val="709443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5299"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Thời gian làm việc của nhân viên phòng khám được tính từ khi nhân viên này bước chân đến phòng làm việc vào buổi sáng cho đến khi kết thúc ngày làm việc vào biểu chiều. Các hoạt động cá nhân của nhân viên (ăn, uống, ngủ, nghỉ,… vệ sinh cá nhân) đều không được ghi nhận là thời gian làm việc.</a:t>
            </a:r>
          </a:p>
          <a:p>
            <a:pPr lvl="0" eaLnBrk="1" hangingPunct="1">
              <a:spcBef>
                <a:spcPct val="0"/>
              </a:spcBef>
            </a:pPr>
            <a:endParaRPr lang="en-US" altLang="en-US" dirty="0"/>
          </a:p>
          <a:p>
            <a:pPr lvl="0" eaLnBrk="1" hangingPunct="1">
              <a:spcBef>
                <a:spcPct val="0"/>
              </a:spcBef>
            </a:pPr>
            <a:r>
              <a:rPr lang="en-US" altLang="en-US" dirty="0"/>
              <a:t>Nhìn chung sau khi lồng ghép hoạt động chăm sóc điều trị ARV và Methadone, thời gian làm việc trung bình tại phòng khám ARV có tăng hơn giai đoạn chưa lồng ghép, đặc biệt ở một số vị trí như Bác sĩ điều trị (trước lồng ghép: 2 giờ 11 phút 54 giây/ngày, tăng lên giai đoạn sau lồng ghép: 4 giờ 32 phút 51 giây/ngày), và vị trí nhân viên Điều dưỡng (trước lồng ghép: 3 giờ 11 phút 01 giây và sau khi lồng ghép, thời gian làm việc tăng lên 5 giờ 40 phút 58 giây/ngày). Tuy nhiên, thời gian làm việc của nhân viên hành chánh có giảm đáng kể so với giai đoạn chưa lồng ghép</a:t>
            </a:r>
          </a:p>
        </p:txBody>
      </p:sp>
      <p:sp>
        <p:nvSpPr>
          <p:cNvPr id="55300"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latin typeface="Calibri" panose="020F0502020204030204" pitchFamily="34" charset="0"/>
              </a:rPr>
              <a:t>17</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1212942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6323"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Thời gian làm việc của nhân viên phòng khám được tính từ khi nhân viên này bước chân đến phòng làm việc vào buổi sáng cho đến khi kết thúc ngày làm việc vào biểu chiều. Các hoạt động cá nhân của nhân viên (ăn, uống, ngủ, nghỉ,… vệ sinh cá nhân) đều không được ghi nhận là thời gian làm việc.</a:t>
            </a:r>
          </a:p>
          <a:p>
            <a:pPr lvl="0" eaLnBrk="1" hangingPunct="1">
              <a:spcBef>
                <a:spcPct val="0"/>
              </a:spcBef>
            </a:pPr>
            <a:endParaRPr lang="en-US" altLang="en-US" dirty="0"/>
          </a:p>
          <a:p>
            <a:pPr lvl="0" eaLnBrk="1" hangingPunct="1">
              <a:spcBef>
                <a:spcPct val="0"/>
              </a:spcBef>
            </a:pPr>
            <a:r>
              <a:rPr lang="en-US" altLang="en-US" dirty="0"/>
              <a:t>Nhìn chung sau khi lồng ghép hoạt động chăm sóc điều trị ARV và Methadone, thời gian làm việc trung bình tại phòng khám ARV có tăng hơn giai đoạn chưa lồng ghép, đặc biệt ở một số vị trí như Bác sĩ điều trị (trước lồng ghép: 2 giờ 11 phút 54 giây/ngày, tăng lên giai đoạn sau lồng ghép: 4 giờ 32 phút 51 giây/ngày), và vị trí nhân viên Điều dưỡng (trước lồng ghép: 3 giờ 11 phút 01 giây và sau khi lồng ghép, thời gian làm việc tăng lên 5 giờ 40 phút 58 giây/ngày). Tuy nhiên, thời gian làm việc của nhân viên hành chánh có giảm đáng kể so với giai đoạn chưa lồng ghép</a:t>
            </a:r>
          </a:p>
        </p:txBody>
      </p:sp>
      <p:sp>
        <p:nvSpPr>
          <p:cNvPr id="56324"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latin typeface="Calibri" panose="020F0502020204030204" pitchFamily="34" charset="0"/>
              </a:rPr>
              <a:t>18</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1798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7347"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Thời gian làm việc của nhân viên phòng khám được tính từ khi nhân viên này bước chân đến phòng làm việc vào buổi sáng cho đến khi kết thúc ngày làm việc vào biểu chiều. Các hoạt động cá nhân của nhân viên (ăn, uống, ngủ, nghỉ,… vệ sinh cá nhân) đều không được ghi nhận là thời gian làm việc.</a:t>
            </a:r>
          </a:p>
          <a:p>
            <a:pPr lvl="0" eaLnBrk="1" hangingPunct="1">
              <a:spcBef>
                <a:spcPct val="0"/>
              </a:spcBef>
            </a:pPr>
            <a:endParaRPr lang="en-US" altLang="en-US" dirty="0"/>
          </a:p>
          <a:p>
            <a:pPr lvl="0" eaLnBrk="1" hangingPunct="1">
              <a:spcBef>
                <a:spcPct val="0"/>
              </a:spcBef>
            </a:pPr>
            <a:r>
              <a:rPr lang="en-US" altLang="en-US" dirty="0"/>
              <a:t>Nhìn chung sau khi lồng ghép hoạt động chăm sóc điều trị ARV và Methadone, thời gian làm việc trung bình tại phòng khám ARV có tăng hơn giai đoạn chưa lồng ghép, đặc biệt ở một số vị trí như Bác sĩ điều trị (trước lồng ghép: 2 giờ 11 phút 54 giây/ngày, tăng lên giai đoạn sau lồng ghép: 4 giờ 32 phút 51 giây/ngày), và vị trí nhân viên Điều dưỡng (trước lồng ghép: 3 giờ 11 phút 01 giây và sau khi lồng ghép, thời gian làm việc tăng lên 5 giờ 40 phút 58 giây/ngày). Tuy nhiên, thời gian làm việc của nhân viên hành chánh có giảm đáng kể so với giai đoạn chưa lồng ghép</a:t>
            </a:r>
          </a:p>
        </p:txBody>
      </p:sp>
      <p:sp>
        <p:nvSpPr>
          <p:cNvPr id="57348"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latin typeface="Calibri" panose="020F0502020204030204" pitchFamily="34" charset="0"/>
              </a:rPr>
              <a:t>19</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3578832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8371"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Thời gian làm việc của nhân viên phòng khám được tính từ khi nhân viên này bước chân đến phòng làm việc vào buổi sáng cho đến khi kết thúc ngày làm việc vào biểu chiều. Các hoạt động cá nhân của nhân viên (ăn, uống, ngủ, nghỉ,… vệ sinh cá nhân) đều không được ghi nhận là thời gian làm việc.</a:t>
            </a:r>
          </a:p>
          <a:p>
            <a:pPr lvl="0" eaLnBrk="1" hangingPunct="1">
              <a:spcBef>
                <a:spcPct val="0"/>
              </a:spcBef>
            </a:pPr>
            <a:endParaRPr lang="en-US" altLang="en-US" dirty="0"/>
          </a:p>
          <a:p>
            <a:pPr lvl="0" eaLnBrk="1" hangingPunct="1">
              <a:spcBef>
                <a:spcPct val="0"/>
              </a:spcBef>
            </a:pPr>
            <a:r>
              <a:rPr lang="en-US" altLang="en-US" dirty="0"/>
              <a:t>Nhìn chung sau khi lồng ghép hoạt động chăm sóc điều trị ARV và Methadone, thời gian làm việc trung bình tại phòng khám ARV có tăng hơn giai đoạn chưa lồng ghép, đặc biệt ở một số vị trí như Bác sĩ điều trị (trước lồng ghép: 2 giờ 11 phút 54 giây/ngày, tăng lên giai đoạn sau lồng ghép: 4 giờ 32 phút 51 giây/ngày), và vị trí nhân viên Điều dưỡng (trước lồng ghép: 3 giờ 11 phút 01 giây và sau khi lồng ghép, thời gian làm việc tăng lên 5 giờ 40 phút 58 giây/ngày). Tuy nhiên, thời gian làm việc của nhân viên hành chánh có giảm đáng kể so với giai đoạn chưa lồng ghép</a:t>
            </a:r>
          </a:p>
        </p:txBody>
      </p:sp>
      <p:sp>
        <p:nvSpPr>
          <p:cNvPr id="58372"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latin typeface="Calibri" panose="020F0502020204030204" pitchFamily="34" charset="0"/>
              </a:rPr>
              <a:t>20</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1194275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9395"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Thời gian làm việc của nhân viên phòng khám được tính từ khi nhân viên này bước chân đến phòng làm việc vào buổi sáng cho đến khi kết thúc ngày làm việc vào biểu chiều. Các hoạt động cá nhân của nhân viên (ăn, uống, ngủ, nghỉ,… vệ sinh cá nhân) đều không được ghi nhận là thời gian làm việc.</a:t>
            </a:r>
          </a:p>
          <a:p>
            <a:pPr lvl="0" eaLnBrk="1" hangingPunct="1">
              <a:spcBef>
                <a:spcPct val="0"/>
              </a:spcBef>
            </a:pPr>
            <a:endParaRPr lang="en-US" altLang="en-US" dirty="0"/>
          </a:p>
          <a:p>
            <a:pPr lvl="0" eaLnBrk="1" hangingPunct="1">
              <a:spcBef>
                <a:spcPct val="0"/>
              </a:spcBef>
            </a:pPr>
            <a:r>
              <a:rPr lang="en-US" altLang="en-US" dirty="0"/>
              <a:t>Nhìn chung sau khi lồng ghép hoạt động chăm sóc điều trị ARV và Methadone, thời gian làm việc trung bình tại phòng khám ARV có tăng hơn giai đoạn chưa lồng ghép, đặc biệt ở một số vị trí như Bác sĩ điều trị (trước lồng ghép: 2 giờ 11 phút 54 giây/ngày, tăng lên giai đoạn sau lồng ghép: 4 giờ 32 phút 51 giây/ngày), và vị trí nhân viên Điều dưỡng (trước lồng ghép: 3 giờ 11 phút 01 giây và sau khi lồng ghép, thời gian làm việc tăng lên 5 giờ 40 phút 58 giây/ngày). Tuy nhiên, thời gian làm việc của nhân viên hành chánh có giảm đáng kể so với giai đoạn chưa lồng ghép</a:t>
            </a:r>
          </a:p>
        </p:txBody>
      </p:sp>
      <p:sp>
        <p:nvSpPr>
          <p:cNvPr id="59396"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latin typeface="Calibri" panose="020F0502020204030204" pitchFamily="34" charset="0"/>
              </a:rPr>
              <a:t>21</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17686548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60419"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Nhu to do</a:t>
            </a:r>
          </a:p>
        </p:txBody>
      </p:sp>
      <p:sp>
        <p:nvSpPr>
          <p:cNvPr id="60420"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ea typeface="MS PGothic" panose="020B0600070205080204" pitchFamily="34" charset="-128"/>
              </a:rPr>
              <a:t>23</a:t>
            </a:fld>
            <a:endParaRPr lang="en-US" altLang="en-US" sz="1200" dirty="0">
              <a:ea typeface="MS PGothic" panose="020B0600070205080204" pitchFamily="34" charset="-128"/>
            </a:endParaRPr>
          </a:p>
        </p:txBody>
      </p:sp>
    </p:spTree>
    <p:extLst>
      <p:ext uri="{BB962C8B-B14F-4D97-AF65-F5344CB8AC3E}">
        <p14:creationId xmlns:p14="http://schemas.microsoft.com/office/powerpoint/2010/main" val="1088445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61443"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Nhu to do</a:t>
            </a:r>
          </a:p>
        </p:txBody>
      </p:sp>
      <p:sp>
        <p:nvSpPr>
          <p:cNvPr id="61444"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ea typeface="MS PGothic" panose="020B0600070205080204" pitchFamily="34" charset="-128"/>
              </a:rPr>
              <a:t>24</a:t>
            </a:fld>
            <a:endParaRPr lang="en-US" altLang="en-US" sz="1200" dirty="0">
              <a:ea typeface="MS PGothic" panose="020B0600070205080204" pitchFamily="34" charset="-128"/>
            </a:endParaRPr>
          </a:p>
        </p:txBody>
      </p:sp>
    </p:spTree>
    <p:extLst>
      <p:ext uri="{BB962C8B-B14F-4D97-AF65-F5344CB8AC3E}">
        <p14:creationId xmlns:p14="http://schemas.microsoft.com/office/powerpoint/2010/main" val="2999979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a:xfrm>
            <a:off x="917575" y="746125"/>
            <a:ext cx="4962525" cy="3722688"/>
          </a:xfrm>
          <a:ln>
            <a:solidFill>
              <a:srgbClr val="000000">
                <a:alpha val="100000"/>
              </a:srgbClr>
            </a:solidFill>
            <a:miter lim="800000"/>
          </a:ln>
        </p:spPr>
      </p:sp>
      <p:sp>
        <p:nvSpPr>
          <p:cNvPr id="62467" name="Rectangle 3"/>
          <p:cNvSpPr>
            <a:spLocks noGrp="1"/>
          </p:cNvSpPr>
          <p:nvPr>
            <p:ph type="body" idx="1"/>
          </p:nvPr>
        </p:nvSpPr>
        <p:spPr>
          <a:xfrm>
            <a:off x="904875" y="4716463"/>
            <a:ext cx="4987925" cy="4464050"/>
          </a:xfrm>
          <a:noFill/>
          <a:ln>
            <a:noFill/>
          </a:ln>
        </p:spPr>
        <p:txBody>
          <a:bodyPr wrap="square" lIns="91440" tIns="45720" rIns="91440" bIns="45720" anchor="t"/>
          <a:lstStyle/>
          <a:p>
            <a:pPr lvl="0"/>
            <a:endParaRPr lang="en-US" altLang="en-US"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4184617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a:xfrm>
            <a:off x="917575" y="746125"/>
            <a:ext cx="4962525" cy="3722688"/>
          </a:xfrm>
          <a:ln>
            <a:solidFill>
              <a:srgbClr val="000000">
                <a:alpha val="100000"/>
              </a:srgbClr>
            </a:solidFill>
            <a:miter lim="800000"/>
          </a:ln>
        </p:spPr>
      </p:sp>
      <p:sp>
        <p:nvSpPr>
          <p:cNvPr id="63491" name="Rectangle 3"/>
          <p:cNvSpPr>
            <a:spLocks noGrp="1"/>
          </p:cNvSpPr>
          <p:nvPr>
            <p:ph type="body" idx="1"/>
          </p:nvPr>
        </p:nvSpPr>
        <p:spPr>
          <a:xfrm>
            <a:off x="904875" y="4716463"/>
            <a:ext cx="4987925" cy="4464050"/>
          </a:xfrm>
          <a:noFill/>
          <a:ln>
            <a:noFill/>
          </a:ln>
        </p:spPr>
        <p:txBody>
          <a:bodyPr wrap="square" lIns="91440" tIns="45720" rIns="91440" bIns="45720" anchor="t"/>
          <a:lstStyle/>
          <a:p>
            <a:pPr lvl="0"/>
            <a:endParaRPr lang="en-US" altLang="en-US"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863805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a:xfrm>
            <a:off x="917575" y="746125"/>
            <a:ext cx="4962525" cy="3722688"/>
          </a:xfrm>
          <a:ln>
            <a:solidFill>
              <a:srgbClr val="000000">
                <a:alpha val="100000"/>
              </a:srgbClr>
            </a:solidFill>
            <a:miter lim="800000"/>
          </a:ln>
        </p:spPr>
      </p:sp>
      <p:sp>
        <p:nvSpPr>
          <p:cNvPr id="47107" name="Rectangle 3"/>
          <p:cNvSpPr>
            <a:spLocks noGrp="1"/>
          </p:cNvSpPr>
          <p:nvPr>
            <p:ph type="body" idx="1"/>
          </p:nvPr>
        </p:nvSpPr>
        <p:spPr>
          <a:xfrm>
            <a:off x="904875" y="4716463"/>
            <a:ext cx="4987925" cy="4464050"/>
          </a:xfrm>
          <a:noFill/>
          <a:ln>
            <a:noFill/>
          </a:ln>
        </p:spPr>
        <p:txBody>
          <a:bodyPr wrap="square" lIns="91440" tIns="45720" rIns="91440" bIns="45720" anchor="t"/>
          <a:lstStyle/>
          <a:p>
            <a:pPr lvl="0"/>
            <a:endParaRPr lang="en-US" altLang="en-US"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35214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a:xfrm>
            <a:off x="917575" y="746125"/>
            <a:ext cx="4962525" cy="3722688"/>
          </a:xfrm>
          <a:ln>
            <a:solidFill>
              <a:srgbClr val="000000">
                <a:alpha val="100000"/>
              </a:srgbClr>
            </a:solidFill>
            <a:miter lim="800000"/>
          </a:ln>
        </p:spPr>
      </p:sp>
      <p:sp>
        <p:nvSpPr>
          <p:cNvPr id="48131" name="Rectangle 3"/>
          <p:cNvSpPr>
            <a:spLocks noGrp="1"/>
          </p:cNvSpPr>
          <p:nvPr>
            <p:ph type="body" idx="1"/>
          </p:nvPr>
        </p:nvSpPr>
        <p:spPr>
          <a:xfrm>
            <a:off x="904875" y="4716463"/>
            <a:ext cx="4987925" cy="4464050"/>
          </a:xfrm>
          <a:noFill/>
          <a:ln>
            <a:noFill/>
          </a:ln>
        </p:spPr>
        <p:txBody>
          <a:bodyPr wrap="square" lIns="91440" tIns="45720" rIns="91440" bIns="45720" anchor="t"/>
          <a:lstStyle/>
          <a:p>
            <a:pPr lvl="0"/>
            <a:endParaRPr lang="en-US" altLang="en-US"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831168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a:xfrm>
            <a:off x="917575" y="746125"/>
            <a:ext cx="4962525" cy="3722688"/>
          </a:xfrm>
          <a:ln>
            <a:solidFill>
              <a:srgbClr val="000000">
                <a:alpha val="100000"/>
              </a:srgbClr>
            </a:solidFill>
            <a:miter lim="800000"/>
          </a:ln>
        </p:spPr>
      </p:sp>
      <p:sp>
        <p:nvSpPr>
          <p:cNvPr id="49155" name="Rectangle 3"/>
          <p:cNvSpPr>
            <a:spLocks noGrp="1"/>
          </p:cNvSpPr>
          <p:nvPr>
            <p:ph type="body" idx="1"/>
          </p:nvPr>
        </p:nvSpPr>
        <p:spPr>
          <a:xfrm>
            <a:off x="904875" y="4716463"/>
            <a:ext cx="4987925" cy="4464050"/>
          </a:xfrm>
          <a:noFill/>
          <a:ln>
            <a:noFill/>
          </a:ln>
        </p:spPr>
        <p:txBody>
          <a:bodyPr wrap="square" lIns="91440" tIns="45720" rIns="91440" bIns="45720" anchor="t"/>
          <a:lstStyle/>
          <a:p>
            <a:pPr lvl="0"/>
            <a:endParaRPr lang="en-US" altLang="en-US"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095180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a:xfrm>
            <a:off x="917575" y="746125"/>
            <a:ext cx="4962525" cy="3722688"/>
          </a:xfrm>
          <a:ln>
            <a:solidFill>
              <a:srgbClr val="000000">
                <a:alpha val="100000"/>
              </a:srgbClr>
            </a:solidFill>
            <a:miter lim="800000"/>
          </a:ln>
        </p:spPr>
      </p:sp>
      <p:sp>
        <p:nvSpPr>
          <p:cNvPr id="50179" name="Rectangle 3"/>
          <p:cNvSpPr>
            <a:spLocks noGrp="1"/>
          </p:cNvSpPr>
          <p:nvPr>
            <p:ph type="body" idx="1"/>
          </p:nvPr>
        </p:nvSpPr>
        <p:spPr>
          <a:xfrm>
            <a:off x="904875" y="4716463"/>
            <a:ext cx="4987925" cy="4464050"/>
          </a:xfrm>
          <a:noFill/>
          <a:ln>
            <a:noFill/>
          </a:ln>
        </p:spPr>
        <p:txBody>
          <a:bodyPr wrap="square" lIns="91440" tIns="45720" rIns="91440" bIns="45720" anchor="t"/>
          <a:lstStyle/>
          <a:p>
            <a:pPr lvl="0"/>
            <a:endParaRPr lang="en-US" altLang="en-US"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135413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1203"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Nhu</a:t>
            </a:r>
          </a:p>
        </p:txBody>
      </p:sp>
      <p:sp>
        <p:nvSpPr>
          <p:cNvPr id="51204"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ea typeface="MS PGothic" panose="020B0600070205080204" pitchFamily="34" charset="-128"/>
              </a:rPr>
              <a:t>12</a:t>
            </a:fld>
            <a:endParaRPr lang="en-US" altLang="en-US" sz="1200" dirty="0">
              <a:ea typeface="MS PGothic" panose="020B0600070205080204" pitchFamily="34" charset="-128"/>
            </a:endParaRPr>
          </a:p>
        </p:txBody>
      </p:sp>
    </p:spTree>
    <p:extLst>
      <p:ext uri="{BB962C8B-B14F-4D97-AF65-F5344CB8AC3E}">
        <p14:creationId xmlns:p14="http://schemas.microsoft.com/office/powerpoint/2010/main" val="2770337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2227"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Nhu</a:t>
            </a:r>
          </a:p>
        </p:txBody>
      </p:sp>
      <p:sp>
        <p:nvSpPr>
          <p:cNvPr id="52228"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ea typeface="MS PGothic" panose="020B0600070205080204" pitchFamily="34" charset="-128"/>
              </a:rPr>
              <a:t>13</a:t>
            </a:fld>
            <a:endParaRPr lang="en-US" altLang="en-US" sz="1200" dirty="0">
              <a:ea typeface="MS PGothic" panose="020B0600070205080204" pitchFamily="34" charset="-128"/>
            </a:endParaRPr>
          </a:p>
        </p:txBody>
      </p:sp>
    </p:spTree>
    <p:extLst>
      <p:ext uri="{BB962C8B-B14F-4D97-AF65-F5344CB8AC3E}">
        <p14:creationId xmlns:p14="http://schemas.microsoft.com/office/powerpoint/2010/main" val="2873331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3251"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Thời gian làm việc của nhân viên phòng khám được tính từ khi nhân viên này bước chân đến phòng làm việc vào buổi sáng cho đến khi kết thúc ngày làm việc vào biểu chiều. Các hoạt động cá nhân của nhân viên (ăn, uống, ngủ, nghỉ,… vệ sinh cá nhân) đều không được ghi nhận là thời gian làm việc.</a:t>
            </a:r>
          </a:p>
          <a:p>
            <a:pPr lvl="0" eaLnBrk="1" hangingPunct="1">
              <a:spcBef>
                <a:spcPct val="0"/>
              </a:spcBef>
            </a:pPr>
            <a:endParaRPr lang="en-US" altLang="en-US" dirty="0"/>
          </a:p>
          <a:p>
            <a:pPr lvl="0" eaLnBrk="1" hangingPunct="1">
              <a:spcBef>
                <a:spcPct val="0"/>
              </a:spcBef>
            </a:pPr>
            <a:r>
              <a:rPr lang="en-US" altLang="en-US" dirty="0"/>
              <a:t>Nhìn chung sau khi lồng ghép hoạt động chăm sóc điều trị ARV và Methadone, thời gian làm việc trung bình tại phòng khám ARV có tăng hơn giai đoạn chưa lồng ghép, đặc biệt ở một số vị trí như Bác sĩ điều trị (trước lồng ghép: 2 giờ 11 phút 54 giây/ngày, tăng lên giai đoạn sau lồng ghép: 4 giờ 32 phút 51 giây/ngày), và vị trí nhân viên Điều dưỡng (trước lồng ghép: 3 giờ 11 phút 01 giây và sau khi lồng ghép, thời gian làm việc tăng lên 5 giờ 40 phút 58 giây/ngày). Tuy nhiên, thời gian làm việc của nhân viên hành chánh có giảm đáng kể so với giai đoạn chưa lồng ghép</a:t>
            </a:r>
          </a:p>
        </p:txBody>
      </p:sp>
      <p:sp>
        <p:nvSpPr>
          <p:cNvPr id="53252"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latin typeface="Calibri" panose="020F0502020204030204" pitchFamily="34" charset="0"/>
              </a:rPr>
              <a:t>15</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269812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919163" y="746125"/>
            <a:ext cx="4960937" cy="3721100"/>
          </a:xfrm>
          <a:ln>
            <a:solidFill>
              <a:srgbClr val="000000">
                <a:alpha val="100000"/>
              </a:srgbClr>
            </a:solidFill>
            <a:miter lim="800000"/>
          </a:ln>
        </p:spPr>
      </p:sp>
      <p:sp>
        <p:nvSpPr>
          <p:cNvPr id="54275" name="Notes Placeholder 2"/>
          <p:cNvSpPr>
            <a:spLocks noGrp="1"/>
          </p:cNvSpPr>
          <p:nvPr>
            <p:ph type="body" idx="1"/>
          </p:nvPr>
        </p:nvSpPr>
        <p:spPr>
          <a:xfrm>
            <a:off x="679450" y="4716463"/>
            <a:ext cx="5438775" cy="4465637"/>
          </a:xfrm>
          <a:noFill/>
          <a:ln>
            <a:noFill/>
          </a:ln>
        </p:spPr>
        <p:txBody>
          <a:bodyPr wrap="square" lIns="91440" tIns="45720" rIns="91440" bIns="45720" anchor="t"/>
          <a:lstStyle/>
          <a:p>
            <a:pPr lvl="0" eaLnBrk="1" hangingPunct="1">
              <a:spcBef>
                <a:spcPct val="0"/>
              </a:spcBef>
            </a:pPr>
            <a:r>
              <a:rPr lang="en-US" altLang="en-US" dirty="0"/>
              <a:t>Thời gian làm việc của nhân viên phòng khám được tính từ khi nhân viên này bước chân đến phòng làm việc vào buổi sáng cho đến khi kết thúc ngày làm việc vào biểu chiều. Các hoạt động cá nhân của nhân viên (ăn, uống, ngủ, nghỉ,… vệ sinh cá nhân) đều không được ghi nhận là thời gian làm việc.</a:t>
            </a:r>
          </a:p>
          <a:p>
            <a:pPr lvl="0" eaLnBrk="1" hangingPunct="1">
              <a:spcBef>
                <a:spcPct val="0"/>
              </a:spcBef>
            </a:pPr>
            <a:endParaRPr lang="en-US" altLang="en-US" dirty="0"/>
          </a:p>
          <a:p>
            <a:pPr lvl="0" eaLnBrk="1" hangingPunct="1">
              <a:spcBef>
                <a:spcPct val="0"/>
              </a:spcBef>
            </a:pPr>
            <a:r>
              <a:rPr lang="en-US" altLang="en-US" dirty="0"/>
              <a:t>Nhìn chung sau khi lồng ghép hoạt động chăm sóc điều trị ARV và Methadone, thời gian làm việc trung bình tại phòng khám ARV có tăng hơn giai đoạn chưa lồng ghép, đặc biệt ở một số vị trí như Bác sĩ điều trị (trước lồng ghép: 2 giờ 11 phút 54 giây/ngày, tăng lên giai đoạn sau lồng ghép: 4 giờ 32 phút 51 giây/ngày), và vị trí nhân viên Điều dưỡng (trước lồng ghép: 3 giờ 11 phút 01 giây và sau khi lồng ghép, thời gian làm việc tăng lên 5 giờ 40 phút 58 giây/ngày). Tuy nhiên, thời gian làm việc của nhân viên hành chánh có giảm đáng kể so với giai đoạn chưa lồng ghép</a:t>
            </a:r>
          </a:p>
        </p:txBody>
      </p:sp>
      <p:sp>
        <p:nvSpPr>
          <p:cNvPr id="54276" name="Slide Number Placeholder 3"/>
          <p:cNvSpPr txBox="1">
            <a:spLocks noGrp="1"/>
          </p:cNvSpPr>
          <p:nvPr>
            <p:ph type="sldNum" sz="quarter"/>
          </p:nvPr>
        </p:nvSpPr>
        <p:spPr>
          <a:xfrm>
            <a:off x="3849688" y="9428163"/>
            <a:ext cx="2946400" cy="496887"/>
          </a:xfrm>
          <a:prstGeom prst="rect">
            <a:avLst/>
          </a:prstGeom>
          <a:noFill/>
          <a:ln w="9525">
            <a:noFill/>
          </a:ln>
        </p:spPr>
        <p:txBody>
          <a:bodyPr anchor="b"/>
          <a:lstStyle/>
          <a:p>
            <a:pPr lvl="0" algn="r" eaLnBrk="1" hangingPunct="1"/>
            <a:fld id="{9A0DB2DC-4C9A-4742-B13C-FB6460FD3503}" type="slidenum">
              <a:rPr lang="en-US" altLang="en-US" sz="1200" dirty="0">
                <a:latin typeface="Calibri" panose="020F0502020204030204" pitchFamily="34" charset="0"/>
              </a:rPr>
              <a:t>16</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2618023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0" name="Picture 125"/>
          <p:cNvPicPr>
            <a:picLocks noChangeAspect="1"/>
          </p:cNvPicPr>
          <p:nvPr/>
        </p:nvPicPr>
        <p:blipFill>
          <a:blip r:embed="rId2"/>
          <a:stretch>
            <a:fillRect/>
          </a:stretch>
        </p:blipFill>
        <p:spPr>
          <a:xfrm>
            <a:off x="0" y="0"/>
            <a:ext cx="9144000" cy="6858000"/>
          </a:xfrm>
          <a:prstGeom prst="rect">
            <a:avLst/>
          </a:prstGeom>
          <a:noFill/>
          <a:ln w="9525">
            <a:noFill/>
          </a:ln>
        </p:spPr>
      </p:pic>
      <p:sp>
        <p:nvSpPr>
          <p:cNvPr id="4098" name="Rectangle 2"/>
          <p:cNvSpPr>
            <a:spLocks noGrp="1" noChangeArrowheads="1"/>
          </p:cNvSpPr>
          <p:nvPr>
            <p:ph type="ctrTitle"/>
          </p:nvPr>
        </p:nvSpPr>
        <p:spPr>
          <a:xfrm>
            <a:off x="533400" y="4572000"/>
            <a:ext cx="8153400" cy="1219200"/>
          </a:xfrm>
        </p:spPr>
        <p:txBody>
          <a:bodyPr/>
          <a:lstStyle>
            <a:lvl1pPr algn="ctr">
              <a:defRPr sz="4000"/>
            </a:lvl1pPr>
          </a:lstStyle>
          <a:p>
            <a:r>
              <a:rPr lang="en-US" smtClean="0"/>
              <a:t>Click to edit Master title style</a:t>
            </a:r>
            <a:endParaRPr lang="en-US"/>
          </a:p>
        </p:txBody>
      </p:sp>
      <p:sp>
        <p:nvSpPr>
          <p:cNvPr id="4099" name="Rectangle 3"/>
          <p:cNvSpPr>
            <a:spLocks noGrp="1" noChangeArrowheads="1"/>
          </p:cNvSpPr>
          <p:nvPr>
            <p:ph type="subTitle" idx="1"/>
          </p:nvPr>
        </p:nvSpPr>
        <p:spPr>
          <a:xfrm>
            <a:off x="914400" y="5867400"/>
            <a:ext cx="7316788" cy="631825"/>
          </a:xfrm>
        </p:spPr>
        <p:txBody>
          <a:bodyPr/>
          <a:lstStyle>
            <a:lvl1pPr marL="0" indent="0" algn="ctr">
              <a:buFontTx/>
              <a:buNone/>
              <a:defRPr/>
            </a:lvl1pPr>
          </a:lstStyle>
          <a:p>
            <a:r>
              <a:rPr lang="en-US" smtClean="0"/>
              <a:t>Click to edit Master subtitle style</a:t>
            </a:r>
            <a:endParaRPr lang="en-US"/>
          </a:p>
        </p:txBody>
      </p:sp>
      <p:sp>
        <p:nvSpPr>
          <p:cNvPr id="9" name="Date Placeholder 8"/>
          <p:cNvSpPr>
            <a:spLocks noGrp="1" noChangeArrowheads="1"/>
          </p:cNvSpPr>
          <p:nvPr>
            <p:ph type="dt" sz="half" idx="2"/>
          </p:nvPr>
        </p:nvSpPr>
        <p:spPr bwMode="auto">
          <a:xfrm>
            <a:off x="0" y="6678613"/>
            <a:ext cx="1905000" cy="165100"/>
          </a:xfrm>
          <a:prstGeom prst="rect">
            <a:avLst/>
          </a:prstGeom>
          <a:ln>
            <a:miter lim="800000"/>
          </a:ln>
        </p:spPr>
        <p:txBody>
          <a:bodyPr vert="horz" wrap="square" lIns="91436" tIns="45718" rIns="91436" bIns="45718" numCol="1" anchor="t" anchorCtr="0" compatLnSpc="1"/>
          <a:lstStyle>
            <a:lvl1pPr>
              <a:defRPr sz="1100">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1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0" name="Footer Placeholder 9"/>
          <p:cNvSpPr>
            <a:spLocks noGrp="1" noChangeArrowheads="1"/>
          </p:cNvSpPr>
          <p:nvPr>
            <p:ph type="ftr" sz="quarter" idx="3"/>
          </p:nvPr>
        </p:nvSpPr>
        <p:spPr bwMode="auto">
          <a:xfrm>
            <a:off x="3124200" y="6678613"/>
            <a:ext cx="2895600" cy="165100"/>
          </a:xfrm>
          <a:prstGeom prst="rect">
            <a:avLst/>
          </a:prstGeom>
          <a:ln>
            <a:miter lim="800000"/>
          </a:ln>
        </p:spPr>
        <p:txBody>
          <a:bodyPr vert="horz" wrap="square" lIns="91436" tIns="45718" rIns="91436" bIns="45718" numCol="1" anchor="t" anchorCtr="0" compatLnSpc="1"/>
          <a:lstStyle>
            <a:lvl1pPr>
              <a:defRPr sz="1100">
                <a:solidFill>
                  <a:srgbClr val="FFFFFF"/>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11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1" name="Slide Number Placeholder 10"/>
          <p:cNvSpPr>
            <a:spLocks noGrp="1" noChangeArrowheads="1"/>
          </p:cNvSpPr>
          <p:nvPr>
            <p:ph type="sldNum" sz="quarter" idx="4"/>
          </p:nvPr>
        </p:nvSpPr>
        <p:spPr bwMode="auto">
          <a:xfrm>
            <a:off x="7239000" y="6678613"/>
            <a:ext cx="1905000" cy="165100"/>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sz="1100" dirty="0">
                <a:solidFill>
                  <a:srgbClr val="FFFFFF"/>
                </a:solidFill>
              </a:rPr>
              <a:t>‹#›</a:t>
            </a:fld>
            <a:endParaRPr lang="en-US" altLang="en-US" sz="1100" dirty="0">
              <a:solidFill>
                <a:srgbClr val="FFFFFF"/>
              </a:solidFill>
            </a:endParaRPr>
          </a:p>
        </p:txBody>
      </p:sp>
    </p:spTree>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4638" y="228600"/>
            <a:ext cx="2138362" cy="6311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6375" y="228600"/>
            <a:ext cx="6265863" cy="6311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90800" y="2514600"/>
            <a:ext cx="6804025" cy="12382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0" y="3429000"/>
            <a:ext cx="8351838" cy="4711700"/>
          </a:xfrm>
        </p:spPr>
        <p:txBody>
          <a:bodyPr vert="horz" wrap="square" lIns="91436" tIns="45718" rIns="91436" bIns="45718" numCol="1" anchor="t" anchorCtr="0" compatLnSpc="1"/>
          <a:lstStyle/>
          <a:p>
            <a:pPr marL="342900" marR="0" lvl="0" indent="-342900" algn="l" defTabSz="914400" rtl="0" eaLnBrk="0" fontAlgn="base" latinLnBrk="0" hangingPunct="0">
              <a:lnSpc>
                <a:spcPct val="100000"/>
              </a:lnSpc>
              <a:spcBef>
                <a:spcPct val="20000"/>
              </a:spcBef>
              <a:spcAft>
                <a:spcPct val="0"/>
              </a:spcAft>
              <a:buClr>
                <a:srgbClr val="CCECFF"/>
              </a:buClr>
              <a:buSzTx/>
              <a:buFontTx/>
              <a:buChar char="•"/>
              <a:defRPr/>
            </a:pPr>
            <a:endParaRPr kumimoji="0" lang="en-US" sz="2500" b="0" i="0" u="none" strike="noStrike" kern="0" cap="none" spc="0" normalizeH="0" baseline="0" noProof="0">
              <a:ln>
                <a:noFill/>
              </a:ln>
              <a:solidFill>
                <a:srgbClr val="FFFFFF"/>
              </a:solidFill>
              <a:effectLst/>
              <a:uLnTx/>
              <a:uFillTx/>
              <a:latin typeface="+mn-lt"/>
              <a:ea typeface="+mn-ea"/>
              <a:cs typeface="+mn-cs"/>
            </a:endParaRPr>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590800" y="2514600"/>
            <a:ext cx="8656638" cy="5626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1163" y="1828800"/>
            <a:ext cx="4098925" cy="4711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2488" y="1828800"/>
            <a:ext cx="4100512" cy="4711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7"/>
          <p:cNvSpPr>
            <a:spLocks noGrp="1" noChangeArrowheads="1"/>
          </p:cNvSpPr>
          <p:nvPr>
            <p:ph type="dt" sz="half" idx="1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Footer Placeholder 8"/>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Slide Number Placeholder 9"/>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4"/>
          <p:cNvSpPr>
            <a:spLocks noGrp="1" noChangeArrowheads="1"/>
          </p:cNvSpPr>
          <p:nvPr>
            <p:ph type="dt" sz="half" idx="1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1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1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8" name="Rectangle 4"/>
          <p:cNvSpPr>
            <a:spLocks noGrp="1" noChangeArrowheads="1"/>
          </p:cNvSpPr>
          <p:nvPr>
            <p:ph type="dt" sz="half" idx="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Rectangle 5"/>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Rectangle 6"/>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noChangeArrowheads="1"/>
          </p:cNvSpPr>
          <p:nvPr>
            <p:ph type="dt" sz="half" idx="1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Footer Placeholder 8"/>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Slide Number Placeholder 9"/>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vert="horz" wrap="square" lIns="91436" tIns="45718" rIns="91436" bIns="45718"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rgbClr val="CCECFF"/>
              </a:buClr>
              <a:buSzTx/>
              <a:buFontTx/>
              <a:buNone/>
              <a:defRPr/>
            </a:pPr>
            <a:r>
              <a:rPr kumimoji="0" lang="en-US" sz="3200" b="0" i="0" u="none" strike="noStrike" kern="0" cap="none" spc="0" normalizeH="0" baseline="0" noProof="0" smtClean="0">
                <a:ln>
                  <a:noFill/>
                </a:ln>
                <a:solidFill>
                  <a:srgbClr val="FFFFFF"/>
                </a:solidFill>
                <a:effectLst/>
                <a:uLnTx/>
                <a:uFillTx/>
                <a:latin typeface="+mn-lt"/>
                <a:ea typeface="+mn-ea"/>
                <a:cs typeface="+mn-cs"/>
              </a:rPr>
              <a:t>Click icon to add picture</a:t>
            </a:r>
            <a:endParaRPr kumimoji="0" lang="en-US" sz="3200" b="0" i="0" u="none" strike="noStrike" kern="0" cap="none" spc="0" normalizeH="0" baseline="0" noProof="0">
              <a:ln>
                <a:noFill/>
              </a:ln>
              <a:solidFill>
                <a:srgbClr val="FFFFFF"/>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noChangeArrowheads="1"/>
          </p:cNvSpPr>
          <p:nvPr>
            <p:ph type="dt" sz="half" idx="12"/>
          </p:nvPr>
        </p:nvSpPr>
        <p:spPr bwMode="auto">
          <a:xfrm>
            <a:off x="136525" y="6624638"/>
            <a:ext cx="1905000"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9" name="Footer Placeholder 8"/>
          <p:cNvSpPr>
            <a:spLocks noGrp="1" noChangeArrowheads="1"/>
          </p:cNvSpPr>
          <p:nvPr>
            <p:ph type="ftr" sz="quarter" idx="3"/>
          </p:nvPr>
        </p:nvSpPr>
        <p:spPr bwMode="auto">
          <a:xfrm>
            <a:off x="3048000" y="6624638"/>
            <a:ext cx="2894013" cy="233363"/>
          </a:xfrm>
          <a:prstGeom prst="rect">
            <a:avLst/>
          </a:prstGeom>
          <a:ln>
            <a:miter lim="800000"/>
          </a:ln>
        </p:spPr>
        <p:txBody>
          <a:bodyPr vert="horz" wrap="square" lIns="91436" tIns="45718" rIns="91436" bIns="45718"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 name="Slide Number Placeholder 9"/>
          <p:cNvSpPr>
            <a:spLocks noGrp="1" noChangeArrowheads="1"/>
          </p:cNvSpPr>
          <p:nvPr>
            <p:ph type="sldNum" sz="quarter" idx="4"/>
          </p:nvPr>
        </p:nvSpPr>
        <p:spPr bwMode="auto">
          <a:xfrm>
            <a:off x="7010400" y="6624638"/>
            <a:ext cx="1905000" cy="233363"/>
          </a:xfrm>
          <a:prstGeom prst="rect">
            <a:avLst/>
          </a:prstGeom>
          <a:ln>
            <a:miter lim="800000"/>
          </a:ln>
        </p:spPr>
        <p:txBody>
          <a:bodyPr vert="horz" wrap="square" lIns="91436" tIns="45718" rIns="91436" bIns="45718" numCol="1" anchor="t" anchorCtr="0" compatLnSpc="1"/>
          <a:lstStyle/>
          <a:p>
            <a:pPr algn="r" eaLnBrk="1" hangingPunct="1"/>
            <a:fld id="{9A0DB2DC-4C9A-4742-B13C-FB6460FD3503}" type="slidenum">
              <a:rPr lang="en-US" altLang="en-US" dirty="0"/>
              <a:t>‹#›</a:t>
            </a:fld>
            <a:endParaRPr lang="en-US" altLang="en-US" dirty="0"/>
          </a:p>
        </p:txBody>
      </p:sp>
    </p:spTree>
  </p:cSld>
  <p:clrMapOvr>
    <a:masterClrMapping/>
  </p:clrMapOvr>
  <p:transition spd="med">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p:cNvSpPr>
          <p:nvPr>
            <p:ph type="title"/>
          </p:nvPr>
        </p:nvSpPr>
        <p:spPr>
          <a:xfrm>
            <a:off x="-2590800" y="2514600"/>
            <a:ext cx="6804025" cy="1238250"/>
          </a:xfrm>
          <a:prstGeom prst="rect">
            <a:avLst/>
          </a:prstGeom>
          <a:noFill/>
          <a:ln w="9525">
            <a:noFill/>
          </a:ln>
        </p:spPr>
        <p:txBody>
          <a:bodyPr lIns="91436" tIns="45718" rIns="91436" bIns="45718" anchor="ctr"/>
          <a:lstStyle/>
          <a:p>
            <a:pPr lvl="0"/>
            <a:r>
              <a:rPr lang="en-US" altLang="en-US" dirty="0"/>
              <a:t>Click to edit Master title style</a:t>
            </a:r>
          </a:p>
        </p:txBody>
      </p:sp>
      <p:sp>
        <p:nvSpPr>
          <p:cNvPr id="1027" name="Rectangle 3"/>
          <p:cNvSpPr>
            <a:spLocks noGrp="1"/>
          </p:cNvSpPr>
          <p:nvPr>
            <p:ph type="body" idx="1"/>
          </p:nvPr>
        </p:nvSpPr>
        <p:spPr>
          <a:xfrm>
            <a:off x="-2286000" y="3429000"/>
            <a:ext cx="8351838" cy="4711700"/>
          </a:xfrm>
          <a:prstGeom prst="rect">
            <a:avLst/>
          </a:prstGeom>
          <a:noFill/>
          <a:ln w="9525">
            <a:noFill/>
          </a:ln>
        </p:spPr>
        <p:txBody>
          <a:bodyPr lIns="91436" tIns="45718" rIns="91436" bIns="45718"/>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p:cNvSpPr>
            <a:spLocks noGrp="1" noChangeArrowheads="1"/>
          </p:cNvSpPr>
          <p:nvPr>
            <p:ph type="dt" sz="half" idx="2"/>
          </p:nvPr>
        </p:nvSpPr>
        <p:spPr bwMode="auto">
          <a:xfrm>
            <a:off x="136525" y="6624638"/>
            <a:ext cx="1905000" cy="233363"/>
          </a:xfrm>
          <a:prstGeom prst="rect">
            <a:avLst/>
          </a:prstGeom>
          <a:noFill/>
          <a:ln w="9525">
            <a:noFill/>
            <a:miter lim="800000"/>
          </a:ln>
          <a:effectLst/>
        </p:spPr>
        <p:txBody>
          <a:bodyPr vert="horz" wrap="square" lIns="91436" tIns="45718" rIns="91436" bIns="45718" numCol="1" anchor="t" anchorCtr="0" compatLnSpc="1"/>
          <a:lstStyle>
            <a:lvl1pPr eaLnBrk="1" hangingPunct="1">
              <a:defRPr sz="900">
                <a:solidFill>
                  <a:srgbClr val="CCECFF"/>
                </a:solidFill>
                <a:latin typeface="Arial" panose="020B0604020202020204" pitchFamily="34" charset="0"/>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29" name="Rectangle 5"/>
          <p:cNvSpPr>
            <a:spLocks noGrp="1" noChangeArrowheads="1"/>
          </p:cNvSpPr>
          <p:nvPr>
            <p:ph type="ftr" sz="quarter" idx="3"/>
          </p:nvPr>
        </p:nvSpPr>
        <p:spPr bwMode="auto">
          <a:xfrm>
            <a:off x="3048000" y="6624638"/>
            <a:ext cx="2894013" cy="233363"/>
          </a:xfrm>
          <a:prstGeom prst="rect">
            <a:avLst/>
          </a:prstGeom>
          <a:noFill/>
          <a:ln w="9525">
            <a:noFill/>
            <a:miter lim="800000"/>
          </a:ln>
          <a:effectLst/>
        </p:spPr>
        <p:txBody>
          <a:bodyPr vert="horz" wrap="square" lIns="91436" tIns="45718" rIns="91436" bIns="45718" numCol="1" anchor="t" anchorCtr="0" compatLnSpc="1"/>
          <a:lstStyle>
            <a:lvl1pPr algn="ctr" eaLnBrk="1" hangingPunct="1">
              <a:defRPr sz="900">
                <a:solidFill>
                  <a:srgbClr val="CCECFF"/>
                </a:solidFill>
                <a:latin typeface="Arial" panose="020B0604020202020204" pitchFamily="34" charset="0"/>
                <a:cs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vi-VN" sz="900" b="0" i="0" u="none" strike="noStrike" kern="1200" cap="none" spc="0" normalizeH="0" baseline="0" noProof="0">
              <a:ln>
                <a:noFill/>
              </a:ln>
              <a:solidFill>
                <a:srgbClr val="CCECFF"/>
              </a:solidFill>
              <a:effectLst/>
              <a:uLnTx/>
              <a:uFillTx/>
              <a:latin typeface="Arial" panose="020B0604020202020204" pitchFamily="34" charset="0"/>
              <a:ea typeface="+mn-ea"/>
              <a:cs typeface="Arial" panose="020B0604020202020204" pitchFamily="34" charset="0"/>
            </a:endParaRPr>
          </a:p>
        </p:txBody>
      </p:sp>
      <p:sp>
        <p:nvSpPr>
          <p:cNvPr id="1030" name="Rectangle 6"/>
          <p:cNvSpPr>
            <a:spLocks noGrp="1" noChangeArrowheads="1"/>
          </p:cNvSpPr>
          <p:nvPr>
            <p:ph type="sldNum" sz="quarter" idx="4"/>
          </p:nvPr>
        </p:nvSpPr>
        <p:spPr bwMode="auto">
          <a:xfrm>
            <a:off x="7010400" y="6624638"/>
            <a:ext cx="1905000" cy="233363"/>
          </a:xfrm>
          <a:prstGeom prst="rect">
            <a:avLst/>
          </a:prstGeom>
          <a:noFill/>
          <a:ln w="9525">
            <a:noFill/>
            <a:miter lim="800000"/>
          </a:ln>
          <a:effectLst/>
        </p:spPr>
        <p:txBody>
          <a:bodyPr vert="horz" wrap="square" lIns="91436" tIns="45718" rIns="91436" bIns="45718" numCol="1" anchor="t" anchorCtr="0" compatLnSpc="1"/>
          <a:lstStyle>
            <a:lvl1pPr algn="r">
              <a:defRPr sz="900">
                <a:solidFill>
                  <a:srgbClr val="CCECFF"/>
                </a:solidFill>
              </a:defRPr>
            </a:lvl1pPr>
          </a:lstStyle>
          <a:p>
            <a:pPr lvl="0" eaLnBrk="1" hangingPunct="1"/>
            <a:fld id="{9A0DB2DC-4C9A-4742-B13C-FB6460FD3503}" type="slidenum">
              <a:rPr lang="en-US" altLang="en-US" dirty="0">
                <a:latin typeface="Arial" panose="020B0604020202020204" pitchFamily="34" charset="0"/>
              </a:rPr>
              <a:t>‹#›</a:t>
            </a:fld>
            <a:endParaRPr lang="en-US" altLang="en-US" dirty="0">
              <a:latin typeface="Arial" panose="020B0604020202020204" pitchFamily="34" charset="0"/>
            </a:endParaRPr>
          </a:p>
        </p:txBody>
      </p:sp>
      <p:pic>
        <p:nvPicPr>
          <p:cNvPr id="1031" name="Picture 125"/>
          <p:cNvPicPr>
            <a:picLocks noChangeAspect="1"/>
          </p:cNvPicPr>
          <p:nvPr/>
        </p:nvPicPr>
        <p:blipFill>
          <a:blip r:embed="rId16"/>
          <a:stretch>
            <a:fillRect/>
          </a:stretch>
        </p:blipFill>
        <p:spPr>
          <a:xfrm>
            <a:off x="0" y="0"/>
            <a:ext cx="9144000" cy="6858000"/>
          </a:xfrm>
          <a:prstGeom prst="rect">
            <a:avLst/>
          </a:prstGeom>
          <a:noFill/>
          <a:ln w="9525">
            <a:noFill/>
          </a:ln>
        </p:spPr>
      </p:pic>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zoom/>
  </p:transition>
  <p:timing>
    <p:tnLst>
      <p:par>
        <p:cTn id="1" dur="indefinite" restart="never" nodeType="tmRoot"/>
      </p:par>
    </p:tnLst>
  </p:timing>
  <p:hf sldNum="0" hdr="0" ftr="0" dt="0"/>
  <p:txStyles>
    <p:titleStyle>
      <a:lvl1pPr algn="l" rtl="0" eaLnBrk="0" fontAlgn="base" hangingPunct="0">
        <a:spcBef>
          <a:spcPct val="0"/>
        </a:spcBef>
        <a:spcAft>
          <a:spcPct val="0"/>
        </a:spcAft>
        <a:defRPr sz="3400">
          <a:solidFill>
            <a:srgbClr val="99CCFF"/>
          </a:solidFill>
          <a:latin typeface="+mj-lt"/>
          <a:ea typeface="+mj-ea"/>
          <a:cs typeface="+mj-cs"/>
        </a:defRPr>
      </a:lvl1pPr>
      <a:lvl2pPr algn="l" rtl="0" eaLnBrk="0" fontAlgn="base" hangingPunct="0">
        <a:spcBef>
          <a:spcPct val="0"/>
        </a:spcBef>
        <a:spcAft>
          <a:spcPct val="0"/>
        </a:spcAft>
        <a:defRPr sz="3400">
          <a:solidFill>
            <a:srgbClr val="99CCFF"/>
          </a:solidFill>
          <a:latin typeface="Arial" panose="020B0604020202020204" pitchFamily="34" charset="0"/>
        </a:defRPr>
      </a:lvl2pPr>
      <a:lvl3pPr algn="l" rtl="0" eaLnBrk="0" fontAlgn="base" hangingPunct="0">
        <a:spcBef>
          <a:spcPct val="0"/>
        </a:spcBef>
        <a:spcAft>
          <a:spcPct val="0"/>
        </a:spcAft>
        <a:defRPr sz="3400">
          <a:solidFill>
            <a:srgbClr val="99CCFF"/>
          </a:solidFill>
          <a:latin typeface="Arial" panose="020B0604020202020204" pitchFamily="34" charset="0"/>
        </a:defRPr>
      </a:lvl3pPr>
      <a:lvl4pPr algn="l" rtl="0" eaLnBrk="0" fontAlgn="base" hangingPunct="0">
        <a:spcBef>
          <a:spcPct val="0"/>
        </a:spcBef>
        <a:spcAft>
          <a:spcPct val="0"/>
        </a:spcAft>
        <a:defRPr sz="3400">
          <a:solidFill>
            <a:srgbClr val="99CCFF"/>
          </a:solidFill>
          <a:latin typeface="Arial" panose="020B0604020202020204" pitchFamily="34" charset="0"/>
        </a:defRPr>
      </a:lvl4pPr>
      <a:lvl5pPr algn="l" rtl="0" eaLnBrk="0" fontAlgn="base" hangingPunct="0">
        <a:spcBef>
          <a:spcPct val="0"/>
        </a:spcBef>
        <a:spcAft>
          <a:spcPct val="0"/>
        </a:spcAft>
        <a:defRPr sz="3400">
          <a:solidFill>
            <a:srgbClr val="99CCFF"/>
          </a:solidFill>
          <a:latin typeface="Arial" panose="020B0604020202020204" pitchFamily="34" charset="0"/>
        </a:defRPr>
      </a:lvl5pPr>
      <a:lvl6pPr marL="457200" algn="l" rtl="0" eaLnBrk="1" fontAlgn="base" hangingPunct="1">
        <a:spcBef>
          <a:spcPct val="0"/>
        </a:spcBef>
        <a:spcAft>
          <a:spcPct val="0"/>
        </a:spcAft>
        <a:defRPr sz="3400">
          <a:solidFill>
            <a:srgbClr val="99CCFF"/>
          </a:solidFill>
          <a:latin typeface="Arial" panose="020B0604020202020204" pitchFamily="34" charset="0"/>
        </a:defRPr>
      </a:lvl6pPr>
      <a:lvl7pPr marL="914400" algn="l" rtl="0" eaLnBrk="1" fontAlgn="base" hangingPunct="1">
        <a:spcBef>
          <a:spcPct val="0"/>
        </a:spcBef>
        <a:spcAft>
          <a:spcPct val="0"/>
        </a:spcAft>
        <a:defRPr sz="3400">
          <a:solidFill>
            <a:srgbClr val="99CCFF"/>
          </a:solidFill>
          <a:latin typeface="Arial" panose="020B0604020202020204" pitchFamily="34" charset="0"/>
        </a:defRPr>
      </a:lvl7pPr>
      <a:lvl8pPr marL="1371600" algn="l" rtl="0" eaLnBrk="1" fontAlgn="base" hangingPunct="1">
        <a:spcBef>
          <a:spcPct val="0"/>
        </a:spcBef>
        <a:spcAft>
          <a:spcPct val="0"/>
        </a:spcAft>
        <a:defRPr sz="3400">
          <a:solidFill>
            <a:srgbClr val="99CCFF"/>
          </a:solidFill>
          <a:latin typeface="Arial" panose="020B0604020202020204" pitchFamily="34" charset="0"/>
        </a:defRPr>
      </a:lvl8pPr>
      <a:lvl9pPr marL="1828800" algn="l" rtl="0" eaLnBrk="1" fontAlgn="base" hangingPunct="1">
        <a:spcBef>
          <a:spcPct val="0"/>
        </a:spcBef>
        <a:spcAft>
          <a:spcPct val="0"/>
        </a:spcAft>
        <a:defRPr sz="3400">
          <a:solidFill>
            <a:srgbClr val="99CCFF"/>
          </a:solidFill>
          <a:latin typeface="Arial" panose="020B0604020202020204" pitchFamily="34" charset="0"/>
        </a:defRPr>
      </a:lvl9pPr>
    </p:titleStyle>
    <p:bodyStyle>
      <a:lvl1pPr marL="342900" indent="-342900" algn="l" rtl="0" eaLnBrk="0" fontAlgn="base" hangingPunct="0">
        <a:spcBef>
          <a:spcPct val="20000"/>
        </a:spcBef>
        <a:spcAft>
          <a:spcPct val="0"/>
        </a:spcAft>
        <a:buClr>
          <a:srgbClr val="CCECFF"/>
        </a:buClr>
        <a:buChar char="•"/>
        <a:defRPr sz="2500">
          <a:solidFill>
            <a:srgbClr val="FFFFFF"/>
          </a:solidFill>
          <a:latin typeface="+mn-lt"/>
          <a:ea typeface="+mn-ea"/>
          <a:cs typeface="+mn-cs"/>
        </a:defRPr>
      </a:lvl1pPr>
      <a:lvl2pPr marL="742950" indent="-285750" algn="l" rtl="0" eaLnBrk="0" fontAlgn="base" hangingPunct="0">
        <a:spcBef>
          <a:spcPct val="20000"/>
        </a:spcBef>
        <a:spcAft>
          <a:spcPct val="0"/>
        </a:spcAft>
        <a:buClr>
          <a:srgbClr val="CCECFF"/>
        </a:buClr>
        <a:buChar char="–"/>
        <a:defRPr sz="2200">
          <a:solidFill>
            <a:srgbClr val="FFFFFF"/>
          </a:solidFill>
          <a:latin typeface="+mn-lt"/>
        </a:defRPr>
      </a:lvl2pPr>
      <a:lvl3pPr marL="1143000" indent="-228600" algn="l" rtl="0" eaLnBrk="0" fontAlgn="base" hangingPunct="0">
        <a:spcBef>
          <a:spcPct val="20000"/>
        </a:spcBef>
        <a:spcAft>
          <a:spcPct val="0"/>
        </a:spcAft>
        <a:buClr>
          <a:srgbClr val="CCECFF"/>
        </a:buClr>
        <a:buChar char="•"/>
        <a:defRPr sz="2200">
          <a:solidFill>
            <a:srgbClr val="FFFFFF"/>
          </a:solidFill>
          <a:latin typeface="+mn-lt"/>
        </a:defRPr>
      </a:lvl3pPr>
      <a:lvl4pPr marL="1600200" indent="-228600" algn="l" rtl="0" eaLnBrk="0" fontAlgn="base" hangingPunct="0">
        <a:spcBef>
          <a:spcPct val="20000"/>
        </a:spcBef>
        <a:spcAft>
          <a:spcPct val="0"/>
        </a:spcAft>
        <a:buClr>
          <a:srgbClr val="CCECFF"/>
        </a:buClr>
        <a:buChar char="–"/>
        <a:defRPr sz="1900">
          <a:solidFill>
            <a:srgbClr val="FFFFFF"/>
          </a:solidFill>
          <a:latin typeface="+mn-lt"/>
        </a:defRPr>
      </a:lvl4pPr>
      <a:lvl5pPr marL="2057400" indent="-228600" algn="l" rtl="0" eaLnBrk="0" fontAlgn="base" hangingPunct="0">
        <a:spcBef>
          <a:spcPct val="20000"/>
        </a:spcBef>
        <a:spcAft>
          <a:spcPct val="0"/>
        </a:spcAft>
        <a:buClr>
          <a:srgbClr val="CCECFF"/>
        </a:buClr>
        <a:buChar char="»"/>
        <a:defRPr sz="1600">
          <a:solidFill>
            <a:srgbClr val="FFFFFF"/>
          </a:solidFill>
          <a:latin typeface="+mn-lt"/>
        </a:defRPr>
      </a:lvl5pPr>
      <a:lvl6pPr marL="2514600" indent="-228600" algn="l" rtl="0" eaLnBrk="1" fontAlgn="base" hangingPunct="1">
        <a:spcBef>
          <a:spcPct val="20000"/>
        </a:spcBef>
        <a:spcAft>
          <a:spcPct val="0"/>
        </a:spcAft>
        <a:buClr>
          <a:srgbClr val="CCECFF"/>
        </a:buClr>
        <a:buChar char="»"/>
        <a:defRPr sz="1600">
          <a:solidFill>
            <a:srgbClr val="FFFFFF"/>
          </a:solidFill>
          <a:latin typeface="+mn-lt"/>
        </a:defRPr>
      </a:lvl6pPr>
      <a:lvl7pPr marL="2971800" indent="-228600" algn="l" rtl="0" eaLnBrk="1" fontAlgn="base" hangingPunct="1">
        <a:spcBef>
          <a:spcPct val="20000"/>
        </a:spcBef>
        <a:spcAft>
          <a:spcPct val="0"/>
        </a:spcAft>
        <a:buClr>
          <a:srgbClr val="CCECFF"/>
        </a:buClr>
        <a:buChar char="»"/>
        <a:defRPr sz="1600">
          <a:solidFill>
            <a:srgbClr val="FFFFFF"/>
          </a:solidFill>
          <a:latin typeface="+mn-lt"/>
        </a:defRPr>
      </a:lvl7pPr>
      <a:lvl8pPr marL="3429000" indent="-228600" algn="l" rtl="0" eaLnBrk="1" fontAlgn="base" hangingPunct="1">
        <a:spcBef>
          <a:spcPct val="20000"/>
        </a:spcBef>
        <a:spcAft>
          <a:spcPct val="0"/>
        </a:spcAft>
        <a:buClr>
          <a:srgbClr val="CCECFF"/>
        </a:buClr>
        <a:buChar char="»"/>
        <a:defRPr sz="1600">
          <a:solidFill>
            <a:srgbClr val="FFFFFF"/>
          </a:solidFill>
          <a:latin typeface="+mn-lt"/>
        </a:defRPr>
      </a:lvl8pPr>
      <a:lvl9pPr marL="3886200" indent="-228600" algn="l" rtl="0" eaLnBrk="1" fontAlgn="base" hangingPunct="1">
        <a:spcBef>
          <a:spcPct val="20000"/>
        </a:spcBef>
        <a:spcAft>
          <a:spcPct val="0"/>
        </a:spcAft>
        <a:buClr>
          <a:srgbClr val="CCECFF"/>
        </a:buClr>
        <a:buChar char="»"/>
        <a:defRPr sz="16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Slide Number Placeholder 3"/>
          <p:cNvSpPr txBox="1">
            <a:spLocks noGrp="1"/>
          </p:cNvSpPr>
          <p:nvPr/>
        </p:nvSpPr>
        <p:spPr>
          <a:xfrm>
            <a:off x="6553200" y="6477000"/>
            <a:ext cx="2133600" cy="244475"/>
          </a:xfrm>
          <a:prstGeom prst="rect">
            <a:avLst/>
          </a:prstGeom>
          <a:noFill/>
          <a:ln w="9525">
            <a:noFill/>
          </a:ln>
        </p:spPr>
        <p:txBody>
          <a:bodyPr/>
          <a:lstStyle/>
          <a:p>
            <a:pPr algn="r" eaLnBrk="1" hangingPunct="1"/>
            <a:fld id="{9A0DB2DC-4C9A-4742-B13C-FB6460FD3503}" type="slidenum">
              <a:rPr lang="en-US" altLang="en-US" sz="1400" dirty="0">
                <a:latin typeface="Arial" panose="020B0604020202020204" pitchFamily="34" charset="0"/>
              </a:rPr>
              <a:t>1</a:t>
            </a:fld>
            <a:endParaRPr lang="en-US" altLang="en-US" sz="1400" dirty="0">
              <a:latin typeface="Arial" panose="020B0604020202020204" pitchFamily="34" charset="0"/>
            </a:endParaRPr>
          </a:p>
        </p:txBody>
      </p:sp>
      <p:sp>
        <p:nvSpPr>
          <p:cNvPr id="16387" name="Rectangle 5"/>
          <p:cNvSpPr>
            <a:spLocks noGrp="1"/>
          </p:cNvSpPr>
          <p:nvPr>
            <p:ph type="subTitle"/>
          </p:nvPr>
        </p:nvSpPr>
        <p:spPr>
          <a:xfrm>
            <a:off x="0" y="76200"/>
            <a:ext cx="9220200" cy="3978275"/>
          </a:xfrm>
          <a:ln/>
        </p:spPr>
        <p:txBody>
          <a:bodyPr vert="horz" wrap="square" lIns="0" tIns="45718" rIns="18288" bIns="45718"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eaLnBrk="1" hangingPunct="1">
              <a:lnSpc>
                <a:spcPct val="110000"/>
              </a:lnSpc>
              <a:buClr>
                <a:schemeClr val="tx2"/>
              </a:buClr>
              <a:buFont typeface="Wingdings 2" panose="05020102010507070707" pitchFamily="18" charset="2"/>
              <a:buNone/>
            </a:pPr>
            <a:r>
              <a:rPr lang="en-US" altLang="it-IT" sz="2000" b="1" dirty="0">
                <a:solidFill>
                  <a:srgbClr val="FFFF66"/>
                </a:solidFill>
              </a:rPr>
              <a:t>MINISTRY OF HEALTH</a:t>
            </a:r>
          </a:p>
          <a:p>
            <a:pPr lvl="0" eaLnBrk="1" hangingPunct="1">
              <a:lnSpc>
                <a:spcPct val="110000"/>
              </a:lnSpc>
              <a:buClr>
                <a:schemeClr val="tx2"/>
              </a:buClr>
              <a:buFont typeface="Wingdings 2" panose="05020102010507070707" pitchFamily="18" charset="2"/>
              <a:buNone/>
            </a:pPr>
            <a:r>
              <a:rPr lang="it-IT" altLang="en-US" sz="2000" b="1" dirty="0">
                <a:solidFill>
                  <a:srgbClr val="FFFF66"/>
                </a:solidFill>
              </a:rPr>
              <a:t>V</a:t>
            </a:r>
            <a:r>
              <a:rPr lang="en-US" altLang="it-IT" sz="2000" b="1" dirty="0">
                <a:solidFill>
                  <a:srgbClr val="FFFF66"/>
                </a:solidFill>
              </a:rPr>
              <a:t>IETNAM</a:t>
            </a:r>
            <a:r>
              <a:rPr lang="it-IT" altLang="en-US" sz="2000" b="1" dirty="0">
                <a:solidFill>
                  <a:srgbClr val="FFFF66"/>
                </a:solidFill>
              </a:rPr>
              <a:t> A</a:t>
            </a:r>
            <a:r>
              <a:rPr lang="en-US" altLang="it-IT" sz="2000" b="1" dirty="0">
                <a:solidFill>
                  <a:srgbClr val="FFFF66"/>
                </a:solidFill>
              </a:rPr>
              <a:t>DMINISTRATION</a:t>
            </a:r>
            <a:r>
              <a:rPr lang="it-IT" altLang="en-US" sz="2000" b="1" dirty="0">
                <a:solidFill>
                  <a:srgbClr val="FFFF66"/>
                </a:solidFill>
              </a:rPr>
              <a:t> </a:t>
            </a:r>
            <a:r>
              <a:rPr lang="en-US" altLang="it-IT" sz="2000" b="1" dirty="0">
                <a:solidFill>
                  <a:srgbClr val="FFFF66"/>
                </a:solidFill>
              </a:rPr>
              <a:t>OF</a:t>
            </a:r>
            <a:r>
              <a:rPr lang="it-IT" altLang="en-US" sz="2000" b="1" dirty="0">
                <a:solidFill>
                  <a:srgbClr val="FFFF66"/>
                </a:solidFill>
              </a:rPr>
              <a:t> AIDS C</a:t>
            </a:r>
            <a:r>
              <a:rPr lang="en-US" altLang="it-IT" sz="2000" b="1" dirty="0">
                <a:solidFill>
                  <a:srgbClr val="FFFF66"/>
                </a:solidFill>
              </a:rPr>
              <a:t>ONTROL</a:t>
            </a:r>
          </a:p>
          <a:p>
            <a:pPr lvl="0" eaLnBrk="1" hangingPunct="1">
              <a:lnSpc>
                <a:spcPct val="110000"/>
              </a:lnSpc>
              <a:buClr>
                <a:schemeClr val="tx2"/>
              </a:buClr>
              <a:buFont typeface="Wingdings 2" panose="05020102010507070707" pitchFamily="18" charset="2"/>
              <a:buNone/>
            </a:pPr>
            <a:endParaRPr lang="it-IT" altLang="en-US" sz="3600" b="1" dirty="0">
              <a:solidFill>
                <a:srgbClr val="FFFF66"/>
              </a:solidFill>
            </a:endParaRPr>
          </a:p>
          <a:p>
            <a:pPr lvl="0" eaLnBrk="1" hangingPunct="1">
              <a:lnSpc>
                <a:spcPct val="110000"/>
              </a:lnSpc>
              <a:buClr>
                <a:schemeClr val="tx2"/>
              </a:buClr>
              <a:buFont typeface="Wingdings 2" panose="05020102010507070707" pitchFamily="18" charset="2"/>
              <a:buNone/>
            </a:pPr>
            <a:r>
              <a:rPr lang="en-US" altLang="it-IT" sz="3000" b="1" dirty="0">
                <a:solidFill>
                  <a:srgbClr val="FFFF66"/>
                </a:solidFill>
              </a:rPr>
              <a:t>INTEGRATING </a:t>
            </a:r>
            <a:r>
              <a:rPr lang="en-US" altLang="it-IT" sz="3000" b="1">
                <a:solidFill>
                  <a:srgbClr val="FFFF66"/>
                </a:solidFill>
              </a:rPr>
              <a:t>METHADONE </a:t>
            </a:r>
            <a:r>
              <a:rPr lang="en-US" altLang="it-IT" sz="3000" b="1" smtClean="0">
                <a:solidFill>
                  <a:srgbClr val="FFFF66"/>
                </a:solidFill>
              </a:rPr>
              <a:t>TREATMENT FOR OPIOID ADDICTION AND </a:t>
            </a:r>
            <a:r>
              <a:rPr lang="en-US" altLang="it-IT" sz="3000" b="1" dirty="0">
                <a:solidFill>
                  <a:srgbClr val="FFFF66"/>
                </a:solidFill>
              </a:rPr>
              <a:t>ANTIRETROVIRAL (ARV</a:t>
            </a:r>
            <a:r>
              <a:rPr lang="en-US" altLang="it-IT" sz="3000" b="1">
                <a:solidFill>
                  <a:srgbClr val="FFFF66"/>
                </a:solidFill>
              </a:rPr>
              <a:t>) </a:t>
            </a:r>
            <a:r>
              <a:rPr lang="en-US" altLang="it-IT" sz="3000" b="1" smtClean="0">
                <a:solidFill>
                  <a:srgbClr val="FFFF66"/>
                </a:solidFill>
              </a:rPr>
              <a:t>THERAPY FOR HIV INFECTION</a:t>
            </a:r>
            <a:endParaRPr lang="it-IT" altLang="en-US" sz="3000" b="1" dirty="0">
              <a:solidFill>
                <a:srgbClr val="FFFF66"/>
              </a:solidFill>
            </a:endParaRPr>
          </a:p>
        </p:txBody>
      </p:sp>
      <p:sp>
        <p:nvSpPr>
          <p:cNvPr id="16388" name="Rectangle 5"/>
          <p:cNvSpPr/>
          <p:nvPr/>
        </p:nvSpPr>
        <p:spPr>
          <a:xfrm>
            <a:off x="1828800" y="5181600"/>
            <a:ext cx="5791200" cy="685800"/>
          </a:xfrm>
          <a:prstGeom prst="rect">
            <a:avLst/>
          </a:prstGeom>
          <a:noFill/>
          <a:ln w="9525">
            <a:noFill/>
          </a:ln>
        </p:spPr>
        <p:txBody>
          <a:bodyPr lIns="0" rIns="18288"/>
          <a:lstStyle/>
          <a:p>
            <a:pPr eaLnBrk="1" hangingPunct="1">
              <a:lnSpc>
                <a:spcPct val="80000"/>
              </a:lnSpc>
              <a:spcBef>
                <a:spcPct val="20000"/>
              </a:spcBef>
            </a:pPr>
            <a:endParaRPr lang="vi-VN" altLang="en-US" sz="2400" b="1" dirty="0">
              <a:solidFill>
                <a:srgbClr val="F2F2F2"/>
              </a:solidFill>
              <a:latin typeface="Arial" panose="020B0604020202020204" pitchFamily="34" charset="0"/>
              <a:ea typeface="Times New Roman" panose="02020603050405020304" pitchFamily="18" charset="0"/>
            </a:endParaRPr>
          </a:p>
        </p:txBody>
      </p:sp>
      <p:pic>
        <p:nvPicPr>
          <p:cNvPr id="16389" name="Picture 8"/>
          <p:cNvPicPr>
            <a:picLocks noChangeAspect="1"/>
          </p:cNvPicPr>
          <p:nvPr/>
        </p:nvPicPr>
        <p:blipFill>
          <a:blip r:embed="rId3"/>
          <a:stretch>
            <a:fillRect/>
          </a:stretch>
        </p:blipFill>
        <p:spPr>
          <a:xfrm>
            <a:off x="7938" y="4194175"/>
            <a:ext cx="9136062" cy="2663825"/>
          </a:xfrm>
          <a:prstGeom prst="rect">
            <a:avLst/>
          </a:prstGeom>
          <a:noFill/>
          <a:ln w="9525">
            <a:noFill/>
          </a:ln>
        </p:spPr>
      </p:pic>
    </p:spTree>
  </p:cSld>
  <p:clrMapOvr>
    <a:masterClrMapping/>
  </p:clrMapOvr>
  <p:transition spd="med">
    <p:zoom/>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5602" name="Content Placeholder 25601"/>
          <p:cNvGraphicFramePr>
            <a:graphicFrameLocks noGrp="1"/>
          </p:cNvGraphicFramePr>
          <p:nvPr>
            <p:ph idx="1"/>
            <p:extLst>
              <p:ext uri="{D42A27DB-BD31-4B8C-83A1-F6EECF244321}">
                <p14:modId xmlns:p14="http://schemas.microsoft.com/office/powerpoint/2010/main" val="4288859718"/>
              </p:ext>
            </p:extLst>
          </p:nvPr>
        </p:nvGraphicFramePr>
        <p:xfrm>
          <a:off x="347663" y="1066800"/>
          <a:ext cx="8339138" cy="3185140"/>
        </p:xfrm>
        <a:graphic>
          <a:graphicData uri="http://schemas.openxmlformats.org/drawingml/2006/table">
            <a:tbl>
              <a:tblPr/>
              <a:tblGrid>
                <a:gridCol w="4833938"/>
                <a:gridCol w="2127250"/>
                <a:gridCol w="1377950"/>
              </a:tblGrid>
              <a:tr h="590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lang="en-US" sz="2400" b="1" smtClean="0">
                          <a:solidFill>
                            <a:srgbClr val="FFFFFF"/>
                          </a:solidFill>
                          <a:latin typeface="Arial" panose="020B0604020202020204" pitchFamily="34" charset="0"/>
                        </a:rPr>
                        <a:t>Number</a:t>
                      </a:r>
                      <a:r>
                        <a:rPr lang="en-US" sz="2400" b="1" baseline="0" smtClean="0">
                          <a:solidFill>
                            <a:srgbClr val="FFFFFF"/>
                          </a:solidFill>
                          <a:latin typeface="Arial" panose="020B0604020202020204" pitchFamily="34" charset="0"/>
                        </a:rPr>
                        <a:t> of</a:t>
                      </a:r>
                      <a:r>
                        <a:rPr sz="2400" b="1" smtClean="0">
                          <a:solidFill>
                            <a:srgbClr val="FFFFFF"/>
                          </a:solidFill>
                          <a:latin typeface="Arial" panose="020B0604020202020204" pitchFamily="34" charset="0"/>
                        </a:rPr>
                        <a:t> MMT</a:t>
                      </a:r>
                      <a:r>
                        <a:rPr lang="en-US" sz="2400" b="1" smtClean="0">
                          <a:solidFill>
                            <a:srgbClr val="FFFFFF"/>
                          </a:solidFill>
                          <a:latin typeface="Arial" panose="020B0604020202020204" pitchFamily="34" charset="0"/>
                        </a:rPr>
                        <a:t> clinics</a:t>
                      </a:r>
                      <a:endParaRPr lang="en-US" sz="2400" b="1" dirty="0">
                        <a:solidFill>
                          <a:srgbClr val="FFFFFF"/>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b="1" dirty="0">
                          <a:solidFill>
                            <a:srgbClr val="FFFFFF"/>
                          </a:solidFill>
                          <a:latin typeface="Arial" panose="020B0604020202020204" pitchFamily="34" charset="0"/>
                        </a:rPr>
                        <a:t>2011</a:t>
                      </a:r>
                      <a:endParaRPr lang="en-US" sz="2400" b="1" dirty="0">
                        <a:solidFill>
                          <a:srgbClr val="FFFFFF"/>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b="1" dirty="0">
                          <a:solidFill>
                            <a:srgbClr val="FFFFFF"/>
                          </a:solidFill>
                          <a:latin typeface="Arial" panose="020B0604020202020204" pitchFamily="34" charset="0"/>
                        </a:rPr>
                        <a:t>2014</a:t>
                      </a:r>
                      <a:endParaRPr lang="en-US" sz="2400" b="1" dirty="0">
                        <a:solidFill>
                          <a:srgbClr val="FFFFFF"/>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solidFill>
                      <a:schemeClr val="accent1"/>
                    </a:solidFill>
                  </a:tcPr>
                </a:tc>
              </a:tr>
              <a:tr h="590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2400" smtClean="0">
                          <a:solidFill>
                            <a:srgbClr val="000000"/>
                          </a:solidFill>
                          <a:latin typeface="Arial" panose="020B0604020202020204" pitchFamily="34" charset="0"/>
                        </a:rPr>
                        <a:t>M</a:t>
                      </a:r>
                      <a:r>
                        <a:rPr lang="en-US" sz="2400" smtClean="0">
                          <a:solidFill>
                            <a:srgbClr val="000000"/>
                          </a:solidFill>
                          <a:latin typeface="Arial" panose="020B0604020202020204" pitchFamily="34" charset="0"/>
                        </a:rPr>
                        <a:t>odel</a:t>
                      </a:r>
                      <a:r>
                        <a:rPr sz="2400" smtClean="0">
                          <a:solidFill>
                            <a:srgbClr val="000000"/>
                          </a:solidFill>
                          <a:latin typeface="Arial" panose="020B0604020202020204" pitchFamily="34" charset="0"/>
                        </a:rPr>
                        <a:t> </a:t>
                      </a:r>
                      <a:r>
                        <a:rPr sz="2400" dirty="0">
                          <a:solidFill>
                            <a:srgbClr val="000000"/>
                          </a:solidFill>
                          <a:latin typeface="Arial" panose="020B0604020202020204" pitchFamily="34" charset="0"/>
                        </a:rPr>
                        <a:t>I	</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D0D8E8"/>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0</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D0D8E8"/>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4</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D0D8E8"/>
                    </a:solidFill>
                  </a:tcPr>
                </a:tc>
              </a:tr>
              <a:tr h="590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lang="en-GB" sz="2400" smtClean="0">
                          <a:solidFill>
                            <a:srgbClr val="000000"/>
                          </a:solidFill>
                          <a:latin typeface="Arial" panose="020B0604020202020204" pitchFamily="34" charset="0"/>
                        </a:rPr>
                        <a:t>Model</a:t>
                      </a:r>
                      <a:r>
                        <a:rPr sz="2400" smtClean="0">
                          <a:solidFill>
                            <a:srgbClr val="000000"/>
                          </a:solidFill>
                          <a:latin typeface="Arial" panose="020B0604020202020204" pitchFamily="34" charset="0"/>
                        </a:rPr>
                        <a:t>  </a:t>
                      </a:r>
                      <a:r>
                        <a:rPr sz="2400" dirty="0">
                          <a:solidFill>
                            <a:srgbClr val="000000"/>
                          </a:solidFill>
                          <a:latin typeface="Arial" panose="020B0604020202020204" pitchFamily="34" charset="0"/>
                        </a:rPr>
                        <a:t>II	</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9EDF4"/>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1</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9EDF4"/>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5</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9EDF4"/>
                    </a:solidFill>
                  </a:tcPr>
                </a:tc>
              </a:tr>
              <a:tr h="590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lang="en-GB" sz="2400" smtClean="0">
                          <a:solidFill>
                            <a:srgbClr val="000000"/>
                          </a:solidFill>
                          <a:latin typeface="Arial" panose="020B0604020202020204" pitchFamily="34" charset="0"/>
                        </a:rPr>
                        <a:t>Model</a:t>
                      </a:r>
                      <a:r>
                        <a:rPr sz="2400" smtClean="0">
                          <a:solidFill>
                            <a:srgbClr val="000000"/>
                          </a:solidFill>
                          <a:latin typeface="Arial" panose="020B0604020202020204" pitchFamily="34" charset="0"/>
                        </a:rPr>
                        <a:t> </a:t>
                      </a:r>
                      <a:r>
                        <a:rPr sz="2400" dirty="0">
                          <a:solidFill>
                            <a:srgbClr val="000000"/>
                          </a:solidFill>
                          <a:latin typeface="Arial" panose="020B0604020202020204" pitchFamily="34" charset="0"/>
                        </a:rPr>
                        <a:t>III	</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D0D8E8"/>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0</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D0D8E8"/>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5</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D0D8E8"/>
                    </a:solidFill>
                  </a:tcPr>
                </a:tc>
              </a:tr>
              <a:tr h="8223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lang="en-US" sz="2400" smtClean="0">
                          <a:solidFill>
                            <a:srgbClr val="000000"/>
                          </a:solidFill>
                          <a:latin typeface="Arial" panose="020B0604020202020204" pitchFamily="34" charset="0"/>
                        </a:rPr>
                        <a:t>Total number of MMT clinics in Vietnam</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9EDF4"/>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41</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9EDF4"/>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buNone/>
                      </a:pPr>
                      <a:r>
                        <a:rPr sz="2400" dirty="0">
                          <a:solidFill>
                            <a:srgbClr val="000000"/>
                          </a:solidFill>
                          <a:latin typeface="Arial" panose="020B0604020202020204" pitchFamily="34" charset="0"/>
                        </a:rPr>
                        <a:t>244</a:t>
                      </a:r>
                      <a:endParaRPr lang="en-US" sz="2400" dirty="0">
                        <a:solidFill>
                          <a:srgbClr val="000000"/>
                        </a:solidFill>
                        <a:latin typeface="Arial" panose="020B0604020202020204" pitchFamily="34" charset="0"/>
                      </a:endParaRPr>
                    </a:p>
                  </a:txBody>
                  <a:tcPr marL="91447" marR="91447"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E9EDF4"/>
                    </a:solidFill>
                  </a:tcPr>
                </a:tc>
              </a:tr>
            </a:tbl>
          </a:graphicData>
        </a:graphic>
      </p:graphicFrame>
      <p:sp>
        <p:nvSpPr>
          <p:cNvPr id="25628" name="Rectangle 4"/>
          <p:cNvSpPr/>
          <p:nvPr/>
        </p:nvSpPr>
        <p:spPr>
          <a:xfrm>
            <a:off x="320675" y="76200"/>
            <a:ext cx="8823325" cy="762000"/>
          </a:xfrm>
          <a:prstGeom prst="rect">
            <a:avLst/>
          </a:prstGeom>
          <a:noFill/>
          <a:ln w="9525">
            <a:noFill/>
          </a:ln>
        </p:spPr>
        <p:txBody>
          <a:bodyPr lIns="91424" tIns="45712" rIns="91424" bIns="45712" anchor="ctr"/>
          <a:lstStyle/>
          <a:p>
            <a:pPr algn="ctr" defTabSz="913130"/>
            <a:r>
              <a:rPr lang="en-US" altLang="en-US" sz="2600" b="1" smtClean="0">
                <a:solidFill>
                  <a:srgbClr val="FFFF00"/>
                </a:solidFill>
                <a:latin typeface="Arial" panose="020B0604020202020204" pitchFamily="34" charset="0"/>
              </a:rPr>
              <a:t>NUMBER </a:t>
            </a:r>
            <a:r>
              <a:rPr lang="en-US" altLang="en-US" sz="2600" b="1" smtClean="0">
                <a:solidFill>
                  <a:srgbClr val="FFFF00"/>
                </a:solidFill>
                <a:latin typeface="Arial" panose="020B0604020202020204" pitchFamily="34" charset="0"/>
              </a:rPr>
              <a:t>OF </a:t>
            </a:r>
            <a:r>
              <a:rPr lang="en-US" altLang="en-US" sz="2600" b="1" smtClean="0">
                <a:solidFill>
                  <a:srgbClr val="FFFF00"/>
                </a:solidFill>
              </a:rPr>
              <a:t>INTEGRATED </a:t>
            </a:r>
            <a:r>
              <a:rPr lang="en-US" altLang="en-US" sz="2600" b="1">
                <a:solidFill>
                  <a:srgbClr val="FFFF00"/>
                </a:solidFill>
              </a:rPr>
              <a:t>TREATMENT </a:t>
            </a:r>
            <a:r>
              <a:rPr lang="en-US" altLang="en-US" sz="2600" b="1" smtClean="0">
                <a:solidFill>
                  <a:srgbClr val="FFFF00"/>
                </a:solidFill>
              </a:rPr>
              <a:t>CLINICS </a:t>
            </a:r>
            <a:r>
              <a:rPr lang="en-US" altLang="en-US" sz="2600" b="1" smtClean="0">
                <a:solidFill>
                  <a:srgbClr val="FFFF00"/>
                </a:solidFill>
                <a:latin typeface="Arial" panose="020B0604020202020204" pitchFamily="34" charset="0"/>
              </a:rPr>
              <a:t>UNITL </a:t>
            </a:r>
            <a:r>
              <a:rPr lang="en-US" altLang="en-US" sz="2600" b="1" smtClean="0">
                <a:solidFill>
                  <a:srgbClr val="FFFF00"/>
                </a:solidFill>
                <a:latin typeface="Arial" panose="020B0604020202020204" pitchFamily="34" charset="0"/>
              </a:rPr>
              <a:t>2014 </a:t>
            </a:r>
            <a:r>
              <a:rPr lang="en-US" altLang="en-US" sz="2000" i="1" smtClean="0">
                <a:latin typeface="Arial" panose="020B0604020202020204" pitchFamily="34" charset="0"/>
              </a:rPr>
              <a:t>(Supported by  USAID/SMART TA)</a:t>
            </a:r>
            <a:endParaRPr lang="en-GB" altLang="en-US" sz="2000" i="1" dirty="0">
              <a:latin typeface="Arial" panose="020B0604020202020204" pitchFamily="34" charset="0"/>
            </a:endParaRPr>
          </a:p>
        </p:txBody>
      </p:sp>
      <p:sp>
        <p:nvSpPr>
          <p:cNvPr id="7" name="Text Box 2"/>
          <p:cNvSpPr txBox="1">
            <a:spLocks noChangeArrowheads="1"/>
          </p:cNvSpPr>
          <p:nvPr/>
        </p:nvSpPr>
        <p:spPr bwMode="auto">
          <a:xfrm>
            <a:off x="457200" y="4267200"/>
            <a:ext cx="8153400" cy="2354475"/>
          </a:xfrm>
          <a:prstGeom prst="rect">
            <a:avLst/>
          </a:prstGeom>
          <a:noFill/>
          <a:ln w="9525">
            <a:noFill/>
            <a:miter lim="800000"/>
          </a:ln>
          <a:effectLst/>
        </p:spPr>
        <p:txBody>
          <a:bodyPr lIns="91424" tIns="45712" rIns="91424" bIns="45712">
            <a:spAutoFit/>
          </a:bodyPr>
          <a:lstStyle/>
          <a:p>
            <a:pPr marL="579755" indent="-579755" algn="just" eaLnBrk="1" hangingPunct="1">
              <a:lnSpc>
                <a:spcPts val="3000"/>
              </a:lnSpc>
              <a:spcBef>
                <a:spcPts val="600"/>
              </a:spcBef>
              <a:spcAft>
                <a:spcPts val="600"/>
              </a:spcAft>
              <a:buFont typeface="Wingdings" panose="05000000000000000000" pitchFamily="2" charset="2"/>
              <a:buChar char="q"/>
            </a:pPr>
            <a:r>
              <a:rPr lang="en-US" sz="2200" smtClean="0">
                <a:solidFill>
                  <a:srgbClr val="FFFFFF"/>
                </a:solidFill>
                <a:latin typeface="Arial" panose="020B0604020202020204" pitchFamily="34" charset="0"/>
              </a:rPr>
              <a:t>Until now, service-integrated treatment clinics have been mainly supported by</a:t>
            </a:r>
            <a:r>
              <a:rPr sz="2200" smtClean="0">
                <a:solidFill>
                  <a:srgbClr val="FFFFFF"/>
                </a:solidFill>
                <a:latin typeface="Arial" panose="020B0604020202020204" pitchFamily="34" charset="0"/>
              </a:rPr>
              <a:t> </a:t>
            </a:r>
            <a:r>
              <a:rPr sz="2200">
                <a:solidFill>
                  <a:srgbClr val="FFFFFF"/>
                </a:solidFill>
                <a:latin typeface="Arial" panose="020B0604020202020204" pitchFamily="34" charset="0"/>
              </a:rPr>
              <a:t>USAID </a:t>
            </a:r>
            <a:r>
              <a:rPr lang="en-US" sz="2200" smtClean="0">
                <a:solidFill>
                  <a:srgbClr val="FFFFFF"/>
                </a:solidFill>
                <a:latin typeface="Arial" panose="020B0604020202020204" pitchFamily="34" charset="0"/>
              </a:rPr>
              <a:t>and</a:t>
            </a:r>
            <a:r>
              <a:rPr sz="2200" smtClean="0">
                <a:solidFill>
                  <a:srgbClr val="FFFFFF"/>
                </a:solidFill>
                <a:latin typeface="Arial" panose="020B0604020202020204" pitchFamily="34" charset="0"/>
              </a:rPr>
              <a:t> </a:t>
            </a:r>
            <a:r>
              <a:rPr lang="en-US" sz="2200" smtClean="0">
                <a:solidFill>
                  <a:srgbClr val="FFFFFF"/>
                </a:solidFill>
                <a:latin typeface="Arial" panose="020B0604020202020204" pitchFamily="34" charset="0"/>
              </a:rPr>
              <a:t>the Project of</a:t>
            </a:r>
            <a:r>
              <a:rPr sz="2200" smtClean="0">
                <a:solidFill>
                  <a:srgbClr val="FFFFFF"/>
                </a:solidFill>
                <a:latin typeface="Arial" panose="020B0604020202020204" pitchFamily="34" charset="0"/>
              </a:rPr>
              <a:t> </a:t>
            </a:r>
            <a:r>
              <a:rPr sz="2200" dirty="0">
                <a:solidFill>
                  <a:srgbClr val="FFFFFF"/>
                </a:solidFill>
                <a:latin typeface="Arial" panose="020B0604020202020204" pitchFamily="34" charset="0"/>
              </a:rPr>
              <a:t>Smart TA – FHI </a:t>
            </a:r>
            <a:r>
              <a:rPr sz="2200">
                <a:solidFill>
                  <a:srgbClr val="FFFFFF"/>
                </a:solidFill>
                <a:latin typeface="Arial" panose="020B0604020202020204" pitchFamily="34" charset="0"/>
              </a:rPr>
              <a:t>360</a:t>
            </a:r>
            <a:r>
              <a:rPr sz="2200" smtClean="0">
                <a:solidFill>
                  <a:srgbClr val="FFFFFF"/>
                </a:solidFill>
                <a:latin typeface="Arial" panose="020B0604020202020204" pitchFamily="34" charset="0"/>
              </a:rPr>
              <a:t>, </a:t>
            </a:r>
            <a:r>
              <a:rPr lang="en-US" sz="2200" smtClean="0">
                <a:solidFill>
                  <a:srgbClr val="FFFFFF"/>
                </a:solidFill>
                <a:latin typeface="Arial" panose="020B0604020202020204" pitchFamily="34" charset="0"/>
              </a:rPr>
              <a:t>whereas the new model has just been implemented in a few of MMT clinics </a:t>
            </a:r>
            <a:r>
              <a:rPr lang="en-US" sz="2200" smtClean="0">
                <a:solidFill>
                  <a:srgbClr val="FFFFFF"/>
                </a:solidFill>
              </a:rPr>
              <a:t>in Vietnam</a:t>
            </a:r>
            <a:r>
              <a:rPr sz="2200" smtClean="0">
                <a:solidFill>
                  <a:srgbClr val="FFFFFF"/>
                </a:solidFill>
                <a:latin typeface="Arial" panose="020B0604020202020204" pitchFamily="34" charset="0"/>
              </a:rPr>
              <a:t>.</a:t>
            </a:r>
            <a:endParaRPr lang="vi-VN" altLang="x-none" sz="2200" dirty="0">
              <a:solidFill>
                <a:srgbClr val="FFFFFF"/>
              </a:solidFill>
              <a:latin typeface="Arial" panose="020B0604020202020204" pitchFamily="34" charset="0"/>
            </a:endParaRPr>
          </a:p>
          <a:p>
            <a:pPr marL="579755" indent="-579755" algn="just" eaLnBrk="1" hangingPunct="1">
              <a:buChar char="-"/>
            </a:pPr>
            <a:endParaRPr lang="vi-VN" altLang="x-none" sz="2100" dirty="0">
              <a:solidFill>
                <a:srgbClr val="FFFFFF"/>
              </a:solidFill>
              <a:latin typeface="Arial" panose="020B0604020202020204" pitchFamily="34" charset="0"/>
            </a:endParaRPr>
          </a:p>
          <a:p>
            <a:pPr marL="579755" indent="-579755" algn="just" eaLnBrk="1" hangingPunct="1"/>
            <a:endParaRPr lang="vi-VN" altLang="x-none" sz="2100" dirty="0">
              <a:solidFill>
                <a:srgbClr val="FFFFFF"/>
              </a:solidFill>
              <a:latin typeface="Arial" panose="020B0604020202020204" pitchFamily="34" charset="0"/>
            </a:endParaRPr>
          </a:p>
        </p:txBody>
      </p:sp>
    </p:spTree>
  </p:cSld>
  <p:clrMapOvr>
    <a:masterClrMapping/>
  </p:clrMapOvr>
  <p:transition spd="med">
    <p:zoom/>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4"/>
          <p:cNvSpPr/>
          <p:nvPr/>
        </p:nvSpPr>
        <p:spPr>
          <a:xfrm>
            <a:off x="320675" y="1828800"/>
            <a:ext cx="8823325" cy="1752600"/>
          </a:xfrm>
          <a:prstGeom prst="rect">
            <a:avLst/>
          </a:prstGeom>
          <a:noFill/>
          <a:ln w="9525">
            <a:noFill/>
          </a:ln>
        </p:spPr>
        <p:txBody>
          <a:bodyPr lIns="91424" tIns="45712" rIns="91424" bIns="45712" anchor="ctr"/>
          <a:lstStyle/>
          <a:p>
            <a:pPr algn="ctr" defTabSz="913130"/>
            <a:r>
              <a:rPr lang="en-US" altLang="en-US" sz="4000" b="1" smtClean="0">
                <a:solidFill>
                  <a:srgbClr val="FFFF00"/>
                </a:solidFill>
                <a:latin typeface="Arial" panose="020B0604020202020204" pitchFamily="34" charset="0"/>
              </a:rPr>
              <a:t>RESULTS OF SERVICE INTEGRATION IN DISTRICT 8 CLINIC – HCM CITY</a:t>
            </a:r>
            <a:endParaRPr lang="en-US" altLang="en-US" sz="4000" b="1" dirty="0">
              <a:solidFill>
                <a:srgbClr val="FFFF00"/>
              </a:solidFill>
              <a:latin typeface="Arial" panose="020B0604020202020204" pitchFamily="34" charset="0"/>
            </a:endParaRPr>
          </a:p>
        </p:txBody>
      </p:sp>
    </p:spTree>
  </p:cSld>
  <p:clrMapOvr>
    <a:masterClrMapping/>
  </p:clrMapOvr>
  <p:transition spd="med">
    <p:zoom/>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7650" name="Table 27649"/>
          <p:cNvGraphicFramePr/>
          <p:nvPr>
            <p:extLst>
              <p:ext uri="{D42A27DB-BD31-4B8C-83A1-F6EECF244321}">
                <p14:modId xmlns:p14="http://schemas.microsoft.com/office/powerpoint/2010/main" val="1894769060"/>
              </p:ext>
            </p:extLst>
          </p:nvPr>
        </p:nvGraphicFramePr>
        <p:xfrm>
          <a:off x="0" y="1295400"/>
          <a:ext cx="8993188" cy="4341497"/>
        </p:xfrm>
        <a:graphic>
          <a:graphicData uri="http://schemas.openxmlformats.org/drawingml/2006/table">
            <a:tbl>
              <a:tblPr/>
              <a:tblGrid>
                <a:gridCol w="2501900"/>
                <a:gridCol w="1833563"/>
                <a:gridCol w="1858962"/>
                <a:gridCol w="2798763"/>
              </a:tblGrid>
              <a:tr h="4572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b="1" smtClean="0">
                          <a:latin typeface="Arial" panose="020B0604020202020204" pitchFamily="34" charset="0"/>
                        </a:rPr>
                        <a:t>Main variables</a:t>
                      </a:r>
                      <a:endParaRPr lang="en-US"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b="1" smtClean="0">
                          <a:latin typeface="Arial" panose="020B0604020202020204" pitchFamily="34" charset="0"/>
                        </a:rPr>
                        <a:t>Before</a:t>
                      </a:r>
                      <a:r>
                        <a:rPr b="1" smtClean="0">
                          <a:latin typeface="Arial" panose="020B0604020202020204" pitchFamily="34" charset="0"/>
                        </a:rPr>
                        <a:t> </a:t>
                      </a:r>
                      <a:r>
                        <a:rPr b="1" dirty="0">
                          <a:latin typeface="Arial" panose="020B0604020202020204" pitchFamily="34" charset="0"/>
                        </a:rPr>
                        <a:t>(*)</a:t>
                      </a:r>
                      <a:endParaRPr lang="en-US"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b="1" smtClean="0">
                          <a:latin typeface="Arial" panose="020B0604020202020204" pitchFamily="34" charset="0"/>
                        </a:rPr>
                        <a:t>After</a:t>
                      </a:r>
                      <a:r>
                        <a:rPr b="1" smtClean="0">
                          <a:latin typeface="Arial" panose="020B0604020202020204" pitchFamily="34" charset="0"/>
                        </a:rPr>
                        <a:t> </a:t>
                      </a:r>
                      <a:r>
                        <a:rPr b="1" dirty="0">
                          <a:latin typeface="Arial" panose="020B0604020202020204" pitchFamily="34" charset="0"/>
                        </a:rPr>
                        <a:t>(**)</a:t>
                      </a:r>
                      <a:endParaRPr lang="en-US"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b="1" smtClean="0">
                          <a:latin typeface="Arial" panose="020B0604020202020204" pitchFamily="34" charset="0"/>
                        </a:rPr>
                        <a:t>Comments</a:t>
                      </a:r>
                      <a:endParaRPr lang="en-US"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r>
              <a:tr h="655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spcBef>
                          <a:spcPts val="300"/>
                        </a:spcBef>
                        <a:spcAft>
                          <a:spcPts val="300"/>
                        </a:spcAft>
                        <a:buNone/>
                      </a:pPr>
                      <a:r>
                        <a:rPr dirty="0">
                          <a:latin typeface="Arial" panose="020B0604020202020204" pitchFamily="34" charset="0"/>
                        </a:rPr>
                        <a:t> 1</a:t>
                      </a:r>
                      <a:r>
                        <a:rPr>
                          <a:latin typeface="Arial" panose="020B0604020202020204" pitchFamily="34" charset="0"/>
                        </a:rPr>
                        <a:t>. </a:t>
                      </a:r>
                      <a:r>
                        <a:rPr lang="en-US" smtClean="0">
                          <a:latin typeface="Arial" panose="020B0604020202020204" pitchFamily="34" charset="0"/>
                        </a:rPr>
                        <a:t>Number</a:t>
                      </a:r>
                      <a:r>
                        <a:rPr lang="en-US" baseline="0" smtClean="0">
                          <a:latin typeface="Arial" panose="020B0604020202020204" pitchFamily="34" charset="0"/>
                        </a:rPr>
                        <a:t> of staff</a:t>
                      </a:r>
                      <a:endParaRPr lang="en-US"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37</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30</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spcBef>
                          <a:spcPts val="300"/>
                        </a:spcBef>
                        <a:spcAft>
                          <a:spcPts val="300"/>
                        </a:spcAft>
                        <a:buNone/>
                      </a:pPr>
                      <a:endParaRPr sz="1600" dirty="0">
                        <a:latin typeface="Arial" panose="020B0604020202020204" pitchFamily="34" charset="0"/>
                      </a:endParaRPr>
                    </a:p>
                    <a:p>
                      <a:pPr lvl="0" eaLnBrk="1" hangingPunct="1">
                        <a:spcBef>
                          <a:spcPts val="300"/>
                        </a:spcBef>
                        <a:spcAft>
                          <a:spcPts val="300"/>
                        </a:spcAft>
                        <a:buNone/>
                      </a:pPr>
                      <a:r>
                        <a:rPr lang="en-US" sz="1600" smtClean="0">
                          <a:latin typeface="Arial" panose="020B0604020202020204" pitchFamily="34" charset="0"/>
                        </a:rPr>
                        <a:t>Possibly</a:t>
                      </a:r>
                      <a:r>
                        <a:rPr lang="en-US" sz="1600" baseline="0" smtClean="0">
                          <a:latin typeface="Arial" panose="020B0604020202020204" pitchFamily="34" charset="0"/>
                        </a:rPr>
                        <a:t> decrease more</a:t>
                      </a:r>
                      <a:endParaRPr lang="en-US" sz="1600" dirty="0">
                        <a:latin typeface="Arial" panose="020B0604020202020204" pitchFamily="34" charset="0"/>
                      </a:endParaRPr>
                    </a:p>
                  </a:txBody>
                  <a:tcPr marL="91439" marR="91439" marT="45721" marB="45721"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6540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spcBef>
                          <a:spcPts val="300"/>
                        </a:spcBef>
                        <a:spcAft>
                          <a:spcPts val="300"/>
                        </a:spcAft>
                        <a:buNone/>
                      </a:pPr>
                      <a:r>
                        <a:rPr lang="pt-BR" altLang="x-none">
                          <a:latin typeface="Arial" panose="020B0604020202020204" pitchFamily="34" charset="0"/>
                        </a:rPr>
                        <a:t> </a:t>
                      </a:r>
                      <a:r>
                        <a:rPr lang="pt-BR" altLang="x-none" smtClean="0">
                          <a:latin typeface="Arial" panose="020B0604020202020204" pitchFamily="34" charset="0"/>
                        </a:rPr>
                        <a:t>Direct staff</a:t>
                      </a:r>
                      <a:endParaRPr lang="pt-BR" altLang="x-none" dirty="0">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24</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19</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spcBef>
                          <a:spcPts val="300"/>
                        </a:spcBef>
                        <a:spcAft>
                          <a:spcPts val="300"/>
                        </a:spcAft>
                        <a:buNone/>
                      </a:pPr>
                      <a:endParaRPr sz="1600" dirty="0">
                        <a:latin typeface="Arial" panose="020B0604020202020204" pitchFamily="34" charset="0"/>
                      </a:endParaRPr>
                    </a:p>
                    <a:p>
                      <a:pPr lvl="0" eaLnBrk="1" hangingPunct="1">
                        <a:spcBef>
                          <a:spcPts val="300"/>
                        </a:spcBef>
                        <a:spcAft>
                          <a:spcPts val="300"/>
                        </a:spcAft>
                        <a:buNone/>
                      </a:pPr>
                      <a:r>
                        <a:rPr lang="en-US" sz="1600" smtClean="0">
                          <a:latin typeface="Arial" panose="020B0604020202020204" pitchFamily="34" charset="0"/>
                        </a:rPr>
                        <a:t>Maintain</a:t>
                      </a:r>
                      <a:r>
                        <a:rPr lang="en-US" sz="1600" baseline="0" smtClean="0">
                          <a:latin typeface="Arial" panose="020B0604020202020204" pitchFamily="34" charset="0"/>
                        </a:rPr>
                        <a:t> staff effectively</a:t>
                      </a:r>
                      <a:endParaRPr lang="en-US" sz="1600" dirty="0">
                        <a:latin typeface="Arial" panose="020B0604020202020204" pitchFamily="34" charset="0"/>
                      </a:endParaRPr>
                    </a:p>
                  </a:txBody>
                  <a:tcPr marL="91439" marR="91439" marT="45721" marB="45721"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5619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spcBef>
                          <a:spcPts val="300"/>
                        </a:spcBef>
                        <a:spcAft>
                          <a:spcPts val="300"/>
                        </a:spcAft>
                        <a:buNone/>
                      </a:pPr>
                      <a:r>
                        <a:rPr lang="pt-BR" altLang="x-none" smtClean="0">
                          <a:latin typeface="Arial" panose="020B0604020202020204" pitchFamily="34" charset="0"/>
                        </a:rPr>
                        <a:t>Indirect staff</a:t>
                      </a:r>
                      <a:endParaRPr lang="pt-BR" altLang="x-none" dirty="0">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13</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11</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spcBef>
                          <a:spcPts val="300"/>
                        </a:spcBef>
                        <a:spcAft>
                          <a:spcPts val="300"/>
                        </a:spcAft>
                        <a:buNone/>
                      </a:pPr>
                      <a:r>
                        <a:rPr lang="en-US" sz="1600" smtClean="0">
                          <a:latin typeface="Arial" panose="020B0604020202020204" pitchFamily="34" charset="0"/>
                        </a:rPr>
                        <a:t>Possibly</a:t>
                      </a:r>
                      <a:r>
                        <a:rPr lang="en-US" sz="1600" baseline="0" smtClean="0">
                          <a:latin typeface="Arial" panose="020B0604020202020204" pitchFamily="34" charset="0"/>
                        </a:rPr>
                        <a:t> decrease more</a:t>
                      </a:r>
                      <a:endParaRPr lang="en-US" sz="1600" dirty="0">
                        <a:latin typeface="Arial" panose="020B0604020202020204" pitchFamily="34" charset="0"/>
                      </a:endParaRPr>
                    </a:p>
                  </a:txBody>
                  <a:tcPr marL="91439" marR="91439" marT="45721" marB="45721"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6556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spcBef>
                          <a:spcPts val="300"/>
                        </a:spcBef>
                        <a:spcAft>
                          <a:spcPts val="300"/>
                        </a:spcAft>
                        <a:buNone/>
                      </a:pPr>
                      <a:r>
                        <a:rPr dirty="0">
                          <a:latin typeface="Arial" panose="020B0604020202020204" pitchFamily="34" charset="0"/>
                        </a:rPr>
                        <a:t> 2</a:t>
                      </a:r>
                      <a:r>
                        <a:rPr>
                          <a:latin typeface="Arial" panose="020B0604020202020204" pitchFamily="34" charset="0"/>
                        </a:rPr>
                        <a:t>. </a:t>
                      </a:r>
                      <a:r>
                        <a:rPr lang="en-US" smtClean="0">
                          <a:latin typeface="Arial" panose="020B0604020202020204" pitchFamily="34" charset="0"/>
                        </a:rPr>
                        <a:t>Operation</a:t>
                      </a:r>
                      <a:r>
                        <a:rPr lang="en-US" baseline="0" smtClean="0">
                          <a:latin typeface="Arial" panose="020B0604020202020204" pitchFamily="34" charset="0"/>
                        </a:rPr>
                        <a:t> b</a:t>
                      </a:r>
                      <a:r>
                        <a:rPr lang="en-US" smtClean="0">
                          <a:latin typeface="Arial" panose="020B0604020202020204" pitchFamily="34" charset="0"/>
                        </a:rPr>
                        <a:t>udgets</a:t>
                      </a:r>
                      <a:endParaRPr lang="en-US"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a:latin typeface="Arial" panose="020B0604020202020204" pitchFamily="34" charset="0"/>
                        </a:rPr>
                        <a:t>2.26 </a:t>
                      </a:r>
                      <a:r>
                        <a:rPr lang="en-US" sz="1600" smtClean="0">
                          <a:latin typeface="Arial" panose="020B0604020202020204" pitchFamily="34" charset="0"/>
                        </a:rPr>
                        <a:t>billions</a:t>
                      </a:r>
                      <a:r>
                        <a:rPr sz="1600" smtClean="0">
                          <a:latin typeface="Arial" panose="020B0604020202020204" pitchFamily="34" charset="0"/>
                        </a:rPr>
                        <a:t> </a:t>
                      </a:r>
                      <a:r>
                        <a:rPr sz="1600" dirty="0">
                          <a:latin typeface="Arial" panose="020B0604020202020204" pitchFamily="34" charset="0"/>
                        </a:rPr>
                        <a:t>VND</a:t>
                      </a:r>
                    </a:p>
                    <a:p>
                      <a:pPr lvl="0" algn="r" eaLnBrk="1" fontAlgn="b" hangingPunct="1">
                        <a:spcBef>
                          <a:spcPts val="300"/>
                        </a:spcBef>
                        <a:spcAft>
                          <a:spcPts val="300"/>
                        </a:spcAft>
                        <a:buNone/>
                      </a:pPr>
                      <a:r>
                        <a:rPr sz="1600" dirty="0">
                          <a:latin typeface="Arial" panose="020B0604020202020204" pitchFamily="34" charset="0"/>
                        </a:rPr>
                        <a:t>US$ 107,777</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 </a:t>
                      </a:r>
                      <a:r>
                        <a:rPr sz="1600">
                          <a:latin typeface="Arial" panose="020B0604020202020204" pitchFamily="34" charset="0"/>
                        </a:rPr>
                        <a:t>1.73 </a:t>
                      </a:r>
                      <a:r>
                        <a:rPr lang="en-US" sz="1600" smtClean="0">
                          <a:latin typeface="Arial" panose="020B0604020202020204" pitchFamily="34" charset="0"/>
                        </a:rPr>
                        <a:t>billions</a:t>
                      </a:r>
                      <a:r>
                        <a:rPr sz="1600" smtClean="0">
                          <a:latin typeface="Arial" panose="020B0604020202020204" pitchFamily="34" charset="0"/>
                        </a:rPr>
                        <a:t> </a:t>
                      </a:r>
                      <a:r>
                        <a:rPr sz="1600" dirty="0">
                          <a:latin typeface="Arial" panose="020B0604020202020204" pitchFamily="34" charset="0"/>
                        </a:rPr>
                        <a:t>VND</a:t>
                      </a:r>
                    </a:p>
                    <a:p>
                      <a:pPr lvl="0" algn="r" eaLnBrk="1" fontAlgn="b" hangingPunct="1">
                        <a:spcBef>
                          <a:spcPts val="300"/>
                        </a:spcBef>
                        <a:spcAft>
                          <a:spcPts val="300"/>
                        </a:spcAft>
                        <a:buNone/>
                      </a:pPr>
                      <a:r>
                        <a:rPr sz="1600" dirty="0">
                          <a:latin typeface="Arial" panose="020B0604020202020204" pitchFamily="34" charset="0"/>
                        </a:rPr>
                        <a:t>US$ 82,568  </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spcBef>
                          <a:spcPts val="300"/>
                        </a:spcBef>
                        <a:spcAft>
                          <a:spcPts val="300"/>
                        </a:spcAft>
                        <a:buNone/>
                      </a:pPr>
                      <a:endParaRPr sz="1600" dirty="0">
                        <a:latin typeface="Arial" panose="020B0604020202020204" pitchFamily="34" charset="0"/>
                      </a:endParaRPr>
                    </a:p>
                    <a:p>
                      <a:pPr lvl="0" eaLnBrk="1" hangingPunct="1">
                        <a:spcBef>
                          <a:spcPts val="300"/>
                        </a:spcBef>
                        <a:spcAft>
                          <a:spcPts val="300"/>
                        </a:spcAft>
                        <a:buNone/>
                      </a:pPr>
                      <a:r>
                        <a:rPr lang="en-US" sz="1600" smtClean="0">
                          <a:latin typeface="Arial" panose="020B0604020202020204" pitchFamily="34" charset="0"/>
                        </a:rPr>
                        <a:t>Decrease</a:t>
                      </a:r>
                      <a:r>
                        <a:rPr sz="1600" smtClean="0">
                          <a:latin typeface="Arial" panose="020B0604020202020204" pitchFamily="34" charset="0"/>
                        </a:rPr>
                        <a:t> </a:t>
                      </a:r>
                      <a:r>
                        <a:rPr sz="1600" dirty="0">
                          <a:latin typeface="Arial" panose="020B0604020202020204" pitchFamily="34" charset="0"/>
                        </a:rPr>
                        <a:t>23</a:t>
                      </a:r>
                      <a:r>
                        <a:rPr sz="1600">
                          <a:latin typeface="Arial" panose="020B0604020202020204" pitchFamily="34" charset="0"/>
                        </a:rPr>
                        <a:t>% </a:t>
                      </a:r>
                      <a:r>
                        <a:rPr lang="en-US" sz="1600" smtClean="0">
                          <a:latin typeface="Arial" panose="020B0604020202020204" pitchFamily="34" charset="0"/>
                        </a:rPr>
                        <a:t>of budgets</a:t>
                      </a:r>
                      <a:endParaRPr lang="en-US" sz="1600" dirty="0">
                        <a:latin typeface="Arial" panose="020B0604020202020204" pitchFamily="34" charset="0"/>
                      </a:endParaRPr>
                    </a:p>
                  </a:txBody>
                  <a:tcPr marL="91439" marR="91439" marT="45721" marB="45721"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4572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spcBef>
                          <a:spcPts val="300"/>
                        </a:spcBef>
                        <a:spcAft>
                          <a:spcPts val="300"/>
                        </a:spcAft>
                        <a:buNone/>
                      </a:pPr>
                      <a:r>
                        <a:rPr dirty="0">
                          <a:latin typeface="Arial" panose="020B0604020202020204" pitchFamily="34" charset="0"/>
                        </a:rPr>
                        <a:t> 3</a:t>
                      </a:r>
                      <a:r>
                        <a:rPr>
                          <a:latin typeface="Arial" panose="020B0604020202020204" pitchFamily="34" charset="0"/>
                        </a:rPr>
                        <a:t>. </a:t>
                      </a:r>
                      <a:r>
                        <a:rPr lang="en-US" smtClean="0">
                          <a:latin typeface="Arial" panose="020B0604020202020204" pitchFamily="34" charset="0"/>
                        </a:rPr>
                        <a:t>Conversion expense</a:t>
                      </a:r>
                      <a:endParaRPr lang="en-US"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spcBef>
                          <a:spcPts val="300"/>
                        </a:spcBef>
                        <a:spcAft>
                          <a:spcPts val="300"/>
                        </a:spcAft>
                        <a:buNone/>
                      </a:pPr>
                      <a:r>
                        <a:rPr lang="en-US" sz="1600" smtClean="0">
                          <a:latin typeface="Arial" panose="020B0604020202020204" pitchFamily="34" charset="0"/>
                        </a:rPr>
                        <a:t>NA</a:t>
                      </a:r>
                      <a:endParaRPr lang="en-US" sz="1600" dirty="0">
                        <a:latin typeface="Arial" panose="020B0604020202020204" pitchFamily="34" charset="0"/>
                      </a:endParaRPr>
                    </a:p>
                  </a:txBody>
                  <a:tcPr marL="91439" marR="91439" marT="45721" marB="45721"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8985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spcBef>
                          <a:spcPts val="300"/>
                        </a:spcBef>
                        <a:spcAft>
                          <a:spcPts val="300"/>
                        </a:spcAft>
                        <a:buNone/>
                      </a:pPr>
                      <a:r>
                        <a:rPr dirty="0">
                          <a:latin typeface="Arial" panose="020B0604020202020204" pitchFamily="34" charset="0"/>
                        </a:rPr>
                        <a:t> 4</a:t>
                      </a:r>
                      <a:r>
                        <a:rPr>
                          <a:latin typeface="Arial" panose="020B0604020202020204" pitchFamily="34" charset="0"/>
                        </a:rPr>
                        <a:t>. </a:t>
                      </a:r>
                      <a:r>
                        <a:rPr lang="en-US" smtClean="0">
                          <a:latin typeface="Arial" panose="020B0604020202020204" pitchFamily="34" charset="0"/>
                        </a:rPr>
                        <a:t>Training</a:t>
                      </a:r>
                      <a:endParaRPr lang="en-US"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r>
                        <a:rPr sz="1600" dirty="0">
                          <a:latin typeface="Arial" panose="020B0604020202020204" pitchFamily="34" charset="0"/>
                        </a:rPr>
                        <a:t>$US 5,000 </a:t>
                      </a: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spcBef>
                          <a:spcPts val="300"/>
                        </a:spcBef>
                        <a:spcAft>
                          <a:spcPts val="300"/>
                        </a:spcAft>
                        <a:buNone/>
                      </a:pPr>
                      <a:endParaRPr lang="en-US" sz="1600" b="1" dirty="0">
                        <a:solidFill>
                          <a:srgbClr val="000000"/>
                        </a:solidFill>
                        <a:latin typeface="Arial" panose="020B0604020202020204" pitchFamily="34" charset="0"/>
                      </a:endParaRPr>
                    </a:p>
                  </a:txBody>
                  <a:tcPr marL="12700" marR="12700" marT="1270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spcBef>
                          <a:spcPts val="300"/>
                        </a:spcBef>
                        <a:spcAft>
                          <a:spcPts val="300"/>
                        </a:spcAft>
                        <a:buNone/>
                      </a:pPr>
                      <a:r>
                        <a:rPr lang="en-US" sz="1600" smtClean="0">
                          <a:latin typeface="Arial" panose="020B0604020202020204" pitchFamily="34" charset="0"/>
                        </a:rPr>
                        <a:t>Estimated for 2 training courses</a:t>
                      </a:r>
                      <a:endParaRPr lang="en-US" sz="1600" dirty="0">
                        <a:latin typeface="Arial" panose="020B0604020202020204" pitchFamily="34" charset="0"/>
                      </a:endParaRPr>
                    </a:p>
                  </a:txBody>
                  <a:tcPr marL="91439" marR="91439" marT="45721" marB="45721"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bl>
          </a:graphicData>
        </a:graphic>
      </p:graphicFrame>
      <p:sp>
        <p:nvSpPr>
          <p:cNvPr id="27692" name="TextBox 12"/>
          <p:cNvSpPr txBox="1"/>
          <p:nvPr/>
        </p:nvSpPr>
        <p:spPr>
          <a:xfrm>
            <a:off x="457200" y="6043613"/>
            <a:ext cx="8686800" cy="738187"/>
          </a:xfrm>
          <a:prstGeom prst="rect">
            <a:avLst/>
          </a:prstGeom>
          <a:noFill/>
          <a:ln w="9525">
            <a:noFill/>
          </a:ln>
        </p:spPr>
        <p:txBody>
          <a:bodyPr>
            <a:spAutoFit/>
          </a:bodyPr>
          <a:lstStyle/>
          <a:p>
            <a:pPr eaLnBrk="1" hangingPunct="1"/>
            <a:r>
              <a:rPr lang="en-US" altLang="en-US" sz="1400">
                <a:latin typeface="Arial" panose="020B0604020202020204" pitchFamily="34" charset="0"/>
                <a:ea typeface="MS PGothic" panose="020B0600070205080204" pitchFamily="34" charset="-128"/>
              </a:rPr>
              <a:t>(*)   </a:t>
            </a:r>
            <a:r>
              <a:rPr lang="en-US" altLang="en-US" sz="1400" smtClean="0">
                <a:latin typeface="Arial" panose="020B0604020202020204" pitchFamily="34" charset="0"/>
                <a:ea typeface="MS PGothic" panose="020B0600070205080204" pitchFamily="34" charset="-128"/>
              </a:rPr>
              <a:t>data of 11 months before integration: from </a:t>
            </a:r>
            <a:r>
              <a:rPr lang="en-US" altLang="en-US" sz="1400" dirty="0">
                <a:latin typeface="Arial" panose="020B0604020202020204" pitchFamily="34" charset="0"/>
                <a:ea typeface="MS PGothic" panose="020B0600070205080204" pitchFamily="34" charset="-128"/>
              </a:rPr>
              <a:t>1/7/ </a:t>
            </a:r>
            <a:r>
              <a:rPr lang="en-US" altLang="en-US" sz="1400">
                <a:latin typeface="Arial" panose="020B0604020202020204" pitchFamily="34" charset="0"/>
                <a:ea typeface="MS PGothic" panose="020B0600070205080204" pitchFamily="34" charset="-128"/>
              </a:rPr>
              <a:t>2011 </a:t>
            </a:r>
            <a:r>
              <a:rPr lang="en-US" altLang="en-US" sz="1400" smtClean="0">
                <a:latin typeface="Arial" panose="020B0604020202020204" pitchFamily="34" charset="0"/>
                <a:ea typeface="MS PGothic" panose="020B0600070205080204" pitchFamily="34" charset="-128"/>
              </a:rPr>
              <a:t>to </a:t>
            </a:r>
            <a:r>
              <a:rPr lang="en-US" altLang="en-US" sz="1400" dirty="0">
                <a:latin typeface="Arial" panose="020B0604020202020204" pitchFamily="34" charset="0"/>
                <a:ea typeface="MS PGothic" panose="020B0600070205080204" pitchFamily="34" charset="-128"/>
              </a:rPr>
              <a:t>30/5/2012</a:t>
            </a:r>
          </a:p>
          <a:p>
            <a:pPr eaLnBrk="1" hangingPunct="1"/>
            <a:r>
              <a:rPr lang="en-US" altLang="en-US" sz="1400">
                <a:latin typeface="Arial" panose="020B0604020202020204" pitchFamily="34" charset="0"/>
                <a:ea typeface="MS PGothic" panose="020B0600070205080204" pitchFamily="34" charset="-128"/>
              </a:rPr>
              <a:t>(**) </a:t>
            </a:r>
            <a:r>
              <a:rPr lang="en-US" altLang="en-US" sz="1400">
                <a:ea typeface="MS PGothic" panose="020B0600070205080204" pitchFamily="34" charset="-128"/>
              </a:rPr>
              <a:t>data of 11 months </a:t>
            </a:r>
            <a:r>
              <a:rPr lang="en-US" altLang="en-US" sz="1400" smtClean="0">
                <a:ea typeface="MS PGothic" panose="020B0600070205080204" pitchFamily="34" charset="-128"/>
              </a:rPr>
              <a:t>after </a:t>
            </a:r>
            <a:r>
              <a:rPr lang="en-US" altLang="en-US" sz="1400">
                <a:ea typeface="MS PGothic" panose="020B0600070205080204" pitchFamily="34" charset="-128"/>
              </a:rPr>
              <a:t>integration : </a:t>
            </a:r>
            <a:r>
              <a:rPr lang="en-US" altLang="en-US" sz="1400" smtClean="0">
                <a:latin typeface="Arial" panose="020B0604020202020204" pitchFamily="34" charset="0"/>
                <a:ea typeface="MS PGothic" panose="020B0600070205080204" pitchFamily="34" charset="-128"/>
              </a:rPr>
              <a:t>from </a:t>
            </a:r>
            <a:r>
              <a:rPr lang="en-US" altLang="en-US" sz="1400">
                <a:latin typeface="Arial" panose="020B0604020202020204" pitchFamily="34" charset="0"/>
                <a:ea typeface="MS PGothic" panose="020B0600070205080204" pitchFamily="34" charset="-128"/>
              </a:rPr>
              <a:t>1/6/2012 </a:t>
            </a:r>
            <a:r>
              <a:rPr lang="en-US" altLang="en-US" sz="1400" smtClean="0">
                <a:latin typeface="Arial" panose="020B0604020202020204" pitchFamily="34" charset="0"/>
                <a:ea typeface="MS PGothic" panose="020B0600070205080204" pitchFamily="34" charset="-128"/>
              </a:rPr>
              <a:t>to </a:t>
            </a:r>
            <a:r>
              <a:rPr lang="en-US" altLang="en-US" sz="1400" dirty="0">
                <a:latin typeface="Arial" panose="020B0604020202020204" pitchFamily="34" charset="0"/>
                <a:ea typeface="MS PGothic" panose="020B0600070205080204" pitchFamily="34" charset="-128"/>
              </a:rPr>
              <a:t>30/4/2013</a:t>
            </a:r>
          </a:p>
          <a:p>
            <a:pPr algn="r" eaLnBrk="1" hangingPunct="1"/>
            <a:r>
              <a:rPr lang="en-US" altLang="en-US" sz="1400" b="1" smtClean="0">
                <a:solidFill>
                  <a:srgbClr val="FFC000"/>
                </a:solidFill>
                <a:ea typeface="MS PGothic" panose="020B0600070205080204" pitchFamily="34" charset="-128"/>
              </a:rPr>
              <a:t>Source:</a:t>
            </a:r>
            <a:r>
              <a:rPr lang="en-US" altLang="en-US" sz="1400" b="1" smtClean="0">
                <a:solidFill>
                  <a:srgbClr val="FFC000"/>
                </a:solidFill>
                <a:latin typeface="Arial" panose="020B0604020202020204" pitchFamily="34" charset="0"/>
                <a:ea typeface="MS PGothic" panose="020B0600070205080204" pitchFamily="34" charset="-128"/>
              </a:rPr>
              <a:t> </a:t>
            </a:r>
            <a:r>
              <a:rPr lang="en-US" altLang="en-US" sz="1400" b="1" dirty="0">
                <a:solidFill>
                  <a:srgbClr val="FFC000"/>
                </a:solidFill>
                <a:latin typeface="Arial" panose="020B0604020202020204" pitchFamily="34" charset="0"/>
                <a:ea typeface="MS PGothic" panose="020B0600070205080204" pitchFamily="34" charset="-128"/>
              </a:rPr>
              <a:t>FHI 360</a:t>
            </a:r>
          </a:p>
        </p:txBody>
      </p:sp>
      <p:sp>
        <p:nvSpPr>
          <p:cNvPr id="27693" name="Rectangle 4"/>
          <p:cNvSpPr/>
          <p:nvPr/>
        </p:nvSpPr>
        <p:spPr>
          <a:xfrm>
            <a:off x="0" y="228600"/>
            <a:ext cx="8823325" cy="609600"/>
          </a:xfrm>
          <a:prstGeom prst="rect">
            <a:avLst/>
          </a:prstGeom>
          <a:noFill/>
          <a:ln w="9525">
            <a:noFill/>
          </a:ln>
        </p:spPr>
        <p:txBody>
          <a:bodyPr lIns="91424" tIns="45712" rIns="91424" bIns="45712" anchor="ctr"/>
          <a:lstStyle/>
          <a:p>
            <a:pPr algn="ctr" defTabSz="913130"/>
            <a:r>
              <a:rPr lang="en-US" altLang="en-US" sz="3200" b="1" smtClean="0">
                <a:solidFill>
                  <a:srgbClr val="FFFF00"/>
                </a:solidFill>
                <a:latin typeface="Arial" panose="020B0604020202020204" pitchFamily="34" charset="0"/>
              </a:rPr>
              <a:t>COMPARISON</a:t>
            </a:r>
            <a:endParaRPr lang="en-US" altLang="en-US" sz="3200" b="1" dirty="0">
              <a:solidFill>
                <a:srgbClr val="FFFF00"/>
              </a:solidFill>
              <a:latin typeface="Arial" panose="020B0604020202020204" pitchFamily="34" charset="0"/>
            </a:endParaRPr>
          </a:p>
          <a:p>
            <a:pPr algn="ctr" defTabSz="913130"/>
            <a:r>
              <a:rPr lang="en-US" altLang="en-US" sz="2000" b="1" i="1" smtClean="0">
                <a:latin typeface="Arial" panose="020B0604020202020204" pitchFamily="34" charset="0"/>
              </a:rPr>
              <a:t>(Before and after integration)</a:t>
            </a:r>
            <a:endParaRPr lang="en-GB" altLang="en-US" sz="2000" b="1" i="1" dirty="0">
              <a:latin typeface="Arial" panose="020B0604020202020204" pitchFamily="34" charset="0"/>
            </a:endParaRPr>
          </a:p>
        </p:txBody>
      </p:sp>
    </p:spTree>
  </p:cSld>
  <p:clrMapOvr>
    <a:masterClrMapping/>
  </p:clrMapOvr>
  <p:transition spd="med">
    <p:zoom/>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8674" name="Table 28673"/>
          <p:cNvGraphicFramePr/>
          <p:nvPr>
            <p:extLst>
              <p:ext uri="{D42A27DB-BD31-4B8C-83A1-F6EECF244321}">
                <p14:modId xmlns:p14="http://schemas.microsoft.com/office/powerpoint/2010/main" val="1711713950"/>
              </p:ext>
            </p:extLst>
          </p:nvPr>
        </p:nvGraphicFramePr>
        <p:xfrm>
          <a:off x="0" y="1143000"/>
          <a:ext cx="9144000" cy="4645663"/>
        </p:xfrm>
        <a:graphic>
          <a:graphicData uri="http://schemas.openxmlformats.org/drawingml/2006/table">
            <a:tbl>
              <a:tblPr/>
              <a:tblGrid>
                <a:gridCol w="4114800"/>
                <a:gridCol w="1219200"/>
                <a:gridCol w="1138238"/>
                <a:gridCol w="2671762"/>
              </a:tblGrid>
              <a:tr h="3349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sz="1600" b="1" smtClean="0">
                          <a:latin typeface="Arial" panose="020B0604020202020204" pitchFamily="34" charset="0"/>
                        </a:rPr>
                        <a:t>Main variables</a:t>
                      </a:r>
                      <a:endParaRPr lang="en-US" sz="1600"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sz="1600" b="1" smtClean="0">
                          <a:latin typeface="Arial" panose="020B0604020202020204" pitchFamily="34" charset="0"/>
                        </a:rPr>
                        <a:t>Before</a:t>
                      </a:r>
                      <a:r>
                        <a:rPr sz="1600" b="1" smtClean="0">
                          <a:latin typeface="Arial" panose="020B0604020202020204" pitchFamily="34" charset="0"/>
                        </a:rPr>
                        <a:t> </a:t>
                      </a:r>
                      <a:r>
                        <a:rPr sz="1600" b="1" dirty="0">
                          <a:latin typeface="Arial" panose="020B0604020202020204" pitchFamily="34" charset="0"/>
                        </a:rPr>
                        <a:t>(*)</a:t>
                      </a:r>
                      <a:endParaRPr lang="en-US" sz="1600"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sz="1600" b="1" smtClean="0">
                          <a:latin typeface="Arial" panose="020B0604020202020204" pitchFamily="34" charset="0"/>
                        </a:rPr>
                        <a:t>After</a:t>
                      </a:r>
                      <a:r>
                        <a:rPr sz="1600" b="1" smtClean="0">
                          <a:latin typeface="Arial" panose="020B0604020202020204" pitchFamily="34" charset="0"/>
                        </a:rPr>
                        <a:t> </a:t>
                      </a:r>
                      <a:r>
                        <a:rPr sz="1600" b="1" dirty="0">
                          <a:latin typeface="Arial" panose="020B0604020202020204" pitchFamily="34" charset="0"/>
                        </a:rPr>
                        <a:t>(**)</a:t>
                      </a:r>
                      <a:endParaRPr lang="en-US" sz="1600"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buNone/>
                      </a:pPr>
                      <a:r>
                        <a:rPr lang="en-US" sz="1600" b="1" smtClean="0">
                          <a:latin typeface="Arial" panose="020B0604020202020204" pitchFamily="34" charset="0"/>
                        </a:rPr>
                        <a:t>Comments</a:t>
                      </a:r>
                      <a:endParaRPr lang="en-US" sz="1600" b="1" dirty="0">
                        <a:latin typeface="Arial" panose="020B0604020202020204" pitchFamily="34" charset="0"/>
                      </a:endParaRPr>
                    </a:p>
                  </a:txBody>
                  <a:tcPr marL="91439" marR="91439" marT="45721" marB="45721">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1</a:t>
                      </a:r>
                      <a:r>
                        <a:rPr sz="1600">
                          <a:latin typeface="Arial" panose="020B0604020202020204" pitchFamily="34" charset="0"/>
                        </a:rPr>
                        <a:t>. </a:t>
                      </a:r>
                      <a:r>
                        <a:rPr lang="en-US" sz="1600" smtClean="0">
                          <a:latin typeface="Arial" panose="020B0604020202020204" pitchFamily="34" charset="0"/>
                        </a:rPr>
                        <a:t>Newly registered patients</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lgn="ctr">
                      <a:solidFill>
                        <a:srgbClr val="4BACC6"/>
                      </a:solidFill>
                      <a:prstDash val="solid"/>
                      <a:roun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446</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lgn="ctr">
                      <a:solidFill>
                        <a:srgbClr val="4BACC6"/>
                      </a:solidFill>
                      <a:prstDash val="solid"/>
                      <a:roun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432</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lgn="ctr">
                      <a:solidFill>
                        <a:srgbClr val="4BACC6"/>
                      </a:solidFill>
                      <a:prstDash val="solid"/>
                      <a:roun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(-14)</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lgn="ctr">
                      <a:solidFill>
                        <a:srgbClr val="4BACC6"/>
                      </a:solidFill>
                      <a:prstDash val="solid"/>
                      <a:roun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3349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a:latin typeface="Arial" panose="020B0604020202020204" pitchFamily="34" charset="0"/>
                        </a:rPr>
                        <a:t> </a:t>
                      </a:r>
                      <a:r>
                        <a:rPr sz="1600" smtClean="0">
                          <a:latin typeface="Arial" panose="020B0604020202020204" pitchFamily="34" charset="0"/>
                        </a:rPr>
                        <a:t>2.</a:t>
                      </a:r>
                      <a:r>
                        <a:rPr lang="en-US" sz="1600" smtClean="0">
                          <a:latin typeface="Arial" panose="020B0604020202020204" pitchFamily="34" charset="0"/>
                        </a:rPr>
                        <a:t> </a:t>
                      </a:r>
                      <a:r>
                        <a:rPr lang="en-US" sz="1600" baseline="0" smtClean="0">
                          <a:latin typeface="Arial" panose="020B0604020202020204" pitchFamily="34" charset="0"/>
                        </a:rPr>
                        <a:t>Patients - </a:t>
                      </a:r>
                      <a:r>
                        <a:rPr lang="en-US" sz="1600" smtClean="0">
                          <a:latin typeface="Arial" panose="020B0604020202020204" pitchFamily="34" charset="0"/>
                        </a:rPr>
                        <a:t>ARV</a:t>
                      </a:r>
                      <a:r>
                        <a:rPr lang="en-US" sz="1600" baseline="0" smtClean="0">
                          <a:latin typeface="Arial" panose="020B0604020202020204" pitchFamily="34" charset="0"/>
                        </a:rPr>
                        <a:t> treatment starting</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221</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240</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(+19)</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3</a:t>
                      </a:r>
                      <a:r>
                        <a:rPr sz="1600">
                          <a:latin typeface="Arial" panose="020B0604020202020204" pitchFamily="34" charset="0"/>
                        </a:rPr>
                        <a:t>. </a:t>
                      </a:r>
                      <a:r>
                        <a:rPr lang="en-US" sz="1600" baseline="0" smtClean="0">
                          <a:latin typeface="Arial" panose="020B0604020202020204" pitchFamily="34" charset="0"/>
                        </a:rPr>
                        <a:t>Patients - </a:t>
                      </a:r>
                      <a:r>
                        <a:rPr lang="en-US" sz="1600" smtClean="0">
                          <a:latin typeface="Arial" panose="020B0604020202020204" pitchFamily="34" charset="0"/>
                        </a:rPr>
                        <a:t>ARV</a:t>
                      </a:r>
                      <a:r>
                        <a:rPr lang="en-US" sz="1600" baseline="0" smtClean="0">
                          <a:latin typeface="Arial" panose="020B0604020202020204" pitchFamily="34" charset="0"/>
                        </a:rPr>
                        <a:t> treatment on-going</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lang="hr-HR" altLang="x-none" sz="1400" dirty="0">
                          <a:latin typeface="Arial" panose="020B0604020202020204" pitchFamily="34" charset="0"/>
                        </a:rPr>
                        <a:t>1230</a:t>
                      </a:r>
                      <a:endParaRPr lang="hr-HR" altLang="x-none"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1382</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(+152</a:t>
                      </a:r>
                      <a:r>
                        <a:rPr sz="1400">
                          <a:latin typeface="Arial" panose="020B0604020202020204" pitchFamily="34" charset="0"/>
                        </a:rPr>
                        <a:t>) </a:t>
                      </a:r>
                      <a:r>
                        <a:rPr lang="en-US" sz="1400" smtClean="0">
                          <a:latin typeface="Arial" panose="020B0604020202020204" pitchFamily="34" charset="0"/>
                        </a:rPr>
                        <a:t>significantly</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4</a:t>
                      </a:r>
                      <a:r>
                        <a:rPr sz="1600">
                          <a:latin typeface="Arial" panose="020B0604020202020204" pitchFamily="34" charset="0"/>
                        </a:rPr>
                        <a:t>. </a:t>
                      </a:r>
                      <a:r>
                        <a:rPr lang="en-US" sz="1600" smtClean="0">
                          <a:latin typeface="Arial" panose="020B0604020202020204" pitchFamily="34" charset="0"/>
                        </a:rPr>
                        <a:t>Patients</a:t>
                      </a:r>
                      <a:r>
                        <a:rPr sz="1600" smtClean="0">
                          <a:latin typeface="Arial" panose="020B0604020202020204" pitchFamily="34" charset="0"/>
                        </a:rPr>
                        <a:t> </a:t>
                      </a:r>
                      <a:r>
                        <a:rPr lang="en-US" sz="1600" smtClean="0">
                          <a:latin typeface="Arial" panose="020B0604020202020204" pitchFamily="34" charset="0"/>
                        </a:rPr>
                        <a:t>- </a:t>
                      </a:r>
                      <a:r>
                        <a:rPr sz="1600" smtClean="0">
                          <a:latin typeface="Arial" panose="020B0604020202020204" pitchFamily="34" charset="0"/>
                        </a:rPr>
                        <a:t>MMT</a:t>
                      </a:r>
                      <a:r>
                        <a:rPr lang="en-US" sz="1600" smtClean="0">
                          <a:latin typeface="Arial" panose="020B0604020202020204" pitchFamily="34" charset="0"/>
                        </a:rPr>
                        <a:t> &amp; </a:t>
                      </a:r>
                      <a:r>
                        <a:rPr sz="1600" smtClean="0">
                          <a:latin typeface="Arial" panose="020B0604020202020204" pitchFamily="34" charset="0"/>
                        </a:rPr>
                        <a:t>ARV</a:t>
                      </a:r>
                      <a:r>
                        <a:rPr lang="en-US" sz="1600" smtClean="0">
                          <a:latin typeface="Arial" panose="020B0604020202020204" pitchFamily="34" charset="0"/>
                        </a:rPr>
                        <a:t> treatment</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47(5/2012)</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72 (4/2013)</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(+25</a:t>
                      </a:r>
                      <a:r>
                        <a:rPr sz="1400">
                          <a:latin typeface="Arial" panose="020B0604020202020204" pitchFamily="34" charset="0"/>
                        </a:rPr>
                        <a:t>) </a:t>
                      </a:r>
                      <a:r>
                        <a:rPr lang="en-US" sz="1400" smtClean="0">
                          <a:latin typeface="Arial" panose="020B0604020202020204" pitchFamily="34" charset="0"/>
                        </a:rPr>
                        <a:t>significantly</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3349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5</a:t>
                      </a:r>
                      <a:r>
                        <a:rPr sz="1600">
                          <a:latin typeface="Arial" panose="020B0604020202020204" pitchFamily="34" charset="0"/>
                        </a:rPr>
                        <a:t>. </a:t>
                      </a:r>
                      <a:r>
                        <a:rPr lang="en-US" sz="1600" smtClean="0">
                          <a:latin typeface="Arial" panose="020B0604020202020204" pitchFamily="34" charset="0"/>
                        </a:rPr>
                        <a:t>Patients - ART lost to follow-up</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54</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71</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(+17</a:t>
                      </a:r>
                      <a:r>
                        <a:rPr sz="1400">
                          <a:latin typeface="Arial" panose="020B0604020202020204" pitchFamily="34" charset="0"/>
                        </a:rPr>
                        <a:t>) </a:t>
                      </a:r>
                      <a:r>
                        <a:rPr lang="en-US" sz="1400" smtClean="0">
                          <a:latin typeface="Arial" panose="020B0604020202020204" pitchFamily="34" charset="0"/>
                        </a:rPr>
                        <a:t>significantly</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3349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6</a:t>
                      </a:r>
                      <a:r>
                        <a:rPr sz="1600">
                          <a:latin typeface="Arial" panose="020B0604020202020204" pitchFamily="34" charset="0"/>
                        </a:rPr>
                        <a:t>. </a:t>
                      </a:r>
                      <a:r>
                        <a:rPr lang="en-US" sz="1600" smtClean="0">
                          <a:latin typeface="Arial" panose="020B0604020202020204" pitchFamily="34" charset="0"/>
                        </a:rPr>
                        <a:t>Patients - Before</a:t>
                      </a:r>
                      <a:r>
                        <a:rPr lang="en-US" sz="1600" baseline="0" smtClean="0">
                          <a:latin typeface="Arial" panose="020B0604020202020204" pitchFamily="34" charset="0"/>
                        </a:rPr>
                        <a:t> </a:t>
                      </a:r>
                      <a:r>
                        <a:rPr lang="en-US" sz="1600" smtClean="0">
                          <a:latin typeface="Arial" panose="020B0604020202020204" pitchFamily="34" charset="0"/>
                        </a:rPr>
                        <a:t>ART lost to follow-up</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146</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62</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(-84</a:t>
                      </a:r>
                      <a:r>
                        <a:rPr sz="1400">
                          <a:latin typeface="Arial" panose="020B0604020202020204" pitchFamily="34" charset="0"/>
                        </a:rPr>
                        <a:t>) </a:t>
                      </a:r>
                      <a:r>
                        <a:rPr lang="en-US" sz="1400" smtClean="0">
                          <a:latin typeface="Arial" panose="020B0604020202020204" pitchFamily="34" charset="0"/>
                        </a:rPr>
                        <a:t>significantly</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7</a:t>
                      </a:r>
                      <a:r>
                        <a:rPr sz="1600">
                          <a:latin typeface="Arial" panose="020B0604020202020204" pitchFamily="34" charset="0"/>
                        </a:rPr>
                        <a:t>. </a:t>
                      </a:r>
                      <a:r>
                        <a:rPr lang="en-US" sz="1600" baseline="0" smtClean="0">
                          <a:latin typeface="Arial" panose="020B0604020202020204" pitchFamily="34" charset="0"/>
                        </a:rPr>
                        <a:t>Patients - </a:t>
                      </a:r>
                      <a:r>
                        <a:rPr lang="en-US" sz="1600" smtClean="0">
                          <a:latin typeface="Arial" panose="020B0604020202020204" pitchFamily="34" charset="0"/>
                        </a:rPr>
                        <a:t>MMT</a:t>
                      </a:r>
                      <a:r>
                        <a:rPr lang="en-US" sz="1600" baseline="0" smtClean="0">
                          <a:latin typeface="Arial" panose="020B0604020202020204" pitchFamily="34" charset="0"/>
                        </a:rPr>
                        <a:t> on-going</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277</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280</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(+3) đạt ngưỡng giới hạn cao</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3349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8</a:t>
                      </a:r>
                      <a:r>
                        <a:rPr sz="1600">
                          <a:latin typeface="Arial" panose="020B0604020202020204" pitchFamily="34" charset="0"/>
                        </a:rPr>
                        <a:t>. </a:t>
                      </a:r>
                      <a:r>
                        <a:rPr lang="en-US" sz="1600" smtClean="0">
                          <a:latin typeface="Arial" panose="020B0604020202020204" pitchFamily="34" charset="0"/>
                        </a:rPr>
                        <a:t>Patients with </a:t>
                      </a:r>
                      <a:r>
                        <a:rPr sz="1600" smtClean="0">
                          <a:latin typeface="Arial" panose="020B0604020202020204" pitchFamily="34" charset="0"/>
                        </a:rPr>
                        <a:t>HIV</a:t>
                      </a:r>
                      <a:r>
                        <a:rPr lang="en-US" sz="1600" smtClean="0">
                          <a:latin typeface="Arial" panose="020B0604020202020204" pitchFamily="34" charset="0"/>
                        </a:rPr>
                        <a:t> test counseling</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1324</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1333</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dirty="0">
                          <a:latin typeface="Arial" panose="020B0604020202020204" pitchFamily="34" charset="0"/>
                        </a:rPr>
                        <a:t>(+9)</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9</a:t>
                      </a:r>
                      <a:r>
                        <a:rPr sz="1600">
                          <a:latin typeface="Arial" panose="020B0604020202020204" pitchFamily="34" charset="0"/>
                        </a:rPr>
                        <a:t>. </a:t>
                      </a:r>
                      <a:r>
                        <a:rPr lang="en-US" sz="1600" smtClean="0">
                          <a:latin typeface="Arial" panose="020B0604020202020204" pitchFamily="34" charset="0"/>
                        </a:rPr>
                        <a:t>Patients with </a:t>
                      </a:r>
                      <a:r>
                        <a:rPr sz="1600" smtClean="0">
                          <a:latin typeface="Arial" panose="020B0604020202020204" pitchFamily="34" charset="0"/>
                        </a:rPr>
                        <a:t>HIV(+)</a:t>
                      </a:r>
                      <a:r>
                        <a:rPr lang="en-US" sz="1600" smtClean="0">
                          <a:latin typeface="Arial" panose="020B0604020202020204" pitchFamily="34" charset="0"/>
                        </a:rPr>
                        <a:t> test</a:t>
                      </a:r>
                      <a:r>
                        <a:rPr sz="1600" smtClean="0">
                          <a:latin typeface="Arial" panose="020B0604020202020204" pitchFamily="34" charset="0"/>
                        </a:rPr>
                        <a:t>  </a:t>
                      </a:r>
                      <a:r>
                        <a:rPr lang="en-US" sz="1600" smtClean="0">
                          <a:latin typeface="Arial" panose="020B0604020202020204" pitchFamily="34" charset="0"/>
                        </a:rPr>
                        <a:t>and treatment</a:t>
                      </a:r>
                      <a:r>
                        <a:rPr lang="en-US" sz="1600" baseline="0" smtClean="0">
                          <a:latin typeface="Arial" panose="020B0604020202020204" pitchFamily="34" charset="0"/>
                        </a:rPr>
                        <a:t> connection</a:t>
                      </a:r>
                      <a:endParaRPr lang="en-US" sz="1600" b="1"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296</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249</a:t>
                      </a:r>
                      <a:endParaRPr lang="en-US" sz="1400" dirty="0">
                        <a:solidFill>
                          <a:srgbClr val="000000"/>
                        </a:solidFill>
                        <a:latin typeface="Arial" panose="020B0604020202020204" pitchFamily="34" charset="0"/>
                      </a:endParaRPr>
                    </a:p>
                  </a:txBody>
                  <a:tcPr marL="12700" marR="12700" marT="12701" marB="0" anchor="b">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lang="en-US" sz="1400" smtClean="0">
                          <a:latin typeface="Arial" panose="020B0604020202020204" pitchFamily="34" charset="0"/>
                        </a:rPr>
                        <a:t>Need</a:t>
                      </a:r>
                      <a:r>
                        <a:rPr sz="1400" smtClean="0">
                          <a:latin typeface="Arial" panose="020B0604020202020204" pitchFamily="34" charset="0"/>
                        </a:rPr>
                        <a:t> </a:t>
                      </a:r>
                      <a:r>
                        <a:rPr sz="1400">
                          <a:latin typeface="Arial" panose="020B0604020202020204" pitchFamily="34" charset="0"/>
                        </a:rPr>
                        <a:t>%  </a:t>
                      </a:r>
                      <a:r>
                        <a:rPr lang="en-US" sz="1400" smtClean="0">
                          <a:latin typeface="Arial" panose="020B0604020202020204" pitchFamily="34" charset="0"/>
                        </a:rPr>
                        <a:t>successful connection</a:t>
                      </a:r>
                      <a:endParaRPr lang="en-US" sz="1400" dirty="0">
                        <a:latin typeface="Arial" panose="020B0604020202020204" pitchFamily="34" charset="0"/>
                      </a:endParaRPr>
                    </a:p>
                  </a:txBody>
                  <a:tcPr marT="45725" marB="45725">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5794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10</a:t>
                      </a:r>
                      <a:r>
                        <a:rPr sz="1600">
                          <a:latin typeface="Arial" panose="020B0604020202020204" pitchFamily="34" charset="0"/>
                        </a:rPr>
                        <a:t>. </a:t>
                      </a:r>
                      <a:r>
                        <a:rPr lang="en-US" sz="1600" smtClean="0">
                          <a:latin typeface="Arial" panose="020B0604020202020204" pitchFamily="34" charset="0"/>
                        </a:rPr>
                        <a:t>Patients with MMT and repeated</a:t>
                      </a:r>
                      <a:r>
                        <a:rPr lang="en-US" sz="1600" baseline="0" smtClean="0">
                          <a:latin typeface="Arial" panose="020B0604020202020204" pitchFamily="34" charset="0"/>
                        </a:rPr>
                        <a:t> HIV test</a:t>
                      </a:r>
                      <a:endParaRPr lang="en-US" sz="1600" b="1" dirty="0">
                        <a:solidFill>
                          <a:srgbClr val="000000"/>
                        </a:solidFill>
                        <a:latin typeface="Arial" panose="020B0604020202020204" pitchFamily="34" charset="0"/>
                      </a:endParaRPr>
                    </a:p>
                  </a:txBody>
                  <a:tcPr marL="12700" marR="12700" marT="12701"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lang="en-US" sz="1400" smtClean="0">
                          <a:latin typeface="Arial" panose="020B0604020202020204" pitchFamily="34" charset="0"/>
                        </a:rPr>
                        <a:t>No information</a:t>
                      </a:r>
                      <a:endParaRPr lang="en-US" sz="1400" dirty="0">
                        <a:solidFill>
                          <a:srgbClr val="000000"/>
                        </a:solidFill>
                        <a:latin typeface="Arial" panose="020B0604020202020204" pitchFamily="34" charset="0"/>
                      </a:endParaRPr>
                    </a:p>
                  </a:txBody>
                  <a:tcPr marL="12700" marR="12700" marT="12701"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150</a:t>
                      </a:r>
                      <a:endParaRPr lang="en-US" sz="1400" dirty="0">
                        <a:solidFill>
                          <a:srgbClr val="000000"/>
                        </a:solidFill>
                        <a:latin typeface="Arial" panose="020B0604020202020204" pitchFamily="34" charset="0"/>
                      </a:endParaRPr>
                    </a:p>
                  </a:txBody>
                  <a:tcPr marL="12700" marR="12700" marT="12701"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sz="1400" smtClean="0">
                          <a:latin typeface="Arial" panose="020B0604020202020204" pitchFamily="34" charset="0"/>
                        </a:rPr>
                        <a:t>HIV</a:t>
                      </a:r>
                      <a:r>
                        <a:rPr lang="en-US" sz="1400" smtClean="0">
                          <a:latin typeface="Arial" panose="020B0604020202020204" pitchFamily="34" charset="0"/>
                        </a:rPr>
                        <a:t> test</a:t>
                      </a:r>
                      <a:r>
                        <a:rPr sz="1400" smtClean="0">
                          <a:latin typeface="Arial" panose="020B0604020202020204" pitchFamily="34" charset="0"/>
                        </a:rPr>
                        <a:t> </a:t>
                      </a:r>
                      <a:r>
                        <a:rPr lang="en-US" sz="1400" smtClean="0">
                          <a:latin typeface="Arial" panose="020B0604020202020204" pitchFamily="34" charset="0"/>
                        </a:rPr>
                        <a:t>routine for MMT patients</a:t>
                      </a:r>
                      <a:r>
                        <a:rPr lang="en-US" sz="1400" baseline="0" smtClean="0">
                          <a:latin typeface="Arial" panose="020B0604020202020204" pitchFamily="34" charset="0"/>
                        </a:rPr>
                        <a:t> with </a:t>
                      </a:r>
                      <a:r>
                        <a:rPr sz="1400" smtClean="0">
                          <a:latin typeface="Arial" panose="020B0604020202020204" pitchFamily="34" charset="0"/>
                        </a:rPr>
                        <a:t>HIV</a:t>
                      </a:r>
                      <a:r>
                        <a:rPr sz="1400" dirty="0">
                          <a:latin typeface="Arial" panose="020B0604020202020204" pitchFamily="34" charset="0"/>
                        </a:rPr>
                        <a:t>(-)</a:t>
                      </a:r>
                      <a:endParaRPr lang="en-US" sz="1400" dirty="0">
                        <a:latin typeface="Arial" panose="020B0604020202020204" pitchFamily="34" charset="0"/>
                      </a:endParaRPr>
                    </a:p>
                  </a:txBody>
                  <a:tcPr marT="45725" marB="45725"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5000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fontAlgn="b" hangingPunct="1">
                        <a:buNone/>
                      </a:pPr>
                      <a:r>
                        <a:rPr sz="1600" dirty="0">
                          <a:latin typeface="Arial" panose="020B0604020202020204" pitchFamily="34" charset="0"/>
                        </a:rPr>
                        <a:t> 11</a:t>
                      </a:r>
                      <a:r>
                        <a:rPr sz="1600">
                          <a:latin typeface="Arial" panose="020B0604020202020204" pitchFamily="34" charset="0"/>
                        </a:rPr>
                        <a:t>. </a:t>
                      </a:r>
                      <a:r>
                        <a:rPr lang="en-US" sz="1600" smtClean="0">
                          <a:latin typeface="Arial" panose="020B0604020202020204" pitchFamily="34" charset="0"/>
                        </a:rPr>
                        <a:t>MMT patients screened for tuberculosis</a:t>
                      </a:r>
                      <a:endParaRPr lang="en-US" sz="1600" b="1" dirty="0">
                        <a:solidFill>
                          <a:srgbClr val="000000"/>
                        </a:solidFill>
                        <a:latin typeface="Arial" panose="020B0604020202020204" pitchFamily="34" charset="0"/>
                      </a:endParaRPr>
                    </a:p>
                  </a:txBody>
                  <a:tcPr marL="12700" marR="12700" marT="12701"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lang="en-US" sz="1400" smtClean="0">
                          <a:latin typeface="Arial" panose="020B0604020202020204" pitchFamily="34" charset="0"/>
                        </a:rPr>
                        <a:t>No information</a:t>
                      </a:r>
                      <a:endParaRPr lang="en-US" sz="1400" dirty="0">
                        <a:solidFill>
                          <a:srgbClr val="000000"/>
                        </a:solidFill>
                        <a:latin typeface="Arial" panose="020B0604020202020204" pitchFamily="34" charset="0"/>
                      </a:endParaRPr>
                    </a:p>
                  </a:txBody>
                  <a:tcPr marL="12700" marR="12700" marT="12701"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fontAlgn="b" hangingPunct="1">
                        <a:buNone/>
                      </a:pPr>
                      <a:r>
                        <a:rPr sz="1400" dirty="0">
                          <a:latin typeface="Arial" panose="020B0604020202020204" pitchFamily="34" charset="0"/>
                        </a:rPr>
                        <a:t>272</a:t>
                      </a:r>
                      <a:endParaRPr lang="en-US" sz="1400" dirty="0">
                        <a:solidFill>
                          <a:srgbClr val="000000"/>
                        </a:solidFill>
                        <a:latin typeface="Arial" panose="020B0604020202020204" pitchFamily="34" charset="0"/>
                      </a:endParaRPr>
                    </a:p>
                  </a:txBody>
                  <a:tcPr marL="12700" marR="12700" marT="12701"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buNone/>
                      </a:pPr>
                      <a:r>
                        <a:rPr lang="en-US" sz="1400" smtClean="0">
                          <a:latin typeface="Arial" panose="020B0604020202020204" pitchFamily="34" charset="0"/>
                        </a:rPr>
                        <a:t>Improve clinical quality</a:t>
                      </a:r>
                      <a:endParaRPr lang="en-US" sz="1400" dirty="0">
                        <a:latin typeface="Arial" panose="020B0604020202020204" pitchFamily="34" charset="0"/>
                      </a:endParaRPr>
                    </a:p>
                  </a:txBody>
                  <a:tcPr marT="45725" marB="45725"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bl>
          </a:graphicData>
        </a:graphic>
      </p:graphicFrame>
      <p:sp>
        <p:nvSpPr>
          <p:cNvPr id="28741" name="Rectangle 4"/>
          <p:cNvSpPr/>
          <p:nvPr/>
        </p:nvSpPr>
        <p:spPr>
          <a:xfrm>
            <a:off x="0" y="228600"/>
            <a:ext cx="8823325" cy="609600"/>
          </a:xfrm>
          <a:prstGeom prst="rect">
            <a:avLst/>
          </a:prstGeom>
          <a:noFill/>
          <a:ln w="9525">
            <a:noFill/>
          </a:ln>
        </p:spPr>
        <p:txBody>
          <a:bodyPr lIns="91424" tIns="45712" rIns="91424" bIns="45712" anchor="ctr"/>
          <a:lstStyle/>
          <a:p>
            <a:pPr algn="ctr" defTabSz="913130"/>
            <a:r>
              <a:rPr lang="en-US" altLang="en-US" sz="3200" b="1">
                <a:solidFill>
                  <a:srgbClr val="FFFF00"/>
                </a:solidFill>
              </a:rPr>
              <a:t>COMPARISON </a:t>
            </a:r>
            <a:r>
              <a:rPr lang="en-US" altLang="en-US" sz="3200" i="1" smtClean="0">
                <a:solidFill>
                  <a:srgbClr val="FFFF00"/>
                </a:solidFill>
                <a:latin typeface="Arial" panose="020B0604020202020204" pitchFamily="34" charset="0"/>
              </a:rPr>
              <a:t>(Cont.) </a:t>
            </a:r>
            <a:endParaRPr lang="en-US" altLang="en-US" sz="3200" i="1" dirty="0">
              <a:solidFill>
                <a:srgbClr val="FFFF00"/>
              </a:solidFill>
              <a:latin typeface="Arial" panose="020B0604020202020204" pitchFamily="34" charset="0"/>
            </a:endParaRPr>
          </a:p>
          <a:p>
            <a:pPr algn="ctr" defTabSz="913130"/>
            <a:r>
              <a:rPr lang="en-US" altLang="en-US" sz="2000" b="1" i="1"/>
              <a:t>(Before and after integration)</a:t>
            </a:r>
            <a:endParaRPr lang="en-GB" altLang="en-US" sz="2000" b="1" i="1" dirty="0">
              <a:latin typeface="Arial" panose="020B0604020202020204" pitchFamily="34" charset="0"/>
            </a:endParaRPr>
          </a:p>
        </p:txBody>
      </p:sp>
      <p:sp>
        <p:nvSpPr>
          <p:cNvPr id="28742" name="TextBox 12"/>
          <p:cNvSpPr txBox="1"/>
          <p:nvPr/>
        </p:nvSpPr>
        <p:spPr>
          <a:xfrm>
            <a:off x="457200" y="6043613"/>
            <a:ext cx="8686800" cy="738187"/>
          </a:xfrm>
          <a:prstGeom prst="rect">
            <a:avLst/>
          </a:prstGeom>
          <a:noFill/>
          <a:ln w="9525">
            <a:noFill/>
          </a:ln>
        </p:spPr>
        <p:txBody>
          <a:bodyPr>
            <a:spAutoFit/>
          </a:bodyPr>
          <a:lstStyle/>
          <a:p>
            <a:pPr eaLnBrk="1" hangingPunct="1"/>
            <a:r>
              <a:rPr lang="en-US" altLang="en-US" sz="1400">
                <a:ea typeface="MS PGothic" panose="020B0600070205080204" pitchFamily="34" charset="-128"/>
              </a:rPr>
              <a:t>(*)   data of 11 months before integration: from 1/7/ 2011 to 30/5/2012</a:t>
            </a:r>
          </a:p>
          <a:p>
            <a:pPr eaLnBrk="1" hangingPunct="1"/>
            <a:r>
              <a:rPr lang="en-US" altLang="en-US" sz="1400">
                <a:ea typeface="MS PGothic" panose="020B0600070205080204" pitchFamily="34" charset="-128"/>
              </a:rPr>
              <a:t>(**) data of 11 months after integration : from 1/6/2012 to 30/4/2013</a:t>
            </a:r>
          </a:p>
          <a:p>
            <a:pPr algn="r" eaLnBrk="1" hangingPunct="1"/>
            <a:r>
              <a:rPr lang="en-US" altLang="en-US" sz="1400" b="1" smtClean="0">
                <a:solidFill>
                  <a:srgbClr val="FFC000"/>
                </a:solidFill>
                <a:latin typeface="Arial" panose="020B0604020202020204" pitchFamily="34" charset="0"/>
                <a:ea typeface="MS PGothic" panose="020B0600070205080204" pitchFamily="34" charset="-128"/>
              </a:rPr>
              <a:t>Source: </a:t>
            </a:r>
            <a:r>
              <a:rPr lang="en-US" altLang="en-US" sz="1400" b="1" dirty="0">
                <a:solidFill>
                  <a:srgbClr val="FFC000"/>
                </a:solidFill>
                <a:latin typeface="Arial" panose="020B0604020202020204" pitchFamily="34" charset="0"/>
                <a:ea typeface="MS PGothic" panose="020B0600070205080204" pitchFamily="34" charset="-128"/>
              </a:rPr>
              <a:t>FHI 360</a:t>
            </a:r>
          </a:p>
        </p:txBody>
      </p:sp>
    </p:spTree>
  </p:cSld>
  <p:clrMapOvr>
    <a:masterClrMapping/>
  </p:clrMapOvr>
  <p:transition spd="med">
    <p:zoom/>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4"/>
          <p:cNvSpPr/>
          <p:nvPr/>
        </p:nvSpPr>
        <p:spPr>
          <a:xfrm>
            <a:off x="320675" y="1828800"/>
            <a:ext cx="8823325" cy="3505200"/>
          </a:xfrm>
          <a:prstGeom prst="rect">
            <a:avLst/>
          </a:prstGeom>
          <a:noFill/>
          <a:ln w="9525">
            <a:noFill/>
          </a:ln>
        </p:spPr>
        <p:txBody>
          <a:bodyPr lIns="91424" tIns="45712" rIns="91424" bIns="45712" anchor="ctr"/>
          <a:lstStyle/>
          <a:p>
            <a:pPr algn="ctr" defTabSz="913130">
              <a:lnSpc>
                <a:spcPts val="4300"/>
              </a:lnSpc>
              <a:spcBef>
                <a:spcPts val="600"/>
              </a:spcBef>
            </a:pPr>
            <a:r>
              <a:rPr lang="en-US" altLang="en-US" sz="3400" b="1" smtClean="0">
                <a:solidFill>
                  <a:srgbClr val="FFFF00"/>
                </a:solidFill>
                <a:latin typeface="Arial" panose="020B0604020202020204" pitchFamily="34" charset="0"/>
              </a:rPr>
              <a:t>RESULTS OF SERVICE INTERGRATION AT DISTRICT 6 CLINIC AND BINH THANH CLINIC – HCM CITY</a:t>
            </a:r>
            <a:endParaRPr lang="en-US" altLang="en-US" sz="3400" b="1" dirty="0">
              <a:solidFill>
                <a:srgbClr val="FFFF00"/>
              </a:solidFill>
              <a:latin typeface="Arial" panose="020B0604020202020204" pitchFamily="34" charset="0"/>
            </a:endParaRPr>
          </a:p>
          <a:p>
            <a:pPr algn="ctr" defTabSz="913130">
              <a:lnSpc>
                <a:spcPts val="4300"/>
              </a:lnSpc>
            </a:pPr>
            <a:r>
              <a:rPr lang="en-US" altLang="en-US" i="1" smtClean="0">
                <a:latin typeface="Arial" panose="020B0604020202020204" pitchFamily="34" charset="0"/>
              </a:rPr>
              <a:t>(From the study findings “Findings of ARV and MMT integration at district healthcare centers in HCM city  2013-2014”)</a:t>
            </a:r>
            <a:endParaRPr lang="en-US" altLang="en-US" i="1" dirty="0">
              <a:latin typeface="Arial" panose="020B0604020202020204" pitchFamily="34" charset="0"/>
            </a:endParaRPr>
          </a:p>
        </p:txBody>
      </p:sp>
    </p:spTree>
  </p:cSld>
  <p:clrMapOvr>
    <a:masterClrMapping/>
  </p:clrMapOvr>
  <p:transition spd="med">
    <p:zo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20000"/>
            <a:lumOff val="80000"/>
          </a:schemeClr>
        </a:solidFill>
        <a:effectLst/>
      </p:bgPr>
    </p:bg>
    <p:spTree>
      <p:nvGrpSpPr>
        <p:cNvPr id="1" name=""/>
        <p:cNvGrpSpPr/>
        <p:nvPr/>
      </p:nvGrpSpPr>
      <p:grpSpPr>
        <a:xfrm>
          <a:off x="0" y="0"/>
          <a:ext cx="0" cy="0"/>
          <a:chOff x="0" y="0"/>
          <a:chExt cx="0" cy="0"/>
        </a:xfrm>
      </p:grpSpPr>
      <p:graphicFrame>
        <p:nvGraphicFramePr>
          <p:cNvPr id="5" name="Content Placeholder 6"/>
          <p:cNvGraphicFramePr/>
          <p:nvPr>
            <p:extLst>
              <p:ext uri="{D42A27DB-BD31-4B8C-83A1-F6EECF244321}">
                <p14:modId xmlns:p14="http://schemas.microsoft.com/office/powerpoint/2010/main" val="466849952"/>
              </p:ext>
            </p:extLst>
          </p:nvPr>
        </p:nvGraphicFramePr>
        <p:xfrm>
          <a:off x="0" y="1066800"/>
          <a:ext cx="91440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30723" name="Content Placeholder 2"/>
          <p:cNvSpPr>
            <a:spLocks noGrp="1"/>
          </p:cNvSpPr>
          <p:nvPr>
            <p:ph idx="1"/>
          </p:nvPr>
        </p:nvSpPr>
        <p:spPr>
          <a:xfrm>
            <a:off x="1447800" y="5029200"/>
            <a:ext cx="6705600" cy="457200"/>
          </a:xfrm>
          <a:ln/>
        </p:spPr>
        <p:txBody>
          <a:bodyPr vert="horz" wrap="square" lIns="91436" tIns="45718" rIns="91436" bIns="45718" anchor="t"/>
          <a:lstStyle/>
          <a:p>
            <a:pPr marL="0" indent="0" algn="ctr">
              <a:buNone/>
            </a:pPr>
            <a:r>
              <a:rPr lang="en-US" altLang="en-US" sz="2000" b="1" i="1" smtClean="0">
                <a:solidFill>
                  <a:schemeClr val="bg1"/>
                </a:solidFill>
              </a:rPr>
              <a:t>Number of staff before and after integration</a:t>
            </a:r>
            <a:endParaRPr lang="en-US" altLang="en-US" sz="2000" b="1" i="1" dirty="0">
              <a:solidFill>
                <a:schemeClr val="bg1"/>
              </a:solidFill>
            </a:endParaRPr>
          </a:p>
        </p:txBody>
      </p:sp>
      <p:sp>
        <p:nvSpPr>
          <p:cNvPr id="30724" name="Content Placeholder 2"/>
          <p:cNvSpPr txBox="1"/>
          <p:nvPr/>
        </p:nvSpPr>
        <p:spPr>
          <a:xfrm>
            <a:off x="457200" y="5562600"/>
            <a:ext cx="7924800" cy="990600"/>
          </a:xfrm>
          <a:prstGeom prst="rect">
            <a:avLst/>
          </a:prstGeom>
          <a:noFill/>
          <a:ln w="9525">
            <a:noFill/>
          </a:ln>
        </p:spPr>
        <p:txBody>
          <a:bodyPr/>
          <a:lstStyle/>
          <a:p>
            <a:pPr marL="457200" indent="-457200" algn="just">
              <a:lnSpc>
                <a:spcPct val="130000"/>
              </a:lnSpc>
              <a:spcBef>
                <a:spcPts val="600"/>
              </a:spcBef>
              <a:spcAft>
                <a:spcPts val="600"/>
              </a:spcAft>
              <a:buFont typeface="Wingdings" panose="05000000000000000000" pitchFamily="2" charset="2"/>
              <a:buChar char="q"/>
            </a:pPr>
            <a:r>
              <a:rPr lang="en-US" altLang="en-US" sz="2400" smtClean="0">
                <a:solidFill>
                  <a:schemeClr val="bg2"/>
                </a:solidFill>
                <a:latin typeface="Arial" panose="020B0604020202020204" pitchFamily="34" charset="0"/>
              </a:rPr>
              <a:t>The number of staff decreased in both programs after integration, especially in the ARV program.</a:t>
            </a:r>
            <a:endParaRPr lang="en-US" altLang="en-US" sz="2400" dirty="0">
              <a:solidFill>
                <a:schemeClr val="bg2"/>
              </a:solidFill>
              <a:latin typeface="Arial" panose="020B0604020202020204" pitchFamily="34" charset="0"/>
            </a:endParaRPr>
          </a:p>
        </p:txBody>
      </p:sp>
      <p:sp>
        <p:nvSpPr>
          <p:cNvPr id="7" name="Rectangle 4"/>
          <p:cNvSpPr>
            <a:spLocks noChangeArrowheads="1"/>
          </p:cNvSpPr>
          <p:nvPr/>
        </p:nvSpPr>
        <p:spPr bwMode="auto">
          <a:xfrm>
            <a:off x="0" y="228600"/>
            <a:ext cx="8823325" cy="609600"/>
          </a:xfrm>
          <a:prstGeom prst="rect">
            <a:avLst/>
          </a:prstGeom>
          <a:noFill/>
          <a:ln w="9525">
            <a:noFill/>
            <a:miter lim="800000"/>
          </a:ln>
        </p:spPr>
        <p:txBody>
          <a:bodyPr lIns="91424" tIns="45712" rIns="91424" bIns="45712" anchor="ctr"/>
          <a:lstStyle/>
          <a:p>
            <a:pPr algn="ctr" defTabSz="913130"/>
            <a:r>
              <a:rPr lang="en-US" altLang="en-US" sz="3200" b="1" smtClean="0">
                <a:solidFill>
                  <a:srgbClr val="984807"/>
                </a:solidFill>
              </a:rPr>
              <a:t>TREATMENT </a:t>
            </a:r>
            <a:r>
              <a:rPr lang="en-US" altLang="en-US" sz="3200" b="1">
                <a:solidFill>
                  <a:srgbClr val="984807"/>
                </a:solidFill>
              </a:rPr>
              <a:t>STAFF </a:t>
            </a:r>
            <a:endParaRPr lang="en-US" altLang="en-US" sz="3200" dirty="0">
              <a:solidFill>
                <a:srgbClr val="984807"/>
              </a:solidFill>
              <a:latin typeface="Arial" panose="020B0604020202020204" pitchFamily="34" charset="0"/>
            </a:endParaRPr>
          </a:p>
          <a:p>
            <a:pPr algn="ctr" defTabSz="913130"/>
            <a:r>
              <a:rPr lang="en-US" altLang="en-US" sz="2000" b="1" i="1" smtClean="0">
                <a:solidFill>
                  <a:schemeClr val="bg2"/>
                </a:solidFill>
                <a:latin typeface="Arial" panose="020B0604020202020204" pitchFamily="34" charset="0"/>
              </a:rPr>
              <a:t>(Before and after integration)</a:t>
            </a:r>
            <a:endParaRPr lang="en-GB" altLang="en-US" sz="2000" b="1" i="1" dirty="0">
              <a:solidFill>
                <a:schemeClr val="bg2"/>
              </a:solidFill>
              <a:latin typeface="Arial" panose="020B0604020202020204" pitchFamily="34" charset="0"/>
            </a:endParaRPr>
          </a:p>
        </p:txBody>
      </p:sp>
      <p:sp>
        <p:nvSpPr>
          <p:cNvPr id="2" name="TextBox 1"/>
          <p:cNvSpPr txBox="1"/>
          <p:nvPr/>
        </p:nvSpPr>
        <p:spPr>
          <a:xfrm>
            <a:off x="7696200" y="1457980"/>
            <a:ext cx="1137485" cy="523220"/>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Before integration</a:t>
            </a:r>
            <a:endParaRPr lang="en-GB" sz="1400">
              <a:solidFill>
                <a:schemeClr val="bg2"/>
              </a:solidFill>
            </a:endParaRPr>
          </a:p>
        </p:txBody>
      </p:sp>
      <p:sp>
        <p:nvSpPr>
          <p:cNvPr id="8" name="TextBox 7"/>
          <p:cNvSpPr txBox="1"/>
          <p:nvPr/>
        </p:nvSpPr>
        <p:spPr>
          <a:xfrm>
            <a:off x="7696200" y="1981200"/>
            <a:ext cx="1137485" cy="523220"/>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After integration</a:t>
            </a:r>
            <a:endParaRPr lang="en-GB" sz="1400">
              <a:solidFill>
                <a:schemeClr val="bg2"/>
              </a:solidFill>
            </a:endParaRPr>
          </a:p>
        </p:txBody>
      </p:sp>
      <p:sp>
        <p:nvSpPr>
          <p:cNvPr id="9" name="TextBox 8"/>
          <p:cNvSpPr txBox="1"/>
          <p:nvPr/>
        </p:nvSpPr>
        <p:spPr>
          <a:xfrm>
            <a:off x="6019800" y="4800600"/>
            <a:ext cx="1646830" cy="307777"/>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District 6</a:t>
            </a:r>
            <a:endParaRPr lang="en-GB" sz="1400">
              <a:solidFill>
                <a:schemeClr val="bg2"/>
              </a:solidFill>
            </a:endParaRPr>
          </a:p>
        </p:txBody>
      </p:sp>
      <p:sp>
        <p:nvSpPr>
          <p:cNvPr id="10" name="TextBox 9"/>
          <p:cNvSpPr txBox="1"/>
          <p:nvPr/>
        </p:nvSpPr>
        <p:spPr>
          <a:xfrm>
            <a:off x="2315570" y="4751696"/>
            <a:ext cx="1646830" cy="307777"/>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Binh Thanh</a:t>
            </a:r>
            <a:endParaRPr lang="en-GB" sz="1400">
              <a:solidFill>
                <a:schemeClr val="bg2"/>
              </a:solidFill>
            </a:endParaRPr>
          </a:p>
        </p:txBody>
      </p:sp>
    </p:spTree>
  </p:cSld>
  <p:clrMapOvr>
    <a:masterClrMapping/>
  </p:clrMapOvr>
  <p:transition spd="med">
    <p:zo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228600" y="1143000"/>
            <a:ext cx="8534400" cy="539750"/>
          </a:xfrm>
          <a:ln/>
        </p:spPr>
        <p:txBody>
          <a:bodyPr vert="horz" wrap="square" lIns="91436" tIns="45718" rIns="91436" bIns="45718" anchor="t"/>
          <a:lstStyle/>
          <a:p>
            <a:pPr marL="0" indent="0" algn="ctr">
              <a:buNone/>
            </a:pPr>
            <a:r>
              <a:rPr lang="en-US" altLang="en-US" sz="2400" i="1" smtClean="0">
                <a:solidFill>
                  <a:schemeClr val="bg2"/>
                </a:solidFill>
              </a:rPr>
              <a:t>Working time of staff before and after integration</a:t>
            </a:r>
            <a:endParaRPr lang="en-US" altLang="en-US" sz="2400" i="1" dirty="0">
              <a:solidFill>
                <a:schemeClr val="bg2"/>
              </a:solidFill>
            </a:endParaRPr>
          </a:p>
        </p:txBody>
      </p:sp>
      <p:sp>
        <p:nvSpPr>
          <p:cNvPr id="31747" name="Content Placeholder 2"/>
          <p:cNvSpPr txBox="1"/>
          <p:nvPr/>
        </p:nvSpPr>
        <p:spPr>
          <a:xfrm>
            <a:off x="228600" y="5562600"/>
            <a:ext cx="8610600" cy="990600"/>
          </a:xfrm>
          <a:prstGeom prst="rect">
            <a:avLst/>
          </a:prstGeom>
          <a:noFill/>
          <a:ln w="9525">
            <a:noFill/>
          </a:ln>
        </p:spPr>
        <p:txBody>
          <a:bodyPr/>
          <a:lstStyle/>
          <a:p>
            <a:pPr marL="346075" indent="-346075" algn="just">
              <a:lnSpc>
                <a:spcPct val="130000"/>
              </a:lnSpc>
              <a:spcBef>
                <a:spcPts val="600"/>
              </a:spcBef>
              <a:spcAft>
                <a:spcPts val="600"/>
              </a:spcAft>
              <a:buFont typeface="Wingdings" panose="05000000000000000000" pitchFamily="2" charset="2"/>
              <a:buChar char="q"/>
            </a:pPr>
            <a:r>
              <a:rPr lang="en-US" altLang="en-US" sz="2100">
                <a:solidFill>
                  <a:schemeClr val="bg2"/>
                </a:solidFill>
              </a:rPr>
              <a:t>W</a:t>
            </a:r>
            <a:r>
              <a:rPr lang="en-US" altLang="en-US" sz="2100" smtClean="0">
                <a:solidFill>
                  <a:schemeClr val="bg2"/>
                </a:solidFill>
                <a:latin typeface="Arial" panose="020B0604020202020204" pitchFamily="34" charset="0"/>
              </a:rPr>
              <a:t>orking </a:t>
            </a:r>
            <a:r>
              <a:rPr lang="en-US" altLang="en-US" sz="2100" smtClean="0">
                <a:solidFill>
                  <a:schemeClr val="bg2"/>
                </a:solidFill>
                <a:latin typeface="Arial" panose="020B0604020202020204" pitchFamily="34" charset="0"/>
              </a:rPr>
              <a:t>time </a:t>
            </a:r>
            <a:r>
              <a:rPr lang="en-US" altLang="en-US" sz="2100" smtClean="0">
                <a:solidFill>
                  <a:schemeClr val="bg2"/>
                </a:solidFill>
                <a:latin typeface="Arial" panose="020B0604020202020204" pitchFamily="34" charset="0"/>
              </a:rPr>
              <a:t>increased </a:t>
            </a:r>
            <a:r>
              <a:rPr lang="en-US" altLang="en-US" sz="2100" smtClean="0">
                <a:solidFill>
                  <a:schemeClr val="bg2"/>
                </a:solidFill>
                <a:latin typeface="Arial" panose="020B0604020202020204" pitchFamily="34" charset="0"/>
              </a:rPr>
              <a:t>significantly after </a:t>
            </a:r>
            <a:r>
              <a:rPr lang="en-US" altLang="en-US" sz="2100" smtClean="0">
                <a:solidFill>
                  <a:schemeClr val="bg2"/>
                </a:solidFill>
                <a:latin typeface="Arial" panose="020B0604020202020204" pitchFamily="34" charset="0"/>
              </a:rPr>
              <a:t>integration, because staffs becomed multi-functional.</a:t>
            </a:r>
            <a:endParaRPr lang="en-US" altLang="en-US" sz="2100" dirty="0">
              <a:solidFill>
                <a:schemeClr val="bg2"/>
              </a:solidFill>
              <a:latin typeface="Arial" panose="020B0604020202020204" pitchFamily="34" charset="0"/>
            </a:endParaRPr>
          </a:p>
        </p:txBody>
      </p:sp>
      <p:graphicFrame>
        <p:nvGraphicFramePr>
          <p:cNvPr id="6" name="Chart 5"/>
          <p:cNvGraphicFramePr/>
          <p:nvPr/>
        </p:nvGraphicFramePr>
        <p:xfrm>
          <a:off x="152400" y="1752600"/>
          <a:ext cx="8763586" cy="381000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4"/>
          <p:cNvSpPr>
            <a:spLocks noChangeArrowheads="1"/>
          </p:cNvSpPr>
          <p:nvPr/>
        </p:nvSpPr>
        <p:spPr bwMode="auto">
          <a:xfrm>
            <a:off x="0" y="228600"/>
            <a:ext cx="8823325" cy="609600"/>
          </a:xfrm>
          <a:prstGeom prst="rect">
            <a:avLst/>
          </a:prstGeom>
          <a:noFill/>
          <a:ln w="9525">
            <a:noFill/>
            <a:miter lim="800000"/>
          </a:ln>
        </p:spPr>
        <p:txBody>
          <a:bodyPr lIns="91424" tIns="45712" rIns="91424" bIns="45712" anchor="ctr"/>
          <a:lstStyle/>
          <a:p>
            <a:pPr algn="ctr" defTabSz="913130"/>
            <a:r>
              <a:rPr lang="en-US" altLang="en-US" sz="3200" b="1" smtClean="0">
                <a:solidFill>
                  <a:srgbClr val="984807"/>
                </a:solidFill>
                <a:latin typeface="Arial" panose="020B0604020202020204" pitchFamily="34" charset="0"/>
              </a:rPr>
              <a:t>WORKING TIME OF STAFF</a:t>
            </a:r>
            <a:endParaRPr lang="en-US" altLang="en-US" sz="3200" dirty="0">
              <a:solidFill>
                <a:srgbClr val="984807"/>
              </a:solidFill>
              <a:latin typeface="Arial" panose="020B0604020202020204" pitchFamily="34" charset="0"/>
            </a:endParaRPr>
          </a:p>
          <a:p>
            <a:pPr algn="ctr" defTabSz="913130"/>
            <a:r>
              <a:rPr lang="en-US" altLang="en-US" sz="2000" b="1" i="1">
                <a:solidFill>
                  <a:schemeClr val="bg2"/>
                </a:solidFill>
              </a:rPr>
              <a:t>(Before and after integration)</a:t>
            </a:r>
            <a:endParaRPr lang="en-GB" altLang="en-US" sz="2000" b="1" i="1" dirty="0">
              <a:solidFill>
                <a:schemeClr val="bg2"/>
              </a:solidFill>
              <a:latin typeface="Arial" panose="020B0604020202020204" pitchFamily="34" charset="0"/>
            </a:endParaRPr>
          </a:p>
        </p:txBody>
      </p:sp>
      <p:grpSp>
        <p:nvGrpSpPr>
          <p:cNvPr id="2" name="Group 1"/>
          <p:cNvGrpSpPr/>
          <p:nvPr/>
        </p:nvGrpSpPr>
        <p:grpSpPr>
          <a:xfrm>
            <a:off x="1143000" y="4645223"/>
            <a:ext cx="7848600" cy="934493"/>
            <a:chOff x="1143000" y="4645223"/>
            <a:chExt cx="7848600" cy="934493"/>
          </a:xfrm>
        </p:grpSpPr>
        <p:sp>
          <p:nvSpPr>
            <p:cNvPr id="7" name="TextBox 6"/>
            <p:cNvSpPr txBox="1"/>
            <p:nvPr/>
          </p:nvSpPr>
          <p:spPr>
            <a:xfrm>
              <a:off x="1143000" y="4645223"/>
              <a:ext cx="1828800" cy="307777"/>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Administrative staff</a:t>
              </a:r>
              <a:endParaRPr lang="en-GB" sz="1400">
                <a:solidFill>
                  <a:schemeClr val="bg2"/>
                </a:solidFill>
              </a:endParaRPr>
            </a:p>
          </p:txBody>
        </p:sp>
        <p:sp>
          <p:nvSpPr>
            <p:cNvPr id="9" name="TextBox 8"/>
            <p:cNvSpPr txBox="1"/>
            <p:nvPr/>
          </p:nvSpPr>
          <p:spPr>
            <a:xfrm>
              <a:off x="2876242" y="4648200"/>
              <a:ext cx="1516062" cy="307777"/>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Physicians</a:t>
              </a:r>
              <a:endParaRPr lang="en-GB" sz="1400">
                <a:solidFill>
                  <a:schemeClr val="bg2"/>
                </a:solidFill>
              </a:endParaRPr>
            </a:p>
          </p:txBody>
        </p:sp>
        <p:sp>
          <p:nvSpPr>
            <p:cNvPr id="10" name="TextBox 9"/>
            <p:cNvSpPr txBox="1"/>
            <p:nvPr/>
          </p:nvSpPr>
          <p:spPr>
            <a:xfrm>
              <a:off x="4351338" y="4648200"/>
              <a:ext cx="1516062" cy="307777"/>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Pharmacists</a:t>
              </a:r>
              <a:endParaRPr lang="en-GB" sz="1400">
                <a:solidFill>
                  <a:schemeClr val="bg2"/>
                </a:solidFill>
              </a:endParaRPr>
            </a:p>
          </p:txBody>
        </p:sp>
        <p:sp>
          <p:nvSpPr>
            <p:cNvPr id="11" name="TextBox 10"/>
            <p:cNvSpPr txBox="1"/>
            <p:nvPr/>
          </p:nvSpPr>
          <p:spPr>
            <a:xfrm>
              <a:off x="5875338" y="4645223"/>
              <a:ext cx="1516062" cy="307777"/>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Counselors</a:t>
              </a:r>
              <a:endParaRPr lang="en-GB" sz="1400">
                <a:solidFill>
                  <a:schemeClr val="bg2"/>
                </a:solidFill>
              </a:endParaRPr>
            </a:p>
          </p:txBody>
        </p:sp>
        <p:sp>
          <p:nvSpPr>
            <p:cNvPr id="12" name="TextBox 11"/>
            <p:cNvSpPr txBox="1"/>
            <p:nvPr/>
          </p:nvSpPr>
          <p:spPr>
            <a:xfrm>
              <a:off x="7239000" y="4648200"/>
              <a:ext cx="1752600" cy="307777"/>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Lab test technicians</a:t>
              </a:r>
              <a:endParaRPr lang="en-GB" sz="1400">
                <a:solidFill>
                  <a:schemeClr val="bg2"/>
                </a:solidFill>
              </a:endParaRPr>
            </a:p>
          </p:txBody>
        </p:sp>
        <p:sp>
          <p:nvSpPr>
            <p:cNvPr id="13" name="TextBox 12"/>
            <p:cNvSpPr txBox="1"/>
            <p:nvPr/>
          </p:nvSpPr>
          <p:spPr>
            <a:xfrm>
              <a:off x="1227138" y="5054600"/>
              <a:ext cx="1668462" cy="523220"/>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ARV clinics before integration</a:t>
              </a:r>
              <a:endParaRPr lang="en-GB" sz="1400">
                <a:solidFill>
                  <a:schemeClr val="bg2"/>
                </a:solidFill>
              </a:endParaRPr>
            </a:p>
          </p:txBody>
        </p:sp>
        <p:sp>
          <p:nvSpPr>
            <p:cNvPr id="14" name="TextBox 13"/>
            <p:cNvSpPr txBox="1"/>
            <p:nvPr/>
          </p:nvSpPr>
          <p:spPr>
            <a:xfrm>
              <a:off x="3229946" y="5056496"/>
              <a:ext cx="1467158" cy="523220"/>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ARV clinics after integration</a:t>
              </a:r>
              <a:endParaRPr lang="en-GB" sz="1400">
                <a:solidFill>
                  <a:schemeClr val="bg2"/>
                </a:solidFill>
              </a:endParaRPr>
            </a:p>
          </p:txBody>
        </p:sp>
        <p:sp>
          <p:nvSpPr>
            <p:cNvPr id="15" name="TextBox 14"/>
            <p:cNvSpPr txBox="1"/>
            <p:nvPr/>
          </p:nvSpPr>
          <p:spPr>
            <a:xfrm>
              <a:off x="5029200" y="5048914"/>
              <a:ext cx="1668462" cy="523220"/>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MMT clinics before integration</a:t>
              </a:r>
              <a:endParaRPr lang="en-GB" sz="1400">
                <a:solidFill>
                  <a:schemeClr val="bg2"/>
                </a:solidFill>
              </a:endParaRPr>
            </a:p>
          </p:txBody>
        </p:sp>
        <p:sp>
          <p:nvSpPr>
            <p:cNvPr id="16" name="TextBox 15"/>
            <p:cNvSpPr txBox="1"/>
            <p:nvPr/>
          </p:nvSpPr>
          <p:spPr>
            <a:xfrm>
              <a:off x="7086600" y="5029200"/>
              <a:ext cx="1668462" cy="523220"/>
            </a:xfrm>
            <a:prstGeom prst="rect">
              <a:avLst/>
            </a:prstGeom>
            <a:solidFill>
              <a:schemeClr val="bg1">
                <a:lumMod val="20000"/>
                <a:lumOff val="80000"/>
              </a:schemeClr>
            </a:solidFill>
          </p:spPr>
          <p:txBody>
            <a:bodyPr wrap="square" rtlCol="0">
              <a:spAutoFit/>
            </a:bodyPr>
            <a:lstStyle/>
            <a:p>
              <a:pPr algn="ctr"/>
              <a:r>
                <a:rPr lang="en-US" sz="1400" smtClean="0">
                  <a:solidFill>
                    <a:schemeClr val="bg2"/>
                  </a:solidFill>
                </a:rPr>
                <a:t>MMT clinics after integration</a:t>
              </a:r>
              <a:endParaRPr lang="en-GB" sz="1400">
                <a:solidFill>
                  <a:schemeClr val="bg2"/>
                </a:solidFill>
              </a:endParaRPr>
            </a:p>
          </p:txBody>
        </p:sp>
      </p:grpSp>
    </p:spTree>
  </p:cSld>
  <p:clrMapOvr>
    <a:masterClrMapping/>
  </p:clrMapOvr>
  <p:transition spd="med">
    <p:zo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20000"/>
            <a:lumOff val="80000"/>
          </a:schemeClr>
        </a:solidFill>
        <a:effectLst/>
      </p:bgPr>
    </p:bg>
    <p:spTree>
      <p:nvGrpSpPr>
        <p:cNvPr id="1" name=""/>
        <p:cNvGrpSpPr/>
        <p:nvPr/>
      </p:nvGrpSpPr>
      <p:grpSpPr>
        <a:xfrm>
          <a:off x="0" y="0"/>
          <a:ext cx="0" cy="0"/>
          <a:chOff x="0" y="0"/>
          <a:chExt cx="0" cy="0"/>
        </a:xfrm>
      </p:grpSpPr>
      <p:graphicFrame>
        <p:nvGraphicFramePr>
          <p:cNvPr id="5" name="Chart 4"/>
          <p:cNvGraphicFramePr/>
          <p:nvPr/>
        </p:nvGraphicFramePr>
        <p:xfrm>
          <a:off x="0" y="1447800"/>
          <a:ext cx="91440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32771" name="Content Placeholder 2"/>
          <p:cNvSpPr>
            <a:spLocks noGrp="1"/>
          </p:cNvSpPr>
          <p:nvPr>
            <p:ph idx="1"/>
          </p:nvPr>
        </p:nvSpPr>
        <p:spPr>
          <a:xfrm>
            <a:off x="-228600" y="1066800"/>
            <a:ext cx="9525000" cy="1143000"/>
          </a:xfrm>
          <a:ln/>
        </p:spPr>
        <p:txBody>
          <a:bodyPr vert="horz" wrap="square" lIns="91436" tIns="45718" rIns="91436" bIns="45718" anchor="t"/>
          <a:lstStyle/>
          <a:p>
            <a:pPr marL="0" indent="0" algn="ctr">
              <a:buNone/>
            </a:pPr>
            <a:r>
              <a:rPr lang="en-US" altLang="en-US" sz="1800" b="1" i="1" smtClean="0">
                <a:solidFill>
                  <a:schemeClr val="bg1"/>
                </a:solidFill>
              </a:rPr>
              <a:t>Waiting time and service-received time of ARV patients before and after integration</a:t>
            </a:r>
            <a:endParaRPr lang="en-US" altLang="en-US" sz="1800" b="1" i="1" dirty="0">
              <a:solidFill>
                <a:schemeClr val="bg1"/>
              </a:solidFill>
            </a:endParaRPr>
          </a:p>
        </p:txBody>
      </p:sp>
      <p:sp>
        <p:nvSpPr>
          <p:cNvPr id="32772" name="Content Placeholder 2"/>
          <p:cNvSpPr txBox="1"/>
          <p:nvPr/>
        </p:nvSpPr>
        <p:spPr>
          <a:xfrm>
            <a:off x="228600" y="5508008"/>
            <a:ext cx="8534400" cy="990600"/>
          </a:xfrm>
          <a:prstGeom prst="rect">
            <a:avLst/>
          </a:prstGeom>
          <a:noFill/>
          <a:ln w="9525">
            <a:noFill/>
          </a:ln>
        </p:spPr>
        <p:txBody>
          <a:bodyPr/>
          <a:lstStyle/>
          <a:p>
            <a:pPr marL="393700" indent="-330200" algn="just">
              <a:lnSpc>
                <a:spcPct val="130000"/>
              </a:lnSpc>
              <a:spcBef>
                <a:spcPts val="600"/>
              </a:spcBef>
              <a:spcAft>
                <a:spcPts val="600"/>
              </a:spcAft>
              <a:buFont typeface="Wingdings" panose="05000000000000000000" pitchFamily="2" charset="2"/>
              <a:buChar char="q"/>
            </a:pPr>
            <a:r>
              <a:rPr lang="en-US" altLang="en-US" sz="2200" smtClean="0">
                <a:solidFill>
                  <a:schemeClr val="bg2"/>
                </a:solidFill>
                <a:latin typeface="Arial" panose="020B0604020202020204" pitchFamily="34" charset="0"/>
              </a:rPr>
              <a:t>Waiting time and service-received time of patients decreased after integration, but waiting time of patients who were on ARV treatment increased.</a:t>
            </a:r>
            <a:endParaRPr lang="en-US" altLang="en-US" sz="2200" dirty="0">
              <a:solidFill>
                <a:schemeClr val="bg2"/>
              </a:solidFill>
              <a:latin typeface="Arial" panose="020B0604020202020204" pitchFamily="34" charset="0"/>
            </a:endParaRPr>
          </a:p>
        </p:txBody>
      </p:sp>
      <p:sp>
        <p:nvSpPr>
          <p:cNvPr id="7" name="Rectangle 4"/>
          <p:cNvSpPr>
            <a:spLocks noChangeArrowheads="1"/>
          </p:cNvSpPr>
          <p:nvPr/>
        </p:nvSpPr>
        <p:spPr bwMode="auto">
          <a:xfrm>
            <a:off x="990600" y="228600"/>
            <a:ext cx="7832725" cy="609600"/>
          </a:xfrm>
          <a:prstGeom prst="rect">
            <a:avLst/>
          </a:prstGeom>
          <a:noFill/>
          <a:ln w="9525">
            <a:noFill/>
            <a:miter lim="800000"/>
          </a:ln>
        </p:spPr>
        <p:txBody>
          <a:bodyPr lIns="91424" tIns="45712" rIns="91424" bIns="45712" anchor="ctr"/>
          <a:lstStyle/>
          <a:p>
            <a:pPr algn="ctr" defTabSz="913130"/>
            <a:r>
              <a:rPr lang="en-US" altLang="en-US" sz="2800" b="1" smtClean="0">
                <a:solidFill>
                  <a:srgbClr val="984807"/>
                </a:solidFill>
                <a:latin typeface="Arial" panose="020B0604020202020204" pitchFamily="34" charset="0"/>
              </a:rPr>
              <a:t>WAITING TIME AND SERVIRCE-RECEIVED TIME OF ARV PATIENTS </a:t>
            </a:r>
          </a:p>
          <a:p>
            <a:pPr algn="ctr" defTabSz="913130"/>
            <a:r>
              <a:rPr lang="en-US" altLang="en-US" sz="2000" b="1" i="1" smtClean="0">
                <a:solidFill>
                  <a:schemeClr val="bg2"/>
                </a:solidFill>
                <a:latin typeface="Arial" panose="020B0604020202020204" pitchFamily="34" charset="0"/>
              </a:rPr>
              <a:t>(</a:t>
            </a:r>
            <a:r>
              <a:rPr lang="en-US" altLang="en-US" sz="2000" b="1" i="1">
                <a:solidFill>
                  <a:schemeClr val="bg2"/>
                </a:solidFill>
              </a:rPr>
              <a:t>Before and after integration</a:t>
            </a:r>
            <a:r>
              <a:rPr lang="en-US" altLang="en-US" sz="2000" b="1" i="1" smtClean="0">
                <a:solidFill>
                  <a:schemeClr val="bg2"/>
                </a:solidFill>
                <a:latin typeface="Arial" panose="020B0604020202020204" pitchFamily="34" charset="0"/>
              </a:rPr>
              <a:t>)</a:t>
            </a:r>
            <a:endParaRPr lang="en-GB" altLang="en-US" sz="2000" b="1" i="1" dirty="0">
              <a:solidFill>
                <a:schemeClr val="bg2"/>
              </a:solidFill>
              <a:latin typeface="Arial" panose="020B0604020202020204" pitchFamily="34" charset="0"/>
            </a:endParaRPr>
          </a:p>
        </p:txBody>
      </p:sp>
      <p:grpSp>
        <p:nvGrpSpPr>
          <p:cNvPr id="2" name="Group 1"/>
          <p:cNvGrpSpPr/>
          <p:nvPr/>
        </p:nvGrpSpPr>
        <p:grpSpPr>
          <a:xfrm>
            <a:off x="1524000" y="1496704"/>
            <a:ext cx="7059304" cy="729229"/>
            <a:chOff x="1524000" y="1496704"/>
            <a:chExt cx="7059304" cy="729229"/>
          </a:xfrm>
        </p:grpSpPr>
        <p:sp>
          <p:nvSpPr>
            <p:cNvPr id="6" name="TextBox 5"/>
            <p:cNvSpPr txBox="1"/>
            <p:nvPr/>
          </p:nvSpPr>
          <p:spPr>
            <a:xfrm>
              <a:off x="1524000" y="1524000"/>
              <a:ext cx="1600200" cy="507831"/>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Waiting time before integration</a:t>
              </a:r>
              <a:endParaRPr lang="en-GB" sz="1350">
                <a:solidFill>
                  <a:schemeClr val="bg2"/>
                </a:solidFill>
              </a:endParaRPr>
            </a:p>
          </p:txBody>
        </p:sp>
        <p:sp>
          <p:nvSpPr>
            <p:cNvPr id="8" name="TextBox 7"/>
            <p:cNvSpPr txBox="1"/>
            <p:nvPr/>
          </p:nvSpPr>
          <p:spPr>
            <a:xfrm>
              <a:off x="3401704" y="1510352"/>
              <a:ext cx="1322696" cy="715581"/>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Waiting time after integration</a:t>
              </a:r>
              <a:endParaRPr lang="en-GB" sz="1350">
                <a:solidFill>
                  <a:schemeClr val="bg2"/>
                </a:solidFill>
              </a:endParaRPr>
            </a:p>
          </p:txBody>
        </p:sp>
        <p:sp>
          <p:nvSpPr>
            <p:cNvPr id="9" name="TextBox 8"/>
            <p:cNvSpPr txBox="1"/>
            <p:nvPr/>
          </p:nvSpPr>
          <p:spPr>
            <a:xfrm>
              <a:off x="5064456" y="1524000"/>
              <a:ext cx="1600200" cy="507831"/>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Ser-rec. time before integration</a:t>
              </a:r>
              <a:endParaRPr lang="en-GB" sz="1350">
                <a:solidFill>
                  <a:schemeClr val="bg2"/>
                </a:solidFill>
              </a:endParaRPr>
            </a:p>
          </p:txBody>
        </p:sp>
        <p:sp>
          <p:nvSpPr>
            <p:cNvPr id="10" name="TextBox 9"/>
            <p:cNvSpPr txBox="1"/>
            <p:nvPr/>
          </p:nvSpPr>
          <p:spPr>
            <a:xfrm>
              <a:off x="6983104" y="1496704"/>
              <a:ext cx="1600200" cy="507831"/>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Ser-rec. time after integration</a:t>
              </a:r>
              <a:endParaRPr lang="en-GB" sz="1350">
                <a:solidFill>
                  <a:schemeClr val="bg2"/>
                </a:solidFill>
              </a:endParaRPr>
            </a:p>
          </p:txBody>
        </p:sp>
      </p:grpSp>
      <p:sp>
        <p:nvSpPr>
          <p:cNvPr id="11" name="TextBox 10"/>
          <p:cNvSpPr txBox="1"/>
          <p:nvPr/>
        </p:nvSpPr>
        <p:spPr>
          <a:xfrm>
            <a:off x="1524000" y="5257800"/>
            <a:ext cx="1600200" cy="338554"/>
          </a:xfrm>
          <a:prstGeom prst="rect">
            <a:avLst/>
          </a:prstGeom>
          <a:solidFill>
            <a:schemeClr val="bg1">
              <a:lumMod val="20000"/>
              <a:lumOff val="80000"/>
            </a:schemeClr>
          </a:solidFill>
        </p:spPr>
        <p:txBody>
          <a:bodyPr wrap="square" rtlCol="0">
            <a:spAutoFit/>
          </a:bodyPr>
          <a:lstStyle/>
          <a:p>
            <a:pPr algn="ctr"/>
            <a:r>
              <a:rPr lang="en-US" sz="1600" smtClean="0">
                <a:solidFill>
                  <a:schemeClr val="bg2"/>
                </a:solidFill>
              </a:rPr>
              <a:t>New patients</a:t>
            </a:r>
            <a:endParaRPr lang="en-GB" sz="1600">
              <a:solidFill>
                <a:schemeClr val="bg2"/>
              </a:solidFill>
            </a:endParaRPr>
          </a:p>
        </p:txBody>
      </p:sp>
      <p:sp>
        <p:nvSpPr>
          <p:cNvPr id="12" name="TextBox 11"/>
          <p:cNvSpPr txBox="1"/>
          <p:nvPr/>
        </p:nvSpPr>
        <p:spPr>
          <a:xfrm>
            <a:off x="3962400" y="5257800"/>
            <a:ext cx="1825956" cy="338554"/>
          </a:xfrm>
          <a:prstGeom prst="rect">
            <a:avLst/>
          </a:prstGeom>
          <a:solidFill>
            <a:schemeClr val="bg1">
              <a:lumMod val="20000"/>
              <a:lumOff val="80000"/>
            </a:schemeClr>
          </a:solidFill>
        </p:spPr>
        <p:txBody>
          <a:bodyPr wrap="square" rtlCol="0">
            <a:spAutoFit/>
          </a:bodyPr>
          <a:lstStyle/>
          <a:p>
            <a:pPr algn="ctr"/>
            <a:r>
              <a:rPr lang="en-US" sz="1600" smtClean="0">
                <a:solidFill>
                  <a:schemeClr val="bg2"/>
                </a:solidFill>
              </a:rPr>
              <a:t>Pre-ART patients</a:t>
            </a:r>
            <a:endParaRPr lang="en-GB" sz="1600">
              <a:solidFill>
                <a:schemeClr val="bg2"/>
              </a:solidFill>
            </a:endParaRPr>
          </a:p>
        </p:txBody>
      </p:sp>
      <p:sp>
        <p:nvSpPr>
          <p:cNvPr id="13" name="TextBox 12"/>
          <p:cNvSpPr txBox="1"/>
          <p:nvPr/>
        </p:nvSpPr>
        <p:spPr>
          <a:xfrm>
            <a:off x="6556044" y="5257800"/>
            <a:ext cx="1825956" cy="338554"/>
          </a:xfrm>
          <a:prstGeom prst="rect">
            <a:avLst/>
          </a:prstGeom>
          <a:solidFill>
            <a:schemeClr val="bg1">
              <a:lumMod val="20000"/>
              <a:lumOff val="80000"/>
            </a:schemeClr>
          </a:solidFill>
        </p:spPr>
        <p:txBody>
          <a:bodyPr wrap="square" rtlCol="0">
            <a:spAutoFit/>
          </a:bodyPr>
          <a:lstStyle/>
          <a:p>
            <a:pPr algn="ctr"/>
            <a:r>
              <a:rPr lang="en-US" sz="1600" smtClean="0">
                <a:solidFill>
                  <a:schemeClr val="bg2"/>
                </a:solidFill>
              </a:rPr>
              <a:t>ART patients</a:t>
            </a:r>
            <a:endParaRPr lang="en-GB" sz="1600">
              <a:solidFill>
                <a:schemeClr val="bg2"/>
              </a:solidFill>
            </a:endParaRPr>
          </a:p>
        </p:txBody>
      </p:sp>
    </p:spTree>
  </p:cSld>
  <p:clrMapOvr>
    <a:masterClrMapping/>
  </p:clrMapOvr>
  <p:transition spd="med">
    <p:zo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20000"/>
            <a:lumOff val="80000"/>
          </a:schemeClr>
        </a:solidFill>
        <a:effectLst/>
      </p:bgPr>
    </p:bg>
    <p:spTree>
      <p:nvGrpSpPr>
        <p:cNvPr id="1" name=""/>
        <p:cNvGrpSpPr/>
        <p:nvPr/>
      </p:nvGrpSpPr>
      <p:grpSpPr>
        <a:xfrm>
          <a:off x="0" y="0"/>
          <a:ext cx="0" cy="0"/>
          <a:chOff x="0" y="0"/>
          <a:chExt cx="0" cy="0"/>
        </a:xfrm>
      </p:grpSpPr>
      <p:graphicFrame>
        <p:nvGraphicFramePr>
          <p:cNvPr id="6" name="Chart 5"/>
          <p:cNvGraphicFramePr/>
          <p:nvPr/>
        </p:nvGraphicFramePr>
        <p:xfrm>
          <a:off x="0" y="1143000"/>
          <a:ext cx="91440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33795" name="Content Placeholder 2"/>
          <p:cNvSpPr>
            <a:spLocks noGrp="1"/>
          </p:cNvSpPr>
          <p:nvPr>
            <p:ph idx="1"/>
          </p:nvPr>
        </p:nvSpPr>
        <p:spPr>
          <a:xfrm>
            <a:off x="0" y="1143000"/>
            <a:ext cx="8839200" cy="1143000"/>
          </a:xfrm>
          <a:ln/>
        </p:spPr>
        <p:txBody>
          <a:bodyPr vert="horz" wrap="square" lIns="91436" tIns="45718" rIns="91436" bIns="45718" anchor="t"/>
          <a:lstStyle/>
          <a:p>
            <a:pPr marL="0" indent="0" algn="ctr">
              <a:buNone/>
            </a:pPr>
            <a:r>
              <a:rPr lang="en-US" altLang="en-US" sz="2000" b="1" i="1">
                <a:solidFill>
                  <a:schemeClr val="bg1"/>
                </a:solidFill>
              </a:rPr>
              <a:t>Waiting time and </a:t>
            </a:r>
            <a:r>
              <a:rPr lang="en-US" altLang="en-US" sz="2000" b="1" i="1" smtClean="0">
                <a:solidFill>
                  <a:schemeClr val="bg1"/>
                </a:solidFill>
              </a:rPr>
              <a:t>service </a:t>
            </a:r>
            <a:r>
              <a:rPr lang="en-US" altLang="en-US" sz="2000" b="1" i="1">
                <a:solidFill>
                  <a:schemeClr val="bg1"/>
                </a:solidFill>
              </a:rPr>
              <a:t>time of </a:t>
            </a:r>
            <a:r>
              <a:rPr lang="en-US" altLang="en-US" sz="2000" b="1" i="1" smtClean="0">
                <a:solidFill>
                  <a:schemeClr val="bg1"/>
                </a:solidFill>
              </a:rPr>
              <a:t>MMT </a:t>
            </a:r>
            <a:r>
              <a:rPr lang="en-US" altLang="en-US" sz="2000" b="1" i="1">
                <a:solidFill>
                  <a:schemeClr val="bg1"/>
                </a:solidFill>
              </a:rPr>
              <a:t>patients before and after integration</a:t>
            </a:r>
            <a:endParaRPr lang="en-US" altLang="en-US" sz="2000" b="1" i="1" dirty="0">
              <a:solidFill>
                <a:schemeClr val="bg1"/>
              </a:solidFill>
            </a:endParaRPr>
          </a:p>
        </p:txBody>
      </p:sp>
      <p:sp>
        <p:nvSpPr>
          <p:cNvPr id="33796" name="Content Placeholder 2"/>
          <p:cNvSpPr txBox="1"/>
          <p:nvPr/>
        </p:nvSpPr>
        <p:spPr>
          <a:xfrm>
            <a:off x="304800" y="5638800"/>
            <a:ext cx="8610600" cy="914400"/>
          </a:xfrm>
          <a:prstGeom prst="rect">
            <a:avLst/>
          </a:prstGeom>
          <a:noFill/>
          <a:ln w="9525">
            <a:noFill/>
          </a:ln>
        </p:spPr>
        <p:txBody>
          <a:bodyPr/>
          <a:lstStyle/>
          <a:p>
            <a:pPr marL="520700" indent="-457200" algn="just">
              <a:lnSpc>
                <a:spcPct val="130000"/>
              </a:lnSpc>
              <a:spcBef>
                <a:spcPts val="600"/>
              </a:spcBef>
              <a:spcAft>
                <a:spcPts val="600"/>
              </a:spcAft>
              <a:buFont typeface="Wingdings" panose="05000000000000000000" pitchFamily="2" charset="2"/>
              <a:buChar char="q"/>
            </a:pPr>
            <a:r>
              <a:rPr lang="en-US" altLang="en-US" sz="2400">
                <a:solidFill>
                  <a:schemeClr val="bg2"/>
                </a:solidFill>
                <a:latin typeface="Arial" panose="020B0604020202020204" pitchFamily="34" charset="0"/>
              </a:rPr>
              <a:t> </a:t>
            </a:r>
            <a:r>
              <a:rPr lang="en-US" altLang="en-US" sz="2400">
                <a:solidFill>
                  <a:schemeClr val="bg2"/>
                </a:solidFill>
              </a:rPr>
              <a:t>Waiting time and </a:t>
            </a:r>
            <a:r>
              <a:rPr lang="en-US" altLang="en-US" sz="2400" smtClean="0">
                <a:solidFill>
                  <a:schemeClr val="bg2"/>
                </a:solidFill>
              </a:rPr>
              <a:t>service </a:t>
            </a:r>
            <a:r>
              <a:rPr lang="en-US" altLang="en-US" sz="2400">
                <a:solidFill>
                  <a:schemeClr val="bg2"/>
                </a:solidFill>
              </a:rPr>
              <a:t>time of patients </a:t>
            </a:r>
            <a:r>
              <a:rPr lang="en-US" altLang="en-US" sz="2400" smtClean="0">
                <a:solidFill>
                  <a:schemeClr val="bg2"/>
                </a:solidFill>
              </a:rPr>
              <a:t>increased slightly </a:t>
            </a:r>
            <a:r>
              <a:rPr lang="en-US" altLang="en-US" sz="2400">
                <a:solidFill>
                  <a:schemeClr val="bg2"/>
                </a:solidFill>
              </a:rPr>
              <a:t>after </a:t>
            </a:r>
            <a:r>
              <a:rPr lang="en-US" altLang="en-US" sz="2400" smtClean="0">
                <a:solidFill>
                  <a:schemeClr val="bg2"/>
                </a:solidFill>
              </a:rPr>
              <a:t>integration.</a:t>
            </a:r>
            <a:endParaRPr lang="en-US" altLang="en-US" sz="2400" dirty="0">
              <a:solidFill>
                <a:schemeClr val="bg2"/>
              </a:solidFill>
              <a:latin typeface="Arial" panose="020B0604020202020204" pitchFamily="34" charset="0"/>
            </a:endParaRPr>
          </a:p>
        </p:txBody>
      </p:sp>
      <p:sp>
        <p:nvSpPr>
          <p:cNvPr id="8" name="Rectangle 4"/>
          <p:cNvSpPr>
            <a:spLocks noChangeArrowheads="1"/>
          </p:cNvSpPr>
          <p:nvPr/>
        </p:nvSpPr>
        <p:spPr bwMode="auto">
          <a:xfrm>
            <a:off x="0" y="228600"/>
            <a:ext cx="8823325" cy="609600"/>
          </a:xfrm>
          <a:prstGeom prst="rect">
            <a:avLst/>
          </a:prstGeom>
          <a:noFill/>
          <a:ln w="9525">
            <a:noFill/>
            <a:miter lim="800000"/>
          </a:ln>
        </p:spPr>
        <p:txBody>
          <a:bodyPr lIns="91424" tIns="45712" rIns="91424" bIns="45712" anchor="ctr"/>
          <a:lstStyle/>
          <a:p>
            <a:pPr algn="ctr" defTabSz="913130"/>
            <a:r>
              <a:rPr lang="en-US" altLang="en-US" sz="2800" b="1">
                <a:solidFill>
                  <a:srgbClr val="984807"/>
                </a:solidFill>
              </a:rPr>
              <a:t>WAITING TIME AND </a:t>
            </a:r>
            <a:r>
              <a:rPr lang="en-US" altLang="en-US" sz="2800" b="1" smtClean="0">
                <a:solidFill>
                  <a:srgbClr val="984807"/>
                </a:solidFill>
              </a:rPr>
              <a:t>SERVICE </a:t>
            </a:r>
            <a:r>
              <a:rPr lang="en-US" altLang="en-US" sz="2800" b="1">
                <a:solidFill>
                  <a:srgbClr val="984807"/>
                </a:solidFill>
              </a:rPr>
              <a:t>TIME OF </a:t>
            </a:r>
            <a:r>
              <a:rPr lang="en-US" altLang="en-US" sz="2800" b="1" smtClean="0">
                <a:solidFill>
                  <a:srgbClr val="984807"/>
                </a:solidFill>
              </a:rPr>
              <a:t>MMT </a:t>
            </a:r>
            <a:r>
              <a:rPr lang="en-US" altLang="en-US" sz="2800" b="1">
                <a:solidFill>
                  <a:srgbClr val="984807"/>
                </a:solidFill>
              </a:rPr>
              <a:t>PATIENTS </a:t>
            </a:r>
          </a:p>
          <a:p>
            <a:pPr algn="ctr" defTabSz="913130"/>
            <a:r>
              <a:rPr lang="en-US" altLang="en-US" sz="2000" b="1" i="1">
                <a:solidFill>
                  <a:schemeClr val="bg2"/>
                </a:solidFill>
              </a:rPr>
              <a:t>(Before and after integration)</a:t>
            </a:r>
            <a:endParaRPr lang="en-GB" altLang="en-US" sz="2000" b="1" i="1" dirty="0">
              <a:solidFill>
                <a:schemeClr val="bg2"/>
              </a:solidFill>
            </a:endParaRPr>
          </a:p>
        </p:txBody>
      </p:sp>
      <p:sp>
        <p:nvSpPr>
          <p:cNvPr id="7" name="TextBox 6"/>
          <p:cNvSpPr txBox="1"/>
          <p:nvPr/>
        </p:nvSpPr>
        <p:spPr>
          <a:xfrm>
            <a:off x="1447800" y="5181600"/>
            <a:ext cx="1600200" cy="584775"/>
          </a:xfrm>
          <a:prstGeom prst="rect">
            <a:avLst/>
          </a:prstGeom>
          <a:solidFill>
            <a:schemeClr val="bg1">
              <a:lumMod val="20000"/>
              <a:lumOff val="80000"/>
            </a:schemeClr>
          </a:solidFill>
        </p:spPr>
        <p:txBody>
          <a:bodyPr wrap="square" rtlCol="0">
            <a:spAutoFit/>
          </a:bodyPr>
          <a:lstStyle/>
          <a:p>
            <a:pPr algn="ctr"/>
            <a:r>
              <a:rPr lang="en-US" sz="1600" smtClean="0">
                <a:solidFill>
                  <a:schemeClr val="bg2"/>
                </a:solidFill>
              </a:rPr>
              <a:t>Patients on dose starting</a:t>
            </a:r>
            <a:endParaRPr lang="en-GB" sz="1600">
              <a:solidFill>
                <a:schemeClr val="bg2"/>
              </a:solidFill>
            </a:endParaRPr>
          </a:p>
        </p:txBody>
      </p:sp>
      <p:sp>
        <p:nvSpPr>
          <p:cNvPr id="9" name="TextBox 8"/>
          <p:cNvSpPr txBox="1"/>
          <p:nvPr/>
        </p:nvSpPr>
        <p:spPr>
          <a:xfrm>
            <a:off x="4191000" y="5206425"/>
            <a:ext cx="1600200" cy="584775"/>
          </a:xfrm>
          <a:prstGeom prst="rect">
            <a:avLst/>
          </a:prstGeom>
          <a:solidFill>
            <a:schemeClr val="bg1">
              <a:lumMod val="20000"/>
              <a:lumOff val="80000"/>
            </a:schemeClr>
          </a:solidFill>
        </p:spPr>
        <p:txBody>
          <a:bodyPr wrap="square" rtlCol="0">
            <a:spAutoFit/>
          </a:bodyPr>
          <a:lstStyle/>
          <a:p>
            <a:pPr algn="ctr"/>
            <a:r>
              <a:rPr lang="en-US" sz="1600" smtClean="0">
                <a:solidFill>
                  <a:schemeClr val="bg2"/>
                </a:solidFill>
              </a:rPr>
              <a:t>Patients on dose adjusting</a:t>
            </a:r>
            <a:endParaRPr lang="en-GB" sz="1600">
              <a:solidFill>
                <a:schemeClr val="bg2"/>
              </a:solidFill>
            </a:endParaRPr>
          </a:p>
        </p:txBody>
      </p:sp>
      <p:sp>
        <p:nvSpPr>
          <p:cNvPr id="10" name="TextBox 9"/>
          <p:cNvSpPr txBox="1"/>
          <p:nvPr/>
        </p:nvSpPr>
        <p:spPr>
          <a:xfrm>
            <a:off x="6705600" y="5206425"/>
            <a:ext cx="1828800" cy="584775"/>
          </a:xfrm>
          <a:prstGeom prst="rect">
            <a:avLst/>
          </a:prstGeom>
          <a:solidFill>
            <a:schemeClr val="bg1">
              <a:lumMod val="20000"/>
              <a:lumOff val="80000"/>
            </a:schemeClr>
          </a:solidFill>
        </p:spPr>
        <p:txBody>
          <a:bodyPr wrap="square" rtlCol="0">
            <a:spAutoFit/>
          </a:bodyPr>
          <a:lstStyle/>
          <a:p>
            <a:pPr algn="ctr"/>
            <a:r>
              <a:rPr lang="en-US" sz="1600" smtClean="0">
                <a:solidFill>
                  <a:schemeClr val="bg2"/>
                </a:solidFill>
              </a:rPr>
              <a:t>Patients on dose maintaining</a:t>
            </a:r>
            <a:endParaRPr lang="en-GB" sz="1600">
              <a:solidFill>
                <a:schemeClr val="bg2"/>
              </a:solidFill>
            </a:endParaRPr>
          </a:p>
        </p:txBody>
      </p:sp>
      <p:sp>
        <p:nvSpPr>
          <p:cNvPr id="12" name="TextBox 11"/>
          <p:cNvSpPr txBox="1"/>
          <p:nvPr/>
        </p:nvSpPr>
        <p:spPr>
          <a:xfrm>
            <a:off x="6096000" y="2501722"/>
            <a:ext cx="1600200" cy="558615"/>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Waiting time before integration</a:t>
            </a:r>
            <a:endParaRPr lang="en-GB" sz="1350">
              <a:solidFill>
                <a:schemeClr val="bg2"/>
              </a:solidFill>
            </a:endParaRPr>
          </a:p>
        </p:txBody>
      </p:sp>
      <p:sp>
        <p:nvSpPr>
          <p:cNvPr id="13" name="TextBox 12"/>
          <p:cNvSpPr txBox="1"/>
          <p:nvPr/>
        </p:nvSpPr>
        <p:spPr>
          <a:xfrm>
            <a:off x="6131256" y="3048000"/>
            <a:ext cx="1793544" cy="507831"/>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Waiting time after integration</a:t>
            </a:r>
            <a:endParaRPr lang="en-GB" sz="1350">
              <a:solidFill>
                <a:schemeClr val="bg2"/>
              </a:solidFill>
            </a:endParaRPr>
          </a:p>
        </p:txBody>
      </p:sp>
      <p:sp>
        <p:nvSpPr>
          <p:cNvPr id="14" name="TextBox 13"/>
          <p:cNvSpPr txBox="1"/>
          <p:nvPr/>
        </p:nvSpPr>
        <p:spPr>
          <a:xfrm>
            <a:off x="6125568" y="3542537"/>
            <a:ext cx="2027832" cy="507831"/>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Service-received time before integration</a:t>
            </a:r>
            <a:endParaRPr lang="en-GB" sz="1350">
              <a:solidFill>
                <a:schemeClr val="bg2"/>
              </a:solidFill>
            </a:endParaRPr>
          </a:p>
        </p:txBody>
      </p:sp>
      <p:sp>
        <p:nvSpPr>
          <p:cNvPr id="15" name="TextBox 14"/>
          <p:cNvSpPr txBox="1"/>
          <p:nvPr/>
        </p:nvSpPr>
        <p:spPr>
          <a:xfrm>
            <a:off x="6125568" y="4064169"/>
            <a:ext cx="2027832" cy="507831"/>
          </a:xfrm>
          <a:prstGeom prst="rect">
            <a:avLst/>
          </a:prstGeom>
          <a:solidFill>
            <a:schemeClr val="bg1">
              <a:lumMod val="20000"/>
              <a:lumOff val="80000"/>
            </a:schemeClr>
          </a:solidFill>
        </p:spPr>
        <p:txBody>
          <a:bodyPr wrap="square" rtlCol="0">
            <a:spAutoFit/>
          </a:bodyPr>
          <a:lstStyle/>
          <a:p>
            <a:pPr algn="ctr"/>
            <a:r>
              <a:rPr lang="en-US" sz="1350" smtClean="0">
                <a:solidFill>
                  <a:schemeClr val="bg2"/>
                </a:solidFill>
              </a:rPr>
              <a:t>Service-received time after integration</a:t>
            </a:r>
            <a:endParaRPr lang="en-GB" sz="1350">
              <a:solidFill>
                <a:schemeClr val="bg2"/>
              </a:solidFill>
            </a:endParaRPr>
          </a:p>
        </p:txBody>
      </p:sp>
    </p:spTree>
  </p:cSld>
  <p:clrMapOvr>
    <a:masterClrMapping/>
  </p:clrMapOvr>
  <p:transition spd="med">
    <p:zoom/>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4818" name="Chart 1"/>
          <p:cNvPicPr/>
          <p:nvPr/>
        </p:nvPicPr>
        <p:blipFill>
          <a:blip r:embed="rId3"/>
          <a:stretch>
            <a:fillRect/>
          </a:stretch>
        </p:blipFill>
        <p:spPr>
          <a:xfrm>
            <a:off x="0" y="1143000"/>
            <a:ext cx="9144000" cy="4191000"/>
          </a:xfrm>
          <a:prstGeom prst="rect">
            <a:avLst/>
          </a:prstGeom>
          <a:noFill/>
          <a:ln w="9525">
            <a:noFill/>
          </a:ln>
        </p:spPr>
      </p:pic>
      <p:sp>
        <p:nvSpPr>
          <p:cNvPr id="34819" name="Content Placeholder 2"/>
          <p:cNvSpPr>
            <a:spLocks noGrp="1"/>
          </p:cNvSpPr>
          <p:nvPr>
            <p:ph idx="1"/>
          </p:nvPr>
        </p:nvSpPr>
        <p:spPr>
          <a:xfrm>
            <a:off x="152400" y="5410200"/>
            <a:ext cx="8610600" cy="457200"/>
          </a:xfrm>
          <a:ln/>
        </p:spPr>
        <p:txBody>
          <a:bodyPr vert="horz" wrap="square" lIns="91436" tIns="45718" rIns="91436" bIns="45718" anchor="t"/>
          <a:lstStyle/>
          <a:p>
            <a:pPr marL="0" indent="0" algn="ctr">
              <a:buNone/>
            </a:pPr>
            <a:r>
              <a:rPr lang="en-US" altLang="en-US" sz="2200" i="1" smtClean="0">
                <a:solidFill>
                  <a:srgbClr val="FFC000"/>
                </a:solidFill>
              </a:rPr>
              <a:t>Total </a:t>
            </a:r>
            <a:r>
              <a:rPr lang="en-US" altLang="en-US" sz="2200" i="1" smtClean="0">
                <a:solidFill>
                  <a:srgbClr val="FFC000"/>
                </a:solidFill>
              </a:rPr>
              <a:t>cost </a:t>
            </a:r>
            <a:r>
              <a:rPr lang="en-US" altLang="en-US" sz="2200" i="1" smtClean="0">
                <a:solidFill>
                  <a:srgbClr val="FFC000"/>
                </a:solidFill>
              </a:rPr>
              <a:t>and </a:t>
            </a:r>
            <a:r>
              <a:rPr lang="en-US" altLang="en-US" sz="2200" i="1" smtClean="0">
                <a:solidFill>
                  <a:srgbClr val="FFC000"/>
                </a:solidFill>
              </a:rPr>
              <a:t>number of patients before and after integration</a:t>
            </a:r>
            <a:endParaRPr lang="en-US" altLang="en-US" sz="2200" i="1" dirty="0">
              <a:solidFill>
                <a:srgbClr val="FFC000"/>
              </a:solidFill>
            </a:endParaRPr>
          </a:p>
        </p:txBody>
      </p:sp>
      <p:sp>
        <p:nvSpPr>
          <p:cNvPr id="34820" name="Content Placeholder 2"/>
          <p:cNvSpPr txBox="1"/>
          <p:nvPr/>
        </p:nvSpPr>
        <p:spPr>
          <a:xfrm>
            <a:off x="381000" y="5943600"/>
            <a:ext cx="8305800" cy="533400"/>
          </a:xfrm>
          <a:prstGeom prst="rect">
            <a:avLst/>
          </a:prstGeom>
          <a:noFill/>
          <a:ln w="9525">
            <a:noFill/>
          </a:ln>
        </p:spPr>
        <p:txBody>
          <a:bodyPr/>
          <a:lstStyle/>
          <a:p>
            <a:pPr>
              <a:lnSpc>
                <a:spcPct val="130000"/>
              </a:lnSpc>
              <a:spcBef>
                <a:spcPts val="600"/>
              </a:spcBef>
              <a:spcAft>
                <a:spcPts val="600"/>
              </a:spcAft>
              <a:buFont typeface="Wingdings" panose="05000000000000000000" pitchFamily="2" charset="2"/>
              <a:buChar char="q"/>
            </a:pPr>
            <a:r>
              <a:rPr lang="en-US" altLang="en-US" sz="2200">
                <a:latin typeface="Arial" panose="020B0604020202020204" pitchFamily="34" charset="0"/>
              </a:rPr>
              <a:t>  </a:t>
            </a:r>
            <a:r>
              <a:rPr lang="en-US" altLang="en-US" sz="2200" smtClean="0">
                <a:latin typeface="Arial" panose="020B0604020202020204" pitchFamily="34" charset="0"/>
              </a:rPr>
              <a:t>After integration: </a:t>
            </a:r>
            <a:r>
              <a:rPr lang="en-US" altLang="en-US" sz="2200" smtClean="0">
                <a:latin typeface="Arial" panose="020B0604020202020204" pitchFamily="34" charset="0"/>
              </a:rPr>
              <a:t>Cost decreased </a:t>
            </a:r>
            <a:r>
              <a:rPr lang="en-US" altLang="en-US" sz="2200" smtClean="0">
                <a:latin typeface="Arial" panose="020B0604020202020204" pitchFamily="34" charset="0"/>
              </a:rPr>
              <a:t>significantly and </a:t>
            </a:r>
            <a:r>
              <a:rPr lang="en-US" altLang="en-US" sz="2200" smtClean="0">
                <a:latin typeface="Arial" panose="020B0604020202020204" pitchFamily="34" charset="0"/>
              </a:rPr>
              <a:t>number </a:t>
            </a:r>
            <a:r>
              <a:rPr lang="en-US" altLang="en-US" sz="2200" smtClean="0">
                <a:latin typeface="Arial" panose="020B0604020202020204" pitchFamily="34" charset="0"/>
              </a:rPr>
              <a:t>of patients increased</a:t>
            </a:r>
            <a:endParaRPr lang="en-US" altLang="en-US" sz="2200" dirty="0">
              <a:latin typeface="Arial" panose="020B0604020202020204" pitchFamily="34" charset="0"/>
            </a:endParaRPr>
          </a:p>
        </p:txBody>
      </p:sp>
      <p:sp>
        <p:nvSpPr>
          <p:cNvPr id="34821" name="Rectangle 4"/>
          <p:cNvSpPr/>
          <p:nvPr/>
        </p:nvSpPr>
        <p:spPr>
          <a:xfrm>
            <a:off x="0" y="228600"/>
            <a:ext cx="8823325" cy="609600"/>
          </a:xfrm>
          <a:prstGeom prst="rect">
            <a:avLst/>
          </a:prstGeom>
          <a:noFill/>
          <a:ln w="9525">
            <a:noFill/>
          </a:ln>
        </p:spPr>
        <p:txBody>
          <a:bodyPr lIns="91424" tIns="45712" rIns="91424" bIns="45712" anchor="ctr"/>
          <a:lstStyle/>
          <a:p>
            <a:pPr algn="ctr" defTabSz="913130"/>
            <a:r>
              <a:rPr lang="en-US" altLang="en-US" sz="2800" b="1" smtClean="0">
                <a:solidFill>
                  <a:srgbClr val="FFC000"/>
                </a:solidFill>
                <a:latin typeface="Arial" panose="020B0604020202020204" pitchFamily="34" charset="0"/>
              </a:rPr>
              <a:t>COST AND </a:t>
            </a:r>
            <a:r>
              <a:rPr lang="en-US" altLang="en-US" sz="2800" b="1" smtClean="0">
                <a:solidFill>
                  <a:srgbClr val="FFC000"/>
                </a:solidFill>
                <a:latin typeface="Arial" panose="020B0604020202020204" pitchFamily="34" charset="0"/>
              </a:rPr>
              <a:t>NUMBER OF PATIENTS</a:t>
            </a:r>
            <a:endParaRPr lang="en-US" altLang="en-US" sz="2800" dirty="0">
              <a:solidFill>
                <a:srgbClr val="FFC000"/>
              </a:solidFill>
              <a:latin typeface="Arial" panose="020B0604020202020204" pitchFamily="34" charset="0"/>
            </a:endParaRPr>
          </a:p>
          <a:p>
            <a:pPr algn="ctr" defTabSz="913130"/>
            <a:r>
              <a:rPr lang="en-US" altLang="en-US" sz="2000" b="1" i="1" smtClean="0">
                <a:latin typeface="Arial" panose="020B0604020202020204" pitchFamily="34" charset="0"/>
              </a:rPr>
              <a:t>(Before and after integration)</a:t>
            </a:r>
            <a:endParaRPr lang="en-GB" altLang="en-US" sz="2000" b="1" i="1" dirty="0">
              <a:latin typeface="Arial" panose="020B0604020202020204" pitchFamily="34" charset="0"/>
            </a:endParaRPr>
          </a:p>
        </p:txBody>
      </p:sp>
      <p:sp>
        <p:nvSpPr>
          <p:cNvPr id="2" name="TextBox 1"/>
          <p:cNvSpPr txBox="1"/>
          <p:nvPr/>
        </p:nvSpPr>
        <p:spPr>
          <a:xfrm>
            <a:off x="889923" y="4436388"/>
            <a:ext cx="2005677" cy="335756"/>
          </a:xfrm>
          <a:prstGeom prst="rect">
            <a:avLst/>
          </a:prstGeom>
          <a:solidFill>
            <a:schemeClr val="tx1"/>
          </a:solidFill>
          <a:ln>
            <a:noFill/>
          </a:ln>
        </p:spPr>
        <p:txBody>
          <a:bodyPr wrap="none" rtlCol="0">
            <a:spAutoFit/>
          </a:bodyPr>
          <a:lstStyle/>
          <a:p>
            <a:r>
              <a:rPr lang="en-US" smtClean="0">
                <a:solidFill>
                  <a:schemeClr val="bg2"/>
                </a:solidFill>
              </a:rPr>
              <a:t>Before integration</a:t>
            </a:r>
            <a:endParaRPr lang="en-GB">
              <a:solidFill>
                <a:schemeClr val="bg2"/>
              </a:solidFill>
            </a:endParaRPr>
          </a:p>
        </p:txBody>
      </p:sp>
      <p:sp>
        <p:nvSpPr>
          <p:cNvPr id="7" name="TextBox 6"/>
          <p:cNvSpPr txBox="1"/>
          <p:nvPr/>
        </p:nvSpPr>
        <p:spPr>
          <a:xfrm>
            <a:off x="4876800" y="4464844"/>
            <a:ext cx="2005677" cy="335756"/>
          </a:xfrm>
          <a:prstGeom prst="rect">
            <a:avLst/>
          </a:prstGeom>
          <a:solidFill>
            <a:schemeClr val="tx1"/>
          </a:solidFill>
          <a:ln>
            <a:noFill/>
          </a:ln>
        </p:spPr>
        <p:txBody>
          <a:bodyPr wrap="none" rtlCol="0">
            <a:spAutoFit/>
          </a:bodyPr>
          <a:lstStyle/>
          <a:p>
            <a:r>
              <a:rPr lang="en-US" smtClean="0">
                <a:solidFill>
                  <a:schemeClr val="bg2"/>
                </a:solidFill>
              </a:rPr>
              <a:t>Before integration</a:t>
            </a:r>
            <a:endParaRPr lang="en-GB">
              <a:solidFill>
                <a:schemeClr val="bg2"/>
              </a:solidFill>
            </a:endParaRPr>
          </a:p>
        </p:txBody>
      </p:sp>
      <p:sp>
        <p:nvSpPr>
          <p:cNvPr id="8" name="TextBox 7"/>
          <p:cNvSpPr txBox="1"/>
          <p:nvPr/>
        </p:nvSpPr>
        <p:spPr>
          <a:xfrm>
            <a:off x="2987283" y="4451196"/>
            <a:ext cx="1813317" cy="369332"/>
          </a:xfrm>
          <a:prstGeom prst="rect">
            <a:avLst/>
          </a:prstGeom>
          <a:solidFill>
            <a:schemeClr val="tx1"/>
          </a:solidFill>
          <a:ln>
            <a:noFill/>
          </a:ln>
        </p:spPr>
        <p:txBody>
          <a:bodyPr wrap="none" rtlCol="0">
            <a:spAutoFit/>
          </a:bodyPr>
          <a:lstStyle/>
          <a:p>
            <a:r>
              <a:rPr lang="en-US" smtClean="0">
                <a:solidFill>
                  <a:schemeClr val="bg2"/>
                </a:solidFill>
              </a:rPr>
              <a:t>After integration</a:t>
            </a:r>
            <a:endParaRPr lang="en-GB">
              <a:solidFill>
                <a:schemeClr val="bg2"/>
              </a:solidFill>
            </a:endParaRPr>
          </a:p>
        </p:txBody>
      </p:sp>
      <p:sp>
        <p:nvSpPr>
          <p:cNvPr id="9" name="TextBox 8"/>
          <p:cNvSpPr txBox="1"/>
          <p:nvPr/>
        </p:nvSpPr>
        <p:spPr>
          <a:xfrm>
            <a:off x="6949683" y="4419600"/>
            <a:ext cx="1813317" cy="369332"/>
          </a:xfrm>
          <a:prstGeom prst="rect">
            <a:avLst/>
          </a:prstGeom>
          <a:solidFill>
            <a:schemeClr val="tx1"/>
          </a:solidFill>
          <a:ln>
            <a:noFill/>
          </a:ln>
        </p:spPr>
        <p:txBody>
          <a:bodyPr wrap="none" rtlCol="0">
            <a:spAutoFit/>
          </a:bodyPr>
          <a:lstStyle/>
          <a:p>
            <a:r>
              <a:rPr lang="en-US" smtClean="0">
                <a:solidFill>
                  <a:schemeClr val="bg2"/>
                </a:solidFill>
              </a:rPr>
              <a:t>After integration</a:t>
            </a:r>
            <a:endParaRPr lang="en-GB">
              <a:solidFill>
                <a:schemeClr val="bg2"/>
              </a:solidFill>
            </a:endParaRPr>
          </a:p>
        </p:txBody>
      </p:sp>
    </p:spTree>
  </p:cSld>
  <p:clrMapOvr>
    <a:masterClrMapping/>
  </p:clrMapOvr>
  <p:transition spd="med">
    <p:zoom/>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0" y="228600"/>
            <a:ext cx="7772400" cy="762000"/>
          </a:xfrm>
          <a:ln/>
        </p:spPr>
        <p:txBody>
          <a:bodyPr vert="horz" wrap="square" lIns="0" tIns="45718" rIns="18288" bIns="45718" anchor="t"/>
          <a:lstStyle/>
          <a:p>
            <a:pPr algn="ctr" eaLnBrk="1" hangingPunct="1">
              <a:spcBef>
                <a:spcPct val="20000"/>
              </a:spcBef>
              <a:buClr>
                <a:schemeClr val="tx2"/>
              </a:buClr>
            </a:pPr>
            <a:r>
              <a:rPr lang="en-US" altLang="en-US" sz="3600" b="1" dirty="0">
                <a:solidFill>
                  <a:srgbClr val="FFFF66"/>
                </a:solidFill>
              </a:rPr>
              <a:t>CONTENT</a:t>
            </a:r>
          </a:p>
        </p:txBody>
      </p:sp>
      <p:sp>
        <p:nvSpPr>
          <p:cNvPr id="9219" name="Rectangle 3"/>
          <p:cNvSpPr>
            <a:spLocks noGrp="1" noChangeArrowheads="1"/>
          </p:cNvSpPr>
          <p:nvPr>
            <p:ph type="body" idx="1"/>
          </p:nvPr>
        </p:nvSpPr>
        <p:spPr>
          <a:xfrm>
            <a:off x="304800" y="1219200"/>
            <a:ext cx="8610600" cy="4648200"/>
          </a:xfrm>
        </p:spPr>
        <p:txBody>
          <a:bodyPr vert="horz" wrap="square" lIns="91436" tIns="45718" rIns="91436" bIns="45718" numCol="1" anchor="t" anchorCtr="0" compatLnSpc="1"/>
          <a:lstStyle/>
          <a:p>
            <a:pPr marL="365125" marR="0" lvl="0" indent="-9525" algn="l" defTabSz="914400" rtl="0" eaLnBrk="1" fontAlgn="base" latinLnBrk="0" hangingPunct="1">
              <a:lnSpc>
                <a:spcPct val="100000"/>
              </a:lnSpc>
              <a:spcBef>
                <a:spcPct val="20000"/>
              </a:spcBef>
              <a:spcAft>
                <a:spcPct val="0"/>
              </a:spcAft>
              <a:buClr>
                <a:srgbClr val="F2F2F2"/>
              </a:buClr>
              <a:buSzTx/>
              <a:buFontTx/>
              <a:buNone/>
              <a:defRPr/>
            </a:pPr>
            <a:r>
              <a:rPr kumimoji="0" lang="en-US" sz="2400" b="1" i="0" u="none" strike="noStrike" kern="0" cap="none" spc="0" normalizeH="0" baseline="0" noProof="0" dirty="0" err="1" smtClean="0">
                <a:ln>
                  <a:noFill/>
                </a:ln>
                <a:solidFill>
                  <a:srgbClr val="FFFFFF"/>
                </a:solidFill>
                <a:effectLst/>
                <a:uLnTx/>
                <a:uFillTx/>
                <a:latin typeface="+mn-lt"/>
                <a:ea typeface="+mn-ea"/>
                <a:cs typeface="+mn-cs"/>
              </a:rPr>
              <a:t>Part</a:t>
            </a:r>
            <a:r>
              <a:rPr kumimoji="0" lang="en-US" sz="2400" b="1" i="0" u="none" strike="noStrike" kern="0" cap="none" spc="0" normalizeH="0" baseline="0" noProof="0" dirty="0" smtClean="0">
                <a:ln>
                  <a:noFill/>
                </a:ln>
                <a:solidFill>
                  <a:srgbClr val="FFFFFF"/>
                </a:solidFill>
                <a:effectLst/>
                <a:uLnTx/>
                <a:uFillTx/>
                <a:latin typeface="+mn-lt"/>
                <a:ea typeface="+mn-ea"/>
                <a:cs typeface="+mn-cs"/>
              </a:rPr>
              <a:t> I: </a:t>
            </a:r>
            <a:r>
              <a:rPr kumimoji="0" lang="en-US" sz="2400" b="1" i="0" u="none" strike="noStrike" kern="0" cap="none" spc="0" normalizeH="0" baseline="0" noProof="0" dirty="0" err="1" smtClean="0">
                <a:ln>
                  <a:noFill/>
                </a:ln>
                <a:solidFill>
                  <a:srgbClr val="FFFFFF"/>
                </a:solidFill>
                <a:effectLst/>
                <a:uLnTx/>
                <a:uFillTx/>
                <a:latin typeface="+mn-lt"/>
                <a:ea typeface="+mn-ea"/>
                <a:cs typeface="+mn-cs"/>
              </a:rPr>
              <a:t>Regulatory basis </a:t>
            </a:r>
            <a:r>
              <a:rPr kumimoji="0" lang="en-US" sz="2400" b="1" i="0" u="none" strike="noStrike" kern="0" cap="none" spc="0" normalizeH="0" baseline="0" noProof="0" err="1" smtClean="0">
                <a:ln>
                  <a:noFill/>
                </a:ln>
                <a:solidFill>
                  <a:srgbClr val="FFFFFF"/>
                </a:solidFill>
                <a:effectLst/>
                <a:uLnTx/>
                <a:uFillTx/>
                <a:latin typeface="+mn-lt"/>
                <a:ea typeface="+mn-ea"/>
                <a:cs typeface="+mn-cs"/>
              </a:rPr>
              <a:t>and </a:t>
            </a:r>
            <a:r>
              <a:rPr kumimoji="0" lang="en-US" sz="2400" b="1" i="0" u="none" strike="noStrike" kern="0" cap="none" spc="0" normalizeH="0" baseline="0" noProof="0" smtClean="0">
                <a:ln>
                  <a:noFill/>
                </a:ln>
                <a:solidFill>
                  <a:srgbClr val="FFFFFF"/>
                </a:solidFill>
                <a:effectLst/>
                <a:uLnTx/>
                <a:uFillTx/>
                <a:latin typeface="+mn-lt"/>
                <a:ea typeface="+mn-ea"/>
                <a:cs typeface="+mn-cs"/>
              </a:rPr>
              <a:t>implementation principles</a:t>
            </a:r>
            <a:endParaRPr kumimoji="0" lang="en-US" sz="2400" b="1" i="0" u="none" strike="noStrike" kern="0" cap="none" spc="0" normalizeH="0" baseline="0" noProof="0" smtClean="0">
              <a:ln>
                <a:noFill/>
              </a:ln>
              <a:solidFill>
                <a:srgbClr val="FFFFFF"/>
              </a:solidFill>
              <a:effectLst/>
              <a:uLnTx/>
              <a:uFillTx/>
              <a:latin typeface="+mn-lt"/>
              <a:ea typeface="+mn-ea"/>
              <a:cs typeface="+mn-cs"/>
            </a:endParaRPr>
          </a:p>
          <a:p>
            <a:pPr marL="365125" marR="0" lvl="0" indent="-9525" algn="l" defTabSz="914400" rtl="0" eaLnBrk="1" fontAlgn="base" latinLnBrk="0" hangingPunct="1">
              <a:lnSpc>
                <a:spcPct val="100000"/>
              </a:lnSpc>
              <a:spcBef>
                <a:spcPct val="20000"/>
              </a:spcBef>
              <a:spcAft>
                <a:spcPct val="0"/>
              </a:spcAft>
              <a:buClr>
                <a:srgbClr val="F2F2F2"/>
              </a:buClr>
              <a:buSzTx/>
              <a:buFontTx/>
              <a:buNone/>
              <a:defRPr/>
            </a:pPr>
            <a:endParaRPr kumimoji="0" lang="en-US" sz="2400" b="1" i="0" u="none" strike="noStrike" kern="0" cap="none" spc="0" normalizeH="0" baseline="0" noProof="0" dirty="0" smtClean="0">
              <a:ln>
                <a:noFill/>
              </a:ln>
              <a:solidFill>
                <a:srgbClr val="FFFFFF"/>
              </a:solidFill>
              <a:effectLst/>
              <a:uLnTx/>
              <a:uFillTx/>
              <a:latin typeface="+mn-lt"/>
              <a:ea typeface="+mn-ea"/>
              <a:cs typeface="+mn-cs"/>
            </a:endParaRPr>
          </a:p>
          <a:p>
            <a:pPr marL="365125" marR="0" lvl="0" indent="-9525" algn="l" defTabSz="914400" rtl="0" eaLnBrk="1" fontAlgn="base" latinLnBrk="0" hangingPunct="1">
              <a:lnSpc>
                <a:spcPct val="100000"/>
              </a:lnSpc>
              <a:spcBef>
                <a:spcPct val="20000"/>
              </a:spcBef>
              <a:spcAft>
                <a:spcPct val="0"/>
              </a:spcAft>
              <a:buClr>
                <a:srgbClr val="F2F2F2"/>
              </a:buClr>
              <a:buSzTx/>
              <a:buFontTx/>
              <a:buNone/>
              <a:defRPr/>
            </a:pPr>
            <a:r>
              <a:rPr kumimoji="0" lang="en-US" sz="2400" b="1" i="0" u="none" strike="noStrike" kern="0" cap="none" spc="0" normalizeH="0" baseline="0" noProof="0" dirty="0" err="1" smtClean="0">
                <a:ln>
                  <a:noFill/>
                </a:ln>
                <a:solidFill>
                  <a:srgbClr val="FFFFFF"/>
                </a:solidFill>
                <a:effectLst/>
                <a:uLnTx/>
                <a:uFillTx/>
                <a:latin typeface="+mn-lt"/>
                <a:ea typeface="+mn-ea"/>
                <a:cs typeface="+mn-cs"/>
              </a:rPr>
              <a:t>Part</a:t>
            </a:r>
            <a:r>
              <a:rPr kumimoji="0" lang="en-US" sz="2400" b="1" i="0" u="none" strike="noStrike" kern="0" cap="none" spc="0" normalizeH="0" baseline="0" noProof="0" dirty="0" smtClean="0">
                <a:ln>
                  <a:noFill/>
                </a:ln>
                <a:solidFill>
                  <a:srgbClr val="FFFFFF"/>
                </a:solidFill>
                <a:effectLst/>
                <a:uLnTx/>
                <a:uFillTx/>
                <a:latin typeface="+mn-lt"/>
                <a:ea typeface="+mn-ea"/>
                <a:cs typeface="+mn-cs"/>
              </a:rPr>
              <a:t> II: Results of implementation</a:t>
            </a:r>
          </a:p>
          <a:p>
            <a:pPr marL="1654175" marR="0" lvl="0" indent="-1298575" algn="l" defTabSz="914400" rtl="0" eaLnBrk="1" fontAlgn="base" latinLnBrk="0" hangingPunct="1">
              <a:lnSpc>
                <a:spcPct val="100000"/>
              </a:lnSpc>
              <a:spcBef>
                <a:spcPct val="20000"/>
              </a:spcBef>
              <a:spcAft>
                <a:spcPct val="0"/>
              </a:spcAft>
              <a:buClr>
                <a:schemeClr val="tx2"/>
              </a:buClr>
              <a:buSzTx/>
              <a:buFontTx/>
              <a:buNone/>
              <a:defRPr/>
            </a:pPr>
            <a:endParaRPr kumimoji="0" lang="en-US" sz="2400" b="1" i="0" u="none" strike="noStrike" kern="0" cap="none" spc="0" normalizeH="0" baseline="0" noProof="0" dirty="0" smtClean="0">
              <a:ln>
                <a:noFill/>
              </a:ln>
              <a:solidFill>
                <a:srgbClr val="FFFFFF"/>
              </a:solidFill>
              <a:effectLst/>
              <a:uLnTx/>
              <a:uFillTx/>
              <a:latin typeface="+mn-lt"/>
              <a:ea typeface="+mn-ea"/>
              <a:cs typeface="+mn-cs"/>
            </a:endParaRPr>
          </a:p>
          <a:p>
            <a:pPr marL="1654175" marR="0" lvl="0" indent="-1298575" algn="l" defTabSz="914400" rtl="0" eaLnBrk="1" fontAlgn="base" latinLnBrk="0" hangingPunct="1">
              <a:lnSpc>
                <a:spcPct val="100000"/>
              </a:lnSpc>
              <a:spcBef>
                <a:spcPct val="20000"/>
              </a:spcBef>
              <a:spcAft>
                <a:spcPct val="0"/>
              </a:spcAft>
              <a:buClr>
                <a:schemeClr val="tx2"/>
              </a:buClr>
              <a:buSzTx/>
              <a:buFontTx/>
              <a:buNone/>
              <a:defRPr/>
            </a:pPr>
            <a:r>
              <a:rPr kumimoji="0" lang="en-US" sz="2400" b="1" i="0" u="none" strike="noStrike" kern="0" cap="none" spc="0" normalizeH="0" baseline="0" noProof="0" err="1" smtClean="0">
                <a:ln>
                  <a:noFill/>
                </a:ln>
                <a:solidFill>
                  <a:srgbClr val="FFFFFF"/>
                </a:solidFill>
                <a:effectLst/>
                <a:uLnTx/>
                <a:uFillTx/>
                <a:latin typeface="+mn-lt"/>
                <a:ea typeface="+mn-ea"/>
                <a:cs typeface="+mn-cs"/>
              </a:rPr>
              <a:t>Part</a:t>
            </a:r>
            <a:r>
              <a:rPr kumimoji="0" lang="en-US" sz="2400" b="1" i="0" u="none" strike="noStrike" kern="0" cap="none" spc="0" normalizeH="0" baseline="0" noProof="0" smtClean="0">
                <a:ln>
                  <a:noFill/>
                </a:ln>
                <a:solidFill>
                  <a:srgbClr val="FFFFFF"/>
                </a:solidFill>
                <a:effectLst/>
                <a:uLnTx/>
                <a:uFillTx/>
                <a:latin typeface="+mn-lt"/>
                <a:ea typeface="+mn-ea"/>
                <a:cs typeface="+mn-cs"/>
              </a:rPr>
              <a:t> III: </a:t>
            </a:r>
            <a:r>
              <a:rPr kumimoji="0" lang="en-US" sz="2400" b="1" i="0" u="none" strike="noStrike" kern="0" cap="none" spc="0" normalizeH="0" baseline="0" noProof="0" smtClean="0">
                <a:ln>
                  <a:noFill/>
                </a:ln>
                <a:solidFill>
                  <a:srgbClr val="FFFFFF"/>
                </a:solidFill>
                <a:effectLst/>
                <a:uLnTx/>
                <a:uFillTx/>
                <a:latin typeface="+mn-lt"/>
                <a:ea typeface="+mn-ea"/>
                <a:cs typeface="+mn-cs"/>
              </a:rPr>
              <a:t>Pros and cons</a:t>
            </a:r>
            <a:endParaRPr kumimoji="0" lang="en-US" sz="2400" b="1" i="0" u="none" strike="noStrike" kern="0" cap="none" spc="0" normalizeH="0" baseline="0" noProof="0" dirty="0" smtClean="0">
              <a:ln>
                <a:noFill/>
              </a:ln>
              <a:solidFill>
                <a:srgbClr val="FFFFFF"/>
              </a:solidFill>
              <a:effectLst/>
              <a:uLnTx/>
              <a:uFillTx/>
              <a:latin typeface="+mn-lt"/>
              <a:ea typeface="+mn-ea"/>
              <a:cs typeface="+mn-cs"/>
            </a:endParaRPr>
          </a:p>
          <a:p>
            <a:pPr marL="1654175" marR="0" lvl="0" indent="-1298575" algn="l" defTabSz="914400" rtl="0" eaLnBrk="1" fontAlgn="base" latinLnBrk="0" hangingPunct="1">
              <a:lnSpc>
                <a:spcPct val="100000"/>
              </a:lnSpc>
              <a:spcBef>
                <a:spcPct val="20000"/>
              </a:spcBef>
              <a:spcAft>
                <a:spcPct val="0"/>
              </a:spcAft>
              <a:buClr>
                <a:schemeClr val="tx2"/>
              </a:buClr>
              <a:buSzTx/>
              <a:buFontTx/>
              <a:buNone/>
              <a:defRPr/>
            </a:pPr>
            <a:endParaRPr kumimoji="0" lang="en-US" sz="2400" b="1" i="0" u="none" strike="noStrike" kern="0" cap="none" spc="0" normalizeH="0" baseline="0" noProof="0" dirty="0" smtClean="0">
              <a:ln>
                <a:noFill/>
              </a:ln>
              <a:solidFill>
                <a:srgbClr val="FFFFFF"/>
              </a:solidFill>
              <a:effectLst/>
              <a:uLnTx/>
              <a:uFillTx/>
              <a:latin typeface="+mn-lt"/>
              <a:ea typeface="+mn-ea"/>
              <a:cs typeface="+mn-cs"/>
            </a:endParaRPr>
          </a:p>
          <a:p>
            <a:pPr marL="1654175" marR="0" lvl="0" indent="-1298575" algn="l" defTabSz="914400" rtl="0" eaLnBrk="1" fontAlgn="base" latinLnBrk="0" hangingPunct="1">
              <a:lnSpc>
                <a:spcPct val="100000"/>
              </a:lnSpc>
              <a:spcBef>
                <a:spcPct val="20000"/>
              </a:spcBef>
              <a:spcAft>
                <a:spcPct val="0"/>
              </a:spcAft>
              <a:buClr>
                <a:schemeClr val="tx2"/>
              </a:buClr>
              <a:buSzTx/>
              <a:buFontTx/>
              <a:buNone/>
              <a:defRPr/>
            </a:pPr>
            <a:r>
              <a:rPr kumimoji="0" lang="en-US" sz="2400" b="1" i="0" u="none" strike="noStrike" kern="0" cap="none" spc="0" normalizeH="0" baseline="0" noProof="0" err="1" smtClean="0">
                <a:ln>
                  <a:noFill/>
                </a:ln>
                <a:solidFill>
                  <a:srgbClr val="FFFFFF"/>
                </a:solidFill>
                <a:effectLst/>
                <a:uLnTx/>
                <a:uFillTx/>
                <a:latin typeface="+mn-lt"/>
                <a:ea typeface="+mn-ea"/>
                <a:cs typeface="+mn-cs"/>
              </a:rPr>
              <a:t>Part</a:t>
            </a:r>
            <a:r>
              <a:rPr kumimoji="0" lang="en-US" sz="2400" b="1" i="0" u="none" strike="noStrike" kern="0" cap="none" spc="0" normalizeH="0" baseline="0" noProof="0" smtClean="0">
                <a:ln>
                  <a:noFill/>
                </a:ln>
                <a:solidFill>
                  <a:srgbClr val="FFFFFF"/>
                </a:solidFill>
                <a:effectLst/>
                <a:uLnTx/>
                <a:uFillTx/>
                <a:latin typeface="+mn-lt"/>
                <a:ea typeface="+mn-ea"/>
                <a:cs typeface="+mn-cs"/>
              </a:rPr>
              <a:t> IV: Future plans</a:t>
            </a:r>
            <a:endParaRPr kumimoji="0" lang="en-US" sz="2400" b="1" i="0" u="none" strike="noStrike" kern="0" cap="none" spc="0" normalizeH="0" baseline="0" noProof="0" dirty="0" smtClean="0">
              <a:ln>
                <a:noFill/>
              </a:ln>
              <a:solidFill>
                <a:srgbClr val="FFFFFF"/>
              </a:solidFill>
              <a:effectLst/>
              <a:uLnTx/>
              <a:uFillTx/>
              <a:latin typeface="+mn-lt"/>
              <a:ea typeface="+mn-ea"/>
              <a:cs typeface="+mn-cs"/>
            </a:endParaRPr>
          </a:p>
          <a:p>
            <a:pPr marL="1654175" marR="0" lvl="0" indent="-1298575" algn="l" defTabSz="914400" rtl="0" eaLnBrk="1" fontAlgn="base" latinLnBrk="0" hangingPunct="1">
              <a:lnSpc>
                <a:spcPct val="100000"/>
              </a:lnSpc>
              <a:spcBef>
                <a:spcPct val="20000"/>
              </a:spcBef>
              <a:spcAft>
                <a:spcPct val="0"/>
              </a:spcAft>
              <a:buClr>
                <a:schemeClr val="tx2"/>
              </a:buClr>
              <a:buSzTx/>
              <a:buFontTx/>
              <a:buNone/>
              <a:defRPr/>
            </a:pPr>
            <a:endParaRPr kumimoji="0" lang="en-US" sz="2400" b="1" i="0" u="none" strike="noStrike" kern="0" cap="none" spc="0" normalizeH="0" baseline="0" noProof="0" dirty="0" smtClean="0">
              <a:ln>
                <a:noFill/>
              </a:ln>
              <a:solidFill>
                <a:srgbClr val="FFFFFF"/>
              </a:solidFill>
              <a:effectLst/>
              <a:uLnTx/>
              <a:uFillTx/>
              <a:latin typeface="+mn-lt"/>
              <a:ea typeface="+mn-ea"/>
              <a:cs typeface="+mn-cs"/>
            </a:endParaRPr>
          </a:p>
          <a:p>
            <a:pPr marL="1654175" marR="0" lvl="0" indent="-1298575" algn="l" defTabSz="914400" rtl="0" eaLnBrk="1" fontAlgn="base" latinLnBrk="0" hangingPunct="1">
              <a:lnSpc>
                <a:spcPct val="100000"/>
              </a:lnSpc>
              <a:spcBef>
                <a:spcPct val="20000"/>
              </a:spcBef>
              <a:spcAft>
                <a:spcPct val="0"/>
              </a:spcAft>
              <a:buClr>
                <a:srgbClr val="F2F2F2"/>
              </a:buClr>
              <a:buSzTx/>
              <a:buFontTx/>
              <a:buNone/>
              <a:defRPr/>
            </a:pPr>
            <a:endParaRPr kumimoji="0" lang="en-US" sz="2400" b="1" i="0" u="none" strike="noStrike" kern="0" cap="none" spc="0" normalizeH="0" baseline="0" noProof="0" dirty="0" smtClean="0">
              <a:ln>
                <a:noFill/>
              </a:ln>
              <a:solidFill>
                <a:srgbClr val="FFFFFF"/>
              </a:solidFill>
              <a:effectLst/>
              <a:uLnTx/>
              <a:uFillTx/>
              <a:latin typeface="+mn-lt"/>
              <a:ea typeface="+mn-ea"/>
              <a:cs typeface="+mn-cs"/>
            </a:endParaRPr>
          </a:p>
        </p:txBody>
      </p:sp>
    </p:spTree>
  </p:cSld>
  <p:clrMapOvr>
    <a:masterClrMapping/>
  </p:clrMapOvr>
  <p:transition spd="med">
    <p:zoom/>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5842" name="Table 35841"/>
          <p:cNvGraphicFramePr/>
          <p:nvPr>
            <p:extLst>
              <p:ext uri="{D42A27DB-BD31-4B8C-83A1-F6EECF244321}">
                <p14:modId xmlns:p14="http://schemas.microsoft.com/office/powerpoint/2010/main" val="705682044"/>
              </p:ext>
            </p:extLst>
          </p:nvPr>
        </p:nvGraphicFramePr>
        <p:xfrm>
          <a:off x="457200" y="1143000"/>
          <a:ext cx="8358188" cy="5089525"/>
        </p:xfrm>
        <a:graphic>
          <a:graphicData uri="http://schemas.openxmlformats.org/drawingml/2006/table">
            <a:tbl>
              <a:tblPr/>
              <a:tblGrid>
                <a:gridCol w="3581400"/>
                <a:gridCol w="1476375"/>
                <a:gridCol w="1585913"/>
                <a:gridCol w="1714500"/>
              </a:tblGrid>
              <a:tr h="7016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15000"/>
                        </a:lnSpc>
                        <a:buNone/>
                      </a:pPr>
                      <a:r>
                        <a:rPr lang="en-US" sz="2000" b="1" smtClean="0">
                          <a:solidFill>
                            <a:srgbClr val="FFC000"/>
                          </a:solidFill>
                          <a:latin typeface="Arial" panose="020B0604020202020204" pitchFamily="34" charset="0"/>
                        </a:rPr>
                        <a:t>Results of</a:t>
                      </a:r>
                      <a:r>
                        <a:rPr sz="2000" b="1" smtClean="0">
                          <a:solidFill>
                            <a:srgbClr val="FFC000"/>
                          </a:solidFill>
                          <a:latin typeface="Arial" panose="020B0604020202020204" pitchFamily="34" charset="0"/>
                        </a:rPr>
                        <a:t> </a:t>
                      </a:r>
                      <a:r>
                        <a:rPr sz="2000" b="1" dirty="0">
                          <a:solidFill>
                            <a:srgbClr val="FFC000"/>
                          </a:solidFill>
                          <a:latin typeface="Arial" panose="020B0604020202020204" pitchFamily="34" charset="0"/>
                        </a:rPr>
                        <a:t>MMT</a:t>
                      </a:r>
                      <a:endParaRPr lang="en-US" sz="2000" b="1" dirty="0">
                        <a:solidFill>
                          <a:srgbClr val="FFC000"/>
                        </a:solidFill>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15000"/>
                        </a:lnSpc>
                        <a:buNone/>
                      </a:pPr>
                      <a:r>
                        <a:rPr lang="en-US" sz="2000" b="1" smtClean="0">
                          <a:solidFill>
                            <a:srgbClr val="FFC000"/>
                          </a:solidFill>
                          <a:latin typeface="Arial" panose="020B0604020202020204" pitchFamily="34" charset="0"/>
                        </a:rPr>
                        <a:t>Before</a:t>
                      </a:r>
                      <a:endParaRPr sz="2000" b="1" dirty="0">
                        <a:solidFill>
                          <a:srgbClr val="FFC000"/>
                        </a:solidFill>
                        <a:latin typeface="Arial" panose="020B0604020202020204" pitchFamily="34" charset="0"/>
                      </a:endParaRPr>
                    </a:p>
                    <a:p>
                      <a:pPr lvl="0" algn="ctr" eaLnBrk="1" hangingPunct="1">
                        <a:lnSpc>
                          <a:spcPct val="115000"/>
                        </a:lnSpc>
                        <a:buNone/>
                      </a:pPr>
                      <a:r>
                        <a:rPr sz="2000" b="1" smtClean="0">
                          <a:solidFill>
                            <a:srgbClr val="FFC000"/>
                          </a:solidFill>
                          <a:latin typeface="Arial" panose="020B0604020202020204" pitchFamily="34" charset="0"/>
                        </a:rPr>
                        <a:t>(</a:t>
                      </a:r>
                      <a:r>
                        <a:rPr lang="en-US" sz="2000" b="1" smtClean="0">
                          <a:solidFill>
                            <a:srgbClr val="FFC000"/>
                          </a:solidFill>
                          <a:latin typeface="Arial" panose="020B0604020202020204" pitchFamily="34" charset="0"/>
                        </a:rPr>
                        <a:t>4</a:t>
                      </a:r>
                      <a:r>
                        <a:rPr sz="2000" b="1" smtClean="0">
                          <a:solidFill>
                            <a:srgbClr val="FFC000"/>
                          </a:solidFill>
                          <a:latin typeface="Arial" panose="020B0604020202020204" pitchFamily="34" charset="0"/>
                        </a:rPr>
                        <a:t>-9/2013</a:t>
                      </a:r>
                      <a:r>
                        <a:rPr sz="2000" b="1" dirty="0">
                          <a:solidFill>
                            <a:srgbClr val="FFC000"/>
                          </a:solidFill>
                          <a:latin typeface="Arial" panose="020B0604020202020204" pitchFamily="34" charset="0"/>
                        </a:rPr>
                        <a:t>)</a:t>
                      </a:r>
                      <a:endParaRPr lang="en-US" sz="2000" b="1" dirty="0">
                        <a:solidFill>
                          <a:srgbClr val="FFC000"/>
                        </a:solidFill>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15000"/>
                        </a:lnSpc>
                        <a:buNone/>
                      </a:pPr>
                      <a:r>
                        <a:rPr lang="vi-VN" sz="2000" b="1" smtClean="0">
                          <a:solidFill>
                            <a:srgbClr val="FFC000"/>
                          </a:solidFill>
                          <a:latin typeface="Arial" panose="020B0604020202020204" pitchFamily="34" charset="0"/>
                        </a:rPr>
                        <a:t>After</a:t>
                      </a:r>
                      <a:endParaRPr sz="2000" b="1" dirty="0">
                        <a:solidFill>
                          <a:srgbClr val="FFC000"/>
                        </a:solidFill>
                        <a:latin typeface="Arial" panose="020B0604020202020204" pitchFamily="34" charset="0"/>
                      </a:endParaRPr>
                    </a:p>
                    <a:p>
                      <a:pPr lvl="0" algn="ctr" eaLnBrk="1" hangingPunct="1">
                        <a:lnSpc>
                          <a:spcPct val="115000"/>
                        </a:lnSpc>
                        <a:buNone/>
                      </a:pPr>
                      <a:r>
                        <a:rPr sz="2000" b="1" smtClean="0">
                          <a:solidFill>
                            <a:srgbClr val="FFC000"/>
                          </a:solidFill>
                          <a:latin typeface="Arial" panose="020B0604020202020204" pitchFamily="34" charset="0"/>
                        </a:rPr>
                        <a:t>(7-2/2014</a:t>
                      </a:r>
                      <a:r>
                        <a:rPr sz="2000" b="1" dirty="0">
                          <a:solidFill>
                            <a:srgbClr val="FFC000"/>
                          </a:solidFill>
                          <a:latin typeface="Arial" panose="020B0604020202020204" pitchFamily="34" charset="0"/>
                        </a:rPr>
                        <a:t>)</a:t>
                      </a:r>
                      <a:endParaRPr lang="en-US" sz="2000" b="1" dirty="0">
                        <a:solidFill>
                          <a:srgbClr val="FFC000"/>
                        </a:solidFill>
                        <a:latin typeface="Arial" panose="020B060402020202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15000"/>
                        </a:lnSpc>
                        <a:buNone/>
                      </a:pPr>
                      <a:r>
                        <a:rPr sz="2000" b="1" dirty="0">
                          <a:solidFill>
                            <a:srgbClr val="FFC000"/>
                          </a:solidFill>
                          <a:latin typeface="Arial" panose="020B0604020202020204" pitchFamily="34" charset="0"/>
                        </a:rPr>
                        <a:t>P-value (CI)</a:t>
                      </a:r>
                      <a:endParaRPr lang="en-US" sz="2000" b="1" dirty="0">
                        <a:solidFill>
                          <a:srgbClr val="FFC000"/>
                        </a:solidFill>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7000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15000"/>
                        </a:lnSpc>
                        <a:buNone/>
                      </a:pPr>
                      <a:r>
                        <a:rPr lang="en-US" sz="2000" smtClean="0">
                          <a:latin typeface="Arial" panose="020B0604020202020204" pitchFamily="34" charset="0"/>
                        </a:rPr>
                        <a:t>Patients admitted into MMT</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37,8% (28/74)</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84,5% (93/110)</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p&lt;0,001 (0,270-0,491)</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7016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15000"/>
                        </a:lnSpc>
                        <a:buNone/>
                      </a:pPr>
                      <a:r>
                        <a:rPr lang="en-US" sz="2000" smtClean="0">
                          <a:latin typeface="Arial" panose="020B0604020202020204" pitchFamily="34" charset="0"/>
                        </a:rPr>
                        <a:t>Patients maintaining</a:t>
                      </a:r>
                      <a:r>
                        <a:rPr lang="en-US" sz="2000" baseline="0" smtClean="0">
                          <a:latin typeface="Arial" panose="020B0604020202020204" pitchFamily="34" charset="0"/>
                        </a:rPr>
                        <a:t> treatment over 12 months</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92,1% (488/563)</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83,1% (490/606)</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p&lt;0,001 (0,053-0,127)</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7000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15000"/>
                        </a:lnSpc>
                        <a:buNone/>
                      </a:pPr>
                      <a:r>
                        <a:rPr sz="2000" smtClean="0">
                          <a:latin typeface="Arial" panose="020B0604020202020204" pitchFamily="34" charset="0"/>
                        </a:rPr>
                        <a:t>HIV </a:t>
                      </a:r>
                      <a:r>
                        <a:rPr sz="2000">
                          <a:latin typeface="Arial" panose="020B0604020202020204" pitchFamily="34" charset="0"/>
                        </a:rPr>
                        <a:t>(-) </a:t>
                      </a:r>
                      <a:r>
                        <a:rPr lang="en-US" sz="2000" smtClean="0">
                          <a:latin typeface="Arial" panose="020B0604020202020204" pitchFamily="34" charset="0"/>
                        </a:rPr>
                        <a:t>patients</a:t>
                      </a:r>
                      <a:r>
                        <a:rPr lang="en-US" sz="2000" baseline="0" smtClean="0">
                          <a:latin typeface="Arial" panose="020B0604020202020204" pitchFamily="34" charset="0"/>
                        </a:rPr>
                        <a:t> screened </a:t>
                      </a:r>
                      <a:r>
                        <a:rPr lang="en-US" sz="2000" baseline="0" smtClean="0">
                          <a:latin typeface="Arial" panose="020B0604020202020204" pitchFamily="34" charset="0"/>
                        </a:rPr>
                        <a:t>every </a:t>
                      </a:r>
                      <a:r>
                        <a:rPr lang="en-US" sz="2000" baseline="0" smtClean="0">
                          <a:latin typeface="Arial" panose="020B0604020202020204" pitchFamily="34" charset="0"/>
                        </a:rPr>
                        <a:t>6 months</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20,3% (63/311)</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52,5% (170/324)</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p&lt;0,001 (0,250-0,390)</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8842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15000"/>
                        </a:lnSpc>
                        <a:buNone/>
                      </a:pPr>
                      <a:r>
                        <a:rPr lang="en-US" sz="2000" smtClean="0">
                          <a:latin typeface="Arial" panose="020B0604020202020204" pitchFamily="34" charset="0"/>
                        </a:rPr>
                        <a:t>Patients </a:t>
                      </a:r>
                      <a:r>
                        <a:rPr lang="vi-VN" sz="2000" smtClean="0">
                          <a:latin typeface="Arial" panose="020B0604020202020204" pitchFamily="34" charset="0"/>
                        </a:rPr>
                        <a:t>&gt;=6 months</a:t>
                      </a:r>
                      <a:r>
                        <a:rPr lang="en-US" sz="2000" smtClean="0">
                          <a:latin typeface="Arial" panose="020B0604020202020204" pitchFamily="34" charset="0"/>
                        </a:rPr>
                        <a:t> with heroin (+) urine</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8,3% (44/530)</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3,5% (19/537)</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p=0,006 (0,012-0,068)</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7000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15000"/>
                        </a:lnSpc>
                        <a:buNone/>
                      </a:pPr>
                      <a:r>
                        <a:rPr lang="en-US" sz="2000" smtClean="0">
                          <a:latin typeface="Arial" panose="020B0604020202020204" pitchFamily="34" charset="0"/>
                        </a:rPr>
                        <a:t>Patients missing doses</a:t>
                      </a:r>
                      <a:r>
                        <a:rPr lang="en-US" sz="2000" baseline="0" smtClean="0">
                          <a:latin typeface="Arial" panose="020B0604020202020204" pitchFamily="34" charset="0"/>
                        </a:rPr>
                        <a:t> for </a:t>
                      </a:r>
                      <a:r>
                        <a:rPr lang="en-US" sz="2000" baseline="0" smtClean="0">
                          <a:latin typeface="Arial" panose="020B0604020202020204" pitchFamily="34" charset="0"/>
                        </a:rPr>
                        <a:t>&gt;5 </a:t>
                      </a:r>
                      <a:r>
                        <a:rPr lang="en-US" sz="2000" baseline="0" smtClean="0">
                          <a:latin typeface="Arial" panose="020B0604020202020204" pitchFamily="34" charset="0"/>
                        </a:rPr>
                        <a:t>consecutive days</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8,2% (46/563)</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5,3% (32/606)</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p=0,037 (0,003-0,058)</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7016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15000"/>
                        </a:lnSpc>
                        <a:buNone/>
                      </a:pPr>
                      <a:r>
                        <a:rPr lang="en-US" sz="2000" smtClean="0">
                          <a:latin typeface="Arial" panose="020B0604020202020204" pitchFamily="34" charset="0"/>
                        </a:rPr>
                        <a:t>Treatment drop-out</a:t>
                      </a:r>
                      <a:r>
                        <a:rPr lang="en-US" sz="2000" baseline="0" smtClean="0">
                          <a:latin typeface="Arial" panose="020B0604020202020204" pitchFamily="34" charset="0"/>
                        </a:rPr>
                        <a:t> p</a:t>
                      </a:r>
                      <a:r>
                        <a:rPr lang="en-US" sz="2000" smtClean="0">
                          <a:latin typeface="Arial" panose="020B0604020202020204" pitchFamily="34" charset="0"/>
                        </a:rPr>
                        <a:t>atients</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8,9% (47/563)</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3,4% (20/606)</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r" eaLnBrk="1" hangingPunct="1">
                        <a:lnSpc>
                          <a:spcPct val="115000"/>
                        </a:lnSpc>
                        <a:buNone/>
                      </a:pPr>
                      <a:r>
                        <a:rPr sz="2000" dirty="0">
                          <a:latin typeface="Arial" panose="020B0604020202020204" pitchFamily="34" charset="0"/>
                        </a:rPr>
                        <a:t>p&lt;0,001 (0,016-0,044)</a:t>
                      </a:r>
                      <a:endParaRPr lang="en-US" sz="2000" dirty="0">
                        <a:latin typeface="Arial" panose="020B0604020202020204" pitchFamily="34" charset="0"/>
                        <a:ea typeface="Calibri" panose="020F0502020204030204" pitchFamily="34"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bl>
          </a:graphicData>
        </a:graphic>
      </p:graphicFrame>
      <p:sp>
        <p:nvSpPr>
          <p:cNvPr id="35884" name="Rectangle 4"/>
          <p:cNvSpPr/>
          <p:nvPr/>
        </p:nvSpPr>
        <p:spPr>
          <a:xfrm>
            <a:off x="0" y="228600"/>
            <a:ext cx="8823325" cy="609600"/>
          </a:xfrm>
          <a:prstGeom prst="rect">
            <a:avLst/>
          </a:prstGeom>
          <a:noFill/>
          <a:ln w="9525">
            <a:noFill/>
          </a:ln>
        </p:spPr>
        <p:txBody>
          <a:bodyPr lIns="91424" tIns="45712" rIns="91424" bIns="45712" anchor="ctr"/>
          <a:lstStyle/>
          <a:p>
            <a:pPr algn="ctr" defTabSz="913130"/>
            <a:r>
              <a:rPr lang="en-US" altLang="en-US" sz="2800" b="1" smtClean="0">
                <a:solidFill>
                  <a:srgbClr val="FFC000"/>
                </a:solidFill>
                <a:latin typeface="Arial" panose="020B0604020202020204" pitchFamily="34" charset="0"/>
              </a:rPr>
              <a:t>RESULTS OF MMT</a:t>
            </a:r>
            <a:endParaRPr lang="en-US" altLang="en-US" sz="2800" dirty="0">
              <a:solidFill>
                <a:srgbClr val="FFC000"/>
              </a:solidFill>
              <a:latin typeface="Arial" panose="020B0604020202020204" pitchFamily="34" charset="0"/>
            </a:endParaRPr>
          </a:p>
          <a:p>
            <a:pPr algn="ctr" defTabSz="913130"/>
            <a:r>
              <a:rPr lang="en-US" altLang="en-US" sz="2000" b="1" i="1" smtClean="0">
                <a:latin typeface="Arial" panose="020B0604020202020204" pitchFamily="34" charset="0"/>
              </a:rPr>
              <a:t>(Before and after integration)</a:t>
            </a:r>
            <a:endParaRPr lang="en-GB" altLang="en-US" sz="2000" b="1" i="1" dirty="0">
              <a:latin typeface="Arial" panose="020B0604020202020204" pitchFamily="34" charset="0"/>
            </a:endParaRPr>
          </a:p>
        </p:txBody>
      </p:sp>
    </p:spTree>
  </p:cSld>
  <p:clrMapOvr>
    <a:masterClrMapping/>
  </p:clrMapOvr>
  <p:transition spd="med">
    <p:zoom/>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6866" name="Table 36865"/>
          <p:cNvGraphicFramePr/>
          <p:nvPr>
            <p:extLst>
              <p:ext uri="{D42A27DB-BD31-4B8C-83A1-F6EECF244321}">
                <p14:modId xmlns:p14="http://schemas.microsoft.com/office/powerpoint/2010/main" val="3181077492"/>
              </p:ext>
            </p:extLst>
          </p:nvPr>
        </p:nvGraphicFramePr>
        <p:xfrm>
          <a:off x="304800" y="1295400"/>
          <a:ext cx="8610600" cy="4870007"/>
        </p:xfrm>
        <a:graphic>
          <a:graphicData uri="http://schemas.openxmlformats.org/drawingml/2006/table">
            <a:tbl>
              <a:tblPr/>
              <a:tblGrid>
                <a:gridCol w="3276600"/>
                <a:gridCol w="2209800"/>
                <a:gridCol w="2209800"/>
                <a:gridCol w="914400"/>
              </a:tblGrid>
              <a:tr h="412750">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0000"/>
                        </a:lnSpc>
                        <a:buNone/>
                      </a:pPr>
                      <a:r>
                        <a:rPr lang="en-US" sz="2400" b="1" smtClean="0">
                          <a:latin typeface="Arial" panose="020B0604020202020204" pitchFamily="34" charset="0"/>
                        </a:rPr>
                        <a:t>Results of</a:t>
                      </a:r>
                      <a:r>
                        <a:rPr sz="2400" b="1" smtClean="0">
                          <a:latin typeface="Arial" panose="020B0604020202020204" pitchFamily="34" charset="0"/>
                        </a:rPr>
                        <a:t> </a:t>
                      </a:r>
                      <a:r>
                        <a:rPr sz="2400" b="1">
                          <a:latin typeface="Arial" panose="020B0604020202020204" pitchFamily="34" charset="0"/>
                        </a:rPr>
                        <a:t>ARV </a:t>
                      </a:r>
                      <a:r>
                        <a:rPr lang="en-US" sz="2400" b="1" smtClean="0">
                          <a:latin typeface="Arial" panose="020B0604020202020204" pitchFamily="34" charset="0"/>
                        </a:rPr>
                        <a:t>treatment</a:t>
                      </a:r>
                      <a:endParaRPr lang="en-US" sz="2100" b="1" dirty="0">
                        <a:solidFill>
                          <a:schemeClr val="bg1"/>
                        </a:solidFill>
                        <a:latin typeface="Arial" panose="020B0604020202020204" pitchFamily="34" charset="0"/>
                        <a:ea typeface="Times New Roman" panose="02020603050405020304" pitchFamily="18"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15000"/>
                        </a:lnSpc>
                        <a:spcAft>
                          <a:spcPts val="1000"/>
                        </a:spcAft>
                        <a:buNone/>
                      </a:pPr>
                      <a:r>
                        <a:rPr lang="de-DE" altLang="x-none" sz="2100" b="1" smtClean="0">
                          <a:latin typeface="Arial" panose="020B0604020202020204" pitchFamily="34" charset="0"/>
                        </a:rPr>
                        <a:t>Before Int.</a:t>
                      </a:r>
                      <a:endParaRPr lang="en-US" sz="2100" b="1"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15000"/>
                        </a:lnSpc>
                        <a:spcAft>
                          <a:spcPts val="1000"/>
                        </a:spcAft>
                        <a:buNone/>
                      </a:pPr>
                      <a:r>
                        <a:rPr lang="de-DE" altLang="x-none" sz="2100" b="1" smtClean="0">
                          <a:latin typeface="Arial" panose="020B0604020202020204" pitchFamily="34" charset="0"/>
                        </a:rPr>
                        <a:t>After int.</a:t>
                      </a:r>
                      <a:endParaRPr lang="en-US" sz="2100" b="1"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0000"/>
                        </a:lnSpc>
                        <a:spcAft>
                          <a:spcPts val="1000"/>
                        </a:spcAft>
                        <a:buNone/>
                      </a:pPr>
                      <a:r>
                        <a:rPr lang="de-DE" altLang="x-none" sz="2100" b="1" smtClean="0">
                          <a:latin typeface="Arial" panose="020B0604020202020204" pitchFamily="34" charset="0"/>
                        </a:rPr>
                        <a:t>P value</a:t>
                      </a:r>
                      <a:endParaRPr lang="en-US" sz="2100" b="1" dirty="0">
                        <a:latin typeface="Arial" panose="020B0604020202020204" pitchFamily="34" charset="0"/>
                        <a:ea typeface="Times New Roman" panose="02020603050405020304" pitchFamily="18" charset="0"/>
                      </a:endParaRPr>
                    </a:p>
                  </a:txBody>
                  <a:tcPr marL="68580" marR="68580" marT="0" marB="0" anchor="ctr">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25400" cap="flat" cmpd="sng">
                      <a:solidFill>
                        <a:srgbClr val="4BACC6"/>
                      </a:solidFill>
                      <a:prstDash val="solid"/>
                      <a:headEnd type="none" w="med" len="med"/>
                      <a:tailEnd type="none" w="med" len="med"/>
                    </a:lnB>
                    <a:lnTlToBr>
                      <a:noFill/>
                    </a:lnTlToBr>
                    <a:lnBlToTr>
                      <a:noFill/>
                    </a:lnBlToTr>
                    <a:noFill/>
                  </a:tcPr>
                </a:tc>
              </a:tr>
              <a:tr h="730250">
                <a:tc vMerge="1">
                  <a:txBody>
                    <a:bodyPr/>
                    <a:lstStyle/>
                    <a:p>
                      <a:endParaRPr lang="en-US"/>
                    </a:p>
                  </a:txBody>
                  <a:tcPr>
                    <a:lnL w="12700" cap="flat" cmpd="sng">
                      <a:solidFill>
                        <a:srgbClr val="4BACC6"/>
                      </a:solidFill>
                      <a:prstDash val="solid"/>
                      <a:headEnd type="none" w="med" len="med"/>
                      <a:tailEnd type="none" w="med" len="med"/>
                    </a:lnL>
                    <a:lnR w="25400" cap="flat" cmpd="sng">
                      <a:solidFill>
                        <a:srgbClr val="4BACC6"/>
                      </a:solidFill>
                      <a:prstDash val="solid"/>
                      <a:headEnd type="none" w="med" len="med"/>
                      <a:tailEnd type="none" w="med" len="med"/>
                    </a:lnR>
                    <a:lnB w="25400" cap="flat" cmpd="sng">
                      <a:solidFill>
                        <a:srgbClr val="4BACC6"/>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0000"/>
                        </a:lnSpc>
                        <a:buNone/>
                      </a:pPr>
                      <a:r>
                        <a:rPr lang="de-DE" altLang="x-none" sz="2100" smtClean="0">
                          <a:latin typeface="Arial" panose="020B0604020202020204" pitchFamily="34" charset="0"/>
                        </a:rPr>
                        <a:t>Events/total patients-year </a:t>
                      </a:r>
                      <a:r>
                        <a:rPr lang="de-DE" altLang="x-none" sz="2100" dirty="0">
                          <a:latin typeface="Arial" panose="020B0604020202020204" pitchFamily="34" charset="0"/>
                        </a:rPr>
                        <a:t>(%)</a:t>
                      </a:r>
                      <a:endParaRPr lang="en-US" sz="2100" dirty="0">
                        <a:latin typeface="Arial" panose="020B0604020202020204" pitchFamily="34" charset="0"/>
                        <a:ea typeface="Times New Roman" panose="02020603050405020304" pitchFamily="18" charset="0"/>
                      </a:endParaRPr>
                    </a:p>
                  </a:txBody>
                  <a:tcPr marL="68580" marR="68580" marT="0" marB="0">
                    <a:lnL w="254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0000"/>
                        </a:lnSpc>
                        <a:buNone/>
                      </a:pPr>
                      <a:r>
                        <a:rPr lang="de-DE" altLang="x-none" sz="2100" smtClean="0">
                          <a:latin typeface="Arial" panose="020B0604020202020204" pitchFamily="34" charset="0"/>
                        </a:rPr>
                        <a:t>Events/total patients-year (%)</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254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vMerge="1">
                  <a:txBody>
                    <a:bodyPr/>
                    <a:lstStyle/>
                    <a:p>
                      <a:endParaRPr lang="en-US"/>
                    </a:p>
                  </a:txBody>
                  <a:tcPr>
                    <a:lnL w="254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B w="25400" cap="flat" cmpd="sng">
                      <a:solidFill>
                        <a:srgbClr val="4BACC6"/>
                      </a:solidFill>
                      <a:prstDash val="solid"/>
                      <a:headEnd type="none" w="med" len="med"/>
                      <a:tailEnd type="none" w="med" len="med"/>
                    </a:lnB>
                  </a:tcPr>
                </a:tc>
              </a:tr>
              <a:tr h="5207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05000"/>
                        </a:lnSpc>
                        <a:buNone/>
                      </a:pPr>
                      <a:r>
                        <a:rPr lang="de-DE" altLang="x-none" sz="2100" smtClean="0">
                          <a:latin typeface="Arial" panose="020B0604020202020204" pitchFamily="34" charset="0"/>
                        </a:rPr>
                        <a:t>Lost</a:t>
                      </a:r>
                      <a:r>
                        <a:rPr lang="de-DE" altLang="x-none" sz="2100" baseline="0" smtClean="0">
                          <a:latin typeface="Arial" panose="020B0604020202020204" pitchFamily="34" charset="0"/>
                        </a:rPr>
                        <a:t> </a:t>
                      </a:r>
                      <a:r>
                        <a:rPr lang="de-DE" altLang="x-none" sz="2100" baseline="0" smtClean="0">
                          <a:latin typeface="Arial" panose="020B0604020202020204" pitchFamily="34" charset="0"/>
                        </a:rPr>
                        <a:t>to follow-up before treatment </a:t>
                      </a:r>
                      <a:r>
                        <a:rPr lang="de-DE" altLang="x-none" sz="2100" baseline="0" smtClean="0">
                          <a:latin typeface="Arial" panose="020B0604020202020204" pitchFamily="34" charset="0"/>
                        </a:rPr>
                        <a:t>initiation</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lang="de-DE" altLang="x-none" sz="2100" dirty="0">
                          <a:latin typeface="Arial" panose="020B0604020202020204" pitchFamily="34" charset="0"/>
                        </a:rPr>
                        <a:t>12/1.535 (8,4)</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lang="de-DE" altLang="x-none" sz="2100" dirty="0">
                          <a:latin typeface="Arial" panose="020B0604020202020204" pitchFamily="34" charset="0"/>
                        </a:rPr>
                        <a:t>14/1.232 (17,0)</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lang="de-DE" altLang="x-none" sz="2100" dirty="0">
                          <a:latin typeface="Arial" panose="020B0604020202020204" pitchFamily="34" charset="0"/>
                        </a:rPr>
                        <a:t>0,174</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254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4699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05000"/>
                        </a:lnSpc>
                        <a:spcAft>
                          <a:spcPts val="1000"/>
                        </a:spcAft>
                        <a:buNone/>
                      </a:pPr>
                      <a:r>
                        <a:rPr lang="de-DE" altLang="x-none" sz="2100" smtClean="0">
                          <a:latin typeface="Arial" panose="020B0604020202020204" pitchFamily="34" charset="0"/>
                        </a:rPr>
                        <a:t>Deceased </a:t>
                      </a:r>
                      <a:r>
                        <a:rPr lang="de-DE" altLang="x-none" sz="2100" baseline="0" smtClean="0">
                          <a:latin typeface="Arial" panose="020B0604020202020204" pitchFamily="34" charset="0"/>
                        </a:rPr>
                        <a:t>before </a:t>
                      </a:r>
                      <a:r>
                        <a:rPr lang="de-DE" altLang="x-none" sz="2100" baseline="0" smtClean="0">
                          <a:latin typeface="Arial" panose="020B0604020202020204" pitchFamily="34" charset="0"/>
                        </a:rPr>
                        <a:t>treatment </a:t>
                      </a:r>
                      <a:r>
                        <a:rPr lang="de-DE" altLang="x-none" sz="2100" baseline="0" smtClean="0">
                          <a:latin typeface="Arial" panose="020B0604020202020204" pitchFamily="34" charset="0"/>
                        </a:rPr>
                        <a:t>initiation</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7/1.535 (5,86)</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1/1232 (0,75)</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0,038</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4968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05000"/>
                        </a:lnSpc>
                        <a:spcAft>
                          <a:spcPts val="1000"/>
                        </a:spcAft>
                        <a:buNone/>
                      </a:pPr>
                      <a:r>
                        <a:rPr lang="de-DE" altLang="x-none" sz="2100" smtClean="0">
                          <a:latin typeface="Arial" panose="020B0604020202020204" pitchFamily="34" charset="0"/>
                        </a:rPr>
                        <a:t>Lost</a:t>
                      </a:r>
                      <a:r>
                        <a:rPr lang="de-DE" altLang="x-none" sz="2100" baseline="0" smtClean="0">
                          <a:latin typeface="Arial" panose="020B0604020202020204" pitchFamily="34" charset="0"/>
                        </a:rPr>
                        <a:t> </a:t>
                      </a:r>
                      <a:r>
                        <a:rPr lang="de-DE" altLang="x-none" sz="2100" baseline="0" smtClean="0">
                          <a:latin typeface="Arial" panose="020B0604020202020204" pitchFamily="34" charset="0"/>
                        </a:rPr>
                        <a:t>to follow-up during</a:t>
                      </a:r>
                      <a:r>
                        <a:rPr lang="de-DE" altLang="x-none" sz="2100" smtClean="0">
                          <a:latin typeface="Arial" panose="020B0604020202020204" pitchFamily="34" charset="0"/>
                        </a:rPr>
                        <a:t> ARV treatment</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40/17090 (2,95)</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37/17211 (2,8)</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0,356</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r h="4968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eaLnBrk="1" hangingPunct="1">
                        <a:lnSpc>
                          <a:spcPct val="105000"/>
                        </a:lnSpc>
                        <a:spcAft>
                          <a:spcPts val="1000"/>
                        </a:spcAft>
                        <a:buNone/>
                      </a:pPr>
                      <a:r>
                        <a:rPr lang="de-DE" altLang="x-none" sz="2100" smtClean="0">
                          <a:latin typeface="Arial" panose="020B0604020202020204" pitchFamily="34" charset="0"/>
                        </a:rPr>
                        <a:t>Deceased </a:t>
                      </a:r>
                      <a:r>
                        <a:rPr lang="de-DE" altLang="x-none" sz="2100" spc="-100" baseline="0" smtClean="0">
                          <a:latin typeface="Arial" panose="020B0604020202020204" pitchFamily="34" charset="0"/>
                        </a:rPr>
                        <a:t>during </a:t>
                      </a:r>
                      <a:r>
                        <a:rPr lang="de-DE" altLang="x-none" sz="2100" spc="-100" baseline="0" smtClean="0">
                          <a:latin typeface="Arial" panose="020B0604020202020204" pitchFamily="34" charset="0"/>
                        </a:rPr>
                        <a:t>ARV treatment</a:t>
                      </a:r>
                      <a:endParaRPr lang="en-US" sz="2100" spc="-100" baseline="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26/17090 (1,77)</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22/17211 (1,57)</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05000"/>
                        </a:lnSpc>
                        <a:spcAft>
                          <a:spcPts val="1000"/>
                        </a:spcAft>
                        <a:buNone/>
                      </a:pPr>
                      <a:r>
                        <a:rPr sz="2100" dirty="0">
                          <a:latin typeface="Arial" panose="020B0604020202020204" pitchFamily="34" charset="0"/>
                        </a:rPr>
                        <a:t>0,275</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solidFill>
                      <a:srgbClr val="4BACC6">
                        <a:alpha val="20000"/>
                      </a:srgbClr>
                    </a:solidFill>
                  </a:tcPr>
                </a:tc>
              </a:tr>
              <a:tr h="11318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just" eaLnBrk="1" hangingPunct="1">
                        <a:lnSpc>
                          <a:spcPct val="105000"/>
                        </a:lnSpc>
                        <a:spcAft>
                          <a:spcPts val="1000"/>
                        </a:spcAft>
                        <a:buNone/>
                      </a:pPr>
                      <a:r>
                        <a:rPr lang="de-DE" altLang="x-none" sz="2100" smtClean="0">
                          <a:latin typeface="Arial" panose="020B0604020202020204" pitchFamily="34" charset="0"/>
                        </a:rPr>
                        <a:t>Qualified but untreated </a:t>
                      </a:r>
                      <a:r>
                        <a:rPr lang="de-DE" altLang="x-none" sz="2100" baseline="0" smtClean="0">
                          <a:latin typeface="Arial" panose="020B0604020202020204" pitchFamily="34" charset="0"/>
                        </a:rPr>
                        <a:t>patients </a:t>
                      </a:r>
                      <a:r>
                        <a:rPr lang="de-DE" altLang="x-none" sz="2100" smtClean="0">
                          <a:latin typeface="Arial" panose="020B0604020202020204" pitchFamily="34" charset="0"/>
                        </a:rPr>
                        <a:t>/ </a:t>
                      </a:r>
                      <a:r>
                        <a:rPr lang="de-DE" altLang="x-none" sz="2100" smtClean="0">
                          <a:latin typeface="Arial" panose="020B0604020202020204" pitchFamily="34" charset="0"/>
                        </a:rPr>
                        <a:t>Total </a:t>
                      </a:r>
                      <a:r>
                        <a:rPr lang="de-DE" altLang="x-none" sz="2100" smtClean="0">
                          <a:latin typeface="Arial" panose="020B0604020202020204" pitchFamily="34" charset="0"/>
                        </a:rPr>
                        <a:t>qualified </a:t>
                      </a:r>
                      <a:r>
                        <a:rPr lang="de-DE" altLang="x-none" sz="2100" smtClean="0">
                          <a:latin typeface="Arial" panose="020B0604020202020204" pitchFamily="34" charset="0"/>
                        </a:rPr>
                        <a:t>patients</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50000"/>
                        </a:lnSpc>
                        <a:spcAft>
                          <a:spcPts val="1000"/>
                        </a:spcAft>
                        <a:buNone/>
                      </a:pPr>
                      <a:r>
                        <a:rPr sz="2100" dirty="0">
                          <a:latin typeface="Arial" panose="020B0604020202020204" pitchFamily="34" charset="0"/>
                        </a:rPr>
                        <a:t>223/356 (60,75)</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50000"/>
                        </a:lnSpc>
                        <a:spcAft>
                          <a:spcPts val="1000"/>
                        </a:spcAft>
                        <a:buNone/>
                      </a:pPr>
                      <a:r>
                        <a:rPr sz="2100" dirty="0">
                          <a:latin typeface="Arial" panose="020B0604020202020204" pitchFamily="34" charset="0"/>
                        </a:rPr>
                        <a:t>59/168 (33,35)</a:t>
                      </a:r>
                      <a:endParaRPr lang="en-US" sz="2100" dirty="0">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cs typeface="+mn-cs"/>
                        </a:defRPr>
                      </a:lvl5pPr>
                    </a:lstStyle>
                    <a:p>
                      <a:pPr lvl="0" algn="ctr" eaLnBrk="1" hangingPunct="1">
                        <a:lnSpc>
                          <a:spcPct val="150000"/>
                        </a:lnSpc>
                        <a:spcAft>
                          <a:spcPts val="1000"/>
                        </a:spcAft>
                        <a:buNone/>
                      </a:pPr>
                      <a:r>
                        <a:rPr sz="2100" dirty="0">
                          <a:latin typeface="Arial" panose="020B0604020202020204" pitchFamily="34" charset="0"/>
                        </a:rPr>
                        <a:t>&lt;0,001</a:t>
                      </a:r>
                      <a:endParaRPr lang="en-US" sz="2100" dirty="0">
                        <a:solidFill>
                          <a:srgbClr val="FF2121"/>
                        </a:solidFill>
                        <a:latin typeface="Arial" panose="020B0604020202020204" pitchFamily="34" charset="0"/>
                        <a:ea typeface="Times New Roman" panose="02020603050405020304" pitchFamily="18" charset="0"/>
                      </a:endParaRPr>
                    </a:p>
                  </a:txBody>
                  <a:tcPr marL="68580" marR="68580" marT="0" marB="0">
                    <a:lnL w="12700" cap="flat" cmpd="sng">
                      <a:solidFill>
                        <a:srgbClr val="4BACC6"/>
                      </a:solidFill>
                      <a:prstDash val="solid"/>
                      <a:headEnd type="none" w="med" len="med"/>
                      <a:tailEnd type="none" w="med" len="med"/>
                    </a:lnL>
                    <a:lnR w="12700" cap="flat" cmpd="sng">
                      <a:solidFill>
                        <a:srgbClr val="4BACC6"/>
                      </a:solidFill>
                      <a:prstDash val="solid"/>
                      <a:headEnd type="none" w="med" len="med"/>
                      <a:tailEnd type="none" w="med" len="med"/>
                    </a:lnR>
                    <a:lnT w="12700" cap="flat" cmpd="sng">
                      <a:solidFill>
                        <a:srgbClr val="4BACC6"/>
                      </a:solidFill>
                      <a:prstDash val="solid"/>
                      <a:headEnd type="none" w="med" len="med"/>
                      <a:tailEnd type="none" w="med" len="med"/>
                    </a:lnT>
                    <a:lnB w="12700" cap="flat" cmpd="sng">
                      <a:solidFill>
                        <a:srgbClr val="4BACC6"/>
                      </a:solidFill>
                      <a:prstDash val="solid"/>
                      <a:headEnd type="none" w="med" len="med"/>
                      <a:tailEnd type="none" w="med" len="med"/>
                    </a:lnB>
                    <a:lnTlToBr>
                      <a:noFill/>
                    </a:lnTlToBr>
                    <a:lnBlToTr>
                      <a:noFill/>
                    </a:lnBlToTr>
                    <a:noFill/>
                  </a:tcPr>
                </a:tc>
              </a:tr>
            </a:tbl>
          </a:graphicData>
        </a:graphic>
      </p:graphicFrame>
      <p:sp>
        <p:nvSpPr>
          <p:cNvPr id="36912" name="Content Placeholder 2"/>
          <p:cNvSpPr>
            <a:spLocks noGrp="1"/>
          </p:cNvSpPr>
          <p:nvPr>
            <p:ph idx="1"/>
          </p:nvPr>
        </p:nvSpPr>
        <p:spPr>
          <a:xfrm>
            <a:off x="228600" y="6096000"/>
            <a:ext cx="8534400" cy="533400"/>
          </a:xfrm>
          <a:ln/>
        </p:spPr>
        <p:txBody>
          <a:bodyPr vert="horz" wrap="square" lIns="91436" tIns="45718" rIns="91436" bIns="45718" anchor="t"/>
          <a:lstStyle/>
          <a:p>
            <a:pPr marL="0" indent="0" algn="ctr">
              <a:buNone/>
            </a:pPr>
            <a:r>
              <a:rPr lang="en-US" altLang="en-US" sz="2400" smtClean="0">
                <a:solidFill>
                  <a:srgbClr val="FFC000"/>
                </a:solidFill>
              </a:rPr>
              <a:t>Most </a:t>
            </a:r>
            <a:r>
              <a:rPr lang="en-US" altLang="en-US" sz="2400" smtClean="0">
                <a:solidFill>
                  <a:srgbClr val="FFC000"/>
                </a:solidFill>
              </a:rPr>
              <a:t>outcomes were </a:t>
            </a:r>
            <a:r>
              <a:rPr lang="en-US" altLang="en-US" sz="2400" smtClean="0">
                <a:solidFill>
                  <a:srgbClr val="FFC000"/>
                </a:solidFill>
              </a:rPr>
              <a:t>not affected by integration</a:t>
            </a:r>
            <a:endParaRPr lang="en-US" altLang="en-US" sz="2400" dirty="0">
              <a:solidFill>
                <a:srgbClr val="FFC000"/>
              </a:solidFill>
            </a:endParaRPr>
          </a:p>
        </p:txBody>
      </p:sp>
      <p:sp>
        <p:nvSpPr>
          <p:cNvPr id="36913" name="Rectangle 5"/>
          <p:cNvSpPr/>
          <p:nvPr/>
        </p:nvSpPr>
        <p:spPr>
          <a:xfrm>
            <a:off x="0" y="228600"/>
            <a:ext cx="8823325" cy="609600"/>
          </a:xfrm>
          <a:prstGeom prst="rect">
            <a:avLst/>
          </a:prstGeom>
          <a:noFill/>
          <a:ln w="9525">
            <a:noFill/>
          </a:ln>
        </p:spPr>
        <p:txBody>
          <a:bodyPr lIns="91424" tIns="45712" rIns="91424" bIns="45712" anchor="ctr"/>
          <a:lstStyle/>
          <a:p>
            <a:pPr algn="ctr" defTabSz="913130"/>
            <a:r>
              <a:rPr lang="en-US" altLang="en-US" sz="2800" b="1" smtClean="0">
                <a:solidFill>
                  <a:srgbClr val="FFC000"/>
                </a:solidFill>
                <a:latin typeface="Arial" panose="020B0604020202020204" pitchFamily="34" charset="0"/>
              </a:rPr>
              <a:t>RESULTS OF ARV TREATMENT</a:t>
            </a:r>
            <a:endParaRPr lang="en-US" altLang="en-US" sz="2800" dirty="0">
              <a:solidFill>
                <a:srgbClr val="FFC000"/>
              </a:solidFill>
              <a:latin typeface="Arial" panose="020B0604020202020204" pitchFamily="34" charset="0"/>
            </a:endParaRPr>
          </a:p>
          <a:p>
            <a:pPr algn="ctr" defTabSz="913130"/>
            <a:r>
              <a:rPr lang="en-US" altLang="en-US" sz="2000" b="1" i="1"/>
              <a:t>(Before and after integration)</a:t>
            </a:r>
            <a:endParaRPr lang="en-GB" altLang="en-US" sz="2000" b="1" i="1" dirty="0">
              <a:latin typeface="Arial" panose="020B0604020202020204" pitchFamily="34" charset="0"/>
            </a:endParaRPr>
          </a:p>
        </p:txBody>
      </p:sp>
    </p:spTree>
  </p:cSld>
  <p:clrMapOvr>
    <a:masterClrMapping/>
  </p:clrMapOvr>
  <p:transition spd="med">
    <p:zoom/>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p:cNvSpPr>
          <p:nvPr>
            <p:ph type="body"/>
          </p:nvPr>
        </p:nvSpPr>
        <p:spPr>
          <a:xfrm>
            <a:off x="0" y="1066800"/>
            <a:ext cx="8686800" cy="3581400"/>
          </a:xfrm>
          <a:ln/>
        </p:spPr>
        <p:txBody>
          <a:bodyPr vert="horz" wrap="square" lIns="91436" tIns="45718" rIns="91436" bIns="45718" anchor="t"/>
          <a:lstStyle/>
          <a:p>
            <a:pPr algn="ctr" eaLnBrk="1" hangingPunct="1">
              <a:buClr>
                <a:schemeClr val="tx2"/>
              </a:buClr>
              <a:buFont typeface="Wingdings 2" panose="05020102010507070707" pitchFamily="18" charset="2"/>
              <a:buNone/>
            </a:pPr>
            <a:r>
              <a:rPr lang="en-US" altLang="en-US" sz="3600" b="1" smtClean="0">
                <a:solidFill>
                  <a:srgbClr val="FFFF00"/>
                </a:solidFill>
              </a:rPr>
              <a:t>PART </a:t>
            </a:r>
            <a:r>
              <a:rPr lang="en-US" altLang="en-US" sz="3600" b="1" dirty="0">
                <a:solidFill>
                  <a:srgbClr val="FFFF00"/>
                </a:solidFill>
              </a:rPr>
              <a:t>III</a:t>
            </a:r>
          </a:p>
          <a:p>
            <a:pPr algn="ctr" eaLnBrk="1" hangingPunct="1">
              <a:buClr>
                <a:schemeClr val="tx2"/>
              </a:buClr>
              <a:buFont typeface="Wingdings 2" panose="05020102010507070707" pitchFamily="18" charset="2"/>
              <a:buNone/>
            </a:pPr>
            <a:endParaRPr lang="en-US" altLang="en-US" sz="3600" b="1" dirty="0">
              <a:solidFill>
                <a:schemeClr val="tx2"/>
              </a:solidFill>
            </a:endParaRPr>
          </a:p>
          <a:p>
            <a:pPr algn="ctr" eaLnBrk="1" hangingPunct="1">
              <a:lnSpc>
                <a:spcPct val="105000"/>
              </a:lnSpc>
              <a:buClr>
                <a:schemeClr val="tx2"/>
              </a:buClr>
              <a:buFont typeface="Wingdings 2" panose="05020102010507070707" pitchFamily="18" charset="2"/>
              <a:buNone/>
            </a:pPr>
            <a:r>
              <a:rPr lang="en-US" altLang="en-US" sz="4400" b="1" smtClean="0">
                <a:solidFill>
                  <a:srgbClr val="FFC000"/>
                </a:solidFill>
              </a:rPr>
              <a:t>PROS &amp; CONS, DIFFICULTIES </a:t>
            </a:r>
            <a:r>
              <a:rPr lang="en-US" altLang="en-US" sz="4400" b="1" smtClean="0">
                <a:solidFill>
                  <a:srgbClr val="FFC000"/>
                </a:solidFill>
              </a:rPr>
              <a:t>OF INTEGRATION MODELS</a:t>
            </a:r>
            <a:endParaRPr lang="en-US" altLang="en-US" sz="4400" b="1" dirty="0">
              <a:solidFill>
                <a:srgbClr val="FFC000"/>
              </a:solidFill>
            </a:endParaRPr>
          </a:p>
        </p:txBody>
      </p:sp>
    </p:spTree>
  </p:cSld>
  <p:clrMapOvr>
    <a:masterClrMapping/>
  </p:clrMapOvr>
  <p:transition spd="med">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349250" y="1066800"/>
            <a:ext cx="8455025" cy="5181600"/>
          </a:xfrm>
          <a:ln/>
        </p:spPr>
        <p:txBody>
          <a:bodyPr vert="horz" wrap="square" lIns="91436" tIns="45718" rIns="91436" bIns="45718" anchor="t"/>
          <a:lstStyle/>
          <a:p>
            <a:pPr algn="just">
              <a:lnSpc>
                <a:spcPts val="3100"/>
              </a:lnSpc>
              <a:spcBef>
                <a:spcPts val="1200"/>
              </a:spcBef>
              <a:spcAft>
                <a:spcPts val="600"/>
              </a:spcAft>
              <a:buFont typeface="Wingdings" panose="05000000000000000000" pitchFamily="2" charset="2"/>
              <a:buChar char="q"/>
            </a:pPr>
            <a:r>
              <a:rPr lang="en-US" altLang="en-US" sz="2300" smtClean="0">
                <a:cs typeface="Arial" panose="020B0604020202020204" pitchFamily="34" charset="0"/>
              </a:rPr>
              <a:t>Easier </a:t>
            </a:r>
            <a:r>
              <a:rPr lang="en-US" altLang="en-US" sz="2300" smtClean="0">
                <a:cs typeface="Arial" panose="020B0604020202020204" pitchFamily="34" charset="0"/>
              </a:rPr>
              <a:t>for </a:t>
            </a:r>
            <a:r>
              <a:rPr lang="en-US" altLang="en-US" sz="2300" smtClean="0">
                <a:cs typeface="Arial" panose="020B0604020202020204" pitchFamily="34" charset="0"/>
              </a:rPr>
              <a:t>patients to access to services (access to </a:t>
            </a:r>
            <a:r>
              <a:rPr lang="en-US" altLang="en-US" sz="2300" smtClean="0">
                <a:cs typeface="Arial" panose="020B0604020202020204" pitchFamily="34" charset="0"/>
              </a:rPr>
              <a:t>different </a:t>
            </a:r>
            <a:r>
              <a:rPr lang="en-US" altLang="en-US" sz="2300" smtClean="0">
                <a:cs typeface="Arial" panose="020B0604020202020204" pitchFamily="34" charset="0"/>
              </a:rPr>
              <a:t>services at the same </a:t>
            </a:r>
            <a:r>
              <a:rPr lang="en-US" altLang="en-US" sz="2300" smtClean="0">
                <a:cs typeface="Arial" panose="020B0604020202020204" pitchFamily="34" charset="0"/>
              </a:rPr>
              <a:t>time, </a:t>
            </a:r>
            <a:r>
              <a:rPr lang="en-US" altLang="en-US" sz="2300" smtClean="0">
                <a:cs typeface="Arial" panose="020B0604020202020204" pitchFamily="34" charset="0"/>
              </a:rPr>
              <a:t>the same place).</a:t>
            </a:r>
            <a:endParaRPr lang="en-US" altLang="en-US" sz="2300" dirty="0">
              <a:cs typeface="Arial" panose="020B0604020202020204" pitchFamily="34" charset="0"/>
            </a:endParaRPr>
          </a:p>
          <a:p>
            <a:pPr algn="just">
              <a:lnSpc>
                <a:spcPts val="3100"/>
              </a:lnSpc>
              <a:spcBef>
                <a:spcPts val="1200"/>
              </a:spcBef>
              <a:spcAft>
                <a:spcPts val="600"/>
              </a:spcAft>
              <a:buFont typeface="Wingdings" panose="05000000000000000000" pitchFamily="2" charset="2"/>
              <a:buChar char="q"/>
            </a:pPr>
            <a:r>
              <a:rPr lang="en-US" altLang="en-US" sz="2300" smtClean="0">
                <a:cs typeface="Arial" panose="020B0604020202020204" pitchFamily="34" charset="0"/>
              </a:rPr>
              <a:t>Staff performance increased.</a:t>
            </a:r>
            <a:endParaRPr lang="en-US" altLang="en-US" sz="2300" dirty="0">
              <a:cs typeface="Arial" panose="020B0604020202020204" pitchFamily="34" charset="0"/>
            </a:endParaRPr>
          </a:p>
          <a:p>
            <a:pPr algn="just">
              <a:lnSpc>
                <a:spcPts val="3100"/>
              </a:lnSpc>
              <a:spcBef>
                <a:spcPts val="1200"/>
              </a:spcBef>
              <a:spcAft>
                <a:spcPts val="600"/>
              </a:spcAft>
              <a:buFont typeface="Wingdings" panose="05000000000000000000" pitchFamily="2" charset="2"/>
              <a:buChar char="q"/>
            </a:pPr>
            <a:r>
              <a:rPr lang="en-US" altLang="en-US" sz="2300" smtClean="0">
                <a:cs typeface="Arial" panose="020B0604020202020204" pitchFamily="34" charset="0"/>
              </a:rPr>
              <a:t>Cost saving </a:t>
            </a:r>
            <a:r>
              <a:rPr lang="en-US" altLang="en-US" sz="2300" smtClean="0">
                <a:cs typeface="Arial" panose="020B0604020202020204" pitchFamily="34" charset="0"/>
              </a:rPr>
              <a:t>for </a:t>
            </a:r>
            <a:r>
              <a:rPr lang="en-US" altLang="en-US" sz="2300" smtClean="0">
                <a:cs typeface="Arial" panose="020B0604020202020204" pitchFamily="34" charset="0"/>
              </a:rPr>
              <a:t>operation and </a:t>
            </a:r>
            <a:r>
              <a:rPr lang="en-US" altLang="en-US" sz="2300" smtClean="0">
                <a:cs typeface="Arial" panose="020B0604020202020204" pitchFamily="34" charset="0"/>
              </a:rPr>
              <a:t>human resources by appropriate allocation and organization </a:t>
            </a:r>
            <a:r>
              <a:rPr lang="en-US" altLang="en-US" sz="2300" smtClean="0">
                <a:cs typeface="Arial" panose="020B0604020202020204" pitchFamily="34" charset="0"/>
              </a:rPr>
              <a:t>restructure.</a:t>
            </a:r>
            <a:endParaRPr lang="en-US" altLang="en-US" sz="2300" dirty="0">
              <a:cs typeface="Arial" panose="020B0604020202020204" pitchFamily="34" charset="0"/>
            </a:endParaRPr>
          </a:p>
          <a:p>
            <a:pPr algn="just">
              <a:lnSpc>
                <a:spcPts val="3100"/>
              </a:lnSpc>
              <a:spcBef>
                <a:spcPts val="1200"/>
              </a:spcBef>
              <a:spcAft>
                <a:spcPts val="600"/>
              </a:spcAft>
              <a:buFont typeface="Wingdings" panose="05000000000000000000" pitchFamily="2" charset="2"/>
              <a:buChar char="q"/>
            </a:pPr>
            <a:r>
              <a:rPr lang="en-US" altLang="en-US" sz="2300" smtClean="0">
                <a:cs typeface="Arial" panose="020B0604020202020204" pitchFamily="34" charset="0"/>
              </a:rPr>
              <a:t>Outcomes of </a:t>
            </a:r>
            <a:r>
              <a:rPr lang="en-US" altLang="en-US" sz="2300" smtClean="0">
                <a:cs typeface="Arial" panose="020B0604020202020204" pitchFamily="34" charset="0"/>
              </a:rPr>
              <a:t>ARV and MMT programs not affected</a:t>
            </a:r>
            <a:endParaRPr lang="en-US" altLang="en-US" sz="2300" dirty="0">
              <a:ea typeface="Arial" panose="020B0604020202020204" pitchFamily="34" charset="0"/>
            </a:endParaRPr>
          </a:p>
        </p:txBody>
      </p:sp>
      <p:sp>
        <p:nvSpPr>
          <p:cNvPr id="38915" name="Rectangle 4"/>
          <p:cNvSpPr/>
          <p:nvPr/>
        </p:nvSpPr>
        <p:spPr>
          <a:xfrm>
            <a:off x="165100" y="152400"/>
            <a:ext cx="8823325" cy="609600"/>
          </a:xfrm>
          <a:prstGeom prst="rect">
            <a:avLst/>
          </a:prstGeom>
          <a:noFill/>
          <a:ln w="9525">
            <a:noFill/>
          </a:ln>
        </p:spPr>
        <p:txBody>
          <a:bodyPr lIns="91424" tIns="45712" rIns="91424" bIns="45712" anchor="ctr"/>
          <a:lstStyle/>
          <a:p>
            <a:pPr algn="ctr" defTabSz="913130"/>
            <a:r>
              <a:rPr lang="en-US" altLang="en-US" sz="2800" b="1" smtClean="0">
                <a:solidFill>
                  <a:srgbClr val="FFFF00"/>
                </a:solidFill>
                <a:latin typeface="Arial" panose="020B0604020202020204" pitchFamily="34" charset="0"/>
              </a:rPr>
              <a:t>PROS</a:t>
            </a:r>
            <a:endParaRPr lang="en-GB" altLang="en-US" sz="2800" b="1" dirty="0">
              <a:solidFill>
                <a:srgbClr val="FFFF00"/>
              </a:solidFill>
              <a:latin typeface="Arial" panose="020B0604020202020204" pitchFamily="34" charset="0"/>
            </a:endParaRPr>
          </a:p>
        </p:txBody>
      </p:sp>
    </p:spTree>
  </p:cSld>
  <p:clrMapOvr>
    <a:masterClrMapping/>
  </p:clrMapOvr>
  <p:transition spd="med">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152400" y="533400"/>
            <a:ext cx="8763000" cy="6019800"/>
          </a:xfrm>
          <a:ln/>
        </p:spPr>
        <p:txBody>
          <a:bodyPr vert="horz" wrap="square" lIns="91436" tIns="45718" rIns="91436" bIns="45718" anchor="t"/>
          <a:lstStyle/>
          <a:p>
            <a:pPr algn="just" eaLnBrk="1" hangingPunct="1">
              <a:lnSpc>
                <a:spcPts val="3000"/>
              </a:lnSpc>
              <a:spcBef>
                <a:spcPts val="400"/>
              </a:spcBef>
              <a:spcAft>
                <a:spcPts val="400"/>
              </a:spcAft>
              <a:buFont typeface="Wingdings" panose="05000000000000000000" pitchFamily="2" charset="2"/>
              <a:buChar char="q"/>
            </a:pPr>
            <a:r>
              <a:rPr lang="en-US" altLang="en-US" sz="2300" smtClean="0">
                <a:cs typeface="Arial" panose="020B0604020202020204" pitchFamily="34" charset="0"/>
              </a:rPr>
              <a:t>Report processes still separated: VCT, MMT </a:t>
            </a:r>
            <a:r>
              <a:rPr lang="en-US" altLang="en-US" sz="2300" smtClean="0">
                <a:cs typeface="Arial" panose="020B0604020202020204" pitchFamily="34" charset="0"/>
              </a:rPr>
              <a:t>and pre-ART/ART sent to 3 different </a:t>
            </a:r>
            <a:r>
              <a:rPr lang="en-US" altLang="en-US" sz="2300" smtClean="0">
                <a:cs typeface="Arial" panose="020B0604020202020204" pitchFamily="34" charset="0"/>
              </a:rPr>
              <a:t>system managers.</a:t>
            </a:r>
            <a:endParaRPr lang="en-US" altLang="en-US" sz="2300" dirty="0">
              <a:cs typeface="Arial" panose="020B0604020202020204" pitchFamily="34" charset="0"/>
            </a:endParaRPr>
          </a:p>
          <a:p>
            <a:pPr algn="just" eaLnBrk="1" hangingPunct="1">
              <a:lnSpc>
                <a:spcPts val="3000"/>
              </a:lnSpc>
              <a:spcBef>
                <a:spcPts val="400"/>
              </a:spcBef>
              <a:spcAft>
                <a:spcPts val="400"/>
              </a:spcAft>
              <a:buFont typeface="Wingdings" panose="05000000000000000000" pitchFamily="2" charset="2"/>
              <a:buChar char="q"/>
            </a:pPr>
            <a:r>
              <a:rPr lang="en-US" altLang="en-US" sz="2300" smtClean="0">
                <a:cs typeface="Arial" panose="020B0604020202020204" pitchFamily="34" charset="0"/>
              </a:rPr>
              <a:t>Not easily accepted by clinic staff</a:t>
            </a:r>
            <a:r>
              <a:rPr lang="en-US" altLang="en-US" sz="2300" smtClean="0">
                <a:cs typeface="Arial" panose="020B0604020202020204" pitchFamily="34" charset="0"/>
              </a:rPr>
              <a:t>:</a:t>
            </a:r>
            <a:endParaRPr lang="en-US" altLang="en-US" sz="2300" dirty="0">
              <a:cs typeface="Arial" panose="020B0604020202020204" pitchFamily="34" charset="0"/>
            </a:endParaRPr>
          </a:p>
          <a:p>
            <a:pPr algn="just">
              <a:lnSpc>
                <a:spcPts val="3000"/>
              </a:lnSpc>
              <a:spcBef>
                <a:spcPts val="400"/>
              </a:spcBef>
              <a:spcAft>
                <a:spcPts val="400"/>
              </a:spcAft>
              <a:buFont typeface="Wingdings" panose="05000000000000000000" pitchFamily="2" charset="2"/>
              <a:buChar char="§"/>
            </a:pPr>
            <a:r>
              <a:rPr lang="en-US" altLang="en-US" sz="2100" smtClean="0">
                <a:cs typeface="Arial" panose="020B0604020202020204" pitchFamily="34" charset="0"/>
              </a:rPr>
              <a:t>Staffs must be re-arranged</a:t>
            </a:r>
            <a:r>
              <a:rPr lang="en-US" altLang="en-US" sz="2100" smtClean="0">
                <a:cs typeface="Arial" panose="020B0604020202020204" pitchFamily="34" charset="0"/>
              </a:rPr>
              <a:t>, re-allocated </a:t>
            </a:r>
            <a:r>
              <a:rPr lang="en-US" altLang="en-US" sz="2100" smtClean="0">
                <a:cs typeface="Arial" panose="020B0604020202020204" pitchFamily="34" charset="0"/>
              </a:rPr>
              <a:t>and </a:t>
            </a:r>
            <a:r>
              <a:rPr lang="en-US" altLang="en-US" sz="2100" smtClean="0">
                <a:cs typeface="Arial" panose="020B0604020202020204" pitchFamily="34" charset="0"/>
              </a:rPr>
              <a:t>trained;</a:t>
            </a:r>
            <a:endParaRPr lang="en-US" altLang="en-US" sz="2100" dirty="0">
              <a:cs typeface="Arial" panose="020B0604020202020204" pitchFamily="34" charset="0"/>
            </a:endParaRPr>
          </a:p>
          <a:p>
            <a:pPr algn="just">
              <a:lnSpc>
                <a:spcPts val="3000"/>
              </a:lnSpc>
              <a:spcBef>
                <a:spcPts val="400"/>
              </a:spcBef>
              <a:spcAft>
                <a:spcPts val="400"/>
              </a:spcAft>
              <a:buFont typeface="Wingdings" panose="05000000000000000000" pitchFamily="2" charset="2"/>
              <a:buChar char="§"/>
            </a:pPr>
            <a:r>
              <a:rPr lang="en-US" altLang="en-US" sz="2100">
                <a:cs typeface="Arial" panose="020B0604020202020204" pitchFamily="34" charset="0"/>
              </a:rPr>
              <a:t>Work </a:t>
            </a:r>
            <a:r>
              <a:rPr lang="en-US" altLang="en-US" sz="2100" smtClean="0">
                <a:cs typeface="Arial" panose="020B0604020202020204" pitchFamily="34" charset="0"/>
              </a:rPr>
              <a:t>overload </a:t>
            </a:r>
            <a:r>
              <a:rPr lang="en-US" altLang="en-US" sz="2100">
                <a:cs typeface="Arial" panose="020B0604020202020204" pitchFamily="34" charset="0"/>
              </a:rPr>
              <a:t>;</a:t>
            </a:r>
            <a:endParaRPr lang="en-US" altLang="en-US" sz="2100" dirty="0">
              <a:cs typeface="Arial" panose="020B0604020202020204" pitchFamily="34" charset="0"/>
            </a:endParaRPr>
          </a:p>
          <a:p>
            <a:pPr algn="just">
              <a:lnSpc>
                <a:spcPts val="3000"/>
              </a:lnSpc>
              <a:spcBef>
                <a:spcPts val="400"/>
              </a:spcBef>
              <a:spcAft>
                <a:spcPts val="400"/>
              </a:spcAft>
              <a:buFont typeface="Wingdings" panose="05000000000000000000" pitchFamily="2" charset="2"/>
              <a:buChar char="§"/>
            </a:pPr>
            <a:r>
              <a:rPr lang="en-US" altLang="en-US" sz="2100" smtClean="0">
                <a:cs typeface="Arial" panose="020B0604020202020204" pitchFamily="34" charset="0"/>
              </a:rPr>
              <a:t>Service quality may not be guaranteed </a:t>
            </a:r>
            <a:r>
              <a:rPr lang="en-US" altLang="en-US" sz="2100" smtClean="0">
                <a:cs typeface="Arial" panose="020B0604020202020204" pitchFamily="34" charset="0"/>
              </a:rPr>
              <a:t>since </a:t>
            </a:r>
            <a:r>
              <a:rPr lang="en-US" altLang="en-US" sz="2100" smtClean="0">
                <a:cs typeface="Arial" panose="020B0604020202020204" pitchFamily="34" charset="0"/>
              </a:rPr>
              <a:t>physicians </a:t>
            </a:r>
            <a:r>
              <a:rPr lang="en-US" altLang="en-US" sz="2100" smtClean="0">
                <a:cs typeface="Arial" panose="020B0604020202020204" pitchFamily="34" charset="0"/>
              </a:rPr>
              <a:t>and other healthcare providers lack time </a:t>
            </a:r>
            <a:r>
              <a:rPr lang="en-US" altLang="en-US" sz="2100" smtClean="0">
                <a:cs typeface="Arial" panose="020B0604020202020204" pitchFamily="34" charset="0"/>
              </a:rPr>
              <a:t>for patients;</a:t>
            </a:r>
            <a:endParaRPr lang="en-US" altLang="en-US" sz="2100" dirty="0">
              <a:cs typeface="Arial" panose="020B0604020202020204" pitchFamily="34" charset="0"/>
            </a:endParaRPr>
          </a:p>
          <a:p>
            <a:pPr marL="342900" lvl="1" indent="-342900" algn="just">
              <a:lnSpc>
                <a:spcPts val="3000"/>
              </a:lnSpc>
              <a:spcBef>
                <a:spcPts val="400"/>
              </a:spcBef>
              <a:spcAft>
                <a:spcPts val="400"/>
              </a:spcAft>
              <a:buFont typeface="Wingdings" panose="05000000000000000000" pitchFamily="2" charset="2"/>
              <a:buChar char="§"/>
            </a:pPr>
            <a:r>
              <a:rPr lang="en-US" altLang="en-US" sz="2100" smtClean="0">
                <a:cs typeface="Arial" panose="020B0604020202020204" pitchFamily="34" charset="0"/>
              </a:rPr>
              <a:t>Staff may not be trained before </a:t>
            </a:r>
            <a:r>
              <a:rPr lang="en-US" altLang="en-US" sz="2100" smtClean="0">
                <a:cs typeface="Arial" panose="020B0604020202020204" pitchFamily="34" charset="0"/>
              </a:rPr>
              <a:t>integration</a:t>
            </a:r>
            <a:r>
              <a:rPr lang="en-US" altLang="en-US" sz="2100" smtClean="0">
                <a:cs typeface="Arial" panose="020B0604020202020204" pitchFamily="34" charset="0"/>
              </a:rPr>
              <a:t>.</a:t>
            </a:r>
            <a:endParaRPr lang="en-US" altLang="en-US" sz="2100" dirty="0">
              <a:cs typeface="Arial" panose="020B0604020202020204" pitchFamily="34" charset="0"/>
            </a:endParaRPr>
          </a:p>
          <a:p>
            <a:pPr algn="just" eaLnBrk="1" hangingPunct="1">
              <a:lnSpc>
                <a:spcPts val="3000"/>
              </a:lnSpc>
              <a:spcBef>
                <a:spcPts val="400"/>
              </a:spcBef>
              <a:spcAft>
                <a:spcPts val="400"/>
              </a:spcAft>
              <a:buFont typeface="Wingdings" panose="05000000000000000000" pitchFamily="2" charset="2"/>
              <a:buChar char="q"/>
            </a:pPr>
            <a:r>
              <a:rPr lang="en-US" altLang="en-US" sz="2300" smtClean="0">
                <a:cs typeface="Arial" panose="020B0604020202020204" pitchFamily="34" charset="0"/>
              </a:rPr>
              <a:t>Difficulties of </a:t>
            </a:r>
            <a:r>
              <a:rPr lang="en-US" altLang="en-US" sz="2300" smtClean="0">
                <a:cs typeface="Arial" panose="020B0604020202020204" pitchFamily="34" charset="0"/>
              </a:rPr>
              <a:t>integrating independent services: </a:t>
            </a:r>
            <a:endParaRPr lang="en-US" altLang="en-US" sz="2300" dirty="0">
              <a:cs typeface="Arial" panose="020B0604020202020204" pitchFamily="34" charset="0"/>
            </a:endParaRPr>
          </a:p>
          <a:p>
            <a:pPr marL="342900" lvl="1" indent="-342900" algn="just" eaLnBrk="1" hangingPunct="1">
              <a:lnSpc>
                <a:spcPts val="3000"/>
              </a:lnSpc>
              <a:spcBef>
                <a:spcPts val="400"/>
              </a:spcBef>
              <a:spcAft>
                <a:spcPts val="400"/>
              </a:spcAft>
              <a:buFont typeface="Wingdings" panose="05000000000000000000" pitchFamily="2" charset="2"/>
              <a:buChar char="§"/>
            </a:pPr>
            <a:r>
              <a:rPr lang="en-US" altLang="en-US" sz="2100" smtClean="0">
                <a:cs typeface="Arial" panose="020B0604020202020204" pitchFamily="34" charset="0"/>
              </a:rPr>
              <a:t>Different sponsors, programs, projects;</a:t>
            </a:r>
            <a:endParaRPr lang="en-US" altLang="en-US" sz="2100" dirty="0">
              <a:cs typeface="Arial" panose="020B0604020202020204" pitchFamily="34" charset="0"/>
            </a:endParaRPr>
          </a:p>
          <a:p>
            <a:pPr marL="342900" lvl="1" indent="-342900" algn="just" eaLnBrk="1" hangingPunct="1">
              <a:lnSpc>
                <a:spcPts val="3000"/>
              </a:lnSpc>
              <a:spcBef>
                <a:spcPts val="400"/>
              </a:spcBef>
              <a:spcAft>
                <a:spcPts val="400"/>
              </a:spcAft>
              <a:buFont typeface="Wingdings" panose="05000000000000000000" pitchFamily="2" charset="2"/>
              <a:buChar char="§"/>
            </a:pPr>
            <a:r>
              <a:rPr lang="en-US" altLang="en-US" sz="2100" smtClean="0">
                <a:cs typeface="Arial" panose="020B0604020202020204" pitchFamily="34" charset="0"/>
              </a:rPr>
              <a:t>Different professional organizations</a:t>
            </a:r>
            <a:endParaRPr lang="en-US" altLang="en-US" sz="2100" dirty="0">
              <a:cs typeface="Arial" panose="020B0604020202020204" pitchFamily="34" charset="0"/>
            </a:endParaRPr>
          </a:p>
          <a:p>
            <a:pPr marL="342900" lvl="1" indent="-342900" algn="just" eaLnBrk="1" hangingPunct="1">
              <a:lnSpc>
                <a:spcPts val="3000"/>
              </a:lnSpc>
              <a:spcBef>
                <a:spcPts val="400"/>
              </a:spcBef>
              <a:spcAft>
                <a:spcPts val="400"/>
              </a:spcAft>
              <a:buFont typeface="Wingdings" panose="05000000000000000000" pitchFamily="2" charset="2"/>
              <a:buChar char="q"/>
            </a:pPr>
            <a:r>
              <a:rPr lang="en-US" altLang="en-US" sz="2300" smtClean="0">
                <a:cs typeface="Arial" panose="020B0604020202020204" pitchFamily="34" charset="0"/>
              </a:rPr>
              <a:t>Unified guidance of </a:t>
            </a:r>
            <a:r>
              <a:rPr lang="en-US" altLang="en-US" sz="2300" smtClean="0">
                <a:cs typeface="Arial" panose="020B0604020202020204" pitchFamily="34" charset="0"/>
              </a:rPr>
              <a:t>integration not </a:t>
            </a:r>
            <a:r>
              <a:rPr lang="en-US" altLang="en-US" sz="2300" smtClean="0">
                <a:cs typeface="Arial" panose="020B0604020202020204" pitchFamily="34" charset="0"/>
              </a:rPr>
              <a:t>available</a:t>
            </a:r>
            <a:r>
              <a:rPr lang="en-US" altLang="en-US" sz="2100" smtClean="0">
                <a:cs typeface="Arial" panose="020B0604020202020204" pitchFamily="34" charset="0"/>
              </a:rPr>
              <a:t>.</a:t>
            </a:r>
            <a:endParaRPr lang="en-US" altLang="en-US" sz="2100" dirty="0">
              <a:latin typeface="Calibri" panose="020F0502020204030204" pitchFamily="34" charset="0"/>
            </a:endParaRPr>
          </a:p>
        </p:txBody>
      </p:sp>
      <p:sp>
        <p:nvSpPr>
          <p:cNvPr id="39939" name="Rectangle 4"/>
          <p:cNvSpPr/>
          <p:nvPr/>
        </p:nvSpPr>
        <p:spPr>
          <a:xfrm>
            <a:off x="165100" y="0"/>
            <a:ext cx="8823325" cy="609600"/>
          </a:xfrm>
          <a:prstGeom prst="rect">
            <a:avLst/>
          </a:prstGeom>
          <a:noFill/>
          <a:ln w="9525">
            <a:noFill/>
          </a:ln>
        </p:spPr>
        <p:txBody>
          <a:bodyPr lIns="91424" tIns="45712" rIns="91424" bIns="45712" anchor="ctr"/>
          <a:lstStyle/>
          <a:p>
            <a:pPr algn="ctr" defTabSz="913130"/>
            <a:r>
              <a:rPr lang="en-US" altLang="en-US" sz="2500" b="1" smtClean="0">
                <a:solidFill>
                  <a:srgbClr val="FFFF00"/>
                </a:solidFill>
              </a:rPr>
              <a:t>CONS</a:t>
            </a:r>
            <a:endParaRPr lang="en-GB" altLang="en-US" sz="2500" b="1" dirty="0">
              <a:solidFill>
                <a:srgbClr val="FFFF00"/>
              </a:solidFill>
              <a:latin typeface="Arial" panose="020B0604020202020204" pitchFamily="34" charset="0"/>
            </a:endParaRPr>
          </a:p>
        </p:txBody>
      </p:sp>
    </p:spTree>
  </p:cSld>
  <p:clrMapOvr>
    <a:masterClrMapping/>
  </p:clrMapOvr>
  <p:transition spd="med">
    <p:zoom/>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p:cNvSpPr>
          <p:nvPr>
            <p:ph type="body"/>
          </p:nvPr>
        </p:nvSpPr>
        <p:spPr>
          <a:xfrm>
            <a:off x="0" y="609600"/>
            <a:ext cx="8915400" cy="3124200"/>
          </a:xfrm>
          <a:ln/>
        </p:spPr>
        <p:txBody>
          <a:bodyPr vert="horz" wrap="square" lIns="91436" tIns="45718" rIns="91436" bIns="45718" anchor="t"/>
          <a:lstStyle/>
          <a:p>
            <a:pPr algn="ctr" eaLnBrk="1" hangingPunct="1">
              <a:buClr>
                <a:schemeClr val="tx2"/>
              </a:buClr>
              <a:buFont typeface="Wingdings 2" panose="05020102010507070707" pitchFamily="18" charset="2"/>
              <a:buNone/>
            </a:pPr>
            <a:r>
              <a:rPr lang="en-US" altLang="en-US" sz="3600" b="1" smtClean="0">
                <a:solidFill>
                  <a:srgbClr val="FFFF00"/>
                </a:solidFill>
              </a:rPr>
              <a:t>PART </a:t>
            </a:r>
            <a:r>
              <a:rPr lang="en-US" altLang="en-US" sz="3600" b="1" dirty="0">
                <a:solidFill>
                  <a:srgbClr val="FFFF00"/>
                </a:solidFill>
              </a:rPr>
              <a:t>IV</a:t>
            </a:r>
          </a:p>
          <a:p>
            <a:pPr algn="ctr" eaLnBrk="1" hangingPunct="1">
              <a:buClr>
                <a:schemeClr val="tx2"/>
              </a:buClr>
              <a:buFont typeface="Wingdings 2" panose="05020102010507070707" pitchFamily="18" charset="2"/>
              <a:buNone/>
            </a:pPr>
            <a:endParaRPr lang="en-US" altLang="en-US" sz="3600" b="1" dirty="0">
              <a:solidFill>
                <a:srgbClr val="FFFF00"/>
              </a:solidFill>
            </a:endParaRPr>
          </a:p>
          <a:p>
            <a:pPr algn="ctr" eaLnBrk="1" hangingPunct="1">
              <a:lnSpc>
                <a:spcPct val="105000"/>
              </a:lnSpc>
              <a:buClr>
                <a:schemeClr val="tx2"/>
              </a:buClr>
              <a:buFont typeface="Wingdings 2" panose="05020102010507070707" pitchFamily="18" charset="2"/>
              <a:buNone/>
            </a:pPr>
            <a:r>
              <a:rPr lang="en-US" altLang="en-US" sz="3200" b="1" smtClean="0"/>
              <a:t>FUTURE PLANS</a:t>
            </a:r>
            <a:endParaRPr lang="en-US" altLang="en-US" sz="3200" b="1" dirty="0"/>
          </a:p>
        </p:txBody>
      </p:sp>
      <p:grpSp>
        <p:nvGrpSpPr>
          <p:cNvPr id="40963" name="Group 3"/>
          <p:cNvGrpSpPr/>
          <p:nvPr/>
        </p:nvGrpSpPr>
        <p:grpSpPr>
          <a:xfrm>
            <a:off x="0" y="4154488"/>
            <a:ext cx="9144000" cy="2703512"/>
            <a:chOff x="-152400" y="4223726"/>
            <a:chExt cx="9296400" cy="2703366"/>
          </a:xfrm>
        </p:grpSpPr>
        <p:pic>
          <p:nvPicPr>
            <p:cNvPr id="40964" name="Picture 1"/>
            <p:cNvPicPr>
              <a:picLocks noChangeAspect="1"/>
            </p:cNvPicPr>
            <p:nvPr/>
          </p:nvPicPr>
          <p:blipFill>
            <a:blip r:embed="rId2"/>
            <a:stretch>
              <a:fillRect/>
            </a:stretch>
          </p:blipFill>
          <p:spPr>
            <a:xfrm>
              <a:off x="-152400" y="4223726"/>
              <a:ext cx="3048000" cy="2604796"/>
            </a:xfrm>
            <a:prstGeom prst="rect">
              <a:avLst/>
            </a:prstGeom>
            <a:noFill/>
            <a:ln w="9525">
              <a:noFill/>
            </a:ln>
          </p:spPr>
        </p:pic>
        <p:pic>
          <p:nvPicPr>
            <p:cNvPr id="40965" name="Picture 6" descr="Capture3.JPG"/>
            <p:cNvPicPr>
              <a:picLocks noChangeAspect="1"/>
            </p:cNvPicPr>
            <p:nvPr/>
          </p:nvPicPr>
          <p:blipFill>
            <a:blip r:embed="rId3"/>
            <a:stretch>
              <a:fillRect/>
            </a:stretch>
          </p:blipFill>
          <p:spPr>
            <a:xfrm>
              <a:off x="2895600" y="4223726"/>
              <a:ext cx="3684752" cy="2703366"/>
            </a:xfrm>
            <a:prstGeom prst="rect">
              <a:avLst/>
            </a:prstGeom>
            <a:noFill/>
            <a:ln w="9525">
              <a:noFill/>
            </a:ln>
          </p:spPr>
        </p:pic>
        <p:pic>
          <p:nvPicPr>
            <p:cNvPr id="40966" name="Picture 5" descr="Capture4.JPG"/>
            <p:cNvPicPr>
              <a:picLocks noChangeAspect="1"/>
            </p:cNvPicPr>
            <p:nvPr/>
          </p:nvPicPr>
          <p:blipFill>
            <a:blip r:embed="rId4"/>
            <a:stretch>
              <a:fillRect/>
            </a:stretch>
          </p:blipFill>
          <p:spPr>
            <a:xfrm>
              <a:off x="6580352" y="4223726"/>
              <a:ext cx="2563648" cy="2604796"/>
            </a:xfrm>
            <a:prstGeom prst="rect">
              <a:avLst/>
            </a:prstGeom>
            <a:noFill/>
            <a:ln w="9525">
              <a:noFill/>
            </a:ln>
          </p:spPr>
        </p:pic>
      </p:grpSp>
    </p:spTree>
  </p:cSld>
  <p:clrMapOvr>
    <a:masterClrMapping/>
  </p:clrMapOvr>
  <p:transition spd="med">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423863" y="457200"/>
            <a:ext cx="8305800" cy="60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p>
            <a:pPr algn="just" eaLnBrk="1" hangingPunct="1">
              <a:lnSpc>
                <a:spcPts val="2600"/>
              </a:lnSpc>
              <a:spcBef>
                <a:spcPts val="600"/>
              </a:spcBef>
              <a:spcAft>
                <a:spcPts val="600"/>
              </a:spcAft>
            </a:pPr>
            <a:r>
              <a:rPr lang="en-US" altLang="en-US" sz="1900" smtClean="0">
                <a:solidFill>
                  <a:srgbClr val="FFFFFF"/>
                </a:solidFill>
              </a:rPr>
              <a:t>Ministry of Health has issued a number of documents guiding implementation of service integration at all levels of health centers, which is based on reality and experience of implementing integration models in some localities</a:t>
            </a:r>
            <a:r>
              <a:rPr lang="en-US" altLang="en-US" sz="1900" smtClean="0">
                <a:solidFill>
                  <a:srgbClr val="FFFFFF"/>
                </a:solidFill>
                <a:latin typeface="Arial" panose="020B0604020202020204" pitchFamily="34" charset="0"/>
              </a:rPr>
              <a:t>:</a:t>
            </a:r>
            <a:endParaRPr lang="vi-VN" altLang="en-US" sz="1900" dirty="0">
              <a:solidFill>
                <a:srgbClr val="FFFFFF"/>
              </a:solidFill>
              <a:latin typeface="Arial" panose="020B0604020202020204" pitchFamily="34" charset="0"/>
            </a:endParaRPr>
          </a:p>
          <a:p>
            <a:pPr algn="just" eaLnBrk="1" hangingPunct="1">
              <a:lnSpc>
                <a:spcPts val="2600"/>
              </a:lnSpc>
              <a:spcBef>
                <a:spcPts val="600"/>
              </a:spcBef>
              <a:spcAft>
                <a:spcPts val="600"/>
              </a:spcAft>
              <a:buFont typeface="Wingdings" panose="05000000000000000000" pitchFamily="2" charset="2"/>
              <a:buChar char="q"/>
            </a:pPr>
            <a:r>
              <a:rPr lang="en-US" altLang="en-US" sz="1900" smtClean="0">
                <a:solidFill>
                  <a:srgbClr val="FFFFFF"/>
                </a:solidFill>
                <a:latin typeface="Arial" panose="020B0604020202020204" pitchFamily="34" charset="0"/>
              </a:rPr>
              <a:t>At Item </a:t>
            </a:r>
            <a:r>
              <a:rPr lang="en-US" altLang="en-US" sz="1900" dirty="0">
                <a:solidFill>
                  <a:srgbClr val="FFFFFF"/>
                </a:solidFill>
                <a:latin typeface="Arial" panose="020B0604020202020204" pitchFamily="34" charset="0"/>
              </a:rPr>
              <a:t>đ</a:t>
            </a:r>
            <a:r>
              <a:rPr lang="en-US" altLang="en-US" sz="1900">
                <a:solidFill>
                  <a:srgbClr val="FFFFFF"/>
                </a:solidFill>
                <a:latin typeface="Arial" panose="020B0604020202020204" pitchFamily="34" charset="0"/>
              </a:rPr>
              <a:t>, </a:t>
            </a:r>
            <a:r>
              <a:rPr lang="en-US" altLang="en-US" sz="1900" smtClean="0">
                <a:solidFill>
                  <a:srgbClr val="FFFFFF"/>
                </a:solidFill>
                <a:latin typeface="Arial" panose="020B0604020202020204" pitchFamily="34" charset="0"/>
              </a:rPr>
              <a:t>paragraph </a:t>
            </a:r>
            <a:r>
              <a:rPr lang="en-US" altLang="en-US" sz="1900" dirty="0">
                <a:solidFill>
                  <a:srgbClr val="FFFFFF"/>
                </a:solidFill>
                <a:latin typeface="Arial" panose="020B0604020202020204" pitchFamily="34" charset="0"/>
              </a:rPr>
              <a:t>3</a:t>
            </a:r>
            <a:r>
              <a:rPr lang="en-US" altLang="en-US" sz="1900">
                <a:solidFill>
                  <a:srgbClr val="FFFFFF"/>
                </a:solidFill>
                <a:latin typeface="Arial" panose="020B0604020202020204" pitchFamily="34" charset="0"/>
              </a:rPr>
              <a:t>, </a:t>
            </a:r>
            <a:r>
              <a:rPr lang="en-US" altLang="en-US" sz="1900" smtClean="0">
                <a:solidFill>
                  <a:srgbClr val="FFFFFF"/>
                </a:solidFill>
              </a:rPr>
              <a:t>article</a:t>
            </a:r>
            <a:r>
              <a:rPr lang="en-US" altLang="en-US" sz="1900" smtClean="0">
                <a:solidFill>
                  <a:srgbClr val="FFFFFF"/>
                </a:solidFill>
                <a:latin typeface="Arial" panose="020B0604020202020204" pitchFamily="34" charset="0"/>
              </a:rPr>
              <a:t> 3 in </a:t>
            </a:r>
            <a:r>
              <a:rPr lang="en-US" altLang="en-US" sz="1900" smtClean="0">
                <a:solidFill>
                  <a:srgbClr val="FFFFFF"/>
                </a:solidFill>
              </a:rPr>
              <a:t>c</a:t>
            </a:r>
            <a:r>
              <a:rPr lang="en-US" altLang="vi-VN" sz="1900" smtClean="0">
                <a:solidFill>
                  <a:srgbClr val="FFFFFF"/>
                </a:solidFill>
              </a:rPr>
              <a:t>ircular</a:t>
            </a:r>
            <a:r>
              <a:rPr lang="vi-VN" altLang="en-US" sz="1900" smtClean="0">
                <a:solidFill>
                  <a:srgbClr val="FFFFFF"/>
                </a:solidFill>
              </a:rPr>
              <a:t> </a:t>
            </a:r>
            <a:r>
              <a:rPr lang="en-US" altLang="vi-VN" sz="1900">
                <a:solidFill>
                  <a:srgbClr val="FFFFFF"/>
                </a:solidFill>
              </a:rPr>
              <a:t>No.</a:t>
            </a:r>
            <a:r>
              <a:rPr lang="vi-VN" altLang="en-US" sz="1900">
                <a:solidFill>
                  <a:srgbClr val="FFFFFF"/>
                </a:solidFill>
              </a:rPr>
              <a:t> 03/2015/TT-BYT </a:t>
            </a:r>
            <a:r>
              <a:rPr lang="en-US" altLang="vi-VN" sz="1900">
                <a:solidFill>
                  <a:srgbClr val="FFFFFF"/>
                </a:solidFill>
              </a:rPr>
              <a:t>of Ministry of Health on</a:t>
            </a:r>
            <a:r>
              <a:rPr lang="vi-VN" altLang="en-US" sz="1900">
                <a:solidFill>
                  <a:srgbClr val="FFFFFF"/>
                </a:solidFill>
              </a:rPr>
              <a:t> 4/3/2015</a:t>
            </a:r>
            <a:r>
              <a:rPr lang="en-US" altLang="vi-VN" sz="1900">
                <a:solidFill>
                  <a:srgbClr val="FFFFFF"/>
                </a:solidFill>
              </a:rPr>
              <a:t>:</a:t>
            </a:r>
            <a:r>
              <a:rPr lang="en-US" altLang="en-US" sz="1900">
                <a:solidFill>
                  <a:srgbClr val="FFFFFF"/>
                </a:solidFill>
              </a:rPr>
              <a:t> </a:t>
            </a:r>
            <a:r>
              <a:rPr lang="en-US" altLang="en-US" sz="1900" smtClean="0">
                <a:solidFill>
                  <a:srgbClr val="FFFFFF"/>
                </a:solidFill>
              </a:rPr>
              <a:t>“Regulation </a:t>
            </a:r>
            <a:r>
              <a:rPr lang="en-US" altLang="en-US" sz="1900">
                <a:solidFill>
                  <a:srgbClr val="FFFFFF"/>
                </a:solidFill>
              </a:rPr>
              <a:t>of the functions, missions, powers and organizational structure</a:t>
            </a:r>
            <a:r>
              <a:rPr lang="vi-VN" altLang="en-US" sz="1900">
                <a:solidFill>
                  <a:srgbClr val="FFFFFF"/>
                </a:solidFill>
              </a:rPr>
              <a:t> </a:t>
            </a:r>
            <a:r>
              <a:rPr lang="en-US" altLang="vi-VN" sz="1900">
                <a:solidFill>
                  <a:srgbClr val="FFFFFF"/>
                </a:solidFill>
              </a:rPr>
              <a:t>of</a:t>
            </a:r>
            <a:r>
              <a:rPr lang="vi-VN" altLang="en-US" sz="1900">
                <a:solidFill>
                  <a:srgbClr val="FFFFFF"/>
                </a:solidFill>
              </a:rPr>
              <a:t> </a:t>
            </a:r>
            <a:r>
              <a:rPr lang="en-US" altLang="vi-VN" sz="1900">
                <a:solidFill>
                  <a:srgbClr val="FFFFFF"/>
                </a:solidFill>
              </a:rPr>
              <a:t>centers for HIV / AIDS prevention and control in central cities/ </a:t>
            </a:r>
            <a:r>
              <a:rPr lang="en-US" altLang="vi-VN" sz="1900" smtClean="0">
                <a:solidFill>
                  <a:srgbClr val="FFFFFF"/>
                </a:solidFill>
              </a:rPr>
              <a:t>provinces” indicates that HIV/AIDS and addiction treatment-integrated clinics should be established at provinces or cities where the HIV treatment program and the opioid replacement therapy program take place</a:t>
            </a:r>
            <a:r>
              <a:rPr lang="en-US" altLang="en-US" sz="1900" smtClean="0">
                <a:solidFill>
                  <a:srgbClr val="FFFFFF"/>
                </a:solidFill>
                <a:latin typeface="Arial" panose="020B0604020202020204" pitchFamily="34" charset="0"/>
              </a:rPr>
              <a:t>.</a:t>
            </a:r>
            <a:endParaRPr lang="en-US" altLang="en-US" sz="1900" dirty="0">
              <a:solidFill>
                <a:srgbClr val="FFFFFF"/>
              </a:solidFill>
              <a:latin typeface="Arial" panose="020B0604020202020204" pitchFamily="34" charset="0"/>
            </a:endParaRPr>
          </a:p>
          <a:p>
            <a:pPr algn="just" eaLnBrk="1" hangingPunct="1">
              <a:lnSpc>
                <a:spcPts val="2600"/>
              </a:lnSpc>
              <a:spcBef>
                <a:spcPts val="600"/>
              </a:spcBef>
              <a:spcAft>
                <a:spcPts val="600"/>
              </a:spcAft>
              <a:buFont typeface="Wingdings" panose="05000000000000000000" pitchFamily="2" charset="2"/>
              <a:buChar char="q"/>
            </a:pPr>
            <a:r>
              <a:rPr lang="en-US" altLang="en-US" sz="1900" smtClean="0">
                <a:solidFill>
                  <a:srgbClr val="FFFFFF"/>
                </a:solidFill>
                <a:latin typeface="Arial" panose="020B0604020202020204" pitchFamily="34" charset="0"/>
              </a:rPr>
              <a:t>At Item </a:t>
            </a:r>
            <a:r>
              <a:rPr lang="en-US" altLang="en-US" sz="1900" dirty="0">
                <a:solidFill>
                  <a:srgbClr val="FFFFFF"/>
                </a:solidFill>
                <a:latin typeface="Arial" panose="020B0604020202020204" pitchFamily="34" charset="0"/>
              </a:rPr>
              <a:t>4</a:t>
            </a:r>
            <a:r>
              <a:rPr lang="en-US" altLang="en-US" sz="1900">
                <a:solidFill>
                  <a:srgbClr val="FFFFFF"/>
                </a:solidFill>
                <a:latin typeface="Arial" panose="020B0604020202020204" pitchFamily="34" charset="0"/>
              </a:rPr>
              <a:t>, </a:t>
            </a:r>
            <a:r>
              <a:rPr lang="en-US" altLang="en-US" sz="1900" smtClean="0">
                <a:solidFill>
                  <a:srgbClr val="FFFFFF"/>
                </a:solidFill>
                <a:latin typeface="Arial" panose="020B0604020202020204" pitchFamily="34" charset="0"/>
              </a:rPr>
              <a:t>section </a:t>
            </a:r>
            <a:r>
              <a:rPr lang="en-US" altLang="en-US" sz="1900" dirty="0">
                <a:solidFill>
                  <a:srgbClr val="FFFFFF"/>
                </a:solidFill>
                <a:latin typeface="Arial" panose="020B0604020202020204" pitchFamily="34" charset="0"/>
              </a:rPr>
              <a:t>V</a:t>
            </a:r>
            <a:r>
              <a:rPr lang="en-US" altLang="en-US" sz="1900">
                <a:solidFill>
                  <a:srgbClr val="FFFFFF"/>
                </a:solidFill>
                <a:latin typeface="Arial" panose="020B0604020202020204" pitchFamily="34" charset="0"/>
              </a:rPr>
              <a:t>, </a:t>
            </a:r>
            <a:r>
              <a:rPr lang="en-US" altLang="en-US" sz="1900" smtClean="0">
                <a:solidFill>
                  <a:srgbClr val="FFFFFF"/>
                </a:solidFill>
                <a:latin typeface="Arial" panose="020B0604020202020204" pitchFamily="34" charset="0"/>
              </a:rPr>
              <a:t>Chapter </a:t>
            </a:r>
            <a:r>
              <a:rPr lang="en-US" altLang="en-US" sz="1900">
                <a:solidFill>
                  <a:srgbClr val="FFFFFF"/>
                </a:solidFill>
                <a:latin typeface="Arial" panose="020B0604020202020204" pitchFamily="34" charset="0"/>
              </a:rPr>
              <a:t>I </a:t>
            </a:r>
            <a:r>
              <a:rPr lang="en-US" altLang="en-US" sz="1900" smtClean="0">
                <a:solidFill>
                  <a:srgbClr val="FFFFFF"/>
                </a:solidFill>
                <a:latin typeface="Arial" panose="020B0604020202020204" pitchFamily="34" charset="0"/>
              </a:rPr>
              <a:t>in</a:t>
            </a:r>
            <a:r>
              <a:rPr lang="en-US" altLang="en-US" sz="1900" smtClean="0">
                <a:solidFill>
                  <a:srgbClr val="FFFFFF"/>
                </a:solidFill>
              </a:rPr>
              <a:t> </a:t>
            </a:r>
            <a:r>
              <a:rPr lang="en-US" altLang="vi-VN" sz="1900" smtClean="0">
                <a:sym typeface="+mn-ea"/>
              </a:rPr>
              <a:t>Decision</a:t>
            </a:r>
            <a:r>
              <a:rPr lang="vi-VN" altLang="en-US" sz="1900" smtClean="0">
                <a:sym typeface="+mn-ea"/>
              </a:rPr>
              <a:t> </a:t>
            </a:r>
            <a:r>
              <a:rPr lang="en-US" altLang="vi-VN" sz="1900" smtClean="0">
                <a:sym typeface="+mn-ea"/>
              </a:rPr>
              <a:t>No.</a:t>
            </a:r>
            <a:r>
              <a:rPr lang="vi-VN" altLang="en-US" sz="1900" smtClean="0">
                <a:solidFill>
                  <a:srgbClr val="FFFFFF"/>
                </a:solidFill>
              </a:rPr>
              <a:t> 3509/QĐ-BYT </a:t>
            </a:r>
            <a:r>
              <a:rPr lang="en-US" altLang="vi-VN" sz="1900" smtClean="0">
                <a:sym typeface="+mn-ea"/>
              </a:rPr>
              <a:t>of Minister of Health on</a:t>
            </a:r>
            <a:r>
              <a:rPr lang="vi-VN" altLang="en-US" sz="1900" smtClean="0">
                <a:solidFill>
                  <a:srgbClr val="FFFFFF"/>
                </a:solidFill>
              </a:rPr>
              <a:t> 21/8/2015</a:t>
            </a:r>
            <a:r>
              <a:rPr lang="en-US" altLang="vi-VN" sz="1900" smtClean="0">
                <a:solidFill>
                  <a:srgbClr val="FFFFFF"/>
                </a:solidFill>
              </a:rPr>
              <a:t>: “Guidance of</a:t>
            </a:r>
            <a:r>
              <a:rPr lang="vi-VN" altLang="en-US" sz="1900" smtClean="0">
                <a:solidFill>
                  <a:srgbClr val="FFFFFF"/>
                </a:solidFill>
              </a:rPr>
              <a:t> </a:t>
            </a:r>
            <a:r>
              <a:rPr lang="en-US" altLang="vi-VN" sz="1900" smtClean="0">
                <a:solidFill>
                  <a:srgbClr val="FFFFFF"/>
                </a:solidFill>
              </a:rPr>
              <a:t>implementation of </a:t>
            </a:r>
            <a:r>
              <a:rPr lang="en-US" altLang="vi-VN" sz="1900" smtClean="0">
                <a:sym typeface="+mn-ea"/>
              </a:rPr>
              <a:t>Opioid dependence treatment</a:t>
            </a:r>
            <a:r>
              <a:rPr lang="vi-VN" altLang="en-US" sz="1900" smtClean="0">
                <a:sym typeface="+mn-ea"/>
              </a:rPr>
              <a:t> </a:t>
            </a:r>
            <a:r>
              <a:rPr lang="en-US" altLang="vi-VN" sz="1900" smtClean="0">
                <a:sym typeface="+mn-ea"/>
              </a:rPr>
              <a:t>using</a:t>
            </a:r>
            <a:r>
              <a:rPr lang="vi-VN" altLang="en-US" sz="1900" smtClean="0">
                <a:sym typeface="+mn-ea"/>
              </a:rPr>
              <a:t> Methadone</a:t>
            </a:r>
            <a:r>
              <a:rPr lang="vi-VN" altLang="en-US" sz="1900" smtClean="0">
                <a:solidFill>
                  <a:srgbClr val="FFFFFF"/>
                </a:solidFill>
              </a:rPr>
              <a:t> </a:t>
            </a:r>
            <a:r>
              <a:rPr lang="en-US" altLang="vi-VN" sz="1900" smtClean="0">
                <a:solidFill>
                  <a:srgbClr val="FFFFFF"/>
                </a:solidFill>
              </a:rPr>
              <a:t>at Methadone dispersing </a:t>
            </a:r>
            <a:r>
              <a:rPr lang="en-US" sz="1900" smtClean="0">
                <a:solidFill>
                  <a:srgbClr val="FFFFFF"/>
                </a:solidFill>
              </a:rPr>
              <a:t>facilities” indicates that Methadone dispersing should be integrated with other services, such as healthcare, HIV/AIDS treatment, tubeculosis, harm reduction approaches, psychosocial support and counseling for patients.</a:t>
            </a:r>
            <a:endParaRPr lang="en-US" altLang="en-US" sz="1900" dirty="0">
              <a:solidFill>
                <a:srgbClr val="FFFFFF"/>
              </a:solidFill>
              <a:latin typeface="Arial" panose="020B0604020202020204" pitchFamily="34" charset="0"/>
            </a:endParaRPr>
          </a:p>
        </p:txBody>
      </p:sp>
      <p:sp>
        <p:nvSpPr>
          <p:cNvPr id="41987" name="Rectangle 4"/>
          <p:cNvSpPr/>
          <p:nvPr/>
        </p:nvSpPr>
        <p:spPr>
          <a:xfrm>
            <a:off x="165100" y="0"/>
            <a:ext cx="8823325" cy="533400"/>
          </a:xfrm>
          <a:prstGeom prst="rect">
            <a:avLst/>
          </a:prstGeom>
          <a:noFill/>
          <a:ln w="9525">
            <a:noFill/>
          </a:ln>
        </p:spPr>
        <p:txBody>
          <a:bodyPr lIns="91424" tIns="45712" rIns="91424" bIns="45712" anchor="ctr"/>
          <a:lstStyle/>
          <a:p>
            <a:pPr algn="ctr" eaLnBrk="1" hangingPunct="1">
              <a:lnSpc>
                <a:spcPct val="105000"/>
              </a:lnSpc>
              <a:buClr>
                <a:schemeClr val="tx2"/>
              </a:buClr>
              <a:buFont typeface="Wingdings 2" panose="05020102010507070707" pitchFamily="18" charset="2"/>
              <a:buNone/>
            </a:pPr>
            <a:r>
              <a:rPr lang="en-US" altLang="en-US" sz="2800" b="1" smtClean="0">
                <a:solidFill>
                  <a:srgbClr val="FFC000"/>
                </a:solidFill>
                <a:latin typeface="Arial" panose="020B0604020202020204" pitchFamily="34" charset="0"/>
              </a:rPr>
              <a:t>ISSUED </a:t>
            </a:r>
            <a:r>
              <a:rPr lang="en-US" altLang="en-US" sz="2800" b="1" smtClean="0">
                <a:solidFill>
                  <a:srgbClr val="FFC000"/>
                </a:solidFill>
                <a:latin typeface="Arial" panose="020B0604020202020204" pitchFamily="34" charset="0"/>
              </a:rPr>
              <a:t>LEGAL DOCUMENTS</a:t>
            </a:r>
            <a:endParaRPr lang="en-US" altLang="en-US" sz="2800" b="1" dirty="0">
              <a:solidFill>
                <a:srgbClr val="FFC000"/>
              </a:solidFill>
              <a:latin typeface="Arial" panose="020B0604020202020204" pitchFamily="34" charset="0"/>
            </a:endParaRPr>
          </a:p>
        </p:txBody>
      </p:sp>
    </p:spTree>
  </p:cSld>
  <p:clrMapOvr>
    <a:masterClrMapping/>
  </p:clrMapOvr>
  <p:transition spd="med">
    <p:zoom/>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ext Box 2"/>
          <p:cNvSpPr txBox="1"/>
          <p:nvPr/>
        </p:nvSpPr>
        <p:spPr>
          <a:xfrm>
            <a:off x="381000" y="685800"/>
            <a:ext cx="8305800" cy="4555077"/>
          </a:xfrm>
          <a:prstGeom prst="rect">
            <a:avLst/>
          </a:prstGeom>
          <a:noFill/>
          <a:ln w="9525">
            <a:noFill/>
          </a:ln>
        </p:spPr>
        <p:txBody>
          <a:bodyPr lIns="91424" tIns="45712" rIns="91424" bIns="45712">
            <a:spAutoFit/>
          </a:bodyPr>
          <a:lstStyle/>
          <a:p>
            <a:pPr marL="393700" indent="-393700" algn="just" eaLnBrk="1" hangingPunct="1">
              <a:lnSpc>
                <a:spcPts val="2600"/>
              </a:lnSpc>
              <a:spcBef>
                <a:spcPts val="600"/>
              </a:spcBef>
              <a:spcAft>
                <a:spcPts val="600"/>
              </a:spcAft>
              <a:buFont typeface="Wingdings" panose="05000000000000000000" pitchFamily="2" charset="2"/>
              <a:buChar char="q"/>
            </a:pPr>
            <a:r>
              <a:rPr lang="en-US" altLang="en-US" sz="2200" smtClean="0">
                <a:solidFill>
                  <a:srgbClr val="FFFFFF"/>
                </a:solidFill>
              </a:rPr>
              <a:t>The integration models implemented have promisingly shown definite effectiveness and proved to be appropriate choice for healthcare centers and patients. Therefore, these models will be studied, maintained and widely implemented in localitites.</a:t>
            </a:r>
            <a:endParaRPr lang="vi-VN" altLang="en-US" sz="2200" dirty="0">
              <a:solidFill>
                <a:srgbClr val="FFFFFF"/>
              </a:solidFill>
              <a:latin typeface="Arial" panose="020B0604020202020204" pitchFamily="34" charset="0"/>
            </a:endParaRPr>
          </a:p>
          <a:p>
            <a:pPr marL="393700" indent="-393700" algn="just" eaLnBrk="1" hangingPunct="1">
              <a:lnSpc>
                <a:spcPts val="2600"/>
              </a:lnSpc>
              <a:spcBef>
                <a:spcPts val="600"/>
              </a:spcBef>
              <a:spcAft>
                <a:spcPts val="600"/>
              </a:spcAft>
              <a:buFont typeface="Wingdings" panose="05000000000000000000" pitchFamily="2" charset="2"/>
              <a:buChar char="q"/>
            </a:pPr>
            <a:r>
              <a:rPr lang="en-US" altLang="en-US" sz="2200" smtClean="0">
                <a:solidFill>
                  <a:srgbClr val="FFFFFF"/>
                </a:solidFill>
                <a:latin typeface="Arial" panose="020B0604020202020204" pitchFamily="34" charset="0"/>
              </a:rPr>
              <a:t>Newly established MMT/ ARV treatment clinics should implement service integration at the beginning;</a:t>
            </a:r>
            <a:endParaRPr lang="en-US" altLang="en-US" sz="2200" dirty="0">
              <a:solidFill>
                <a:srgbClr val="FFFFFF"/>
              </a:solidFill>
              <a:latin typeface="Arial" panose="020B0604020202020204" pitchFamily="34" charset="0"/>
            </a:endParaRPr>
          </a:p>
          <a:p>
            <a:pPr marL="393700" indent="-393700" algn="just" eaLnBrk="1" hangingPunct="1">
              <a:lnSpc>
                <a:spcPts val="2600"/>
              </a:lnSpc>
              <a:spcBef>
                <a:spcPts val="600"/>
              </a:spcBef>
              <a:spcAft>
                <a:spcPts val="600"/>
              </a:spcAft>
              <a:buFont typeface="Wingdings" panose="05000000000000000000" pitchFamily="2" charset="2"/>
              <a:buChar char="q"/>
            </a:pPr>
            <a:r>
              <a:rPr lang="en-US" altLang="en-US" sz="2200" smtClean="0">
                <a:solidFill>
                  <a:srgbClr val="FFFFFF"/>
                </a:solidFill>
                <a:latin typeface="Arial" panose="020B0604020202020204" pitchFamily="34" charset="0"/>
              </a:rPr>
              <a:t>Further studies will be conducted to assess effectiveness of integration models versus that of separate services, and to investigate integration approaches in specific circumstances.</a:t>
            </a:r>
            <a:endParaRPr lang="en-US" altLang="en-US" sz="2200" dirty="0">
              <a:solidFill>
                <a:srgbClr val="FFFFFF"/>
              </a:solidFill>
              <a:latin typeface="Arial" panose="020B0604020202020204" pitchFamily="34" charset="0"/>
            </a:endParaRPr>
          </a:p>
          <a:p>
            <a:pPr marL="393700" indent="-393700" algn="just" eaLnBrk="1" hangingPunct="1">
              <a:lnSpc>
                <a:spcPts val="2600"/>
              </a:lnSpc>
              <a:spcBef>
                <a:spcPts val="600"/>
              </a:spcBef>
              <a:spcAft>
                <a:spcPts val="600"/>
              </a:spcAft>
              <a:buFont typeface="Wingdings" panose="05000000000000000000" pitchFamily="2" charset="2"/>
              <a:buChar char="q"/>
            </a:pPr>
            <a:r>
              <a:rPr lang="en-US" altLang="en-US" sz="2200" smtClean="0">
                <a:solidFill>
                  <a:srgbClr val="FFFFFF"/>
                </a:solidFill>
                <a:latin typeface="Arial" panose="020B0604020202020204" pitchFamily="34" charset="0"/>
              </a:rPr>
              <a:t>With evidence </a:t>
            </a:r>
            <a:r>
              <a:rPr lang="en-US" altLang="en-US" sz="2200" smtClean="0">
                <a:solidFill>
                  <a:srgbClr val="FFFFFF"/>
                </a:solidFill>
                <a:latin typeface="Arial" panose="020B0604020202020204" pitchFamily="34" charset="0"/>
              </a:rPr>
              <a:t>from </a:t>
            </a:r>
            <a:r>
              <a:rPr lang="en-US" altLang="en-US" sz="2200" smtClean="0">
                <a:solidFill>
                  <a:srgbClr val="FFFFFF"/>
                </a:solidFill>
                <a:latin typeface="Arial" panose="020B0604020202020204" pitchFamily="34" charset="0"/>
              </a:rPr>
              <a:t>these studies</a:t>
            </a:r>
            <a:r>
              <a:rPr lang="en-US" altLang="en-US" sz="2200" smtClean="0">
                <a:solidFill>
                  <a:srgbClr val="FFFFFF"/>
                </a:solidFill>
                <a:latin typeface="Arial" panose="020B0604020202020204" pitchFamily="34" charset="0"/>
              </a:rPr>
              <a:t>, unified guidance of implementing integration models across the country will be </a:t>
            </a:r>
            <a:r>
              <a:rPr lang="en-US" altLang="en-US" sz="2200" smtClean="0">
                <a:solidFill>
                  <a:srgbClr val="FFFFFF"/>
                </a:solidFill>
                <a:latin typeface="Arial" panose="020B0604020202020204" pitchFamily="34" charset="0"/>
              </a:rPr>
              <a:t>developed.</a:t>
            </a:r>
            <a:endParaRPr lang="vi-VN" altLang="en-US" sz="2200" dirty="0">
              <a:solidFill>
                <a:srgbClr val="FFFFFF"/>
              </a:solidFill>
              <a:latin typeface="Arial" panose="020B0604020202020204" pitchFamily="34" charset="0"/>
            </a:endParaRPr>
          </a:p>
        </p:txBody>
      </p:sp>
      <p:sp>
        <p:nvSpPr>
          <p:cNvPr id="43011" name="Rectangle 4"/>
          <p:cNvSpPr/>
          <p:nvPr/>
        </p:nvSpPr>
        <p:spPr>
          <a:xfrm>
            <a:off x="165100" y="0"/>
            <a:ext cx="8823325" cy="685800"/>
          </a:xfrm>
          <a:prstGeom prst="rect">
            <a:avLst/>
          </a:prstGeom>
          <a:noFill/>
          <a:ln w="9525">
            <a:noFill/>
          </a:ln>
        </p:spPr>
        <p:txBody>
          <a:bodyPr lIns="91424" tIns="45712" rIns="91424" bIns="45712" anchor="ctr"/>
          <a:lstStyle/>
          <a:p>
            <a:pPr algn="ctr" eaLnBrk="1" hangingPunct="1">
              <a:lnSpc>
                <a:spcPct val="105000"/>
              </a:lnSpc>
              <a:buClr>
                <a:schemeClr val="tx2"/>
              </a:buClr>
              <a:buFont typeface="Wingdings 2" panose="05020102010507070707" pitchFamily="18" charset="2"/>
              <a:buNone/>
            </a:pPr>
            <a:r>
              <a:rPr lang="en-US" altLang="en-US" sz="3200" b="1" smtClean="0">
                <a:solidFill>
                  <a:srgbClr val="FFC000"/>
                </a:solidFill>
                <a:latin typeface="Arial" panose="020B0604020202020204" pitchFamily="34" charset="0"/>
              </a:rPr>
              <a:t>FUTURE PLANS</a:t>
            </a:r>
            <a:endParaRPr lang="en-US" altLang="en-US" sz="3200" b="1" dirty="0">
              <a:solidFill>
                <a:srgbClr val="FFC000"/>
              </a:solidFill>
              <a:latin typeface="Arial" panose="020B0604020202020204" pitchFamily="34" charset="0"/>
            </a:endParaRPr>
          </a:p>
        </p:txBody>
      </p:sp>
    </p:spTree>
  </p:cSld>
  <p:clrMapOvr>
    <a:masterClrMapping/>
  </p:clrMapOvr>
  <p:transition spd="med">
    <p:zoom/>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Rectangle 3"/>
          <p:cNvSpPr>
            <a:spLocks noGrp="1"/>
          </p:cNvSpPr>
          <p:nvPr>
            <p:ph type="body"/>
          </p:nvPr>
        </p:nvSpPr>
        <p:spPr>
          <a:xfrm>
            <a:off x="0" y="762000"/>
            <a:ext cx="7194550" cy="800100"/>
          </a:xfrm>
          <a:ln/>
        </p:spPr>
        <p:txBody>
          <a:bodyPr vert="horz" wrap="square" lIns="91436" tIns="45718" rIns="91436" bIns="45718" anchor="t"/>
          <a:lstStyle/>
          <a:p>
            <a:pPr algn="ctr" eaLnBrk="1" hangingPunct="1">
              <a:buClr>
                <a:schemeClr val="tx2"/>
              </a:buClr>
              <a:buFont typeface="Wingdings 2" panose="05020102010507070707" pitchFamily="18" charset="2"/>
              <a:buNone/>
            </a:pPr>
            <a:r>
              <a:rPr lang="en-US" altLang="en-US" sz="4400" b="1" smtClean="0">
                <a:solidFill>
                  <a:srgbClr val="FFFF00"/>
                </a:solidFill>
              </a:rPr>
              <a:t>THANK YOU </a:t>
            </a:r>
            <a:r>
              <a:rPr lang="en-US" altLang="en-US" sz="4400" b="1" dirty="0">
                <a:solidFill>
                  <a:srgbClr val="FFFF00"/>
                </a:solidFill>
              </a:rPr>
              <a:t>!</a:t>
            </a:r>
          </a:p>
        </p:txBody>
      </p:sp>
      <p:pic>
        <p:nvPicPr>
          <p:cNvPr id="44035" name="Picture 4" descr="greenfield.jpg"/>
          <p:cNvPicPr>
            <a:picLocks noChangeAspect="1"/>
          </p:cNvPicPr>
          <p:nvPr/>
        </p:nvPicPr>
        <p:blipFill>
          <a:blip r:embed="rId2"/>
          <a:stretch>
            <a:fillRect/>
          </a:stretch>
        </p:blipFill>
        <p:spPr>
          <a:xfrm>
            <a:off x="4572000" y="2486025"/>
            <a:ext cx="4429125" cy="3381375"/>
          </a:xfrm>
          <a:prstGeom prst="rect">
            <a:avLst/>
          </a:prstGeom>
          <a:noFill/>
          <a:ln w="9525">
            <a:noFill/>
          </a:ln>
        </p:spPr>
      </p:pic>
      <p:pic>
        <p:nvPicPr>
          <p:cNvPr id="44036" name="Picture 5" descr="kinhtetg2209(1).jpg"/>
          <p:cNvPicPr>
            <a:picLocks noChangeAspect="1"/>
          </p:cNvPicPr>
          <p:nvPr/>
        </p:nvPicPr>
        <p:blipFill>
          <a:blip r:embed="rId3"/>
          <a:stretch>
            <a:fillRect/>
          </a:stretch>
        </p:blipFill>
        <p:spPr>
          <a:xfrm>
            <a:off x="304800" y="2500313"/>
            <a:ext cx="3962400" cy="3352800"/>
          </a:xfrm>
          <a:prstGeom prst="rect">
            <a:avLst/>
          </a:prstGeom>
          <a:noFill/>
          <a:ln w="9525">
            <a:noFill/>
          </a:ln>
        </p:spPr>
      </p:pic>
    </p:spTree>
  </p:cSld>
  <p:clrMapOvr>
    <a:masterClrMapping/>
  </p:clrMapOvr>
  <p:transition spd="med">
    <p:zoom/>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p:cNvSpPr>
          <p:nvPr>
            <p:ph type="body"/>
          </p:nvPr>
        </p:nvSpPr>
        <p:spPr>
          <a:xfrm>
            <a:off x="0" y="685800"/>
            <a:ext cx="9144000" cy="2438400"/>
          </a:xfrm>
          <a:ln/>
        </p:spPr>
        <p:txBody>
          <a:bodyPr vert="horz" wrap="square" lIns="91436" tIns="45718" rIns="91436" bIns="45718" anchor="t"/>
          <a:lstStyle/>
          <a:p>
            <a:pPr algn="ctr" eaLnBrk="1" hangingPunct="1">
              <a:buClr>
                <a:schemeClr val="tx2"/>
              </a:buClr>
              <a:buFont typeface="Wingdings 2" panose="05020102010507070707" pitchFamily="18" charset="2"/>
              <a:buNone/>
            </a:pPr>
            <a:r>
              <a:rPr lang="en-US" altLang="en-US" sz="3600" b="1" dirty="0">
                <a:solidFill>
                  <a:srgbClr val="FFFF00"/>
                </a:solidFill>
              </a:rPr>
              <a:t>PART I</a:t>
            </a:r>
          </a:p>
          <a:p>
            <a:pPr algn="ctr" eaLnBrk="1" hangingPunct="1">
              <a:buClr>
                <a:schemeClr val="tx2"/>
              </a:buClr>
              <a:buFont typeface="Wingdings 2" panose="05020102010507070707" pitchFamily="18" charset="2"/>
              <a:buNone/>
            </a:pPr>
            <a:endParaRPr lang="en-US" altLang="en-US" sz="3600" b="1" dirty="0">
              <a:solidFill>
                <a:schemeClr val="tx2"/>
              </a:solidFill>
            </a:endParaRPr>
          </a:p>
          <a:p>
            <a:pPr algn="ctr" eaLnBrk="1" hangingPunct="1">
              <a:lnSpc>
                <a:spcPct val="105000"/>
              </a:lnSpc>
              <a:buClr>
                <a:schemeClr val="tx2"/>
              </a:buClr>
              <a:buFont typeface="Wingdings 2" panose="05020102010507070707" pitchFamily="18" charset="2"/>
              <a:buNone/>
            </a:pPr>
            <a:r>
              <a:rPr lang="en-US" sz="3600" b="1" noProof="0" dirty="0" err="1" smtClean="0">
                <a:ln>
                  <a:noFill/>
                </a:ln>
                <a:effectLst/>
                <a:uLnTx/>
                <a:uFillTx/>
                <a:sym typeface="+mn-ea"/>
              </a:rPr>
              <a:t>REGULATORY BASIS AND IMPLEMENTATION PRINCIPLES</a:t>
            </a:r>
          </a:p>
        </p:txBody>
      </p:sp>
      <p:pic>
        <p:nvPicPr>
          <p:cNvPr id="18435" name="Picture 3"/>
          <p:cNvPicPr>
            <a:picLocks noChangeAspect="1"/>
          </p:cNvPicPr>
          <p:nvPr/>
        </p:nvPicPr>
        <p:blipFill>
          <a:blip r:embed="rId2"/>
          <a:stretch>
            <a:fillRect/>
          </a:stretch>
        </p:blipFill>
        <p:spPr>
          <a:xfrm>
            <a:off x="11113" y="3484563"/>
            <a:ext cx="9163050" cy="3352800"/>
          </a:xfrm>
          <a:prstGeom prst="rect">
            <a:avLst/>
          </a:prstGeom>
          <a:noFill/>
          <a:ln w="9525">
            <a:noFill/>
          </a:ln>
        </p:spPr>
      </p:pic>
    </p:spTree>
  </p:cSld>
  <p:clrMapOvr>
    <a:masterClrMapping/>
  </p:clrMapOvr>
  <p:transition spd="med">
    <p:zoom/>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ext Box 2"/>
          <p:cNvSpPr txBox="1"/>
          <p:nvPr/>
        </p:nvSpPr>
        <p:spPr>
          <a:xfrm>
            <a:off x="292100" y="1219200"/>
            <a:ext cx="8382000" cy="3116580"/>
          </a:xfrm>
          <a:prstGeom prst="rect">
            <a:avLst/>
          </a:prstGeom>
          <a:noFill/>
          <a:ln w="9525">
            <a:noFill/>
          </a:ln>
        </p:spPr>
        <p:txBody>
          <a:bodyPr lIns="91424" tIns="45712" rIns="91424" bIns="45712">
            <a:spAutoFit/>
          </a:bodyPr>
          <a:lstStyle/>
          <a:p>
            <a:pPr marL="457200" indent="-457200" algn="just" eaLnBrk="1" hangingPunct="1">
              <a:lnSpc>
                <a:spcPts val="2800"/>
              </a:lnSpc>
              <a:spcBef>
                <a:spcPts val="300"/>
              </a:spcBef>
              <a:spcAft>
                <a:spcPts val="300"/>
              </a:spcAft>
              <a:buFont typeface="Wingdings" panose="05000000000000000000" pitchFamily="2" charset="2"/>
              <a:buChar char="q"/>
            </a:pPr>
            <a:r>
              <a:rPr lang="en-US" altLang="en-US" sz="2000" dirty="0">
                <a:latin typeface="Arial" panose="020B0604020202020204" pitchFamily="34" charset="0"/>
              </a:rPr>
              <a:t>Law No. 64/2006/QH11: Prevention and control of Human Immunodeficiency Virus and Acquired Immune Deficiency Syndrome (HIV/AIDS)</a:t>
            </a: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sz="2000" dirty="0">
                <a:latin typeface="Arial" panose="020B0604020202020204" pitchFamily="34" charset="0"/>
              </a:rPr>
              <a:t>Decree</a:t>
            </a:r>
            <a:r>
              <a:rPr lang="vi-VN" altLang="en-US" sz="2000" dirty="0">
                <a:latin typeface="Arial" panose="020B0604020202020204" pitchFamily="34" charset="0"/>
              </a:rPr>
              <a:t> </a:t>
            </a:r>
            <a:r>
              <a:rPr lang="en-US" altLang="vi-VN" sz="2000" dirty="0">
                <a:latin typeface="Arial" panose="020B0604020202020204" pitchFamily="34" charset="0"/>
              </a:rPr>
              <a:t>No.</a:t>
            </a:r>
            <a:r>
              <a:rPr lang="vi-VN" altLang="en-US" sz="2000" dirty="0">
                <a:latin typeface="Arial" panose="020B0604020202020204" pitchFamily="34" charset="0"/>
              </a:rPr>
              <a:t> </a:t>
            </a:r>
            <a:r>
              <a:rPr lang="en-US" altLang="en-US" sz="2000" dirty="0">
                <a:latin typeface="Arial" panose="020B0604020202020204" pitchFamily="34" charset="0"/>
              </a:rPr>
              <a:t>108</a:t>
            </a:r>
            <a:r>
              <a:rPr lang="vi-VN" altLang="en-US" sz="2000" dirty="0">
                <a:latin typeface="Arial" panose="020B0604020202020204" pitchFamily="34" charset="0"/>
              </a:rPr>
              <a:t>/20</a:t>
            </a:r>
            <a:r>
              <a:rPr lang="en-US" altLang="en-US" sz="2000" dirty="0">
                <a:latin typeface="Arial" panose="020B0604020202020204" pitchFamily="34" charset="0"/>
              </a:rPr>
              <a:t>07</a:t>
            </a:r>
            <a:r>
              <a:rPr lang="vi-VN" altLang="en-US" sz="2000" dirty="0">
                <a:latin typeface="Arial" panose="020B0604020202020204" pitchFamily="34" charset="0"/>
              </a:rPr>
              <a:t>/NĐ-CP </a:t>
            </a:r>
            <a:r>
              <a:rPr lang="en-US" altLang="vi-VN" sz="2000" dirty="0">
                <a:latin typeface="Arial" panose="020B0604020202020204" pitchFamily="34" charset="0"/>
              </a:rPr>
              <a:t>of the Government on</a:t>
            </a:r>
            <a:r>
              <a:rPr lang="vi-VN" altLang="en-US" sz="2000" dirty="0">
                <a:latin typeface="Arial" panose="020B0604020202020204" pitchFamily="34" charset="0"/>
              </a:rPr>
              <a:t> </a:t>
            </a:r>
            <a:r>
              <a:rPr lang="en-US" altLang="en-US" sz="2000" dirty="0">
                <a:latin typeface="Arial" panose="020B0604020202020204" pitchFamily="34" charset="0"/>
              </a:rPr>
              <a:t>26</a:t>
            </a:r>
            <a:r>
              <a:rPr lang="vi-VN" altLang="en-US" sz="2000" dirty="0">
                <a:latin typeface="Arial" panose="020B0604020202020204" pitchFamily="34" charset="0"/>
              </a:rPr>
              <a:t>/</a:t>
            </a:r>
            <a:r>
              <a:rPr lang="en-US" altLang="en-US" sz="2000" dirty="0">
                <a:latin typeface="Arial" panose="020B0604020202020204" pitchFamily="34" charset="0"/>
              </a:rPr>
              <a:t>6</a:t>
            </a:r>
            <a:r>
              <a:rPr lang="vi-VN" altLang="en-US" sz="2000" dirty="0">
                <a:latin typeface="Arial" panose="020B0604020202020204" pitchFamily="34" charset="0"/>
              </a:rPr>
              <a:t>/20</a:t>
            </a:r>
            <a:r>
              <a:rPr lang="en-US" altLang="en-US" sz="2000" dirty="0">
                <a:latin typeface="Arial" panose="020B0604020202020204" pitchFamily="34" charset="0"/>
              </a:rPr>
              <a:t>07:</a:t>
            </a:r>
            <a:r>
              <a:rPr lang="en-US" sz="2000" dirty="0">
                <a:latin typeface="Arial" panose="020B0604020202020204" pitchFamily="34" charset="0"/>
              </a:rPr>
              <a:t>Regulation of implementing rules in the Law of </a:t>
            </a:r>
            <a:r>
              <a:rPr lang="en-US" altLang="en-US" sz="2000" dirty="0">
                <a:latin typeface="Arial" panose="020B0604020202020204" pitchFamily="34" charset="0"/>
              </a:rPr>
              <a:t> HIV/AIDS </a:t>
            </a:r>
            <a:r>
              <a:rPr lang="en-US" altLang="en-US" sz="2000" dirty="0">
                <a:sym typeface="+mn-ea"/>
              </a:rPr>
              <a:t>Prevention and control</a:t>
            </a:r>
            <a:r>
              <a:rPr lang="en-US" altLang="en-US" sz="2000" dirty="0">
                <a:latin typeface="Arial" panose="020B0604020202020204" pitchFamily="34" charset="0"/>
              </a:rPr>
              <a:t>.</a:t>
            </a: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sz="2000" dirty="0">
                <a:latin typeface="Arial" panose="020B0604020202020204" pitchFamily="34" charset="0"/>
              </a:rPr>
              <a:t>Decree</a:t>
            </a:r>
            <a:r>
              <a:rPr lang="vi-VN" altLang="en-US" sz="2000" dirty="0">
                <a:latin typeface="Arial" panose="020B0604020202020204" pitchFamily="34" charset="0"/>
              </a:rPr>
              <a:t> </a:t>
            </a:r>
            <a:r>
              <a:rPr lang="en-US" altLang="vi-VN" sz="2000" dirty="0">
                <a:latin typeface="Arial" panose="020B0604020202020204" pitchFamily="34" charset="0"/>
              </a:rPr>
              <a:t>No.</a:t>
            </a:r>
            <a:r>
              <a:rPr lang="vi-VN" altLang="en-US" sz="2000" dirty="0">
                <a:latin typeface="Arial" panose="020B0604020202020204" pitchFamily="34" charset="0"/>
              </a:rPr>
              <a:t> 9</a:t>
            </a:r>
            <a:r>
              <a:rPr lang="en-US" altLang="en-US" sz="2000" dirty="0">
                <a:latin typeface="Arial" panose="020B0604020202020204" pitchFamily="34" charset="0"/>
              </a:rPr>
              <a:t>0</a:t>
            </a:r>
            <a:r>
              <a:rPr lang="vi-VN" altLang="en-US" sz="2000" dirty="0">
                <a:latin typeface="Arial" panose="020B0604020202020204" pitchFamily="34" charset="0"/>
              </a:rPr>
              <a:t>/201</a:t>
            </a:r>
            <a:r>
              <a:rPr lang="en-US" altLang="en-US" sz="2000" dirty="0">
                <a:latin typeface="Arial" panose="020B0604020202020204" pitchFamily="34" charset="0"/>
              </a:rPr>
              <a:t>6</a:t>
            </a:r>
            <a:r>
              <a:rPr lang="vi-VN" altLang="en-US" sz="2000" dirty="0">
                <a:latin typeface="Arial" panose="020B0604020202020204" pitchFamily="34" charset="0"/>
              </a:rPr>
              <a:t>/NĐ-CP </a:t>
            </a:r>
            <a:r>
              <a:rPr lang="en-US" altLang="vi-VN" sz="2000" dirty="0">
                <a:latin typeface="Arial" panose="020B0604020202020204" pitchFamily="34" charset="0"/>
              </a:rPr>
              <a:t>of the Government on</a:t>
            </a:r>
            <a:r>
              <a:rPr lang="vi-VN" altLang="en-US" sz="2000" dirty="0">
                <a:latin typeface="Arial" panose="020B0604020202020204" pitchFamily="34" charset="0"/>
              </a:rPr>
              <a:t> </a:t>
            </a:r>
            <a:r>
              <a:rPr lang="en-US" altLang="en-US" sz="2000" dirty="0">
                <a:latin typeface="Arial" panose="020B0604020202020204" pitchFamily="34" charset="0"/>
              </a:rPr>
              <a:t>01/7/2016: Regulation of implementing Opioid substitution therapy</a:t>
            </a:r>
            <a:r>
              <a:rPr lang="vi-VN" altLang="en-US" sz="2000" dirty="0">
                <a:latin typeface="Arial" panose="020B0604020202020204" pitchFamily="34" charset="0"/>
              </a:rPr>
              <a:t>. </a:t>
            </a:r>
            <a:endParaRPr lang="en-US" altLang="en-US" sz="2000" dirty="0">
              <a:latin typeface="Arial" panose="020B0604020202020204" pitchFamily="34" charset="0"/>
            </a:endParaRPr>
          </a:p>
        </p:txBody>
      </p:sp>
      <p:sp>
        <p:nvSpPr>
          <p:cNvPr id="19459" name="Rectangle 4"/>
          <p:cNvSpPr/>
          <p:nvPr/>
        </p:nvSpPr>
        <p:spPr>
          <a:xfrm>
            <a:off x="160338" y="152400"/>
            <a:ext cx="8823325" cy="609600"/>
          </a:xfrm>
          <a:prstGeom prst="rect">
            <a:avLst/>
          </a:prstGeom>
          <a:noFill/>
          <a:ln w="9525">
            <a:noFill/>
          </a:ln>
        </p:spPr>
        <p:txBody>
          <a:bodyPr lIns="91424" tIns="45712" rIns="91424" bIns="45712" anchor="ctr"/>
          <a:lstStyle/>
          <a:p>
            <a:pPr algn="ctr" defTabSz="913130"/>
            <a:r>
              <a:rPr lang="en-US" altLang="en-US" sz="2800" b="1" smtClean="0">
                <a:solidFill>
                  <a:srgbClr val="FFFF00"/>
                </a:solidFill>
                <a:latin typeface="Arial" panose="020B0604020202020204" pitchFamily="34" charset="0"/>
              </a:rPr>
              <a:t>DEVELOPING LEGAL DOCUMENTS</a:t>
            </a:r>
            <a:endParaRPr lang="en-GB" altLang="en-US" sz="2800" b="1" dirty="0">
              <a:solidFill>
                <a:srgbClr val="FFFF00"/>
              </a:solidFill>
              <a:latin typeface="Arial" panose="020B0604020202020204" pitchFamily="34" charset="0"/>
            </a:endParaRPr>
          </a:p>
        </p:txBody>
      </p:sp>
    </p:spTree>
  </p:cSld>
  <p:clrMapOvr>
    <a:masterClrMapping/>
  </p:clrMapOvr>
  <p:transition spd="med">
    <p:zoom/>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ext Box 2"/>
          <p:cNvSpPr txBox="1"/>
          <p:nvPr/>
        </p:nvSpPr>
        <p:spPr>
          <a:xfrm>
            <a:off x="304800" y="609600"/>
            <a:ext cx="8518525" cy="6142990"/>
          </a:xfrm>
          <a:prstGeom prst="rect">
            <a:avLst/>
          </a:prstGeom>
          <a:noFill/>
          <a:ln w="9525">
            <a:noFill/>
          </a:ln>
        </p:spPr>
        <p:txBody>
          <a:bodyPr lIns="91424" tIns="45712" rIns="91424" bIns="45712">
            <a:spAutoFit/>
          </a:bodyPr>
          <a:lstStyle/>
          <a:p>
            <a:pPr marL="457200" indent="-457200" algn="just" eaLnBrk="1" hangingPunct="1">
              <a:lnSpc>
                <a:spcPts val="2800"/>
              </a:lnSpc>
              <a:spcBef>
                <a:spcPts val="300"/>
              </a:spcBef>
              <a:spcAft>
                <a:spcPts val="300"/>
              </a:spcAft>
              <a:buFont typeface="Wingdings" panose="05000000000000000000" pitchFamily="2" charset="2"/>
              <a:buChar char="q"/>
            </a:pPr>
            <a:r>
              <a:rPr lang="en-US" altLang="en-US" dirty="0">
                <a:solidFill>
                  <a:srgbClr val="FFFFFF"/>
                </a:solidFill>
                <a:latin typeface="Arial" panose="020B0604020202020204" pitchFamily="34" charset="0"/>
              </a:rPr>
              <a:t>Joint Circular No. 02/2015/TTLT-BYT-BLĐTBXH-BCA </a:t>
            </a:r>
            <a:r>
              <a:rPr lang="en-US" altLang="vi-VN" dirty="0">
                <a:solidFill>
                  <a:srgbClr val="FFFFFF"/>
                </a:solidFill>
                <a:latin typeface="Arial" panose="020B0604020202020204" pitchFamily="34" charset="0"/>
              </a:rPr>
              <a:t>on</a:t>
            </a:r>
            <a:r>
              <a:rPr lang="vi-VN" altLang="en-US" dirty="0">
                <a:solidFill>
                  <a:srgbClr val="FFFFFF"/>
                </a:solidFill>
                <a:latin typeface="Arial" panose="020B0604020202020204" pitchFamily="34" charset="0"/>
              </a:rPr>
              <a:t> 22/01/2015</a:t>
            </a:r>
            <a:r>
              <a:rPr lang="en-US" altLang="vi-VN" dirty="0">
                <a:solidFill>
                  <a:srgbClr val="FFFFFF"/>
                </a:solidFill>
                <a:latin typeface="Arial" panose="020B0604020202020204" pitchFamily="34" charset="0"/>
              </a:rPr>
              <a:t>:</a:t>
            </a:r>
            <a:r>
              <a:rPr lang="vi-VN" altLang="en-US" dirty="0">
                <a:solidFill>
                  <a:srgbClr val="FFFFFF"/>
                </a:solidFill>
                <a:latin typeface="Arial" panose="020B0604020202020204" pitchFamily="34" charset="0"/>
              </a:rPr>
              <a:t> </a:t>
            </a:r>
            <a:r>
              <a:rPr lang="en-US" altLang="vi-VN" dirty="0">
                <a:solidFill>
                  <a:srgbClr val="FFFFFF"/>
                </a:solidFill>
                <a:latin typeface="Arial" panose="020B0604020202020204" pitchFamily="34" charset="0"/>
              </a:rPr>
              <a:t>Guidance of management, care, counseling, treatment of HIV patients and the prevention of HIV transmission at prisons, detention camps, custody houses, compulsory education institutions, reformatories.</a:t>
            </a:r>
            <a:endParaRPr lang="en-US" altLang="en-US" dirty="0">
              <a:solidFill>
                <a:srgbClr val="FFFFFF"/>
              </a:solidFill>
              <a:latin typeface="Arial" panose="020B0604020202020204" pitchFamily="34" charset="0"/>
            </a:endParaRP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dirty="0">
                <a:solidFill>
                  <a:srgbClr val="FFFFFF"/>
                </a:solidFill>
                <a:latin typeface="Arial" panose="020B0604020202020204" pitchFamily="34" charset="0"/>
              </a:rPr>
              <a:t>Circular</a:t>
            </a:r>
            <a:r>
              <a:rPr lang="vi-VN" altLang="en-US" dirty="0">
                <a:solidFill>
                  <a:srgbClr val="FFFFFF"/>
                </a:solidFill>
                <a:latin typeface="Arial" panose="020B0604020202020204" pitchFamily="34" charset="0"/>
              </a:rPr>
              <a:t> </a:t>
            </a:r>
            <a:r>
              <a:rPr lang="en-US" altLang="vi-VN" dirty="0">
                <a:solidFill>
                  <a:srgbClr val="FFFFFF"/>
                </a:solidFill>
                <a:latin typeface="Arial" panose="020B0604020202020204" pitchFamily="34" charset="0"/>
              </a:rPr>
              <a:t>No.</a:t>
            </a:r>
            <a:r>
              <a:rPr lang="vi-VN" altLang="en-US" dirty="0">
                <a:solidFill>
                  <a:srgbClr val="FFFFFF"/>
                </a:solidFill>
                <a:latin typeface="Arial" panose="020B0604020202020204" pitchFamily="34" charset="0"/>
              </a:rPr>
              <a:t> 03/2015/TT-BYT </a:t>
            </a:r>
            <a:r>
              <a:rPr lang="en-US" altLang="vi-VN" dirty="0">
                <a:solidFill>
                  <a:srgbClr val="FFFFFF"/>
                </a:solidFill>
                <a:latin typeface="Arial" panose="020B0604020202020204" pitchFamily="34" charset="0"/>
              </a:rPr>
              <a:t>of Ministry of Health on</a:t>
            </a:r>
            <a:r>
              <a:rPr lang="vi-VN" altLang="en-US" dirty="0">
                <a:solidFill>
                  <a:srgbClr val="FFFFFF"/>
                </a:solidFill>
                <a:latin typeface="Arial" panose="020B0604020202020204" pitchFamily="34" charset="0"/>
              </a:rPr>
              <a:t> 4/3/2015</a:t>
            </a:r>
            <a:r>
              <a:rPr lang="en-US" altLang="vi-VN" dirty="0">
                <a:solidFill>
                  <a:srgbClr val="FFFFFF"/>
                </a:solidFill>
                <a:latin typeface="Arial" panose="020B0604020202020204" pitchFamily="34" charset="0"/>
              </a:rPr>
              <a:t>:</a:t>
            </a:r>
            <a:r>
              <a:rPr lang="en-US" altLang="en-US" dirty="0">
                <a:solidFill>
                  <a:srgbClr val="FFFFFF"/>
                </a:solidFill>
                <a:latin typeface="Arial" panose="020B0604020202020204" pitchFamily="34" charset="0"/>
              </a:rPr>
              <a:t> Regulation of the functions, missions, powers and organizational structure</a:t>
            </a:r>
            <a:r>
              <a:rPr lang="vi-VN" altLang="en-US" dirty="0">
                <a:solidFill>
                  <a:srgbClr val="FFFFFF"/>
                </a:solidFill>
                <a:latin typeface="Arial" panose="020B0604020202020204" pitchFamily="34" charset="0"/>
              </a:rPr>
              <a:t> </a:t>
            </a:r>
            <a:r>
              <a:rPr lang="en-US" altLang="vi-VN" dirty="0">
                <a:solidFill>
                  <a:srgbClr val="FFFFFF"/>
                </a:solidFill>
                <a:latin typeface="Arial" panose="020B0604020202020204" pitchFamily="34" charset="0"/>
              </a:rPr>
              <a:t>of</a:t>
            </a:r>
            <a:r>
              <a:rPr lang="vi-VN" altLang="en-US" dirty="0">
                <a:solidFill>
                  <a:srgbClr val="FFFFFF"/>
                </a:solidFill>
                <a:latin typeface="Arial" panose="020B0604020202020204" pitchFamily="34" charset="0"/>
              </a:rPr>
              <a:t> </a:t>
            </a:r>
            <a:r>
              <a:rPr lang="en-US" altLang="vi-VN" dirty="0">
                <a:solidFill>
                  <a:srgbClr val="FFFFFF"/>
                </a:solidFill>
                <a:latin typeface="Arial" panose="020B0604020202020204" pitchFamily="34" charset="0"/>
              </a:rPr>
              <a:t>centers for HIV / AIDS prevention and control in central cities/ provinces</a:t>
            </a:r>
            <a:r>
              <a:rPr lang="en-US" altLang="en-US" dirty="0">
                <a:solidFill>
                  <a:srgbClr val="FFFFFF"/>
                </a:solidFill>
                <a:latin typeface="Arial" panose="020B0604020202020204" pitchFamily="34" charset="0"/>
              </a:rPr>
              <a:t>.</a:t>
            </a: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dirty="0">
                <a:solidFill>
                  <a:srgbClr val="FFFFFF"/>
                </a:solidFill>
                <a:sym typeface="+mn-ea"/>
              </a:rPr>
              <a:t>Circular</a:t>
            </a:r>
            <a:r>
              <a:rPr lang="vi-VN" altLang="en-US" dirty="0">
                <a:solidFill>
                  <a:srgbClr val="FFFFFF"/>
                </a:solidFill>
                <a:sym typeface="+mn-ea"/>
              </a:rPr>
              <a:t> </a:t>
            </a:r>
            <a:r>
              <a:rPr lang="en-US" altLang="vi-VN" dirty="0">
                <a:solidFill>
                  <a:srgbClr val="FFFFFF"/>
                </a:solidFill>
                <a:sym typeface="+mn-ea"/>
              </a:rPr>
              <a:t>No.</a:t>
            </a:r>
            <a:r>
              <a:rPr lang="vi-VN" altLang="en-US" dirty="0">
                <a:solidFill>
                  <a:srgbClr val="FFFFFF"/>
                </a:solidFill>
                <a:latin typeface="Arial" panose="020B0604020202020204" pitchFamily="34" charset="0"/>
              </a:rPr>
              <a:t> 01/2015/TT-BYT </a:t>
            </a:r>
            <a:r>
              <a:rPr lang="en-US" altLang="vi-VN" dirty="0">
                <a:solidFill>
                  <a:srgbClr val="FFFFFF"/>
                </a:solidFill>
                <a:sym typeface="+mn-ea"/>
              </a:rPr>
              <a:t>of Ministry of Health</a:t>
            </a:r>
            <a:r>
              <a:rPr lang="vi-VN" altLang="en-US" dirty="0">
                <a:solidFill>
                  <a:srgbClr val="FFFFFF"/>
                </a:solidFill>
                <a:latin typeface="Arial" panose="020B0604020202020204" pitchFamily="34" charset="0"/>
              </a:rPr>
              <a:t> </a:t>
            </a:r>
            <a:r>
              <a:rPr lang="en-US" altLang="vi-VN" dirty="0">
                <a:solidFill>
                  <a:srgbClr val="FFFFFF"/>
                </a:solidFill>
                <a:latin typeface="Arial" panose="020B0604020202020204" pitchFamily="34" charset="0"/>
              </a:rPr>
              <a:t>on</a:t>
            </a:r>
            <a:r>
              <a:rPr lang="vi-VN" altLang="en-US" dirty="0">
                <a:solidFill>
                  <a:srgbClr val="FFFFFF"/>
                </a:solidFill>
                <a:latin typeface="Arial" panose="020B0604020202020204" pitchFamily="34" charset="0"/>
              </a:rPr>
              <a:t> 27/2/2015</a:t>
            </a:r>
            <a:r>
              <a:rPr lang="en-US" altLang="vi-VN" dirty="0">
                <a:solidFill>
                  <a:srgbClr val="FFFFFF"/>
                </a:solidFill>
                <a:latin typeface="Arial" panose="020B0604020202020204" pitchFamily="34" charset="0"/>
              </a:rPr>
              <a:t>:</a:t>
            </a:r>
            <a:r>
              <a:rPr lang="vi-VN" altLang="en-US" dirty="0">
                <a:solidFill>
                  <a:srgbClr val="FFFFFF"/>
                </a:solidFill>
                <a:latin typeface="Arial" panose="020B0604020202020204" pitchFamily="34" charset="0"/>
              </a:rPr>
              <a:t> </a:t>
            </a:r>
            <a:r>
              <a:rPr lang="en-US" altLang="vi-VN" dirty="0">
                <a:solidFill>
                  <a:srgbClr val="FFFFFF"/>
                </a:solidFill>
                <a:latin typeface="Arial" panose="020B0604020202020204" pitchFamily="34" charset="0"/>
              </a:rPr>
              <a:t>Guidance of counseling of </a:t>
            </a:r>
            <a:r>
              <a:rPr lang="en-US" altLang="vi-VN" dirty="0">
                <a:solidFill>
                  <a:srgbClr val="FFFFFF"/>
                </a:solidFill>
                <a:sym typeface="+mn-ea"/>
              </a:rPr>
              <a:t>HIV / AIDS prevention and control at heathcare services</a:t>
            </a:r>
            <a:r>
              <a:rPr lang="vi-VN" altLang="en-US" dirty="0">
                <a:solidFill>
                  <a:srgbClr val="FFFFFF"/>
                </a:solidFill>
                <a:latin typeface="Arial" panose="020B0604020202020204" pitchFamily="34" charset="0"/>
              </a:rPr>
              <a:t>.</a:t>
            </a:r>
            <a:endParaRPr lang="en-US" altLang="en-US" dirty="0">
              <a:solidFill>
                <a:srgbClr val="FFFFFF"/>
              </a:solidFill>
              <a:latin typeface="Arial" panose="020B0604020202020204" pitchFamily="34" charset="0"/>
            </a:endParaRP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dirty="0">
                <a:solidFill>
                  <a:srgbClr val="FFFFFF"/>
                </a:solidFill>
                <a:sym typeface="+mn-ea"/>
              </a:rPr>
              <a:t>Circular</a:t>
            </a:r>
            <a:r>
              <a:rPr lang="vi-VN" altLang="en-US" dirty="0">
                <a:solidFill>
                  <a:srgbClr val="FFFFFF"/>
                </a:solidFill>
                <a:sym typeface="+mn-ea"/>
              </a:rPr>
              <a:t> </a:t>
            </a:r>
            <a:r>
              <a:rPr lang="en-US" altLang="vi-VN" dirty="0">
                <a:solidFill>
                  <a:srgbClr val="FFFFFF"/>
                </a:solidFill>
                <a:sym typeface="+mn-ea"/>
              </a:rPr>
              <a:t>No.</a:t>
            </a:r>
            <a:r>
              <a:rPr lang="en-US" altLang="en-US" dirty="0">
                <a:solidFill>
                  <a:srgbClr val="FFFFFF"/>
                </a:solidFill>
                <a:latin typeface="Arial" panose="020B0604020202020204" pitchFamily="34" charset="0"/>
              </a:rPr>
              <a:t> 37/2016/TT-BYT </a:t>
            </a:r>
            <a:r>
              <a:rPr lang="en-US" altLang="vi-VN" dirty="0">
                <a:solidFill>
                  <a:srgbClr val="FFFFFF"/>
                </a:solidFill>
                <a:sym typeface="+mn-ea"/>
              </a:rPr>
              <a:t>of Ministry of Health on</a:t>
            </a:r>
            <a:r>
              <a:rPr lang="en-US" altLang="en-US" dirty="0">
                <a:solidFill>
                  <a:srgbClr val="FFFFFF"/>
                </a:solidFill>
                <a:latin typeface="Arial" panose="020B0604020202020204" pitchFamily="34" charset="0"/>
              </a:rPr>
              <a:t> 25/10/2016: </a:t>
            </a:r>
            <a:r>
              <a:rPr lang="en-US" altLang="en-US" dirty="0">
                <a:solidFill>
                  <a:srgbClr val="FFFFFF"/>
                </a:solidFill>
                <a:sym typeface="+mn-ea"/>
              </a:rPr>
              <a:t>Regulation of the functions, missions, powers and organizational structure</a:t>
            </a:r>
            <a:r>
              <a:rPr lang="vi-VN" altLang="en-US" dirty="0">
                <a:solidFill>
                  <a:srgbClr val="FFFFFF"/>
                </a:solidFill>
                <a:sym typeface="+mn-ea"/>
              </a:rPr>
              <a:t> </a:t>
            </a:r>
            <a:r>
              <a:rPr lang="en-US" altLang="vi-VN" dirty="0">
                <a:solidFill>
                  <a:srgbClr val="FFFFFF"/>
                </a:solidFill>
                <a:sym typeface="+mn-ea"/>
              </a:rPr>
              <a:t>of general heathcare centers in rural or urban districts, provincial towns, provincial cities</a:t>
            </a:r>
            <a:r>
              <a:rPr lang="en-US" altLang="en-US" dirty="0">
                <a:solidFill>
                  <a:srgbClr val="FFFFFF"/>
                </a:solidFill>
                <a:latin typeface="Arial" panose="020B0604020202020204" pitchFamily="34" charset="0"/>
              </a:rPr>
              <a:t> and central cities.</a:t>
            </a: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dirty="0">
                <a:solidFill>
                  <a:srgbClr val="FFFFFF"/>
                </a:solidFill>
                <a:sym typeface="+mn-ea"/>
              </a:rPr>
              <a:t>Circular</a:t>
            </a:r>
            <a:r>
              <a:rPr lang="vi-VN" altLang="en-US" dirty="0">
                <a:solidFill>
                  <a:srgbClr val="FFFFFF"/>
                </a:solidFill>
                <a:sym typeface="+mn-ea"/>
              </a:rPr>
              <a:t> </a:t>
            </a:r>
            <a:r>
              <a:rPr lang="en-US" altLang="vi-VN" dirty="0">
                <a:solidFill>
                  <a:srgbClr val="FFFFFF"/>
                </a:solidFill>
                <a:sym typeface="+mn-ea"/>
              </a:rPr>
              <a:t>No.</a:t>
            </a:r>
            <a:r>
              <a:rPr lang="en-US" altLang="en-US" dirty="0">
                <a:solidFill>
                  <a:srgbClr val="FFFFFF"/>
                </a:solidFill>
                <a:latin typeface="Arial" panose="020B0604020202020204" pitchFamily="34" charset="0"/>
              </a:rPr>
              <a:t> 26/2017/TT-BYT </a:t>
            </a:r>
            <a:r>
              <a:rPr lang="en-US" altLang="vi-VN" dirty="0">
                <a:solidFill>
                  <a:srgbClr val="FFFFFF"/>
                </a:solidFill>
                <a:sym typeface="+mn-ea"/>
              </a:rPr>
              <a:t>of Ministry of Health on</a:t>
            </a:r>
            <a:r>
              <a:rPr lang="en-US" altLang="en-US" dirty="0">
                <a:solidFill>
                  <a:srgbClr val="FFFFFF"/>
                </a:solidFill>
                <a:latin typeface="Arial" panose="020B0604020202020204" pitchFamily="34" charset="0"/>
              </a:rPr>
              <a:t> 26/6/2017: </a:t>
            </a:r>
            <a:r>
              <a:rPr lang="en-US" altLang="en-US" dirty="0">
                <a:solidFill>
                  <a:srgbClr val="FFFFFF"/>
                </a:solidFill>
                <a:sym typeface="+mn-ea"/>
              </a:rPr>
              <a:t>Guidance of functions, missions, powers and organizational structure</a:t>
            </a:r>
            <a:r>
              <a:rPr lang="vi-VN" altLang="en-US" dirty="0">
                <a:solidFill>
                  <a:srgbClr val="FFFFFF"/>
                </a:solidFill>
                <a:sym typeface="+mn-ea"/>
              </a:rPr>
              <a:t> </a:t>
            </a:r>
            <a:r>
              <a:rPr lang="en-US" altLang="vi-VN" dirty="0">
                <a:solidFill>
                  <a:srgbClr val="FFFFFF"/>
                </a:solidFill>
                <a:sym typeface="+mn-ea"/>
              </a:rPr>
              <a:t>of centers for disease control in central cities/ provinces</a:t>
            </a:r>
            <a:r>
              <a:rPr lang="en-US" altLang="en-US" dirty="0">
                <a:solidFill>
                  <a:srgbClr val="FFFFFF"/>
                </a:solidFill>
                <a:sym typeface="+mn-ea"/>
              </a:rPr>
              <a:t>.</a:t>
            </a:r>
            <a:endParaRPr lang="en-US" altLang="en-US" dirty="0">
              <a:solidFill>
                <a:srgbClr val="FFFFFF"/>
              </a:solidFill>
              <a:latin typeface="Arial" panose="020B0604020202020204" pitchFamily="34" charset="0"/>
            </a:endParaRPr>
          </a:p>
        </p:txBody>
      </p:sp>
      <p:sp>
        <p:nvSpPr>
          <p:cNvPr id="20483" name="Rectangle 4"/>
          <p:cNvSpPr/>
          <p:nvPr/>
        </p:nvSpPr>
        <p:spPr>
          <a:xfrm>
            <a:off x="0" y="0"/>
            <a:ext cx="8823325" cy="609600"/>
          </a:xfrm>
          <a:prstGeom prst="rect">
            <a:avLst/>
          </a:prstGeom>
          <a:noFill/>
          <a:ln w="9525">
            <a:noFill/>
          </a:ln>
        </p:spPr>
        <p:txBody>
          <a:bodyPr lIns="91424" tIns="45712" rIns="91424" bIns="45712" anchor="ctr"/>
          <a:lstStyle/>
          <a:p>
            <a:pPr algn="ctr" defTabSz="913130"/>
            <a:r>
              <a:rPr lang="en-US" altLang="en-US" sz="2800" b="1">
                <a:solidFill>
                  <a:srgbClr val="FFFF00"/>
                </a:solidFill>
              </a:rPr>
              <a:t>DEVELOPING LEGAL DOCUMENTS</a:t>
            </a:r>
            <a:endParaRPr lang="en-GB" altLang="en-US" sz="2800" b="1" dirty="0">
              <a:solidFill>
                <a:srgbClr val="FFFF00"/>
              </a:solidFill>
            </a:endParaRPr>
          </a:p>
        </p:txBody>
      </p:sp>
    </p:spTree>
  </p:cSld>
  <p:clrMapOvr>
    <a:masterClrMapping/>
  </p:clrMapOvr>
  <p:transition spd="med">
    <p:zoom/>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p:nvPr/>
        </p:nvSpPr>
        <p:spPr>
          <a:xfrm>
            <a:off x="304800" y="990600"/>
            <a:ext cx="8518525" cy="3911600"/>
          </a:xfrm>
          <a:prstGeom prst="rect">
            <a:avLst/>
          </a:prstGeom>
          <a:noFill/>
          <a:ln w="9525">
            <a:noFill/>
          </a:ln>
        </p:spPr>
        <p:txBody>
          <a:bodyPr lIns="91424" tIns="45712" rIns="91424" bIns="45712">
            <a:spAutoFit/>
          </a:bodyPr>
          <a:lstStyle/>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sz="2100" dirty="0">
                <a:latin typeface="Arial" panose="020B0604020202020204" pitchFamily="34" charset="0"/>
              </a:rPr>
              <a:t>Decision</a:t>
            </a:r>
            <a:r>
              <a:rPr lang="vi-VN" altLang="en-US" sz="2100" dirty="0">
                <a:latin typeface="Arial" panose="020B0604020202020204" pitchFamily="34" charset="0"/>
              </a:rPr>
              <a:t> </a:t>
            </a:r>
            <a:r>
              <a:rPr lang="en-US" altLang="vi-VN" sz="2100" dirty="0">
                <a:latin typeface="Arial" panose="020B0604020202020204" pitchFamily="34" charset="0"/>
              </a:rPr>
              <a:t>No.</a:t>
            </a:r>
            <a:r>
              <a:rPr lang="vi-VN" altLang="en-US" sz="2100" dirty="0">
                <a:latin typeface="Arial" panose="020B0604020202020204" pitchFamily="34" charset="0"/>
              </a:rPr>
              <a:t> 3</a:t>
            </a:r>
            <a:r>
              <a:rPr lang="en-US" altLang="en-US" sz="2100" dirty="0">
                <a:latin typeface="Arial" panose="020B0604020202020204" pitchFamily="34" charset="0"/>
              </a:rPr>
              <a:t>047</a:t>
            </a:r>
            <a:r>
              <a:rPr lang="vi-VN" altLang="en-US" sz="2100" dirty="0">
                <a:latin typeface="Arial" panose="020B0604020202020204" pitchFamily="34" charset="0"/>
              </a:rPr>
              <a:t>/QĐ-BYT </a:t>
            </a:r>
            <a:r>
              <a:rPr lang="en-US" altLang="vi-VN" sz="2100" dirty="0">
                <a:latin typeface="Arial" panose="020B0604020202020204" pitchFamily="34" charset="0"/>
              </a:rPr>
              <a:t>of Minister of Health on</a:t>
            </a:r>
            <a:r>
              <a:rPr lang="vi-VN" altLang="en-US" sz="2100" dirty="0">
                <a:latin typeface="Arial" panose="020B0604020202020204" pitchFamily="34" charset="0"/>
              </a:rPr>
              <a:t> </a:t>
            </a:r>
            <a:r>
              <a:rPr lang="en-US" altLang="en-US" sz="2100" dirty="0">
                <a:latin typeface="Arial" panose="020B0604020202020204" pitchFamily="34" charset="0"/>
              </a:rPr>
              <a:t>22</a:t>
            </a:r>
            <a:r>
              <a:rPr lang="vi-VN" altLang="en-US" sz="2100" dirty="0">
                <a:latin typeface="Arial" panose="020B0604020202020204" pitchFamily="34" charset="0"/>
              </a:rPr>
              <a:t>/</a:t>
            </a:r>
            <a:r>
              <a:rPr lang="en-US" altLang="en-US" sz="2100" dirty="0">
                <a:latin typeface="Arial" panose="020B0604020202020204" pitchFamily="34" charset="0"/>
              </a:rPr>
              <a:t>7</a:t>
            </a:r>
            <a:r>
              <a:rPr lang="vi-VN" altLang="en-US" sz="2100" dirty="0">
                <a:latin typeface="Arial" panose="020B0604020202020204" pitchFamily="34" charset="0"/>
              </a:rPr>
              <a:t>/201</a:t>
            </a:r>
            <a:r>
              <a:rPr lang="en-US" altLang="en-US" sz="2100" dirty="0">
                <a:latin typeface="Arial" panose="020B0604020202020204" pitchFamily="34" charset="0"/>
              </a:rPr>
              <a:t>5</a:t>
            </a:r>
            <a:r>
              <a:rPr lang="en-US" sz="2100" dirty="0">
                <a:latin typeface="Arial" panose="020B0604020202020204" pitchFamily="34" charset="0"/>
              </a:rPr>
              <a:t>: </a:t>
            </a:r>
            <a:r>
              <a:rPr lang="vi-VN" altLang="en-US" sz="2100" dirty="0">
                <a:latin typeface="Arial" panose="020B0604020202020204" pitchFamily="34" charset="0"/>
              </a:rPr>
              <a:t>“</a:t>
            </a:r>
            <a:r>
              <a:rPr lang="en-US" altLang="vi-VN" sz="2100" dirty="0">
                <a:latin typeface="Arial" panose="020B0604020202020204" pitchFamily="34" charset="0"/>
              </a:rPr>
              <a:t>Guidance of management of treatment and care of HIV/AIDS patients</a:t>
            </a:r>
            <a:r>
              <a:rPr lang="vi-VN" altLang="en-US" sz="2100" dirty="0">
                <a:latin typeface="Arial" panose="020B0604020202020204" pitchFamily="34" charset="0"/>
              </a:rPr>
              <a:t>”.</a:t>
            </a:r>
            <a:endParaRPr lang="en-US" altLang="en-US" sz="2100" dirty="0">
              <a:latin typeface="Arial" panose="020B0604020202020204" pitchFamily="34" charset="0"/>
            </a:endParaRP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sz="2100" dirty="0">
                <a:sym typeface="+mn-ea"/>
              </a:rPr>
              <a:t>Decision</a:t>
            </a:r>
            <a:r>
              <a:rPr lang="vi-VN" altLang="en-US" sz="2100" dirty="0">
                <a:sym typeface="+mn-ea"/>
              </a:rPr>
              <a:t> </a:t>
            </a:r>
            <a:r>
              <a:rPr lang="en-US" altLang="vi-VN" sz="2100" dirty="0">
                <a:sym typeface="+mn-ea"/>
              </a:rPr>
              <a:t>No.</a:t>
            </a:r>
            <a:r>
              <a:rPr lang="vi-VN" altLang="en-US" sz="2100" dirty="0">
                <a:latin typeface="Arial" panose="020B0604020202020204" pitchFamily="34" charset="0"/>
              </a:rPr>
              <a:t> 3140/QĐ-BYT </a:t>
            </a:r>
            <a:r>
              <a:rPr lang="en-US" altLang="vi-VN" sz="2100" dirty="0">
                <a:sym typeface="+mn-ea"/>
              </a:rPr>
              <a:t>of Minister of Health on</a:t>
            </a:r>
            <a:r>
              <a:rPr lang="vi-VN" altLang="en-US" sz="2100" dirty="0">
                <a:latin typeface="Arial" panose="020B0604020202020204" pitchFamily="34" charset="0"/>
              </a:rPr>
              <a:t> 30/8/2010</a:t>
            </a:r>
            <a:r>
              <a:rPr lang="en-US" altLang="vi-VN" sz="2100" dirty="0">
                <a:latin typeface="Arial" panose="020B0604020202020204" pitchFamily="34" charset="0"/>
              </a:rPr>
              <a:t>:</a:t>
            </a:r>
            <a:r>
              <a:rPr lang="vi-VN" altLang="en-US" sz="2100" dirty="0">
                <a:latin typeface="Arial" panose="020B0604020202020204" pitchFamily="34" charset="0"/>
              </a:rPr>
              <a:t> “</a:t>
            </a:r>
            <a:r>
              <a:rPr lang="en-US" altLang="vi-VN" sz="2100" dirty="0">
                <a:latin typeface="Arial" panose="020B0604020202020204" pitchFamily="34" charset="0"/>
              </a:rPr>
              <a:t>Guidance of Opioid dependence treatment</a:t>
            </a:r>
            <a:r>
              <a:rPr lang="vi-VN" altLang="en-US" sz="2100" dirty="0">
                <a:latin typeface="Arial" panose="020B0604020202020204" pitchFamily="34" charset="0"/>
              </a:rPr>
              <a:t> </a:t>
            </a:r>
            <a:r>
              <a:rPr lang="en-US" altLang="vi-VN" sz="2100" dirty="0">
                <a:latin typeface="Arial" panose="020B0604020202020204" pitchFamily="34" charset="0"/>
              </a:rPr>
              <a:t>using</a:t>
            </a:r>
            <a:r>
              <a:rPr lang="vi-VN" altLang="en-US" sz="2100" dirty="0">
                <a:latin typeface="Arial" panose="020B0604020202020204" pitchFamily="34" charset="0"/>
              </a:rPr>
              <a:t> Methadone”.</a:t>
            </a:r>
            <a:endParaRPr lang="en-US" altLang="en-US" sz="2100" dirty="0">
              <a:latin typeface="Arial" panose="020B0604020202020204" pitchFamily="34" charset="0"/>
            </a:endParaRP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sz="2100" dirty="0">
                <a:sym typeface="+mn-ea"/>
              </a:rPr>
              <a:t>Decision</a:t>
            </a:r>
            <a:r>
              <a:rPr lang="vi-VN" altLang="en-US" sz="2100" dirty="0">
                <a:sym typeface="+mn-ea"/>
              </a:rPr>
              <a:t> </a:t>
            </a:r>
            <a:r>
              <a:rPr lang="en-US" altLang="vi-VN" sz="2100" dirty="0">
                <a:sym typeface="+mn-ea"/>
              </a:rPr>
              <a:t>No.</a:t>
            </a:r>
            <a:r>
              <a:rPr lang="vi-VN" altLang="en-US" sz="2100" dirty="0">
                <a:solidFill>
                  <a:srgbClr val="FFFFFF"/>
                </a:solidFill>
                <a:latin typeface="Arial" panose="020B0604020202020204" pitchFamily="34" charset="0"/>
              </a:rPr>
              <a:t> 3153/QĐ-BYT </a:t>
            </a:r>
            <a:r>
              <a:rPr lang="en-US" altLang="vi-VN" sz="2100" dirty="0">
                <a:sym typeface="+mn-ea"/>
              </a:rPr>
              <a:t>of Minister of Health on</a:t>
            </a:r>
            <a:r>
              <a:rPr lang="vi-VN" altLang="en-US" sz="2100" dirty="0">
                <a:solidFill>
                  <a:srgbClr val="FFFFFF"/>
                </a:solidFill>
                <a:latin typeface="Arial" panose="020B0604020202020204" pitchFamily="34" charset="0"/>
              </a:rPr>
              <a:t> 30/7/2015</a:t>
            </a:r>
            <a:r>
              <a:rPr lang="en-US" altLang="vi-VN" sz="2100" dirty="0">
                <a:solidFill>
                  <a:srgbClr val="FFFFFF"/>
                </a:solidFill>
                <a:latin typeface="Arial" panose="020B0604020202020204" pitchFamily="34" charset="0"/>
              </a:rPr>
              <a:t>: Guidance of</a:t>
            </a:r>
            <a:r>
              <a:rPr lang="vi-VN" altLang="en-US" sz="2100" dirty="0">
                <a:solidFill>
                  <a:srgbClr val="FFFFFF"/>
                </a:solidFill>
                <a:latin typeface="Arial" panose="020B0604020202020204" pitchFamily="34" charset="0"/>
              </a:rPr>
              <a:t> Methadone </a:t>
            </a:r>
            <a:r>
              <a:rPr lang="en-US" altLang="vi-VN" sz="2100" dirty="0">
                <a:solidFill>
                  <a:srgbClr val="FFFFFF"/>
                </a:solidFill>
                <a:latin typeface="Arial" panose="020B0604020202020204" pitchFamily="34" charset="0"/>
              </a:rPr>
              <a:t>maintenance treatment in jails</a:t>
            </a:r>
            <a:r>
              <a:rPr lang="vi-VN" altLang="en-US" sz="2100" dirty="0">
                <a:solidFill>
                  <a:srgbClr val="FFFFFF"/>
                </a:solidFill>
                <a:latin typeface="Arial" panose="020B0604020202020204" pitchFamily="34" charset="0"/>
              </a:rPr>
              <a:t>; </a:t>
            </a:r>
            <a:endParaRPr lang="en-US" altLang="en-US" sz="2100" dirty="0">
              <a:solidFill>
                <a:srgbClr val="FFFFFF"/>
              </a:solidFill>
              <a:latin typeface="Arial" panose="020B0604020202020204" pitchFamily="34" charset="0"/>
            </a:endParaRPr>
          </a:p>
          <a:p>
            <a:pPr marL="457200" indent="-457200" algn="just" eaLnBrk="1" hangingPunct="1">
              <a:lnSpc>
                <a:spcPts val="2800"/>
              </a:lnSpc>
              <a:spcBef>
                <a:spcPts val="300"/>
              </a:spcBef>
              <a:spcAft>
                <a:spcPts val="300"/>
              </a:spcAft>
              <a:buFont typeface="Wingdings" panose="05000000000000000000" pitchFamily="2" charset="2"/>
              <a:buChar char="q"/>
            </a:pPr>
            <a:r>
              <a:rPr lang="en-US" altLang="vi-VN" sz="2100" dirty="0">
                <a:sym typeface="+mn-ea"/>
              </a:rPr>
              <a:t>Decision</a:t>
            </a:r>
            <a:r>
              <a:rPr lang="vi-VN" altLang="en-US" sz="2100" dirty="0">
                <a:sym typeface="+mn-ea"/>
              </a:rPr>
              <a:t> </a:t>
            </a:r>
            <a:r>
              <a:rPr lang="en-US" altLang="vi-VN" sz="2100" dirty="0">
                <a:sym typeface="+mn-ea"/>
              </a:rPr>
              <a:t>No.</a:t>
            </a:r>
            <a:r>
              <a:rPr lang="vi-VN" altLang="en-US" sz="2100" dirty="0">
                <a:solidFill>
                  <a:srgbClr val="FFFFFF"/>
                </a:solidFill>
                <a:latin typeface="Arial" panose="020B0604020202020204" pitchFamily="34" charset="0"/>
              </a:rPr>
              <a:t> 3509/QĐ-BYT </a:t>
            </a:r>
            <a:r>
              <a:rPr lang="en-US" altLang="vi-VN" sz="2100" dirty="0">
                <a:sym typeface="+mn-ea"/>
              </a:rPr>
              <a:t>of Minister of Health on</a:t>
            </a:r>
            <a:r>
              <a:rPr lang="vi-VN" altLang="en-US" sz="2100" dirty="0">
                <a:solidFill>
                  <a:srgbClr val="FFFFFF"/>
                </a:solidFill>
                <a:latin typeface="Arial" panose="020B0604020202020204" pitchFamily="34" charset="0"/>
              </a:rPr>
              <a:t> 21/8/2015</a:t>
            </a:r>
            <a:r>
              <a:rPr lang="en-US" altLang="vi-VN" sz="2100" dirty="0">
                <a:solidFill>
                  <a:srgbClr val="FFFFFF"/>
                </a:solidFill>
                <a:latin typeface="Arial" panose="020B0604020202020204" pitchFamily="34" charset="0"/>
              </a:rPr>
              <a:t>: Guidance of</a:t>
            </a:r>
            <a:r>
              <a:rPr lang="vi-VN" altLang="en-US" sz="2100" dirty="0">
                <a:solidFill>
                  <a:srgbClr val="FFFFFF"/>
                </a:solidFill>
                <a:latin typeface="Arial" panose="020B0604020202020204" pitchFamily="34" charset="0"/>
              </a:rPr>
              <a:t> </a:t>
            </a:r>
            <a:r>
              <a:rPr lang="en-US" altLang="vi-VN" sz="2100" dirty="0">
                <a:solidFill>
                  <a:srgbClr val="FFFFFF"/>
                </a:solidFill>
                <a:latin typeface="Arial" panose="020B0604020202020204" pitchFamily="34" charset="0"/>
              </a:rPr>
              <a:t>implementation of </a:t>
            </a:r>
            <a:r>
              <a:rPr lang="en-US" altLang="vi-VN" sz="2100" dirty="0">
                <a:sym typeface="+mn-ea"/>
              </a:rPr>
              <a:t>Opioid dependence treatment</a:t>
            </a:r>
            <a:r>
              <a:rPr lang="vi-VN" altLang="en-US" sz="2100" dirty="0">
                <a:sym typeface="+mn-ea"/>
              </a:rPr>
              <a:t> </a:t>
            </a:r>
            <a:r>
              <a:rPr lang="en-US" altLang="vi-VN" sz="2100" dirty="0">
                <a:sym typeface="+mn-ea"/>
              </a:rPr>
              <a:t>using</a:t>
            </a:r>
            <a:r>
              <a:rPr lang="vi-VN" altLang="en-US" sz="2100" dirty="0">
                <a:sym typeface="+mn-ea"/>
              </a:rPr>
              <a:t> Methadone</a:t>
            </a:r>
            <a:r>
              <a:rPr lang="vi-VN" altLang="en-US" sz="2100" dirty="0">
                <a:solidFill>
                  <a:srgbClr val="FFFFFF"/>
                </a:solidFill>
                <a:latin typeface="Arial" panose="020B0604020202020204" pitchFamily="34" charset="0"/>
              </a:rPr>
              <a:t> </a:t>
            </a:r>
            <a:r>
              <a:rPr lang="en-US" altLang="vi-VN" sz="2100" dirty="0">
                <a:solidFill>
                  <a:srgbClr val="FFFFFF"/>
                </a:solidFill>
                <a:latin typeface="Arial" panose="020B0604020202020204" pitchFamily="34" charset="0"/>
              </a:rPr>
              <a:t>at Methadone dispersing </a:t>
            </a:r>
            <a:r>
              <a:rPr lang="en-US" sz="2100" dirty="0">
                <a:solidFill>
                  <a:srgbClr val="FFFFFF"/>
                </a:solidFill>
                <a:latin typeface="Arial" panose="020B0604020202020204" pitchFamily="34" charset="0"/>
              </a:rPr>
              <a:t>facilities.</a:t>
            </a:r>
          </a:p>
        </p:txBody>
      </p:sp>
      <p:sp>
        <p:nvSpPr>
          <p:cNvPr id="21507" name="Rectangle 4"/>
          <p:cNvSpPr/>
          <p:nvPr/>
        </p:nvSpPr>
        <p:spPr>
          <a:xfrm>
            <a:off x="0" y="0"/>
            <a:ext cx="8823325" cy="609600"/>
          </a:xfrm>
          <a:prstGeom prst="rect">
            <a:avLst/>
          </a:prstGeom>
          <a:noFill/>
          <a:ln w="9525">
            <a:noFill/>
          </a:ln>
        </p:spPr>
        <p:txBody>
          <a:bodyPr lIns="91424" tIns="45712" rIns="91424" bIns="45712" anchor="ctr"/>
          <a:lstStyle/>
          <a:p>
            <a:pPr algn="ctr" defTabSz="913130"/>
            <a:r>
              <a:rPr lang="en-US" altLang="en-US" sz="2800" b="1">
                <a:solidFill>
                  <a:srgbClr val="FFFF00"/>
                </a:solidFill>
              </a:rPr>
              <a:t>DEVELOPING LEGAL DOCUMENTS</a:t>
            </a:r>
            <a:endParaRPr lang="en-GB" altLang="en-US" sz="2800" b="1" dirty="0">
              <a:solidFill>
                <a:srgbClr val="FFFF00"/>
              </a:solidFill>
            </a:endParaRPr>
          </a:p>
        </p:txBody>
      </p:sp>
    </p:spTree>
  </p:cSld>
  <p:clrMapOvr>
    <a:masterClrMapping/>
  </p:clrMapOvr>
  <p:transition spd="med">
    <p:zoom/>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ext Box 2"/>
          <p:cNvSpPr txBox="1"/>
          <p:nvPr/>
        </p:nvSpPr>
        <p:spPr>
          <a:xfrm>
            <a:off x="158750" y="914400"/>
            <a:ext cx="8610600" cy="4773085"/>
          </a:xfrm>
          <a:prstGeom prst="rect">
            <a:avLst/>
          </a:prstGeom>
          <a:noFill/>
          <a:ln w="9525">
            <a:noFill/>
          </a:ln>
        </p:spPr>
        <p:txBody>
          <a:bodyPr lIns="91424" tIns="45712" rIns="91424" bIns="45712">
            <a:spAutoFit/>
          </a:bodyPr>
          <a:lstStyle/>
          <a:p>
            <a:pPr marL="517525" indent="-517525" algn="just" eaLnBrk="1" hangingPunct="1">
              <a:lnSpc>
                <a:spcPts val="3100"/>
              </a:lnSpc>
              <a:spcBef>
                <a:spcPts val="600"/>
              </a:spcBef>
              <a:spcAft>
                <a:spcPts val="600"/>
              </a:spcAft>
              <a:buFont typeface="Wingdings" panose="05000000000000000000" pitchFamily="2" charset="2"/>
              <a:buChar char="q"/>
            </a:pPr>
            <a:r>
              <a:rPr lang="en-US" altLang="en-US" sz="2000" smtClean="0">
                <a:solidFill>
                  <a:srgbClr val="FFFFFF"/>
                </a:solidFill>
                <a:latin typeface="Arial" panose="020B0604020202020204" pitchFamily="34" charset="0"/>
              </a:rPr>
              <a:t>Integration models should be </a:t>
            </a:r>
            <a:r>
              <a:rPr lang="en-US" altLang="en-US" sz="2000" smtClean="0">
                <a:solidFill>
                  <a:srgbClr val="FFFFFF"/>
                </a:solidFill>
              </a:rPr>
              <a:t>developed on the basis of</a:t>
            </a:r>
            <a:r>
              <a:rPr lang="en-US" altLang="en-US" sz="2000" smtClean="0">
                <a:solidFill>
                  <a:srgbClr val="FFFFFF"/>
                </a:solidFill>
                <a:latin typeface="Arial" panose="020B0604020202020204" pitchFamily="34" charset="0"/>
              </a:rPr>
              <a:t> </a:t>
            </a:r>
            <a:r>
              <a:rPr lang="en-US" altLang="en-US" sz="2000" smtClean="0">
                <a:solidFill>
                  <a:srgbClr val="FFFFFF"/>
                </a:solidFill>
                <a:latin typeface="Arial" panose="020B0604020202020204" pitchFamily="34" charset="0"/>
              </a:rPr>
              <a:t>local characteristics to assure local compatibility and economics;</a:t>
            </a:r>
            <a:endParaRPr lang="en-US" altLang="en-US" sz="2000" dirty="0">
              <a:solidFill>
                <a:srgbClr val="FFFFFF"/>
              </a:solidFill>
              <a:latin typeface="Arial" panose="020B0604020202020204" pitchFamily="34" charset="0"/>
            </a:endParaRPr>
          </a:p>
          <a:p>
            <a:pPr marL="517525" indent="-517525" algn="just" eaLnBrk="1" hangingPunct="1">
              <a:lnSpc>
                <a:spcPts val="3100"/>
              </a:lnSpc>
              <a:spcBef>
                <a:spcPts val="600"/>
              </a:spcBef>
              <a:spcAft>
                <a:spcPts val="600"/>
              </a:spcAft>
              <a:buFont typeface="Wingdings" panose="05000000000000000000" pitchFamily="2" charset="2"/>
              <a:buChar char="q"/>
            </a:pPr>
            <a:r>
              <a:rPr lang="en-US" altLang="en-US" sz="2000" smtClean="0">
                <a:solidFill>
                  <a:srgbClr val="FFFFFF"/>
                </a:solidFill>
                <a:latin typeface="Arial" panose="020B0604020202020204" pitchFamily="34" charset="0"/>
              </a:rPr>
              <a:t>The number of personnel and structure of organization should be compatible with the number of patients accessing to the service. Human resources should be streamlined by harnessing similar job positions from different treatment services;</a:t>
            </a:r>
            <a:endParaRPr lang="en-US" altLang="en-US" sz="2000" dirty="0">
              <a:solidFill>
                <a:srgbClr val="FFFFFF"/>
              </a:solidFill>
              <a:latin typeface="Arial" panose="020B0604020202020204" pitchFamily="34" charset="0"/>
            </a:endParaRPr>
          </a:p>
          <a:p>
            <a:pPr marL="517525" indent="-517525" algn="just" eaLnBrk="1" hangingPunct="1">
              <a:lnSpc>
                <a:spcPts val="3100"/>
              </a:lnSpc>
              <a:spcBef>
                <a:spcPts val="600"/>
              </a:spcBef>
              <a:spcAft>
                <a:spcPts val="600"/>
              </a:spcAft>
              <a:buFont typeface="Wingdings" panose="05000000000000000000" pitchFamily="2" charset="2"/>
              <a:buChar char="q"/>
            </a:pPr>
            <a:r>
              <a:rPr lang="en-US" altLang="en-US" sz="2000" smtClean="0">
                <a:solidFill>
                  <a:srgbClr val="FFFFFF"/>
                </a:solidFill>
                <a:latin typeface="Arial" panose="020B0604020202020204" pitchFamily="34" charset="0"/>
              </a:rPr>
              <a:t>Integration models should be continuous, effective, sustainable and convenient for patients (venues and time for providing services should be convenient for patients’ movement and access to the service…), and must ensure connectivity with other services of HIV/AIDS prevention and control.</a:t>
            </a:r>
            <a:endParaRPr lang="vi-VN" altLang="en-US" sz="2000" dirty="0">
              <a:solidFill>
                <a:srgbClr val="FFFFFF"/>
              </a:solidFill>
              <a:latin typeface="Arial" panose="020B0604020202020204" pitchFamily="34" charset="0"/>
            </a:endParaRPr>
          </a:p>
        </p:txBody>
      </p:sp>
      <p:sp>
        <p:nvSpPr>
          <p:cNvPr id="22531" name="Rectangle 4"/>
          <p:cNvSpPr/>
          <p:nvPr/>
        </p:nvSpPr>
        <p:spPr>
          <a:xfrm>
            <a:off x="-229235" y="76200"/>
            <a:ext cx="9592310" cy="609600"/>
          </a:xfrm>
          <a:prstGeom prst="rect">
            <a:avLst/>
          </a:prstGeom>
          <a:noFill/>
          <a:ln w="9525">
            <a:noFill/>
          </a:ln>
        </p:spPr>
        <p:txBody>
          <a:bodyPr lIns="91424" tIns="45712" rIns="91424" bIns="45712" anchor="ctr"/>
          <a:lstStyle/>
          <a:p>
            <a:pPr algn="ctr" defTabSz="913130"/>
            <a:r>
              <a:rPr lang="en-US" altLang="en-US" sz="2400" b="1" smtClean="0">
                <a:solidFill>
                  <a:srgbClr val="FFFF00"/>
                </a:solidFill>
                <a:latin typeface="Arial" panose="020B0604020202020204" pitchFamily="34" charset="0"/>
              </a:rPr>
              <a:t>PRINCIPLES OF INTEGRATED </a:t>
            </a:r>
            <a:r>
              <a:rPr lang="en-US" altLang="en-US" sz="2400" b="1" dirty="0">
                <a:solidFill>
                  <a:srgbClr val="FFFF00"/>
                </a:solidFill>
                <a:latin typeface="Arial" panose="020B0604020202020204" pitchFamily="34" charset="0"/>
              </a:rPr>
              <a:t>PROGRAM</a:t>
            </a:r>
          </a:p>
        </p:txBody>
      </p:sp>
    </p:spTree>
  </p:cSld>
  <p:clrMapOvr>
    <a:masterClrMapping/>
  </p:clrMapOvr>
  <p:transition spd="med">
    <p:zoom/>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304800" y="609600"/>
            <a:ext cx="8534400" cy="5992504"/>
          </a:xfrm>
          <a:ln/>
        </p:spPr>
        <p:txBody>
          <a:bodyPr vert="horz" wrap="square" lIns="91436" tIns="45718" rIns="91436" bIns="45718" anchor="t"/>
          <a:lstStyle/>
          <a:p>
            <a:pPr algn="just">
              <a:lnSpc>
                <a:spcPts val="2500"/>
              </a:lnSpc>
              <a:spcBef>
                <a:spcPts val="300"/>
              </a:spcBef>
              <a:spcAft>
                <a:spcPts val="300"/>
              </a:spcAft>
              <a:buFont typeface="Wingdings" panose="05000000000000000000" pitchFamily="2" charset="2"/>
              <a:buChar char="q"/>
            </a:pPr>
            <a:r>
              <a:rPr lang="en-US" altLang="en-US" sz="2000" b="1" smtClean="0">
                <a:solidFill>
                  <a:srgbClr val="FFC000"/>
                </a:solidFill>
                <a:latin typeface="Calibri" panose="020F0502020204030204" pitchFamily="34" charset="0"/>
              </a:rPr>
              <a:t>Model </a:t>
            </a:r>
            <a:r>
              <a:rPr lang="en-US" altLang="en-US" sz="2000" b="1" smtClean="0">
                <a:solidFill>
                  <a:srgbClr val="FFC000"/>
                </a:solidFill>
                <a:latin typeface="Calibri" panose="020F0502020204030204" pitchFamily="34" charset="0"/>
              </a:rPr>
              <a:t>I: </a:t>
            </a:r>
            <a:r>
              <a:rPr lang="en-US" altLang="en-US" sz="2000" smtClean="0">
                <a:latin typeface="Calibri" panose="020F0502020204030204" pitchFamily="34" charset="0"/>
              </a:rPr>
              <a:t>Implementing the integration when VCT, </a:t>
            </a:r>
            <a:r>
              <a:rPr lang="en-US" altLang="en-US" sz="2000" smtClean="0">
                <a:latin typeface="Calibri" panose="020F0502020204030204" pitchFamily="34" charset="0"/>
              </a:rPr>
              <a:t>ART and MMT services are </a:t>
            </a:r>
            <a:r>
              <a:rPr lang="en-US" altLang="en-US" sz="2000" smtClean="0">
                <a:latin typeface="Calibri" panose="020F0502020204030204" pitchFamily="34" charset="0"/>
              </a:rPr>
              <a:t>already available </a:t>
            </a:r>
            <a:r>
              <a:rPr lang="en-US" altLang="en-US" sz="2000" smtClean="0">
                <a:latin typeface="Calibri" panose="020F0502020204030204" pitchFamily="34" charset="0"/>
              </a:rPr>
              <a:t>in the same healthcare </a:t>
            </a:r>
            <a:r>
              <a:rPr lang="en-US" altLang="en-US" sz="2000" smtClean="0">
                <a:latin typeface="Calibri" panose="020F0502020204030204" pitchFamily="34" charset="0"/>
              </a:rPr>
              <a:t>setting</a:t>
            </a:r>
            <a:r>
              <a:rPr lang="en-US" altLang="en-US" sz="2000" smtClean="0">
                <a:latin typeface="Calibri" panose="020F0502020204030204" pitchFamily="34" charset="0"/>
              </a:rPr>
              <a:t>.</a:t>
            </a:r>
            <a:endParaRPr lang="en-US" altLang="en-US" sz="2000" dirty="0">
              <a:latin typeface="Calibri" panose="020F0502020204030204" pitchFamily="34" charset="0"/>
            </a:endParaRPr>
          </a:p>
          <a:p>
            <a:pPr algn="just">
              <a:lnSpc>
                <a:spcPts val="2500"/>
              </a:lnSpc>
              <a:spcBef>
                <a:spcPts val="300"/>
              </a:spcBef>
              <a:spcAft>
                <a:spcPts val="300"/>
              </a:spcAft>
              <a:buFont typeface="Wingdings" panose="05000000000000000000" pitchFamily="2" charset="2"/>
              <a:buChar char="§"/>
            </a:pPr>
            <a:r>
              <a:rPr lang="en-US" altLang="en-US" sz="2000">
                <a:latin typeface="Calibri" panose="020F0502020204030204" pitchFamily="34" charset="0"/>
                <a:cs typeface="Arial" panose="020B0604020202020204" pitchFamily="34" charset="0"/>
              </a:rPr>
              <a:t>T</a:t>
            </a:r>
            <a:r>
              <a:rPr lang="en-US" altLang="en-US" sz="2000" smtClean="0">
                <a:latin typeface="Calibri" panose="020F0502020204030204" pitchFamily="34" charset="0"/>
                <a:cs typeface="Arial" panose="020B0604020202020204" pitchFamily="34" charset="0"/>
              </a:rPr>
              <a:t>he </a:t>
            </a:r>
            <a:r>
              <a:rPr lang="en-US" altLang="en-US" sz="2000" smtClean="0">
                <a:latin typeface="Calibri" panose="020F0502020204030204" pitchFamily="34" charset="0"/>
                <a:cs typeface="Arial" panose="020B0604020202020204" pitchFamily="34" charset="0"/>
              </a:rPr>
              <a:t>most challenging model, especially if services </a:t>
            </a:r>
            <a:r>
              <a:rPr lang="en-US" altLang="en-US" sz="2000">
                <a:latin typeface="Calibri" panose="020F0502020204030204" pitchFamily="34" charset="0"/>
                <a:cs typeface="Arial" panose="020B0604020202020204" pitchFamily="34" charset="0"/>
              </a:rPr>
              <a:t>are </a:t>
            </a:r>
            <a:r>
              <a:rPr lang="en-US" altLang="en-US" sz="2000" smtClean="0">
                <a:latin typeface="Calibri" panose="020F0502020204030204" pitchFamily="34" charset="0"/>
                <a:cs typeface="Arial" panose="020B0604020202020204" pitchFamily="34" charset="0"/>
              </a:rPr>
              <a:t>run by different </a:t>
            </a:r>
            <a:r>
              <a:rPr lang="en-US" altLang="en-US" sz="2000">
                <a:latin typeface="Calibri" panose="020F0502020204030204" pitchFamily="34" charset="0"/>
                <a:cs typeface="Arial" panose="020B0604020202020204" pitchFamily="34" charset="0"/>
              </a:rPr>
              <a:t>healthcare </a:t>
            </a:r>
            <a:r>
              <a:rPr lang="en-US" altLang="en-US" sz="2000" smtClean="0">
                <a:latin typeface="Calibri" panose="020F0502020204030204" pitchFamily="34" charset="0"/>
                <a:cs typeface="Arial" panose="020B0604020202020204" pitchFamily="34" charset="0"/>
              </a:rPr>
              <a:t>providers</a:t>
            </a:r>
            <a:r>
              <a:rPr lang="en-US" altLang="en-US" sz="2000" smtClean="0">
                <a:latin typeface="Calibri" panose="020F0502020204030204" pitchFamily="34" charset="0"/>
                <a:cs typeface="Arial" panose="020B0604020202020204" pitchFamily="34" charset="0"/>
              </a:rPr>
              <a:t> </a:t>
            </a:r>
            <a:r>
              <a:rPr lang="en-US" altLang="en-US" sz="2000" smtClean="0">
                <a:latin typeface="Calibri" panose="020F0502020204030204" pitchFamily="34" charset="0"/>
                <a:cs typeface="Arial" panose="020B0604020202020204" pitchFamily="34" charset="0"/>
              </a:rPr>
              <a:t>(e.g. hospitals or preventive </a:t>
            </a:r>
            <a:r>
              <a:rPr lang="en-US" altLang="en-US" sz="2000" smtClean="0">
                <a:latin typeface="Calibri" panose="020F0502020204030204" pitchFamily="34" charset="0"/>
                <a:cs typeface="Arial" panose="020B0604020202020204" pitchFamily="34" charset="0"/>
              </a:rPr>
              <a:t>medicine centers</a:t>
            </a:r>
            <a:r>
              <a:rPr lang="en-US" altLang="en-US" sz="2000" smtClean="0">
                <a:latin typeface="Calibri" panose="020F0502020204030204" pitchFamily="34" charset="0"/>
                <a:cs typeface="Arial" panose="020B0604020202020204" pitchFamily="34" charset="0"/>
              </a:rPr>
              <a:t>) or </a:t>
            </a:r>
            <a:r>
              <a:rPr lang="en-US" altLang="en-US" sz="2000" smtClean="0">
                <a:latin typeface="Calibri" panose="020F0502020204030204" pitchFamily="34" charset="0"/>
                <a:cs typeface="Arial" panose="020B0604020202020204" pitchFamily="34" charset="0"/>
              </a:rPr>
              <a:t>funded by different </a:t>
            </a:r>
            <a:r>
              <a:rPr lang="en-US" altLang="en-US" sz="2000" smtClean="0">
                <a:latin typeface="Calibri" panose="020F0502020204030204" pitchFamily="34" charset="0"/>
                <a:cs typeface="Arial" panose="020B0604020202020204" pitchFamily="34" charset="0"/>
              </a:rPr>
              <a:t>sponsors.</a:t>
            </a:r>
            <a:endParaRPr lang="en-US" altLang="en-US" sz="2000" dirty="0">
              <a:latin typeface="Calibri" panose="020F0502020204030204" pitchFamily="34" charset="0"/>
              <a:cs typeface="Arial" panose="020B0604020202020204" pitchFamily="34" charset="0"/>
            </a:endParaRPr>
          </a:p>
          <a:p>
            <a:pPr algn="just">
              <a:lnSpc>
                <a:spcPts val="2500"/>
              </a:lnSpc>
              <a:spcBef>
                <a:spcPts val="300"/>
              </a:spcBef>
              <a:spcAft>
                <a:spcPts val="300"/>
              </a:spcAft>
              <a:buFont typeface="Wingdings" panose="05000000000000000000" pitchFamily="2" charset="2"/>
              <a:buChar char="§"/>
            </a:pPr>
            <a:r>
              <a:rPr lang="en-US" altLang="en-US" sz="2000" smtClean="0">
                <a:latin typeface="Calibri" panose="020F0502020204030204" pitchFamily="34" charset="0"/>
                <a:cs typeface="Arial" panose="020B0604020202020204" pitchFamily="34" charset="0"/>
              </a:rPr>
              <a:t>Has </a:t>
            </a:r>
            <a:r>
              <a:rPr lang="en-US" altLang="en-US" sz="2000" smtClean="0">
                <a:latin typeface="Calibri" panose="020F0502020204030204" pitchFamily="34" charset="0"/>
                <a:cs typeface="Arial" panose="020B0604020202020204" pitchFamily="34" charset="0"/>
              </a:rPr>
              <a:t>been implemented in </a:t>
            </a:r>
            <a:r>
              <a:rPr lang="en-US" altLang="en-US" sz="2000" smtClean="0">
                <a:latin typeface="Calibri" panose="020F0502020204030204" pitchFamily="34" charset="0"/>
                <a:cs typeface="Arial" panose="020B0604020202020204" pitchFamily="34" charset="0"/>
              </a:rPr>
              <a:t>Dist.</a:t>
            </a:r>
            <a:r>
              <a:rPr lang="en-US" altLang="en-US" sz="2000" smtClean="0">
                <a:latin typeface="Calibri" panose="020F0502020204030204" pitchFamily="34" charset="0"/>
                <a:cs typeface="Arial" panose="020B0604020202020204" pitchFamily="34" charset="0"/>
              </a:rPr>
              <a:t>8, Thu </a:t>
            </a:r>
            <a:r>
              <a:rPr lang="en-US" altLang="en-US" sz="2000" smtClean="0">
                <a:latin typeface="Calibri" panose="020F0502020204030204" pitchFamily="34" charset="0"/>
                <a:cs typeface="Arial" panose="020B0604020202020204" pitchFamily="34" charset="0"/>
              </a:rPr>
              <a:t>Duc </a:t>
            </a:r>
            <a:r>
              <a:rPr lang="en-US" altLang="en-US" sz="2000" smtClean="0">
                <a:latin typeface="Calibri" panose="020F0502020204030204" pitchFamily="34" charset="0"/>
                <a:cs typeface="Arial" panose="020B0604020202020204" pitchFamily="34" charset="0"/>
              </a:rPr>
              <a:t>district, HCM </a:t>
            </a:r>
            <a:r>
              <a:rPr lang="en-US" altLang="en-US" sz="2000" smtClean="0">
                <a:latin typeface="Calibri" panose="020F0502020204030204" pitchFamily="34" charset="0"/>
                <a:cs typeface="Arial" panose="020B0604020202020204" pitchFamily="34" charset="0"/>
              </a:rPr>
              <a:t>city</a:t>
            </a:r>
            <a:endParaRPr lang="en-US" altLang="en-US" sz="2000" dirty="0">
              <a:latin typeface="Calibri" panose="020F0502020204030204" pitchFamily="34" charset="0"/>
              <a:cs typeface="Arial" panose="020B0604020202020204" pitchFamily="34" charset="0"/>
            </a:endParaRPr>
          </a:p>
          <a:p>
            <a:pPr algn="just">
              <a:lnSpc>
                <a:spcPts val="2500"/>
              </a:lnSpc>
              <a:spcBef>
                <a:spcPts val="300"/>
              </a:spcBef>
              <a:spcAft>
                <a:spcPts val="300"/>
              </a:spcAft>
              <a:buFont typeface="Wingdings" panose="05000000000000000000" pitchFamily="2" charset="2"/>
              <a:buChar char="q"/>
            </a:pPr>
            <a:r>
              <a:rPr lang="en-US" altLang="en-US" sz="2000" b="1">
                <a:solidFill>
                  <a:srgbClr val="FFC000"/>
                </a:solidFill>
                <a:latin typeface="Calibri" panose="020F0502020204030204" pitchFamily="34" charset="0"/>
              </a:rPr>
              <a:t>Model </a:t>
            </a:r>
            <a:r>
              <a:rPr lang="en-US" altLang="en-US" sz="2000" b="1" dirty="0">
                <a:solidFill>
                  <a:srgbClr val="FFC000"/>
                </a:solidFill>
                <a:latin typeface="Calibri" panose="020F0502020204030204" pitchFamily="34" charset="0"/>
              </a:rPr>
              <a:t>II</a:t>
            </a:r>
            <a:r>
              <a:rPr lang="en-US" altLang="en-US" sz="2000" b="1">
                <a:solidFill>
                  <a:srgbClr val="FFC000"/>
                </a:solidFill>
                <a:latin typeface="Calibri" panose="020F0502020204030204" pitchFamily="34" charset="0"/>
              </a:rPr>
              <a:t>: </a:t>
            </a:r>
            <a:r>
              <a:rPr lang="en-US" altLang="en-US" sz="2000" smtClean="0">
                <a:latin typeface="Calibri" panose="020F0502020204030204" pitchFamily="34" charset="0"/>
              </a:rPr>
              <a:t>Adding</a:t>
            </a:r>
            <a:r>
              <a:rPr lang="en-US" altLang="en-US" sz="2000">
                <a:latin typeface="Calibri" panose="020F0502020204030204" pitchFamily="34" charset="0"/>
              </a:rPr>
              <a:t> </a:t>
            </a:r>
            <a:r>
              <a:rPr lang="en-US" altLang="en-US" sz="2000">
                <a:latin typeface="Calibri" panose="020F0502020204030204" pitchFamily="34" charset="0"/>
              </a:rPr>
              <a:t>new </a:t>
            </a:r>
            <a:r>
              <a:rPr lang="en-US" altLang="en-US" sz="2000" smtClean="0">
                <a:latin typeface="Calibri" panose="020F0502020204030204" pitchFamily="34" charset="0"/>
              </a:rPr>
              <a:t>services upon existing </a:t>
            </a:r>
            <a:r>
              <a:rPr lang="en-US" altLang="en-US" sz="2000" smtClean="0">
                <a:latin typeface="Calibri" panose="020F0502020204030204" pitchFamily="34" charset="0"/>
              </a:rPr>
              <a:t>ART </a:t>
            </a:r>
            <a:r>
              <a:rPr lang="en-US" altLang="en-US" sz="2000" smtClean="0">
                <a:latin typeface="Calibri" panose="020F0502020204030204" pitchFamily="34" charset="0"/>
              </a:rPr>
              <a:t>or MMT </a:t>
            </a:r>
            <a:r>
              <a:rPr lang="en-US" altLang="en-US" sz="2000" smtClean="0">
                <a:latin typeface="Calibri" panose="020F0502020204030204" pitchFamily="34" charset="0"/>
              </a:rPr>
              <a:t>clinics</a:t>
            </a:r>
            <a:r>
              <a:rPr lang="en-US" altLang="en-US" sz="2000" smtClean="0">
                <a:latin typeface="Calibri" panose="020F0502020204030204" pitchFamily="34" charset="0"/>
              </a:rPr>
              <a:t>.</a:t>
            </a:r>
            <a:endParaRPr lang="en-US" altLang="en-US" sz="2000" dirty="0">
              <a:latin typeface="Calibri" panose="020F0502020204030204" pitchFamily="34" charset="0"/>
            </a:endParaRPr>
          </a:p>
          <a:p>
            <a:pPr algn="just">
              <a:lnSpc>
                <a:spcPts val="2500"/>
              </a:lnSpc>
              <a:spcBef>
                <a:spcPts val="300"/>
              </a:spcBef>
              <a:spcAft>
                <a:spcPts val="300"/>
              </a:spcAft>
              <a:buFont typeface="Wingdings" panose="05000000000000000000" pitchFamily="2" charset="2"/>
              <a:buChar char="§"/>
            </a:pPr>
            <a:r>
              <a:rPr lang="en-US" altLang="en-US" sz="2000" smtClean="0">
                <a:latin typeface="Calibri" panose="020F0502020204030204" pitchFamily="34" charset="0"/>
                <a:cs typeface="Arial" panose="020B0604020202020204" pitchFamily="34" charset="0"/>
              </a:rPr>
              <a:t>Easier </a:t>
            </a:r>
            <a:r>
              <a:rPr lang="en-US" altLang="en-US" sz="2000" smtClean="0">
                <a:latin typeface="Calibri" panose="020F0502020204030204" pitchFamily="34" charset="0"/>
                <a:cs typeface="Arial" panose="020B0604020202020204" pitchFamily="34" charset="0"/>
              </a:rPr>
              <a:t>to be implemented and more effective than the model I. However, training is required.</a:t>
            </a:r>
            <a:endParaRPr lang="en-US" altLang="en-US" sz="2000" dirty="0">
              <a:latin typeface="Calibri" panose="020F0502020204030204" pitchFamily="34" charset="0"/>
              <a:cs typeface="Arial" panose="020B0604020202020204" pitchFamily="34" charset="0"/>
            </a:endParaRPr>
          </a:p>
          <a:p>
            <a:pPr algn="just">
              <a:lnSpc>
                <a:spcPts val="2500"/>
              </a:lnSpc>
              <a:spcBef>
                <a:spcPts val="300"/>
              </a:spcBef>
              <a:spcAft>
                <a:spcPts val="300"/>
              </a:spcAft>
              <a:buFont typeface="Wingdings" panose="05000000000000000000" pitchFamily="2" charset="2"/>
              <a:buChar char="§"/>
            </a:pPr>
            <a:r>
              <a:rPr lang="en-US" altLang="en-US" sz="2000" smtClean="0">
                <a:latin typeface="Calibri" panose="020F0502020204030204" pitchFamily="34" charset="0"/>
                <a:cs typeface="Arial" panose="020B0604020202020204" pitchFamily="34" charset="0"/>
              </a:rPr>
              <a:t>Has </a:t>
            </a:r>
            <a:r>
              <a:rPr lang="en-US" altLang="en-US" sz="2000" smtClean="0">
                <a:latin typeface="Calibri" panose="020F0502020204030204" pitchFamily="34" charset="0"/>
                <a:cs typeface="Arial" panose="020B0604020202020204" pitchFamily="34" charset="0"/>
              </a:rPr>
              <a:t>been implemented at the </a:t>
            </a:r>
            <a:r>
              <a:rPr lang="en-US" altLang="en-US" sz="2000" smtClean="0">
                <a:latin typeface="Calibri" panose="020F0502020204030204" pitchFamily="34" charset="0"/>
                <a:cs typeface="Arial" panose="020B0604020202020204" pitchFamily="34" charset="0"/>
              </a:rPr>
              <a:t>“</a:t>
            </a:r>
            <a:r>
              <a:rPr lang="en-US" altLang="en-US" sz="2000" smtClean="0">
                <a:latin typeface="Calibri" panose="020F0502020204030204" pitchFamily="34" charset="0"/>
                <a:cs typeface="Arial" panose="020B0604020202020204" pitchFamily="34" charset="0"/>
              </a:rPr>
              <a:t>3 </a:t>
            </a:r>
            <a:r>
              <a:rPr lang="en-US" altLang="en-US" sz="2000" smtClean="0">
                <a:latin typeface="Calibri" panose="020F0502020204030204" pitchFamily="34" charset="0"/>
                <a:cs typeface="Arial" panose="020B0604020202020204" pitchFamily="34" charset="0"/>
              </a:rPr>
              <a:t>in </a:t>
            </a:r>
            <a:r>
              <a:rPr lang="en-US" altLang="en-US" sz="2000" smtClean="0">
                <a:latin typeface="Calibri" panose="020F0502020204030204" pitchFamily="34" charset="0"/>
                <a:cs typeface="Arial" panose="020B0604020202020204" pitchFamily="34" charset="0"/>
              </a:rPr>
              <a:t>1” </a:t>
            </a:r>
            <a:r>
              <a:rPr lang="en-US" altLang="en-US" sz="2000" smtClean="0">
                <a:latin typeface="Calibri" panose="020F0502020204030204" pitchFamily="34" charset="0"/>
                <a:cs typeface="Arial" panose="020B0604020202020204" pitchFamily="34" charset="0"/>
              </a:rPr>
              <a:t>Van Don </a:t>
            </a:r>
            <a:r>
              <a:rPr lang="en-US" altLang="en-US" sz="2000" smtClean="0">
                <a:latin typeface="Calibri" panose="020F0502020204030204" pitchFamily="34" charset="0"/>
                <a:cs typeface="Arial" panose="020B0604020202020204" pitchFamily="34" charset="0"/>
              </a:rPr>
              <a:t>clinic, </a:t>
            </a:r>
            <a:r>
              <a:rPr lang="en-US" altLang="en-US" sz="2000" smtClean="0">
                <a:latin typeface="Calibri" panose="020F0502020204030204" pitchFamily="34" charset="0"/>
                <a:cs typeface="Arial" panose="020B0604020202020204" pitchFamily="34" charset="0"/>
              </a:rPr>
              <a:t>Quang Ninh province</a:t>
            </a:r>
            <a:endParaRPr lang="en-US" altLang="en-US" sz="2000" dirty="0">
              <a:latin typeface="Calibri" panose="020F0502020204030204" pitchFamily="34" charset="0"/>
              <a:cs typeface="Arial" panose="020B0604020202020204" pitchFamily="34" charset="0"/>
            </a:endParaRPr>
          </a:p>
          <a:p>
            <a:pPr algn="just">
              <a:lnSpc>
                <a:spcPts val="2500"/>
              </a:lnSpc>
              <a:spcBef>
                <a:spcPts val="300"/>
              </a:spcBef>
              <a:spcAft>
                <a:spcPts val="300"/>
              </a:spcAft>
              <a:buFont typeface="Wingdings" panose="05000000000000000000" pitchFamily="2" charset="2"/>
              <a:buChar char="q"/>
            </a:pPr>
            <a:r>
              <a:rPr lang="en-US" altLang="en-US" sz="2000" b="1">
                <a:solidFill>
                  <a:srgbClr val="FFC000"/>
                </a:solidFill>
                <a:latin typeface="Calibri" panose="020F0502020204030204" pitchFamily="34" charset="0"/>
              </a:rPr>
              <a:t>Model</a:t>
            </a:r>
            <a:r>
              <a:rPr lang="en-US" altLang="en-US" sz="2000" b="1" smtClean="0">
                <a:solidFill>
                  <a:srgbClr val="FFC000"/>
                </a:solidFill>
              </a:rPr>
              <a:t> </a:t>
            </a:r>
            <a:r>
              <a:rPr lang="en-US" altLang="en-US" sz="2000" b="1" dirty="0">
                <a:solidFill>
                  <a:srgbClr val="FFC000"/>
                </a:solidFill>
              </a:rPr>
              <a:t>III</a:t>
            </a:r>
            <a:r>
              <a:rPr lang="en-US" altLang="en-US" sz="2000" b="1">
                <a:solidFill>
                  <a:srgbClr val="FFC000"/>
                </a:solidFill>
              </a:rPr>
              <a:t>: </a:t>
            </a:r>
            <a:r>
              <a:rPr lang="en-US" altLang="en-US" sz="1800" spc="-50"/>
              <a:t>Setting up from scratch a clinic with </a:t>
            </a:r>
            <a:r>
              <a:rPr lang="en-US" altLang="en-US" sz="1800" spc="-50"/>
              <a:t>3 </a:t>
            </a:r>
            <a:r>
              <a:rPr lang="en-US" altLang="en-US" sz="1800" spc="-50" smtClean="0"/>
              <a:t>integrated </a:t>
            </a:r>
            <a:r>
              <a:rPr lang="en-US" altLang="en-US" sz="1800" spc="-50"/>
              <a:t>services.</a:t>
            </a:r>
            <a:endParaRPr lang="en-US" altLang="en-US" sz="2000" spc="-50" dirty="0"/>
          </a:p>
          <a:p>
            <a:pPr algn="just">
              <a:lnSpc>
                <a:spcPts val="2500"/>
              </a:lnSpc>
              <a:spcBef>
                <a:spcPts val="300"/>
              </a:spcBef>
              <a:spcAft>
                <a:spcPts val="300"/>
              </a:spcAft>
              <a:buFont typeface="Wingdings" panose="05000000000000000000" pitchFamily="2" charset="2"/>
              <a:buChar char="§"/>
            </a:pPr>
            <a:r>
              <a:rPr lang="en-US" altLang="en-US" sz="2000" smtClean="0">
                <a:latin typeface="Calibri" panose="020F0502020204030204" pitchFamily="34" charset="0"/>
                <a:cs typeface="Arial" panose="020B0604020202020204" pitchFamily="34" charset="0"/>
              </a:rPr>
              <a:t>Total integration of activity functions and </a:t>
            </a:r>
            <a:r>
              <a:rPr lang="en-US" altLang="en-US" sz="2000" smtClean="0">
                <a:latin typeface="Calibri" panose="020F0502020204030204" pitchFamily="34" charset="0"/>
                <a:cs typeface="Arial" panose="020B0604020202020204" pitchFamily="34" charset="0"/>
              </a:rPr>
              <a:t>coordination. </a:t>
            </a:r>
            <a:r>
              <a:rPr lang="en-US" altLang="en-US" sz="2000" smtClean="0">
                <a:latin typeface="Calibri" panose="020F0502020204030204" pitchFamily="34" charset="0"/>
                <a:cs typeface="Arial" panose="020B0604020202020204" pitchFamily="34" charset="0"/>
              </a:rPr>
              <a:t>This is the most optimal </a:t>
            </a:r>
            <a:r>
              <a:rPr lang="en-US" altLang="en-US" sz="2000" smtClean="0">
                <a:latin typeface="Calibri" panose="020F0502020204030204" pitchFamily="34" charset="0"/>
                <a:cs typeface="Arial" panose="020B0604020202020204" pitchFamily="34" charset="0"/>
              </a:rPr>
              <a:t>since planned from </a:t>
            </a:r>
            <a:r>
              <a:rPr lang="en-US" altLang="en-US" sz="2000" smtClean="0">
                <a:latin typeface="Calibri" panose="020F0502020204030204" pitchFamily="34" charset="0"/>
                <a:cs typeface="Arial" panose="020B0604020202020204" pitchFamily="34" charset="0"/>
              </a:rPr>
              <a:t>the beginning.</a:t>
            </a:r>
            <a:endParaRPr lang="en-US" altLang="en-US" sz="2000" dirty="0">
              <a:latin typeface="Calibri" panose="020F0502020204030204" pitchFamily="34" charset="0"/>
              <a:cs typeface="Arial" panose="020B0604020202020204" pitchFamily="34" charset="0"/>
            </a:endParaRPr>
          </a:p>
          <a:p>
            <a:pPr algn="just">
              <a:lnSpc>
                <a:spcPts val="2500"/>
              </a:lnSpc>
              <a:spcBef>
                <a:spcPts val="300"/>
              </a:spcBef>
              <a:spcAft>
                <a:spcPts val="300"/>
              </a:spcAft>
              <a:buFont typeface="Wingdings" panose="05000000000000000000" pitchFamily="2" charset="2"/>
              <a:buChar char="§"/>
            </a:pPr>
            <a:r>
              <a:rPr lang="en-US" altLang="en-US" sz="2000" smtClean="0">
                <a:latin typeface="Calibri" panose="020F0502020204030204" pitchFamily="34" charset="0"/>
                <a:cs typeface="Arial" panose="020B0604020202020204" pitchFamily="34" charset="0"/>
              </a:rPr>
              <a:t>Has </a:t>
            </a:r>
            <a:r>
              <a:rPr lang="en-US" altLang="en-US" sz="2000" smtClean="0">
                <a:latin typeface="Calibri" panose="020F0502020204030204" pitchFamily="34" charset="0"/>
                <a:cs typeface="Arial" panose="020B0604020202020204" pitchFamily="34" charset="0"/>
              </a:rPr>
              <a:t>been implemented at </a:t>
            </a:r>
            <a:r>
              <a:rPr lang="en-US" altLang="en-US" sz="2000" smtClean="0">
                <a:latin typeface="Calibri" panose="020F0502020204030204" pitchFamily="34" charset="0"/>
                <a:cs typeface="Arial" panose="020B0604020202020204" pitchFamily="34" charset="0"/>
              </a:rPr>
              <a:t>Que Phong, Van </a:t>
            </a:r>
            <a:r>
              <a:rPr lang="en-US" altLang="en-US" sz="2000" smtClean="0">
                <a:latin typeface="Calibri" panose="020F0502020204030204" pitchFamily="34" charset="0"/>
                <a:cs typeface="Arial" panose="020B0604020202020204" pitchFamily="34" charset="0"/>
              </a:rPr>
              <a:t>Ban </a:t>
            </a:r>
            <a:r>
              <a:rPr lang="en-US" altLang="en-US" sz="2000" smtClean="0">
                <a:latin typeface="Calibri" panose="020F0502020204030204" pitchFamily="34" charset="0"/>
                <a:cs typeface="Arial" panose="020B0604020202020204" pitchFamily="34" charset="0"/>
              </a:rPr>
              <a:t>and Bat </a:t>
            </a:r>
            <a:r>
              <a:rPr lang="en-US" altLang="en-US" sz="2000" smtClean="0">
                <a:latin typeface="Calibri" panose="020F0502020204030204" pitchFamily="34" charset="0"/>
                <a:cs typeface="Arial" panose="020B0604020202020204" pitchFamily="34" charset="0"/>
              </a:rPr>
              <a:t>xat clinic.</a:t>
            </a:r>
            <a:endParaRPr lang="en-US" altLang="en-US" sz="2000" dirty="0">
              <a:latin typeface="Calibri" panose="020F0502020204030204" pitchFamily="34" charset="0"/>
              <a:cs typeface="Arial" panose="020B0604020202020204" pitchFamily="34" charset="0"/>
            </a:endParaRPr>
          </a:p>
          <a:p>
            <a:pPr algn="just">
              <a:lnSpc>
                <a:spcPts val="2500"/>
              </a:lnSpc>
              <a:spcBef>
                <a:spcPts val="300"/>
              </a:spcBef>
              <a:spcAft>
                <a:spcPts val="300"/>
              </a:spcAft>
            </a:pPr>
            <a:endParaRPr lang="en-US" altLang="en-US" sz="2100" dirty="0"/>
          </a:p>
        </p:txBody>
      </p:sp>
      <p:sp>
        <p:nvSpPr>
          <p:cNvPr id="23555" name="Rectangle 4"/>
          <p:cNvSpPr/>
          <p:nvPr/>
        </p:nvSpPr>
        <p:spPr>
          <a:xfrm>
            <a:off x="320675" y="76200"/>
            <a:ext cx="8823325" cy="533400"/>
          </a:xfrm>
          <a:prstGeom prst="rect">
            <a:avLst/>
          </a:prstGeom>
          <a:noFill/>
          <a:ln w="9525">
            <a:noFill/>
          </a:ln>
        </p:spPr>
        <p:txBody>
          <a:bodyPr lIns="91424" tIns="45712" rIns="91424" bIns="45712" anchor="ctr"/>
          <a:lstStyle/>
          <a:p>
            <a:pPr algn="ctr" defTabSz="913130"/>
            <a:r>
              <a:rPr lang="en-US" altLang="en-US" sz="2400" b="1" smtClean="0">
                <a:solidFill>
                  <a:srgbClr val="FFFF00"/>
                </a:solidFill>
                <a:latin typeface="Arial" panose="020B0604020202020204" pitchFamily="34" charset="0"/>
              </a:rPr>
              <a:t>INTEGRATION MODELS </a:t>
            </a:r>
            <a:endParaRPr lang="en-GB" altLang="en-US" sz="2400" b="1" dirty="0">
              <a:solidFill>
                <a:srgbClr val="FFFF00"/>
              </a:solidFill>
              <a:latin typeface="Arial" panose="020B0604020202020204" pitchFamily="34" charset="0"/>
            </a:endParaRPr>
          </a:p>
        </p:txBody>
      </p:sp>
    </p:spTree>
  </p:cSld>
  <p:clrMapOvr>
    <a:masterClrMapping/>
  </p:clrMapOvr>
  <p:transition spd="med">
    <p:zoom/>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p:cNvSpPr>
          <p:nvPr>
            <p:ph type="body"/>
          </p:nvPr>
        </p:nvSpPr>
        <p:spPr>
          <a:xfrm>
            <a:off x="0" y="609600"/>
            <a:ext cx="8839200" cy="2743200"/>
          </a:xfrm>
          <a:ln/>
        </p:spPr>
        <p:txBody>
          <a:bodyPr vert="horz" wrap="square" lIns="91436" tIns="45718" rIns="91436" bIns="45718" anchor="t"/>
          <a:lstStyle/>
          <a:p>
            <a:pPr algn="ctr" eaLnBrk="1" hangingPunct="1">
              <a:buClr>
                <a:schemeClr val="tx2"/>
              </a:buClr>
              <a:buFont typeface="Wingdings 2" panose="05020102010507070707" pitchFamily="18" charset="2"/>
              <a:buNone/>
            </a:pPr>
            <a:r>
              <a:rPr lang="en-US" altLang="en-US" sz="2800" b="1" smtClean="0">
                <a:solidFill>
                  <a:srgbClr val="FFFF00"/>
                </a:solidFill>
              </a:rPr>
              <a:t>PART </a:t>
            </a:r>
            <a:r>
              <a:rPr lang="en-US" altLang="en-US" sz="2800" b="1" dirty="0">
                <a:solidFill>
                  <a:srgbClr val="FFFF00"/>
                </a:solidFill>
              </a:rPr>
              <a:t>II</a:t>
            </a:r>
          </a:p>
          <a:p>
            <a:pPr algn="ctr" eaLnBrk="1" hangingPunct="1">
              <a:buClr>
                <a:schemeClr val="tx2"/>
              </a:buClr>
              <a:buFont typeface="Wingdings 2" panose="05020102010507070707" pitchFamily="18" charset="2"/>
              <a:buNone/>
            </a:pPr>
            <a:endParaRPr lang="en-US" altLang="en-US" sz="3200" b="1" dirty="0">
              <a:solidFill>
                <a:schemeClr val="tx2"/>
              </a:solidFill>
            </a:endParaRPr>
          </a:p>
          <a:p>
            <a:pPr algn="ctr" eaLnBrk="1" hangingPunct="1">
              <a:lnSpc>
                <a:spcPct val="105000"/>
              </a:lnSpc>
              <a:buClr>
                <a:schemeClr val="tx2"/>
              </a:buClr>
              <a:buFont typeface="Wingdings 2" panose="05020102010507070707" pitchFamily="18" charset="2"/>
              <a:buNone/>
            </a:pPr>
            <a:r>
              <a:rPr lang="en-US" altLang="en-US" sz="3200" b="1" smtClean="0"/>
              <a:t>SOME </a:t>
            </a:r>
            <a:r>
              <a:rPr lang="en-US" altLang="en-US" sz="3200" b="1"/>
              <a:t>RESULTS </a:t>
            </a:r>
            <a:r>
              <a:rPr lang="en-US" altLang="en-US" sz="3200" b="1"/>
              <a:t>OF </a:t>
            </a:r>
            <a:r>
              <a:rPr lang="en-US" altLang="en-US" sz="3200" b="1" smtClean="0"/>
              <a:t>INTEGRATED</a:t>
            </a:r>
            <a:endParaRPr lang="en-US" altLang="en-US" sz="3200" b="1" smtClean="0"/>
          </a:p>
          <a:p>
            <a:pPr algn="ctr" eaLnBrk="1" hangingPunct="1">
              <a:lnSpc>
                <a:spcPct val="105000"/>
              </a:lnSpc>
              <a:buClr>
                <a:schemeClr val="tx2"/>
              </a:buClr>
              <a:buFont typeface="Wingdings 2" panose="05020102010507070707" pitchFamily="18" charset="2"/>
              <a:buNone/>
            </a:pPr>
            <a:r>
              <a:rPr lang="en-US" altLang="en-US" sz="3200" b="1" smtClean="0"/>
              <a:t>TREATMENT PROGRAM</a:t>
            </a:r>
            <a:endParaRPr lang="en-US" altLang="en-US" sz="3200" b="1" dirty="0"/>
          </a:p>
        </p:txBody>
      </p:sp>
      <p:grpSp>
        <p:nvGrpSpPr>
          <p:cNvPr id="24579" name="Group 7"/>
          <p:cNvGrpSpPr/>
          <p:nvPr/>
        </p:nvGrpSpPr>
        <p:grpSpPr>
          <a:xfrm>
            <a:off x="36513" y="3565525"/>
            <a:ext cx="9107487" cy="3270250"/>
            <a:chOff x="36513" y="3565525"/>
            <a:chExt cx="9107487" cy="3270250"/>
          </a:xfrm>
        </p:grpSpPr>
        <p:pic>
          <p:nvPicPr>
            <p:cNvPr id="23556" name="Picture 3" descr="Capture1.JPG"/>
            <p:cNvPicPr>
              <a:picLocks noChangeAspect="1"/>
            </p:cNvPicPr>
            <p:nvPr/>
          </p:nvPicPr>
          <p:blipFill>
            <a:blip r:embed="rId2"/>
            <a:srcRect/>
            <a:stretch>
              <a:fillRect/>
            </a:stretch>
          </p:blipFill>
          <p:spPr bwMode="auto">
            <a:xfrm>
              <a:off x="6934200" y="4876800"/>
              <a:ext cx="2209800" cy="1958975"/>
            </a:xfrm>
            <a:prstGeom prst="rect">
              <a:avLst/>
            </a:prstGeom>
            <a:ln>
              <a:noFill/>
            </a:ln>
            <a:effectLst>
              <a:outerShdw blurRad="292100" dist="139700" dir="2700000" algn="tl" rotWithShape="0">
                <a:srgbClr val="333333">
                  <a:alpha val="65000"/>
                </a:srgbClr>
              </a:outerShdw>
            </a:effectLst>
          </p:spPr>
        </p:pic>
        <p:pic>
          <p:nvPicPr>
            <p:cNvPr id="23558" name="Picture 2" descr="Capture.JPG"/>
            <p:cNvPicPr>
              <a:picLocks noChangeAspect="1"/>
            </p:cNvPicPr>
            <p:nvPr/>
          </p:nvPicPr>
          <p:blipFill>
            <a:blip r:embed="rId3"/>
            <a:srcRect/>
            <a:stretch>
              <a:fillRect/>
            </a:stretch>
          </p:blipFill>
          <p:spPr bwMode="auto">
            <a:xfrm>
              <a:off x="36513" y="3565525"/>
              <a:ext cx="3862387" cy="3262313"/>
            </a:xfrm>
            <a:prstGeom prst="rect">
              <a:avLst/>
            </a:prstGeom>
            <a:ln>
              <a:noFill/>
            </a:ln>
            <a:effectLst>
              <a:outerShdw blurRad="292100" dist="139700" dir="2700000" algn="tl" rotWithShape="0">
                <a:srgbClr val="333333">
                  <a:alpha val="65000"/>
                </a:srgbClr>
              </a:outerShdw>
            </a:effectLst>
          </p:spPr>
        </p:pic>
        <p:pic>
          <p:nvPicPr>
            <p:cNvPr id="7" name="Picture 3" descr="C:\Users\tonhu\AppData\Local\Microsoft\Windows\Temporary Internet Files\Content.Outlook\E6KWHM7S\photo (9).JPG"/>
            <p:cNvPicPr>
              <a:picLocks noChangeAspect="1" noChangeArrowheads="1"/>
            </p:cNvPicPr>
            <p:nvPr/>
          </p:nvPicPr>
          <p:blipFill>
            <a:blip r:embed="rId4"/>
            <a:srcRect/>
            <a:stretch>
              <a:fillRect/>
            </a:stretch>
          </p:blipFill>
          <p:spPr bwMode="auto">
            <a:xfrm>
              <a:off x="3886200" y="3962400"/>
              <a:ext cx="3048000" cy="2819400"/>
            </a:xfrm>
            <a:prstGeom prst="rect">
              <a:avLst/>
            </a:prstGeom>
            <a:ln>
              <a:noFill/>
            </a:ln>
            <a:effectLst>
              <a:outerShdw blurRad="292100" dist="139700" dir="2700000" algn="tl" rotWithShape="0">
                <a:srgbClr val="333333">
                  <a:alpha val="65000"/>
                </a:srgbClr>
              </a:outerShdw>
            </a:effectLst>
          </p:spPr>
        </p:pic>
      </p:grpSp>
    </p:spTree>
  </p:cSld>
  <p:clrMapOvr>
    <a:masterClrMapping/>
  </p:clrMapOvr>
  <p:transition spd="med">
    <p:zoom/>
  </p:transition>
</p:sld>
</file>

<file path=ppt/theme/theme1.xml><?xml version="1.0" encoding="utf-8"?>
<a:theme xmlns:a="http://schemas.openxmlformats.org/drawingml/2006/main" name="PPP_SRELI_TXT_Baby_Jesus_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414</TotalTime>
  <Words>3542</Words>
  <Application>Microsoft Office PowerPoint</Application>
  <PresentationFormat>On-screen Show (4:3)</PresentationFormat>
  <Paragraphs>338</Paragraphs>
  <Slides>28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MS PGothic</vt:lpstr>
      <vt:lpstr>Arial</vt:lpstr>
      <vt:lpstr>Calibri</vt:lpstr>
      <vt:lpstr>Times New Roman</vt:lpstr>
      <vt:lpstr>Wingdings</vt:lpstr>
      <vt:lpstr>Wingdings 2</vt:lpstr>
      <vt:lpstr>PPP_SRELI_TXT_Baby_Jesus_Blue</vt:lpstr>
      <vt:lpstr>PowerPoint Presentation</vt:lpstr>
      <vt:lpstr>CONTENT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RESPONSE TO HIV/AIDS EPIDEMIC IN VIETNAM</dc:title>
  <dc:creator>User</dc:creator>
  <cp:lastModifiedBy>nschitrung@yahoo.com</cp:lastModifiedBy>
  <cp:revision>755</cp:revision>
  <cp:lastPrinted>2016-01-08T02:50:17Z</cp:lastPrinted>
  <dcterms:created xsi:type="dcterms:W3CDTF">2011-10-13T10:01:11Z</dcterms:created>
  <dcterms:modified xsi:type="dcterms:W3CDTF">2017-07-31T05:11:26Z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1033-10.2.0.5903</vt:lpwstr>
  </property>
</Properties>
</file>