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2"/>
  </p:notesMasterIdLst>
  <p:sldIdLst>
    <p:sldId id="276" r:id="rId2"/>
    <p:sldId id="296" r:id="rId3"/>
    <p:sldId id="294" r:id="rId4"/>
    <p:sldId id="280" r:id="rId5"/>
    <p:sldId id="297" r:id="rId6"/>
    <p:sldId id="277" r:id="rId7"/>
    <p:sldId id="284" r:id="rId8"/>
    <p:sldId id="278" r:id="rId9"/>
    <p:sldId id="279" r:id="rId10"/>
    <p:sldId id="282" r:id="rId11"/>
    <p:sldId id="283" r:id="rId12"/>
    <p:sldId id="285" r:id="rId13"/>
    <p:sldId id="286" r:id="rId14"/>
    <p:sldId id="290" r:id="rId15"/>
    <p:sldId id="288" r:id="rId16"/>
    <p:sldId id="287" r:id="rId17"/>
    <p:sldId id="291" r:id="rId18"/>
    <p:sldId id="289" r:id="rId19"/>
    <p:sldId id="292" r:id="rId20"/>
    <p:sldId id="298" r:id="rId2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84" d="100"/>
          <a:sy n="84" d="100"/>
        </p:scale>
        <p:origin x="882" y="-71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3" Type="http://schemas.openxmlformats.org/officeDocument/2006/relationships/oleObject" Target="file:///D:\Hoi%20nghi%20HIV&amp;SUD\data\ket%20qua.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D:\Hoi%20nghi%20HIV&amp;SUD\data\ket%20qua.xlsx"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file:///D:\Hoi%20nghi%20HIV&amp;SUD\data\ket%20qua.xlsx" TargetMode="External"/><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oleObject" Target="file:///D:\Hoi%20nghi%20HIV&amp;SUD\data\ket%20qua.xlsx" TargetMode="External"/><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oleObject" Target="file:///D:\Hoi%20nghi%20HIV&amp;SUD\data\ket%20qua.xlsx" TargetMode="External"/><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oleObject" Target="file:///D:\Hoi%20nghi%20HIV&amp;SUD\data\ket%20qua.xlsx" TargetMode="External"/><Relationship Id="rId2" Type="http://schemas.microsoft.com/office/2011/relationships/chartColorStyle" Target="colors6.xml"/><Relationship Id="rId1" Type="http://schemas.microsoft.com/office/2011/relationships/chartStyle" Target="style6.xml"/></Relationships>
</file>

<file path=ppt/charts/_rels/chart7.xml.rels><?xml version="1.0" encoding="UTF-8" standalone="yes"?>
<Relationships xmlns="http://schemas.openxmlformats.org/package/2006/relationships"><Relationship Id="rId3" Type="http://schemas.openxmlformats.org/officeDocument/2006/relationships/oleObject" Target="file:///D:\Hoi%20nghi%20HIV&amp;SUD\data\ket%20qua.xlsx" TargetMode="External"/><Relationship Id="rId2" Type="http://schemas.microsoft.com/office/2011/relationships/chartColorStyle" Target="colors7.xml"/><Relationship Id="rId1" Type="http://schemas.microsoft.com/office/2011/relationships/chartStyle" Target="style7.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spPr>
            <a:solidFill>
              <a:srgbClr val="FFC000"/>
            </a:solidFill>
            <a:ln>
              <a:noFill/>
            </a:ln>
            <a:effectLst/>
          </c:spPr>
          <c:invertIfNegative val="0"/>
          <c:dLbls>
            <c:spPr>
              <a:noFill/>
              <a:ln>
                <a:noFill/>
              </a:ln>
              <a:effectLst/>
            </c:spPr>
            <c:txPr>
              <a:bodyPr rot="0" spcFirstLastPara="1" vertOverflow="ellipsis" vert="horz" wrap="square" anchor="ctr" anchorCtr="1"/>
              <a:lstStyle/>
              <a:p>
                <a:pPr>
                  <a:defRPr sz="18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'Thu phi'!$A$5:$A$11</c:f>
              <c:strCache>
                <c:ptCount val="7"/>
                <c:pt idx="0">
                  <c:v>Veterans</c:v>
                </c:pt>
                <c:pt idx="1">
                  <c:v>81% injuries cause by chemical toxins </c:v>
                </c:pt>
                <c:pt idx="2">
                  <c:v>The poors</c:v>
                </c:pt>
                <c:pt idx="3">
                  <c:v>Elderly helpless</c:v>
                </c:pt>
                <c:pt idx="4">
                  <c:v>Severe disability people</c:v>
                </c:pt>
                <c:pt idx="5">
                  <c:v>Peer Educators</c:v>
                </c:pt>
                <c:pt idx="6">
                  <c:v>None above</c:v>
                </c:pt>
              </c:strCache>
            </c:strRef>
          </c:cat>
          <c:val>
            <c:numRef>
              <c:f>'Thu phi'!$B$5:$B$11</c:f>
              <c:numCache>
                <c:formatCode>0.0%</c:formatCode>
                <c:ptCount val="7"/>
                <c:pt idx="0">
                  <c:v>7.0000000000000001E-3</c:v>
                </c:pt>
                <c:pt idx="1">
                  <c:v>1E-3</c:v>
                </c:pt>
                <c:pt idx="2">
                  <c:v>6.5000000000000002E-2</c:v>
                </c:pt>
                <c:pt idx="3">
                  <c:v>2E-3</c:v>
                </c:pt>
                <c:pt idx="4">
                  <c:v>1E-3</c:v>
                </c:pt>
                <c:pt idx="5">
                  <c:v>7.0000000000000001E-3</c:v>
                </c:pt>
                <c:pt idx="6">
                  <c:v>0.91700000000000004</c:v>
                </c:pt>
              </c:numCache>
            </c:numRef>
          </c:val>
        </c:ser>
        <c:dLbls>
          <c:showLegendKey val="0"/>
          <c:showVal val="1"/>
          <c:showCatName val="0"/>
          <c:showSerName val="0"/>
          <c:showPercent val="0"/>
          <c:showBubbleSize val="0"/>
        </c:dLbls>
        <c:gapWidth val="150"/>
        <c:overlap val="-25"/>
        <c:axId val="147702744"/>
        <c:axId val="147697648"/>
      </c:barChart>
      <c:catAx>
        <c:axId val="14770274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en-US"/>
          </a:p>
        </c:txPr>
        <c:crossAx val="147697648"/>
        <c:crosses val="autoZero"/>
        <c:auto val="1"/>
        <c:lblAlgn val="ctr"/>
        <c:lblOffset val="100"/>
        <c:noMultiLvlLbl val="0"/>
      </c:catAx>
      <c:valAx>
        <c:axId val="147697648"/>
        <c:scaling>
          <c:orientation val="minMax"/>
        </c:scaling>
        <c:delete val="1"/>
        <c:axPos val="l"/>
        <c:numFmt formatCode="0.0%" sourceLinked="1"/>
        <c:majorTickMark val="none"/>
        <c:minorTickMark val="none"/>
        <c:tickLblPos val="nextTo"/>
        <c:crossAx val="147702744"/>
        <c:crosses val="autoZero"/>
        <c:crossBetween val="between"/>
      </c:valAx>
      <c:spPr>
        <a:noFill/>
        <a:ln>
          <a:noFill/>
        </a:ln>
        <a:effectLst/>
      </c:spPr>
    </c:plotArea>
    <c:plotVisOnly val="1"/>
    <c:dispBlanksAs val="gap"/>
    <c:showDLblsOverMax val="0"/>
  </c:chart>
  <c:spPr>
    <a:noFill/>
    <a:ln>
      <a:noFill/>
    </a:ln>
    <a:effectLst/>
  </c:spPr>
  <c:txPr>
    <a:bodyPr/>
    <a:lstStyle/>
    <a:p>
      <a:pPr>
        <a:defRPr sz="1800"/>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00" b="0" i="0" u="none" strike="noStrike" kern="1200" spc="0" baseline="0">
                <a:solidFill>
                  <a:schemeClr val="tx1">
                    <a:lumMod val="65000"/>
                    <a:lumOff val="35000"/>
                  </a:schemeClr>
                </a:solidFill>
                <a:latin typeface="+mn-lt"/>
                <a:ea typeface="+mn-ea"/>
                <a:cs typeface="+mn-cs"/>
              </a:defRPr>
            </a:pPr>
            <a:r>
              <a:rPr lang="en-US"/>
              <a:t>Amount of money spend for substance use before get in MMT</a:t>
            </a:r>
          </a:p>
        </c:rich>
      </c:tx>
      <c:layout/>
      <c:overlay val="0"/>
      <c:spPr>
        <a:noFill/>
        <a:ln>
          <a:noFill/>
        </a:ln>
        <a:effectLst/>
      </c:spPr>
      <c:txPr>
        <a:bodyPr rot="0" spcFirstLastPara="1" vertOverflow="ellipsis" vert="horz" wrap="square" anchor="ctr" anchorCtr="1"/>
        <a:lstStyle/>
        <a:p>
          <a:pPr>
            <a:defRPr sz="18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pieChart>
        <c:varyColors val="1"/>
        <c:ser>
          <c:idx val="0"/>
          <c:order val="0"/>
          <c:dPt>
            <c:idx val="0"/>
            <c:bubble3D val="0"/>
            <c:spPr>
              <a:solidFill>
                <a:srgbClr val="00B050"/>
              </a:solidFill>
              <a:ln w="19050">
                <a:solidFill>
                  <a:schemeClr val="lt1"/>
                </a:solidFill>
              </a:ln>
              <a:effectLst/>
            </c:spPr>
          </c:dPt>
          <c:dPt>
            <c:idx val="1"/>
            <c:bubble3D val="0"/>
            <c:spPr>
              <a:solidFill>
                <a:srgbClr val="FFC000"/>
              </a:solidFill>
              <a:ln w="19050">
                <a:solidFill>
                  <a:schemeClr val="lt1"/>
                </a:solidFill>
              </a:ln>
              <a:effectLst/>
            </c:spPr>
          </c:dPt>
          <c:dPt>
            <c:idx val="2"/>
            <c:bubble3D val="0"/>
            <c:spPr>
              <a:solidFill>
                <a:srgbClr val="92D050"/>
              </a:solidFill>
              <a:ln w="19050">
                <a:solidFill>
                  <a:schemeClr val="lt1"/>
                </a:solidFill>
              </a:ln>
              <a:effectLst/>
            </c:spPr>
          </c:dPt>
          <c:dPt>
            <c:idx val="3"/>
            <c:bubble3D val="0"/>
            <c:spPr>
              <a:solidFill>
                <a:srgbClr val="00B0F0"/>
              </a:solidFill>
              <a:ln w="19050">
                <a:solidFill>
                  <a:schemeClr val="lt1"/>
                </a:solidFill>
              </a:ln>
              <a:effectLst/>
            </c:spPr>
          </c:dPt>
          <c:dLbls>
            <c:dLbl>
              <c:idx val="0"/>
              <c:layout>
                <c:manualLayout>
                  <c:x val="-0.17892156862745098"/>
                  <c:y val="0.20202726524856035"/>
                </c:manualLayout>
              </c:layout>
              <c:showLegendKey val="0"/>
              <c:showVal val="0"/>
              <c:showCatName val="1"/>
              <c:showSerName val="0"/>
              <c:showPercent val="1"/>
              <c:showBubbleSize val="0"/>
              <c:extLst>
                <c:ext xmlns:c15="http://schemas.microsoft.com/office/drawing/2012/chart" uri="{CE6537A1-D6FC-4f65-9D91-7224C49458BB}">
                  <c15:layout>
                    <c:manualLayout>
                      <c:w val="0.26654411764705882"/>
                      <c:h val="0.14116915422885573"/>
                    </c:manualLayout>
                  </c15:layout>
                </c:ext>
              </c:extLst>
            </c:dLbl>
            <c:dLbl>
              <c:idx val="1"/>
              <c:layout>
                <c:manualLayout>
                  <c:x val="-2.9411764705882353E-2"/>
                  <c:y val="-0.10589689348532925"/>
                </c:manualLayout>
              </c:layout>
              <c:showLegendKey val="0"/>
              <c:showVal val="0"/>
              <c:showCatName val="1"/>
              <c:showSerName val="0"/>
              <c:showPercent val="1"/>
              <c:showBubbleSize val="0"/>
              <c:extLst>
                <c:ext xmlns:c15="http://schemas.microsoft.com/office/drawing/2012/chart" uri="{CE6537A1-D6FC-4f65-9D91-7224C49458BB}">
                  <c15:layout>
                    <c:manualLayout>
                      <c:w val="0.32720588235294118"/>
                      <c:h val="0.13432835820895522"/>
                    </c:manualLayout>
                  </c15:layout>
                </c:ext>
              </c:extLst>
            </c:dLbl>
            <c:spPr>
              <a:noFill/>
              <a:ln>
                <a:noFill/>
              </a:ln>
              <a:effectLst/>
            </c:spPr>
            <c:txPr>
              <a:bodyPr rot="0" spcFirstLastPara="1" vertOverflow="ellipsis" vert="horz" wrap="square" anchor="ctr" anchorCtr="1"/>
              <a:lstStyle/>
              <a:p>
                <a:pPr>
                  <a:defRPr sz="15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1"/>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15:layout/>
              </c:ext>
            </c:extLst>
          </c:dLbls>
          <c:cat>
            <c:strRef>
              <c:f>'Thu phi'!$A$15:$A$18</c:f>
              <c:strCache>
                <c:ptCount val="4"/>
                <c:pt idx="0">
                  <c:v>&lt;=100k/day</c:v>
                </c:pt>
                <c:pt idx="1">
                  <c:v>101k-200k/day</c:v>
                </c:pt>
                <c:pt idx="2">
                  <c:v>201k-300k/day</c:v>
                </c:pt>
                <c:pt idx="3">
                  <c:v>&gt;300k/day</c:v>
                </c:pt>
              </c:strCache>
            </c:strRef>
          </c:cat>
          <c:val>
            <c:numRef>
              <c:f>'Thu phi'!$B$15:$B$18</c:f>
              <c:numCache>
                <c:formatCode>0%</c:formatCode>
                <c:ptCount val="4"/>
                <c:pt idx="0">
                  <c:v>0.16</c:v>
                </c:pt>
                <c:pt idx="1">
                  <c:v>0.3</c:v>
                </c:pt>
                <c:pt idx="2">
                  <c:v>0.24</c:v>
                </c:pt>
                <c:pt idx="3">
                  <c:v>0.3</c:v>
                </c:pt>
              </c:numCache>
            </c:numRef>
          </c:val>
        </c:ser>
        <c:dLbls>
          <c:showLegendKey val="0"/>
          <c:showVal val="0"/>
          <c:showCatName val="1"/>
          <c:showSerName val="0"/>
          <c:showPercent val="1"/>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sz="1500"/>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00" b="1" i="0" u="none" strike="noStrike" kern="1200" spc="0" baseline="0">
                <a:solidFill>
                  <a:schemeClr val="tx1">
                    <a:lumMod val="65000"/>
                    <a:lumOff val="35000"/>
                  </a:schemeClr>
                </a:solidFill>
                <a:latin typeface="+mn-lt"/>
                <a:ea typeface="+mn-ea"/>
                <a:cs typeface="+mn-cs"/>
              </a:defRPr>
            </a:pPr>
            <a:r>
              <a:rPr lang="en-US" b="1"/>
              <a:t>Patient's feeling about the services under MMT</a:t>
            </a:r>
          </a:p>
        </c:rich>
      </c:tx>
      <c:layout/>
      <c:overlay val="0"/>
      <c:spPr>
        <a:noFill/>
        <a:ln>
          <a:noFill/>
        </a:ln>
        <a:effectLst/>
      </c:spPr>
      <c:txPr>
        <a:bodyPr rot="0" spcFirstLastPara="1" vertOverflow="ellipsis" vert="horz" wrap="square" anchor="ctr" anchorCtr="1"/>
        <a:lstStyle/>
        <a:p>
          <a:pPr>
            <a:defRPr sz="1800" b="1"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pieChart>
        <c:varyColors val="1"/>
        <c:ser>
          <c:idx val="0"/>
          <c:order val="0"/>
          <c:spPr>
            <a:solidFill>
              <a:srgbClr val="FFC000"/>
            </a:solidFill>
          </c:spPr>
          <c:dPt>
            <c:idx val="0"/>
            <c:bubble3D val="0"/>
            <c:spPr>
              <a:solidFill>
                <a:srgbClr val="7030A0"/>
              </a:solidFill>
              <a:ln w="19050">
                <a:solidFill>
                  <a:schemeClr val="lt1"/>
                </a:solidFill>
              </a:ln>
              <a:effectLst/>
            </c:spPr>
          </c:dPt>
          <c:dPt>
            <c:idx val="1"/>
            <c:bubble3D val="0"/>
            <c:spPr>
              <a:solidFill>
                <a:srgbClr val="00B0F0"/>
              </a:solidFill>
              <a:ln w="19050">
                <a:solidFill>
                  <a:schemeClr val="lt1"/>
                </a:solidFill>
              </a:ln>
              <a:effectLst/>
            </c:spPr>
          </c:dPt>
          <c:dLbls>
            <c:dLbl>
              <c:idx val="0"/>
              <c:layout>
                <c:manualLayout>
                  <c:x val="0.11029877515310577"/>
                  <c:y val="8.7543155663234409E-2"/>
                </c:manualLayout>
              </c:layout>
              <c:showLegendKey val="0"/>
              <c:showVal val="0"/>
              <c:showCatName val="1"/>
              <c:showSerName val="0"/>
              <c:showPercent val="1"/>
              <c:showBubbleSize val="0"/>
              <c:extLst>
                <c:ext xmlns:c15="http://schemas.microsoft.com/office/drawing/2012/chart" uri="{CE6537A1-D6FC-4f65-9D91-7224C49458BB}">
                  <c15:layout>
                    <c:manualLayout>
                      <c:w val="0.3333888888888889"/>
                      <c:h val="0.17548076923076922"/>
                    </c:manualLayout>
                  </c15:layout>
                </c:ext>
              </c:extLst>
            </c:dLbl>
            <c:spPr>
              <a:noFill/>
              <a:ln>
                <a:noFill/>
              </a:ln>
              <a:effectLst/>
            </c:spPr>
            <c:txPr>
              <a:bodyPr rot="0" spcFirstLastPara="1" vertOverflow="ellipsis" vert="horz" wrap="square" anchor="ctr" anchorCtr="1"/>
              <a:lstStyle/>
              <a:p>
                <a:pPr>
                  <a:defRPr sz="15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1"/>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15:layout/>
              </c:ext>
            </c:extLst>
          </c:dLbls>
          <c:cat>
            <c:strRef>
              <c:f>'Thu phi'!$A$30:$A$31</c:f>
              <c:strCache>
                <c:ptCount val="2"/>
                <c:pt idx="0">
                  <c:v>Un-satisfied</c:v>
                </c:pt>
                <c:pt idx="1">
                  <c:v>satisfied</c:v>
                </c:pt>
              </c:strCache>
            </c:strRef>
          </c:cat>
          <c:val>
            <c:numRef>
              <c:f>'Thu phi'!$B$30:$B$31</c:f>
              <c:numCache>
                <c:formatCode>0%</c:formatCode>
                <c:ptCount val="2"/>
                <c:pt idx="0">
                  <c:v>0.05</c:v>
                </c:pt>
                <c:pt idx="1">
                  <c:v>0.95</c:v>
                </c:pt>
              </c:numCache>
            </c:numRef>
          </c:val>
        </c:ser>
        <c:dLbls>
          <c:showLegendKey val="0"/>
          <c:showVal val="0"/>
          <c:showCatName val="1"/>
          <c:showSerName val="0"/>
          <c:showPercent val="1"/>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sz="1500"/>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00" b="1" i="0" u="none" strike="noStrike" kern="1200" spc="0" baseline="0">
                <a:solidFill>
                  <a:schemeClr val="tx1">
                    <a:lumMod val="65000"/>
                    <a:lumOff val="35000"/>
                  </a:schemeClr>
                </a:solidFill>
                <a:latin typeface="+mn-lt"/>
                <a:ea typeface="+mn-ea"/>
                <a:cs typeface="+mn-cs"/>
              </a:defRPr>
            </a:pPr>
            <a:r>
              <a:rPr lang="en-US" b="1"/>
              <a:t>Health Status</a:t>
            </a:r>
          </a:p>
        </c:rich>
      </c:tx>
      <c:layout/>
      <c:overlay val="0"/>
      <c:spPr>
        <a:noFill/>
        <a:ln>
          <a:noFill/>
        </a:ln>
        <a:effectLst/>
      </c:spPr>
      <c:txPr>
        <a:bodyPr rot="0" spcFirstLastPara="1" vertOverflow="ellipsis" vert="horz" wrap="square" anchor="ctr" anchorCtr="1"/>
        <a:lstStyle/>
        <a:p>
          <a:pPr>
            <a:defRPr sz="1800" b="1"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spPr>
            <a:solidFill>
              <a:srgbClr val="FFC000"/>
            </a:solidFill>
            <a:ln>
              <a:noFill/>
            </a:ln>
            <a:effectLst/>
          </c:spPr>
          <c:invertIfNegative val="0"/>
          <c:dLbls>
            <c:spPr>
              <a:noFill/>
              <a:ln>
                <a:noFill/>
              </a:ln>
              <a:effectLst/>
            </c:spPr>
            <c:txPr>
              <a:bodyPr rot="0" spcFirstLastPara="1" vertOverflow="ellipsis" vert="horz" wrap="square" anchor="ctr" anchorCtr="1"/>
              <a:lstStyle/>
              <a:p>
                <a:pPr>
                  <a:defRPr sz="15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'Thu phi'!$A$23:$A$28</c:f>
              <c:strCache>
                <c:ptCount val="6"/>
                <c:pt idx="0">
                  <c:v>HIV</c:v>
                </c:pt>
                <c:pt idx="1">
                  <c:v>ARV</c:v>
                </c:pt>
                <c:pt idx="2">
                  <c:v>HBV</c:v>
                </c:pt>
                <c:pt idx="3">
                  <c:v>HCV</c:v>
                </c:pt>
                <c:pt idx="4">
                  <c:v>TB</c:v>
                </c:pt>
                <c:pt idx="5">
                  <c:v>Mental health disorder</c:v>
                </c:pt>
              </c:strCache>
            </c:strRef>
          </c:cat>
          <c:val>
            <c:numRef>
              <c:f>'Thu phi'!$B$23:$B$28</c:f>
              <c:numCache>
                <c:formatCode>0.0%</c:formatCode>
                <c:ptCount val="6"/>
                <c:pt idx="0">
                  <c:v>0.35699999999999998</c:v>
                </c:pt>
                <c:pt idx="1">
                  <c:v>0.32600000000000001</c:v>
                </c:pt>
                <c:pt idx="2">
                  <c:v>0.13200000000000001</c:v>
                </c:pt>
                <c:pt idx="3">
                  <c:v>0.52300000000000002</c:v>
                </c:pt>
                <c:pt idx="4">
                  <c:v>2.5999999999999999E-2</c:v>
                </c:pt>
                <c:pt idx="5">
                  <c:v>6.0000000000000001E-3</c:v>
                </c:pt>
              </c:numCache>
            </c:numRef>
          </c:val>
        </c:ser>
        <c:dLbls>
          <c:showLegendKey val="0"/>
          <c:showVal val="1"/>
          <c:showCatName val="0"/>
          <c:showSerName val="0"/>
          <c:showPercent val="0"/>
          <c:showBubbleSize val="0"/>
        </c:dLbls>
        <c:gapWidth val="150"/>
        <c:overlap val="-25"/>
        <c:axId val="278601072"/>
        <c:axId val="278604208"/>
      </c:barChart>
      <c:catAx>
        <c:axId val="27860107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500" b="0" i="0" u="none" strike="noStrike" kern="1200" baseline="0">
                <a:solidFill>
                  <a:schemeClr val="tx1">
                    <a:lumMod val="65000"/>
                    <a:lumOff val="35000"/>
                  </a:schemeClr>
                </a:solidFill>
                <a:latin typeface="+mn-lt"/>
                <a:ea typeface="+mn-ea"/>
                <a:cs typeface="+mn-cs"/>
              </a:defRPr>
            </a:pPr>
            <a:endParaRPr lang="en-US"/>
          </a:p>
        </c:txPr>
        <c:crossAx val="278604208"/>
        <c:crosses val="autoZero"/>
        <c:auto val="1"/>
        <c:lblAlgn val="ctr"/>
        <c:lblOffset val="100"/>
        <c:noMultiLvlLbl val="0"/>
      </c:catAx>
      <c:valAx>
        <c:axId val="278604208"/>
        <c:scaling>
          <c:orientation val="minMax"/>
        </c:scaling>
        <c:delete val="1"/>
        <c:axPos val="l"/>
        <c:numFmt formatCode="0.0%" sourceLinked="1"/>
        <c:majorTickMark val="none"/>
        <c:minorTickMark val="none"/>
        <c:tickLblPos val="nextTo"/>
        <c:crossAx val="278601072"/>
        <c:crosses val="autoZero"/>
        <c:crossBetween val="between"/>
      </c:valAx>
      <c:spPr>
        <a:noFill/>
        <a:ln>
          <a:noFill/>
        </a:ln>
        <a:effectLst/>
      </c:spPr>
    </c:plotArea>
    <c:plotVisOnly val="1"/>
    <c:dispBlanksAs val="gap"/>
    <c:showDLblsOverMax val="0"/>
  </c:chart>
  <c:spPr>
    <a:noFill/>
    <a:ln>
      <a:noFill/>
    </a:ln>
    <a:effectLst/>
  </c:spPr>
  <c:txPr>
    <a:bodyPr/>
    <a:lstStyle/>
    <a:p>
      <a:pPr>
        <a:defRPr sz="1500"/>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160" b="1" i="0" u="none" strike="noStrike" kern="1200" spc="0" baseline="0">
                <a:solidFill>
                  <a:schemeClr val="tx1">
                    <a:lumMod val="65000"/>
                    <a:lumOff val="35000"/>
                  </a:schemeClr>
                </a:solidFill>
                <a:latin typeface="+mn-lt"/>
                <a:ea typeface="+mn-ea"/>
                <a:cs typeface="+mn-cs"/>
              </a:defRPr>
            </a:pPr>
            <a:r>
              <a:rPr lang="en-US" b="1"/>
              <a:t>Duration of time could be pay more fee for MMT</a:t>
            </a:r>
          </a:p>
        </c:rich>
      </c:tx>
      <c:layout/>
      <c:overlay val="0"/>
      <c:spPr>
        <a:noFill/>
        <a:ln>
          <a:noFill/>
        </a:ln>
        <a:effectLst/>
      </c:spPr>
      <c:txPr>
        <a:bodyPr rot="0" spcFirstLastPara="1" vertOverflow="ellipsis" vert="horz" wrap="square" anchor="ctr" anchorCtr="1"/>
        <a:lstStyle/>
        <a:p>
          <a:pPr>
            <a:defRPr sz="2160" b="1"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pieChart>
        <c:varyColors val="1"/>
        <c:ser>
          <c:idx val="0"/>
          <c:order val="0"/>
          <c:dPt>
            <c:idx val="0"/>
            <c:bubble3D val="0"/>
            <c:spPr>
              <a:solidFill>
                <a:srgbClr val="FFFF00"/>
              </a:solidFill>
              <a:ln w="19050">
                <a:solidFill>
                  <a:schemeClr val="lt1"/>
                </a:solidFill>
              </a:ln>
              <a:effectLst/>
            </c:spPr>
          </c:dPt>
          <c:dPt>
            <c:idx val="1"/>
            <c:bubble3D val="0"/>
            <c:spPr>
              <a:solidFill>
                <a:srgbClr val="FFC000"/>
              </a:solidFill>
              <a:ln w="19050">
                <a:solidFill>
                  <a:schemeClr val="lt1"/>
                </a:solidFill>
              </a:ln>
              <a:effectLst/>
            </c:spPr>
          </c:dPt>
          <c:dPt>
            <c:idx val="2"/>
            <c:bubble3D val="0"/>
            <c:spPr>
              <a:solidFill>
                <a:srgbClr val="00B0F0"/>
              </a:solidFill>
              <a:ln w="19050">
                <a:solidFill>
                  <a:schemeClr val="lt1"/>
                </a:solidFill>
              </a:ln>
              <a:effectLst/>
            </c:spPr>
          </c:dPt>
          <c:dPt>
            <c:idx val="3"/>
            <c:bubble3D val="0"/>
            <c:spPr>
              <a:solidFill>
                <a:srgbClr val="00B050"/>
              </a:solidFill>
              <a:ln w="19050">
                <a:solidFill>
                  <a:schemeClr val="lt1"/>
                </a:solidFill>
              </a:ln>
              <a:effectLst/>
            </c:spPr>
          </c:dPt>
          <c:dLbls>
            <c:dLbl>
              <c:idx val="3"/>
              <c:layout>
                <c:manualLayout>
                  <c:x val="3.5149934383202103E-2"/>
                  <c:y val="6.1179644211140277E-2"/>
                </c:manualLayout>
              </c:layout>
              <c:showLegendKey val="0"/>
              <c:showVal val="0"/>
              <c:showCatName val="1"/>
              <c:showSerName val="0"/>
              <c:showPercent val="1"/>
              <c:showBubbleSize val="0"/>
              <c:extLst>
                <c:ext xmlns:c15="http://schemas.microsoft.com/office/drawing/2012/chart" uri="{CE6537A1-D6FC-4f65-9D91-7224C49458BB}">
                  <c15:layout/>
                </c:ext>
              </c:extLst>
            </c:dLbl>
            <c:spPr>
              <a:noFill/>
              <a:ln>
                <a:noFill/>
              </a:ln>
              <a:effectLst/>
            </c:spPr>
            <c:txPr>
              <a:bodyPr rot="0" spcFirstLastPara="1" vertOverflow="ellipsis" vert="horz" wrap="square" anchor="ctr" anchorCtr="1"/>
              <a:lstStyle/>
              <a:p>
                <a:pPr>
                  <a:defRPr sz="18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1"/>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15:layout/>
              </c:ext>
            </c:extLst>
          </c:dLbls>
          <c:cat>
            <c:strRef>
              <c:f>'Thu phi'!$A$40:$A$43</c:f>
              <c:strCache>
                <c:ptCount val="4"/>
                <c:pt idx="0">
                  <c:v>&lt; 3 years</c:v>
                </c:pt>
                <c:pt idx="1">
                  <c:v>2-5 years</c:v>
                </c:pt>
                <c:pt idx="2">
                  <c:v>6-10 years</c:v>
                </c:pt>
                <c:pt idx="3">
                  <c:v>All life</c:v>
                </c:pt>
              </c:strCache>
            </c:strRef>
          </c:cat>
          <c:val>
            <c:numRef>
              <c:f>'Thu phi'!$B$40:$B$43</c:f>
              <c:numCache>
                <c:formatCode>0%</c:formatCode>
                <c:ptCount val="4"/>
                <c:pt idx="0">
                  <c:v>0.55000000000000004</c:v>
                </c:pt>
                <c:pt idx="1">
                  <c:v>0.17</c:v>
                </c:pt>
                <c:pt idx="2">
                  <c:v>0.19</c:v>
                </c:pt>
                <c:pt idx="3">
                  <c:v>0.09</c:v>
                </c:pt>
              </c:numCache>
            </c:numRef>
          </c:val>
        </c:ser>
        <c:dLbls>
          <c:showLegendKey val="0"/>
          <c:showVal val="0"/>
          <c:showCatName val="1"/>
          <c:showSerName val="0"/>
          <c:showPercent val="1"/>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sz="1800"/>
      </a:pPr>
      <a:endParaRPr lang="en-US"/>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00" b="1" i="0" u="none" strike="noStrike" kern="1200" spc="0" baseline="0">
                <a:solidFill>
                  <a:schemeClr val="tx1">
                    <a:lumMod val="65000"/>
                    <a:lumOff val="35000"/>
                  </a:schemeClr>
                </a:solidFill>
                <a:latin typeface="+mn-lt"/>
                <a:ea typeface="+mn-ea"/>
                <a:cs typeface="+mn-cs"/>
              </a:defRPr>
            </a:pPr>
            <a:r>
              <a:rPr lang="en-US" b="1"/>
              <a:t>Expectation about time to come to the clinic to take MTD</a:t>
            </a:r>
          </a:p>
        </c:rich>
      </c:tx>
      <c:layout/>
      <c:overlay val="0"/>
      <c:spPr>
        <a:noFill/>
        <a:ln>
          <a:noFill/>
        </a:ln>
        <a:effectLst/>
      </c:spPr>
      <c:txPr>
        <a:bodyPr rot="0" spcFirstLastPara="1" vertOverflow="ellipsis" vert="horz" wrap="square" anchor="ctr" anchorCtr="1"/>
        <a:lstStyle/>
        <a:p>
          <a:pPr>
            <a:defRPr sz="1800" b="1"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bar"/>
        <c:grouping val="clustered"/>
        <c:varyColors val="0"/>
        <c:ser>
          <c:idx val="0"/>
          <c:order val="0"/>
          <c:spPr>
            <a:solidFill>
              <a:srgbClr val="FFC000"/>
            </a:solidFill>
            <a:ln>
              <a:noFill/>
            </a:ln>
            <a:effectLst/>
          </c:spPr>
          <c:invertIfNegative val="0"/>
          <c:dLbls>
            <c:dLbl>
              <c:idx val="0"/>
              <c:layout>
                <c:manualLayout>
                  <c:x val="-0.19444444444444445"/>
                  <c:y val="4.6296296296296294E-3"/>
                </c:manualLayout>
              </c:layout>
              <c:showLegendKey val="0"/>
              <c:showVal val="1"/>
              <c:showCatName val="0"/>
              <c:showSerName val="0"/>
              <c:showPercent val="0"/>
              <c:showBubbleSize val="0"/>
              <c:extLst>
                <c:ext xmlns:c15="http://schemas.microsoft.com/office/drawing/2012/chart" uri="{CE6537A1-D6FC-4f65-9D91-7224C49458BB}">
                  <c15:layout/>
                </c:ext>
              </c:extLst>
            </c:dLbl>
            <c:spPr>
              <a:noFill/>
              <a:ln>
                <a:noFill/>
              </a:ln>
              <a:effectLst/>
            </c:spPr>
            <c:txPr>
              <a:bodyPr rot="0" spcFirstLastPara="1" vertOverflow="ellipsis" vert="horz" wrap="square" anchor="ctr" anchorCtr="1"/>
              <a:lstStyle/>
              <a:p>
                <a:pPr>
                  <a:defRPr sz="15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'Thu phi'!$A$45:$A$46</c:f>
              <c:strCache>
                <c:ptCount val="2"/>
                <c:pt idx="0">
                  <c:v>Whitin official working time (8am-4pm)</c:v>
                </c:pt>
                <c:pt idx="1">
                  <c:v>Out of the offical working time</c:v>
                </c:pt>
              </c:strCache>
            </c:strRef>
          </c:cat>
          <c:val>
            <c:numRef>
              <c:f>'Thu phi'!$B$45:$B$46</c:f>
              <c:numCache>
                <c:formatCode>0.0%</c:formatCode>
                <c:ptCount val="2"/>
                <c:pt idx="0">
                  <c:v>0.94799999999999995</c:v>
                </c:pt>
                <c:pt idx="1">
                  <c:v>5.1999999999999998E-2</c:v>
                </c:pt>
              </c:numCache>
            </c:numRef>
          </c:val>
        </c:ser>
        <c:dLbls>
          <c:showLegendKey val="0"/>
          <c:showVal val="1"/>
          <c:showCatName val="0"/>
          <c:showSerName val="0"/>
          <c:showPercent val="0"/>
          <c:showBubbleSize val="0"/>
        </c:dLbls>
        <c:gapWidth val="150"/>
        <c:overlap val="-25"/>
        <c:axId val="278598328"/>
        <c:axId val="286072152"/>
      </c:barChart>
      <c:catAx>
        <c:axId val="278598328"/>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500" b="0" i="0" u="none" strike="noStrike" kern="1200" baseline="0">
                <a:solidFill>
                  <a:schemeClr val="tx1">
                    <a:lumMod val="65000"/>
                    <a:lumOff val="35000"/>
                  </a:schemeClr>
                </a:solidFill>
                <a:latin typeface="+mn-lt"/>
                <a:ea typeface="+mn-ea"/>
                <a:cs typeface="+mn-cs"/>
              </a:defRPr>
            </a:pPr>
            <a:endParaRPr lang="en-US"/>
          </a:p>
        </c:txPr>
        <c:crossAx val="286072152"/>
        <c:crosses val="autoZero"/>
        <c:auto val="1"/>
        <c:lblAlgn val="ctr"/>
        <c:lblOffset val="100"/>
        <c:noMultiLvlLbl val="0"/>
      </c:catAx>
      <c:valAx>
        <c:axId val="286072152"/>
        <c:scaling>
          <c:orientation val="minMax"/>
        </c:scaling>
        <c:delete val="1"/>
        <c:axPos val="b"/>
        <c:numFmt formatCode="0.0%" sourceLinked="1"/>
        <c:majorTickMark val="none"/>
        <c:minorTickMark val="none"/>
        <c:tickLblPos val="nextTo"/>
        <c:crossAx val="278598328"/>
        <c:crosses val="autoZero"/>
        <c:crossBetween val="between"/>
      </c:valAx>
      <c:spPr>
        <a:noFill/>
        <a:ln>
          <a:noFill/>
        </a:ln>
        <a:effectLst/>
      </c:spPr>
    </c:plotArea>
    <c:plotVisOnly val="1"/>
    <c:dispBlanksAs val="gap"/>
    <c:showDLblsOverMax val="0"/>
  </c:chart>
  <c:spPr>
    <a:noFill/>
    <a:ln>
      <a:noFill/>
    </a:ln>
    <a:effectLst/>
  </c:spPr>
  <c:txPr>
    <a:bodyPr/>
    <a:lstStyle/>
    <a:p>
      <a:pPr>
        <a:defRPr sz="1500"/>
      </a:pPr>
      <a:endParaRPr lang="en-US"/>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00" b="1" i="0" u="none" strike="noStrike" kern="1200" spc="0" baseline="0">
                <a:solidFill>
                  <a:schemeClr val="tx1">
                    <a:lumMod val="65000"/>
                    <a:lumOff val="35000"/>
                  </a:schemeClr>
                </a:solidFill>
                <a:latin typeface="+mn-lt"/>
                <a:ea typeface="+mn-ea"/>
                <a:cs typeface="+mn-cs"/>
              </a:defRPr>
            </a:pPr>
            <a:r>
              <a:rPr lang="en-US" b="1"/>
              <a:t>Expectation about method of payment</a:t>
            </a:r>
          </a:p>
        </c:rich>
      </c:tx>
      <c:layout/>
      <c:overlay val="0"/>
      <c:spPr>
        <a:noFill/>
        <a:ln>
          <a:noFill/>
        </a:ln>
        <a:effectLst/>
      </c:spPr>
      <c:txPr>
        <a:bodyPr rot="0" spcFirstLastPara="1" vertOverflow="ellipsis" vert="horz" wrap="square" anchor="ctr" anchorCtr="1"/>
        <a:lstStyle/>
        <a:p>
          <a:pPr>
            <a:defRPr sz="1800" b="1"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spPr>
            <a:solidFill>
              <a:schemeClr val="accent1"/>
            </a:solidFill>
            <a:ln>
              <a:noFill/>
            </a:ln>
            <a:effectLst/>
          </c:spPr>
          <c:invertIfNegative val="0"/>
          <c:dLbls>
            <c:spPr>
              <a:noFill/>
              <a:ln>
                <a:noFill/>
              </a:ln>
              <a:effectLst/>
            </c:spPr>
            <c:txPr>
              <a:bodyPr rot="0" spcFirstLastPara="1" vertOverflow="ellipsis" vert="horz" wrap="square" anchor="ctr" anchorCtr="1"/>
              <a:lstStyle/>
              <a:p>
                <a:pPr>
                  <a:defRPr sz="15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'Thu phi'!$A$48:$A$51</c:f>
              <c:strCache>
                <c:ptCount val="4"/>
                <c:pt idx="0">
                  <c:v>Daily payment</c:v>
                </c:pt>
                <c:pt idx="1">
                  <c:v>Weekly payment</c:v>
                </c:pt>
                <c:pt idx="2">
                  <c:v>Monthly payment</c:v>
                </c:pt>
                <c:pt idx="3">
                  <c:v>Depend on the clinic request</c:v>
                </c:pt>
              </c:strCache>
            </c:strRef>
          </c:cat>
          <c:val>
            <c:numRef>
              <c:f>'Thu phi'!$B$48:$B$51</c:f>
              <c:numCache>
                <c:formatCode>0.0%</c:formatCode>
                <c:ptCount val="4"/>
                <c:pt idx="0">
                  <c:v>7.0000000000000007E-2</c:v>
                </c:pt>
                <c:pt idx="1">
                  <c:v>5.3999999999999999E-2</c:v>
                </c:pt>
                <c:pt idx="2">
                  <c:v>0.72799999999999998</c:v>
                </c:pt>
                <c:pt idx="3">
                  <c:v>0.14799999999999999</c:v>
                </c:pt>
              </c:numCache>
            </c:numRef>
          </c:val>
        </c:ser>
        <c:dLbls>
          <c:showLegendKey val="0"/>
          <c:showVal val="1"/>
          <c:showCatName val="0"/>
          <c:showSerName val="0"/>
          <c:showPercent val="0"/>
          <c:showBubbleSize val="0"/>
        </c:dLbls>
        <c:gapWidth val="150"/>
        <c:overlap val="-25"/>
        <c:axId val="286078424"/>
        <c:axId val="286085872"/>
      </c:barChart>
      <c:catAx>
        <c:axId val="28607842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500" b="0" i="0" u="none" strike="noStrike" kern="1200" baseline="0">
                <a:solidFill>
                  <a:schemeClr val="tx1">
                    <a:lumMod val="65000"/>
                    <a:lumOff val="35000"/>
                  </a:schemeClr>
                </a:solidFill>
                <a:latin typeface="+mn-lt"/>
                <a:ea typeface="+mn-ea"/>
                <a:cs typeface="+mn-cs"/>
              </a:defRPr>
            </a:pPr>
            <a:endParaRPr lang="en-US"/>
          </a:p>
        </c:txPr>
        <c:crossAx val="286085872"/>
        <c:crosses val="autoZero"/>
        <c:auto val="1"/>
        <c:lblAlgn val="ctr"/>
        <c:lblOffset val="100"/>
        <c:noMultiLvlLbl val="0"/>
      </c:catAx>
      <c:valAx>
        <c:axId val="286085872"/>
        <c:scaling>
          <c:orientation val="minMax"/>
        </c:scaling>
        <c:delete val="1"/>
        <c:axPos val="l"/>
        <c:numFmt formatCode="0.0%" sourceLinked="1"/>
        <c:majorTickMark val="none"/>
        <c:minorTickMark val="none"/>
        <c:tickLblPos val="nextTo"/>
        <c:crossAx val="286078424"/>
        <c:crosses val="autoZero"/>
        <c:crossBetween val="between"/>
      </c:valAx>
      <c:spPr>
        <a:noFill/>
        <a:ln>
          <a:noFill/>
        </a:ln>
        <a:effectLst/>
      </c:spPr>
    </c:plotArea>
    <c:plotVisOnly val="1"/>
    <c:dispBlanksAs val="gap"/>
    <c:showDLblsOverMax val="0"/>
  </c:chart>
  <c:spPr>
    <a:noFill/>
    <a:ln>
      <a:noFill/>
    </a:ln>
    <a:effectLst/>
  </c:spPr>
  <c:txPr>
    <a:bodyPr/>
    <a:lstStyle/>
    <a:p>
      <a:pPr>
        <a:defRPr sz="1500"/>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47D7DC3-A22F-410E-BE6D-2BF79ECFFA1B}" type="datetimeFigureOut">
              <a:rPr lang="en-US" smtClean="0"/>
              <a:t>7/30/2017</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6CB743A-C54B-4ADA-97D7-A9664B1F7AD8}" type="slidenum">
              <a:rPr lang="en-US" smtClean="0"/>
              <a:t>‹#›</a:t>
            </a:fld>
            <a:endParaRPr lang="en-US"/>
          </a:p>
        </p:txBody>
      </p:sp>
    </p:spTree>
    <p:extLst>
      <p:ext uri="{BB962C8B-B14F-4D97-AF65-F5344CB8AC3E}">
        <p14:creationId xmlns:p14="http://schemas.microsoft.com/office/powerpoint/2010/main" val="33042127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There were</a:t>
            </a:r>
            <a:r>
              <a:rPr lang="en-US" baseline="0" dirty="0" smtClean="0"/>
              <a:t> 400 MMT patients had recruited for the study</a:t>
            </a:r>
            <a:endParaRPr lang="en-US" dirty="0"/>
          </a:p>
        </p:txBody>
      </p:sp>
      <p:sp>
        <p:nvSpPr>
          <p:cNvPr id="4" name="Slide Number Placeholder 3"/>
          <p:cNvSpPr>
            <a:spLocks noGrp="1"/>
          </p:cNvSpPr>
          <p:nvPr>
            <p:ph type="sldNum" sz="quarter" idx="10"/>
          </p:nvPr>
        </p:nvSpPr>
        <p:spPr/>
        <p:txBody>
          <a:bodyPr/>
          <a:lstStyle/>
          <a:p>
            <a:pPr>
              <a:defRPr/>
            </a:pPr>
            <a:fld id="{53847C42-F2A1-491A-877C-D48C768BA631}" type="slidenum">
              <a:rPr lang="en-US" smtClean="0"/>
              <a:pPr>
                <a:defRPr/>
              </a:pPr>
              <a:t>5</a:t>
            </a:fld>
            <a:endParaRPr lang="en-US"/>
          </a:p>
        </p:txBody>
      </p:sp>
    </p:spTree>
    <p:extLst>
      <p:ext uri="{BB962C8B-B14F-4D97-AF65-F5344CB8AC3E}">
        <p14:creationId xmlns:p14="http://schemas.microsoft.com/office/powerpoint/2010/main" val="145322817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D4C6505-EE2C-476F-8BFA-67C077D8CAE1}" type="datetimeFigureOut">
              <a:rPr lang="en-US" smtClean="0"/>
              <a:t>7/30/2017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49457A1-8F0F-4A6B-B446-C90574AD71B0}"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D4C6505-EE2C-476F-8BFA-67C077D8CAE1}" type="datetimeFigureOut">
              <a:rPr lang="en-US" smtClean="0"/>
              <a:t>7/30/2017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49457A1-8F0F-4A6B-B446-C90574AD71B0}"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D4C6505-EE2C-476F-8BFA-67C077D8CAE1}" type="datetimeFigureOut">
              <a:rPr lang="en-US" smtClean="0"/>
              <a:t>7/30/2017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49457A1-8F0F-4A6B-B446-C90574AD71B0}"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D4C6505-EE2C-476F-8BFA-67C077D8CAE1}" type="datetimeFigureOut">
              <a:rPr lang="en-US" smtClean="0"/>
              <a:t>7/30/2017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49457A1-8F0F-4A6B-B446-C90574AD71B0}"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D4C6505-EE2C-476F-8BFA-67C077D8CAE1}" type="datetimeFigureOut">
              <a:rPr lang="en-US" smtClean="0"/>
              <a:t>7/30/2017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49457A1-8F0F-4A6B-B446-C90574AD71B0}"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D4C6505-EE2C-476F-8BFA-67C077D8CAE1}" type="datetimeFigureOut">
              <a:rPr lang="en-US" smtClean="0"/>
              <a:t>7/30/2017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49457A1-8F0F-4A6B-B446-C90574AD71B0}"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D4C6505-EE2C-476F-8BFA-67C077D8CAE1}" type="datetimeFigureOut">
              <a:rPr lang="en-US" smtClean="0"/>
              <a:t>7/30/2017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49457A1-8F0F-4A6B-B446-C90574AD71B0}"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D4C6505-EE2C-476F-8BFA-67C077D8CAE1}" type="datetimeFigureOut">
              <a:rPr lang="en-US" smtClean="0"/>
              <a:t>7/30/2017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49457A1-8F0F-4A6B-B446-C90574AD71B0}"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D4C6505-EE2C-476F-8BFA-67C077D8CAE1}" type="datetimeFigureOut">
              <a:rPr lang="en-US" smtClean="0"/>
              <a:t>7/30/2017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49457A1-8F0F-4A6B-B446-C90574AD71B0}"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D4C6505-EE2C-476F-8BFA-67C077D8CAE1}" type="datetimeFigureOut">
              <a:rPr lang="en-US" smtClean="0"/>
              <a:t>7/30/2017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49457A1-8F0F-4A6B-B446-C90574AD71B0}"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D4C6505-EE2C-476F-8BFA-67C077D8CAE1}" type="datetimeFigureOut">
              <a:rPr lang="en-US" smtClean="0"/>
              <a:t>7/30/2017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49457A1-8F0F-4A6B-B446-C90574AD71B0}"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D4C6505-EE2C-476F-8BFA-67C077D8CAE1}" type="datetimeFigureOut">
              <a:rPr lang="en-US" smtClean="0"/>
              <a:t>7/30/2017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49457A1-8F0F-4A6B-B446-C90574AD71B0}"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chart" Target="../charts/chart5.xml"/><Relationship Id="rId1" Type="http://schemas.openxmlformats.org/officeDocument/2006/relationships/slideLayout" Target="../slideLayouts/slideLayout2.xml"/><Relationship Id="rId4" Type="http://schemas.openxmlformats.org/officeDocument/2006/relationships/chart" Target="../charts/char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0" y="609601"/>
            <a:ext cx="7772400" cy="4267200"/>
          </a:xfrm>
        </p:spPr>
        <p:txBody>
          <a:bodyPr>
            <a:normAutofit/>
          </a:bodyPr>
          <a:lstStyle/>
          <a:p>
            <a:pPr>
              <a:lnSpc>
                <a:spcPct val="120000"/>
              </a:lnSpc>
            </a:pPr>
            <a:r>
              <a:rPr lang="en-US" sz="3600" b="1" dirty="0" smtClean="0"/>
              <a:t>Ability to pay more fee for Methadone Maintenance Treatment of patients in HCMC and associated factors (2015)</a:t>
            </a:r>
            <a:endParaRPr lang="en-US" sz="3600" b="1" dirty="0"/>
          </a:p>
        </p:txBody>
      </p:sp>
      <p:sp>
        <p:nvSpPr>
          <p:cNvPr id="3" name="Subtitle 2"/>
          <p:cNvSpPr>
            <a:spLocks noGrp="1"/>
          </p:cNvSpPr>
          <p:nvPr>
            <p:ph type="subTitle" idx="1"/>
          </p:nvPr>
        </p:nvSpPr>
        <p:spPr>
          <a:xfrm>
            <a:off x="914400" y="4876801"/>
            <a:ext cx="7848600" cy="1295399"/>
          </a:xfrm>
        </p:spPr>
        <p:txBody>
          <a:bodyPr>
            <a:normAutofit fontScale="85000" lnSpcReduction="20000"/>
          </a:bodyPr>
          <a:lstStyle/>
          <a:p>
            <a:pPr>
              <a:lnSpc>
                <a:spcPct val="160000"/>
              </a:lnSpc>
            </a:pPr>
            <a:r>
              <a:rPr lang="en-US" sz="2000" dirty="0" smtClean="0"/>
              <a:t>Authors: </a:t>
            </a:r>
            <a:r>
              <a:rPr lang="en-US" sz="2000" b="1" dirty="0"/>
              <a:t>Mai </a:t>
            </a:r>
            <a:r>
              <a:rPr lang="en-US" sz="2000" b="1" dirty="0" err="1" smtClean="0"/>
              <a:t>Thi</a:t>
            </a:r>
            <a:r>
              <a:rPr lang="en-US" sz="2000" b="1" dirty="0" smtClean="0"/>
              <a:t> </a:t>
            </a:r>
            <a:r>
              <a:rPr lang="en-US" sz="2000" b="1" dirty="0" err="1" smtClean="0"/>
              <a:t>Hoai</a:t>
            </a:r>
            <a:r>
              <a:rPr lang="en-US" sz="2000" b="1" dirty="0" smtClean="0"/>
              <a:t> Son</a:t>
            </a:r>
            <a:r>
              <a:rPr lang="en-US" sz="2000" dirty="0" smtClean="0"/>
              <a:t>*, Nguyen </a:t>
            </a:r>
            <a:r>
              <a:rPr lang="en-US" sz="2000" dirty="0" err="1" smtClean="0"/>
              <a:t>Xuan</a:t>
            </a:r>
            <a:r>
              <a:rPr lang="en-US" sz="2000" dirty="0" smtClean="0"/>
              <a:t> </a:t>
            </a:r>
            <a:r>
              <a:rPr lang="en-US" sz="2000" dirty="0" err="1" smtClean="0"/>
              <a:t>Anh</a:t>
            </a:r>
            <a:r>
              <a:rPr lang="en-US" sz="2000" dirty="0" smtClean="0"/>
              <a:t> </a:t>
            </a:r>
            <a:r>
              <a:rPr lang="en-US" sz="2000" dirty="0" smtClean="0"/>
              <a:t>Dung</a:t>
            </a:r>
            <a:r>
              <a:rPr lang="en-US" sz="2000" dirty="0" smtClean="0"/>
              <a:t>,  </a:t>
            </a:r>
            <a:r>
              <a:rPr lang="en-US" sz="2000" dirty="0" smtClean="0"/>
              <a:t>Lai </a:t>
            </a:r>
            <a:r>
              <a:rPr lang="en-US" sz="2000" dirty="0" err="1" smtClean="0"/>
              <a:t>Phuoc</a:t>
            </a:r>
            <a:r>
              <a:rPr lang="en-US" sz="2000" dirty="0" smtClean="0"/>
              <a:t> </a:t>
            </a:r>
            <a:r>
              <a:rPr lang="en-US" sz="2000" dirty="0" err="1"/>
              <a:t>Thanh</a:t>
            </a:r>
            <a:r>
              <a:rPr lang="en-US" sz="2000" dirty="0"/>
              <a:t> </a:t>
            </a:r>
            <a:r>
              <a:rPr lang="en-US" sz="2000" dirty="0" err="1"/>
              <a:t>Huy</a:t>
            </a:r>
            <a:r>
              <a:rPr lang="en-US" sz="2000" dirty="0"/>
              <a:t>, </a:t>
            </a:r>
            <a:r>
              <a:rPr lang="en-US" sz="2000" dirty="0" err="1"/>
              <a:t>Phạm</a:t>
            </a:r>
            <a:r>
              <a:rPr lang="en-US" sz="2000" dirty="0"/>
              <a:t> Thu </a:t>
            </a:r>
            <a:r>
              <a:rPr lang="en-US" sz="2000" dirty="0" err="1" smtClean="0"/>
              <a:t>Thuy</a:t>
            </a:r>
            <a:r>
              <a:rPr lang="en-US" sz="2000" dirty="0" smtClean="0"/>
              <a:t>, </a:t>
            </a:r>
            <a:r>
              <a:rPr lang="en-US" sz="2000" dirty="0" smtClean="0"/>
              <a:t>Nguyen </a:t>
            </a:r>
            <a:r>
              <a:rPr lang="en-US" sz="2000" dirty="0" err="1" smtClean="0"/>
              <a:t>Duyen</a:t>
            </a:r>
            <a:r>
              <a:rPr lang="en-US" sz="2000" dirty="0" smtClean="0"/>
              <a:t> </a:t>
            </a:r>
            <a:r>
              <a:rPr lang="en-US" sz="2000" dirty="0" err="1" smtClean="0"/>
              <a:t>Anh</a:t>
            </a:r>
            <a:r>
              <a:rPr lang="en-US" sz="2000" dirty="0" smtClean="0"/>
              <a:t>, </a:t>
            </a:r>
            <a:r>
              <a:rPr lang="en-US" sz="2000" dirty="0" smtClean="0"/>
              <a:t>Tieu </a:t>
            </a:r>
            <a:r>
              <a:rPr lang="en-US" sz="2000" dirty="0" err="1" smtClean="0"/>
              <a:t>Thi</a:t>
            </a:r>
            <a:r>
              <a:rPr lang="en-US" sz="2000" dirty="0" smtClean="0"/>
              <a:t> </a:t>
            </a:r>
            <a:r>
              <a:rPr lang="en-US" sz="2000" dirty="0"/>
              <a:t>Thu </a:t>
            </a:r>
            <a:r>
              <a:rPr lang="en-US" sz="2000" dirty="0" smtClean="0"/>
              <a:t>Van</a:t>
            </a:r>
          </a:p>
          <a:p>
            <a:pPr>
              <a:lnSpc>
                <a:spcPct val="160000"/>
              </a:lnSpc>
            </a:pPr>
            <a:r>
              <a:rPr lang="en-US" sz="2000" dirty="0" smtClean="0">
                <a:solidFill>
                  <a:srgbClr val="0070C0"/>
                </a:solidFill>
              </a:rPr>
              <a:t>-- Ho Chi Minh City HIV/AIDS Preventative Center --</a:t>
            </a:r>
            <a:endParaRPr lang="en-US" sz="2000" dirty="0">
              <a:solidFill>
                <a:srgbClr val="0070C0"/>
              </a:solidFill>
            </a:endParaRPr>
          </a:p>
          <a:p>
            <a:pPr>
              <a:lnSpc>
                <a:spcPct val="160000"/>
              </a:lnSpc>
            </a:pPr>
            <a:endParaRPr lang="en-US" sz="2000" dirty="0"/>
          </a:p>
        </p:txBody>
      </p:sp>
    </p:spTree>
    <p:extLst>
      <p:ext uri="{BB962C8B-B14F-4D97-AF65-F5344CB8AC3E}">
        <p14:creationId xmlns:p14="http://schemas.microsoft.com/office/powerpoint/2010/main" val="133092826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1998399132"/>
              </p:ext>
            </p:extLst>
          </p:nvPr>
        </p:nvGraphicFramePr>
        <p:xfrm>
          <a:off x="457200" y="1905000"/>
          <a:ext cx="8229602" cy="4288246"/>
        </p:xfrm>
        <a:graphic>
          <a:graphicData uri="http://schemas.openxmlformats.org/drawingml/2006/table">
            <a:tbl>
              <a:tblPr firstRow="1" firstCol="1" bandRow="1">
                <a:tableStyleId>{5C22544A-7EE6-4342-B048-85BDC9FD1C3A}</a:tableStyleId>
              </a:tblPr>
              <a:tblGrid>
                <a:gridCol w="2592000"/>
                <a:gridCol w="1147501"/>
                <a:gridCol w="1098000"/>
                <a:gridCol w="2788200"/>
                <a:gridCol w="603901"/>
              </a:tblGrid>
              <a:tr h="486432">
                <a:tc>
                  <a:txBody>
                    <a:bodyPr/>
                    <a:lstStyle/>
                    <a:p>
                      <a:pPr algn="just">
                        <a:spcAft>
                          <a:spcPts val="0"/>
                        </a:spcAft>
                      </a:pPr>
                      <a:r>
                        <a:rPr lang="en-US" sz="2000" dirty="0" smtClean="0">
                          <a:effectLst/>
                          <a:latin typeface="+mn-lt"/>
                          <a:ea typeface="+mn-ea"/>
                        </a:rPr>
                        <a:t>Characteristics</a:t>
                      </a:r>
                      <a:endParaRPr lang="en-US" sz="2000" dirty="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ctr">
                        <a:spcAft>
                          <a:spcPts val="0"/>
                        </a:spcAft>
                      </a:pPr>
                      <a:r>
                        <a:rPr lang="en-US" sz="2000" dirty="0" smtClean="0">
                          <a:effectLst/>
                        </a:rPr>
                        <a:t>#</a:t>
                      </a:r>
                      <a:endParaRPr lang="en-US" sz="2000" dirty="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ctr">
                        <a:spcAft>
                          <a:spcPts val="0"/>
                        </a:spcAft>
                      </a:pPr>
                      <a:r>
                        <a:rPr lang="en-US" sz="2000">
                          <a:effectLst/>
                        </a:rPr>
                        <a:t>%</a:t>
                      </a:r>
                      <a:endParaRPr lang="en-US" sz="2000">
                        <a:effectLst/>
                        <a:latin typeface="Times New Roman" panose="02020603050405020304" pitchFamily="18" charset="0"/>
                        <a:ea typeface="Times New Roman" panose="02020603050405020304" pitchFamily="18" charset="0"/>
                      </a:endParaRPr>
                    </a:p>
                  </a:txBody>
                  <a:tcPr marL="68580" marR="68580" marT="0" marB="0" anchor="b"/>
                </a:tc>
                <a:tc gridSpan="2">
                  <a:txBody>
                    <a:bodyPr/>
                    <a:lstStyle/>
                    <a:p>
                      <a:pPr algn="ctr">
                        <a:spcAft>
                          <a:spcPts val="0"/>
                        </a:spcAft>
                      </a:pPr>
                      <a:r>
                        <a:rPr lang="en-US" sz="2000" dirty="0" smtClean="0">
                          <a:effectLst/>
                        </a:rPr>
                        <a:t>Descriptions</a:t>
                      </a:r>
                      <a:endParaRPr lang="en-US" sz="2000" dirty="0">
                        <a:effectLst/>
                        <a:latin typeface="Times New Roman" panose="02020603050405020304" pitchFamily="18" charset="0"/>
                        <a:ea typeface="Times New Roman" panose="02020603050405020304" pitchFamily="18" charset="0"/>
                      </a:endParaRPr>
                    </a:p>
                  </a:txBody>
                  <a:tcPr marL="68580" marR="68580" marT="0" marB="0" anchor="b"/>
                </a:tc>
                <a:tc hMerge="1">
                  <a:txBody>
                    <a:bodyPr/>
                    <a:lstStyle/>
                    <a:p>
                      <a:endParaRPr lang="en-US"/>
                    </a:p>
                  </a:txBody>
                  <a:tcPr/>
                </a:tc>
              </a:tr>
              <a:tr h="257248">
                <a:tc>
                  <a:txBody>
                    <a:bodyPr/>
                    <a:lstStyle/>
                    <a:p>
                      <a:pPr>
                        <a:spcAft>
                          <a:spcPts val="0"/>
                        </a:spcAft>
                      </a:pPr>
                      <a:r>
                        <a:rPr lang="en-US" sz="2000" dirty="0" smtClean="0">
                          <a:effectLst/>
                          <a:latin typeface="Times New Roman" panose="02020603050405020304" pitchFamily="18" charset="0"/>
                          <a:ea typeface="Times New Roman" panose="02020603050405020304" pitchFamily="18" charset="0"/>
                        </a:rPr>
                        <a:t>Duration</a:t>
                      </a:r>
                      <a:r>
                        <a:rPr lang="en-US" sz="2000" baseline="0" dirty="0" smtClean="0">
                          <a:effectLst/>
                          <a:latin typeface="Times New Roman" panose="02020603050405020304" pitchFamily="18" charset="0"/>
                          <a:ea typeface="Times New Roman" panose="02020603050405020304" pitchFamily="18" charset="0"/>
                        </a:rPr>
                        <a:t> of MMT</a:t>
                      </a:r>
                      <a:endParaRPr lang="en-US" sz="2000" dirty="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spcAft>
                          <a:spcPts val="0"/>
                        </a:spcAft>
                      </a:pPr>
                      <a:r>
                        <a:rPr lang="en-US" sz="2000">
                          <a:effectLst/>
                        </a:rPr>
                        <a:t>1000</a:t>
                      </a:r>
                      <a:endParaRPr lang="en-US" sz="2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indent="495300" algn="r">
                        <a:spcAft>
                          <a:spcPts val="0"/>
                        </a:spcAft>
                      </a:pPr>
                      <a:r>
                        <a:rPr lang="en-US" sz="2000">
                          <a:effectLst/>
                        </a:rPr>
                        <a:t> </a:t>
                      </a:r>
                      <a:endParaRPr lang="en-US" sz="20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ctr">
                        <a:spcAft>
                          <a:spcPts val="0"/>
                        </a:spcAft>
                      </a:pPr>
                      <a:r>
                        <a:rPr lang="en-US" sz="2000" dirty="0">
                          <a:effectLst/>
                        </a:rPr>
                        <a:t> </a:t>
                      </a:r>
                      <a:r>
                        <a:rPr lang="en-US" sz="2000" dirty="0" smtClean="0">
                          <a:effectLst/>
                        </a:rPr>
                        <a:t>(months)</a:t>
                      </a:r>
                      <a:endParaRPr lang="en-US" sz="2000" dirty="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US" sz="2000" dirty="0">
                          <a:effectLst/>
                        </a:rPr>
                        <a:t> </a:t>
                      </a:r>
                      <a:endParaRPr lang="en-US" sz="2000" dirty="0">
                        <a:effectLst/>
                        <a:latin typeface="Times New Roman" panose="02020603050405020304" pitchFamily="18" charset="0"/>
                        <a:ea typeface="Times New Roman" panose="02020603050405020304" pitchFamily="18" charset="0"/>
                      </a:endParaRPr>
                    </a:p>
                  </a:txBody>
                  <a:tcPr marL="68580" marR="68580" marT="0" marB="0" anchor="b"/>
                </a:tc>
              </a:tr>
              <a:tr h="0">
                <a:tc>
                  <a:txBody>
                    <a:bodyPr/>
                    <a:lstStyle/>
                    <a:p>
                      <a:pPr algn="r">
                        <a:spcAft>
                          <a:spcPts val="0"/>
                        </a:spcAft>
                      </a:pPr>
                      <a:r>
                        <a:rPr lang="en-US" sz="2000" dirty="0">
                          <a:effectLst/>
                        </a:rPr>
                        <a:t>&lt;= </a:t>
                      </a:r>
                      <a:r>
                        <a:rPr lang="en-US" sz="2000" dirty="0" smtClean="0">
                          <a:effectLst/>
                        </a:rPr>
                        <a:t>12 months</a:t>
                      </a:r>
                      <a:endParaRPr lang="en-US" sz="2000" dirty="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spcAft>
                          <a:spcPts val="0"/>
                        </a:spcAft>
                      </a:pPr>
                      <a:r>
                        <a:rPr lang="en-US" sz="2000">
                          <a:effectLst/>
                        </a:rPr>
                        <a:t>442</a:t>
                      </a:r>
                      <a:endParaRPr lang="en-US" sz="20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US" sz="2000">
                          <a:effectLst/>
                        </a:rPr>
                        <a:t>44.2%</a:t>
                      </a:r>
                      <a:endParaRPr lang="en-US" sz="2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just">
                        <a:spcAft>
                          <a:spcPts val="0"/>
                        </a:spcAft>
                      </a:pPr>
                      <a:r>
                        <a:rPr lang="en-US" sz="2000" dirty="0" smtClean="0">
                          <a:effectLst/>
                        </a:rPr>
                        <a:t>Mean</a:t>
                      </a:r>
                      <a:endParaRPr lang="en-US" sz="2000" dirty="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US" sz="2000">
                          <a:effectLst/>
                        </a:rPr>
                        <a:t>27</a:t>
                      </a:r>
                      <a:endParaRPr lang="en-US" sz="2000">
                        <a:effectLst/>
                        <a:latin typeface="Times New Roman" panose="02020603050405020304" pitchFamily="18" charset="0"/>
                        <a:ea typeface="Times New Roman" panose="02020603050405020304" pitchFamily="18" charset="0"/>
                      </a:endParaRPr>
                    </a:p>
                  </a:txBody>
                  <a:tcPr marL="68580" marR="68580" marT="0" marB="0" anchor="b"/>
                </a:tc>
              </a:tr>
              <a:tr h="257248">
                <a:tc>
                  <a:txBody>
                    <a:bodyPr/>
                    <a:lstStyle/>
                    <a:p>
                      <a:pPr algn="r">
                        <a:spcAft>
                          <a:spcPts val="0"/>
                        </a:spcAft>
                      </a:pPr>
                      <a:r>
                        <a:rPr lang="en-US" sz="2000" dirty="0">
                          <a:effectLst/>
                        </a:rPr>
                        <a:t>13-24 </a:t>
                      </a:r>
                      <a:r>
                        <a:rPr lang="en-US" sz="2000" dirty="0" smtClean="0">
                          <a:effectLst/>
                        </a:rPr>
                        <a:t>months</a:t>
                      </a:r>
                      <a:endParaRPr lang="en-US" sz="2000" dirty="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spcAft>
                          <a:spcPts val="0"/>
                        </a:spcAft>
                      </a:pPr>
                      <a:r>
                        <a:rPr lang="en-US" sz="2000">
                          <a:effectLst/>
                        </a:rPr>
                        <a:t>175</a:t>
                      </a:r>
                      <a:endParaRPr lang="en-US" sz="20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US" sz="2000">
                          <a:effectLst/>
                        </a:rPr>
                        <a:t>17.5%</a:t>
                      </a:r>
                      <a:endParaRPr lang="en-US" sz="2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just">
                        <a:spcAft>
                          <a:spcPts val="0"/>
                        </a:spcAft>
                      </a:pPr>
                      <a:r>
                        <a:rPr lang="en-US" sz="2000" dirty="0" smtClean="0">
                          <a:effectLst/>
                        </a:rPr>
                        <a:t>Min</a:t>
                      </a:r>
                      <a:endParaRPr lang="en-US" sz="2000" dirty="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US" sz="2000">
                          <a:effectLst/>
                        </a:rPr>
                        <a:t>1</a:t>
                      </a:r>
                      <a:endParaRPr lang="en-US" sz="2000">
                        <a:effectLst/>
                        <a:latin typeface="Times New Roman" panose="02020603050405020304" pitchFamily="18" charset="0"/>
                        <a:ea typeface="Times New Roman" panose="02020603050405020304" pitchFamily="18" charset="0"/>
                      </a:endParaRPr>
                    </a:p>
                  </a:txBody>
                  <a:tcPr marL="68580" marR="68580" marT="0" marB="0" anchor="b"/>
                </a:tc>
              </a:tr>
              <a:tr h="257248">
                <a:tc>
                  <a:txBody>
                    <a:bodyPr/>
                    <a:lstStyle/>
                    <a:p>
                      <a:pPr algn="r">
                        <a:spcAft>
                          <a:spcPts val="0"/>
                        </a:spcAft>
                      </a:pPr>
                      <a:r>
                        <a:rPr lang="en-US" sz="2000" dirty="0">
                          <a:effectLst/>
                        </a:rPr>
                        <a:t>25-48 </a:t>
                      </a:r>
                      <a:r>
                        <a:rPr lang="en-US" sz="2000" dirty="0" smtClean="0">
                          <a:effectLst/>
                        </a:rPr>
                        <a:t>months</a:t>
                      </a:r>
                      <a:endParaRPr lang="en-US" sz="2000" dirty="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spcAft>
                          <a:spcPts val="0"/>
                        </a:spcAft>
                      </a:pPr>
                      <a:r>
                        <a:rPr lang="en-US" sz="2000">
                          <a:effectLst/>
                        </a:rPr>
                        <a:t>130</a:t>
                      </a:r>
                      <a:endParaRPr lang="en-US" sz="20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US" sz="2000">
                          <a:effectLst/>
                        </a:rPr>
                        <a:t>13.0%</a:t>
                      </a:r>
                      <a:endParaRPr lang="en-US" sz="2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just">
                        <a:spcAft>
                          <a:spcPts val="0"/>
                        </a:spcAft>
                      </a:pPr>
                      <a:r>
                        <a:rPr lang="en-US" sz="2000" dirty="0" smtClean="0">
                          <a:effectLst/>
                        </a:rPr>
                        <a:t>Max</a:t>
                      </a:r>
                      <a:endParaRPr lang="en-US" sz="2000" dirty="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US" sz="2000">
                          <a:effectLst/>
                        </a:rPr>
                        <a:t>91</a:t>
                      </a:r>
                      <a:endParaRPr lang="en-US" sz="2000">
                        <a:effectLst/>
                        <a:latin typeface="Times New Roman" panose="02020603050405020304" pitchFamily="18" charset="0"/>
                        <a:ea typeface="Times New Roman" panose="02020603050405020304" pitchFamily="18" charset="0"/>
                      </a:endParaRPr>
                    </a:p>
                  </a:txBody>
                  <a:tcPr marL="68580" marR="68580" marT="0" marB="0" anchor="b"/>
                </a:tc>
              </a:tr>
              <a:tr h="257248">
                <a:tc>
                  <a:txBody>
                    <a:bodyPr/>
                    <a:lstStyle/>
                    <a:p>
                      <a:pPr algn="r">
                        <a:spcAft>
                          <a:spcPts val="0"/>
                        </a:spcAft>
                      </a:pPr>
                      <a:r>
                        <a:rPr lang="en-US" sz="2000" dirty="0">
                          <a:effectLst/>
                        </a:rPr>
                        <a:t>49-72 </a:t>
                      </a:r>
                      <a:r>
                        <a:rPr lang="en-US" sz="2000" dirty="0" smtClean="0">
                          <a:effectLst/>
                        </a:rPr>
                        <a:t>months</a:t>
                      </a:r>
                      <a:endParaRPr lang="en-US" sz="2000" dirty="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spcAft>
                          <a:spcPts val="0"/>
                        </a:spcAft>
                      </a:pPr>
                      <a:r>
                        <a:rPr lang="en-US" sz="2000">
                          <a:effectLst/>
                        </a:rPr>
                        <a:t>138</a:t>
                      </a:r>
                      <a:endParaRPr lang="en-US" sz="20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US" sz="2000">
                          <a:effectLst/>
                        </a:rPr>
                        <a:t>13.8%</a:t>
                      </a:r>
                      <a:endParaRPr lang="en-US" sz="2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just">
                        <a:spcAft>
                          <a:spcPts val="0"/>
                        </a:spcAft>
                      </a:pPr>
                      <a:r>
                        <a:rPr lang="en-US" sz="2000">
                          <a:effectLst/>
                        </a:rPr>
                        <a:t> </a:t>
                      </a:r>
                      <a:endParaRPr lang="en-US" sz="20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US" sz="2000">
                          <a:effectLst/>
                        </a:rPr>
                        <a:t> </a:t>
                      </a:r>
                      <a:endParaRPr lang="en-US" sz="2000">
                        <a:effectLst/>
                        <a:latin typeface="Times New Roman" panose="02020603050405020304" pitchFamily="18" charset="0"/>
                        <a:ea typeface="Times New Roman" panose="02020603050405020304" pitchFamily="18" charset="0"/>
                      </a:endParaRPr>
                    </a:p>
                  </a:txBody>
                  <a:tcPr marL="68580" marR="68580" marT="0" marB="0" anchor="b"/>
                </a:tc>
              </a:tr>
              <a:tr h="268941">
                <a:tc>
                  <a:txBody>
                    <a:bodyPr/>
                    <a:lstStyle/>
                    <a:p>
                      <a:pPr algn="r">
                        <a:spcAft>
                          <a:spcPts val="0"/>
                        </a:spcAft>
                      </a:pPr>
                      <a:r>
                        <a:rPr lang="en-US" sz="2000" dirty="0">
                          <a:effectLst/>
                        </a:rPr>
                        <a:t>&gt; 72 </a:t>
                      </a:r>
                      <a:r>
                        <a:rPr lang="en-US" sz="2000" dirty="0" smtClean="0">
                          <a:effectLst/>
                        </a:rPr>
                        <a:t>months</a:t>
                      </a:r>
                      <a:endParaRPr lang="en-US" sz="2000" dirty="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spcAft>
                          <a:spcPts val="0"/>
                        </a:spcAft>
                      </a:pPr>
                      <a:r>
                        <a:rPr lang="en-US" sz="2000">
                          <a:effectLst/>
                        </a:rPr>
                        <a:t>115</a:t>
                      </a:r>
                      <a:endParaRPr lang="en-US" sz="20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US" sz="2000">
                          <a:effectLst/>
                        </a:rPr>
                        <a:t>11.5%</a:t>
                      </a:r>
                      <a:endParaRPr lang="en-US" sz="2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just">
                        <a:spcAft>
                          <a:spcPts val="0"/>
                        </a:spcAft>
                      </a:pPr>
                      <a:r>
                        <a:rPr lang="en-US" sz="2000">
                          <a:effectLst/>
                        </a:rPr>
                        <a:t> </a:t>
                      </a:r>
                      <a:endParaRPr lang="en-US" sz="20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US" sz="2000">
                          <a:effectLst/>
                        </a:rPr>
                        <a:t> </a:t>
                      </a:r>
                      <a:endParaRPr lang="en-US" sz="2000">
                        <a:effectLst/>
                        <a:latin typeface="Times New Roman" panose="02020603050405020304" pitchFamily="18" charset="0"/>
                        <a:ea typeface="Times New Roman" panose="02020603050405020304" pitchFamily="18" charset="0"/>
                      </a:endParaRPr>
                    </a:p>
                  </a:txBody>
                  <a:tcPr marL="68580" marR="68580" marT="0" marB="0" anchor="b"/>
                </a:tc>
              </a:tr>
              <a:tr h="449014">
                <a:tc>
                  <a:txBody>
                    <a:bodyPr/>
                    <a:lstStyle/>
                    <a:p>
                      <a:pPr>
                        <a:spcAft>
                          <a:spcPts val="0"/>
                        </a:spcAft>
                      </a:pPr>
                      <a:r>
                        <a:rPr lang="en-US" sz="2000" dirty="0" smtClean="0">
                          <a:effectLst/>
                        </a:rPr>
                        <a:t>Methadone dose</a:t>
                      </a:r>
                      <a:endParaRPr lang="en-US" sz="2000" dirty="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spcAft>
                          <a:spcPts val="0"/>
                        </a:spcAft>
                      </a:pPr>
                      <a:r>
                        <a:rPr lang="en-US" sz="2000">
                          <a:effectLst/>
                        </a:rPr>
                        <a:t>1000</a:t>
                      </a:r>
                      <a:endParaRPr lang="en-US" sz="2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indent="495300" algn="r">
                        <a:spcAft>
                          <a:spcPts val="0"/>
                        </a:spcAft>
                      </a:pPr>
                      <a:r>
                        <a:rPr lang="en-US" sz="2000">
                          <a:effectLst/>
                        </a:rPr>
                        <a:t> </a:t>
                      </a:r>
                      <a:endParaRPr lang="en-US" sz="20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just">
                        <a:spcAft>
                          <a:spcPts val="0"/>
                        </a:spcAft>
                      </a:pPr>
                      <a:r>
                        <a:rPr lang="en-US" sz="2000">
                          <a:effectLst/>
                        </a:rPr>
                        <a:t> </a:t>
                      </a:r>
                      <a:endParaRPr lang="en-US" sz="20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US" sz="2000">
                          <a:effectLst/>
                        </a:rPr>
                        <a:t> </a:t>
                      </a:r>
                      <a:endParaRPr lang="en-US" sz="2000">
                        <a:effectLst/>
                        <a:latin typeface="Times New Roman" panose="02020603050405020304" pitchFamily="18" charset="0"/>
                        <a:ea typeface="Times New Roman" panose="02020603050405020304" pitchFamily="18" charset="0"/>
                      </a:endParaRPr>
                    </a:p>
                  </a:txBody>
                  <a:tcPr marL="68580" marR="68580" marT="0" marB="0" anchor="b"/>
                </a:tc>
              </a:tr>
              <a:tr h="257248">
                <a:tc>
                  <a:txBody>
                    <a:bodyPr/>
                    <a:lstStyle/>
                    <a:p>
                      <a:pPr algn="r">
                        <a:spcAft>
                          <a:spcPts val="0"/>
                        </a:spcAft>
                      </a:pPr>
                      <a:r>
                        <a:rPr lang="en-US" sz="2000" dirty="0">
                          <a:effectLst/>
                        </a:rPr>
                        <a:t>&lt; </a:t>
                      </a:r>
                      <a:r>
                        <a:rPr lang="en-US" sz="2000" dirty="0" smtClean="0">
                          <a:effectLst/>
                        </a:rPr>
                        <a:t>60 mg/day</a:t>
                      </a:r>
                      <a:endParaRPr lang="en-US" sz="2000" dirty="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spcAft>
                          <a:spcPts val="0"/>
                        </a:spcAft>
                      </a:pPr>
                      <a:r>
                        <a:rPr lang="en-US" sz="2000">
                          <a:effectLst/>
                        </a:rPr>
                        <a:t>256</a:t>
                      </a:r>
                      <a:endParaRPr lang="en-US" sz="2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spcAft>
                          <a:spcPts val="0"/>
                        </a:spcAft>
                      </a:pPr>
                      <a:r>
                        <a:rPr lang="en-US" sz="2000">
                          <a:effectLst/>
                        </a:rPr>
                        <a:t>25.6%</a:t>
                      </a:r>
                      <a:endParaRPr lang="en-US" sz="2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just">
                        <a:spcAft>
                          <a:spcPts val="0"/>
                        </a:spcAft>
                      </a:pPr>
                      <a:r>
                        <a:rPr lang="en-US" sz="2000">
                          <a:effectLst/>
                        </a:rPr>
                        <a:t> </a:t>
                      </a:r>
                      <a:endParaRPr lang="en-US" sz="20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US" sz="2000">
                          <a:effectLst/>
                        </a:rPr>
                        <a:t> </a:t>
                      </a:r>
                      <a:endParaRPr lang="en-US" sz="2000">
                        <a:effectLst/>
                        <a:latin typeface="Times New Roman" panose="02020603050405020304" pitchFamily="18" charset="0"/>
                        <a:ea typeface="Times New Roman" panose="02020603050405020304" pitchFamily="18" charset="0"/>
                      </a:endParaRPr>
                    </a:p>
                  </a:txBody>
                  <a:tcPr marL="68580" marR="68580" marT="0" marB="0" anchor="b"/>
                </a:tc>
              </a:tr>
              <a:tr h="257248">
                <a:tc>
                  <a:txBody>
                    <a:bodyPr/>
                    <a:lstStyle/>
                    <a:p>
                      <a:pPr algn="r">
                        <a:spcAft>
                          <a:spcPts val="0"/>
                        </a:spcAft>
                      </a:pPr>
                      <a:r>
                        <a:rPr lang="en-US" sz="2000" dirty="0" smtClean="0">
                          <a:effectLst/>
                        </a:rPr>
                        <a:t>60-120mgday</a:t>
                      </a:r>
                      <a:endParaRPr lang="en-US" sz="2000" dirty="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spcAft>
                          <a:spcPts val="0"/>
                        </a:spcAft>
                      </a:pPr>
                      <a:r>
                        <a:rPr lang="en-US" sz="2000">
                          <a:effectLst/>
                        </a:rPr>
                        <a:t>434</a:t>
                      </a:r>
                      <a:endParaRPr lang="en-US" sz="20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US" sz="2000">
                          <a:effectLst/>
                        </a:rPr>
                        <a:t>43.4%</a:t>
                      </a:r>
                      <a:endParaRPr lang="en-US" sz="2000">
                        <a:effectLst/>
                        <a:latin typeface="Times New Roman" panose="02020603050405020304" pitchFamily="18" charset="0"/>
                        <a:ea typeface="Times New Roman" panose="02020603050405020304" pitchFamily="18" charset="0"/>
                      </a:endParaRPr>
                    </a:p>
                  </a:txBody>
                  <a:tcPr marL="68580" marR="68580" marT="0" marB="0" anchor="ctr"/>
                </a:tc>
                <a:tc gridSpan="2">
                  <a:txBody>
                    <a:bodyPr/>
                    <a:lstStyle/>
                    <a:p>
                      <a:pPr algn="just">
                        <a:spcAft>
                          <a:spcPts val="0"/>
                        </a:spcAft>
                      </a:pPr>
                      <a:r>
                        <a:rPr lang="en-US" sz="2000" dirty="0" smtClean="0">
                          <a:effectLst/>
                        </a:rPr>
                        <a:t>Mean</a:t>
                      </a:r>
                      <a:endParaRPr lang="en-US" sz="2000" dirty="0">
                        <a:effectLst/>
                        <a:latin typeface="Times New Roman" panose="02020603050405020304" pitchFamily="18" charset="0"/>
                        <a:ea typeface="Times New Roman" panose="02020603050405020304" pitchFamily="18" charset="0"/>
                      </a:endParaRPr>
                    </a:p>
                  </a:txBody>
                  <a:tcPr marL="68580" marR="68580" marT="0" marB="0" anchor="b"/>
                </a:tc>
                <a:tc hMerge="1">
                  <a:txBody>
                    <a:bodyPr/>
                    <a:lstStyle/>
                    <a:p>
                      <a:endParaRPr lang="en-US"/>
                    </a:p>
                  </a:txBody>
                  <a:tcPr/>
                </a:tc>
              </a:tr>
              <a:tr h="257248">
                <a:tc>
                  <a:txBody>
                    <a:bodyPr/>
                    <a:lstStyle/>
                    <a:p>
                      <a:pPr algn="r">
                        <a:spcAft>
                          <a:spcPts val="0"/>
                        </a:spcAft>
                      </a:pPr>
                      <a:r>
                        <a:rPr lang="en-US" sz="2000" dirty="0" smtClean="0">
                          <a:effectLst/>
                        </a:rPr>
                        <a:t>121-200mg/day</a:t>
                      </a:r>
                      <a:endParaRPr lang="en-US" sz="2000" dirty="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spcAft>
                          <a:spcPts val="0"/>
                        </a:spcAft>
                      </a:pPr>
                      <a:r>
                        <a:rPr lang="en-US" sz="2000">
                          <a:effectLst/>
                        </a:rPr>
                        <a:t>216</a:t>
                      </a:r>
                      <a:endParaRPr lang="en-US" sz="20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US" sz="2000">
                          <a:effectLst/>
                        </a:rPr>
                        <a:t>21.6%</a:t>
                      </a:r>
                      <a:endParaRPr lang="en-US" sz="2000">
                        <a:effectLst/>
                        <a:latin typeface="Times New Roman" panose="02020603050405020304" pitchFamily="18" charset="0"/>
                        <a:ea typeface="Times New Roman" panose="02020603050405020304" pitchFamily="18" charset="0"/>
                      </a:endParaRPr>
                    </a:p>
                  </a:txBody>
                  <a:tcPr marL="68580" marR="68580" marT="0" marB="0" anchor="ctr"/>
                </a:tc>
                <a:tc gridSpan="2">
                  <a:txBody>
                    <a:bodyPr/>
                    <a:lstStyle/>
                    <a:p>
                      <a:pPr algn="just">
                        <a:spcAft>
                          <a:spcPts val="0"/>
                        </a:spcAft>
                      </a:pPr>
                      <a:r>
                        <a:rPr lang="en-US" sz="2000" dirty="0" smtClean="0">
                          <a:effectLst/>
                        </a:rPr>
                        <a:t>Min</a:t>
                      </a:r>
                      <a:endParaRPr lang="en-US" sz="2000" dirty="0">
                        <a:effectLst/>
                        <a:latin typeface="Times New Roman" panose="02020603050405020304" pitchFamily="18" charset="0"/>
                        <a:ea typeface="Times New Roman" panose="02020603050405020304" pitchFamily="18" charset="0"/>
                      </a:endParaRPr>
                    </a:p>
                  </a:txBody>
                  <a:tcPr marL="68580" marR="68580" marT="0" marB="0" anchor="b"/>
                </a:tc>
                <a:tc hMerge="1">
                  <a:txBody>
                    <a:bodyPr/>
                    <a:lstStyle/>
                    <a:p>
                      <a:endParaRPr lang="en-US"/>
                    </a:p>
                  </a:txBody>
                  <a:tcPr/>
                </a:tc>
              </a:tr>
              <a:tr h="257248">
                <a:tc>
                  <a:txBody>
                    <a:bodyPr/>
                    <a:lstStyle/>
                    <a:p>
                      <a:pPr algn="r">
                        <a:spcAft>
                          <a:spcPts val="0"/>
                        </a:spcAft>
                      </a:pPr>
                      <a:r>
                        <a:rPr lang="en-US" sz="2000" dirty="0" smtClean="0">
                          <a:effectLst/>
                        </a:rPr>
                        <a:t>201-300mg/day</a:t>
                      </a:r>
                      <a:endParaRPr lang="en-US" sz="2000" dirty="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spcAft>
                          <a:spcPts val="0"/>
                        </a:spcAft>
                      </a:pPr>
                      <a:r>
                        <a:rPr lang="en-US" sz="2000">
                          <a:effectLst/>
                        </a:rPr>
                        <a:t>79</a:t>
                      </a:r>
                      <a:endParaRPr lang="en-US" sz="20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US" sz="2000">
                          <a:effectLst/>
                        </a:rPr>
                        <a:t>7.9%</a:t>
                      </a:r>
                      <a:endParaRPr lang="en-US" sz="2000">
                        <a:effectLst/>
                        <a:latin typeface="Times New Roman" panose="02020603050405020304" pitchFamily="18" charset="0"/>
                        <a:ea typeface="Times New Roman" panose="02020603050405020304" pitchFamily="18" charset="0"/>
                      </a:endParaRPr>
                    </a:p>
                  </a:txBody>
                  <a:tcPr marL="68580" marR="68580" marT="0" marB="0" anchor="ctr"/>
                </a:tc>
                <a:tc gridSpan="2">
                  <a:txBody>
                    <a:bodyPr/>
                    <a:lstStyle/>
                    <a:p>
                      <a:pPr algn="just">
                        <a:spcAft>
                          <a:spcPts val="0"/>
                        </a:spcAft>
                      </a:pPr>
                      <a:r>
                        <a:rPr lang="en-US" sz="2000" dirty="0" smtClean="0">
                          <a:effectLst/>
                        </a:rPr>
                        <a:t>Max</a:t>
                      </a:r>
                      <a:endParaRPr lang="en-US" sz="2000" dirty="0">
                        <a:effectLst/>
                        <a:latin typeface="Times New Roman" panose="02020603050405020304" pitchFamily="18" charset="0"/>
                        <a:ea typeface="Times New Roman" panose="02020603050405020304" pitchFamily="18" charset="0"/>
                      </a:endParaRPr>
                    </a:p>
                  </a:txBody>
                  <a:tcPr marL="68580" marR="68580" marT="0" marB="0" anchor="b"/>
                </a:tc>
                <a:tc hMerge="1">
                  <a:txBody>
                    <a:bodyPr/>
                    <a:lstStyle/>
                    <a:p>
                      <a:endParaRPr lang="en-US"/>
                    </a:p>
                  </a:txBody>
                  <a:tcPr/>
                </a:tc>
              </a:tr>
              <a:tr h="257248">
                <a:tc>
                  <a:txBody>
                    <a:bodyPr/>
                    <a:lstStyle/>
                    <a:p>
                      <a:pPr algn="r">
                        <a:spcAft>
                          <a:spcPts val="0"/>
                        </a:spcAft>
                      </a:pPr>
                      <a:r>
                        <a:rPr lang="en-US" sz="2000" dirty="0">
                          <a:effectLst/>
                        </a:rPr>
                        <a:t>&gt; </a:t>
                      </a:r>
                      <a:r>
                        <a:rPr lang="en-US" sz="2000" dirty="0" smtClean="0">
                          <a:effectLst/>
                        </a:rPr>
                        <a:t>300mg/day</a:t>
                      </a:r>
                      <a:endParaRPr lang="en-US" sz="2000" dirty="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spcAft>
                          <a:spcPts val="0"/>
                        </a:spcAft>
                      </a:pPr>
                      <a:r>
                        <a:rPr lang="en-US" sz="2000">
                          <a:effectLst/>
                        </a:rPr>
                        <a:t>15</a:t>
                      </a:r>
                      <a:endParaRPr lang="en-US" sz="20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US" sz="2000">
                          <a:effectLst/>
                        </a:rPr>
                        <a:t>1.5%</a:t>
                      </a:r>
                      <a:endParaRPr lang="en-US" sz="2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just">
                        <a:spcAft>
                          <a:spcPts val="0"/>
                        </a:spcAft>
                      </a:pPr>
                      <a:r>
                        <a:rPr lang="en-US" sz="2000">
                          <a:effectLst/>
                        </a:rPr>
                        <a:t> </a:t>
                      </a:r>
                      <a:endParaRPr lang="en-US" sz="20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US" sz="2000" dirty="0">
                          <a:effectLst/>
                        </a:rPr>
                        <a:t> </a:t>
                      </a:r>
                      <a:endParaRPr lang="en-US" sz="2000" dirty="0">
                        <a:effectLst/>
                        <a:latin typeface="Times New Roman" panose="02020603050405020304" pitchFamily="18" charset="0"/>
                        <a:ea typeface="Times New Roman" panose="02020603050405020304" pitchFamily="18" charset="0"/>
                      </a:endParaRPr>
                    </a:p>
                  </a:txBody>
                  <a:tcPr marL="68580" marR="68580" marT="0" marB="0" anchor="b"/>
                </a:tc>
              </a:tr>
            </a:tbl>
          </a:graphicData>
        </a:graphic>
      </p:graphicFrame>
      <p:sp>
        <p:nvSpPr>
          <p:cNvPr id="8" name="Title 1"/>
          <p:cNvSpPr txBox="1">
            <a:spLocks/>
          </p:cNvSpPr>
          <p:nvPr/>
        </p:nvSpPr>
        <p:spPr>
          <a:xfrm>
            <a:off x="457200" y="76200"/>
            <a:ext cx="8229600" cy="715962"/>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3600" b="1" dirty="0" smtClean="0"/>
              <a:t>4. Results – Information related MMT </a:t>
            </a:r>
            <a:endParaRPr lang="en-US" sz="3600" b="1" dirty="0"/>
          </a:p>
        </p:txBody>
      </p:sp>
    </p:spTree>
    <p:extLst>
      <p:ext uri="{BB962C8B-B14F-4D97-AF65-F5344CB8AC3E}">
        <p14:creationId xmlns:p14="http://schemas.microsoft.com/office/powerpoint/2010/main" val="368520928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a:xfrm>
            <a:off x="457200" y="76200"/>
            <a:ext cx="8229600" cy="715962"/>
          </a:xfrm>
          <a:prstGeom prst="rect">
            <a:avLst/>
          </a:prstGeom>
        </p:spPr>
        <p:txBody>
          <a:bodyPr vert="horz" lIns="91440" tIns="45720" rIns="91440" bIns="45720" rtlCol="0" anchor="ctr">
            <a:normAutofit fontScale="85000" lnSpcReduction="1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3600" b="1" dirty="0" smtClean="0"/>
              <a:t>4. Results – Health status and satisfaction</a:t>
            </a:r>
            <a:endParaRPr lang="en-US" sz="3600" b="1" dirty="0"/>
          </a:p>
        </p:txBody>
      </p:sp>
      <p:graphicFrame>
        <p:nvGraphicFramePr>
          <p:cNvPr id="7" name="Chart 6"/>
          <p:cNvGraphicFramePr>
            <a:graphicFrameLocks/>
          </p:cNvGraphicFramePr>
          <p:nvPr>
            <p:extLst>
              <p:ext uri="{D42A27DB-BD31-4B8C-83A1-F6EECF244321}">
                <p14:modId xmlns:p14="http://schemas.microsoft.com/office/powerpoint/2010/main" val="1599580175"/>
              </p:ext>
            </p:extLst>
          </p:nvPr>
        </p:nvGraphicFramePr>
        <p:xfrm>
          <a:off x="4800600" y="1295400"/>
          <a:ext cx="4572000" cy="396240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8" name="Chart 7"/>
          <p:cNvGraphicFramePr>
            <a:graphicFrameLocks/>
          </p:cNvGraphicFramePr>
          <p:nvPr>
            <p:extLst>
              <p:ext uri="{D42A27DB-BD31-4B8C-83A1-F6EECF244321}">
                <p14:modId xmlns:p14="http://schemas.microsoft.com/office/powerpoint/2010/main" val="3013761354"/>
              </p:ext>
            </p:extLst>
          </p:nvPr>
        </p:nvGraphicFramePr>
        <p:xfrm>
          <a:off x="228600" y="2057400"/>
          <a:ext cx="6096000" cy="46482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68771612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noAutofit/>
          </a:bodyPr>
          <a:lstStyle/>
          <a:p>
            <a:r>
              <a:rPr lang="en-US" sz="3200" b="1" dirty="0" smtClean="0"/>
              <a:t>4. Results – Employment and income</a:t>
            </a:r>
            <a:endParaRPr lang="en-US" sz="3200" b="1"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3682483554"/>
              </p:ext>
            </p:extLst>
          </p:nvPr>
        </p:nvGraphicFramePr>
        <p:xfrm>
          <a:off x="289560" y="1905000"/>
          <a:ext cx="8382000" cy="4537164"/>
        </p:xfrm>
        <a:graphic>
          <a:graphicData uri="http://schemas.openxmlformats.org/drawingml/2006/table">
            <a:tbl>
              <a:tblPr firstRow="1" firstCol="1" bandRow="1">
                <a:tableStyleId>{5C22544A-7EE6-4342-B048-85BDC9FD1C3A}</a:tableStyleId>
              </a:tblPr>
              <a:tblGrid>
                <a:gridCol w="2834640"/>
                <a:gridCol w="1093142"/>
                <a:gridCol w="976242"/>
                <a:gridCol w="2628555"/>
                <a:gridCol w="849421"/>
              </a:tblGrid>
              <a:tr h="631371">
                <a:tc>
                  <a:txBody>
                    <a:bodyPr/>
                    <a:lstStyle/>
                    <a:p>
                      <a:pPr algn="just">
                        <a:spcAft>
                          <a:spcPts val="0"/>
                        </a:spcAft>
                      </a:pPr>
                      <a:r>
                        <a:rPr lang="en-US" sz="2200" dirty="0" smtClean="0">
                          <a:effectLst/>
                          <a:latin typeface="Times New Roman" panose="02020603050405020304" pitchFamily="18" charset="0"/>
                          <a:ea typeface="Times New Roman" panose="02020603050405020304" pitchFamily="18" charset="0"/>
                        </a:rPr>
                        <a:t>Characteristics</a:t>
                      </a:r>
                      <a:endParaRPr lang="en-US" sz="2200" dirty="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ctr">
                        <a:spcAft>
                          <a:spcPts val="0"/>
                        </a:spcAft>
                      </a:pPr>
                      <a:r>
                        <a:rPr lang="en-US" sz="2200" dirty="0" smtClean="0">
                          <a:effectLst/>
                        </a:rPr>
                        <a:t>#</a:t>
                      </a:r>
                      <a:endParaRPr lang="en-US" sz="2200" dirty="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ctr">
                        <a:spcAft>
                          <a:spcPts val="0"/>
                        </a:spcAft>
                      </a:pPr>
                      <a:r>
                        <a:rPr lang="en-US" sz="2200">
                          <a:effectLst/>
                        </a:rPr>
                        <a:t>%</a:t>
                      </a:r>
                      <a:endParaRPr lang="en-US" sz="2200">
                        <a:effectLst/>
                        <a:latin typeface="Times New Roman" panose="02020603050405020304" pitchFamily="18" charset="0"/>
                        <a:ea typeface="Times New Roman" panose="02020603050405020304" pitchFamily="18" charset="0"/>
                      </a:endParaRPr>
                    </a:p>
                  </a:txBody>
                  <a:tcPr marL="68580" marR="68580" marT="0" marB="0" anchor="b"/>
                </a:tc>
                <a:tc gridSpan="2">
                  <a:txBody>
                    <a:bodyPr/>
                    <a:lstStyle/>
                    <a:p>
                      <a:pPr algn="ctr">
                        <a:spcAft>
                          <a:spcPts val="0"/>
                        </a:spcAft>
                      </a:pPr>
                      <a:r>
                        <a:rPr lang="en-US" sz="2200" dirty="0" smtClean="0">
                          <a:effectLst/>
                        </a:rPr>
                        <a:t>Descriptions</a:t>
                      </a:r>
                      <a:endParaRPr lang="en-US" sz="2200" dirty="0">
                        <a:effectLst/>
                        <a:latin typeface="Times New Roman" panose="02020603050405020304" pitchFamily="18" charset="0"/>
                        <a:ea typeface="Times New Roman" panose="02020603050405020304" pitchFamily="18" charset="0"/>
                      </a:endParaRPr>
                    </a:p>
                  </a:txBody>
                  <a:tcPr marL="68580" marR="68580" marT="0" marB="0" anchor="b"/>
                </a:tc>
                <a:tc hMerge="1">
                  <a:txBody>
                    <a:bodyPr/>
                    <a:lstStyle/>
                    <a:p>
                      <a:endParaRPr lang="en-US"/>
                    </a:p>
                  </a:txBody>
                  <a:tcPr/>
                </a:tc>
              </a:tr>
              <a:tr h="315686">
                <a:tc>
                  <a:txBody>
                    <a:bodyPr/>
                    <a:lstStyle/>
                    <a:p>
                      <a:pPr>
                        <a:spcAft>
                          <a:spcPts val="0"/>
                        </a:spcAft>
                      </a:pPr>
                      <a:r>
                        <a:rPr lang="en-US" sz="2200" dirty="0" smtClean="0">
                          <a:effectLst/>
                        </a:rPr>
                        <a:t>Currently employed</a:t>
                      </a:r>
                      <a:endParaRPr lang="en-US" sz="2200" dirty="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spcAft>
                          <a:spcPts val="0"/>
                        </a:spcAft>
                      </a:pPr>
                      <a:r>
                        <a:rPr lang="en-US" sz="2200">
                          <a:effectLst/>
                        </a:rPr>
                        <a:t>1000</a:t>
                      </a:r>
                      <a:endParaRPr lang="en-US" sz="22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spcAft>
                          <a:spcPts val="0"/>
                        </a:spcAft>
                      </a:pPr>
                      <a:r>
                        <a:rPr lang="en-US" sz="2200">
                          <a:effectLst/>
                        </a:rPr>
                        <a:t> </a:t>
                      </a:r>
                      <a:endParaRPr lang="en-US" sz="2200">
                        <a:effectLst/>
                        <a:latin typeface="Times New Roman" panose="02020603050405020304" pitchFamily="18" charset="0"/>
                        <a:ea typeface="Times New Roman" panose="02020603050405020304" pitchFamily="18" charset="0"/>
                      </a:endParaRPr>
                    </a:p>
                  </a:txBody>
                  <a:tcPr marL="68580" marR="68580" marT="0" marB="0" anchor="ctr"/>
                </a:tc>
                <a:tc gridSpan="2">
                  <a:txBody>
                    <a:bodyPr/>
                    <a:lstStyle/>
                    <a:p>
                      <a:pPr algn="ctr">
                        <a:spcAft>
                          <a:spcPts val="0"/>
                        </a:spcAft>
                      </a:pPr>
                      <a:r>
                        <a:rPr lang="en-US" sz="2200">
                          <a:effectLst/>
                        </a:rPr>
                        <a:t> </a:t>
                      </a:r>
                      <a:endParaRPr lang="en-US" sz="2200">
                        <a:effectLst/>
                        <a:latin typeface="Times New Roman" panose="02020603050405020304" pitchFamily="18" charset="0"/>
                        <a:ea typeface="Times New Roman" panose="02020603050405020304" pitchFamily="18" charset="0"/>
                      </a:endParaRPr>
                    </a:p>
                  </a:txBody>
                  <a:tcPr marL="68580" marR="68580" marT="0" marB="0" anchor="b"/>
                </a:tc>
                <a:tc hMerge="1">
                  <a:txBody>
                    <a:bodyPr/>
                    <a:lstStyle/>
                    <a:p>
                      <a:endParaRPr lang="en-US"/>
                    </a:p>
                  </a:txBody>
                  <a:tcPr/>
                </a:tc>
              </a:tr>
              <a:tr h="315686">
                <a:tc>
                  <a:txBody>
                    <a:bodyPr/>
                    <a:lstStyle/>
                    <a:p>
                      <a:pPr algn="r">
                        <a:spcAft>
                          <a:spcPts val="0"/>
                        </a:spcAft>
                      </a:pPr>
                      <a:r>
                        <a:rPr lang="en-US" sz="2200" dirty="0" smtClean="0">
                          <a:effectLst/>
                        </a:rPr>
                        <a:t>Yes</a:t>
                      </a:r>
                      <a:endParaRPr lang="en-US" sz="2200" dirty="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spcAft>
                          <a:spcPts val="0"/>
                        </a:spcAft>
                      </a:pPr>
                      <a:r>
                        <a:rPr lang="en-US" sz="2200">
                          <a:effectLst/>
                        </a:rPr>
                        <a:t>731</a:t>
                      </a:r>
                      <a:endParaRPr lang="en-US" sz="22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spcAft>
                          <a:spcPts val="0"/>
                        </a:spcAft>
                      </a:pPr>
                      <a:r>
                        <a:rPr lang="en-US" sz="2200">
                          <a:effectLst/>
                        </a:rPr>
                        <a:t>73.1%</a:t>
                      </a:r>
                      <a:endParaRPr lang="en-US" sz="22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just">
                        <a:spcAft>
                          <a:spcPts val="0"/>
                        </a:spcAft>
                      </a:pPr>
                      <a:r>
                        <a:rPr lang="en-US" sz="2200">
                          <a:effectLst/>
                        </a:rPr>
                        <a:t> </a:t>
                      </a:r>
                      <a:endParaRPr lang="en-US" sz="2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US" sz="2200">
                          <a:effectLst/>
                        </a:rPr>
                        <a:t> </a:t>
                      </a:r>
                      <a:endParaRPr lang="en-US" sz="2200">
                        <a:effectLst/>
                        <a:latin typeface="Times New Roman" panose="02020603050405020304" pitchFamily="18" charset="0"/>
                        <a:ea typeface="Times New Roman" panose="02020603050405020304" pitchFamily="18" charset="0"/>
                      </a:endParaRPr>
                    </a:p>
                  </a:txBody>
                  <a:tcPr marL="68580" marR="68580" marT="0" marB="0" anchor="b"/>
                </a:tc>
              </a:tr>
              <a:tr h="315686">
                <a:tc>
                  <a:txBody>
                    <a:bodyPr/>
                    <a:lstStyle/>
                    <a:p>
                      <a:pPr algn="r">
                        <a:spcAft>
                          <a:spcPts val="0"/>
                        </a:spcAft>
                      </a:pPr>
                      <a:r>
                        <a:rPr lang="en-US" sz="2200" dirty="0" smtClean="0">
                          <a:effectLst/>
                        </a:rPr>
                        <a:t>No</a:t>
                      </a:r>
                      <a:endParaRPr lang="en-US" sz="2200" dirty="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spcAft>
                          <a:spcPts val="0"/>
                        </a:spcAft>
                      </a:pPr>
                      <a:r>
                        <a:rPr lang="en-US" sz="2200">
                          <a:effectLst/>
                        </a:rPr>
                        <a:t>269</a:t>
                      </a:r>
                      <a:endParaRPr lang="en-US" sz="22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spcAft>
                          <a:spcPts val="0"/>
                        </a:spcAft>
                      </a:pPr>
                      <a:r>
                        <a:rPr lang="en-US" sz="2200">
                          <a:effectLst/>
                        </a:rPr>
                        <a:t>26.9%</a:t>
                      </a:r>
                      <a:endParaRPr lang="en-US" sz="22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just">
                        <a:spcAft>
                          <a:spcPts val="0"/>
                        </a:spcAft>
                      </a:pPr>
                      <a:r>
                        <a:rPr lang="en-US" sz="2200">
                          <a:effectLst/>
                        </a:rPr>
                        <a:t> </a:t>
                      </a:r>
                      <a:endParaRPr lang="en-US" sz="2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US" sz="2200">
                          <a:effectLst/>
                        </a:rPr>
                        <a:t> </a:t>
                      </a:r>
                      <a:endParaRPr lang="en-US" sz="2200">
                        <a:effectLst/>
                        <a:latin typeface="Times New Roman" panose="02020603050405020304" pitchFamily="18" charset="0"/>
                        <a:ea typeface="Times New Roman" panose="02020603050405020304" pitchFamily="18" charset="0"/>
                      </a:endParaRPr>
                    </a:p>
                  </a:txBody>
                  <a:tcPr marL="68580" marR="68580" marT="0" marB="0" anchor="b"/>
                </a:tc>
              </a:tr>
              <a:tr h="315686">
                <a:tc>
                  <a:txBody>
                    <a:bodyPr/>
                    <a:lstStyle/>
                    <a:p>
                      <a:pPr>
                        <a:spcAft>
                          <a:spcPts val="0"/>
                        </a:spcAft>
                      </a:pPr>
                      <a:r>
                        <a:rPr lang="en-US" sz="2200" dirty="0" smtClean="0">
                          <a:effectLst/>
                        </a:rPr>
                        <a:t>Income</a:t>
                      </a:r>
                      <a:endParaRPr lang="en-US" sz="2200" dirty="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spcAft>
                          <a:spcPts val="0"/>
                        </a:spcAft>
                      </a:pPr>
                      <a:r>
                        <a:rPr lang="en-US" sz="2200">
                          <a:effectLst/>
                        </a:rPr>
                        <a:t>1000</a:t>
                      </a:r>
                      <a:endParaRPr lang="en-US" sz="22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indent="495300" algn="r">
                        <a:spcAft>
                          <a:spcPts val="0"/>
                        </a:spcAft>
                      </a:pPr>
                      <a:r>
                        <a:rPr lang="en-US" sz="2200">
                          <a:effectLst/>
                        </a:rPr>
                        <a:t> </a:t>
                      </a:r>
                      <a:endParaRPr lang="en-US" sz="2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ctr">
                        <a:spcAft>
                          <a:spcPts val="0"/>
                        </a:spcAft>
                      </a:pPr>
                      <a:r>
                        <a:rPr lang="en-US" sz="2200" dirty="0">
                          <a:effectLst/>
                        </a:rPr>
                        <a:t> </a:t>
                      </a:r>
                      <a:r>
                        <a:rPr lang="en-US" sz="2200" dirty="0" smtClean="0">
                          <a:effectLst/>
                        </a:rPr>
                        <a:t>(Billions/month)</a:t>
                      </a:r>
                      <a:endParaRPr lang="en-US" sz="2200" dirty="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US" sz="2200">
                          <a:effectLst/>
                        </a:rPr>
                        <a:t> </a:t>
                      </a:r>
                      <a:endParaRPr lang="en-US" sz="2200">
                        <a:effectLst/>
                        <a:latin typeface="Times New Roman" panose="02020603050405020304" pitchFamily="18" charset="0"/>
                        <a:ea typeface="Times New Roman" panose="02020603050405020304" pitchFamily="18" charset="0"/>
                      </a:endParaRPr>
                    </a:p>
                  </a:txBody>
                  <a:tcPr marL="68580" marR="68580" marT="0" marB="0" anchor="b"/>
                </a:tc>
              </a:tr>
              <a:tr h="631371">
                <a:tc>
                  <a:txBody>
                    <a:bodyPr/>
                    <a:lstStyle/>
                    <a:p>
                      <a:pPr algn="r">
                        <a:spcAft>
                          <a:spcPts val="0"/>
                        </a:spcAft>
                      </a:pPr>
                      <a:r>
                        <a:rPr lang="en-US" sz="2200" dirty="0" smtClean="0">
                          <a:effectLst/>
                        </a:rPr>
                        <a:t>No income</a:t>
                      </a:r>
                      <a:endParaRPr lang="en-US" sz="2200" dirty="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spcAft>
                          <a:spcPts val="0"/>
                        </a:spcAft>
                      </a:pPr>
                      <a:r>
                        <a:rPr lang="en-US" sz="2200">
                          <a:effectLst/>
                        </a:rPr>
                        <a:t>265</a:t>
                      </a:r>
                      <a:endParaRPr lang="en-US" sz="22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spcAft>
                          <a:spcPts val="0"/>
                        </a:spcAft>
                      </a:pPr>
                      <a:r>
                        <a:rPr lang="en-US" sz="2200">
                          <a:effectLst/>
                        </a:rPr>
                        <a:t>26.5%</a:t>
                      </a:r>
                      <a:endParaRPr lang="en-US" sz="2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just">
                        <a:spcAft>
                          <a:spcPts val="0"/>
                        </a:spcAft>
                      </a:pPr>
                      <a:r>
                        <a:rPr lang="en-US" sz="2200" dirty="0" smtClean="0">
                          <a:effectLst/>
                        </a:rPr>
                        <a:t>Mean</a:t>
                      </a:r>
                      <a:endParaRPr lang="en-US" sz="2200" dirty="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US" sz="2200">
                          <a:effectLst/>
                        </a:rPr>
                        <a:t>4,9</a:t>
                      </a:r>
                      <a:endParaRPr lang="en-US" sz="2200">
                        <a:effectLst/>
                        <a:latin typeface="Times New Roman" panose="02020603050405020304" pitchFamily="18" charset="0"/>
                        <a:ea typeface="Times New Roman" panose="02020603050405020304" pitchFamily="18" charset="0"/>
                      </a:endParaRPr>
                    </a:p>
                  </a:txBody>
                  <a:tcPr marL="68580" marR="68580" marT="0" marB="0" anchor="b"/>
                </a:tc>
              </a:tr>
              <a:tr h="631371">
                <a:tc>
                  <a:txBody>
                    <a:bodyPr/>
                    <a:lstStyle/>
                    <a:p>
                      <a:pPr algn="r">
                        <a:spcAft>
                          <a:spcPts val="0"/>
                        </a:spcAft>
                      </a:pPr>
                      <a:r>
                        <a:rPr lang="en-US" sz="2200" dirty="0">
                          <a:effectLst/>
                        </a:rPr>
                        <a:t>&lt;=2,5 </a:t>
                      </a:r>
                      <a:r>
                        <a:rPr lang="en-US" sz="2200" dirty="0" smtClean="0">
                          <a:effectLst/>
                        </a:rPr>
                        <a:t>billion/month</a:t>
                      </a:r>
                      <a:endParaRPr lang="en-US" sz="2200" dirty="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spcAft>
                          <a:spcPts val="0"/>
                        </a:spcAft>
                      </a:pPr>
                      <a:r>
                        <a:rPr lang="en-US" sz="2200">
                          <a:effectLst/>
                        </a:rPr>
                        <a:t>103</a:t>
                      </a:r>
                      <a:endParaRPr lang="en-US" sz="22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spcAft>
                          <a:spcPts val="0"/>
                        </a:spcAft>
                      </a:pPr>
                      <a:r>
                        <a:rPr lang="en-US" sz="2200">
                          <a:effectLst/>
                        </a:rPr>
                        <a:t>10.3%</a:t>
                      </a:r>
                      <a:endParaRPr lang="en-US" sz="2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just">
                        <a:spcAft>
                          <a:spcPts val="0"/>
                        </a:spcAft>
                      </a:pPr>
                      <a:r>
                        <a:rPr lang="en-US" sz="2200" dirty="0" smtClean="0">
                          <a:effectLst/>
                        </a:rPr>
                        <a:t>Min</a:t>
                      </a:r>
                      <a:endParaRPr lang="en-US" sz="2200" dirty="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US" sz="2200">
                          <a:effectLst/>
                        </a:rPr>
                        <a:t>0</a:t>
                      </a:r>
                      <a:endParaRPr lang="en-US" sz="2200">
                        <a:effectLst/>
                        <a:latin typeface="Times New Roman" panose="02020603050405020304" pitchFamily="18" charset="0"/>
                        <a:ea typeface="Times New Roman" panose="02020603050405020304" pitchFamily="18" charset="0"/>
                      </a:endParaRPr>
                    </a:p>
                  </a:txBody>
                  <a:tcPr marL="68580" marR="68580" marT="0" marB="0" anchor="b"/>
                </a:tc>
              </a:tr>
              <a:tr h="631371">
                <a:tc>
                  <a:txBody>
                    <a:bodyPr/>
                    <a:lstStyle/>
                    <a:p>
                      <a:pPr algn="r">
                        <a:spcAft>
                          <a:spcPts val="0"/>
                        </a:spcAft>
                      </a:pPr>
                      <a:r>
                        <a:rPr lang="en-US" sz="2200" dirty="0">
                          <a:effectLst/>
                        </a:rPr>
                        <a:t>2,5-5 </a:t>
                      </a:r>
                      <a:r>
                        <a:rPr lang="en-US" sz="2200" dirty="0" smtClean="0">
                          <a:effectLst/>
                        </a:rPr>
                        <a:t>billion/month</a:t>
                      </a:r>
                      <a:endParaRPr lang="en-US" sz="2200" dirty="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spcAft>
                          <a:spcPts val="0"/>
                        </a:spcAft>
                      </a:pPr>
                      <a:r>
                        <a:rPr lang="en-US" sz="2200">
                          <a:effectLst/>
                        </a:rPr>
                        <a:t>372</a:t>
                      </a:r>
                      <a:endParaRPr lang="en-US" sz="22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spcAft>
                          <a:spcPts val="0"/>
                        </a:spcAft>
                      </a:pPr>
                      <a:r>
                        <a:rPr lang="en-US" sz="2200">
                          <a:effectLst/>
                        </a:rPr>
                        <a:t>37.2%</a:t>
                      </a:r>
                      <a:endParaRPr lang="en-US" sz="2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just">
                        <a:spcAft>
                          <a:spcPts val="0"/>
                        </a:spcAft>
                      </a:pPr>
                      <a:r>
                        <a:rPr lang="en-US" sz="2200" dirty="0" smtClean="0">
                          <a:effectLst/>
                        </a:rPr>
                        <a:t>Max</a:t>
                      </a:r>
                      <a:endParaRPr lang="en-US" sz="2200" dirty="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US" sz="2200">
                          <a:effectLst/>
                        </a:rPr>
                        <a:t>60</a:t>
                      </a:r>
                      <a:endParaRPr lang="en-US" sz="2200">
                        <a:effectLst/>
                        <a:latin typeface="Times New Roman" panose="02020603050405020304" pitchFamily="18" charset="0"/>
                        <a:ea typeface="Times New Roman" panose="02020603050405020304" pitchFamily="18" charset="0"/>
                      </a:endParaRPr>
                    </a:p>
                  </a:txBody>
                  <a:tcPr marL="68580" marR="68580" marT="0" marB="0" anchor="b"/>
                </a:tc>
              </a:tr>
              <a:tr h="315686">
                <a:tc>
                  <a:txBody>
                    <a:bodyPr/>
                    <a:lstStyle/>
                    <a:p>
                      <a:pPr algn="r">
                        <a:spcAft>
                          <a:spcPts val="0"/>
                        </a:spcAft>
                      </a:pPr>
                      <a:r>
                        <a:rPr lang="en-US" sz="2200" dirty="0">
                          <a:effectLst/>
                        </a:rPr>
                        <a:t>5,1-10 </a:t>
                      </a:r>
                      <a:r>
                        <a:rPr lang="en-US" sz="2200" dirty="0" smtClean="0">
                          <a:effectLst/>
                        </a:rPr>
                        <a:t>billion/month</a:t>
                      </a:r>
                      <a:endParaRPr lang="en-US" sz="2200" dirty="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spcAft>
                          <a:spcPts val="0"/>
                        </a:spcAft>
                      </a:pPr>
                      <a:r>
                        <a:rPr lang="en-US" sz="2200">
                          <a:effectLst/>
                        </a:rPr>
                        <a:t>207</a:t>
                      </a:r>
                      <a:endParaRPr lang="en-US" sz="22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spcAft>
                          <a:spcPts val="0"/>
                        </a:spcAft>
                      </a:pPr>
                      <a:r>
                        <a:rPr lang="en-US" sz="2200">
                          <a:effectLst/>
                        </a:rPr>
                        <a:t>20.7%</a:t>
                      </a:r>
                      <a:endParaRPr lang="en-US" sz="2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just">
                        <a:spcAft>
                          <a:spcPts val="0"/>
                        </a:spcAft>
                      </a:pPr>
                      <a:r>
                        <a:rPr lang="en-US" sz="2200">
                          <a:effectLst/>
                        </a:rPr>
                        <a:t> </a:t>
                      </a:r>
                      <a:endParaRPr lang="en-US" sz="2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US" sz="2200">
                          <a:effectLst/>
                        </a:rPr>
                        <a:t> </a:t>
                      </a:r>
                      <a:endParaRPr lang="en-US" sz="2200">
                        <a:effectLst/>
                        <a:latin typeface="Times New Roman" panose="02020603050405020304" pitchFamily="18" charset="0"/>
                        <a:ea typeface="Times New Roman" panose="02020603050405020304" pitchFamily="18" charset="0"/>
                      </a:endParaRPr>
                    </a:p>
                  </a:txBody>
                  <a:tcPr marL="68580" marR="68580" marT="0" marB="0" anchor="b"/>
                </a:tc>
              </a:tr>
              <a:tr h="315686">
                <a:tc>
                  <a:txBody>
                    <a:bodyPr/>
                    <a:lstStyle/>
                    <a:p>
                      <a:pPr algn="r">
                        <a:spcAft>
                          <a:spcPts val="0"/>
                        </a:spcAft>
                      </a:pPr>
                      <a:r>
                        <a:rPr lang="en-US" sz="2200" dirty="0">
                          <a:effectLst/>
                        </a:rPr>
                        <a:t>&gt;10 </a:t>
                      </a:r>
                      <a:r>
                        <a:rPr lang="en-US" sz="2200" dirty="0" smtClean="0">
                          <a:effectLst/>
                        </a:rPr>
                        <a:t>billion/month</a:t>
                      </a:r>
                      <a:endParaRPr lang="en-US" sz="2200" dirty="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spcAft>
                          <a:spcPts val="0"/>
                        </a:spcAft>
                      </a:pPr>
                      <a:r>
                        <a:rPr lang="en-US" sz="2200">
                          <a:effectLst/>
                        </a:rPr>
                        <a:t>53</a:t>
                      </a:r>
                      <a:endParaRPr lang="en-US" sz="22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spcAft>
                          <a:spcPts val="0"/>
                        </a:spcAft>
                      </a:pPr>
                      <a:r>
                        <a:rPr lang="en-US" sz="2200">
                          <a:effectLst/>
                        </a:rPr>
                        <a:t>5.3%</a:t>
                      </a:r>
                      <a:endParaRPr lang="en-US" sz="2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just">
                        <a:spcAft>
                          <a:spcPts val="0"/>
                        </a:spcAft>
                      </a:pPr>
                      <a:r>
                        <a:rPr lang="en-US" sz="2200">
                          <a:effectLst/>
                        </a:rPr>
                        <a:t> </a:t>
                      </a:r>
                      <a:endParaRPr lang="en-US" sz="2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US" sz="2200" dirty="0">
                          <a:effectLst/>
                        </a:rPr>
                        <a:t> </a:t>
                      </a:r>
                      <a:endParaRPr lang="en-US" sz="2200" dirty="0">
                        <a:effectLst/>
                        <a:latin typeface="Times New Roman" panose="02020603050405020304" pitchFamily="18" charset="0"/>
                        <a:ea typeface="Times New Roman" panose="02020603050405020304" pitchFamily="18" charset="0"/>
                      </a:endParaRPr>
                    </a:p>
                  </a:txBody>
                  <a:tcPr marL="68580" marR="68580" marT="0" marB="0" anchor="b"/>
                </a:tc>
              </a:tr>
            </a:tbl>
          </a:graphicData>
        </a:graphic>
      </p:graphicFrame>
    </p:spTree>
    <p:extLst>
      <p:ext uri="{BB962C8B-B14F-4D97-AF65-F5344CB8AC3E}">
        <p14:creationId xmlns:p14="http://schemas.microsoft.com/office/powerpoint/2010/main" val="206482689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noAutofit/>
          </a:bodyPr>
          <a:lstStyle/>
          <a:p>
            <a:r>
              <a:rPr lang="en-US" sz="3600" b="1" dirty="0" smtClean="0"/>
              <a:t>4. Results - Affordability</a:t>
            </a:r>
            <a:endParaRPr lang="en-US" sz="3600" b="1"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3120830619"/>
              </p:ext>
            </p:extLst>
          </p:nvPr>
        </p:nvGraphicFramePr>
        <p:xfrm>
          <a:off x="304800" y="1828800"/>
          <a:ext cx="8610601" cy="3352800"/>
        </p:xfrm>
        <a:graphic>
          <a:graphicData uri="http://schemas.openxmlformats.org/drawingml/2006/table">
            <a:tbl>
              <a:tblPr firstRow="1" firstCol="1" bandRow="1">
                <a:tableStyleId>{5C22544A-7EE6-4342-B048-85BDC9FD1C3A}</a:tableStyleId>
              </a:tblPr>
              <a:tblGrid>
                <a:gridCol w="3200400"/>
                <a:gridCol w="834501"/>
                <a:gridCol w="1002868"/>
                <a:gridCol w="2700244"/>
                <a:gridCol w="872588"/>
              </a:tblGrid>
              <a:tr h="219075">
                <a:tc>
                  <a:txBody>
                    <a:bodyPr/>
                    <a:lstStyle/>
                    <a:p>
                      <a:pPr algn="just">
                        <a:spcAft>
                          <a:spcPts val="0"/>
                        </a:spcAft>
                      </a:pPr>
                      <a:r>
                        <a:rPr lang="en-US" sz="2200" dirty="0" smtClean="0">
                          <a:effectLst/>
                          <a:latin typeface="+mn-lt"/>
                          <a:ea typeface="+mn-ea"/>
                        </a:rPr>
                        <a:t>Characteristics</a:t>
                      </a:r>
                      <a:endParaRPr lang="en-US" sz="2200" dirty="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ctr">
                        <a:spcAft>
                          <a:spcPts val="0"/>
                        </a:spcAft>
                      </a:pPr>
                      <a:r>
                        <a:rPr lang="en-US" sz="2200" dirty="0" smtClean="0">
                          <a:effectLst/>
                          <a:latin typeface="+mn-lt"/>
                          <a:ea typeface="+mn-ea"/>
                        </a:rPr>
                        <a:t>#</a:t>
                      </a:r>
                      <a:endParaRPr lang="en-US" sz="2200" dirty="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ctr">
                        <a:spcAft>
                          <a:spcPts val="0"/>
                        </a:spcAft>
                      </a:pPr>
                      <a:r>
                        <a:rPr lang="en-US" sz="2200">
                          <a:effectLst/>
                        </a:rPr>
                        <a:t>%</a:t>
                      </a:r>
                      <a:endParaRPr lang="en-US" sz="2200">
                        <a:effectLst/>
                        <a:latin typeface="Times New Roman" panose="02020603050405020304" pitchFamily="18" charset="0"/>
                        <a:ea typeface="Times New Roman" panose="02020603050405020304" pitchFamily="18" charset="0"/>
                      </a:endParaRPr>
                    </a:p>
                  </a:txBody>
                  <a:tcPr marL="68580" marR="68580" marT="0" marB="0" anchor="b"/>
                </a:tc>
                <a:tc gridSpan="2">
                  <a:txBody>
                    <a:bodyPr/>
                    <a:lstStyle/>
                    <a:p>
                      <a:pPr algn="ctr">
                        <a:spcAft>
                          <a:spcPts val="0"/>
                        </a:spcAft>
                      </a:pPr>
                      <a:r>
                        <a:rPr lang="en-US" sz="2200" dirty="0" smtClean="0">
                          <a:effectLst/>
                          <a:latin typeface="Times New Roman" panose="02020603050405020304" pitchFamily="18" charset="0"/>
                          <a:ea typeface="Times New Roman" panose="02020603050405020304" pitchFamily="18" charset="0"/>
                        </a:rPr>
                        <a:t>Descriptions</a:t>
                      </a:r>
                      <a:endParaRPr lang="en-US" sz="2200" dirty="0">
                        <a:effectLst/>
                        <a:latin typeface="Times New Roman" panose="02020603050405020304" pitchFamily="18" charset="0"/>
                        <a:ea typeface="Times New Roman" panose="02020603050405020304" pitchFamily="18" charset="0"/>
                      </a:endParaRPr>
                    </a:p>
                  </a:txBody>
                  <a:tcPr marL="68580" marR="68580" marT="0" marB="0" anchor="b"/>
                </a:tc>
                <a:tc hMerge="1">
                  <a:txBody>
                    <a:bodyPr/>
                    <a:lstStyle/>
                    <a:p>
                      <a:endParaRPr lang="en-US"/>
                    </a:p>
                  </a:txBody>
                  <a:tcPr/>
                </a:tc>
              </a:tr>
              <a:tr h="209550">
                <a:tc>
                  <a:txBody>
                    <a:bodyPr/>
                    <a:lstStyle/>
                    <a:p>
                      <a:pPr>
                        <a:spcAft>
                          <a:spcPts val="0"/>
                        </a:spcAft>
                      </a:pPr>
                      <a:r>
                        <a:rPr lang="en-US" sz="2200" dirty="0" smtClean="0">
                          <a:effectLst/>
                        </a:rPr>
                        <a:t>Budget to pay for</a:t>
                      </a:r>
                      <a:r>
                        <a:rPr lang="en-US" sz="2200" baseline="0" dirty="0" smtClean="0">
                          <a:effectLst/>
                        </a:rPr>
                        <a:t> MMT</a:t>
                      </a:r>
                      <a:endParaRPr lang="en-US" sz="2200" dirty="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spcAft>
                          <a:spcPts val="0"/>
                        </a:spcAft>
                      </a:pPr>
                      <a:r>
                        <a:rPr lang="en-US" sz="2200">
                          <a:effectLst/>
                        </a:rPr>
                        <a:t>1000</a:t>
                      </a:r>
                      <a:endParaRPr lang="en-US" sz="22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indent="495300" algn="r">
                        <a:spcAft>
                          <a:spcPts val="0"/>
                        </a:spcAft>
                      </a:pPr>
                      <a:r>
                        <a:rPr lang="en-US" sz="2200">
                          <a:effectLst/>
                        </a:rPr>
                        <a:t> </a:t>
                      </a:r>
                      <a:endParaRPr lang="en-US" sz="2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just">
                        <a:spcAft>
                          <a:spcPts val="0"/>
                        </a:spcAft>
                      </a:pPr>
                      <a:r>
                        <a:rPr lang="en-US" sz="2200">
                          <a:effectLst/>
                        </a:rPr>
                        <a:t> </a:t>
                      </a:r>
                      <a:endParaRPr lang="en-US" sz="2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US" sz="2200">
                          <a:effectLst/>
                        </a:rPr>
                        <a:t> </a:t>
                      </a:r>
                      <a:endParaRPr lang="en-US" sz="2200">
                        <a:effectLst/>
                        <a:latin typeface="Times New Roman" panose="02020603050405020304" pitchFamily="18" charset="0"/>
                        <a:ea typeface="Times New Roman" panose="02020603050405020304" pitchFamily="18" charset="0"/>
                      </a:endParaRPr>
                    </a:p>
                  </a:txBody>
                  <a:tcPr marL="68580" marR="68580" marT="0" marB="0" anchor="b"/>
                </a:tc>
              </a:tr>
              <a:tr h="209550">
                <a:tc>
                  <a:txBody>
                    <a:bodyPr/>
                    <a:lstStyle/>
                    <a:p>
                      <a:pPr algn="r">
                        <a:spcAft>
                          <a:spcPts val="0"/>
                        </a:spcAft>
                      </a:pPr>
                      <a:r>
                        <a:rPr lang="en-US" sz="2200" dirty="0" smtClean="0">
                          <a:effectLst/>
                        </a:rPr>
                        <a:t>Self-pay</a:t>
                      </a:r>
                      <a:endParaRPr lang="en-US" sz="2200" dirty="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spcAft>
                          <a:spcPts val="0"/>
                        </a:spcAft>
                      </a:pPr>
                      <a:r>
                        <a:rPr lang="en-US" sz="2200">
                          <a:effectLst/>
                        </a:rPr>
                        <a:t>481</a:t>
                      </a:r>
                      <a:endParaRPr lang="en-US" sz="22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spcAft>
                          <a:spcPts val="0"/>
                        </a:spcAft>
                      </a:pPr>
                      <a:r>
                        <a:rPr lang="en-US" sz="2200">
                          <a:effectLst/>
                        </a:rPr>
                        <a:t>48.1%</a:t>
                      </a:r>
                      <a:endParaRPr lang="en-US" sz="2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just">
                        <a:spcAft>
                          <a:spcPts val="0"/>
                        </a:spcAft>
                      </a:pPr>
                      <a:r>
                        <a:rPr lang="en-US" sz="2200">
                          <a:effectLst/>
                        </a:rPr>
                        <a:t> </a:t>
                      </a:r>
                      <a:endParaRPr lang="en-US" sz="2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US" sz="2200">
                          <a:effectLst/>
                        </a:rPr>
                        <a:t> </a:t>
                      </a:r>
                      <a:endParaRPr lang="en-US" sz="2200">
                        <a:effectLst/>
                        <a:latin typeface="Times New Roman" panose="02020603050405020304" pitchFamily="18" charset="0"/>
                        <a:ea typeface="Times New Roman" panose="02020603050405020304" pitchFamily="18" charset="0"/>
                      </a:endParaRPr>
                    </a:p>
                  </a:txBody>
                  <a:tcPr marL="68580" marR="68580" marT="0" marB="0" anchor="b"/>
                </a:tc>
              </a:tr>
              <a:tr h="209550">
                <a:tc>
                  <a:txBody>
                    <a:bodyPr/>
                    <a:lstStyle/>
                    <a:p>
                      <a:pPr algn="r">
                        <a:spcAft>
                          <a:spcPts val="0"/>
                        </a:spcAft>
                      </a:pPr>
                      <a:r>
                        <a:rPr lang="en-US" sz="2200" dirty="0" smtClean="0">
                          <a:effectLst/>
                        </a:rPr>
                        <a:t>Family supports</a:t>
                      </a:r>
                      <a:endParaRPr lang="en-US" sz="2200" dirty="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spcAft>
                          <a:spcPts val="0"/>
                        </a:spcAft>
                      </a:pPr>
                      <a:r>
                        <a:rPr lang="en-US" sz="2200">
                          <a:effectLst/>
                        </a:rPr>
                        <a:t>519</a:t>
                      </a:r>
                      <a:endParaRPr lang="en-US" sz="22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spcAft>
                          <a:spcPts val="0"/>
                        </a:spcAft>
                      </a:pPr>
                      <a:r>
                        <a:rPr lang="en-US" sz="2200">
                          <a:effectLst/>
                        </a:rPr>
                        <a:t>51.9%</a:t>
                      </a:r>
                      <a:endParaRPr lang="en-US" sz="2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just">
                        <a:spcAft>
                          <a:spcPts val="0"/>
                        </a:spcAft>
                      </a:pPr>
                      <a:r>
                        <a:rPr lang="en-US" sz="2200">
                          <a:effectLst/>
                        </a:rPr>
                        <a:t> </a:t>
                      </a:r>
                      <a:endParaRPr lang="en-US" sz="2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US" sz="2200">
                          <a:effectLst/>
                        </a:rPr>
                        <a:t> </a:t>
                      </a:r>
                      <a:endParaRPr lang="en-US" sz="2200">
                        <a:effectLst/>
                        <a:latin typeface="Times New Roman" panose="02020603050405020304" pitchFamily="18" charset="0"/>
                        <a:ea typeface="Times New Roman" panose="02020603050405020304" pitchFamily="18" charset="0"/>
                      </a:endParaRPr>
                    </a:p>
                  </a:txBody>
                  <a:tcPr marL="68580" marR="68580" marT="0" marB="0" anchor="b"/>
                </a:tc>
              </a:tr>
              <a:tr h="209550">
                <a:tc>
                  <a:txBody>
                    <a:bodyPr/>
                    <a:lstStyle/>
                    <a:p>
                      <a:pPr>
                        <a:spcAft>
                          <a:spcPts val="0"/>
                        </a:spcAft>
                      </a:pPr>
                      <a:r>
                        <a:rPr lang="en-US" sz="2200" dirty="0" smtClean="0">
                          <a:effectLst/>
                        </a:rPr>
                        <a:t>Affordability</a:t>
                      </a:r>
                      <a:r>
                        <a:rPr lang="en-US" sz="2200" baseline="0" dirty="0" smtClean="0">
                          <a:effectLst/>
                        </a:rPr>
                        <a:t> more money for MMT</a:t>
                      </a:r>
                      <a:endParaRPr lang="en-US" sz="2200" dirty="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spcAft>
                          <a:spcPts val="0"/>
                        </a:spcAft>
                      </a:pPr>
                      <a:r>
                        <a:rPr lang="en-US" sz="2200">
                          <a:effectLst/>
                        </a:rPr>
                        <a:t>1000</a:t>
                      </a:r>
                      <a:endParaRPr lang="en-US" sz="22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indent="495300" algn="r">
                        <a:spcAft>
                          <a:spcPts val="0"/>
                        </a:spcAft>
                      </a:pPr>
                      <a:r>
                        <a:rPr lang="en-US" sz="2200">
                          <a:effectLst/>
                        </a:rPr>
                        <a:t> </a:t>
                      </a:r>
                      <a:endParaRPr lang="en-US" sz="2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ctr">
                        <a:spcAft>
                          <a:spcPts val="0"/>
                        </a:spcAft>
                      </a:pPr>
                      <a:r>
                        <a:rPr lang="en-US" sz="2200" dirty="0">
                          <a:effectLst/>
                        </a:rPr>
                        <a:t> </a:t>
                      </a:r>
                      <a:r>
                        <a:rPr lang="en-US" sz="2200" dirty="0" smtClean="0">
                          <a:effectLst/>
                        </a:rPr>
                        <a:t> (</a:t>
                      </a:r>
                      <a:r>
                        <a:rPr lang="en-US" sz="2200" dirty="0" err="1" smtClean="0">
                          <a:effectLst/>
                        </a:rPr>
                        <a:t>vnd</a:t>
                      </a:r>
                      <a:r>
                        <a:rPr lang="en-US" sz="2200" dirty="0" smtClean="0">
                          <a:effectLst/>
                        </a:rPr>
                        <a:t>/day)</a:t>
                      </a:r>
                      <a:endParaRPr lang="en-US" sz="2200" dirty="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US" sz="2200">
                          <a:effectLst/>
                        </a:rPr>
                        <a:t> </a:t>
                      </a:r>
                      <a:endParaRPr lang="en-US" sz="2200">
                        <a:effectLst/>
                        <a:latin typeface="Times New Roman" panose="02020603050405020304" pitchFamily="18" charset="0"/>
                        <a:ea typeface="Times New Roman" panose="02020603050405020304" pitchFamily="18" charset="0"/>
                      </a:endParaRPr>
                    </a:p>
                  </a:txBody>
                  <a:tcPr marL="68580" marR="68580" marT="0" marB="0" anchor="b"/>
                </a:tc>
              </a:tr>
              <a:tr h="209550">
                <a:tc>
                  <a:txBody>
                    <a:bodyPr/>
                    <a:lstStyle/>
                    <a:p>
                      <a:pPr algn="r">
                        <a:spcAft>
                          <a:spcPts val="0"/>
                        </a:spcAft>
                      </a:pPr>
                      <a:r>
                        <a:rPr lang="en-US" sz="2200" dirty="0" smtClean="0">
                          <a:effectLst/>
                        </a:rPr>
                        <a:t>No</a:t>
                      </a:r>
                      <a:endParaRPr lang="en-US" sz="2200" dirty="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spcAft>
                          <a:spcPts val="0"/>
                        </a:spcAft>
                      </a:pPr>
                      <a:r>
                        <a:rPr lang="en-US" sz="2200">
                          <a:effectLst/>
                        </a:rPr>
                        <a:t>467</a:t>
                      </a:r>
                      <a:endParaRPr lang="en-US" sz="22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spcAft>
                          <a:spcPts val="0"/>
                        </a:spcAft>
                      </a:pPr>
                      <a:r>
                        <a:rPr lang="en-US" sz="2200" dirty="0">
                          <a:effectLst/>
                        </a:rPr>
                        <a:t>46.7%</a:t>
                      </a:r>
                      <a:endParaRPr lang="en-US" sz="2200" dirty="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just">
                        <a:spcAft>
                          <a:spcPts val="0"/>
                        </a:spcAft>
                      </a:pPr>
                      <a:r>
                        <a:rPr lang="en-US" sz="2200" dirty="0" smtClean="0">
                          <a:effectLst/>
                          <a:latin typeface="Times New Roman" panose="02020603050405020304" pitchFamily="18" charset="0"/>
                          <a:ea typeface="Times New Roman" panose="02020603050405020304" pitchFamily="18" charset="0"/>
                        </a:rPr>
                        <a:t>Min</a:t>
                      </a:r>
                      <a:endParaRPr lang="en-US" sz="2200" dirty="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US" sz="2200" dirty="0" smtClean="0">
                          <a:effectLst/>
                        </a:rPr>
                        <a:t>9.5k</a:t>
                      </a:r>
                      <a:endParaRPr lang="en-US" sz="2200" dirty="0">
                        <a:effectLst/>
                        <a:latin typeface="Times New Roman" panose="02020603050405020304" pitchFamily="18" charset="0"/>
                        <a:ea typeface="Times New Roman" panose="02020603050405020304" pitchFamily="18" charset="0"/>
                      </a:endParaRPr>
                    </a:p>
                  </a:txBody>
                  <a:tcPr marL="68580" marR="68580" marT="0" marB="0" anchor="b"/>
                </a:tc>
              </a:tr>
              <a:tr h="209550">
                <a:tc>
                  <a:txBody>
                    <a:bodyPr/>
                    <a:lstStyle/>
                    <a:p>
                      <a:pPr algn="r">
                        <a:spcAft>
                          <a:spcPts val="0"/>
                        </a:spcAft>
                      </a:pPr>
                      <a:r>
                        <a:rPr lang="en-US" sz="2200" dirty="0">
                          <a:effectLst/>
                        </a:rPr>
                        <a:t>&lt;= </a:t>
                      </a:r>
                      <a:r>
                        <a:rPr lang="en-US" sz="2200" dirty="0" smtClean="0">
                          <a:effectLst/>
                        </a:rPr>
                        <a:t>5k </a:t>
                      </a:r>
                      <a:r>
                        <a:rPr lang="en-US" sz="2200" dirty="0" err="1" smtClean="0">
                          <a:effectLst/>
                        </a:rPr>
                        <a:t>vnd</a:t>
                      </a:r>
                      <a:r>
                        <a:rPr lang="en-US" sz="2200" dirty="0" smtClean="0">
                          <a:effectLst/>
                        </a:rPr>
                        <a:t>/day</a:t>
                      </a:r>
                      <a:endParaRPr lang="en-US" sz="2200" dirty="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spcAft>
                          <a:spcPts val="0"/>
                        </a:spcAft>
                      </a:pPr>
                      <a:r>
                        <a:rPr lang="en-US" sz="2200">
                          <a:effectLst/>
                        </a:rPr>
                        <a:t>259</a:t>
                      </a:r>
                      <a:endParaRPr lang="en-US" sz="2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US" sz="2200">
                          <a:effectLst/>
                        </a:rPr>
                        <a:t>25.9%</a:t>
                      </a:r>
                      <a:endParaRPr lang="en-US" sz="22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just">
                        <a:spcAft>
                          <a:spcPts val="0"/>
                        </a:spcAft>
                      </a:pPr>
                      <a:r>
                        <a:rPr lang="en-US" sz="2200" dirty="0" smtClean="0">
                          <a:effectLst/>
                        </a:rPr>
                        <a:t>Min</a:t>
                      </a:r>
                      <a:endParaRPr lang="en-US" sz="2200" dirty="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US" sz="2200">
                          <a:effectLst/>
                        </a:rPr>
                        <a:t>0</a:t>
                      </a:r>
                      <a:endParaRPr lang="en-US" sz="2200">
                        <a:effectLst/>
                        <a:latin typeface="Times New Roman" panose="02020603050405020304" pitchFamily="18" charset="0"/>
                        <a:ea typeface="Times New Roman" panose="02020603050405020304" pitchFamily="18" charset="0"/>
                      </a:endParaRPr>
                    </a:p>
                  </a:txBody>
                  <a:tcPr marL="68580" marR="68580" marT="0" marB="0" anchor="b"/>
                </a:tc>
              </a:tr>
              <a:tr h="209550">
                <a:tc>
                  <a:txBody>
                    <a:bodyPr/>
                    <a:lstStyle/>
                    <a:p>
                      <a:pPr algn="r">
                        <a:spcAft>
                          <a:spcPts val="0"/>
                        </a:spcAft>
                      </a:pPr>
                      <a:r>
                        <a:rPr lang="en-US" sz="2200" dirty="0" smtClean="0">
                          <a:effectLst/>
                        </a:rPr>
                        <a:t>6k-10k </a:t>
                      </a:r>
                      <a:r>
                        <a:rPr lang="en-US" sz="2200" dirty="0" err="1" smtClean="0">
                          <a:effectLst/>
                        </a:rPr>
                        <a:t>vnd</a:t>
                      </a:r>
                      <a:r>
                        <a:rPr lang="en-US" sz="2200" dirty="0" smtClean="0">
                          <a:effectLst/>
                        </a:rPr>
                        <a:t>/day</a:t>
                      </a:r>
                      <a:endParaRPr lang="en-US" sz="2200" dirty="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spcAft>
                          <a:spcPts val="0"/>
                        </a:spcAft>
                      </a:pPr>
                      <a:r>
                        <a:rPr lang="en-US" sz="2200">
                          <a:effectLst/>
                        </a:rPr>
                        <a:t>157</a:t>
                      </a:r>
                      <a:endParaRPr lang="en-US" sz="2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US" sz="2200">
                          <a:effectLst/>
                        </a:rPr>
                        <a:t>15.7%</a:t>
                      </a:r>
                      <a:endParaRPr lang="en-US" sz="22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just">
                        <a:spcAft>
                          <a:spcPts val="0"/>
                        </a:spcAft>
                      </a:pPr>
                      <a:r>
                        <a:rPr lang="en-US" sz="2200" dirty="0" smtClean="0">
                          <a:effectLst/>
                        </a:rPr>
                        <a:t>Max</a:t>
                      </a:r>
                      <a:endParaRPr lang="en-US" sz="2200" dirty="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US" sz="2200" dirty="0" smtClean="0">
                          <a:effectLst/>
                        </a:rPr>
                        <a:t>50k</a:t>
                      </a:r>
                      <a:endParaRPr lang="en-US" sz="2200" dirty="0">
                        <a:effectLst/>
                        <a:latin typeface="Times New Roman" panose="02020603050405020304" pitchFamily="18" charset="0"/>
                        <a:ea typeface="Times New Roman" panose="02020603050405020304" pitchFamily="18" charset="0"/>
                      </a:endParaRPr>
                    </a:p>
                  </a:txBody>
                  <a:tcPr marL="68580" marR="68580" marT="0" marB="0" anchor="b"/>
                </a:tc>
              </a:tr>
              <a:tr h="209550">
                <a:tc>
                  <a:txBody>
                    <a:bodyPr/>
                    <a:lstStyle/>
                    <a:p>
                      <a:pPr algn="r">
                        <a:spcAft>
                          <a:spcPts val="0"/>
                        </a:spcAft>
                      </a:pPr>
                      <a:r>
                        <a:rPr lang="en-US" sz="2200" dirty="0" smtClean="0">
                          <a:effectLst/>
                        </a:rPr>
                        <a:t>11k-50k </a:t>
                      </a:r>
                      <a:r>
                        <a:rPr lang="en-US" sz="2200" dirty="0" err="1" smtClean="0">
                          <a:effectLst/>
                        </a:rPr>
                        <a:t>vnd</a:t>
                      </a:r>
                      <a:r>
                        <a:rPr lang="en-US" sz="2200" dirty="0" smtClean="0">
                          <a:effectLst/>
                        </a:rPr>
                        <a:t>/day</a:t>
                      </a:r>
                      <a:endParaRPr lang="en-US" sz="2200" dirty="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spcAft>
                          <a:spcPts val="0"/>
                        </a:spcAft>
                      </a:pPr>
                      <a:r>
                        <a:rPr lang="en-US" sz="2200">
                          <a:effectLst/>
                        </a:rPr>
                        <a:t>117</a:t>
                      </a:r>
                      <a:endParaRPr lang="en-US" sz="2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US" sz="2200">
                          <a:effectLst/>
                        </a:rPr>
                        <a:t>11.7%</a:t>
                      </a:r>
                      <a:endParaRPr lang="en-US" sz="22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just">
                        <a:spcAft>
                          <a:spcPts val="0"/>
                        </a:spcAft>
                      </a:pPr>
                      <a:r>
                        <a:rPr lang="en-US" sz="2200">
                          <a:effectLst/>
                        </a:rPr>
                        <a:t> </a:t>
                      </a:r>
                      <a:endParaRPr lang="en-US" sz="2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US" sz="2200" dirty="0">
                          <a:effectLst/>
                        </a:rPr>
                        <a:t> </a:t>
                      </a:r>
                      <a:endParaRPr lang="en-US" sz="2200" dirty="0">
                        <a:effectLst/>
                        <a:latin typeface="Times New Roman" panose="02020603050405020304" pitchFamily="18" charset="0"/>
                        <a:ea typeface="Times New Roman" panose="02020603050405020304" pitchFamily="18" charset="0"/>
                      </a:endParaRPr>
                    </a:p>
                  </a:txBody>
                  <a:tcPr marL="68580" marR="68580" marT="0" marB="0" anchor="b"/>
                </a:tc>
              </a:tr>
            </a:tbl>
          </a:graphicData>
        </a:graphic>
      </p:graphicFrame>
    </p:spTree>
    <p:extLst>
      <p:ext uri="{BB962C8B-B14F-4D97-AF65-F5344CB8AC3E}">
        <p14:creationId xmlns:p14="http://schemas.microsoft.com/office/powerpoint/2010/main" val="293332710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 y="152400"/>
            <a:ext cx="8915400" cy="1143000"/>
          </a:xfrm>
        </p:spPr>
        <p:txBody>
          <a:bodyPr>
            <a:noAutofit/>
          </a:bodyPr>
          <a:lstStyle/>
          <a:p>
            <a:r>
              <a:rPr lang="en-US" sz="3400" b="1" dirty="0" smtClean="0">
                <a:latin typeface="Times New Roman" panose="02020603050405020304" pitchFamily="18" charset="0"/>
                <a:cs typeface="Times New Roman" panose="02020603050405020304" pitchFamily="18" charset="0"/>
              </a:rPr>
              <a:t>4. Results – Duration of time can pay more money for MMT and expectation</a:t>
            </a:r>
            <a:endParaRPr lang="en-US" sz="3400" b="1" dirty="0">
              <a:latin typeface="Times New Roman" panose="02020603050405020304" pitchFamily="18" charset="0"/>
              <a:cs typeface="Times New Roman" panose="02020603050405020304" pitchFamily="18" charset="0"/>
            </a:endParaRPr>
          </a:p>
        </p:txBody>
      </p:sp>
      <p:graphicFrame>
        <p:nvGraphicFramePr>
          <p:cNvPr id="7" name="Chart 6"/>
          <p:cNvGraphicFramePr>
            <a:graphicFrameLocks/>
          </p:cNvGraphicFramePr>
          <p:nvPr>
            <p:extLst>
              <p:ext uri="{D42A27DB-BD31-4B8C-83A1-F6EECF244321}">
                <p14:modId xmlns:p14="http://schemas.microsoft.com/office/powerpoint/2010/main" val="655242647"/>
              </p:ext>
            </p:extLst>
          </p:nvPr>
        </p:nvGraphicFramePr>
        <p:xfrm>
          <a:off x="-21021" y="1600200"/>
          <a:ext cx="4572000" cy="502920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8" name="Chart 7"/>
          <p:cNvGraphicFramePr>
            <a:graphicFrameLocks/>
          </p:cNvGraphicFramePr>
          <p:nvPr>
            <p:extLst>
              <p:ext uri="{D42A27DB-BD31-4B8C-83A1-F6EECF244321}">
                <p14:modId xmlns:p14="http://schemas.microsoft.com/office/powerpoint/2010/main" val="1376214016"/>
              </p:ext>
            </p:extLst>
          </p:nvPr>
        </p:nvGraphicFramePr>
        <p:xfrm>
          <a:off x="4419600" y="1295400"/>
          <a:ext cx="4572000" cy="24384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9" name="Chart 8"/>
          <p:cNvGraphicFramePr>
            <a:graphicFrameLocks/>
          </p:cNvGraphicFramePr>
          <p:nvPr>
            <p:extLst>
              <p:ext uri="{D42A27DB-BD31-4B8C-83A1-F6EECF244321}">
                <p14:modId xmlns:p14="http://schemas.microsoft.com/office/powerpoint/2010/main" val="2750462103"/>
              </p:ext>
            </p:extLst>
          </p:nvPr>
        </p:nvGraphicFramePr>
        <p:xfrm>
          <a:off x="4038600" y="3581400"/>
          <a:ext cx="4953000" cy="3276600"/>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351741003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26984712"/>
              </p:ext>
            </p:extLst>
          </p:nvPr>
        </p:nvGraphicFramePr>
        <p:xfrm>
          <a:off x="457200" y="1516222"/>
          <a:ext cx="8153400" cy="4663440"/>
        </p:xfrm>
        <a:graphic>
          <a:graphicData uri="http://schemas.openxmlformats.org/drawingml/2006/table">
            <a:tbl>
              <a:tblPr firstRow="1" firstCol="1" bandRow="1">
                <a:tableStyleId>{5C22544A-7EE6-4342-B048-85BDC9FD1C3A}</a:tableStyleId>
              </a:tblPr>
              <a:tblGrid>
                <a:gridCol w="3070251"/>
                <a:gridCol w="3456041"/>
                <a:gridCol w="1627108"/>
              </a:tblGrid>
              <a:tr h="161642">
                <a:tc>
                  <a:txBody>
                    <a:bodyPr/>
                    <a:lstStyle/>
                    <a:p>
                      <a:pPr algn="ctr">
                        <a:spcAft>
                          <a:spcPts val="0"/>
                        </a:spcAft>
                      </a:pPr>
                      <a:r>
                        <a:rPr lang="en-US" sz="2200" dirty="0" smtClean="0">
                          <a:effectLst/>
                        </a:rPr>
                        <a:t>Factors</a:t>
                      </a:r>
                      <a:endParaRPr lang="en-US" sz="2200" dirty="0">
                        <a:effectLst/>
                        <a:latin typeface="Times New Roman" panose="02020603050405020304" pitchFamily="18" charset="0"/>
                        <a:ea typeface="Times New Roman" panose="02020603050405020304" pitchFamily="18" charset="0"/>
                      </a:endParaRPr>
                    </a:p>
                  </a:txBody>
                  <a:tcPr marL="60616" marR="60616" marT="0" marB="0"/>
                </a:tc>
                <a:tc gridSpan="2">
                  <a:txBody>
                    <a:bodyPr/>
                    <a:lstStyle/>
                    <a:p>
                      <a:pPr algn="ctr">
                        <a:spcAft>
                          <a:spcPts val="0"/>
                        </a:spcAft>
                      </a:pPr>
                      <a:r>
                        <a:rPr lang="en-US" sz="2200" dirty="0">
                          <a:effectLst/>
                        </a:rPr>
                        <a:t>                      </a:t>
                      </a:r>
                      <a:r>
                        <a:rPr lang="en-US" sz="2200" dirty="0" smtClean="0">
                          <a:effectLst/>
                        </a:rPr>
                        <a:t>Affordability</a:t>
                      </a:r>
                      <a:endParaRPr lang="en-US" sz="2200" dirty="0">
                        <a:effectLst/>
                        <a:latin typeface="Times New Roman" panose="02020603050405020304" pitchFamily="18" charset="0"/>
                        <a:ea typeface="Times New Roman" panose="02020603050405020304" pitchFamily="18" charset="0"/>
                      </a:endParaRPr>
                    </a:p>
                  </a:txBody>
                  <a:tcPr marL="60616" marR="60616" marT="0" marB="0"/>
                </a:tc>
                <a:tc hMerge="1">
                  <a:txBody>
                    <a:bodyPr/>
                    <a:lstStyle/>
                    <a:p>
                      <a:endParaRPr lang="en-US"/>
                    </a:p>
                  </a:txBody>
                  <a:tcPr/>
                </a:tc>
              </a:tr>
              <a:tr h="161642">
                <a:tc>
                  <a:txBody>
                    <a:bodyPr/>
                    <a:lstStyle/>
                    <a:p>
                      <a:pPr algn="ctr">
                        <a:spcAft>
                          <a:spcPts val="0"/>
                        </a:spcAft>
                      </a:pPr>
                      <a:r>
                        <a:rPr lang="en-US" sz="2200">
                          <a:effectLst/>
                        </a:rPr>
                        <a:t> </a:t>
                      </a:r>
                      <a:endParaRPr lang="en-US" sz="2200">
                        <a:effectLst/>
                        <a:latin typeface="Times New Roman" panose="02020603050405020304" pitchFamily="18" charset="0"/>
                        <a:ea typeface="Times New Roman" panose="02020603050405020304" pitchFamily="18" charset="0"/>
                      </a:endParaRPr>
                    </a:p>
                  </a:txBody>
                  <a:tcPr marL="60616" marR="60616" marT="0" marB="0"/>
                </a:tc>
                <a:tc>
                  <a:txBody>
                    <a:bodyPr/>
                    <a:lstStyle/>
                    <a:p>
                      <a:pPr algn="ctr">
                        <a:spcAft>
                          <a:spcPts val="0"/>
                        </a:spcAft>
                      </a:pPr>
                      <a:r>
                        <a:rPr lang="en-US" sz="2200" dirty="0">
                          <a:effectLst/>
                        </a:rPr>
                        <a:t>OR </a:t>
                      </a:r>
                      <a:r>
                        <a:rPr lang="en-US" sz="2200" dirty="0" smtClean="0">
                          <a:effectLst/>
                        </a:rPr>
                        <a:t>(CI)</a:t>
                      </a:r>
                      <a:endParaRPr lang="en-US" sz="2200" dirty="0">
                        <a:effectLst/>
                        <a:latin typeface="Times New Roman" panose="02020603050405020304" pitchFamily="18" charset="0"/>
                        <a:ea typeface="Times New Roman" panose="02020603050405020304" pitchFamily="18" charset="0"/>
                      </a:endParaRPr>
                    </a:p>
                  </a:txBody>
                  <a:tcPr marL="60616" marR="60616" marT="0" marB="0"/>
                </a:tc>
                <a:tc>
                  <a:txBody>
                    <a:bodyPr/>
                    <a:lstStyle/>
                    <a:p>
                      <a:pPr algn="ctr">
                        <a:spcAft>
                          <a:spcPts val="0"/>
                        </a:spcAft>
                      </a:pPr>
                      <a:r>
                        <a:rPr lang="en-US" sz="2200" dirty="0">
                          <a:effectLst/>
                        </a:rPr>
                        <a:t>p</a:t>
                      </a:r>
                      <a:endParaRPr lang="en-US" sz="2200" dirty="0">
                        <a:effectLst/>
                        <a:latin typeface="Times New Roman" panose="02020603050405020304" pitchFamily="18" charset="0"/>
                        <a:ea typeface="Times New Roman" panose="02020603050405020304" pitchFamily="18" charset="0"/>
                      </a:endParaRPr>
                    </a:p>
                  </a:txBody>
                  <a:tcPr marL="60616" marR="60616" marT="0" marB="0"/>
                </a:tc>
              </a:tr>
              <a:tr h="161642">
                <a:tc>
                  <a:txBody>
                    <a:bodyPr/>
                    <a:lstStyle/>
                    <a:p>
                      <a:pPr>
                        <a:spcAft>
                          <a:spcPts val="0"/>
                        </a:spcAft>
                      </a:pPr>
                      <a:r>
                        <a:rPr lang="en-US" sz="2200" dirty="0" smtClean="0">
                          <a:effectLst/>
                        </a:rPr>
                        <a:t>Married status</a:t>
                      </a:r>
                      <a:endParaRPr lang="en-US" sz="2200" dirty="0">
                        <a:effectLst/>
                        <a:latin typeface="Times New Roman" panose="02020603050405020304" pitchFamily="18" charset="0"/>
                        <a:ea typeface="Times New Roman" panose="02020603050405020304" pitchFamily="18" charset="0"/>
                      </a:endParaRPr>
                    </a:p>
                  </a:txBody>
                  <a:tcPr marL="60616" marR="60616" marT="0" marB="0"/>
                </a:tc>
                <a:tc>
                  <a:txBody>
                    <a:bodyPr/>
                    <a:lstStyle/>
                    <a:p>
                      <a:pPr>
                        <a:spcAft>
                          <a:spcPts val="0"/>
                        </a:spcAft>
                      </a:pPr>
                      <a:r>
                        <a:rPr lang="en-US" sz="2200">
                          <a:effectLst/>
                        </a:rPr>
                        <a:t> </a:t>
                      </a:r>
                      <a:endParaRPr lang="en-US" sz="2200">
                        <a:effectLst/>
                        <a:latin typeface="Times New Roman" panose="02020603050405020304" pitchFamily="18" charset="0"/>
                        <a:ea typeface="Times New Roman" panose="02020603050405020304" pitchFamily="18" charset="0"/>
                      </a:endParaRPr>
                    </a:p>
                  </a:txBody>
                  <a:tcPr marL="60616" marR="60616" marT="0" marB="0"/>
                </a:tc>
                <a:tc>
                  <a:txBody>
                    <a:bodyPr/>
                    <a:lstStyle/>
                    <a:p>
                      <a:pPr>
                        <a:spcAft>
                          <a:spcPts val="0"/>
                        </a:spcAft>
                      </a:pPr>
                      <a:r>
                        <a:rPr lang="en-US" sz="2200">
                          <a:effectLst/>
                        </a:rPr>
                        <a:t> </a:t>
                      </a:r>
                      <a:endParaRPr lang="en-US" sz="2200">
                        <a:effectLst/>
                        <a:latin typeface="Times New Roman" panose="02020603050405020304" pitchFamily="18" charset="0"/>
                        <a:ea typeface="Times New Roman" panose="02020603050405020304" pitchFamily="18" charset="0"/>
                      </a:endParaRPr>
                    </a:p>
                  </a:txBody>
                  <a:tcPr marL="60616" marR="60616" marT="0" marB="0"/>
                </a:tc>
              </a:tr>
              <a:tr h="161642">
                <a:tc>
                  <a:txBody>
                    <a:bodyPr/>
                    <a:lstStyle/>
                    <a:p>
                      <a:pPr algn="r">
                        <a:spcAft>
                          <a:spcPts val="0"/>
                        </a:spcAft>
                      </a:pPr>
                      <a:r>
                        <a:rPr lang="en-US" sz="2000" dirty="0" smtClean="0">
                          <a:effectLst/>
                          <a:latin typeface="Times New Roman" panose="02020603050405020304" pitchFamily="18" charset="0"/>
                          <a:cs typeface="Times New Roman" panose="02020603050405020304" pitchFamily="18" charset="0"/>
                        </a:rPr>
                        <a:t>Single (ref)</a:t>
                      </a:r>
                      <a:endParaRPr lang="en-US"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4927" marR="24927" marT="0" marB="0" anchor="ctr"/>
                </a:tc>
                <a:tc>
                  <a:txBody>
                    <a:bodyPr/>
                    <a:lstStyle/>
                    <a:p>
                      <a:pPr algn="ctr">
                        <a:spcAft>
                          <a:spcPts val="0"/>
                        </a:spcAft>
                      </a:pPr>
                      <a:r>
                        <a:rPr lang="en-US" sz="2200">
                          <a:effectLst/>
                        </a:rPr>
                        <a:t> </a:t>
                      </a:r>
                      <a:endParaRPr lang="en-US" sz="2200">
                        <a:effectLst/>
                        <a:latin typeface="Times New Roman" panose="02020603050405020304" pitchFamily="18" charset="0"/>
                        <a:ea typeface="Times New Roman" panose="02020603050405020304" pitchFamily="18" charset="0"/>
                      </a:endParaRPr>
                    </a:p>
                  </a:txBody>
                  <a:tcPr marL="60616" marR="60616" marT="0" marB="0"/>
                </a:tc>
                <a:tc>
                  <a:txBody>
                    <a:bodyPr/>
                    <a:lstStyle/>
                    <a:p>
                      <a:pPr algn="r">
                        <a:spcAft>
                          <a:spcPts val="0"/>
                        </a:spcAft>
                      </a:pPr>
                      <a:r>
                        <a:rPr lang="en-US" sz="2200">
                          <a:effectLst/>
                        </a:rPr>
                        <a:t> </a:t>
                      </a:r>
                      <a:endParaRPr lang="en-US" sz="2200">
                        <a:effectLst/>
                        <a:latin typeface="Times New Roman" panose="02020603050405020304" pitchFamily="18" charset="0"/>
                        <a:ea typeface="Times New Roman" panose="02020603050405020304" pitchFamily="18" charset="0"/>
                      </a:endParaRPr>
                    </a:p>
                  </a:txBody>
                  <a:tcPr marL="60616" marR="60616" marT="0" marB="0"/>
                </a:tc>
              </a:tr>
              <a:tr h="161642">
                <a:tc>
                  <a:txBody>
                    <a:bodyPr/>
                    <a:lstStyle/>
                    <a:p>
                      <a:pPr algn="r">
                        <a:spcAft>
                          <a:spcPts val="0"/>
                        </a:spcAft>
                      </a:pPr>
                      <a:r>
                        <a:rPr lang="en-US" sz="2000" dirty="0" smtClean="0">
                          <a:effectLst/>
                          <a:latin typeface="Times New Roman" panose="02020603050405020304" pitchFamily="18" charset="0"/>
                          <a:cs typeface="Times New Roman" panose="02020603050405020304" pitchFamily="18" charset="0"/>
                        </a:rPr>
                        <a:t>Married</a:t>
                      </a:r>
                      <a:endParaRPr lang="en-US"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4927" marR="24927" marT="0" marB="0" anchor="ctr"/>
                </a:tc>
                <a:tc>
                  <a:txBody>
                    <a:bodyPr/>
                    <a:lstStyle/>
                    <a:p>
                      <a:pPr algn="ctr">
                        <a:spcAft>
                          <a:spcPts val="0"/>
                        </a:spcAft>
                      </a:pPr>
                      <a:r>
                        <a:rPr lang="en-US" sz="2200">
                          <a:effectLst/>
                        </a:rPr>
                        <a:t>1.1 (0.82-1.46)</a:t>
                      </a:r>
                      <a:endParaRPr lang="en-US" sz="2200">
                        <a:effectLst/>
                        <a:latin typeface="Times New Roman" panose="02020603050405020304" pitchFamily="18" charset="0"/>
                        <a:ea typeface="Times New Roman" panose="02020603050405020304" pitchFamily="18" charset="0"/>
                      </a:endParaRPr>
                    </a:p>
                  </a:txBody>
                  <a:tcPr marL="60616" marR="60616" marT="0" marB="0"/>
                </a:tc>
                <a:tc>
                  <a:txBody>
                    <a:bodyPr/>
                    <a:lstStyle/>
                    <a:p>
                      <a:pPr algn="ctr">
                        <a:spcAft>
                          <a:spcPts val="0"/>
                        </a:spcAft>
                      </a:pPr>
                      <a:r>
                        <a:rPr lang="en-US" sz="2200">
                          <a:effectLst/>
                        </a:rPr>
                        <a:t> </a:t>
                      </a:r>
                      <a:endParaRPr lang="en-US" sz="2200">
                        <a:effectLst/>
                        <a:latin typeface="Times New Roman" panose="02020603050405020304" pitchFamily="18" charset="0"/>
                        <a:ea typeface="Times New Roman" panose="02020603050405020304" pitchFamily="18" charset="0"/>
                      </a:endParaRPr>
                    </a:p>
                  </a:txBody>
                  <a:tcPr marL="60616" marR="60616" marT="0" marB="0"/>
                </a:tc>
              </a:tr>
              <a:tr h="161642">
                <a:tc>
                  <a:txBody>
                    <a:bodyPr/>
                    <a:lstStyle/>
                    <a:p>
                      <a:pPr algn="r">
                        <a:spcAft>
                          <a:spcPts val="0"/>
                        </a:spcAft>
                      </a:pPr>
                      <a:r>
                        <a:rPr lang="en-US" sz="2000" dirty="0" smtClean="0">
                          <a:effectLst/>
                          <a:latin typeface="Times New Roman" panose="02020603050405020304" pitchFamily="18" charset="0"/>
                          <a:cs typeface="Times New Roman" panose="02020603050405020304" pitchFamily="18" charset="0"/>
                        </a:rPr>
                        <a:t>Divorced/separated/windowed</a:t>
                      </a:r>
                      <a:endParaRPr lang="en-US"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4927" marR="24927" marT="0" marB="0" anchor="ctr"/>
                </a:tc>
                <a:tc>
                  <a:txBody>
                    <a:bodyPr/>
                    <a:lstStyle/>
                    <a:p>
                      <a:pPr algn="ctr">
                        <a:spcAft>
                          <a:spcPts val="0"/>
                        </a:spcAft>
                      </a:pPr>
                      <a:r>
                        <a:rPr lang="en-US" sz="2200" b="1" dirty="0">
                          <a:solidFill>
                            <a:srgbClr val="FFC000"/>
                          </a:solidFill>
                          <a:effectLst/>
                        </a:rPr>
                        <a:t>1.7 (1.12-2.83)</a:t>
                      </a:r>
                      <a:endParaRPr lang="en-US" sz="2200" b="1" dirty="0">
                        <a:solidFill>
                          <a:srgbClr val="FFC000"/>
                        </a:solidFill>
                        <a:effectLst/>
                        <a:latin typeface="Times New Roman" panose="02020603050405020304" pitchFamily="18" charset="0"/>
                        <a:ea typeface="Times New Roman" panose="02020603050405020304" pitchFamily="18" charset="0"/>
                      </a:endParaRPr>
                    </a:p>
                  </a:txBody>
                  <a:tcPr marL="60616" marR="60616" marT="0" marB="0"/>
                </a:tc>
                <a:tc>
                  <a:txBody>
                    <a:bodyPr/>
                    <a:lstStyle/>
                    <a:p>
                      <a:pPr algn="ctr">
                        <a:spcAft>
                          <a:spcPts val="0"/>
                        </a:spcAft>
                      </a:pPr>
                      <a:r>
                        <a:rPr lang="en-US" sz="2200" b="1" dirty="0">
                          <a:solidFill>
                            <a:srgbClr val="FFC000"/>
                          </a:solidFill>
                          <a:effectLst/>
                        </a:rPr>
                        <a:t>0.014</a:t>
                      </a:r>
                      <a:endParaRPr lang="en-US" sz="2200" b="1" dirty="0">
                        <a:solidFill>
                          <a:srgbClr val="FFC000"/>
                        </a:solidFill>
                        <a:effectLst/>
                        <a:latin typeface="Times New Roman" panose="02020603050405020304" pitchFamily="18" charset="0"/>
                        <a:ea typeface="Times New Roman" panose="02020603050405020304" pitchFamily="18" charset="0"/>
                      </a:endParaRPr>
                    </a:p>
                  </a:txBody>
                  <a:tcPr marL="60616" marR="60616" marT="0" marB="0"/>
                </a:tc>
              </a:tr>
              <a:tr h="161642">
                <a:tc>
                  <a:txBody>
                    <a:bodyPr/>
                    <a:lstStyle/>
                    <a:p>
                      <a:pPr>
                        <a:spcAft>
                          <a:spcPts val="0"/>
                        </a:spcAft>
                      </a:pPr>
                      <a:r>
                        <a:rPr lang="en-US" sz="2200">
                          <a:effectLst/>
                        </a:rPr>
                        <a:t> </a:t>
                      </a:r>
                      <a:endParaRPr lang="en-US" sz="2200">
                        <a:effectLst/>
                        <a:latin typeface="Times New Roman" panose="02020603050405020304" pitchFamily="18" charset="0"/>
                        <a:ea typeface="Times New Roman" panose="02020603050405020304" pitchFamily="18" charset="0"/>
                      </a:endParaRPr>
                    </a:p>
                  </a:txBody>
                  <a:tcPr marL="60616" marR="60616" marT="0" marB="0"/>
                </a:tc>
                <a:tc>
                  <a:txBody>
                    <a:bodyPr/>
                    <a:lstStyle/>
                    <a:p>
                      <a:pPr algn="ctr">
                        <a:spcAft>
                          <a:spcPts val="0"/>
                        </a:spcAft>
                      </a:pPr>
                      <a:r>
                        <a:rPr lang="en-US" sz="2200">
                          <a:effectLst/>
                        </a:rPr>
                        <a:t> </a:t>
                      </a:r>
                      <a:endParaRPr lang="en-US" sz="2200">
                        <a:effectLst/>
                        <a:latin typeface="Times New Roman" panose="02020603050405020304" pitchFamily="18" charset="0"/>
                        <a:ea typeface="Times New Roman" panose="02020603050405020304" pitchFamily="18" charset="0"/>
                      </a:endParaRPr>
                    </a:p>
                  </a:txBody>
                  <a:tcPr marL="60616" marR="60616" marT="0" marB="0"/>
                </a:tc>
                <a:tc>
                  <a:txBody>
                    <a:bodyPr/>
                    <a:lstStyle/>
                    <a:p>
                      <a:pPr algn="ctr">
                        <a:spcAft>
                          <a:spcPts val="0"/>
                        </a:spcAft>
                      </a:pPr>
                      <a:r>
                        <a:rPr lang="en-US" sz="2200">
                          <a:effectLst/>
                        </a:rPr>
                        <a:t> </a:t>
                      </a:r>
                      <a:endParaRPr lang="en-US" sz="2200">
                        <a:effectLst/>
                        <a:latin typeface="Times New Roman" panose="02020603050405020304" pitchFamily="18" charset="0"/>
                        <a:ea typeface="Times New Roman" panose="02020603050405020304" pitchFamily="18" charset="0"/>
                      </a:endParaRPr>
                    </a:p>
                  </a:txBody>
                  <a:tcPr marL="60616" marR="60616" marT="0" marB="0"/>
                </a:tc>
              </a:tr>
              <a:tr h="161642">
                <a:tc>
                  <a:txBody>
                    <a:bodyPr/>
                    <a:lstStyle/>
                    <a:p>
                      <a:pPr>
                        <a:spcAft>
                          <a:spcPts val="0"/>
                        </a:spcAft>
                      </a:pPr>
                      <a:r>
                        <a:rPr lang="en-US" sz="2400" dirty="0" smtClean="0">
                          <a:effectLst/>
                          <a:latin typeface="Times New Roman" panose="02020603050405020304" pitchFamily="18" charset="0"/>
                          <a:ea typeface="Times New Roman" panose="02020603050405020304" pitchFamily="18" charset="0"/>
                        </a:rPr>
                        <a:t>Duration</a:t>
                      </a:r>
                      <a:r>
                        <a:rPr lang="en-US" sz="2400" baseline="0" dirty="0" smtClean="0">
                          <a:effectLst/>
                          <a:latin typeface="Times New Roman" panose="02020603050405020304" pitchFamily="18" charset="0"/>
                          <a:ea typeface="Times New Roman" panose="02020603050405020304" pitchFamily="18" charset="0"/>
                        </a:rPr>
                        <a:t> of MMT</a:t>
                      </a:r>
                      <a:endParaRPr lang="en-US" sz="2400" dirty="0">
                        <a:effectLst/>
                        <a:latin typeface="Times New Roman" panose="02020603050405020304" pitchFamily="18" charset="0"/>
                        <a:ea typeface="Times New Roman" panose="02020603050405020304" pitchFamily="18" charset="0"/>
                      </a:endParaRPr>
                    </a:p>
                  </a:txBody>
                  <a:tcPr marL="60616" marR="60616" marT="0" marB="0"/>
                </a:tc>
                <a:tc>
                  <a:txBody>
                    <a:bodyPr/>
                    <a:lstStyle/>
                    <a:p>
                      <a:pPr algn="ctr">
                        <a:spcAft>
                          <a:spcPts val="0"/>
                        </a:spcAft>
                      </a:pPr>
                      <a:r>
                        <a:rPr lang="en-US" sz="2200" dirty="0">
                          <a:effectLst/>
                        </a:rPr>
                        <a:t> </a:t>
                      </a:r>
                      <a:endParaRPr lang="en-US" sz="2200" dirty="0">
                        <a:effectLst/>
                        <a:latin typeface="Times New Roman" panose="02020603050405020304" pitchFamily="18" charset="0"/>
                        <a:ea typeface="Times New Roman" panose="02020603050405020304" pitchFamily="18" charset="0"/>
                      </a:endParaRPr>
                    </a:p>
                  </a:txBody>
                  <a:tcPr marL="60616" marR="60616" marT="0" marB="0"/>
                </a:tc>
                <a:tc>
                  <a:txBody>
                    <a:bodyPr/>
                    <a:lstStyle/>
                    <a:p>
                      <a:pPr algn="ctr">
                        <a:spcAft>
                          <a:spcPts val="0"/>
                        </a:spcAft>
                      </a:pPr>
                      <a:r>
                        <a:rPr lang="en-US" sz="2200">
                          <a:effectLst/>
                        </a:rPr>
                        <a:t> </a:t>
                      </a:r>
                      <a:endParaRPr lang="en-US" sz="2200">
                        <a:effectLst/>
                        <a:latin typeface="Times New Roman" panose="02020603050405020304" pitchFamily="18" charset="0"/>
                        <a:ea typeface="Times New Roman" panose="02020603050405020304" pitchFamily="18" charset="0"/>
                      </a:endParaRPr>
                    </a:p>
                  </a:txBody>
                  <a:tcPr marL="60616" marR="60616" marT="0" marB="0"/>
                </a:tc>
              </a:tr>
              <a:tr h="161642">
                <a:tc>
                  <a:txBody>
                    <a:bodyPr/>
                    <a:lstStyle/>
                    <a:p>
                      <a:pPr algn="r">
                        <a:spcAft>
                          <a:spcPts val="0"/>
                        </a:spcAft>
                      </a:pPr>
                      <a:r>
                        <a:rPr lang="en-US" sz="2200" b="0" dirty="0">
                          <a:effectLst/>
                        </a:rPr>
                        <a:t>&lt;= 12 </a:t>
                      </a:r>
                      <a:r>
                        <a:rPr lang="en-US" sz="2200" b="0" dirty="0" smtClean="0">
                          <a:effectLst/>
                        </a:rPr>
                        <a:t>months </a:t>
                      </a:r>
                      <a:r>
                        <a:rPr lang="en-US" sz="2200" b="0" dirty="0">
                          <a:effectLst/>
                        </a:rPr>
                        <a:t>(ref)</a:t>
                      </a:r>
                      <a:endParaRPr lang="en-US" sz="2200" b="0" dirty="0">
                        <a:effectLst/>
                        <a:latin typeface="Times New Roman" panose="02020603050405020304" pitchFamily="18" charset="0"/>
                        <a:ea typeface="Times New Roman" panose="02020603050405020304" pitchFamily="18" charset="0"/>
                      </a:endParaRPr>
                    </a:p>
                  </a:txBody>
                  <a:tcPr marL="60616" marR="60616" marT="0" marB="0"/>
                </a:tc>
                <a:tc>
                  <a:txBody>
                    <a:bodyPr/>
                    <a:lstStyle/>
                    <a:p>
                      <a:pPr algn="ctr">
                        <a:spcAft>
                          <a:spcPts val="0"/>
                        </a:spcAft>
                      </a:pPr>
                      <a:r>
                        <a:rPr lang="en-US" sz="2200">
                          <a:effectLst/>
                        </a:rPr>
                        <a:t> </a:t>
                      </a:r>
                      <a:endParaRPr lang="en-US" sz="2200">
                        <a:effectLst/>
                        <a:latin typeface="Times New Roman" panose="02020603050405020304" pitchFamily="18" charset="0"/>
                        <a:ea typeface="Times New Roman" panose="02020603050405020304" pitchFamily="18" charset="0"/>
                      </a:endParaRPr>
                    </a:p>
                  </a:txBody>
                  <a:tcPr marL="60616" marR="60616" marT="0" marB="0"/>
                </a:tc>
                <a:tc>
                  <a:txBody>
                    <a:bodyPr/>
                    <a:lstStyle/>
                    <a:p>
                      <a:pPr algn="ctr">
                        <a:spcAft>
                          <a:spcPts val="0"/>
                        </a:spcAft>
                      </a:pPr>
                      <a:r>
                        <a:rPr lang="en-US" sz="2200">
                          <a:effectLst/>
                        </a:rPr>
                        <a:t> </a:t>
                      </a:r>
                      <a:endParaRPr lang="en-US" sz="2200">
                        <a:effectLst/>
                        <a:latin typeface="Times New Roman" panose="02020603050405020304" pitchFamily="18" charset="0"/>
                        <a:ea typeface="Times New Roman" panose="02020603050405020304" pitchFamily="18" charset="0"/>
                      </a:endParaRPr>
                    </a:p>
                  </a:txBody>
                  <a:tcPr marL="60616" marR="60616" marT="0" marB="0"/>
                </a:tc>
              </a:tr>
              <a:tr h="161642">
                <a:tc>
                  <a:txBody>
                    <a:bodyPr/>
                    <a:lstStyle/>
                    <a:p>
                      <a:pPr algn="r">
                        <a:spcAft>
                          <a:spcPts val="0"/>
                        </a:spcAft>
                      </a:pPr>
                      <a:r>
                        <a:rPr lang="en-US" sz="2000" dirty="0">
                          <a:effectLst/>
                        </a:rPr>
                        <a:t>13-24 </a:t>
                      </a:r>
                      <a:r>
                        <a:rPr lang="en-US" sz="2000" dirty="0" smtClean="0">
                          <a:effectLst/>
                        </a:rPr>
                        <a:t>months</a:t>
                      </a:r>
                      <a:endParaRPr lang="en-US" sz="2000" dirty="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ctr">
                        <a:spcAft>
                          <a:spcPts val="0"/>
                        </a:spcAft>
                      </a:pPr>
                      <a:r>
                        <a:rPr lang="en-US" sz="2200">
                          <a:effectLst/>
                        </a:rPr>
                        <a:t>1.1 (0.78-1.63)</a:t>
                      </a:r>
                      <a:endParaRPr lang="en-US" sz="2200">
                        <a:effectLst/>
                        <a:latin typeface="Times New Roman" panose="02020603050405020304" pitchFamily="18" charset="0"/>
                        <a:ea typeface="Times New Roman" panose="02020603050405020304" pitchFamily="18" charset="0"/>
                      </a:endParaRPr>
                    </a:p>
                  </a:txBody>
                  <a:tcPr marL="60616" marR="60616" marT="0" marB="0"/>
                </a:tc>
                <a:tc>
                  <a:txBody>
                    <a:bodyPr/>
                    <a:lstStyle/>
                    <a:p>
                      <a:pPr algn="ctr">
                        <a:spcAft>
                          <a:spcPts val="0"/>
                        </a:spcAft>
                      </a:pPr>
                      <a:r>
                        <a:rPr lang="en-US" sz="2200">
                          <a:effectLst/>
                        </a:rPr>
                        <a:t> </a:t>
                      </a:r>
                      <a:endParaRPr lang="en-US" sz="2200">
                        <a:effectLst/>
                        <a:latin typeface="Times New Roman" panose="02020603050405020304" pitchFamily="18" charset="0"/>
                        <a:ea typeface="Times New Roman" panose="02020603050405020304" pitchFamily="18" charset="0"/>
                      </a:endParaRPr>
                    </a:p>
                  </a:txBody>
                  <a:tcPr marL="60616" marR="60616" marT="0" marB="0"/>
                </a:tc>
              </a:tr>
              <a:tr h="161642">
                <a:tc>
                  <a:txBody>
                    <a:bodyPr/>
                    <a:lstStyle/>
                    <a:p>
                      <a:pPr algn="r">
                        <a:spcAft>
                          <a:spcPts val="0"/>
                        </a:spcAft>
                      </a:pPr>
                      <a:r>
                        <a:rPr lang="en-US" sz="2000" dirty="0">
                          <a:effectLst/>
                        </a:rPr>
                        <a:t>25-48 </a:t>
                      </a:r>
                      <a:r>
                        <a:rPr lang="en-US" sz="2000" dirty="0" smtClean="0">
                          <a:effectLst/>
                        </a:rPr>
                        <a:t>months</a:t>
                      </a:r>
                      <a:endParaRPr lang="en-US" sz="2000" dirty="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ctr">
                        <a:spcAft>
                          <a:spcPts val="0"/>
                        </a:spcAft>
                      </a:pPr>
                      <a:r>
                        <a:rPr lang="en-US" sz="2200">
                          <a:effectLst/>
                        </a:rPr>
                        <a:t>0.9 (0.59-1.35)</a:t>
                      </a:r>
                      <a:endParaRPr lang="en-US" sz="2200">
                        <a:effectLst/>
                        <a:latin typeface="Times New Roman" panose="02020603050405020304" pitchFamily="18" charset="0"/>
                        <a:ea typeface="Times New Roman" panose="02020603050405020304" pitchFamily="18" charset="0"/>
                      </a:endParaRPr>
                    </a:p>
                  </a:txBody>
                  <a:tcPr marL="60616" marR="60616" marT="0" marB="0"/>
                </a:tc>
                <a:tc>
                  <a:txBody>
                    <a:bodyPr/>
                    <a:lstStyle/>
                    <a:p>
                      <a:pPr algn="ctr">
                        <a:spcAft>
                          <a:spcPts val="0"/>
                        </a:spcAft>
                      </a:pPr>
                      <a:r>
                        <a:rPr lang="en-US" sz="2200">
                          <a:effectLst/>
                        </a:rPr>
                        <a:t> </a:t>
                      </a:r>
                      <a:endParaRPr lang="en-US" sz="2200">
                        <a:effectLst/>
                        <a:latin typeface="Times New Roman" panose="02020603050405020304" pitchFamily="18" charset="0"/>
                        <a:ea typeface="Times New Roman" panose="02020603050405020304" pitchFamily="18" charset="0"/>
                      </a:endParaRPr>
                    </a:p>
                  </a:txBody>
                  <a:tcPr marL="60616" marR="60616" marT="0" marB="0"/>
                </a:tc>
              </a:tr>
              <a:tr h="161642">
                <a:tc>
                  <a:txBody>
                    <a:bodyPr/>
                    <a:lstStyle/>
                    <a:p>
                      <a:pPr algn="r">
                        <a:spcAft>
                          <a:spcPts val="0"/>
                        </a:spcAft>
                      </a:pPr>
                      <a:r>
                        <a:rPr lang="en-US" sz="2000" dirty="0">
                          <a:solidFill>
                            <a:srgbClr val="FFC000"/>
                          </a:solidFill>
                          <a:effectLst/>
                        </a:rPr>
                        <a:t>49-72 </a:t>
                      </a:r>
                      <a:r>
                        <a:rPr lang="en-US" sz="2000" dirty="0" smtClean="0">
                          <a:solidFill>
                            <a:srgbClr val="FFC000"/>
                          </a:solidFill>
                          <a:effectLst/>
                        </a:rPr>
                        <a:t>months</a:t>
                      </a:r>
                      <a:endParaRPr lang="en-US" sz="2000" dirty="0">
                        <a:solidFill>
                          <a:srgbClr val="FFC000"/>
                        </a:solidFill>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ctr">
                        <a:spcAft>
                          <a:spcPts val="0"/>
                        </a:spcAft>
                      </a:pPr>
                      <a:r>
                        <a:rPr lang="en-US" sz="2200" b="1" dirty="0">
                          <a:solidFill>
                            <a:srgbClr val="FFC000"/>
                          </a:solidFill>
                          <a:effectLst/>
                        </a:rPr>
                        <a:t>0.6 (0.36-0.83)</a:t>
                      </a:r>
                      <a:endParaRPr lang="en-US" sz="2200" b="1" dirty="0">
                        <a:solidFill>
                          <a:srgbClr val="FFC000"/>
                        </a:solidFill>
                        <a:effectLst/>
                        <a:latin typeface="Times New Roman" panose="02020603050405020304" pitchFamily="18" charset="0"/>
                        <a:ea typeface="Times New Roman" panose="02020603050405020304" pitchFamily="18" charset="0"/>
                      </a:endParaRPr>
                    </a:p>
                  </a:txBody>
                  <a:tcPr marL="60616" marR="60616" marT="0" marB="0"/>
                </a:tc>
                <a:tc>
                  <a:txBody>
                    <a:bodyPr/>
                    <a:lstStyle/>
                    <a:p>
                      <a:pPr algn="ctr">
                        <a:spcAft>
                          <a:spcPts val="0"/>
                        </a:spcAft>
                      </a:pPr>
                      <a:r>
                        <a:rPr lang="en-US" sz="2200" b="1" dirty="0">
                          <a:solidFill>
                            <a:srgbClr val="FFC000"/>
                          </a:solidFill>
                          <a:effectLst/>
                        </a:rPr>
                        <a:t>0.005</a:t>
                      </a:r>
                      <a:endParaRPr lang="en-US" sz="2200" b="1" dirty="0">
                        <a:solidFill>
                          <a:srgbClr val="FFC000"/>
                        </a:solidFill>
                        <a:effectLst/>
                        <a:latin typeface="Times New Roman" panose="02020603050405020304" pitchFamily="18" charset="0"/>
                        <a:ea typeface="Times New Roman" panose="02020603050405020304" pitchFamily="18" charset="0"/>
                      </a:endParaRPr>
                    </a:p>
                  </a:txBody>
                  <a:tcPr marL="60616" marR="60616" marT="0" marB="0"/>
                </a:tc>
              </a:tr>
              <a:tr h="161642">
                <a:tc>
                  <a:txBody>
                    <a:bodyPr/>
                    <a:lstStyle/>
                    <a:p>
                      <a:pPr algn="r">
                        <a:spcAft>
                          <a:spcPts val="0"/>
                        </a:spcAft>
                      </a:pPr>
                      <a:r>
                        <a:rPr lang="en-US" sz="2000" dirty="0">
                          <a:effectLst/>
                        </a:rPr>
                        <a:t>&gt; 72 </a:t>
                      </a:r>
                      <a:r>
                        <a:rPr lang="en-US" sz="2000" dirty="0" smtClean="0">
                          <a:effectLst/>
                        </a:rPr>
                        <a:t>months</a:t>
                      </a:r>
                      <a:endParaRPr lang="en-US" sz="2000" dirty="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ctr">
                        <a:spcAft>
                          <a:spcPts val="0"/>
                        </a:spcAft>
                      </a:pPr>
                      <a:r>
                        <a:rPr lang="en-US" sz="2200">
                          <a:effectLst/>
                        </a:rPr>
                        <a:t>1.1 (0.71-1.76)</a:t>
                      </a:r>
                      <a:endParaRPr lang="en-US" sz="2200">
                        <a:effectLst/>
                        <a:latin typeface="Times New Roman" panose="02020603050405020304" pitchFamily="18" charset="0"/>
                        <a:ea typeface="Times New Roman" panose="02020603050405020304" pitchFamily="18" charset="0"/>
                      </a:endParaRPr>
                    </a:p>
                  </a:txBody>
                  <a:tcPr marL="60616" marR="60616" marT="0" marB="0"/>
                </a:tc>
                <a:tc>
                  <a:txBody>
                    <a:bodyPr/>
                    <a:lstStyle/>
                    <a:p>
                      <a:pPr algn="ctr">
                        <a:spcAft>
                          <a:spcPts val="0"/>
                        </a:spcAft>
                      </a:pPr>
                      <a:r>
                        <a:rPr lang="en-US" sz="2200" dirty="0">
                          <a:effectLst/>
                        </a:rPr>
                        <a:t> </a:t>
                      </a:r>
                      <a:endParaRPr lang="en-US" sz="2200" dirty="0">
                        <a:effectLst/>
                        <a:latin typeface="Times New Roman" panose="02020603050405020304" pitchFamily="18" charset="0"/>
                        <a:ea typeface="Times New Roman" panose="02020603050405020304" pitchFamily="18" charset="0"/>
                      </a:endParaRPr>
                    </a:p>
                  </a:txBody>
                  <a:tcPr marL="60616" marR="60616" marT="0" marB="0"/>
                </a:tc>
              </a:tr>
            </a:tbl>
          </a:graphicData>
        </a:graphic>
      </p:graphicFrame>
      <p:sp>
        <p:nvSpPr>
          <p:cNvPr id="5" name="Title 1"/>
          <p:cNvSpPr txBox="1">
            <a:spLocks/>
          </p:cNvSpPr>
          <p:nvPr/>
        </p:nvSpPr>
        <p:spPr>
          <a:xfrm>
            <a:off x="457200" y="76200"/>
            <a:ext cx="8229600" cy="715962"/>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3600" b="1" dirty="0" smtClean="0"/>
              <a:t>4. Results – Binary logistic results</a:t>
            </a:r>
            <a:endParaRPr lang="en-US" sz="3600" b="1" dirty="0"/>
          </a:p>
        </p:txBody>
      </p:sp>
    </p:spTree>
    <p:extLst>
      <p:ext uri="{BB962C8B-B14F-4D97-AF65-F5344CB8AC3E}">
        <p14:creationId xmlns:p14="http://schemas.microsoft.com/office/powerpoint/2010/main" val="400680142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2584560727"/>
              </p:ext>
            </p:extLst>
          </p:nvPr>
        </p:nvGraphicFramePr>
        <p:xfrm>
          <a:off x="304799" y="1066800"/>
          <a:ext cx="8458201" cy="5364480"/>
        </p:xfrm>
        <a:graphic>
          <a:graphicData uri="http://schemas.openxmlformats.org/drawingml/2006/table">
            <a:tbl>
              <a:tblPr firstRow="1" firstCol="1" bandRow="1">
                <a:tableStyleId>{5C22544A-7EE6-4342-B048-85BDC9FD1C3A}</a:tableStyleId>
              </a:tblPr>
              <a:tblGrid>
                <a:gridCol w="3185027"/>
                <a:gridCol w="3585239"/>
                <a:gridCol w="1687935"/>
              </a:tblGrid>
              <a:tr h="304800">
                <a:tc>
                  <a:txBody>
                    <a:bodyPr/>
                    <a:lstStyle/>
                    <a:p>
                      <a:pPr algn="ctr">
                        <a:spcAft>
                          <a:spcPts val="0"/>
                        </a:spcAft>
                      </a:pPr>
                      <a:r>
                        <a:rPr lang="en-US" sz="2200" dirty="0" smtClean="0">
                          <a:effectLst/>
                        </a:rPr>
                        <a:t>Factors</a:t>
                      </a:r>
                      <a:endParaRPr lang="en-US" sz="2200" dirty="0">
                        <a:effectLst/>
                        <a:latin typeface="Times New Roman" panose="02020603050405020304" pitchFamily="18" charset="0"/>
                        <a:ea typeface="Times New Roman" panose="02020603050405020304" pitchFamily="18" charset="0"/>
                      </a:endParaRPr>
                    </a:p>
                  </a:txBody>
                  <a:tcPr marL="60616" marR="60616" marT="0" marB="0"/>
                </a:tc>
                <a:tc gridSpan="2">
                  <a:txBody>
                    <a:bodyPr/>
                    <a:lstStyle/>
                    <a:p>
                      <a:pPr algn="ctr">
                        <a:spcAft>
                          <a:spcPts val="0"/>
                        </a:spcAft>
                      </a:pPr>
                      <a:r>
                        <a:rPr lang="en-US" sz="2200" dirty="0">
                          <a:effectLst/>
                        </a:rPr>
                        <a:t>                      </a:t>
                      </a:r>
                      <a:r>
                        <a:rPr lang="en-US" sz="2200" dirty="0" smtClean="0">
                          <a:effectLst/>
                        </a:rPr>
                        <a:t>Affordability</a:t>
                      </a:r>
                      <a:endParaRPr lang="en-US" sz="2200" dirty="0">
                        <a:effectLst/>
                        <a:latin typeface="Times New Roman" panose="02020603050405020304" pitchFamily="18" charset="0"/>
                        <a:ea typeface="Times New Roman" panose="02020603050405020304" pitchFamily="18" charset="0"/>
                      </a:endParaRPr>
                    </a:p>
                  </a:txBody>
                  <a:tcPr marL="60616" marR="60616" marT="0" marB="0"/>
                </a:tc>
                <a:tc hMerge="1">
                  <a:txBody>
                    <a:bodyPr/>
                    <a:lstStyle/>
                    <a:p>
                      <a:endParaRPr lang="en-US"/>
                    </a:p>
                  </a:txBody>
                  <a:tcPr/>
                </a:tc>
              </a:tr>
              <a:tr h="161642">
                <a:tc>
                  <a:txBody>
                    <a:bodyPr/>
                    <a:lstStyle/>
                    <a:p>
                      <a:pPr algn="ctr">
                        <a:spcAft>
                          <a:spcPts val="0"/>
                        </a:spcAft>
                      </a:pPr>
                      <a:r>
                        <a:rPr lang="en-US" sz="2200">
                          <a:effectLst/>
                        </a:rPr>
                        <a:t> </a:t>
                      </a:r>
                      <a:endParaRPr lang="en-US" sz="2200">
                        <a:effectLst/>
                        <a:latin typeface="Times New Roman" panose="02020603050405020304" pitchFamily="18" charset="0"/>
                        <a:ea typeface="Times New Roman" panose="02020603050405020304" pitchFamily="18" charset="0"/>
                      </a:endParaRPr>
                    </a:p>
                  </a:txBody>
                  <a:tcPr marL="60616" marR="60616" marT="0" marB="0"/>
                </a:tc>
                <a:tc>
                  <a:txBody>
                    <a:bodyPr/>
                    <a:lstStyle/>
                    <a:p>
                      <a:pPr algn="ctr">
                        <a:spcAft>
                          <a:spcPts val="0"/>
                        </a:spcAft>
                      </a:pPr>
                      <a:r>
                        <a:rPr lang="en-US" sz="2200" dirty="0">
                          <a:effectLst/>
                        </a:rPr>
                        <a:t>OR </a:t>
                      </a:r>
                      <a:r>
                        <a:rPr lang="en-US" sz="2200" dirty="0" smtClean="0">
                          <a:effectLst/>
                        </a:rPr>
                        <a:t>(CI)</a:t>
                      </a:r>
                      <a:endParaRPr lang="en-US" sz="2200" dirty="0">
                        <a:effectLst/>
                        <a:latin typeface="Times New Roman" panose="02020603050405020304" pitchFamily="18" charset="0"/>
                        <a:ea typeface="Times New Roman" panose="02020603050405020304" pitchFamily="18" charset="0"/>
                      </a:endParaRPr>
                    </a:p>
                  </a:txBody>
                  <a:tcPr marL="60616" marR="60616" marT="0" marB="0"/>
                </a:tc>
                <a:tc>
                  <a:txBody>
                    <a:bodyPr/>
                    <a:lstStyle/>
                    <a:p>
                      <a:pPr algn="ctr">
                        <a:spcAft>
                          <a:spcPts val="0"/>
                        </a:spcAft>
                      </a:pPr>
                      <a:r>
                        <a:rPr lang="en-US" sz="2200" dirty="0">
                          <a:effectLst/>
                        </a:rPr>
                        <a:t>p</a:t>
                      </a:r>
                      <a:endParaRPr lang="en-US" sz="2200" dirty="0">
                        <a:effectLst/>
                        <a:latin typeface="Times New Roman" panose="02020603050405020304" pitchFamily="18" charset="0"/>
                        <a:ea typeface="Times New Roman" panose="02020603050405020304" pitchFamily="18" charset="0"/>
                      </a:endParaRPr>
                    </a:p>
                  </a:txBody>
                  <a:tcPr marL="60616" marR="60616" marT="0" marB="0"/>
                </a:tc>
              </a:tr>
              <a:tr h="161642">
                <a:tc>
                  <a:txBody>
                    <a:bodyPr/>
                    <a:lstStyle/>
                    <a:p>
                      <a:pPr>
                        <a:spcAft>
                          <a:spcPts val="0"/>
                        </a:spcAft>
                      </a:pPr>
                      <a:r>
                        <a:rPr lang="en-US" sz="2000" dirty="0" smtClean="0">
                          <a:effectLst/>
                        </a:rPr>
                        <a:t>Methadone dose</a:t>
                      </a:r>
                      <a:endParaRPr lang="en-US" sz="2000" dirty="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ctr">
                        <a:spcAft>
                          <a:spcPts val="0"/>
                        </a:spcAft>
                      </a:pPr>
                      <a:r>
                        <a:rPr lang="en-US" sz="2200">
                          <a:effectLst/>
                        </a:rPr>
                        <a:t> </a:t>
                      </a:r>
                      <a:endParaRPr lang="en-US" sz="2200">
                        <a:effectLst/>
                        <a:latin typeface="Times New Roman" panose="02020603050405020304" pitchFamily="18" charset="0"/>
                        <a:ea typeface="Times New Roman" panose="02020603050405020304" pitchFamily="18" charset="0"/>
                      </a:endParaRPr>
                    </a:p>
                  </a:txBody>
                  <a:tcPr marL="60616" marR="60616" marT="0" marB="0"/>
                </a:tc>
                <a:tc>
                  <a:txBody>
                    <a:bodyPr/>
                    <a:lstStyle/>
                    <a:p>
                      <a:pPr algn="ctr">
                        <a:spcAft>
                          <a:spcPts val="0"/>
                        </a:spcAft>
                      </a:pPr>
                      <a:r>
                        <a:rPr lang="en-US" sz="2200">
                          <a:effectLst/>
                        </a:rPr>
                        <a:t> </a:t>
                      </a:r>
                      <a:endParaRPr lang="en-US" sz="2200">
                        <a:effectLst/>
                        <a:latin typeface="Times New Roman" panose="02020603050405020304" pitchFamily="18" charset="0"/>
                        <a:ea typeface="Times New Roman" panose="02020603050405020304" pitchFamily="18" charset="0"/>
                      </a:endParaRPr>
                    </a:p>
                  </a:txBody>
                  <a:tcPr marL="60616" marR="60616" marT="0" marB="0"/>
                </a:tc>
              </a:tr>
              <a:tr h="161642">
                <a:tc>
                  <a:txBody>
                    <a:bodyPr/>
                    <a:lstStyle/>
                    <a:p>
                      <a:pPr algn="r">
                        <a:spcAft>
                          <a:spcPts val="0"/>
                        </a:spcAft>
                      </a:pPr>
                      <a:r>
                        <a:rPr lang="en-US" sz="2000" dirty="0">
                          <a:effectLst/>
                        </a:rPr>
                        <a:t>&lt; </a:t>
                      </a:r>
                      <a:r>
                        <a:rPr lang="en-US" sz="2000" dirty="0" smtClean="0">
                          <a:effectLst/>
                        </a:rPr>
                        <a:t>60 mg/day (ref)</a:t>
                      </a:r>
                      <a:endParaRPr lang="en-US" sz="2000" dirty="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ctr">
                        <a:spcAft>
                          <a:spcPts val="0"/>
                        </a:spcAft>
                      </a:pPr>
                      <a:r>
                        <a:rPr lang="en-US" sz="2200">
                          <a:effectLst/>
                        </a:rPr>
                        <a:t> </a:t>
                      </a:r>
                      <a:endParaRPr lang="en-US" sz="2200">
                        <a:effectLst/>
                        <a:latin typeface="Times New Roman" panose="02020603050405020304" pitchFamily="18" charset="0"/>
                        <a:ea typeface="Times New Roman" panose="02020603050405020304" pitchFamily="18" charset="0"/>
                      </a:endParaRPr>
                    </a:p>
                  </a:txBody>
                  <a:tcPr marL="60616" marR="60616" marT="0" marB="0"/>
                </a:tc>
                <a:tc>
                  <a:txBody>
                    <a:bodyPr/>
                    <a:lstStyle/>
                    <a:p>
                      <a:pPr algn="ctr">
                        <a:spcAft>
                          <a:spcPts val="0"/>
                        </a:spcAft>
                      </a:pPr>
                      <a:r>
                        <a:rPr lang="en-US" sz="2200">
                          <a:effectLst/>
                        </a:rPr>
                        <a:t> </a:t>
                      </a:r>
                      <a:endParaRPr lang="en-US" sz="2200">
                        <a:effectLst/>
                        <a:latin typeface="Times New Roman" panose="02020603050405020304" pitchFamily="18" charset="0"/>
                        <a:ea typeface="Times New Roman" panose="02020603050405020304" pitchFamily="18" charset="0"/>
                      </a:endParaRPr>
                    </a:p>
                  </a:txBody>
                  <a:tcPr marL="60616" marR="60616" marT="0" marB="0"/>
                </a:tc>
              </a:tr>
              <a:tr h="161642">
                <a:tc>
                  <a:txBody>
                    <a:bodyPr/>
                    <a:lstStyle/>
                    <a:p>
                      <a:pPr algn="r">
                        <a:spcAft>
                          <a:spcPts val="0"/>
                        </a:spcAft>
                      </a:pPr>
                      <a:r>
                        <a:rPr lang="en-US" sz="2000" dirty="0" smtClean="0">
                          <a:effectLst/>
                        </a:rPr>
                        <a:t>60-120mgday</a:t>
                      </a:r>
                      <a:endParaRPr lang="en-US" sz="2000" dirty="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ctr">
                        <a:spcAft>
                          <a:spcPts val="0"/>
                        </a:spcAft>
                      </a:pPr>
                      <a:r>
                        <a:rPr lang="en-US" sz="2200">
                          <a:effectLst/>
                        </a:rPr>
                        <a:t>1.1 (0.78-1.49)</a:t>
                      </a:r>
                      <a:endParaRPr lang="en-US" sz="2200">
                        <a:effectLst/>
                        <a:latin typeface="Times New Roman" panose="02020603050405020304" pitchFamily="18" charset="0"/>
                        <a:ea typeface="Times New Roman" panose="02020603050405020304" pitchFamily="18" charset="0"/>
                      </a:endParaRPr>
                    </a:p>
                  </a:txBody>
                  <a:tcPr marL="60616" marR="60616" marT="0" marB="0"/>
                </a:tc>
                <a:tc>
                  <a:txBody>
                    <a:bodyPr/>
                    <a:lstStyle/>
                    <a:p>
                      <a:pPr algn="ctr">
                        <a:spcAft>
                          <a:spcPts val="0"/>
                        </a:spcAft>
                      </a:pPr>
                      <a:r>
                        <a:rPr lang="en-US" sz="2200">
                          <a:effectLst/>
                        </a:rPr>
                        <a:t> </a:t>
                      </a:r>
                      <a:endParaRPr lang="en-US" sz="2200">
                        <a:effectLst/>
                        <a:latin typeface="Times New Roman" panose="02020603050405020304" pitchFamily="18" charset="0"/>
                        <a:ea typeface="Times New Roman" panose="02020603050405020304" pitchFamily="18" charset="0"/>
                      </a:endParaRPr>
                    </a:p>
                  </a:txBody>
                  <a:tcPr marL="60616" marR="60616" marT="0" marB="0"/>
                </a:tc>
              </a:tr>
              <a:tr h="161642">
                <a:tc>
                  <a:txBody>
                    <a:bodyPr/>
                    <a:lstStyle/>
                    <a:p>
                      <a:pPr algn="r">
                        <a:spcAft>
                          <a:spcPts val="0"/>
                        </a:spcAft>
                      </a:pPr>
                      <a:r>
                        <a:rPr lang="en-US" sz="2000" dirty="0" smtClean="0">
                          <a:effectLst/>
                        </a:rPr>
                        <a:t>121-200mg/day</a:t>
                      </a:r>
                      <a:endParaRPr lang="en-US" sz="2000" dirty="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ctr">
                        <a:spcAft>
                          <a:spcPts val="0"/>
                        </a:spcAft>
                      </a:pPr>
                      <a:r>
                        <a:rPr lang="en-US" sz="2200">
                          <a:effectLst/>
                        </a:rPr>
                        <a:t>1.0 (0.68-1.45)</a:t>
                      </a:r>
                      <a:endParaRPr lang="en-US" sz="2200">
                        <a:effectLst/>
                        <a:latin typeface="Times New Roman" panose="02020603050405020304" pitchFamily="18" charset="0"/>
                        <a:ea typeface="Times New Roman" panose="02020603050405020304" pitchFamily="18" charset="0"/>
                      </a:endParaRPr>
                    </a:p>
                  </a:txBody>
                  <a:tcPr marL="60616" marR="60616" marT="0" marB="0"/>
                </a:tc>
                <a:tc>
                  <a:txBody>
                    <a:bodyPr/>
                    <a:lstStyle/>
                    <a:p>
                      <a:pPr algn="ctr">
                        <a:spcAft>
                          <a:spcPts val="0"/>
                        </a:spcAft>
                      </a:pPr>
                      <a:r>
                        <a:rPr lang="en-US" sz="2200">
                          <a:effectLst/>
                        </a:rPr>
                        <a:t> </a:t>
                      </a:r>
                      <a:endParaRPr lang="en-US" sz="2200">
                        <a:effectLst/>
                        <a:latin typeface="Times New Roman" panose="02020603050405020304" pitchFamily="18" charset="0"/>
                        <a:ea typeface="Times New Roman" panose="02020603050405020304" pitchFamily="18" charset="0"/>
                      </a:endParaRPr>
                    </a:p>
                  </a:txBody>
                  <a:tcPr marL="60616" marR="60616" marT="0" marB="0"/>
                </a:tc>
              </a:tr>
              <a:tr h="161642">
                <a:tc>
                  <a:txBody>
                    <a:bodyPr/>
                    <a:lstStyle/>
                    <a:p>
                      <a:pPr algn="r">
                        <a:spcAft>
                          <a:spcPts val="0"/>
                        </a:spcAft>
                      </a:pPr>
                      <a:r>
                        <a:rPr lang="en-US" sz="2000" dirty="0" smtClean="0">
                          <a:solidFill>
                            <a:srgbClr val="FFC000"/>
                          </a:solidFill>
                          <a:effectLst/>
                        </a:rPr>
                        <a:t>201-300mg/day</a:t>
                      </a:r>
                      <a:endParaRPr lang="en-US" sz="2000" dirty="0">
                        <a:solidFill>
                          <a:srgbClr val="FFC000"/>
                        </a:solidFill>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ctr">
                        <a:spcAft>
                          <a:spcPts val="0"/>
                        </a:spcAft>
                      </a:pPr>
                      <a:r>
                        <a:rPr lang="en-US" sz="2200" b="1" dirty="0">
                          <a:solidFill>
                            <a:srgbClr val="FFC000"/>
                          </a:solidFill>
                          <a:effectLst/>
                        </a:rPr>
                        <a:t>0.4 (0.23-0.71)</a:t>
                      </a:r>
                      <a:endParaRPr lang="en-US" sz="2200" b="1" dirty="0">
                        <a:solidFill>
                          <a:srgbClr val="FFC000"/>
                        </a:solidFill>
                        <a:effectLst/>
                        <a:latin typeface="Times New Roman" panose="02020603050405020304" pitchFamily="18" charset="0"/>
                        <a:ea typeface="Times New Roman" panose="02020603050405020304" pitchFamily="18" charset="0"/>
                      </a:endParaRPr>
                    </a:p>
                  </a:txBody>
                  <a:tcPr marL="60616" marR="60616" marT="0" marB="0"/>
                </a:tc>
                <a:tc>
                  <a:txBody>
                    <a:bodyPr/>
                    <a:lstStyle/>
                    <a:p>
                      <a:pPr algn="ctr">
                        <a:spcAft>
                          <a:spcPts val="0"/>
                        </a:spcAft>
                      </a:pPr>
                      <a:r>
                        <a:rPr lang="en-US" sz="2200" b="1" dirty="0">
                          <a:solidFill>
                            <a:srgbClr val="FFC000"/>
                          </a:solidFill>
                          <a:effectLst/>
                        </a:rPr>
                        <a:t>0.02</a:t>
                      </a:r>
                      <a:endParaRPr lang="en-US" sz="2200" b="1" dirty="0">
                        <a:solidFill>
                          <a:srgbClr val="FFC000"/>
                        </a:solidFill>
                        <a:effectLst/>
                        <a:latin typeface="Times New Roman" panose="02020603050405020304" pitchFamily="18" charset="0"/>
                        <a:ea typeface="Times New Roman" panose="02020603050405020304" pitchFamily="18" charset="0"/>
                      </a:endParaRPr>
                    </a:p>
                  </a:txBody>
                  <a:tcPr marL="60616" marR="60616" marT="0" marB="0"/>
                </a:tc>
              </a:tr>
              <a:tr h="161642">
                <a:tc>
                  <a:txBody>
                    <a:bodyPr/>
                    <a:lstStyle/>
                    <a:p>
                      <a:pPr algn="r">
                        <a:spcAft>
                          <a:spcPts val="0"/>
                        </a:spcAft>
                      </a:pPr>
                      <a:r>
                        <a:rPr lang="en-US" sz="2000" dirty="0">
                          <a:effectLst/>
                        </a:rPr>
                        <a:t>&gt; </a:t>
                      </a:r>
                      <a:r>
                        <a:rPr lang="en-US" sz="2000" dirty="0" smtClean="0">
                          <a:effectLst/>
                        </a:rPr>
                        <a:t>300mg/day</a:t>
                      </a:r>
                      <a:endParaRPr lang="en-US" sz="2000" dirty="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ctr">
                        <a:spcAft>
                          <a:spcPts val="0"/>
                        </a:spcAft>
                      </a:pPr>
                      <a:r>
                        <a:rPr lang="en-US" sz="2200">
                          <a:effectLst/>
                        </a:rPr>
                        <a:t>0.4(0.11-1.23)</a:t>
                      </a:r>
                      <a:endParaRPr lang="en-US" sz="2200">
                        <a:effectLst/>
                        <a:latin typeface="Times New Roman" panose="02020603050405020304" pitchFamily="18" charset="0"/>
                        <a:ea typeface="Times New Roman" panose="02020603050405020304" pitchFamily="18" charset="0"/>
                      </a:endParaRPr>
                    </a:p>
                  </a:txBody>
                  <a:tcPr marL="60616" marR="60616" marT="0" marB="0"/>
                </a:tc>
                <a:tc>
                  <a:txBody>
                    <a:bodyPr/>
                    <a:lstStyle/>
                    <a:p>
                      <a:pPr algn="ctr">
                        <a:spcAft>
                          <a:spcPts val="0"/>
                        </a:spcAft>
                      </a:pPr>
                      <a:r>
                        <a:rPr lang="en-US" sz="2200">
                          <a:effectLst/>
                        </a:rPr>
                        <a:t> </a:t>
                      </a:r>
                      <a:endParaRPr lang="en-US" sz="2200">
                        <a:effectLst/>
                        <a:latin typeface="Times New Roman" panose="02020603050405020304" pitchFamily="18" charset="0"/>
                        <a:ea typeface="Times New Roman" panose="02020603050405020304" pitchFamily="18" charset="0"/>
                      </a:endParaRPr>
                    </a:p>
                  </a:txBody>
                  <a:tcPr marL="60616" marR="60616" marT="0" marB="0"/>
                </a:tc>
              </a:tr>
              <a:tr h="161642">
                <a:tc>
                  <a:txBody>
                    <a:bodyPr/>
                    <a:lstStyle/>
                    <a:p>
                      <a:pPr>
                        <a:spcAft>
                          <a:spcPts val="0"/>
                        </a:spcAft>
                      </a:pPr>
                      <a:r>
                        <a:rPr lang="en-US" sz="2200">
                          <a:effectLst/>
                        </a:rPr>
                        <a:t> </a:t>
                      </a:r>
                      <a:endParaRPr lang="en-US" sz="2200">
                        <a:effectLst/>
                        <a:latin typeface="Times New Roman" panose="02020603050405020304" pitchFamily="18" charset="0"/>
                        <a:ea typeface="Times New Roman" panose="02020603050405020304" pitchFamily="18" charset="0"/>
                      </a:endParaRPr>
                    </a:p>
                  </a:txBody>
                  <a:tcPr marL="60616" marR="60616" marT="0" marB="0"/>
                </a:tc>
                <a:tc>
                  <a:txBody>
                    <a:bodyPr/>
                    <a:lstStyle/>
                    <a:p>
                      <a:pPr algn="ctr">
                        <a:spcAft>
                          <a:spcPts val="0"/>
                        </a:spcAft>
                      </a:pPr>
                      <a:r>
                        <a:rPr lang="en-US" sz="2200">
                          <a:effectLst/>
                        </a:rPr>
                        <a:t> </a:t>
                      </a:r>
                      <a:endParaRPr lang="en-US" sz="2200">
                        <a:effectLst/>
                        <a:latin typeface="Times New Roman" panose="02020603050405020304" pitchFamily="18" charset="0"/>
                        <a:ea typeface="Times New Roman" panose="02020603050405020304" pitchFamily="18" charset="0"/>
                      </a:endParaRPr>
                    </a:p>
                  </a:txBody>
                  <a:tcPr marL="60616" marR="60616" marT="0" marB="0"/>
                </a:tc>
                <a:tc>
                  <a:txBody>
                    <a:bodyPr/>
                    <a:lstStyle/>
                    <a:p>
                      <a:pPr algn="ctr">
                        <a:spcAft>
                          <a:spcPts val="0"/>
                        </a:spcAft>
                      </a:pPr>
                      <a:r>
                        <a:rPr lang="en-US" sz="2200">
                          <a:effectLst/>
                        </a:rPr>
                        <a:t> </a:t>
                      </a:r>
                      <a:endParaRPr lang="en-US" sz="2200">
                        <a:effectLst/>
                        <a:latin typeface="Times New Roman" panose="02020603050405020304" pitchFamily="18" charset="0"/>
                        <a:ea typeface="Times New Roman" panose="02020603050405020304" pitchFamily="18" charset="0"/>
                      </a:endParaRPr>
                    </a:p>
                  </a:txBody>
                  <a:tcPr marL="60616" marR="60616" marT="0" marB="0"/>
                </a:tc>
              </a:tr>
              <a:tr h="161642">
                <a:tc>
                  <a:txBody>
                    <a:bodyPr/>
                    <a:lstStyle/>
                    <a:p>
                      <a:pPr>
                        <a:spcAft>
                          <a:spcPts val="0"/>
                        </a:spcAft>
                      </a:pPr>
                      <a:r>
                        <a:rPr lang="en-US" sz="2200" dirty="0" smtClean="0">
                          <a:effectLst/>
                        </a:rPr>
                        <a:t>Income</a:t>
                      </a:r>
                      <a:endParaRPr lang="en-US" sz="2200" dirty="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ctr">
                        <a:spcAft>
                          <a:spcPts val="0"/>
                        </a:spcAft>
                      </a:pPr>
                      <a:r>
                        <a:rPr lang="en-US" sz="2200">
                          <a:effectLst/>
                        </a:rPr>
                        <a:t> </a:t>
                      </a:r>
                      <a:endParaRPr lang="en-US" sz="2200">
                        <a:effectLst/>
                        <a:latin typeface="Times New Roman" panose="02020603050405020304" pitchFamily="18" charset="0"/>
                        <a:ea typeface="Times New Roman" panose="02020603050405020304" pitchFamily="18" charset="0"/>
                      </a:endParaRPr>
                    </a:p>
                  </a:txBody>
                  <a:tcPr marL="60616" marR="60616" marT="0" marB="0"/>
                </a:tc>
                <a:tc>
                  <a:txBody>
                    <a:bodyPr/>
                    <a:lstStyle/>
                    <a:p>
                      <a:pPr algn="ctr">
                        <a:spcAft>
                          <a:spcPts val="0"/>
                        </a:spcAft>
                      </a:pPr>
                      <a:r>
                        <a:rPr lang="en-US" sz="2200">
                          <a:effectLst/>
                        </a:rPr>
                        <a:t> </a:t>
                      </a:r>
                      <a:endParaRPr lang="en-US" sz="2200">
                        <a:effectLst/>
                        <a:latin typeface="Times New Roman" panose="02020603050405020304" pitchFamily="18" charset="0"/>
                        <a:ea typeface="Times New Roman" panose="02020603050405020304" pitchFamily="18" charset="0"/>
                      </a:endParaRPr>
                    </a:p>
                  </a:txBody>
                  <a:tcPr marL="60616" marR="60616" marT="0" marB="0"/>
                </a:tc>
              </a:tr>
              <a:tr h="161642">
                <a:tc>
                  <a:txBody>
                    <a:bodyPr/>
                    <a:lstStyle/>
                    <a:p>
                      <a:pPr algn="r">
                        <a:spcAft>
                          <a:spcPts val="0"/>
                        </a:spcAft>
                      </a:pPr>
                      <a:r>
                        <a:rPr lang="en-US" sz="2200" dirty="0" smtClean="0">
                          <a:effectLst/>
                        </a:rPr>
                        <a:t>No income (ref)</a:t>
                      </a:r>
                      <a:endParaRPr lang="en-US" sz="2200" dirty="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ctr">
                        <a:spcAft>
                          <a:spcPts val="0"/>
                        </a:spcAft>
                      </a:pPr>
                      <a:r>
                        <a:rPr lang="en-US" sz="2200">
                          <a:effectLst/>
                        </a:rPr>
                        <a:t> </a:t>
                      </a:r>
                      <a:endParaRPr lang="en-US" sz="2200">
                        <a:effectLst/>
                        <a:latin typeface="Times New Roman" panose="02020603050405020304" pitchFamily="18" charset="0"/>
                        <a:ea typeface="Times New Roman" panose="02020603050405020304" pitchFamily="18" charset="0"/>
                      </a:endParaRPr>
                    </a:p>
                  </a:txBody>
                  <a:tcPr marL="60616" marR="60616" marT="0" marB="0"/>
                </a:tc>
                <a:tc>
                  <a:txBody>
                    <a:bodyPr/>
                    <a:lstStyle/>
                    <a:p>
                      <a:pPr algn="ctr">
                        <a:spcAft>
                          <a:spcPts val="0"/>
                        </a:spcAft>
                      </a:pPr>
                      <a:r>
                        <a:rPr lang="en-US" sz="2200">
                          <a:effectLst/>
                        </a:rPr>
                        <a:t> </a:t>
                      </a:r>
                      <a:endParaRPr lang="en-US" sz="2200">
                        <a:effectLst/>
                        <a:latin typeface="Times New Roman" panose="02020603050405020304" pitchFamily="18" charset="0"/>
                        <a:ea typeface="Times New Roman" panose="02020603050405020304" pitchFamily="18" charset="0"/>
                      </a:endParaRPr>
                    </a:p>
                  </a:txBody>
                  <a:tcPr marL="60616" marR="60616" marT="0" marB="0"/>
                </a:tc>
              </a:tr>
              <a:tr h="161642">
                <a:tc>
                  <a:txBody>
                    <a:bodyPr/>
                    <a:lstStyle/>
                    <a:p>
                      <a:pPr algn="r">
                        <a:spcAft>
                          <a:spcPts val="0"/>
                        </a:spcAft>
                      </a:pPr>
                      <a:r>
                        <a:rPr lang="en-US" sz="2200" dirty="0">
                          <a:effectLst/>
                        </a:rPr>
                        <a:t>&lt;=2,5 </a:t>
                      </a:r>
                      <a:r>
                        <a:rPr lang="en-US" sz="2200" dirty="0" smtClean="0">
                          <a:effectLst/>
                        </a:rPr>
                        <a:t>billion/month</a:t>
                      </a:r>
                      <a:endParaRPr lang="en-US" sz="2200" dirty="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ctr">
                        <a:spcAft>
                          <a:spcPts val="0"/>
                        </a:spcAft>
                      </a:pPr>
                      <a:r>
                        <a:rPr lang="en-US" sz="2200">
                          <a:effectLst/>
                        </a:rPr>
                        <a:t>0.6 (0.35-.091)</a:t>
                      </a:r>
                      <a:endParaRPr lang="en-US" sz="2200">
                        <a:effectLst/>
                        <a:latin typeface="Times New Roman" panose="02020603050405020304" pitchFamily="18" charset="0"/>
                        <a:ea typeface="Times New Roman" panose="02020603050405020304" pitchFamily="18" charset="0"/>
                      </a:endParaRPr>
                    </a:p>
                  </a:txBody>
                  <a:tcPr marL="60616" marR="60616" marT="0" marB="0"/>
                </a:tc>
                <a:tc>
                  <a:txBody>
                    <a:bodyPr/>
                    <a:lstStyle/>
                    <a:p>
                      <a:pPr algn="ctr">
                        <a:spcAft>
                          <a:spcPts val="0"/>
                        </a:spcAft>
                      </a:pPr>
                      <a:r>
                        <a:rPr lang="en-US" sz="2200">
                          <a:effectLst/>
                        </a:rPr>
                        <a:t> </a:t>
                      </a:r>
                      <a:endParaRPr lang="en-US" sz="2200">
                        <a:effectLst/>
                        <a:latin typeface="Times New Roman" panose="02020603050405020304" pitchFamily="18" charset="0"/>
                        <a:ea typeface="Times New Roman" panose="02020603050405020304" pitchFamily="18" charset="0"/>
                      </a:endParaRPr>
                    </a:p>
                  </a:txBody>
                  <a:tcPr marL="60616" marR="60616" marT="0" marB="0"/>
                </a:tc>
              </a:tr>
              <a:tr h="161642">
                <a:tc>
                  <a:txBody>
                    <a:bodyPr/>
                    <a:lstStyle/>
                    <a:p>
                      <a:pPr algn="r">
                        <a:spcAft>
                          <a:spcPts val="0"/>
                        </a:spcAft>
                      </a:pPr>
                      <a:r>
                        <a:rPr lang="en-US" sz="2200" dirty="0">
                          <a:effectLst/>
                        </a:rPr>
                        <a:t>2,5-5 </a:t>
                      </a:r>
                      <a:r>
                        <a:rPr lang="en-US" sz="2200" dirty="0" smtClean="0">
                          <a:effectLst/>
                        </a:rPr>
                        <a:t>billion/month</a:t>
                      </a:r>
                      <a:endParaRPr lang="en-US" sz="2200" dirty="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ctr">
                        <a:spcAft>
                          <a:spcPts val="0"/>
                        </a:spcAft>
                      </a:pPr>
                      <a:r>
                        <a:rPr lang="en-US" sz="2200" dirty="0">
                          <a:effectLst/>
                        </a:rPr>
                        <a:t>1.0 (0.73-1.41)</a:t>
                      </a:r>
                      <a:endParaRPr lang="en-US" sz="2200" dirty="0">
                        <a:effectLst/>
                        <a:latin typeface="Times New Roman" panose="02020603050405020304" pitchFamily="18" charset="0"/>
                        <a:ea typeface="Times New Roman" panose="02020603050405020304" pitchFamily="18" charset="0"/>
                      </a:endParaRPr>
                    </a:p>
                  </a:txBody>
                  <a:tcPr marL="60616" marR="60616" marT="0" marB="0"/>
                </a:tc>
                <a:tc>
                  <a:txBody>
                    <a:bodyPr/>
                    <a:lstStyle/>
                    <a:p>
                      <a:pPr algn="ctr">
                        <a:spcAft>
                          <a:spcPts val="0"/>
                        </a:spcAft>
                      </a:pPr>
                      <a:r>
                        <a:rPr lang="en-US" sz="2200">
                          <a:effectLst/>
                        </a:rPr>
                        <a:t> </a:t>
                      </a:r>
                      <a:endParaRPr lang="en-US" sz="2200">
                        <a:effectLst/>
                        <a:latin typeface="Times New Roman" panose="02020603050405020304" pitchFamily="18" charset="0"/>
                        <a:ea typeface="Times New Roman" panose="02020603050405020304" pitchFamily="18" charset="0"/>
                      </a:endParaRPr>
                    </a:p>
                  </a:txBody>
                  <a:tcPr marL="60616" marR="60616" marT="0" marB="0"/>
                </a:tc>
              </a:tr>
              <a:tr h="161642">
                <a:tc>
                  <a:txBody>
                    <a:bodyPr/>
                    <a:lstStyle/>
                    <a:p>
                      <a:pPr algn="r">
                        <a:spcAft>
                          <a:spcPts val="0"/>
                        </a:spcAft>
                      </a:pPr>
                      <a:r>
                        <a:rPr lang="en-US" sz="2200" dirty="0">
                          <a:solidFill>
                            <a:srgbClr val="FFC000"/>
                          </a:solidFill>
                          <a:effectLst/>
                        </a:rPr>
                        <a:t>5,1-10 </a:t>
                      </a:r>
                      <a:r>
                        <a:rPr lang="en-US" sz="2200" dirty="0" smtClean="0">
                          <a:solidFill>
                            <a:srgbClr val="FFC000"/>
                          </a:solidFill>
                          <a:effectLst/>
                        </a:rPr>
                        <a:t>billion/month</a:t>
                      </a:r>
                      <a:endParaRPr lang="en-US" sz="2200" dirty="0">
                        <a:solidFill>
                          <a:srgbClr val="FFC000"/>
                        </a:solidFill>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ctr">
                        <a:spcAft>
                          <a:spcPts val="0"/>
                        </a:spcAft>
                      </a:pPr>
                      <a:r>
                        <a:rPr lang="en-US" sz="2200" b="1" dirty="0">
                          <a:solidFill>
                            <a:srgbClr val="FFC000"/>
                          </a:solidFill>
                          <a:effectLst/>
                        </a:rPr>
                        <a:t>2.2 (1.50-3.34)</a:t>
                      </a:r>
                      <a:endParaRPr lang="en-US" sz="2200" b="1" dirty="0">
                        <a:solidFill>
                          <a:srgbClr val="FFC000"/>
                        </a:solidFill>
                        <a:effectLst/>
                        <a:latin typeface="Times New Roman" panose="02020603050405020304" pitchFamily="18" charset="0"/>
                        <a:ea typeface="Times New Roman" panose="02020603050405020304" pitchFamily="18" charset="0"/>
                      </a:endParaRPr>
                    </a:p>
                  </a:txBody>
                  <a:tcPr marL="60616" marR="60616" marT="0" marB="0"/>
                </a:tc>
                <a:tc>
                  <a:txBody>
                    <a:bodyPr/>
                    <a:lstStyle/>
                    <a:p>
                      <a:pPr algn="ctr">
                        <a:spcAft>
                          <a:spcPts val="0"/>
                        </a:spcAft>
                      </a:pPr>
                      <a:r>
                        <a:rPr lang="en-US" sz="2200" b="1">
                          <a:solidFill>
                            <a:srgbClr val="FFC000"/>
                          </a:solidFill>
                          <a:effectLst/>
                        </a:rPr>
                        <a:t>0.000</a:t>
                      </a:r>
                      <a:endParaRPr lang="en-US" sz="2200" b="1">
                        <a:solidFill>
                          <a:srgbClr val="FFC000"/>
                        </a:solidFill>
                        <a:effectLst/>
                        <a:latin typeface="Times New Roman" panose="02020603050405020304" pitchFamily="18" charset="0"/>
                        <a:ea typeface="Times New Roman" panose="02020603050405020304" pitchFamily="18" charset="0"/>
                      </a:endParaRPr>
                    </a:p>
                  </a:txBody>
                  <a:tcPr marL="60616" marR="60616" marT="0" marB="0"/>
                </a:tc>
              </a:tr>
              <a:tr h="161642">
                <a:tc>
                  <a:txBody>
                    <a:bodyPr/>
                    <a:lstStyle/>
                    <a:p>
                      <a:pPr algn="r">
                        <a:spcAft>
                          <a:spcPts val="0"/>
                        </a:spcAft>
                      </a:pPr>
                      <a:r>
                        <a:rPr lang="en-US" sz="2200" dirty="0">
                          <a:solidFill>
                            <a:srgbClr val="FFC000"/>
                          </a:solidFill>
                          <a:effectLst/>
                        </a:rPr>
                        <a:t>&gt;10 </a:t>
                      </a:r>
                      <a:r>
                        <a:rPr lang="en-US" sz="2200" dirty="0" smtClean="0">
                          <a:solidFill>
                            <a:srgbClr val="FFC000"/>
                          </a:solidFill>
                          <a:effectLst/>
                        </a:rPr>
                        <a:t>billion/month</a:t>
                      </a:r>
                      <a:endParaRPr lang="en-US" sz="2200" dirty="0">
                        <a:solidFill>
                          <a:srgbClr val="FFC000"/>
                        </a:solidFill>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ctr">
                        <a:spcAft>
                          <a:spcPts val="0"/>
                        </a:spcAft>
                      </a:pPr>
                      <a:r>
                        <a:rPr lang="en-US" sz="2200" b="1" dirty="0">
                          <a:solidFill>
                            <a:srgbClr val="FFC000"/>
                          </a:solidFill>
                          <a:effectLst/>
                        </a:rPr>
                        <a:t>5.2 (2.38-11.28)</a:t>
                      </a:r>
                      <a:endParaRPr lang="en-US" sz="2200" b="1" dirty="0">
                        <a:solidFill>
                          <a:srgbClr val="FFC000"/>
                        </a:solidFill>
                        <a:effectLst/>
                        <a:latin typeface="Times New Roman" panose="02020603050405020304" pitchFamily="18" charset="0"/>
                        <a:ea typeface="Times New Roman" panose="02020603050405020304" pitchFamily="18" charset="0"/>
                      </a:endParaRPr>
                    </a:p>
                  </a:txBody>
                  <a:tcPr marL="60616" marR="60616" marT="0" marB="0"/>
                </a:tc>
                <a:tc>
                  <a:txBody>
                    <a:bodyPr/>
                    <a:lstStyle/>
                    <a:p>
                      <a:pPr algn="ctr">
                        <a:spcAft>
                          <a:spcPts val="0"/>
                        </a:spcAft>
                      </a:pPr>
                      <a:r>
                        <a:rPr lang="en-US" sz="2200" b="1" dirty="0">
                          <a:solidFill>
                            <a:srgbClr val="FFC000"/>
                          </a:solidFill>
                          <a:effectLst/>
                        </a:rPr>
                        <a:t>0.000</a:t>
                      </a:r>
                      <a:endParaRPr lang="en-US" sz="2200" b="1" dirty="0">
                        <a:solidFill>
                          <a:srgbClr val="FFC000"/>
                        </a:solidFill>
                        <a:effectLst/>
                        <a:latin typeface="Times New Roman" panose="02020603050405020304" pitchFamily="18" charset="0"/>
                        <a:ea typeface="Times New Roman" panose="02020603050405020304" pitchFamily="18" charset="0"/>
                      </a:endParaRPr>
                    </a:p>
                  </a:txBody>
                  <a:tcPr marL="60616" marR="60616" marT="0" marB="0"/>
                </a:tc>
              </a:tr>
              <a:tr h="161642">
                <a:tc>
                  <a:txBody>
                    <a:bodyPr/>
                    <a:lstStyle/>
                    <a:p>
                      <a:pPr>
                        <a:spcAft>
                          <a:spcPts val="0"/>
                        </a:spcAft>
                      </a:pPr>
                      <a:r>
                        <a:rPr lang="en-US" sz="2200">
                          <a:effectLst/>
                        </a:rPr>
                        <a:t> </a:t>
                      </a:r>
                      <a:endParaRPr lang="en-US" sz="2200">
                        <a:effectLst/>
                        <a:latin typeface="Times New Roman" panose="02020603050405020304" pitchFamily="18" charset="0"/>
                        <a:ea typeface="Times New Roman" panose="02020603050405020304" pitchFamily="18" charset="0"/>
                      </a:endParaRPr>
                    </a:p>
                  </a:txBody>
                  <a:tcPr marL="60616" marR="60616" marT="0" marB="0"/>
                </a:tc>
                <a:tc>
                  <a:txBody>
                    <a:bodyPr/>
                    <a:lstStyle/>
                    <a:p>
                      <a:pPr algn="ctr">
                        <a:spcAft>
                          <a:spcPts val="0"/>
                        </a:spcAft>
                      </a:pPr>
                      <a:r>
                        <a:rPr lang="en-US" sz="2200" dirty="0">
                          <a:effectLst/>
                        </a:rPr>
                        <a:t> </a:t>
                      </a:r>
                      <a:endParaRPr lang="en-US" sz="2200" dirty="0">
                        <a:effectLst/>
                        <a:latin typeface="Times New Roman" panose="02020603050405020304" pitchFamily="18" charset="0"/>
                        <a:ea typeface="Times New Roman" panose="02020603050405020304" pitchFamily="18" charset="0"/>
                      </a:endParaRPr>
                    </a:p>
                  </a:txBody>
                  <a:tcPr marL="60616" marR="60616" marT="0" marB="0"/>
                </a:tc>
                <a:tc>
                  <a:txBody>
                    <a:bodyPr/>
                    <a:lstStyle/>
                    <a:p>
                      <a:pPr algn="ctr">
                        <a:spcAft>
                          <a:spcPts val="0"/>
                        </a:spcAft>
                      </a:pPr>
                      <a:r>
                        <a:rPr lang="en-US" sz="2200" dirty="0">
                          <a:effectLst/>
                        </a:rPr>
                        <a:t> </a:t>
                      </a:r>
                      <a:endParaRPr lang="en-US" sz="2200" dirty="0">
                        <a:effectLst/>
                        <a:latin typeface="Times New Roman" panose="02020603050405020304" pitchFamily="18" charset="0"/>
                        <a:ea typeface="Times New Roman" panose="02020603050405020304" pitchFamily="18" charset="0"/>
                      </a:endParaRPr>
                    </a:p>
                  </a:txBody>
                  <a:tcPr marL="60616" marR="60616" marT="0" marB="0"/>
                </a:tc>
              </a:tr>
            </a:tbl>
          </a:graphicData>
        </a:graphic>
      </p:graphicFrame>
      <p:sp>
        <p:nvSpPr>
          <p:cNvPr id="6" name="Title 1"/>
          <p:cNvSpPr txBox="1">
            <a:spLocks/>
          </p:cNvSpPr>
          <p:nvPr/>
        </p:nvSpPr>
        <p:spPr>
          <a:xfrm>
            <a:off x="457200" y="76200"/>
            <a:ext cx="8229600" cy="715962"/>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3600" b="1" dirty="0" smtClean="0"/>
              <a:t>4. Results – Binary logistic results</a:t>
            </a:r>
            <a:endParaRPr lang="en-US" sz="3600" b="1" dirty="0"/>
          </a:p>
        </p:txBody>
      </p:sp>
    </p:spTree>
    <p:extLst>
      <p:ext uri="{BB962C8B-B14F-4D97-AF65-F5344CB8AC3E}">
        <p14:creationId xmlns:p14="http://schemas.microsoft.com/office/powerpoint/2010/main" val="423067855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normAutofit/>
          </a:bodyPr>
          <a:lstStyle/>
          <a:p>
            <a:r>
              <a:rPr lang="en-US" sz="3600" b="1" dirty="0" smtClean="0"/>
              <a:t>5. Conclusions</a:t>
            </a:r>
            <a:endParaRPr lang="en-US" sz="3600" b="1" dirty="0"/>
          </a:p>
        </p:txBody>
      </p:sp>
      <p:sp>
        <p:nvSpPr>
          <p:cNvPr id="3" name="Content Placeholder 2"/>
          <p:cNvSpPr>
            <a:spLocks noGrp="1"/>
          </p:cNvSpPr>
          <p:nvPr>
            <p:ph idx="1"/>
          </p:nvPr>
        </p:nvSpPr>
        <p:spPr>
          <a:xfrm>
            <a:off x="457200" y="1143000"/>
            <a:ext cx="8229600" cy="5410200"/>
          </a:xfrm>
        </p:spPr>
        <p:txBody>
          <a:bodyPr>
            <a:normAutofit fontScale="62500" lnSpcReduction="20000"/>
          </a:bodyPr>
          <a:lstStyle/>
          <a:p>
            <a:pPr>
              <a:lnSpc>
                <a:spcPct val="160000"/>
              </a:lnSpc>
            </a:pPr>
            <a:r>
              <a:rPr lang="en-US" dirty="0" smtClean="0">
                <a:latin typeface="Times New Roman" panose="02020603050405020304" pitchFamily="18" charset="0"/>
                <a:cs typeface="Times New Roman" panose="02020603050405020304" pitchFamily="18" charset="0"/>
              </a:rPr>
              <a:t>53.3% of MMT patients believe that they able to pay more fee for MMT</a:t>
            </a:r>
          </a:p>
          <a:p>
            <a:pPr>
              <a:lnSpc>
                <a:spcPct val="160000"/>
              </a:lnSpc>
            </a:pPr>
            <a:r>
              <a:rPr lang="en-US" dirty="0" smtClean="0">
                <a:latin typeface="Times New Roman" panose="02020603050405020304" pitchFamily="18" charset="0"/>
                <a:cs typeface="Times New Roman" panose="02020603050405020304" pitchFamily="18" charset="0"/>
              </a:rPr>
              <a:t>Amount of added budget</a:t>
            </a:r>
            <a:endParaRPr lang="en-US" dirty="0">
              <a:latin typeface="Times New Roman" panose="02020603050405020304" pitchFamily="18" charset="0"/>
              <a:cs typeface="Times New Roman" panose="02020603050405020304" pitchFamily="18" charset="0"/>
            </a:endParaRPr>
          </a:p>
          <a:p>
            <a:pPr lvl="1">
              <a:lnSpc>
                <a:spcPct val="160000"/>
              </a:lnSpc>
            </a:pPr>
            <a:r>
              <a:rPr lang="en-US" dirty="0" smtClean="0">
                <a:latin typeface="Times New Roman" panose="02020603050405020304" pitchFamily="18" charset="0"/>
                <a:cs typeface="Times New Roman" panose="02020603050405020304" pitchFamily="18" charset="0"/>
              </a:rPr>
              <a:t>&lt;=5k </a:t>
            </a:r>
            <a:r>
              <a:rPr lang="en-US" dirty="0" err="1" smtClean="0">
                <a:latin typeface="Times New Roman" panose="02020603050405020304" pitchFamily="18" charset="0"/>
                <a:cs typeface="Times New Roman" panose="02020603050405020304" pitchFamily="18" charset="0"/>
              </a:rPr>
              <a:t>vnd</a:t>
            </a:r>
            <a:r>
              <a:rPr lang="en-US" dirty="0" smtClean="0">
                <a:latin typeface="Times New Roman" panose="02020603050405020304" pitchFamily="18" charset="0"/>
                <a:cs typeface="Times New Roman" panose="02020603050405020304" pitchFamily="18" charset="0"/>
              </a:rPr>
              <a:t>/day: 25.9%</a:t>
            </a:r>
          </a:p>
          <a:p>
            <a:pPr lvl="1">
              <a:lnSpc>
                <a:spcPct val="160000"/>
              </a:lnSpc>
            </a:pPr>
            <a:r>
              <a:rPr lang="en-US" dirty="0" smtClean="0">
                <a:latin typeface="Times New Roman" panose="02020603050405020304" pitchFamily="18" charset="0"/>
                <a:cs typeface="Times New Roman" panose="02020603050405020304" pitchFamily="18" charset="0"/>
              </a:rPr>
              <a:t>6k-10k </a:t>
            </a:r>
            <a:r>
              <a:rPr lang="en-US" dirty="0" err="1" smtClean="0">
                <a:latin typeface="Times New Roman" panose="02020603050405020304" pitchFamily="18" charset="0"/>
                <a:cs typeface="Times New Roman" panose="02020603050405020304" pitchFamily="18" charset="0"/>
              </a:rPr>
              <a:t>vnd</a:t>
            </a:r>
            <a:r>
              <a:rPr lang="en-US" dirty="0" smtClean="0">
                <a:latin typeface="Times New Roman" panose="02020603050405020304" pitchFamily="18" charset="0"/>
                <a:cs typeface="Times New Roman" panose="02020603050405020304" pitchFamily="18" charset="0"/>
              </a:rPr>
              <a:t>/day: 15.7%</a:t>
            </a:r>
          </a:p>
          <a:p>
            <a:pPr lvl="1">
              <a:lnSpc>
                <a:spcPct val="160000"/>
              </a:lnSpc>
            </a:pPr>
            <a:r>
              <a:rPr lang="en-US" dirty="0" smtClean="0">
                <a:latin typeface="Times New Roman" panose="02020603050405020304" pitchFamily="18" charset="0"/>
                <a:cs typeface="Times New Roman" panose="02020603050405020304" pitchFamily="18" charset="0"/>
              </a:rPr>
              <a:t>11k-50k </a:t>
            </a:r>
            <a:r>
              <a:rPr lang="en-US" dirty="0" err="1" smtClean="0">
                <a:latin typeface="Times New Roman" panose="02020603050405020304" pitchFamily="18" charset="0"/>
                <a:cs typeface="Times New Roman" panose="02020603050405020304" pitchFamily="18" charset="0"/>
              </a:rPr>
              <a:t>vnd</a:t>
            </a:r>
            <a:r>
              <a:rPr lang="en-US" dirty="0" smtClean="0">
                <a:latin typeface="Times New Roman" panose="02020603050405020304" pitchFamily="18" charset="0"/>
                <a:cs typeface="Times New Roman" panose="02020603050405020304" pitchFamily="18" charset="0"/>
              </a:rPr>
              <a:t>/day: 11.7%</a:t>
            </a:r>
          </a:p>
          <a:p>
            <a:pPr>
              <a:lnSpc>
                <a:spcPct val="160000"/>
              </a:lnSpc>
            </a:pPr>
            <a:r>
              <a:rPr lang="en-US" dirty="0" smtClean="0">
                <a:latin typeface="Times New Roman" panose="02020603050405020304" pitchFamily="18" charset="0"/>
                <a:cs typeface="Times New Roman" panose="02020603050405020304" pitchFamily="18" charset="0"/>
              </a:rPr>
              <a:t>Duration of time could add more budget for the treatment</a:t>
            </a:r>
          </a:p>
          <a:p>
            <a:pPr lvl="1">
              <a:lnSpc>
                <a:spcPct val="160000"/>
              </a:lnSpc>
            </a:pPr>
            <a:r>
              <a:rPr lang="en-US" dirty="0" smtClean="0">
                <a:latin typeface="Times New Roman" panose="02020603050405020304" pitchFamily="18" charset="0"/>
                <a:cs typeface="Times New Roman" panose="02020603050405020304" pitchFamily="18" charset="0"/>
              </a:rPr>
              <a:t>&lt; 3 years: 55%</a:t>
            </a:r>
          </a:p>
          <a:p>
            <a:pPr lvl="1">
              <a:lnSpc>
                <a:spcPct val="160000"/>
              </a:lnSpc>
            </a:pPr>
            <a:r>
              <a:rPr lang="en-US" dirty="0" smtClean="0">
                <a:latin typeface="Times New Roman" panose="02020603050405020304" pitchFamily="18" charset="0"/>
                <a:cs typeface="Times New Roman" panose="02020603050405020304" pitchFamily="18" charset="0"/>
              </a:rPr>
              <a:t>3-5 years: 17%</a:t>
            </a:r>
          </a:p>
          <a:p>
            <a:pPr lvl="1">
              <a:lnSpc>
                <a:spcPct val="160000"/>
              </a:lnSpc>
            </a:pPr>
            <a:r>
              <a:rPr lang="en-US" dirty="0" smtClean="0">
                <a:latin typeface="Times New Roman" panose="02020603050405020304" pitchFamily="18" charset="0"/>
                <a:cs typeface="Times New Roman" panose="02020603050405020304" pitchFamily="18" charset="0"/>
              </a:rPr>
              <a:t>6-10 years: 19%</a:t>
            </a:r>
          </a:p>
          <a:p>
            <a:pPr lvl="1">
              <a:lnSpc>
                <a:spcPct val="160000"/>
              </a:lnSpc>
            </a:pPr>
            <a:r>
              <a:rPr lang="en-US" dirty="0" smtClean="0">
                <a:latin typeface="Times New Roman" panose="02020603050405020304" pitchFamily="18" charset="0"/>
                <a:cs typeface="Times New Roman" panose="02020603050405020304" pitchFamily="18" charset="0"/>
              </a:rPr>
              <a:t>All life: 9%</a:t>
            </a:r>
          </a:p>
        </p:txBody>
      </p:sp>
    </p:spTree>
    <p:extLst>
      <p:ext uri="{BB962C8B-B14F-4D97-AF65-F5344CB8AC3E}">
        <p14:creationId xmlns:p14="http://schemas.microsoft.com/office/powerpoint/2010/main" val="382919083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normAutofit/>
          </a:bodyPr>
          <a:lstStyle/>
          <a:p>
            <a:r>
              <a:rPr lang="en-US" sz="3600" b="1" dirty="0" smtClean="0"/>
              <a:t>5. Conclusion</a:t>
            </a:r>
            <a:endParaRPr lang="en-US" sz="3600" b="1" dirty="0"/>
          </a:p>
        </p:txBody>
      </p:sp>
      <p:sp>
        <p:nvSpPr>
          <p:cNvPr id="3" name="Content Placeholder 2"/>
          <p:cNvSpPr>
            <a:spLocks noGrp="1"/>
          </p:cNvSpPr>
          <p:nvPr>
            <p:ph idx="1"/>
          </p:nvPr>
        </p:nvSpPr>
        <p:spPr>
          <a:xfrm>
            <a:off x="457200" y="1676400"/>
            <a:ext cx="8229600" cy="4525963"/>
          </a:xfrm>
        </p:spPr>
        <p:txBody>
          <a:bodyPr>
            <a:normAutofit lnSpcReduction="10000"/>
          </a:bodyPr>
          <a:lstStyle/>
          <a:p>
            <a:pPr>
              <a:lnSpc>
                <a:spcPct val="160000"/>
              </a:lnSpc>
            </a:pPr>
            <a:r>
              <a:rPr lang="en-US" sz="2400" dirty="0" smtClean="0">
                <a:latin typeface="Times New Roman" panose="02020603050405020304" pitchFamily="18" charset="0"/>
                <a:cs typeface="Times New Roman" panose="02020603050405020304" pitchFamily="18" charset="0"/>
              </a:rPr>
              <a:t>Potential contributing factors:</a:t>
            </a:r>
          </a:p>
          <a:p>
            <a:pPr lvl="1">
              <a:lnSpc>
                <a:spcPct val="160000"/>
              </a:lnSpc>
            </a:pPr>
            <a:r>
              <a:rPr lang="en-US" sz="2400" dirty="0" smtClean="0">
                <a:latin typeface="Times New Roman" panose="02020603050405020304" pitchFamily="18" charset="0"/>
                <a:cs typeface="Times New Roman" panose="02020603050405020304" pitchFamily="18" charset="0"/>
              </a:rPr>
              <a:t>Married status: divorced/ separated/ windowed </a:t>
            </a:r>
            <a:r>
              <a:rPr lang="en-US" sz="2400" dirty="0" err="1" smtClean="0">
                <a:latin typeface="Times New Roman" panose="02020603050405020304" pitchFamily="18" charset="0"/>
                <a:cs typeface="Times New Roman" panose="02020603050405020304" pitchFamily="18" charset="0"/>
              </a:rPr>
              <a:t>vs</a:t>
            </a:r>
            <a:r>
              <a:rPr lang="en-US" sz="2400" dirty="0" smtClean="0">
                <a:latin typeface="Times New Roman" panose="02020603050405020304" pitchFamily="18" charset="0"/>
                <a:cs typeface="Times New Roman" panose="02020603050405020304" pitchFamily="18" charset="0"/>
              </a:rPr>
              <a:t> single</a:t>
            </a:r>
          </a:p>
          <a:p>
            <a:pPr lvl="1">
              <a:lnSpc>
                <a:spcPct val="160000"/>
              </a:lnSpc>
            </a:pPr>
            <a:r>
              <a:rPr lang="en-US" sz="2400" dirty="0">
                <a:latin typeface="Times New Roman" panose="02020603050405020304" pitchFamily="18" charset="0"/>
                <a:cs typeface="Times New Roman" panose="02020603050405020304" pitchFamily="18" charset="0"/>
              </a:rPr>
              <a:t>Income: &gt; 5,000k </a:t>
            </a:r>
            <a:r>
              <a:rPr lang="en-US" sz="2400" dirty="0" err="1">
                <a:latin typeface="Times New Roman" panose="02020603050405020304" pitchFamily="18" charset="0"/>
                <a:cs typeface="Times New Roman" panose="02020603050405020304" pitchFamily="18" charset="0"/>
              </a:rPr>
              <a:t>vs</a:t>
            </a:r>
            <a:r>
              <a:rPr lang="en-US" sz="2400" dirty="0">
                <a:latin typeface="Times New Roman" panose="02020603050405020304" pitchFamily="18" charset="0"/>
                <a:cs typeface="Times New Roman" panose="02020603050405020304" pitchFamily="18" charset="0"/>
              </a:rPr>
              <a:t> no incomes</a:t>
            </a:r>
          </a:p>
          <a:p>
            <a:pPr lvl="1">
              <a:lnSpc>
                <a:spcPct val="160000"/>
              </a:lnSpc>
            </a:pPr>
            <a:endParaRPr lang="en-US" sz="2400" dirty="0" smtClean="0">
              <a:latin typeface="Times New Roman" panose="02020603050405020304" pitchFamily="18" charset="0"/>
              <a:cs typeface="Times New Roman" panose="02020603050405020304" pitchFamily="18" charset="0"/>
            </a:endParaRPr>
          </a:p>
          <a:p>
            <a:pPr lvl="1">
              <a:lnSpc>
                <a:spcPct val="160000"/>
              </a:lnSpc>
            </a:pPr>
            <a:r>
              <a:rPr lang="en-US" sz="2400" dirty="0" smtClean="0">
                <a:latin typeface="Times New Roman" panose="02020603050405020304" pitchFamily="18" charset="0"/>
                <a:cs typeface="Times New Roman" panose="02020603050405020304" pitchFamily="18" charset="0"/>
              </a:rPr>
              <a:t>Duration of being in treatment: &gt; 48 months </a:t>
            </a:r>
            <a:r>
              <a:rPr lang="en-US" sz="2400" dirty="0" err="1" smtClean="0">
                <a:latin typeface="Times New Roman" panose="02020603050405020304" pitchFamily="18" charset="0"/>
                <a:cs typeface="Times New Roman" panose="02020603050405020304" pitchFamily="18" charset="0"/>
              </a:rPr>
              <a:t>vs</a:t>
            </a:r>
            <a:r>
              <a:rPr lang="en-US" sz="2400" dirty="0" smtClean="0">
                <a:latin typeface="Times New Roman" panose="02020603050405020304" pitchFamily="18" charset="0"/>
                <a:cs typeface="Times New Roman" panose="02020603050405020304" pitchFamily="18" charset="0"/>
              </a:rPr>
              <a:t> &lt; 12 months</a:t>
            </a:r>
          </a:p>
          <a:p>
            <a:pPr lvl="1">
              <a:lnSpc>
                <a:spcPct val="160000"/>
              </a:lnSpc>
            </a:pPr>
            <a:r>
              <a:rPr lang="en-US" sz="2400" dirty="0" smtClean="0">
                <a:latin typeface="Times New Roman" panose="02020603050405020304" pitchFamily="18" charset="0"/>
                <a:cs typeface="Times New Roman" panose="02020603050405020304" pitchFamily="18" charset="0"/>
              </a:rPr>
              <a:t>MTD dose: 201-300mg/day </a:t>
            </a:r>
            <a:r>
              <a:rPr lang="en-US" sz="2400" dirty="0" err="1" smtClean="0">
                <a:latin typeface="Times New Roman" panose="02020603050405020304" pitchFamily="18" charset="0"/>
                <a:cs typeface="Times New Roman" panose="02020603050405020304" pitchFamily="18" charset="0"/>
              </a:rPr>
              <a:t>vs</a:t>
            </a:r>
            <a:r>
              <a:rPr lang="en-US" sz="2400" dirty="0" smtClean="0">
                <a:latin typeface="Times New Roman" panose="02020603050405020304" pitchFamily="18" charset="0"/>
                <a:cs typeface="Times New Roman" panose="02020603050405020304" pitchFamily="18" charset="0"/>
              </a:rPr>
              <a:t> &lt; 60mg/day</a:t>
            </a:r>
          </a:p>
        </p:txBody>
      </p:sp>
      <p:cxnSp>
        <p:nvCxnSpPr>
          <p:cNvPr id="5" name="Straight Arrow Connector 4"/>
          <p:cNvCxnSpPr/>
          <p:nvPr/>
        </p:nvCxnSpPr>
        <p:spPr>
          <a:xfrm flipV="1">
            <a:off x="685800" y="2590800"/>
            <a:ext cx="0" cy="762000"/>
          </a:xfrm>
          <a:prstGeom prst="straightConnector1">
            <a:avLst/>
          </a:prstGeom>
          <a:ln w="76200">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7" name="Straight Arrow Connector 6"/>
          <p:cNvCxnSpPr/>
          <p:nvPr/>
        </p:nvCxnSpPr>
        <p:spPr>
          <a:xfrm>
            <a:off x="762000" y="4495800"/>
            <a:ext cx="0" cy="1219200"/>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8837964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normAutofit/>
          </a:bodyPr>
          <a:lstStyle/>
          <a:p>
            <a:r>
              <a:rPr lang="en-US" sz="3600" b="1" dirty="0" smtClean="0"/>
              <a:t>6. Recommendations</a:t>
            </a:r>
            <a:endParaRPr lang="en-US" sz="3600" b="1" dirty="0"/>
          </a:p>
        </p:txBody>
      </p:sp>
      <p:sp>
        <p:nvSpPr>
          <p:cNvPr id="3" name="Content Placeholder 2"/>
          <p:cNvSpPr>
            <a:spLocks noGrp="1"/>
          </p:cNvSpPr>
          <p:nvPr>
            <p:ph idx="1"/>
          </p:nvPr>
        </p:nvSpPr>
        <p:spPr>
          <a:xfrm>
            <a:off x="457200" y="1143000"/>
            <a:ext cx="8229600" cy="5059363"/>
          </a:xfrm>
        </p:spPr>
        <p:txBody>
          <a:bodyPr>
            <a:noAutofit/>
          </a:bodyPr>
          <a:lstStyle/>
          <a:p>
            <a:pPr marL="457200" indent="-457200">
              <a:lnSpc>
                <a:spcPct val="120000"/>
              </a:lnSpc>
              <a:buAutoNum type="arabicPeriod"/>
            </a:pPr>
            <a:r>
              <a:rPr lang="en-US" sz="2000" dirty="0" smtClean="0">
                <a:latin typeface="Times New Roman" panose="02020603050405020304" pitchFamily="18" charset="0"/>
                <a:cs typeface="Times New Roman" panose="02020603050405020304" pitchFamily="18" charset="0"/>
              </a:rPr>
              <a:t>Nearly 50% of MMT patients cannot pay more money for MMT. For those who can put more money for the treatment, the affordable duration is short (&lt; 3 years) and the added amount is low as well (&lt;= 10k/day) </a:t>
            </a:r>
            <a:r>
              <a:rPr lang="en-US" sz="2000" dirty="0">
                <a:solidFill>
                  <a:srgbClr val="0070C0"/>
                </a:solidFill>
                <a:latin typeface="Times New Roman" panose="02020603050405020304" pitchFamily="18" charset="0"/>
                <a:cs typeface="Times New Roman" panose="02020603050405020304" pitchFamily="18" charset="0"/>
              </a:rPr>
              <a:t> </a:t>
            </a:r>
            <a:endParaRPr lang="en-US" sz="2000" dirty="0" smtClean="0">
              <a:solidFill>
                <a:srgbClr val="0070C0"/>
              </a:solidFill>
              <a:latin typeface="Times New Roman" panose="02020603050405020304" pitchFamily="18" charset="0"/>
              <a:cs typeface="Times New Roman" panose="02020603050405020304" pitchFamily="18" charset="0"/>
            </a:endParaRPr>
          </a:p>
          <a:p>
            <a:pPr marL="396875" indent="0">
              <a:lnSpc>
                <a:spcPct val="120000"/>
              </a:lnSpc>
              <a:buNone/>
            </a:pPr>
            <a:r>
              <a:rPr lang="en-US" sz="2000" dirty="0" smtClean="0">
                <a:solidFill>
                  <a:srgbClr val="0070C0"/>
                </a:solidFill>
                <a:latin typeface="Times New Roman" panose="02020603050405020304" pitchFamily="18" charset="0"/>
                <a:cs typeface="Times New Roman" panose="02020603050405020304" pitchFamily="18" charset="0"/>
              </a:rPr>
              <a:t>→ Need full consideration to asking more payment </a:t>
            </a:r>
            <a:r>
              <a:rPr lang="en-US" sz="2000" dirty="0" smtClean="0">
                <a:solidFill>
                  <a:srgbClr val="0070C0"/>
                </a:solidFill>
                <a:latin typeface="Times New Roman" panose="02020603050405020304" pitchFamily="18" charset="0"/>
                <a:cs typeface="Times New Roman" panose="02020603050405020304" pitchFamily="18" charset="0"/>
              </a:rPr>
              <a:t>from </a:t>
            </a:r>
            <a:r>
              <a:rPr lang="en-US" sz="2000" dirty="0" smtClean="0">
                <a:solidFill>
                  <a:srgbClr val="0070C0"/>
                </a:solidFill>
                <a:latin typeface="Times New Roman" panose="02020603050405020304" pitchFamily="18" charset="0"/>
                <a:cs typeface="Times New Roman" panose="02020603050405020304" pitchFamily="18" charset="0"/>
              </a:rPr>
              <a:t>patient to maintain the treatment effectiveness</a:t>
            </a:r>
            <a:r>
              <a:rPr lang="en-US" sz="2000" dirty="0" smtClean="0">
                <a:latin typeface="Times New Roman" panose="02020603050405020304" pitchFamily="18" charset="0"/>
                <a:cs typeface="Times New Roman" panose="02020603050405020304" pitchFamily="18" charset="0"/>
              </a:rPr>
              <a:t>.</a:t>
            </a:r>
          </a:p>
          <a:p>
            <a:pPr marL="457200" indent="-457200">
              <a:lnSpc>
                <a:spcPct val="120000"/>
              </a:lnSpc>
              <a:buFont typeface="+mj-lt"/>
              <a:buAutoNum type="arabicPeriod" startAt="2"/>
            </a:pPr>
            <a:r>
              <a:rPr lang="en-US" sz="2000" dirty="0" smtClean="0">
                <a:latin typeface="Times New Roman" panose="02020603050405020304" pitchFamily="18" charset="0"/>
                <a:cs typeface="Times New Roman" panose="02020603050405020304" pitchFamily="18" charset="0"/>
              </a:rPr>
              <a:t>Consider to add more supportive policies for the patients who cannot work to have incomes, patients who stay in the treatment long time and patients who take high MTD dose to support them remain in the treatment</a:t>
            </a:r>
            <a:endParaRPr lang="en-US" sz="2000" dirty="0">
              <a:latin typeface="Times New Roman" panose="02020603050405020304" pitchFamily="18" charset="0"/>
              <a:cs typeface="Times New Roman" panose="02020603050405020304" pitchFamily="18" charset="0"/>
            </a:endParaRPr>
          </a:p>
          <a:p>
            <a:pPr marL="457200" indent="-457200">
              <a:lnSpc>
                <a:spcPct val="120000"/>
              </a:lnSpc>
              <a:buAutoNum type="arabicPeriod" startAt="2"/>
            </a:pPr>
            <a:r>
              <a:rPr lang="en-US" sz="2000" dirty="0" smtClean="0">
                <a:latin typeface="Times New Roman" panose="02020603050405020304" pitchFamily="18" charset="0"/>
                <a:cs typeface="Times New Roman" panose="02020603050405020304" pitchFamily="18" charset="0"/>
              </a:rPr>
              <a:t>Consider to provide the service out of time-frame of the official working time (8am-5pm) to allow employed patients easily assess and remain in treatment</a:t>
            </a:r>
          </a:p>
          <a:p>
            <a:pPr marL="457200" indent="-457200">
              <a:lnSpc>
                <a:spcPct val="120000"/>
              </a:lnSpc>
              <a:buAutoNum type="arabicPeriod" startAt="2"/>
            </a:pPr>
            <a:r>
              <a:rPr lang="en-US" sz="2000" dirty="0" smtClean="0">
                <a:latin typeface="Times New Roman" panose="02020603050405020304" pitchFamily="18" charset="0"/>
                <a:cs typeface="Times New Roman" panose="02020603050405020304" pitchFamily="18" charset="0"/>
              </a:rPr>
              <a:t>Payment time need to set up flexible, particularly for un-employed patients and those who not have routine incomes.</a:t>
            </a:r>
            <a:endParaRPr lang="en-US" sz="2000" dirty="0" smtClean="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37073111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pPr eaLnBrk="1" hangingPunct="1"/>
            <a:r>
              <a:rPr lang="en-US" altLang="en-US" smtClean="0"/>
              <a:t>Outline</a:t>
            </a:r>
          </a:p>
        </p:txBody>
      </p:sp>
      <p:sp>
        <p:nvSpPr>
          <p:cNvPr id="5123" name="Content Placeholder 2"/>
          <p:cNvSpPr>
            <a:spLocks noGrp="1"/>
          </p:cNvSpPr>
          <p:nvPr>
            <p:ph idx="1"/>
          </p:nvPr>
        </p:nvSpPr>
        <p:spPr/>
        <p:txBody>
          <a:bodyPr>
            <a:normAutofit fontScale="92500" lnSpcReduction="10000"/>
          </a:bodyPr>
          <a:lstStyle/>
          <a:p>
            <a:pPr marL="514350" indent="-514350" eaLnBrk="1" hangingPunct="1">
              <a:lnSpc>
                <a:spcPct val="150000"/>
              </a:lnSpc>
              <a:buFont typeface="Calibri"/>
              <a:buAutoNum type="arabicPeriod"/>
            </a:pPr>
            <a:r>
              <a:rPr lang="en-US" altLang="en-US" dirty="0" smtClean="0"/>
              <a:t>Background</a:t>
            </a:r>
          </a:p>
          <a:p>
            <a:pPr marL="514350" indent="-514350" eaLnBrk="1" hangingPunct="1">
              <a:lnSpc>
                <a:spcPct val="150000"/>
              </a:lnSpc>
              <a:buFont typeface="Calibri"/>
              <a:buAutoNum type="arabicPeriod"/>
            </a:pPr>
            <a:r>
              <a:rPr lang="en-US" altLang="en-US" dirty="0" smtClean="0"/>
              <a:t>Objectives</a:t>
            </a:r>
          </a:p>
          <a:p>
            <a:pPr marL="514350" indent="-514350" eaLnBrk="1" hangingPunct="1">
              <a:lnSpc>
                <a:spcPct val="150000"/>
              </a:lnSpc>
              <a:buFont typeface="Calibri"/>
              <a:buAutoNum type="arabicPeriod"/>
            </a:pPr>
            <a:r>
              <a:rPr lang="en-US" altLang="en-US" dirty="0" smtClean="0"/>
              <a:t>Methods</a:t>
            </a:r>
          </a:p>
          <a:p>
            <a:pPr marL="514350" indent="-514350" eaLnBrk="1" hangingPunct="1">
              <a:lnSpc>
                <a:spcPct val="150000"/>
              </a:lnSpc>
              <a:buFont typeface="Calibri"/>
              <a:buAutoNum type="arabicPeriod"/>
            </a:pPr>
            <a:r>
              <a:rPr lang="en-US" altLang="en-US" dirty="0" smtClean="0"/>
              <a:t>Results &amp; Discussions</a:t>
            </a:r>
          </a:p>
          <a:p>
            <a:pPr marL="514350" indent="-514350" eaLnBrk="1" hangingPunct="1">
              <a:lnSpc>
                <a:spcPct val="150000"/>
              </a:lnSpc>
              <a:buFont typeface="Calibri"/>
              <a:buAutoNum type="arabicPeriod"/>
            </a:pPr>
            <a:r>
              <a:rPr lang="en-US" altLang="en-US" dirty="0" smtClean="0"/>
              <a:t>Conclusions</a:t>
            </a:r>
          </a:p>
          <a:p>
            <a:pPr marL="514350" indent="-514350" eaLnBrk="1" hangingPunct="1">
              <a:lnSpc>
                <a:spcPct val="150000"/>
              </a:lnSpc>
              <a:buFont typeface="Calibri"/>
              <a:buAutoNum type="arabicPeriod"/>
            </a:pPr>
            <a:r>
              <a:rPr lang="en-US" altLang="en-US" dirty="0" smtClean="0"/>
              <a:t>Recommendations</a:t>
            </a:r>
          </a:p>
        </p:txBody>
      </p:sp>
    </p:spTree>
    <p:extLst>
      <p:ext uri="{BB962C8B-B14F-4D97-AF65-F5344CB8AC3E}">
        <p14:creationId xmlns:p14="http://schemas.microsoft.com/office/powerpoint/2010/main" val="186308246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3124200"/>
            <a:ext cx="8229600" cy="868362"/>
          </a:xfrm>
        </p:spPr>
        <p:txBody>
          <a:bodyPr>
            <a:noAutofit/>
          </a:bodyPr>
          <a:lstStyle/>
          <a:p>
            <a:r>
              <a:rPr lang="en-US" sz="6000" b="1" dirty="0" smtClean="0"/>
              <a:t>THANK YOU</a:t>
            </a:r>
            <a:endParaRPr lang="en-US" sz="6000" b="1" dirty="0"/>
          </a:p>
        </p:txBody>
      </p:sp>
    </p:spTree>
    <p:extLst>
      <p:ext uri="{BB962C8B-B14F-4D97-AF65-F5344CB8AC3E}">
        <p14:creationId xmlns:p14="http://schemas.microsoft.com/office/powerpoint/2010/main" val="198931211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9762"/>
          </a:xfrm>
        </p:spPr>
        <p:txBody>
          <a:bodyPr>
            <a:normAutofit fontScale="90000"/>
          </a:bodyPr>
          <a:lstStyle/>
          <a:p>
            <a:r>
              <a:rPr lang="en-US" b="1" dirty="0"/>
              <a:t>1</a:t>
            </a:r>
            <a:r>
              <a:rPr lang="en-US" b="1" dirty="0" smtClean="0"/>
              <a:t>. Backgrounds</a:t>
            </a:r>
            <a:endParaRPr lang="en-US" b="1" dirty="0"/>
          </a:p>
        </p:txBody>
      </p:sp>
      <p:sp>
        <p:nvSpPr>
          <p:cNvPr id="3" name="Content Placeholder 2"/>
          <p:cNvSpPr>
            <a:spLocks noGrp="1"/>
          </p:cNvSpPr>
          <p:nvPr>
            <p:ph idx="1"/>
          </p:nvPr>
        </p:nvSpPr>
        <p:spPr>
          <a:xfrm>
            <a:off x="457200" y="1143000"/>
            <a:ext cx="8458200" cy="5715000"/>
          </a:xfrm>
        </p:spPr>
        <p:txBody>
          <a:bodyPr>
            <a:normAutofit/>
          </a:bodyPr>
          <a:lstStyle/>
          <a:p>
            <a:pPr lvl="1">
              <a:lnSpc>
                <a:spcPct val="170000"/>
              </a:lnSpc>
              <a:buFontTx/>
              <a:buChar char="-"/>
            </a:pPr>
            <a:r>
              <a:rPr lang="en-US" dirty="0" smtClean="0">
                <a:latin typeface="Times New Roman" panose="02020603050405020304" pitchFamily="18" charset="0"/>
                <a:cs typeface="Times New Roman" panose="02020603050405020304" pitchFamily="18" charset="0"/>
              </a:rPr>
              <a:t>To the end of 2015, HCMC has 16 MMT clinics with 3,504 patients currently in treatment. </a:t>
            </a:r>
          </a:p>
          <a:p>
            <a:pPr lvl="1">
              <a:lnSpc>
                <a:spcPct val="170000"/>
              </a:lnSpc>
              <a:buFontTx/>
              <a:buChar char="-"/>
            </a:pPr>
            <a:r>
              <a:rPr lang="en-US" dirty="0" smtClean="0">
                <a:latin typeface="Times New Roman" panose="02020603050405020304" pitchFamily="18" charset="0"/>
                <a:cs typeface="Times New Roman" panose="02020603050405020304" pitchFamily="18" charset="0"/>
              </a:rPr>
              <a:t>To sustain the MMT program, HCMC planned to scale-up the program by socialization approach.</a:t>
            </a:r>
          </a:p>
          <a:p>
            <a:pPr marL="457200" lvl="1" indent="0">
              <a:lnSpc>
                <a:spcPct val="170000"/>
              </a:lnSpc>
              <a:buNone/>
            </a:pPr>
            <a:r>
              <a:rPr lang="en-US" dirty="0" smtClean="0">
                <a:solidFill>
                  <a:srgbClr val="0070C0"/>
                </a:solidFill>
                <a:latin typeface="Times New Roman" panose="02020603050405020304" pitchFamily="18" charset="0"/>
                <a:cs typeface="Times New Roman" panose="02020603050405020304" pitchFamily="18" charset="0"/>
              </a:rPr>
              <a:t>→ Need to investigate to understand if patients could pay more money for the methadone </a:t>
            </a:r>
            <a:r>
              <a:rPr lang="en-US" dirty="0">
                <a:solidFill>
                  <a:srgbClr val="0070C0"/>
                </a:solidFill>
                <a:latin typeface="Times New Roman" panose="02020603050405020304" pitchFamily="18" charset="0"/>
                <a:cs typeface="Times New Roman" panose="02020603050405020304" pitchFamily="18" charset="0"/>
              </a:rPr>
              <a:t>m</a:t>
            </a:r>
            <a:r>
              <a:rPr lang="en-US" dirty="0" smtClean="0">
                <a:solidFill>
                  <a:srgbClr val="0070C0"/>
                </a:solidFill>
                <a:latin typeface="Times New Roman" panose="02020603050405020304" pitchFamily="18" charset="0"/>
                <a:cs typeface="Times New Roman" panose="02020603050405020304" pitchFamily="18" charset="0"/>
              </a:rPr>
              <a:t>aintenance treatment.</a:t>
            </a:r>
          </a:p>
          <a:p>
            <a:pPr lvl="1">
              <a:lnSpc>
                <a:spcPct val="170000"/>
              </a:lnSpc>
              <a:buFontTx/>
              <a:buChar char="-"/>
            </a:pPr>
            <a:endParaRPr lang="en-US" dirty="0" smtClean="0">
              <a:latin typeface="Times New Roman" panose="02020603050405020304" pitchFamily="18" charset="0"/>
              <a:cs typeface="Times New Roman" panose="02020603050405020304" pitchFamily="18" charset="0"/>
            </a:endParaRPr>
          </a:p>
          <a:p>
            <a:pPr lvl="1">
              <a:lnSpc>
                <a:spcPct val="170000"/>
              </a:lnSpc>
              <a:buFontTx/>
              <a:buChar char="-"/>
            </a:pP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76527930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9762"/>
          </a:xfrm>
        </p:spPr>
        <p:txBody>
          <a:bodyPr>
            <a:normAutofit fontScale="90000"/>
          </a:bodyPr>
          <a:lstStyle/>
          <a:p>
            <a:r>
              <a:rPr lang="en-US" dirty="0"/>
              <a:t>2</a:t>
            </a:r>
            <a:r>
              <a:rPr lang="en-US" dirty="0" smtClean="0"/>
              <a:t>. Research Objectives</a:t>
            </a:r>
            <a:endParaRPr lang="en-US" dirty="0"/>
          </a:p>
        </p:txBody>
      </p:sp>
      <p:sp>
        <p:nvSpPr>
          <p:cNvPr id="3" name="Content Placeholder 2"/>
          <p:cNvSpPr>
            <a:spLocks noGrp="1"/>
          </p:cNvSpPr>
          <p:nvPr>
            <p:ph idx="1"/>
          </p:nvPr>
        </p:nvSpPr>
        <p:spPr>
          <a:xfrm>
            <a:off x="457200" y="1143000"/>
            <a:ext cx="8458200" cy="5105400"/>
          </a:xfrm>
        </p:spPr>
        <p:txBody>
          <a:bodyPr>
            <a:noAutofit/>
          </a:bodyPr>
          <a:lstStyle/>
          <a:p>
            <a:pPr lvl="1">
              <a:lnSpc>
                <a:spcPct val="170000"/>
              </a:lnSpc>
            </a:pPr>
            <a:r>
              <a:rPr lang="en-US" sz="2300" dirty="0" smtClean="0">
                <a:latin typeface="Arial" panose="020B0604020202020204" pitchFamily="34" charset="0"/>
                <a:cs typeface="Arial" panose="020B0604020202020204" pitchFamily="34" charset="0"/>
              </a:rPr>
              <a:t>To determine the percentage of MMT patients </a:t>
            </a:r>
            <a:r>
              <a:rPr lang="en-US" sz="2300" dirty="0">
                <a:latin typeface="Arial" panose="020B0604020202020204" pitchFamily="34" charset="0"/>
                <a:cs typeface="Arial" panose="020B0604020202020204" pitchFamily="34" charset="0"/>
              </a:rPr>
              <a:t>in </a:t>
            </a:r>
            <a:r>
              <a:rPr lang="en-US" sz="2300" dirty="0" smtClean="0">
                <a:latin typeface="Arial" panose="020B0604020202020204" pitchFamily="34" charset="0"/>
                <a:cs typeface="Arial" panose="020B0604020202020204" pitchFamily="34" charset="0"/>
              </a:rPr>
              <a:t>HCMC, who able to pay more money for their treatment by Methadone.</a:t>
            </a:r>
            <a:endParaRPr lang="en-US" sz="2300" dirty="0">
              <a:latin typeface="Arial" panose="020B0604020202020204" pitchFamily="34" charset="0"/>
              <a:cs typeface="Arial" panose="020B0604020202020204" pitchFamily="34" charset="0"/>
            </a:endParaRPr>
          </a:p>
          <a:p>
            <a:pPr lvl="1">
              <a:lnSpc>
                <a:spcPct val="170000"/>
              </a:lnSpc>
            </a:pPr>
            <a:r>
              <a:rPr lang="en-US" sz="2300" dirty="0" smtClean="0">
                <a:latin typeface="Arial" panose="020B0604020202020204" pitchFamily="34" charset="0"/>
                <a:cs typeface="Arial" panose="020B0604020202020204" pitchFamily="34" charset="0"/>
              </a:rPr>
              <a:t>To determine the amount of added budget and duration of time that MMT patients able to pay more for their treatment</a:t>
            </a:r>
          </a:p>
          <a:p>
            <a:pPr lvl="1">
              <a:lnSpc>
                <a:spcPct val="170000"/>
              </a:lnSpc>
            </a:pPr>
            <a:r>
              <a:rPr lang="en-US" sz="2300" dirty="0" smtClean="0">
                <a:latin typeface="Arial" panose="020B0604020202020204" pitchFamily="34" charset="0"/>
                <a:cs typeface="Arial" panose="020B0604020202020204" pitchFamily="34" charset="0"/>
              </a:rPr>
              <a:t>To identify some potential factors that contributing to the affordability of MMT among the patients in HCMC.</a:t>
            </a:r>
            <a:endParaRPr lang="en-US" sz="23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82488209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2"/>
          <p:cNvSpPr>
            <a:spLocks noGrp="1"/>
          </p:cNvSpPr>
          <p:nvPr>
            <p:ph type="title"/>
          </p:nvPr>
        </p:nvSpPr>
        <p:spPr/>
        <p:txBody>
          <a:bodyPr/>
          <a:lstStyle/>
          <a:p>
            <a:pPr eaLnBrk="1" hangingPunct="1"/>
            <a:r>
              <a:rPr lang="en-US" sz="4000" b="1" smtClean="0">
                <a:latin typeface="Arial" panose="020B0604020202020204" pitchFamily="34" charset="0"/>
                <a:cs typeface="Arial" panose="020B0604020202020204" pitchFamily="34" charset="0"/>
              </a:rPr>
              <a:t>3. Methods</a:t>
            </a:r>
          </a:p>
        </p:txBody>
      </p:sp>
      <p:sp>
        <p:nvSpPr>
          <p:cNvPr id="2" name="Content Placeholder 1"/>
          <p:cNvSpPr>
            <a:spLocks noGrp="1"/>
          </p:cNvSpPr>
          <p:nvPr>
            <p:ph idx="1"/>
          </p:nvPr>
        </p:nvSpPr>
        <p:spPr>
          <a:xfrm>
            <a:off x="457200" y="1417638"/>
            <a:ext cx="8382000" cy="4983162"/>
          </a:xfrm>
        </p:spPr>
        <p:txBody>
          <a:bodyPr rtlCol="0">
            <a:noAutofit/>
          </a:bodyPr>
          <a:lstStyle/>
          <a:p>
            <a:pPr eaLnBrk="1" fontAlgn="auto" hangingPunct="1">
              <a:lnSpc>
                <a:spcPct val="150000"/>
              </a:lnSpc>
              <a:spcAft>
                <a:spcPts val="0"/>
              </a:spcAft>
              <a:defRPr/>
            </a:pPr>
            <a:r>
              <a:rPr lang="en-US" sz="2200" b="1" dirty="0" smtClean="0">
                <a:latin typeface="Arial" pitchFamily="34" charset="0"/>
                <a:cs typeface="Arial" pitchFamily="34" charset="0"/>
              </a:rPr>
              <a:t>Study design: </a:t>
            </a:r>
            <a:r>
              <a:rPr lang="en-US" sz="2200" dirty="0" err="1" smtClean="0">
                <a:latin typeface="Arial" pitchFamily="34" charset="0"/>
                <a:cs typeface="Arial" pitchFamily="34" charset="0"/>
              </a:rPr>
              <a:t>Crossectional</a:t>
            </a:r>
            <a:r>
              <a:rPr lang="en-US" sz="2200" dirty="0" smtClean="0">
                <a:latin typeface="Arial" pitchFamily="34" charset="0"/>
                <a:cs typeface="Arial" pitchFamily="34" charset="0"/>
              </a:rPr>
              <a:t> </a:t>
            </a:r>
            <a:r>
              <a:rPr lang="en-US" sz="2200" dirty="0" smtClean="0">
                <a:latin typeface="Arial" pitchFamily="34" charset="0"/>
                <a:cs typeface="Arial" pitchFamily="34" charset="0"/>
              </a:rPr>
              <a:t>survey</a:t>
            </a:r>
          </a:p>
          <a:p>
            <a:pPr eaLnBrk="1" fontAlgn="auto" hangingPunct="1">
              <a:lnSpc>
                <a:spcPct val="150000"/>
              </a:lnSpc>
              <a:spcAft>
                <a:spcPts val="0"/>
              </a:spcAft>
              <a:defRPr/>
            </a:pPr>
            <a:r>
              <a:rPr lang="en-US" sz="2200" b="1" dirty="0" smtClean="0">
                <a:latin typeface="Arial" pitchFamily="34" charset="0"/>
                <a:cs typeface="Arial" pitchFamily="34" charset="0"/>
              </a:rPr>
              <a:t>Time:</a:t>
            </a:r>
            <a:r>
              <a:rPr lang="en-US" sz="2200" dirty="0" smtClean="0">
                <a:latin typeface="Arial" pitchFamily="34" charset="0"/>
                <a:cs typeface="Arial" pitchFamily="34" charset="0"/>
              </a:rPr>
              <a:t> 12/2014</a:t>
            </a:r>
          </a:p>
          <a:p>
            <a:pPr eaLnBrk="1" fontAlgn="auto" hangingPunct="1">
              <a:lnSpc>
                <a:spcPct val="150000"/>
              </a:lnSpc>
              <a:spcAft>
                <a:spcPts val="0"/>
              </a:spcAft>
              <a:defRPr/>
            </a:pPr>
            <a:r>
              <a:rPr lang="en-US" sz="2200" b="1" dirty="0" smtClean="0">
                <a:latin typeface="Arial" pitchFamily="34" charset="0"/>
                <a:cs typeface="Arial" pitchFamily="34" charset="0"/>
              </a:rPr>
              <a:t>Study place:</a:t>
            </a:r>
            <a:r>
              <a:rPr lang="en-US" sz="2200" dirty="0" smtClean="0">
                <a:latin typeface="Arial" panose="020B0604020202020204" pitchFamily="34" charset="0"/>
                <a:cs typeface="Arial" panose="020B0604020202020204" pitchFamily="34" charset="0"/>
              </a:rPr>
              <a:t> 16 Methadone clinics in HCMC</a:t>
            </a:r>
            <a:r>
              <a:rPr lang="vi-VN" sz="2200" dirty="0" smtClean="0">
                <a:latin typeface="Arial" panose="020B0604020202020204" pitchFamily="34" charset="0"/>
                <a:cs typeface="Arial" panose="020B0604020202020204" pitchFamily="34" charset="0"/>
              </a:rPr>
              <a:t> </a:t>
            </a:r>
            <a:r>
              <a:rPr lang="en-US" sz="2200" dirty="0" smtClean="0">
                <a:latin typeface="Arial" panose="020B0604020202020204" pitchFamily="34" charset="0"/>
                <a:cs typeface="Arial" panose="020B0604020202020204" pitchFamily="34" charset="0"/>
              </a:rPr>
              <a:t>(D.1, D.4, D.6, D.7, D.8, D9, D10, D.11, D12, Tan </a:t>
            </a:r>
            <a:r>
              <a:rPr lang="en-US" sz="2200" dirty="0" err="1" smtClean="0">
                <a:latin typeface="Arial" panose="020B0604020202020204" pitchFamily="34" charset="0"/>
                <a:cs typeface="Arial" panose="020B0604020202020204" pitchFamily="34" charset="0"/>
              </a:rPr>
              <a:t>Binh</a:t>
            </a:r>
            <a:r>
              <a:rPr lang="en-US" sz="2200" dirty="0" smtClean="0">
                <a:latin typeface="Arial" panose="020B0604020202020204" pitchFamily="34" charset="0"/>
                <a:cs typeface="Arial" panose="020B0604020202020204" pitchFamily="34" charset="0"/>
              </a:rPr>
              <a:t>, </a:t>
            </a:r>
            <a:r>
              <a:rPr lang="en-US" sz="2200" dirty="0" err="1" smtClean="0">
                <a:latin typeface="Arial" panose="020B0604020202020204" pitchFamily="34" charset="0"/>
                <a:cs typeface="Arial" panose="020B0604020202020204" pitchFamily="34" charset="0"/>
              </a:rPr>
              <a:t>Binh</a:t>
            </a:r>
            <a:r>
              <a:rPr lang="en-US" sz="2200" dirty="0" smtClean="0">
                <a:latin typeface="Arial" panose="020B0604020202020204" pitchFamily="34" charset="0"/>
                <a:cs typeface="Arial" panose="020B0604020202020204" pitchFamily="34" charset="0"/>
              </a:rPr>
              <a:t> </a:t>
            </a:r>
            <a:r>
              <a:rPr lang="en-US" sz="2200" dirty="0" err="1" smtClean="0">
                <a:latin typeface="Arial" panose="020B0604020202020204" pitchFamily="34" charset="0"/>
                <a:cs typeface="Arial" panose="020B0604020202020204" pitchFamily="34" charset="0"/>
              </a:rPr>
              <a:t>Thanh</a:t>
            </a:r>
            <a:r>
              <a:rPr lang="en-US" sz="2200" dirty="0" smtClean="0">
                <a:latin typeface="Arial" panose="020B0604020202020204" pitchFamily="34" charset="0"/>
                <a:cs typeface="Arial" panose="020B0604020202020204" pitchFamily="34" charset="0"/>
              </a:rPr>
              <a:t>, Thu </a:t>
            </a:r>
            <a:r>
              <a:rPr lang="en-US" sz="2200" dirty="0" err="1" smtClean="0">
                <a:latin typeface="Arial" panose="020B0604020202020204" pitchFamily="34" charset="0"/>
                <a:cs typeface="Arial" panose="020B0604020202020204" pitchFamily="34" charset="0"/>
              </a:rPr>
              <a:t>Duc</a:t>
            </a:r>
            <a:r>
              <a:rPr lang="en-US" sz="2200" dirty="0" smtClean="0">
                <a:latin typeface="Arial" panose="020B0604020202020204" pitchFamily="34" charset="0"/>
                <a:cs typeface="Arial" panose="020B0604020202020204" pitchFamily="34" charset="0"/>
              </a:rPr>
              <a:t>, Go </a:t>
            </a:r>
            <a:r>
              <a:rPr lang="en-US" sz="2200" dirty="0" err="1" smtClean="0">
                <a:latin typeface="Arial" panose="020B0604020202020204" pitchFamily="34" charset="0"/>
                <a:cs typeface="Arial" panose="020B0604020202020204" pitchFamily="34" charset="0"/>
              </a:rPr>
              <a:t>Vap</a:t>
            </a:r>
            <a:r>
              <a:rPr lang="en-US" sz="2200" dirty="0" smtClean="0">
                <a:latin typeface="Arial" panose="020B0604020202020204" pitchFamily="34" charset="0"/>
                <a:cs typeface="Arial" panose="020B0604020202020204" pitchFamily="34" charset="0"/>
              </a:rPr>
              <a:t>, </a:t>
            </a:r>
            <a:r>
              <a:rPr lang="en-US" sz="2200" dirty="0" err="1" smtClean="0">
                <a:latin typeface="Arial" panose="020B0604020202020204" pitchFamily="34" charset="0"/>
                <a:cs typeface="Arial" panose="020B0604020202020204" pitchFamily="34" charset="0"/>
              </a:rPr>
              <a:t>Binh</a:t>
            </a:r>
            <a:r>
              <a:rPr lang="en-US" sz="2200" dirty="0" smtClean="0">
                <a:latin typeface="Arial" panose="020B0604020202020204" pitchFamily="34" charset="0"/>
                <a:cs typeface="Arial" panose="020B0604020202020204" pitchFamily="34" charset="0"/>
              </a:rPr>
              <a:t> Tan, TTTV CNMT, </a:t>
            </a:r>
            <a:r>
              <a:rPr lang="en-US" sz="2200" dirty="0" err="1" smtClean="0">
                <a:latin typeface="Arial" panose="020B0604020202020204" pitchFamily="34" charset="0"/>
                <a:cs typeface="Arial" panose="020B0604020202020204" pitchFamily="34" charset="0"/>
              </a:rPr>
              <a:t>Duc</a:t>
            </a:r>
            <a:r>
              <a:rPr lang="en-US" sz="2200" dirty="0" smtClean="0">
                <a:latin typeface="Arial" panose="020B0604020202020204" pitchFamily="34" charset="0"/>
                <a:cs typeface="Arial" panose="020B0604020202020204" pitchFamily="34" charset="0"/>
              </a:rPr>
              <a:t> </a:t>
            </a:r>
            <a:r>
              <a:rPr lang="en-US" sz="2200" dirty="0" err="1" smtClean="0">
                <a:latin typeface="Arial" panose="020B0604020202020204" pitchFamily="34" charset="0"/>
                <a:cs typeface="Arial" panose="020B0604020202020204" pitchFamily="34" charset="0"/>
              </a:rPr>
              <a:t>Thanh</a:t>
            </a:r>
            <a:r>
              <a:rPr lang="en-US" sz="2200" dirty="0" smtClean="0">
                <a:latin typeface="Arial" panose="020B0604020202020204" pitchFamily="34" charset="0"/>
                <a:cs typeface="Arial" panose="020B0604020202020204" pitchFamily="34" charset="0"/>
              </a:rPr>
              <a:t> Tam).</a:t>
            </a:r>
          </a:p>
          <a:p>
            <a:pPr eaLnBrk="1" fontAlgn="auto" hangingPunct="1">
              <a:lnSpc>
                <a:spcPct val="150000"/>
              </a:lnSpc>
              <a:spcAft>
                <a:spcPts val="0"/>
              </a:spcAft>
              <a:defRPr/>
            </a:pPr>
            <a:r>
              <a:rPr lang="en-US" sz="2200" b="1" dirty="0" smtClean="0">
                <a:latin typeface="Arial" pitchFamily="34" charset="0"/>
                <a:cs typeface="Arial" pitchFamily="34" charset="0"/>
              </a:rPr>
              <a:t>Target population:</a:t>
            </a:r>
            <a:r>
              <a:rPr lang="en-US" sz="2200" dirty="0" smtClean="0">
                <a:latin typeface="Arial" panose="020B0604020202020204" pitchFamily="34" charset="0"/>
                <a:cs typeface="Arial" panose="020B0604020202020204" pitchFamily="34" charset="0"/>
              </a:rPr>
              <a:t> Patient who are currently on MMT</a:t>
            </a:r>
          </a:p>
          <a:p>
            <a:pPr eaLnBrk="1" fontAlgn="auto" hangingPunct="1">
              <a:lnSpc>
                <a:spcPct val="150000"/>
              </a:lnSpc>
              <a:spcAft>
                <a:spcPts val="0"/>
              </a:spcAft>
              <a:defRPr/>
            </a:pPr>
            <a:r>
              <a:rPr lang="en-US" sz="2200" b="1" dirty="0" smtClean="0">
                <a:latin typeface="Arial" pitchFamily="34" charset="0"/>
                <a:cs typeface="Arial" pitchFamily="34" charset="0"/>
              </a:rPr>
              <a:t>Sample size: </a:t>
            </a:r>
            <a:r>
              <a:rPr lang="en-US" sz="2200" dirty="0" smtClean="0">
                <a:latin typeface="Arial" pitchFamily="34" charset="0"/>
                <a:cs typeface="Arial" pitchFamily="34" charset="0"/>
              </a:rPr>
              <a:t>1,000</a:t>
            </a:r>
          </a:p>
          <a:p>
            <a:pPr eaLnBrk="1" fontAlgn="auto" hangingPunct="1">
              <a:lnSpc>
                <a:spcPct val="150000"/>
              </a:lnSpc>
              <a:spcAft>
                <a:spcPts val="0"/>
              </a:spcAft>
              <a:defRPr/>
            </a:pPr>
            <a:r>
              <a:rPr lang="en-US" sz="2200" b="1" dirty="0" smtClean="0">
                <a:latin typeface="Arial" pitchFamily="34" charset="0"/>
                <a:cs typeface="Arial" pitchFamily="34" charset="0"/>
              </a:rPr>
              <a:t>Data analysis: </a:t>
            </a:r>
            <a:r>
              <a:rPr lang="en-US" sz="2200" dirty="0" smtClean="0">
                <a:latin typeface="Arial" pitchFamily="34" charset="0"/>
                <a:cs typeface="Arial" pitchFamily="34" charset="0"/>
              </a:rPr>
              <a:t>Descriptive statistic and Binary logistic regression</a:t>
            </a:r>
          </a:p>
        </p:txBody>
      </p:sp>
    </p:spTree>
    <p:extLst>
      <p:ext uri="{BB962C8B-B14F-4D97-AF65-F5344CB8AC3E}">
        <p14:creationId xmlns:p14="http://schemas.microsoft.com/office/powerpoint/2010/main" val="346520793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4139813197"/>
              </p:ext>
            </p:extLst>
          </p:nvPr>
        </p:nvGraphicFramePr>
        <p:xfrm>
          <a:off x="381000" y="914400"/>
          <a:ext cx="8305802" cy="5276850"/>
        </p:xfrm>
        <a:graphic>
          <a:graphicData uri="http://schemas.openxmlformats.org/drawingml/2006/table">
            <a:tbl>
              <a:tblPr firstRow="1" firstCol="1" bandRow="1">
                <a:tableStyleId>{5C22544A-7EE6-4342-B048-85BDC9FD1C3A}</a:tableStyleId>
              </a:tblPr>
              <a:tblGrid>
                <a:gridCol w="2875085"/>
                <a:gridCol w="1038225"/>
                <a:gridCol w="1122199"/>
                <a:gridCol w="2584491"/>
                <a:gridCol w="685802"/>
              </a:tblGrid>
              <a:tr h="219075">
                <a:tc>
                  <a:txBody>
                    <a:bodyPr/>
                    <a:lstStyle/>
                    <a:p>
                      <a:pPr algn="just">
                        <a:spcAft>
                          <a:spcPts val="0"/>
                        </a:spcAft>
                      </a:pPr>
                      <a:r>
                        <a:rPr lang="en-US" sz="2000" dirty="0" smtClean="0">
                          <a:effectLst/>
                          <a:latin typeface="Times New Roman" panose="02020603050405020304" pitchFamily="18" charset="0"/>
                          <a:ea typeface="+mn-ea"/>
                          <a:cs typeface="Times New Roman" panose="02020603050405020304" pitchFamily="18" charset="0"/>
                        </a:rPr>
                        <a:t>Characteristics</a:t>
                      </a:r>
                      <a:endParaRPr lang="en-US"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4927" marR="24927" marT="0" marB="0" anchor="b"/>
                </a:tc>
                <a:tc>
                  <a:txBody>
                    <a:bodyPr/>
                    <a:lstStyle/>
                    <a:p>
                      <a:pPr algn="ctr">
                        <a:spcAft>
                          <a:spcPts val="0"/>
                        </a:spcAft>
                      </a:pPr>
                      <a:r>
                        <a:rPr lang="en-US" sz="2000" dirty="0" smtClean="0">
                          <a:effectLst/>
                        </a:rPr>
                        <a:t>#</a:t>
                      </a:r>
                      <a:endParaRPr lang="en-US" sz="2000" dirty="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ctr">
                        <a:spcAft>
                          <a:spcPts val="0"/>
                        </a:spcAft>
                      </a:pPr>
                      <a:r>
                        <a:rPr lang="en-US" sz="2000">
                          <a:effectLst/>
                        </a:rPr>
                        <a:t>%</a:t>
                      </a:r>
                      <a:endParaRPr lang="en-US" sz="2000">
                        <a:effectLst/>
                        <a:latin typeface="Times New Roman" panose="02020603050405020304" pitchFamily="18" charset="0"/>
                        <a:ea typeface="Times New Roman" panose="02020603050405020304" pitchFamily="18" charset="0"/>
                      </a:endParaRPr>
                    </a:p>
                  </a:txBody>
                  <a:tcPr marL="68580" marR="68580" marT="0" marB="0" anchor="b"/>
                </a:tc>
                <a:tc gridSpan="2">
                  <a:txBody>
                    <a:bodyPr/>
                    <a:lstStyle/>
                    <a:p>
                      <a:pPr algn="ctr">
                        <a:spcAft>
                          <a:spcPts val="0"/>
                        </a:spcAft>
                      </a:pPr>
                      <a:r>
                        <a:rPr lang="en-US" sz="2000" dirty="0" smtClean="0">
                          <a:effectLst/>
                          <a:latin typeface="Times New Roman" panose="02020603050405020304" pitchFamily="18" charset="0"/>
                          <a:ea typeface="+mn-ea"/>
                          <a:cs typeface="Times New Roman" panose="02020603050405020304" pitchFamily="18" charset="0"/>
                        </a:rPr>
                        <a:t>Descriptions (years)</a:t>
                      </a:r>
                      <a:endParaRPr lang="en-US"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c hMerge="1">
                  <a:txBody>
                    <a:bodyPr/>
                    <a:lstStyle/>
                    <a:p>
                      <a:endParaRPr lang="en-US"/>
                    </a:p>
                  </a:txBody>
                  <a:tcPr/>
                </a:tc>
              </a:tr>
              <a:tr h="219075">
                <a:tc>
                  <a:txBody>
                    <a:bodyPr/>
                    <a:lstStyle/>
                    <a:p>
                      <a:pPr>
                        <a:spcAft>
                          <a:spcPts val="0"/>
                        </a:spcAft>
                      </a:pPr>
                      <a:r>
                        <a:rPr lang="en-US" sz="2000" dirty="0" smtClean="0">
                          <a:effectLst/>
                          <a:latin typeface="Times New Roman" panose="02020603050405020304" pitchFamily="18" charset="0"/>
                          <a:ea typeface="+mn-ea"/>
                          <a:cs typeface="Times New Roman" panose="02020603050405020304" pitchFamily="18" charset="0"/>
                        </a:rPr>
                        <a:t>Age</a:t>
                      </a:r>
                      <a:endParaRPr lang="en-US"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4927" marR="24927" marT="0" marB="0" anchor="ctr"/>
                </a:tc>
                <a:tc>
                  <a:txBody>
                    <a:bodyPr/>
                    <a:lstStyle/>
                    <a:p>
                      <a:pPr algn="r">
                        <a:spcAft>
                          <a:spcPts val="0"/>
                        </a:spcAft>
                      </a:pPr>
                      <a:r>
                        <a:rPr lang="en-US" sz="2000">
                          <a:effectLst/>
                        </a:rPr>
                        <a:t>1000</a:t>
                      </a:r>
                      <a:endParaRPr lang="en-US" sz="2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spcAft>
                          <a:spcPts val="0"/>
                        </a:spcAft>
                      </a:pPr>
                      <a:r>
                        <a:rPr lang="en-US" sz="2000">
                          <a:effectLst/>
                        </a:rPr>
                        <a:t> </a:t>
                      </a:r>
                      <a:endParaRPr lang="en-US" sz="2000">
                        <a:effectLst/>
                        <a:latin typeface="Times New Roman" panose="02020603050405020304" pitchFamily="18" charset="0"/>
                        <a:ea typeface="Times New Roman" panose="02020603050405020304" pitchFamily="18" charset="0"/>
                      </a:endParaRPr>
                    </a:p>
                  </a:txBody>
                  <a:tcPr marL="68580" marR="68580" marT="0" marB="0" anchor="ctr"/>
                </a:tc>
                <a:tc gridSpan="2">
                  <a:txBody>
                    <a:bodyPr/>
                    <a:lstStyle/>
                    <a:p>
                      <a:pPr algn="just">
                        <a:spcAft>
                          <a:spcPts val="0"/>
                        </a:spcAft>
                      </a:pPr>
                      <a:r>
                        <a:rPr lang="en-US" sz="2000">
                          <a:effectLst/>
                        </a:rPr>
                        <a:t> </a:t>
                      </a:r>
                      <a:endParaRPr lang="en-US" sz="2000">
                        <a:effectLst/>
                        <a:latin typeface="Times New Roman" panose="02020603050405020304" pitchFamily="18" charset="0"/>
                        <a:ea typeface="Times New Roman" panose="02020603050405020304" pitchFamily="18" charset="0"/>
                      </a:endParaRPr>
                    </a:p>
                  </a:txBody>
                  <a:tcPr marL="68580" marR="68580" marT="0" marB="0" anchor="b"/>
                </a:tc>
                <a:tc hMerge="1">
                  <a:txBody>
                    <a:bodyPr/>
                    <a:lstStyle/>
                    <a:p>
                      <a:endParaRPr lang="en-US"/>
                    </a:p>
                  </a:txBody>
                  <a:tcPr/>
                </a:tc>
              </a:tr>
              <a:tr h="209550">
                <a:tc>
                  <a:txBody>
                    <a:bodyPr/>
                    <a:lstStyle/>
                    <a:p>
                      <a:pPr algn="r">
                        <a:spcAft>
                          <a:spcPts val="0"/>
                        </a:spcAft>
                      </a:pPr>
                      <a:r>
                        <a:rPr lang="en-US" sz="2000" dirty="0">
                          <a:effectLst/>
                          <a:latin typeface="Times New Roman" panose="02020603050405020304" pitchFamily="18" charset="0"/>
                          <a:cs typeface="Times New Roman" panose="02020603050405020304" pitchFamily="18" charset="0"/>
                        </a:rPr>
                        <a:t>&lt;30 </a:t>
                      </a:r>
                      <a:r>
                        <a:rPr lang="en-US" sz="2000" dirty="0" err="1" smtClean="0">
                          <a:effectLst/>
                          <a:latin typeface="Times New Roman" panose="02020603050405020304" pitchFamily="18" charset="0"/>
                          <a:cs typeface="Times New Roman" panose="02020603050405020304" pitchFamily="18" charset="0"/>
                        </a:rPr>
                        <a:t>yo</a:t>
                      </a:r>
                      <a:endParaRPr lang="en-US"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4927" marR="24927" marT="0" marB="0" anchor="ctr"/>
                </a:tc>
                <a:tc>
                  <a:txBody>
                    <a:bodyPr/>
                    <a:lstStyle/>
                    <a:p>
                      <a:pPr algn="r">
                        <a:spcAft>
                          <a:spcPts val="0"/>
                        </a:spcAft>
                      </a:pPr>
                      <a:r>
                        <a:rPr lang="en-US" sz="2000">
                          <a:effectLst/>
                        </a:rPr>
                        <a:t>165</a:t>
                      </a:r>
                      <a:endParaRPr lang="en-US" sz="2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spcAft>
                          <a:spcPts val="0"/>
                        </a:spcAft>
                      </a:pPr>
                      <a:r>
                        <a:rPr lang="en-US" sz="2000">
                          <a:effectLst/>
                        </a:rPr>
                        <a:t>16.5%</a:t>
                      </a:r>
                      <a:endParaRPr lang="en-US" sz="2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just">
                        <a:spcAft>
                          <a:spcPts val="0"/>
                        </a:spcAft>
                      </a:pPr>
                      <a:r>
                        <a:rPr lang="en-US" sz="2000" dirty="0" smtClean="0">
                          <a:effectLst/>
                          <a:latin typeface="Times New Roman" panose="02020603050405020304" pitchFamily="18" charset="0"/>
                          <a:cs typeface="Times New Roman" panose="02020603050405020304" pitchFamily="18" charset="0"/>
                        </a:rPr>
                        <a:t>Mean</a:t>
                      </a:r>
                      <a:endParaRPr lang="en-US"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c>
                  <a:txBody>
                    <a:bodyPr/>
                    <a:lstStyle/>
                    <a:p>
                      <a:pPr algn="r">
                        <a:spcAft>
                          <a:spcPts val="0"/>
                        </a:spcAft>
                      </a:pPr>
                      <a:r>
                        <a:rPr lang="en-US" sz="2000">
                          <a:effectLst/>
                        </a:rPr>
                        <a:t>34.9</a:t>
                      </a:r>
                      <a:endParaRPr lang="en-US" sz="2000">
                        <a:effectLst/>
                        <a:latin typeface="Times New Roman" panose="02020603050405020304" pitchFamily="18" charset="0"/>
                        <a:ea typeface="Times New Roman" panose="02020603050405020304" pitchFamily="18" charset="0"/>
                      </a:endParaRPr>
                    </a:p>
                  </a:txBody>
                  <a:tcPr marL="68580" marR="68580" marT="0" marB="0" anchor="b"/>
                </a:tc>
              </a:tr>
              <a:tr h="209550">
                <a:tc>
                  <a:txBody>
                    <a:bodyPr/>
                    <a:lstStyle/>
                    <a:p>
                      <a:pPr algn="r">
                        <a:spcAft>
                          <a:spcPts val="0"/>
                        </a:spcAft>
                      </a:pPr>
                      <a:r>
                        <a:rPr lang="en-US" sz="2000" dirty="0" smtClean="0">
                          <a:effectLst/>
                          <a:latin typeface="Times New Roman" panose="02020603050405020304" pitchFamily="18" charset="0"/>
                          <a:cs typeface="Times New Roman" panose="02020603050405020304" pitchFamily="18" charset="0"/>
                        </a:rPr>
                        <a:t> 30-34 </a:t>
                      </a:r>
                      <a:r>
                        <a:rPr lang="en-US" sz="2000" dirty="0" err="1" smtClean="0">
                          <a:effectLst/>
                          <a:latin typeface="Times New Roman" panose="02020603050405020304" pitchFamily="18" charset="0"/>
                          <a:cs typeface="Times New Roman" panose="02020603050405020304" pitchFamily="18" charset="0"/>
                        </a:rPr>
                        <a:t>yo</a:t>
                      </a:r>
                      <a:endParaRPr lang="en-US"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4927" marR="24927" marT="0" marB="0" anchor="ctr"/>
                </a:tc>
                <a:tc>
                  <a:txBody>
                    <a:bodyPr/>
                    <a:lstStyle/>
                    <a:p>
                      <a:pPr algn="r">
                        <a:spcAft>
                          <a:spcPts val="0"/>
                        </a:spcAft>
                      </a:pPr>
                      <a:r>
                        <a:rPr lang="en-US" sz="2000">
                          <a:effectLst/>
                        </a:rPr>
                        <a:t>381</a:t>
                      </a:r>
                      <a:endParaRPr lang="en-US" sz="2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spcAft>
                          <a:spcPts val="0"/>
                        </a:spcAft>
                      </a:pPr>
                      <a:r>
                        <a:rPr lang="en-US" sz="2000">
                          <a:effectLst/>
                        </a:rPr>
                        <a:t>38.1%</a:t>
                      </a:r>
                      <a:endParaRPr lang="en-US" sz="2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just">
                        <a:spcAft>
                          <a:spcPts val="0"/>
                        </a:spcAft>
                      </a:pPr>
                      <a:r>
                        <a:rPr lang="en-US" sz="2000" dirty="0" smtClean="0">
                          <a:effectLst/>
                          <a:latin typeface="Times New Roman" panose="02020603050405020304" pitchFamily="18" charset="0"/>
                          <a:ea typeface="+mn-ea"/>
                          <a:cs typeface="Times New Roman" panose="02020603050405020304" pitchFamily="18" charset="0"/>
                        </a:rPr>
                        <a:t>Standard</a:t>
                      </a:r>
                      <a:r>
                        <a:rPr lang="en-US" sz="2000" baseline="0" dirty="0" smtClean="0">
                          <a:effectLst/>
                          <a:latin typeface="Times New Roman" panose="02020603050405020304" pitchFamily="18" charset="0"/>
                          <a:ea typeface="+mn-ea"/>
                          <a:cs typeface="Times New Roman" panose="02020603050405020304" pitchFamily="18" charset="0"/>
                        </a:rPr>
                        <a:t> Deviation</a:t>
                      </a:r>
                      <a:endParaRPr lang="en-US"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4927" marR="24927" marT="0" marB="0" anchor="b"/>
                </a:tc>
                <a:tc>
                  <a:txBody>
                    <a:bodyPr/>
                    <a:lstStyle/>
                    <a:p>
                      <a:pPr algn="r">
                        <a:spcAft>
                          <a:spcPts val="0"/>
                        </a:spcAft>
                      </a:pPr>
                      <a:r>
                        <a:rPr lang="en-US" sz="2000">
                          <a:effectLst/>
                        </a:rPr>
                        <a:t>6.6</a:t>
                      </a:r>
                      <a:endParaRPr lang="en-US" sz="2000">
                        <a:effectLst/>
                        <a:latin typeface="Times New Roman" panose="02020603050405020304" pitchFamily="18" charset="0"/>
                        <a:ea typeface="Times New Roman" panose="02020603050405020304" pitchFamily="18" charset="0"/>
                      </a:endParaRPr>
                    </a:p>
                  </a:txBody>
                  <a:tcPr marL="68580" marR="68580" marT="0" marB="0" anchor="b"/>
                </a:tc>
              </a:tr>
              <a:tr h="209550">
                <a:tc>
                  <a:txBody>
                    <a:bodyPr/>
                    <a:lstStyle/>
                    <a:p>
                      <a:pPr algn="r">
                        <a:spcAft>
                          <a:spcPts val="0"/>
                        </a:spcAft>
                      </a:pPr>
                      <a:r>
                        <a:rPr lang="en-US" sz="2000" dirty="0" smtClean="0">
                          <a:effectLst/>
                          <a:latin typeface="Times New Roman" panose="02020603050405020304" pitchFamily="18" charset="0"/>
                          <a:cs typeface="Times New Roman" panose="02020603050405020304" pitchFamily="18" charset="0"/>
                        </a:rPr>
                        <a:t>35-39 </a:t>
                      </a:r>
                      <a:r>
                        <a:rPr lang="en-US" sz="2000" dirty="0" err="1" smtClean="0">
                          <a:effectLst/>
                          <a:latin typeface="Times New Roman" panose="02020603050405020304" pitchFamily="18" charset="0"/>
                          <a:cs typeface="Times New Roman" panose="02020603050405020304" pitchFamily="18" charset="0"/>
                        </a:rPr>
                        <a:t>yo</a:t>
                      </a:r>
                      <a:endParaRPr lang="en-US"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4927" marR="24927" marT="0" marB="0" anchor="ctr"/>
                </a:tc>
                <a:tc>
                  <a:txBody>
                    <a:bodyPr/>
                    <a:lstStyle/>
                    <a:p>
                      <a:pPr algn="r">
                        <a:spcAft>
                          <a:spcPts val="0"/>
                        </a:spcAft>
                      </a:pPr>
                      <a:r>
                        <a:rPr lang="en-US" sz="2000">
                          <a:effectLst/>
                        </a:rPr>
                        <a:t>261</a:t>
                      </a:r>
                      <a:endParaRPr lang="en-US" sz="2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spcAft>
                          <a:spcPts val="0"/>
                        </a:spcAft>
                      </a:pPr>
                      <a:r>
                        <a:rPr lang="en-US" sz="2000">
                          <a:effectLst/>
                        </a:rPr>
                        <a:t>26.1%</a:t>
                      </a:r>
                      <a:endParaRPr lang="en-US" sz="2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just">
                        <a:spcAft>
                          <a:spcPts val="0"/>
                        </a:spcAft>
                      </a:pPr>
                      <a:r>
                        <a:rPr lang="en-US" sz="2000" dirty="0" smtClean="0">
                          <a:effectLst/>
                          <a:latin typeface="Times New Roman" panose="02020603050405020304" pitchFamily="18" charset="0"/>
                          <a:ea typeface="+mn-ea"/>
                          <a:cs typeface="Times New Roman" panose="02020603050405020304" pitchFamily="18" charset="0"/>
                        </a:rPr>
                        <a:t>Min</a:t>
                      </a:r>
                      <a:endParaRPr lang="en-US"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4927" marR="24927" marT="0" marB="0" anchor="b"/>
                </a:tc>
                <a:tc>
                  <a:txBody>
                    <a:bodyPr/>
                    <a:lstStyle/>
                    <a:p>
                      <a:pPr algn="r">
                        <a:spcAft>
                          <a:spcPts val="0"/>
                        </a:spcAft>
                      </a:pPr>
                      <a:r>
                        <a:rPr lang="en-US" sz="2000">
                          <a:effectLst/>
                        </a:rPr>
                        <a:t>17</a:t>
                      </a:r>
                      <a:endParaRPr lang="en-US" sz="2000">
                        <a:effectLst/>
                        <a:latin typeface="Times New Roman" panose="02020603050405020304" pitchFamily="18" charset="0"/>
                        <a:ea typeface="Times New Roman" panose="02020603050405020304" pitchFamily="18" charset="0"/>
                      </a:endParaRPr>
                    </a:p>
                  </a:txBody>
                  <a:tcPr marL="68580" marR="68580" marT="0" marB="0" anchor="b"/>
                </a:tc>
              </a:tr>
              <a:tr h="219075">
                <a:tc>
                  <a:txBody>
                    <a:bodyPr/>
                    <a:lstStyle/>
                    <a:p>
                      <a:pPr algn="r">
                        <a:spcAft>
                          <a:spcPts val="0"/>
                        </a:spcAft>
                      </a:pPr>
                      <a:r>
                        <a:rPr lang="en-US" sz="2000" dirty="0">
                          <a:effectLst/>
                          <a:latin typeface="Times New Roman" panose="02020603050405020304" pitchFamily="18" charset="0"/>
                          <a:cs typeface="Times New Roman" panose="02020603050405020304" pitchFamily="18" charset="0"/>
                        </a:rPr>
                        <a:t>&gt;=</a:t>
                      </a:r>
                      <a:r>
                        <a:rPr lang="en-US" sz="2000" dirty="0" smtClean="0">
                          <a:effectLst/>
                          <a:latin typeface="Times New Roman" panose="02020603050405020304" pitchFamily="18" charset="0"/>
                          <a:cs typeface="Times New Roman" panose="02020603050405020304" pitchFamily="18" charset="0"/>
                        </a:rPr>
                        <a:t>40 </a:t>
                      </a:r>
                      <a:r>
                        <a:rPr lang="en-US" sz="2000" dirty="0" err="1" smtClean="0">
                          <a:effectLst/>
                          <a:latin typeface="Times New Roman" panose="02020603050405020304" pitchFamily="18" charset="0"/>
                          <a:cs typeface="Times New Roman" panose="02020603050405020304" pitchFamily="18" charset="0"/>
                        </a:rPr>
                        <a:t>yo</a:t>
                      </a:r>
                      <a:endParaRPr lang="en-US"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4927" marR="24927" marT="0" marB="0" anchor="ctr"/>
                </a:tc>
                <a:tc>
                  <a:txBody>
                    <a:bodyPr/>
                    <a:lstStyle/>
                    <a:p>
                      <a:pPr algn="r">
                        <a:spcAft>
                          <a:spcPts val="0"/>
                        </a:spcAft>
                      </a:pPr>
                      <a:r>
                        <a:rPr lang="en-US" sz="2000">
                          <a:effectLst/>
                        </a:rPr>
                        <a:t>193</a:t>
                      </a:r>
                      <a:endParaRPr lang="en-US" sz="2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spcAft>
                          <a:spcPts val="0"/>
                        </a:spcAft>
                      </a:pPr>
                      <a:r>
                        <a:rPr lang="en-US" sz="2000">
                          <a:effectLst/>
                        </a:rPr>
                        <a:t>19.3%</a:t>
                      </a:r>
                      <a:endParaRPr lang="en-US" sz="2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just">
                        <a:spcAft>
                          <a:spcPts val="0"/>
                        </a:spcAft>
                      </a:pPr>
                      <a:r>
                        <a:rPr lang="en-US" sz="2000" dirty="0" smtClean="0">
                          <a:effectLst/>
                          <a:latin typeface="Times New Roman" panose="02020603050405020304" pitchFamily="18" charset="0"/>
                          <a:ea typeface="+mn-ea"/>
                          <a:cs typeface="Times New Roman" panose="02020603050405020304" pitchFamily="18" charset="0"/>
                        </a:rPr>
                        <a:t>Max</a:t>
                      </a:r>
                      <a:endParaRPr lang="en-US"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4927" marR="24927" marT="0" marB="0" anchor="b"/>
                </a:tc>
                <a:tc>
                  <a:txBody>
                    <a:bodyPr/>
                    <a:lstStyle/>
                    <a:p>
                      <a:pPr algn="r">
                        <a:spcAft>
                          <a:spcPts val="0"/>
                        </a:spcAft>
                      </a:pPr>
                      <a:r>
                        <a:rPr lang="en-US" sz="2000" dirty="0">
                          <a:effectLst/>
                        </a:rPr>
                        <a:t>64</a:t>
                      </a:r>
                      <a:endParaRPr lang="en-US" sz="2000" dirty="0">
                        <a:effectLst/>
                        <a:latin typeface="Times New Roman" panose="02020603050405020304" pitchFamily="18" charset="0"/>
                        <a:ea typeface="Times New Roman" panose="02020603050405020304" pitchFamily="18" charset="0"/>
                      </a:endParaRPr>
                    </a:p>
                  </a:txBody>
                  <a:tcPr marL="68580" marR="68580" marT="0" marB="0" anchor="b"/>
                </a:tc>
              </a:tr>
              <a:tr h="219075">
                <a:tc>
                  <a:txBody>
                    <a:bodyPr/>
                    <a:lstStyle/>
                    <a:p>
                      <a:pPr>
                        <a:spcAft>
                          <a:spcPts val="0"/>
                        </a:spcAft>
                      </a:pPr>
                      <a:endParaRPr lang="en-US" sz="2000" dirty="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spcAft>
                          <a:spcPts val="0"/>
                        </a:spcAft>
                      </a:pPr>
                      <a:endParaRPr lang="en-US" sz="2000" dirty="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just">
                        <a:spcAft>
                          <a:spcPts val="0"/>
                        </a:spcAft>
                      </a:pPr>
                      <a:r>
                        <a:rPr lang="en-US" sz="2000">
                          <a:effectLst/>
                        </a:rPr>
                        <a:t> </a:t>
                      </a:r>
                      <a:endParaRPr lang="en-US" sz="20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endParaRPr lang="en-US"/>
                    </a:p>
                  </a:txBody>
                  <a:tcPr marL="68580" marR="68580" marT="0" marB="0" anchor="b"/>
                </a:tc>
                <a:tc>
                  <a:txBody>
                    <a:bodyPr/>
                    <a:lstStyle/>
                    <a:p>
                      <a:endParaRPr lang="en-US" dirty="0"/>
                    </a:p>
                  </a:txBody>
                  <a:tcPr marL="68580" marR="68580" marT="0" marB="0" anchor="b"/>
                </a:tc>
              </a:tr>
              <a:tr h="209550">
                <a:tc>
                  <a:txBody>
                    <a:bodyPr/>
                    <a:lstStyle/>
                    <a:p>
                      <a:pPr>
                        <a:spcAft>
                          <a:spcPts val="0"/>
                        </a:spcAft>
                      </a:pPr>
                      <a:r>
                        <a:rPr lang="en-US" sz="2000" dirty="0" smtClean="0">
                          <a:effectLst/>
                          <a:latin typeface="Times New Roman" panose="02020603050405020304" pitchFamily="18" charset="0"/>
                          <a:ea typeface="+mn-ea"/>
                          <a:cs typeface="Times New Roman" panose="02020603050405020304" pitchFamily="18" charset="0"/>
                        </a:rPr>
                        <a:t>Education</a:t>
                      </a:r>
                      <a:endParaRPr lang="en-US"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4927" marR="24927" marT="0" marB="0" anchor="ctr"/>
                </a:tc>
                <a:tc>
                  <a:txBody>
                    <a:bodyPr/>
                    <a:lstStyle/>
                    <a:p>
                      <a:pPr algn="r">
                        <a:spcAft>
                          <a:spcPts val="0"/>
                        </a:spcAft>
                      </a:pPr>
                      <a:r>
                        <a:rPr lang="en-US" sz="2000">
                          <a:effectLst/>
                        </a:rPr>
                        <a:t>1000</a:t>
                      </a:r>
                      <a:endParaRPr lang="en-US" sz="2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indent="495300" algn="r">
                        <a:spcAft>
                          <a:spcPts val="0"/>
                        </a:spcAft>
                      </a:pPr>
                      <a:r>
                        <a:rPr lang="en-US" sz="2000">
                          <a:effectLst/>
                        </a:rPr>
                        <a:t> </a:t>
                      </a:r>
                      <a:endParaRPr lang="en-US" sz="20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just">
                        <a:spcAft>
                          <a:spcPts val="0"/>
                        </a:spcAft>
                      </a:pPr>
                      <a:r>
                        <a:rPr lang="en-US" sz="2000">
                          <a:effectLst/>
                        </a:rPr>
                        <a:t> </a:t>
                      </a:r>
                      <a:endParaRPr lang="en-US" sz="20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US" sz="2000">
                          <a:effectLst/>
                        </a:rPr>
                        <a:t> </a:t>
                      </a:r>
                      <a:endParaRPr lang="en-US" sz="2000">
                        <a:effectLst/>
                        <a:latin typeface="Times New Roman" panose="02020603050405020304" pitchFamily="18" charset="0"/>
                        <a:ea typeface="Times New Roman" panose="02020603050405020304" pitchFamily="18" charset="0"/>
                      </a:endParaRPr>
                    </a:p>
                  </a:txBody>
                  <a:tcPr marL="68580" marR="68580" marT="0" marB="0" anchor="b"/>
                </a:tc>
              </a:tr>
              <a:tr h="209550">
                <a:tc>
                  <a:txBody>
                    <a:bodyPr/>
                    <a:lstStyle/>
                    <a:p>
                      <a:pPr algn="r">
                        <a:spcAft>
                          <a:spcPts val="0"/>
                        </a:spcAft>
                      </a:pPr>
                      <a:r>
                        <a:rPr lang="en-US" sz="2000" dirty="0" smtClean="0">
                          <a:effectLst/>
                          <a:latin typeface="Times New Roman" panose="02020603050405020304" pitchFamily="18" charset="0"/>
                          <a:cs typeface="Times New Roman" panose="02020603050405020304" pitchFamily="18" charset="0"/>
                        </a:rPr>
                        <a:t>Primary </a:t>
                      </a:r>
                      <a:r>
                        <a:rPr lang="en-US" sz="2000" dirty="0">
                          <a:effectLst/>
                          <a:latin typeface="Times New Roman" panose="02020603050405020304" pitchFamily="18" charset="0"/>
                          <a:cs typeface="Times New Roman" panose="02020603050405020304" pitchFamily="18" charset="0"/>
                        </a:rPr>
                        <a:t>(1-5) </a:t>
                      </a:r>
                      <a:r>
                        <a:rPr lang="en-US" sz="2000" dirty="0" smtClean="0">
                          <a:effectLst/>
                          <a:latin typeface="Times New Roman" panose="02020603050405020304" pitchFamily="18" charset="0"/>
                          <a:cs typeface="Times New Roman" panose="02020603050405020304" pitchFamily="18" charset="0"/>
                        </a:rPr>
                        <a:t>and</a:t>
                      </a:r>
                      <a:r>
                        <a:rPr lang="en-US" sz="2000" baseline="0" dirty="0" smtClean="0">
                          <a:effectLst/>
                          <a:latin typeface="Times New Roman" panose="02020603050405020304" pitchFamily="18" charset="0"/>
                          <a:cs typeface="Times New Roman" panose="02020603050405020304" pitchFamily="18" charset="0"/>
                        </a:rPr>
                        <a:t> lower</a:t>
                      </a:r>
                      <a:endParaRPr lang="en-US"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4927" marR="24927" marT="0" marB="0" anchor="ctr"/>
                </a:tc>
                <a:tc>
                  <a:txBody>
                    <a:bodyPr/>
                    <a:lstStyle/>
                    <a:p>
                      <a:pPr algn="r">
                        <a:spcAft>
                          <a:spcPts val="0"/>
                        </a:spcAft>
                      </a:pPr>
                      <a:r>
                        <a:rPr lang="en-US" sz="2000">
                          <a:effectLst/>
                        </a:rPr>
                        <a:t>98</a:t>
                      </a:r>
                      <a:endParaRPr lang="en-US" sz="20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US" sz="2000">
                          <a:effectLst/>
                        </a:rPr>
                        <a:t>9.8%</a:t>
                      </a:r>
                      <a:endParaRPr lang="en-US" sz="2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just">
                        <a:spcAft>
                          <a:spcPts val="0"/>
                        </a:spcAft>
                      </a:pPr>
                      <a:r>
                        <a:rPr lang="en-US" sz="2000" dirty="0">
                          <a:effectLst/>
                        </a:rPr>
                        <a:t> </a:t>
                      </a:r>
                      <a:endParaRPr lang="en-US" sz="2000" dirty="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US" sz="2000" dirty="0">
                          <a:effectLst/>
                        </a:rPr>
                        <a:t> </a:t>
                      </a:r>
                      <a:endParaRPr lang="en-US" sz="2000" dirty="0">
                        <a:effectLst/>
                        <a:latin typeface="Times New Roman" panose="02020603050405020304" pitchFamily="18" charset="0"/>
                        <a:ea typeface="Times New Roman" panose="02020603050405020304" pitchFamily="18" charset="0"/>
                      </a:endParaRPr>
                    </a:p>
                  </a:txBody>
                  <a:tcPr marL="68580" marR="68580" marT="0" marB="0" anchor="b"/>
                </a:tc>
              </a:tr>
              <a:tr h="209550">
                <a:tc>
                  <a:txBody>
                    <a:bodyPr/>
                    <a:lstStyle/>
                    <a:p>
                      <a:pPr algn="r">
                        <a:spcAft>
                          <a:spcPts val="0"/>
                        </a:spcAft>
                      </a:pPr>
                      <a:r>
                        <a:rPr lang="en-US" sz="2000" dirty="0" smtClean="0">
                          <a:effectLst/>
                          <a:latin typeface="Times New Roman" panose="02020603050405020304" pitchFamily="18" charset="0"/>
                          <a:cs typeface="Times New Roman" panose="02020603050405020304" pitchFamily="18" charset="0"/>
                        </a:rPr>
                        <a:t>Secondary </a:t>
                      </a:r>
                      <a:r>
                        <a:rPr lang="en-US" sz="2000" dirty="0">
                          <a:effectLst/>
                          <a:latin typeface="Times New Roman" panose="02020603050405020304" pitchFamily="18" charset="0"/>
                          <a:cs typeface="Times New Roman" panose="02020603050405020304" pitchFamily="18" charset="0"/>
                        </a:rPr>
                        <a:t>(6-9)</a:t>
                      </a:r>
                      <a:endParaRPr lang="en-US"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4927" marR="24927" marT="0" marB="0" anchor="ctr"/>
                </a:tc>
                <a:tc>
                  <a:txBody>
                    <a:bodyPr/>
                    <a:lstStyle/>
                    <a:p>
                      <a:pPr algn="r">
                        <a:spcAft>
                          <a:spcPts val="0"/>
                        </a:spcAft>
                      </a:pPr>
                      <a:r>
                        <a:rPr lang="en-US" sz="2000">
                          <a:effectLst/>
                        </a:rPr>
                        <a:t>354</a:t>
                      </a:r>
                      <a:endParaRPr lang="en-US" sz="20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US" sz="2000">
                          <a:effectLst/>
                        </a:rPr>
                        <a:t>35.4%</a:t>
                      </a:r>
                      <a:endParaRPr lang="en-US" sz="2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just">
                        <a:spcAft>
                          <a:spcPts val="0"/>
                        </a:spcAft>
                      </a:pPr>
                      <a:r>
                        <a:rPr lang="en-US" sz="2000">
                          <a:effectLst/>
                        </a:rPr>
                        <a:t> </a:t>
                      </a:r>
                      <a:endParaRPr lang="en-US" sz="20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US" sz="2000">
                          <a:effectLst/>
                        </a:rPr>
                        <a:t> </a:t>
                      </a:r>
                      <a:endParaRPr lang="en-US" sz="2000">
                        <a:effectLst/>
                        <a:latin typeface="Times New Roman" panose="02020603050405020304" pitchFamily="18" charset="0"/>
                        <a:ea typeface="Times New Roman" panose="02020603050405020304" pitchFamily="18" charset="0"/>
                      </a:endParaRPr>
                    </a:p>
                  </a:txBody>
                  <a:tcPr marL="68580" marR="68580" marT="0" marB="0" anchor="b"/>
                </a:tc>
              </a:tr>
              <a:tr h="209550">
                <a:tc>
                  <a:txBody>
                    <a:bodyPr/>
                    <a:lstStyle/>
                    <a:p>
                      <a:pPr algn="r">
                        <a:spcAft>
                          <a:spcPts val="0"/>
                        </a:spcAft>
                      </a:pPr>
                      <a:r>
                        <a:rPr lang="en-US" sz="2000" dirty="0" smtClean="0">
                          <a:effectLst/>
                          <a:latin typeface="Times New Roman" panose="02020603050405020304" pitchFamily="18" charset="0"/>
                          <a:cs typeface="Times New Roman" panose="02020603050405020304" pitchFamily="18" charset="0"/>
                        </a:rPr>
                        <a:t>High</a:t>
                      </a:r>
                      <a:r>
                        <a:rPr lang="en-US" sz="2000" baseline="0" dirty="0" smtClean="0">
                          <a:effectLst/>
                          <a:latin typeface="Times New Roman" panose="02020603050405020304" pitchFamily="18" charset="0"/>
                          <a:cs typeface="Times New Roman" panose="02020603050405020304" pitchFamily="18" charset="0"/>
                        </a:rPr>
                        <a:t> School</a:t>
                      </a:r>
                      <a:r>
                        <a:rPr lang="en-US" sz="2000" dirty="0" smtClean="0">
                          <a:effectLst/>
                          <a:latin typeface="Times New Roman" panose="02020603050405020304" pitchFamily="18" charset="0"/>
                          <a:cs typeface="Times New Roman" panose="02020603050405020304" pitchFamily="18" charset="0"/>
                        </a:rPr>
                        <a:t> </a:t>
                      </a:r>
                      <a:r>
                        <a:rPr lang="en-US" sz="2000" dirty="0">
                          <a:effectLst/>
                          <a:latin typeface="Times New Roman" panose="02020603050405020304" pitchFamily="18" charset="0"/>
                          <a:cs typeface="Times New Roman" panose="02020603050405020304" pitchFamily="18" charset="0"/>
                        </a:rPr>
                        <a:t>(10-12)</a:t>
                      </a:r>
                      <a:endParaRPr lang="en-US"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4927" marR="24927" marT="0" marB="0" anchor="ctr"/>
                </a:tc>
                <a:tc>
                  <a:txBody>
                    <a:bodyPr/>
                    <a:lstStyle/>
                    <a:p>
                      <a:pPr algn="r">
                        <a:spcAft>
                          <a:spcPts val="0"/>
                        </a:spcAft>
                      </a:pPr>
                      <a:r>
                        <a:rPr lang="en-US" sz="2000">
                          <a:effectLst/>
                        </a:rPr>
                        <a:t>416</a:t>
                      </a:r>
                      <a:endParaRPr lang="en-US" sz="20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US" sz="2000">
                          <a:effectLst/>
                        </a:rPr>
                        <a:t>41.6%</a:t>
                      </a:r>
                      <a:endParaRPr lang="en-US" sz="2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just">
                        <a:spcAft>
                          <a:spcPts val="0"/>
                        </a:spcAft>
                      </a:pPr>
                      <a:r>
                        <a:rPr lang="en-US" sz="2000">
                          <a:effectLst/>
                        </a:rPr>
                        <a:t> </a:t>
                      </a:r>
                      <a:endParaRPr lang="en-US" sz="20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US" sz="2000">
                          <a:effectLst/>
                        </a:rPr>
                        <a:t> </a:t>
                      </a:r>
                      <a:endParaRPr lang="en-US" sz="2000">
                        <a:effectLst/>
                        <a:latin typeface="Times New Roman" panose="02020603050405020304" pitchFamily="18" charset="0"/>
                        <a:ea typeface="Times New Roman" panose="02020603050405020304" pitchFamily="18" charset="0"/>
                      </a:endParaRPr>
                    </a:p>
                  </a:txBody>
                  <a:tcPr marL="68580" marR="68580" marT="0" marB="0" anchor="b"/>
                </a:tc>
              </a:tr>
              <a:tr h="219075">
                <a:tc>
                  <a:txBody>
                    <a:bodyPr/>
                    <a:lstStyle/>
                    <a:p>
                      <a:pPr algn="r">
                        <a:spcAft>
                          <a:spcPts val="0"/>
                        </a:spcAft>
                      </a:pPr>
                      <a:r>
                        <a:rPr lang="en-US" sz="2000" dirty="0" err="1" smtClean="0">
                          <a:effectLst/>
                          <a:latin typeface="Times New Roman" panose="02020603050405020304" pitchFamily="18" charset="0"/>
                          <a:ea typeface="Times New Roman" panose="02020603050405020304" pitchFamily="18" charset="0"/>
                          <a:cs typeface="Times New Roman" panose="02020603050405020304" pitchFamily="18" charset="0"/>
                        </a:rPr>
                        <a:t>Colledge</a:t>
                      </a:r>
                      <a:r>
                        <a:rPr lang="en-US" sz="2000" dirty="0" smtClean="0">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2000" dirty="0" err="1" smtClean="0">
                          <a:effectLst/>
                          <a:latin typeface="Times New Roman" panose="02020603050405020304" pitchFamily="18" charset="0"/>
                          <a:ea typeface="Times New Roman" panose="02020603050405020304" pitchFamily="18" charset="0"/>
                          <a:cs typeface="Times New Roman" panose="02020603050405020304" pitchFamily="18" charset="0"/>
                        </a:rPr>
                        <a:t>Uni</a:t>
                      </a:r>
                      <a:r>
                        <a:rPr lang="en-US" sz="2000" baseline="0" dirty="0" smtClean="0">
                          <a:effectLst/>
                          <a:latin typeface="Times New Roman" panose="02020603050405020304" pitchFamily="18" charset="0"/>
                          <a:ea typeface="Times New Roman" panose="02020603050405020304" pitchFamily="18" charset="0"/>
                          <a:cs typeface="Times New Roman" panose="02020603050405020304" pitchFamily="18" charset="0"/>
                        </a:rPr>
                        <a:t> and higher</a:t>
                      </a:r>
                      <a:endParaRPr lang="en-US"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4927" marR="24927" marT="0" marB="0" anchor="ctr"/>
                </a:tc>
                <a:tc>
                  <a:txBody>
                    <a:bodyPr/>
                    <a:lstStyle/>
                    <a:p>
                      <a:pPr algn="r">
                        <a:spcAft>
                          <a:spcPts val="0"/>
                        </a:spcAft>
                      </a:pPr>
                      <a:r>
                        <a:rPr lang="en-US" sz="2000">
                          <a:effectLst/>
                        </a:rPr>
                        <a:t>132</a:t>
                      </a:r>
                      <a:endParaRPr lang="en-US" sz="20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US" sz="2000">
                          <a:effectLst/>
                        </a:rPr>
                        <a:t>13.2%</a:t>
                      </a:r>
                      <a:endParaRPr lang="en-US" sz="2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just">
                        <a:spcAft>
                          <a:spcPts val="0"/>
                        </a:spcAft>
                      </a:pPr>
                      <a:r>
                        <a:rPr lang="en-US" sz="2000">
                          <a:effectLst/>
                        </a:rPr>
                        <a:t> </a:t>
                      </a:r>
                      <a:endParaRPr lang="en-US" sz="20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US" sz="2000">
                          <a:effectLst/>
                        </a:rPr>
                        <a:t> </a:t>
                      </a:r>
                      <a:endParaRPr lang="en-US" sz="2000">
                        <a:effectLst/>
                        <a:latin typeface="Times New Roman" panose="02020603050405020304" pitchFamily="18" charset="0"/>
                        <a:ea typeface="Times New Roman" panose="02020603050405020304" pitchFamily="18" charset="0"/>
                      </a:endParaRPr>
                    </a:p>
                  </a:txBody>
                  <a:tcPr marL="68580" marR="68580" marT="0" marB="0" anchor="b"/>
                </a:tc>
              </a:tr>
              <a:tr h="209550">
                <a:tc>
                  <a:txBody>
                    <a:bodyPr/>
                    <a:lstStyle/>
                    <a:p>
                      <a:pPr>
                        <a:spcAft>
                          <a:spcPts val="0"/>
                        </a:spcAft>
                      </a:pPr>
                      <a:r>
                        <a:rPr lang="en-US" sz="2000" dirty="0" smtClean="0">
                          <a:effectLst/>
                          <a:latin typeface="Times New Roman" panose="02020603050405020304" pitchFamily="18" charset="0"/>
                          <a:ea typeface="+mn-ea"/>
                          <a:cs typeface="Times New Roman" panose="02020603050405020304" pitchFamily="18" charset="0"/>
                        </a:rPr>
                        <a:t>Married</a:t>
                      </a:r>
                      <a:r>
                        <a:rPr lang="en-US" sz="2000" baseline="0" dirty="0" smtClean="0">
                          <a:effectLst/>
                          <a:latin typeface="Times New Roman" panose="02020603050405020304" pitchFamily="18" charset="0"/>
                          <a:ea typeface="+mn-ea"/>
                          <a:cs typeface="Times New Roman" panose="02020603050405020304" pitchFamily="18" charset="0"/>
                        </a:rPr>
                        <a:t> status</a:t>
                      </a:r>
                      <a:endParaRPr lang="en-US"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4927" marR="24927" marT="0" marB="0" anchor="ctr"/>
                </a:tc>
                <a:tc>
                  <a:txBody>
                    <a:bodyPr/>
                    <a:lstStyle/>
                    <a:p>
                      <a:pPr algn="r">
                        <a:spcAft>
                          <a:spcPts val="0"/>
                        </a:spcAft>
                      </a:pPr>
                      <a:r>
                        <a:rPr lang="en-US" sz="2000">
                          <a:effectLst/>
                        </a:rPr>
                        <a:t>1000</a:t>
                      </a:r>
                      <a:endParaRPr lang="en-US" sz="2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indent="495300" algn="r">
                        <a:spcAft>
                          <a:spcPts val="0"/>
                        </a:spcAft>
                      </a:pPr>
                      <a:r>
                        <a:rPr lang="en-US" sz="2000">
                          <a:effectLst/>
                        </a:rPr>
                        <a:t> </a:t>
                      </a:r>
                      <a:endParaRPr lang="en-US" sz="20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just">
                        <a:spcAft>
                          <a:spcPts val="0"/>
                        </a:spcAft>
                      </a:pPr>
                      <a:r>
                        <a:rPr lang="en-US" sz="2000">
                          <a:effectLst/>
                        </a:rPr>
                        <a:t> </a:t>
                      </a:r>
                      <a:endParaRPr lang="en-US" sz="20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US" sz="2000">
                          <a:effectLst/>
                        </a:rPr>
                        <a:t> </a:t>
                      </a:r>
                      <a:endParaRPr lang="en-US" sz="2000">
                        <a:effectLst/>
                        <a:latin typeface="Times New Roman" panose="02020603050405020304" pitchFamily="18" charset="0"/>
                        <a:ea typeface="Times New Roman" panose="02020603050405020304" pitchFamily="18" charset="0"/>
                      </a:endParaRPr>
                    </a:p>
                  </a:txBody>
                  <a:tcPr marL="68580" marR="68580" marT="0" marB="0" anchor="b"/>
                </a:tc>
              </a:tr>
              <a:tr h="209550">
                <a:tc>
                  <a:txBody>
                    <a:bodyPr/>
                    <a:lstStyle/>
                    <a:p>
                      <a:pPr algn="r">
                        <a:spcAft>
                          <a:spcPts val="0"/>
                        </a:spcAft>
                      </a:pPr>
                      <a:r>
                        <a:rPr lang="en-US" sz="2000" dirty="0" smtClean="0">
                          <a:effectLst/>
                          <a:latin typeface="Times New Roman" panose="02020603050405020304" pitchFamily="18" charset="0"/>
                          <a:cs typeface="Times New Roman" panose="02020603050405020304" pitchFamily="18" charset="0"/>
                        </a:rPr>
                        <a:t>Single</a:t>
                      </a:r>
                      <a:endParaRPr lang="en-US"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4927" marR="24927" marT="0" marB="0" anchor="ctr"/>
                </a:tc>
                <a:tc>
                  <a:txBody>
                    <a:bodyPr/>
                    <a:lstStyle/>
                    <a:p>
                      <a:pPr algn="r">
                        <a:spcAft>
                          <a:spcPts val="0"/>
                        </a:spcAft>
                      </a:pPr>
                      <a:r>
                        <a:rPr lang="en-US" sz="2000">
                          <a:effectLst/>
                        </a:rPr>
                        <a:t>461</a:t>
                      </a:r>
                      <a:endParaRPr lang="en-US" sz="20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US" sz="2000">
                          <a:effectLst/>
                        </a:rPr>
                        <a:t>46.1%</a:t>
                      </a:r>
                      <a:endParaRPr lang="en-US" sz="2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just">
                        <a:spcAft>
                          <a:spcPts val="0"/>
                        </a:spcAft>
                      </a:pPr>
                      <a:r>
                        <a:rPr lang="en-US" sz="2000" dirty="0">
                          <a:effectLst/>
                        </a:rPr>
                        <a:t> </a:t>
                      </a:r>
                      <a:endParaRPr lang="en-US" sz="2000" dirty="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US" sz="2000">
                          <a:effectLst/>
                        </a:rPr>
                        <a:t> </a:t>
                      </a:r>
                      <a:endParaRPr lang="en-US" sz="2000">
                        <a:effectLst/>
                        <a:latin typeface="Times New Roman" panose="02020603050405020304" pitchFamily="18" charset="0"/>
                        <a:ea typeface="Times New Roman" panose="02020603050405020304" pitchFamily="18" charset="0"/>
                      </a:endParaRPr>
                    </a:p>
                  </a:txBody>
                  <a:tcPr marL="68580" marR="68580" marT="0" marB="0" anchor="b"/>
                </a:tc>
              </a:tr>
              <a:tr h="400050">
                <a:tc>
                  <a:txBody>
                    <a:bodyPr/>
                    <a:lstStyle/>
                    <a:p>
                      <a:pPr algn="r">
                        <a:spcAft>
                          <a:spcPts val="0"/>
                        </a:spcAft>
                      </a:pPr>
                      <a:r>
                        <a:rPr lang="en-US" sz="2000" dirty="0" smtClean="0">
                          <a:effectLst/>
                          <a:latin typeface="Times New Roman" panose="02020603050405020304" pitchFamily="18" charset="0"/>
                          <a:cs typeface="Times New Roman" panose="02020603050405020304" pitchFamily="18" charset="0"/>
                        </a:rPr>
                        <a:t>Married</a:t>
                      </a:r>
                      <a:endParaRPr lang="en-US"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4927" marR="24927" marT="0" marB="0" anchor="ctr"/>
                </a:tc>
                <a:tc>
                  <a:txBody>
                    <a:bodyPr/>
                    <a:lstStyle/>
                    <a:p>
                      <a:pPr algn="r">
                        <a:spcAft>
                          <a:spcPts val="0"/>
                        </a:spcAft>
                      </a:pPr>
                      <a:r>
                        <a:rPr lang="en-US" sz="2000">
                          <a:effectLst/>
                        </a:rPr>
                        <a:t>435</a:t>
                      </a:r>
                      <a:endParaRPr lang="en-US" sz="20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ctr">
                        <a:spcAft>
                          <a:spcPts val="0"/>
                        </a:spcAft>
                      </a:pPr>
                      <a:r>
                        <a:rPr lang="en-US" sz="2000">
                          <a:effectLst/>
                        </a:rPr>
                        <a:t>43.5%</a:t>
                      </a:r>
                      <a:endParaRPr lang="en-US" sz="2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just">
                        <a:spcAft>
                          <a:spcPts val="0"/>
                        </a:spcAft>
                      </a:pPr>
                      <a:r>
                        <a:rPr lang="en-US" sz="2000">
                          <a:effectLst/>
                        </a:rPr>
                        <a:t> </a:t>
                      </a:r>
                      <a:endParaRPr lang="en-US" sz="20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US" sz="2000">
                          <a:effectLst/>
                        </a:rPr>
                        <a:t> </a:t>
                      </a:r>
                      <a:endParaRPr lang="en-US" sz="2000">
                        <a:effectLst/>
                        <a:latin typeface="Times New Roman" panose="02020603050405020304" pitchFamily="18" charset="0"/>
                        <a:ea typeface="Times New Roman" panose="02020603050405020304" pitchFamily="18" charset="0"/>
                      </a:endParaRPr>
                    </a:p>
                  </a:txBody>
                  <a:tcPr marL="68580" marR="68580" marT="0" marB="0" anchor="b"/>
                </a:tc>
              </a:tr>
              <a:tr h="219075">
                <a:tc>
                  <a:txBody>
                    <a:bodyPr/>
                    <a:lstStyle/>
                    <a:p>
                      <a:pPr algn="r">
                        <a:spcAft>
                          <a:spcPts val="0"/>
                        </a:spcAft>
                      </a:pPr>
                      <a:r>
                        <a:rPr lang="en-US" sz="2000" dirty="0" smtClean="0">
                          <a:effectLst/>
                          <a:latin typeface="Times New Roman" panose="02020603050405020304" pitchFamily="18" charset="0"/>
                          <a:cs typeface="Times New Roman" panose="02020603050405020304" pitchFamily="18" charset="0"/>
                        </a:rPr>
                        <a:t>Divorced/separated/windowed</a:t>
                      </a:r>
                      <a:endParaRPr lang="en-US"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4927" marR="24927" marT="0" marB="0" anchor="ctr"/>
                </a:tc>
                <a:tc>
                  <a:txBody>
                    <a:bodyPr/>
                    <a:lstStyle/>
                    <a:p>
                      <a:pPr algn="r">
                        <a:spcAft>
                          <a:spcPts val="0"/>
                        </a:spcAft>
                      </a:pPr>
                      <a:r>
                        <a:rPr lang="en-US" sz="2000">
                          <a:effectLst/>
                        </a:rPr>
                        <a:t>104</a:t>
                      </a:r>
                      <a:endParaRPr lang="en-US" sz="20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US" sz="2000" dirty="0">
                          <a:effectLst/>
                        </a:rPr>
                        <a:t>10.4%</a:t>
                      </a:r>
                      <a:endParaRPr lang="en-US" sz="2000" dirty="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just">
                        <a:spcAft>
                          <a:spcPts val="0"/>
                        </a:spcAft>
                      </a:pPr>
                      <a:r>
                        <a:rPr lang="en-US" sz="2000">
                          <a:effectLst/>
                        </a:rPr>
                        <a:t> </a:t>
                      </a:r>
                      <a:endParaRPr lang="en-US" sz="20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US" sz="2000" dirty="0">
                          <a:effectLst/>
                        </a:rPr>
                        <a:t> </a:t>
                      </a:r>
                      <a:endParaRPr lang="en-US" sz="2000" dirty="0">
                        <a:effectLst/>
                        <a:latin typeface="Times New Roman" panose="02020603050405020304" pitchFamily="18" charset="0"/>
                        <a:ea typeface="Times New Roman" panose="02020603050405020304" pitchFamily="18" charset="0"/>
                      </a:endParaRPr>
                    </a:p>
                  </a:txBody>
                  <a:tcPr marL="68580" marR="68580" marT="0" marB="0" anchor="b"/>
                </a:tc>
              </a:tr>
            </a:tbl>
          </a:graphicData>
        </a:graphic>
      </p:graphicFrame>
      <p:sp>
        <p:nvSpPr>
          <p:cNvPr id="6" name="Title 1"/>
          <p:cNvSpPr>
            <a:spLocks noGrp="1"/>
          </p:cNvSpPr>
          <p:nvPr>
            <p:ph type="title"/>
          </p:nvPr>
        </p:nvSpPr>
        <p:spPr>
          <a:xfrm>
            <a:off x="304800" y="76200"/>
            <a:ext cx="8382000" cy="715962"/>
          </a:xfrm>
        </p:spPr>
        <p:txBody>
          <a:bodyPr>
            <a:normAutofit fontScale="90000"/>
          </a:bodyPr>
          <a:lstStyle/>
          <a:p>
            <a:r>
              <a:rPr lang="en-US" sz="3600" b="1" dirty="0" smtClean="0"/>
              <a:t>4. Results – Respondent’s Characteristics</a:t>
            </a:r>
            <a:endParaRPr lang="en-US" sz="3600" b="1" dirty="0"/>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10200" y="2977096"/>
            <a:ext cx="3270878" cy="3195104"/>
          </a:xfrm>
          <a:prstGeom prst="rect">
            <a:avLst/>
          </a:prstGeom>
        </p:spPr>
      </p:pic>
    </p:spTree>
    <p:extLst>
      <p:ext uri="{BB962C8B-B14F-4D97-AF65-F5344CB8AC3E}">
        <p14:creationId xmlns:p14="http://schemas.microsoft.com/office/powerpoint/2010/main" val="46467563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p:spPr>
        <p:txBody>
          <a:bodyPr>
            <a:normAutofit fontScale="90000"/>
          </a:bodyPr>
          <a:lstStyle/>
          <a:p>
            <a:r>
              <a:rPr lang="en-US" sz="3600" b="1" dirty="0" smtClean="0"/>
              <a:t>4. Results – Respondent’s Classifications</a:t>
            </a:r>
            <a:endParaRPr lang="en-US" sz="3600" b="1" dirty="0"/>
          </a:p>
        </p:txBody>
      </p:sp>
      <p:sp>
        <p:nvSpPr>
          <p:cNvPr id="5" name="Rectangle 4"/>
          <p:cNvSpPr/>
          <p:nvPr/>
        </p:nvSpPr>
        <p:spPr>
          <a:xfrm>
            <a:off x="1143000" y="2743200"/>
            <a:ext cx="6400800" cy="707886"/>
          </a:xfrm>
          <a:prstGeom prst="rect">
            <a:avLst/>
          </a:prstGeom>
        </p:spPr>
        <p:txBody>
          <a:bodyPr wrap="square">
            <a:spAutoFit/>
          </a:bodyPr>
          <a:lstStyle/>
          <a:p>
            <a:r>
              <a:rPr lang="en-US" sz="2000" dirty="0" err="1" smtClean="0">
                <a:solidFill>
                  <a:srgbClr val="0070C0"/>
                </a:solidFill>
              </a:rPr>
              <a:t>Khoảng</a:t>
            </a:r>
            <a:r>
              <a:rPr lang="en-US" sz="2000" dirty="0" smtClean="0">
                <a:solidFill>
                  <a:srgbClr val="0070C0"/>
                </a:solidFill>
              </a:rPr>
              <a:t> 8% </a:t>
            </a:r>
            <a:r>
              <a:rPr lang="en-US" sz="2000" dirty="0" err="1" smtClean="0">
                <a:solidFill>
                  <a:srgbClr val="0070C0"/>
                </a:solidFill>
              </a:rPr>
              <a:t>bệnh</a:t>
            </a:r>
            <a:r>
              <a:rPr lang="en-US" sz="2000" dirty="0" smtClean="0">
                <a:solidFill>
                  <a:srgbClr val="0070C0"/>
                </a:solidFill>
              </a:rPr>
              <a:t> </a:t>
            </a:r>
            <a:r>
              <a:rPr lang="en-US" sz="2000" dirty="0" err="1" smtClean="0">
                <a:solidFill>
                  <a:srgbClr val="0070C0"/>
                </a:solidFill>
              </a:rPr>
              <a:t>nhân</a:t>
            </a:r>
            <a:r>
              <a:rPr lang="en-US" sz="2000" dirty="0" smtClean="0">
                <a:solidFill>
                  <a:srgbClr val="0070C0"/>
                </a:solidFill>
              </a:rPr>
              <a:t> Methadone </a:t>
            </a:r>
            <a:r>
              <a:rPr lang="en-US" sz="2000" dirty="0" err="1" smtClean="0">
                <a:solidFill>
                  <a:srgbClr val="0070C0"/>
                </a:solidFill>
              </a:rPr>
              <a:t>thuộc</a:t>
            </a:r>
            <a:r>
              <a:rPr lang="en-US" sz="2000" dirty="0" smtClean="0">
                <a:solidFill>
                  <a:srgbClr val="0070C0"/>
                </a:solidFill>
              </a:rPr>
              <a:t> </a:t>
            </a:r>
            <a:r>
              <a:rPr lang="en-US" sz="2000" dirty="0" err="1" smtClean="0">
                <a:solidFill>
                  <a:srgbClr val="0070C0"/>
                </a:solidFill>
              </a:rPr>
              <a:t>đối</a:t>
            </a:r>
            <a:r>
              <a:rPr lang="en-US" sz="2000" dirty="0" smtClean="0">
                <a:solidFill>
                  <a:srgbClr val="0070C0"/>
                </a:solidFill>
              </a:rPr>
              <a:t> </a:t>
            </a:r>
            <a:r>
              <a:rPr lang="en-US" sz="2000" dirty="0" err="1" smtClean="0">
                <a:solidFill>
                  <a:srgbClr val="0070C0"/>
                </a:solidFill>
              </a:rPr>
              <a:t>tượng</a:t>
            </a:r>
            <a:r>
              <a:rPr lang="en-US" sz="2000" dirty="0" smtClean="0">
                <a:solidFill>
                  <a:srgbClr val="0070C0"/>
                </a:solidFill>
              </a:rPr>
              <a:t> </a:t>
            </a:r>
            <a:r>
              <a:rPr lang="en-US" sz="2000" dirty="0" err="1" smtClean="0">
                <a:solidFill>
                  <a:srgbClr val="0070C0"/>
                </a:solidFill>
              </a:rPr>
              <a:t>được</a:t>
            </a:r>
            <a:r>
              <a:rPr lang="en-US" sz="2000" dirty="0" smtClean="0">
                <a:solidFill>
                  <a:srgbClr val="0070C0"/>
                </a:solidFill>
              </a:rPr>
              <a:t> </a:t>
            </a:r>
            <a:r>
              <a:rPr lang="en-US" sz="2000" dirty="0" err="1" smtClean="0">
                <a:solidFill>
                  <a:srgbClr val="0070C0"/>
                </a:solidFill>
              </a:rPr>
              <a:t>miễn</a:t>
            </a:r>
            <a:r>
              <a:rPr lang="en-US" sz="2000" dirty="0" smtClean="0">
                <a:solidFill>
                  <a:srgbClr val="0070C0"/>
                </a:solidFill>
              </a:rPr>
              <a:t> </a:t>
            </a:r>
            <a:r>
              <a:rPr lang="en-US" sz="2000" dirty="0" err="1" smtClean="0">
                <a:solidFill>
                  <a:srgbClr val="0070C0"/>
                </a:solidFill>
              </a:rPr>
              <a:t>giảm</a:t>
            </a:r>
            <a:r>
              <a:rPr lang="en-US" sz="2000" dirty="0" smtClean="0">
                <a:solidFill>
                  <a:srgbClr val="0070C0"/>
                </a:solidFill>
              </a:rPr>
              <a:t> </a:t>
            </a:r>
            <a:r>
              <a:rPr lang="en-US" sz="2000" dirty="0" err="1" smtClean="0">
                <a:solidFill>
                  <a:srgbClr val="0070C0"/>
                </a:solidFill>
              </a:rPr>
              <a:t>phí</a:t>
            </a:r>
            <a:r>
              <a:rPr lang="en-US" sz="2000" dirty="0" smtClean="0">
                <a:solidFill>
                  <a:srgbClr val="0070C0"/>
                </a:solidFill>
              </a:rPr>
              <a:t> </a:t>
            </a:r>
            <a:r>
              <a:rPr lang="en-US" sz="2000" dirty="0" err="1" smtClean="0">
                <a:solidFill>
                  <a:srgbClr val="0070C0"/>
                </a:solidFill>
              </a:rPr>
              <a:t>điều</a:t>
            </a:r>
            <a:r>
              <a:rPr lang="en-US" sz="2000" dirty="0" smtClean="0">
                <a:solidFill>
                  <a:srgbClr val="0070C0"/>
                </a:solidFill>
              </a:rPr>
              <a:t> </a:t>
            </a:r>
            <a:r>
              <a:rPr lang="en-US" sz="2000" dirty="0" err="1" smtClean="0">
                <a:solidFill>
                  <a:srgbClr val="0070C0"/>
                </a:solidFill>
              </a:rPr>
              <a:t>trị</a:t>
            </a:r>
            <a:r>
              <a:rPr lang="en-US" sz="2000" dirty="0" smtClean="0">
                <a:solidFill>
                  <a:srgbClr val="0070C0"/>
                </a:solidFill>
              </a:rPr>
              <a:t> </a:t>
            </a:r>
            <a:r>
              <a:rPr lang="en-US" sz="2000" dirty="0" err="1" smtClean="0">
                <a:solidFill>
                  <a:srgbClr val="0070C0"/>
                </a:solidFill>
              </a:rPr>
              <a:t>theo</a:t>
            </a:r>
            <a:r>
              <a:rPr lang="en-US" sz="2000" dirty="0" smtClean="0">
                <a:solidFill>
                  <a:srgbClr val="0070C0"/>
                </a:solidFill>
              </a:rPr>
              <a:t> </a:t>
            </a:r>
            <a:r>
              <a:rPr lang="en-US" sz="2000" dirty="0" err="1" smtClean="0">
                <a:solidFill>
                  <a:srgbClr val="0070C0"/>
                </a:solidFill>
              </a:rPr>
              <a:t>quy</a:t>
            </a:r>
            <a:r>
              <a:rPr lang="en-US" sz="2000" dirty="0" smtClean="0">
                <a:solidFill>
                  <a:srgbClr val="0070C0"/>
                </a:solidFill>
              </a:rPr>
              <a:t> </a:t>
            </a:r>
            <a:r>
              <a:rPr lang="en-US" sz="2000" dirty="0" err="1" smtClean="0">
                <a:solidFill>
                  <a:srgbClr val="0070C0"/>
                </a:solidFill>
              </a:rPr>
              <a:t>định</a:t>
            </a:r>
            <a:r>
              <a:rPr lang="en-US" sz="2000" dirty="0" smtClean="0">
                <a:solidFill>
                  <a:srgbClr val="0070C0"/>
                </a:solidFill>
              </a:rPr>
              <a:t> (NĐ 96)</a:t>
            </a:r>
            <a:endParaRPr lang="en-US" sz="2000" dirty="0">
              <a:solidFill>
                <a:srgbClr val="0070C0"/>
              </a:solidFill>
            </a:endParaRPr>
          </a:p>
        </p:txBody>
      </p:sp>
      <p:graphicFrame>
        <p:nvGraphicFramePr>
          <p:cNvPr id="6" name="Chart 5"/>
          <p:cNvGraphicFramePr>
            <a:graphicFrameLocks/>
          </p:cNvGraphicFramePr>
          <p:nvPr>
            <p:extLst>
              <p:ext uri="{D42A27DB-BD31-4B8C-83A1-F6EECF244321}">
                <p14:modId xmlns:p14="http://schemas.microsoft.com/office/powerpoint/2010/main" val="3444262799"/>
              </p:ext>
            </p:extLst>
          </p:nvPr>
        </p:nvGraphicFramePr>
        <p:xfrm>
          <a:off x="457200" y="1371600"/>
          <a:ext cx="8229600" cy="51054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59498260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651242587"/>
              </p:ext>
            </p:extLst>
          </p:nvPr>
        </p:nvGraphicFramePr>
        <p:xfrm>
          <a:off x="457200" y="1605915"/>
          <a:ext cx="8229603" cy="4267200"/>
        </p:xfrm>
        <a:graphic>
          <a:graphicData uri="http://schemas.openxmlformats.org/drawingml/2006/table">
            <a:tbl>
              <a:tblPr firstRow="1" firstCol="1" bandRow="1">
                <a:tableStyleId>{5C22544A-7EE6-4342-B048-85BDC9FD1C3A}</a:tableStyleId>
              </a:tblPr>
              <a:tblGrid>
                <a:gridCol w="2438400"/>
                <a:gridCol w="1143000"/>
                <a:gridCol w="914400"/>
                <a:gridCol w="3045496"/>
                <a:gridCol w="688307"/>
              </a:tblGrid>
              <a:tr h="219075">
                <a:tc>
                  <a:txBody>
                    <a:bodyPr/>
                    <a:lstStyle/>
                    <a:p>
                      <a:pPr algn="just">
                        <a:spcAft>
                          <a:spcPts val="0"/>
                        </a:spcAft>
                      </a:pPr>
                      <a:r>
                        <a:rPr lang="en-US" sz="2000" dirty="0" smtClean="0">
                          <a:effectLst/>
                          <a:latin typeface="+mn-lt"/>
                          <a:ea typeface="+mn-ea"/>
                        </a:rPr>
                        <a:t>Characteristics</a:t>
                      </a:r>
                      <a:endParaRPr lang="en-US" sz="2000" dirty="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ctr">
                        <a:spcAft>
                          <a:spcPts val="0"/>
                        </a:spcAft>
                      </a:pPr>
                      <a:r>
                        <a:rPr lang="en-US" sz="2000" dirty="0" smtClean="0">
                          <a:effectLst/>
                          <a:latin typeface="Times New Roman" panose="02020603050405020304" pitchFamily="18" charset="0"/>
                          <a:ea typeface="+mn-ea"/>
                          <a:cs typeface="Times New Roman" panose="02020603050405020304" pitchFamily="18" charset="0"/>
                        </a:rPr>
                        <a:t>#</a:t>
                      </a:r>
                      <a:endParaRPr lang="en-US"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c>
                  <a:txBody>
                    <a:bodyPr/>
                    <a:lstStyle/>
                    <a:p>
                      <a:pPr algn="ctr">
                        <a:spcAft>
                          <a:spcPts val="0"/>
                        </a:spcAft>
                      </a:pPr>
                      <a:r>
                        <a:rPr lang="en-US" sz="2000">
                          <a:effectLst/>
                          <a:latin typeface="Times New Roman" panose="02020603050405020304" pitchFamily="18" charset="0"/>
                          <a:cs typeface="Times New Roman" panose="02020603050405020304" pitchFamily="18" charset="0"/>
                        </a:rPr>
                        <a:t>%</a:t>
                      </a:r>
                      <a:endParaRPr lang="en-US"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c gridSpan="2">
                  <a:txBody>
                    <a:bodyPr/>
                    <a:lstStyle/>
                    <a:p>
                      <a:pPr algn="ctr">
                        <a:spcAft>
                          <a:spcPts val="0"/>
                        </a:spcAft>
                      </a:pPr>
                      <a:r>
                        <a:rPr lang="en-US" sz="2000" dirty="0" smtClean="0">
                          <a:effectLst/>
                          <a:latin typeface="Times New Roman" panose="02020603050405020304" pitchFamily="18" charset="0"/>
                          <a:ea typeface="Times New Roman" panose="02020603050405020304" pitchFamily="18" charset="0"/>
                        </a:rPr>
                        <a:t>Description</a:t>
                      </a:r>
                      <a:endParaRPr lang="en-US" sz="2000" dirty="0">
                        <a:effectLst/>
                        <a:latin typeface="Times New Roman" panose="02020603050405020304" pitchFamily="18" charset="0"/>
                        <a:ea typeface="Times New Roman" panose="02020603050405020304" pitchFamily="18" charset="0"/>
                      </a:endParaRPr>
                    </a:p>
                  </a:txBody>
                  <a:tcPr marL="68580" marR="68580" marT="0" marB="0" anchor="b"/>
                </a:tc>
                <a:tc hMerge="1">
                  <a:txBody>
                    <a:bodyPr/>
                    <a:lstStyle/>
                    <a:p>
                      <a:endParaRPr lang="en-US"/>
                    </a:p>
                  </a:txBody>
                  <a:tcPr/>
                </a:tc>
              </a:tr>
              <a:tr h="219075">
                <a:tc>
                  <a:txBody>
                    <a:bodyPr/>
                    <a:lstStyle/>
                    <a:p>
                      <a:pPr>
                        <a:spcAft>
                          <a:spcPts val="0"/>
                        </a:spcAft>
                      </a:pPr>
                      <a:r>
                        <a:rPr lang="en-US" sz="2000" dirty="0" smtClean="0">
                          <a:effectLst/>
                        </a:rPr>
                        <a:t>Duration of using drug (years)</a:t>
                      </a:r>
                      <a:endParaRPr lang="en-US" sz="2000" dirty="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spcAft>
                          <a:spcPts val="0"/>
                        </a:spcAft>
                      </a:pPr>
                      <a:r>
                        <a:rPr lang="en-US" sz="2000">
                          <a:effectLst/>
                          <a:latin typeface="Times New Roman" panose="02020603050405020304" pitchFamily="18" charset="0"/>
                          <a:cs typeface="Times New Roman" panose="02020603050405020304" pitchFamily="18" charset="0"/>
                        </a:rPr>
                        <a:t>1000</a:t>
                      </a:r>
                      <a:endParaRPr lang="en-US"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Aft>
                          <a:spcPts val="0"/>
                        </a:spcAft>
                      </a:pPr>
                      <a:r>
                        <a:rPr lang="en-US" sz="2000">
                          <a:effectLst/>
                          <a:latin typeface="Times New Roman" panose="02020603050405020304" pitchFamily="18" charset="0"/>
                          <a:cs typeface="Times New Roman" panose="02020603050405020304" pitchFamily="18" charset="0"/>
                        </a:rPr>
                        <a:t> </a:t>
                      </a:r>
                      <a:endParaRPr lang="en-US"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gridSpan="2">
                  <a:txBody>
                    <a:bodyPr/>
                    <a:lstStyle/>
                    <a:p>
                      <a:pPr algn="ctr">
                        <a:spcAft>
                          <a:spcPts val="0"/>
                        </a:spcAft>
                      </a:pPr>
                      <a:r>
                        <a:rPr lang="en-US" sz="2000" dirty="0" smtClean="0">
                          <a:effectLst/>
                          <a:latin typeface="Times New Roman" panose="02020603050405020304" pitchFamily="18" charset="0"/>
                          <a:cs typeface="Times New Roman" panose="02020603050405020304" pitchFamily="18" charset="0"/>
                        </a:rPr>
                        <a:t>(</a:t>
                      </a:r>
                      <a:r>
                        <a:rPr lang="en-US" sz="2000" dirty="0">
                          <a:effectLst/>
                          <a:latin typeface="Times New Roman" panose="02020603050405020304" pitchFamily="18" charset="0"/>
                          <a:cs typeface="Times New Roman" panose="02020603050405020304" pitchFamily="18" charset="0"/>
                        </a:rPr>
                        <a:t> </a:t>
                      </a:r>
                      <a:r>
                        <a:rPr lang="en-US" sz="2000" dirty="0" smtClean="0">
                          <a:effectLst/>
                          <a:latin typeface="Times New Roman" panose="02020603050405020304" pitchFamily="18" charset="0"/>
                          <a:cs typeface="Times New Roman" panose="02020603050405020304" pitchFamily="18" charset="0"/>
                        </a:rPr>
                        <a:t>years)</a:t>
                      </a:r>
                      <a:endParaRPr lang="en-US"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c hMerge="1">
                  <a:txBody>
                    <a:bodyPr/>
                    <a:lstStyle/>
                    <a:p>
                      <a:endParaRPr lang="en-US"/>
                    </a:p>
                  </a:txBody>
                  <a:tcPr/>
                </a:tc>
              </a:tr>
              <a:tr h="209550">
                <a:tc>
                  <a:txBody>
                    <a:bodyPr/>
                    <a:lstStyle/>
                    <a:p>
                      <a:pPr algn="r">
                        <a:spcAft>
                          <a:spcPts val="0"/>
                        </a:spcAft>
                      </a:pPr>
                      <a:r>
                        <a:rPr lang="en-US" sz="2000" dirty="0">
                          <a:effectLst/>
                        </a:rPr>
                        <a:t>&lt; </a:t>
                      </a:r>
                      <a:r>
                        <a:rPr lang="en-US" sz="2000" dirty="0" smtClean="0">
                          <a:effectLst/>
                        </a:rPr>
                        <a:t>10 </a:t>
                      </a:r>
                      <a:endParaRPr lang="en-US" sz="2000" dirty="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spcAft>
                          <a:spcPts val="0"/>
                        </a:spcAft>
                      </a:pPr>
                      <a:r>
                        <a:rPr lang="en-US" sz="2000">
                          <a:effectLst/>
                          <a:latin typeface="Times New Roman" panose="02020603050405020304" pitchFamily="18" charset="0"/>
                          <a:cs typeface="Times New Roman" panose="02020603050405020304" pitchFamily="18" charset="0"/>
                        </a:rPr>
                        <a:t>170</a:t>
                      </a:r>
                      <a:endParaRPr lang="en-US"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Aft>
                          <a:spcPts val="0"/>
                        </a:spcAft>
                      </a:pPr>
                      <a:r>
                        <a:rPr lang="en-US" sz="2000">
                          <a:effectLst/>
                          <a:latin typeface="Times New Roman" panose="02020603050405020304" pitchFamily="18" charset="0"/>
                          <a:cs typeface="Times New Roman" panose="02020603050405020304" pitchFamily="18" charset="0"/>
                        </a:rPr>
                        <a:t>17.0%</a:t>
                      </a:r>
                      <a:endParaRPr lang="en-US"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just">
                        <a:spcAft>
                          <a:spcPts val="0"/>
                        </a:spcAft>
                      </a:pPr>
                      <a:r>
                        <a:rPr lang="en-US" sz="2000" dirty="0" smtClean="0">
                          <a:effectLst/>
                        </a:rPr>
                        <a:t>Mean</a:t>
                      </a:r>
                      <a:endParaRPr lang="en-US" sz="2000" dirty="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US" sz="2000">
                          <a:effectLst/>
                          <a:latin typeface="Times New Roman" panose="02020603050405020304" pitchFamily="18" charset="0"/>
                          <a:cs typeface="Times New Roman" panose="02020603050405020304" pitchFamily="18" charset="0"/>
                        </a:rPr>
                        <a:t>14.8</a:t>
                      </a:r>
                      <a:endParaRPr lang="en-US"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r>
              <a:tr h="209550">
                <a:tc>
                  <a:txBody>
                    <a:bodyPr/>
                    <a:lstStyle/>
                    <a:p>
                      <a:pPr algn="r">
                        <a:spcAft>
                          <a:spcPts val="0"/>
                        </a:spcAft>
                      </a:pPr>
                      <a:r>
                        <a:rPr lang="en-US" sz="2000" dirty="0" smtClean="0">
                          <a:effectLst/>
                        </a:rPr>
                        <a:t>10-15</a:t>
                      </a:r>
                      <a:endParaRPr lang="en-US" sz="2000" dirty="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spcAft>
                          <a:spcPts val="0"/>
                        </a:spcAft>
                      </a:pPr>
                      <a:r>
                        <a:rPr lang="en-US" sz="2000">
                          <a:effectLst/>
                          <a:latin typeface="Times New Roman" panose="02020603050405020304" pitchFamily="18" charset="0"/>
                          <a:cs typeface="Times New Roman" panose="02020603050405020304" pitchFamily="18" charset="0"/>
                        </a:rPr>
                        <a:t>300</a:t>
                      </a:r>
                      <a:endParaRPr lang="en-US"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Aft>
                          <a:spcPts val="0"/>
                        </a:spcAft>
                      </a:pPr>
                      <a:r>
                        <a:rPr lang="en-US" sz="2000">
                          <a:effectLst/>
                          <a:latin typeface="Times New Roman" panose="02020603050405020304" pitchFamily="18" charset="0"/>
                          <a:cs typeface="Times New Roman" panose="02020603050405020304" pitchFamily="18" charset="0"/>
                        </a:rPr>
                        <a:t>30.0%</a:t>
                      </a:r>
                      <a:endParaRPr lang="en-US"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just">
                        <a:spcAft>
                          <a:spcPts val="0"/>
                        </a:spcAft>
                      </a:pPr>
                      <a:r>
                        <a:rPr lang="en-US" sz="2000" dirty="0" smtClean="0">
                          <a:effectLst/>
                        </a:rPr>
                        <a:t>Standard Deviation</a:t>
                      </a:r>
                      <a:endParaRPr lang="en-US" sz="2000" dirty="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US" sz="2000">
                          <a:effectLst/>
                          <a:latin typeface="Times New Roman" panose="02020603050405020304" pitchFamily="18" charset="0"/>
                          <a:cs typeface="Times New Roman" panose="02020603050405020304" pitchFamily="18" charset="0"/>
                        </a:rPr>
                        <a:t>5.5</a:t>
                      </a:r>
                      <a:endParaRPr lang="en-US"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r>
              <a:tr h="219075">
                <a:tc>
                  <a:txBody>
                    <a:bodyPr/>
                    <a:lstStyle/>
                    <a:p>
                      <a:pPr algn="r">
                        <a:spcAft>
                          <a:spcPts val="0"/>
                        </a:spcAft>
                      </a:pPr>
                      <a:r>
                        <a:rPr lang="en-US" sz="2000" dirty="0">
                          <a:effectLst/>
                        </a:rPr>
                        <a:t>&gt; </a:t>
                      </a:r>
                      <a:r>
                        <a:rPr lang="en-US" sz="2000" dirty="0" smtClean="0">
                          <a:effectLst/>
                        </a:rPr>
                        <a:t>15</a:t>
                      </a:r>
                      <a:endParaRPr lang="en-US" sz="2000" dirty="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spcAft>
                          <a:spcPts val="0"/>
                        </a:spcAft>
                      </a:pPr>
                      <a:r>
                        <a:rPr lang="en-US" sz="2000">
                          <a:effectLst/>
                          <a:latin typeface="Times New Roman" panose="02020603050405020304" pitchFamily="18" charset="0"/>
                          <a:cs typeface="Times New Roman" panose="02020603050405020304" pitchFamily="18" charset="0"/>
                        </a:rPr>
                        <a:t>530</a:t>
                      </a:r>
                      <a:endParaRPr lang="en-US"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Aft>
                          <a:spcPts val="0"/>
                        </a:spcAft>
                      </a:pPr>
                      <a:r>
                        <a:rPr lang="en-US" sz="2000">
                          <a:effectLst/>
                          <a:latin typeface="Times New Roman" panose="02020603050405020304" pitchFamily="18" charset="0"/>
                          <a:cs typeface="Times New Roman" panose="02020603050405020304" pitchFamily="18" charset="0"/>
                        </a:rPr>
                        <a:t>53.0%</a:t>
                      </a:r>
                      <a:endParaRPr lang="en-US"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just">
                        <a:spcAft>
                          <a:spcPts val="0"/>
                        </a:spcAft>
                      </a:pPr>
                      <a:r>
                        <a:rPr lang="en-US" sz="2000" dirty="0" smtClean="0">
                          <a:effectLst/>
                          <a:latin typeface="Times New Roman" panose="02020603050405020304" pitchFamily="18" charset="0"/>
                          <a:ea typeface="Times New Roman" panose="02020603050405020304" pitchFamily="18" charset="0"/>
                        </a:rPr>
                        <a:t>Min</a:t>
                      </a:r>
                      <a:endParaRPr lang="en-US" sz="2000" dirty="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US" sz="2000">
                          <a:effectLst/>
                          <a:latin typeface="Times New Roman" panose="02020603050405020304" pitchFamily="18" charset="0"/>
                          <a:cs typeface="Times New Roman" panose="02020603050405020304" pitchFamily="18" charset="0"/>
                        </a:rPr>
                        <a:t>1</a:t>
                      </a:r>
                      <a:endParaRPr lang="en-US"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r>
              <a:tr h="219075">
                <a:tc>
                  <a:txBody>
                    <a:bodyPr/>
                    <a:lstStyle/>
                    <a:p>
                      <a:pPr>
                        <a:spcAft>
                          <a:spcPts val="0"/>
                        </a:spcAft>
                      </a:pPr>
                      <a:endParaRPr lang="en-US" sz="2000" dirty="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spcAft>
                          <a:spcPts val="0"/>
                        </a:spcAft>
                      </a:pPr>
                      <a:endParaRPr lang="en-US"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c>
                  <a:txBody>
                    <a:bodyPr/>
                    <a:lstStyle/>
                    <a:p>
                      <a:pPr algn="just">
                        <a:spcAft>
                          <a:spcPts val="0"/>
                        </a:spcAft>
                      </a:pPr>
                      <a:r>
                        <a:rPr lang="en-US" sz="2000">
                          <a:effectLst/>
                          <a:latin typeface="Times New Roman" panose="02020603050405020304" pitchFamily="18" charset="0"/>
                          <a:cs typeface="Times New Roman" panose="02020603050405020304" pitchFamily="18" charset="0"/>
                        </a:rPr>
                        <a:t> </a:t>
                      </a:r>
                      <a:endParaRPr lang="en-US"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c>
                  <a:txBody>
                    <a:bodyPr/>
                    <a:lstStyle/>
                    <a:p>
                      <a:pPr algn="just">
                        <a:spcAft>
                          <a:spcPts val="0"/>
                        </a:spcAft>
                      </a:pPr>
                      <a:r>
                        <a:rPr lang="en-US" sz="2000" dirty="0" smtClean="0">
                          <a:effectLst/>
                          <a:latin typeface="Times New Roman" panose="02020603050405020304" pitchFamily="18" charset="0"/>
                          <a:ea typeface="Times New Roman" panose="02020603050405020304" pitchFamily="18" charset="0"/>
                        </a:rPr>
                        <a:t>Max</a:t>
                      </a:r>
                      <a:endParaRPr lang="en-US" sz="2000" dirty="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US" sz="2000">
                          <a:effectLst/>
                          <a:latin typeface="Times New Roman" panose="02020603050405020304" pitchFamily="18" charset="0"/>
                          <a:cs typeface="Times New Roman" panose="02020603050405020304" pitchFamily="18" charset="0"/>
                        </a:rPr>
                        <a:t>46</a:t>
                      </a:r>
                      <a:endParaRPr lang="en-US"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r>
              <a:tr h="209550">
                <a:tc>
                  <a:txBody>
                    <a:bodyPr/>
                    <a:lstStyle/>
                    <a:p>
                      <a:pPr>
                        <a:spcAft>
                          <a:spcPts val="0"/>
                        </a:spcAft>
                      </a:pPr>
                      <a:r>
                        <a:rPr lang="en-US" sz="2000" dirty="0" smtClean="0">
                          <a:effectLst/>
                        </a:rPr>
                        <a:t>Frequency of using drug before get in MMT</a:t>
                      </a:r>
                      <a:endParaRPr lang="en-US" sz="2000" dirty="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spcAft>
                          <a:spcPts val="0"/>
                        </a:spcAft>
                      </a:pPr>
                      <a:r>
                        <a:rPr lang="en-US" sz="2000">
                          <a:effectLst/>
                          <a:latin typeface="Times New Roman" panose="02020603050405020304" pitchFamily="18" charset="0"/>
                          <a:cs typeface="Times New Roman" panose="02020603050405020304" pitchFamily="18" charset="0"/>
                        </a:rPr>
                        <a:t>1000</a:t>
                      </a:r>
                      <a:endParaRPr lang="en-US"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indent="495300" algn="r">
                        <a:spcAft>
                          <a:spcPts val="0"/>
                        </a:spcAft>
                      </a:pPr>
                      <a:r>
                        <a:rPr lang="en-US" sz="2000">
                          <a:effectLst/>
                          <a:latin typeface="Times New Roman" panose="02020603050405020304" pitchFamily="18" charset="0"/>
                          <a:cs typeface="Times New Roman" panose="02020603050405020304" pitchFamily="18" charset="0"/>
                        </a:rPr>
                        <a:t> </a:t>
                      </a:r>
                      <a:endParaRPr lang="en-US"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c>
                  <a:txBody>
                    <a:bodyPr/>
                    <a:lstStyle/>
                    <a:p>
                      <a:pPr algn="ctr">
                        <a:spcAft>
                          <a:spcPts val="0"/>
                        </a:spcAft>
                      </a:pPr>
                      <a:r>
                        <a:rPr lang="en-US" sz="2000" dirty="0">
                          <a:effectLst/>
                        </a:rPr>
                        <a:t> </a:t>
                      </a:r>
                      <a:r>
                        <a:rPr lang="en-US" sz="2000" dirty="0" smtClean="0">
                          <a:effectLst/>
                        </a:rPr>
                        <a:t>(Times/day)</a:t>
                      </a:r>
                      <a:endParaRPr lang="en-US" sz="2000" dirty="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US" sz="2000">
                          <a:effectLst/>
                          <a:latin typeface="Times New Roman" panose="02020603050405020304" pitchFamily="18" charset="0"/>
                          <a:cs typeface="Times New Roman" panose="02020603050405020304" pitchFamily="18" charset="0"/>
                        </a:rPr>
                        <a:t> </a:t>
                      </a:r>
                      <a:endParaRPr lang="en-US"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r>
              <a:tr h="209550">
                <a:tc>
                  <a:txBody>
                    <a:bodyPr/>
                    <a:lstStyle/>
                    <a:p>
                      <a:pPr algn="r">
                        <a:spcAft>
                          <a:spcPts val="0"/>
                        </a:spcAft>
                      </a:pPr>
                      <a:r>
                        <a:rPr lang="en-US" sz="2000" dirty="0" smtClean="0">
                          <a:effectLst/>
                        </a:rPr>
                        <a:t>1 times/day</a:t>
                      </a:r>
                      <a:endParaRPr lang="en-US" sz="2000" dirty="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spcAft>
                          <a:spcPts val="0"/>
                        </a:spcAft>
                      </a:pPr>
                      <a:r>
                        <a:rPr lang="en-US" sz="2000">
                          <a:effectLst/>
                          <a:latin typeface="Times New Roman" panose="02020603050405020304" pitchFamily="18" charset="0"/>
                          <a:cs typeface="Times New Roman" panose="02020603050405020304" pitchFamily="18" charset="0"/>
                        </a:rPr>
                        <a:t>86</a:t>
                      </a:r>
                      <a:endParaRPr lang="en-US"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c>
                  <a:txBody>
                    <a:bodyPr/>
                    <a:lstStyle/>
                    <a:p>
                      <a:pPr algn="r">
                        <a:spcAft>
                          <a:spcPts val="0"/>
                        </a:spcAft>
                      </a:pPr>
                      <a:r>
                        <a:rPr lang="en-US" sz="2000">
                          <a:effectLst/>
                          <a:latin typeface="Times New Roman" panose="02020603050405020304" pitchFamily="18" charset="0"/>
                          <a:cs typeface="Times New Roman" panose="02020603050405020304" pitchFamily="18" charset="0"/>
                        </a:rPr>
                        <a:t>8.6%</a:t>
                      </a:r>
                      <a:endParaRPr lang="en-US"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just">
                        <a:spcAft>
                          <a:spcPts val="0"/>
                        </a:spcAft>
                      </a:pPr>
                      <a:r>
                        <a:rPr lang="en-US" sz="2000" dirty="0" smtClean="0">
                          <a:effectLst/>
                        </a:rPr>
                        <a:t>Mean</a:t>
                      </a:r>
                      <a:endParaRPr lang="en-US" sz="2000" dirty="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US" sz="2000">
                          <a:effectLst/>
                          <a:latin typeface="Times New Roman" panose="02020603050405020304" pitchFamily="18" charset="0"/>
                          <a:cs typeface="Times New Roman" panose="02020603050405020304" pitchFamily="18" charset="0"/>
                        </a:rPr>
                        <a:t>3</a:t>
                      </a:r>
                      <a:endParaRPr lang="en-US"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r>
              <a:tr h="209550">
                <a:tc>
                  <a:txBody>
                    <a:bodyPr/>
                    <a:lstStyle/>
                    <a:p>
                      <a:pPr algn="r">
                        <a:spcAft>
                          <a:spcPts val="0"/>
                        </a:spcAft>
                      </a:pPr>
                      <a:r>
                        <a:rPr lang="en-US" sz="2000" dirty="0" smtClean="0">
                          <a:effectLst/>
                        </a:rPr>
                        <a:t>2-3 times/day</a:t>
                      </a:r>
                      <a:endParaRPr lang="en-US" sz="2000" dirty="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spcAft>
                          <a:spcPts val="0"/>
                        </a:spcAft>
                      </a:pPr>
                      <a:r>
                        <a:rPr lang="en-US" sz="2000">
                          <a:effectLst/>
                          <a:latin typeface="Times New Roman" panose="02020603050405020304" pitchFamily="18" charset="0"/>
                          <a:cs typeface="Times New Roman" panose="02020603050405020304" pitchFamily="18" charset="0"/>
                        </a:rPr>
                        <a:t>667</a:t>
                      </a:r>
                      <a:endParaRPr lang="en-US"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c>
                  <a:txBody>
                    <a:bodyPr/>
                    <a:lstStyle/>
                    <a:p>
                      <a:pPr algn="r">
                        <a:spcAft>
                          <a:spcPts val="0"/>
                        </a:spcAft>
                      </a:pPr>
                      <a:r>
                        <a:rPr lang="en-US" sz="2000">
                          <a:effectLst/>
                          <a:latin typeface="Times New Roman" panose="02020603050405020304" pitchFamily="18" charset="0"/>
                          <a:cs typeface="Times New Roman" panose="02020603050405020304" pitchFamily="18" charset="0"/>
                        </a:rPr>
                        <a:t>66.8%</a:t>
                      </a:r>
                      <a:endParaRPr lang="en-US"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just">
                        <a:spcAft>
                          <a:spcPts val="0"/>
                        </a:spcAft>
                      </a:pPr>
                      <a:r>
                        <a:rPr lang="en-US" sz="2000" dirty="0" smtClean="0">
                          <a:effectLst/>
                        </a:rPr>
                        <a:t>Min</a:t>
                      </a:r>
                      <a:endParaRPr lang="en-US" sz="2000" dirty="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US" sz="2000">
                          <a:effectLst/>
                          <a:latin typeface="Times New Roman" panose="02020603050405020304" pitchFamily="18" charset="0"/>
                          <a:cs typeface="Times New Roman" panose="02020603050405020304" pitchFamily="18" charset="0"/>
                        </a:rPr>
                        <a:t>1</a:t>
                      </a:r>
                      <a:endParaRPr lang="en-US"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r>
              <a:tr h="209550">
                <a:tc>
                  <a:txBody>
                    <a:bodyPr/>
                    <a:lstStyle/>
                    <a:p>
                      <a:pPr algn="r">
                        <a:spcAft>
                          <a:spcPts val="0"/>
                        </a:spcAft>
                      </a:pPr>
                      <a:r>
                        <a:rPr lang="en-US" sz="2000" dirty="0" smtClean="0">
                          <a:effectLst/>
                        </a:rPr>
                        <a:t>4-5 times/day</a:t>
                      </a:r>
                      <a:endParaRPr lang="en-US" sz="2000" dirty="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spcAft>
                          <a:spcPts val="0"/>
                        </a:spcAft>
                      </a:pPr>
                      <a:r>
                        <a:rPr lang="en-US" sz="2000">
                          <a:effectLst/>
                          <a:latin typeface="Times New Roman" panose="02020603050405020304" pitchFamily="18" charset="0"/>
                          <a:cs typeface="Times New Roman" panose="02020603050405020304" pitchFamily="18" charset="0"/>
                        </a:rPr>
                        <a:t>227</a:t>
                      </a:r>
                      <a:endParaRPr lang="en-US"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c>
                  <a:txBody>
                    <a:bodyPr/>
                    <a:lstStyle/>
                    <a:p>
                      <a:pPr algn="r">
                        <a:spcAft>
                          <a:spcPts val="0"/>
                        </a:spcAft>
                      </a:pPr>
                      <a:r>
                        <a:rPr lang="en-US" sz="2000">
                          <a:effectLst/>
                          <a:latin typeface="Times New Roman" panose="02020603050405020304" pitchFamily="18" charset="0"/>
                          <a:cs typeface="Times New Roman" panose="02020603050405020304" pitchFamily="18" charset="0"/>
                        </a:rPr>
                        <a:t>22.7%</a:t>
                      </a:r>
                      <a:endParaRPr lang="en-US"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just">
                        <a:spcAft>
                          <a:spcPts val="0"/>
                        </a:spcAft>
                      </a:pPr>
                      <a:r>
                        <a:rPr lang="en-US" sz="2000" dirty="0" smtClean="0">
                          <a:effectLst/>
                        </a:rPr>
                        <a:t>Max</a:t>
                      </a:r>
                      <a:endParaRPr lang="en-US" sz="2000" dirty="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US" sz="2000">
                          <a:effectLst/>
                          <a:latin typeface="Times New Roman" panose="02020603050405020304" pitchFamily="18" charset="0"/>
                          <a:cs typeface="Times New Roman" panose="02020603050405020304" pitchFamily="18" charset="0"/>
                        </a:rPr>
                        <a:t>10</a:t>
                      </a:r>
                      <a:endParaRPr lang="en-US"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r>
              <a:tr h="219075">
                <a:tc>
                  <a:txBody>
                    <a:bodyPr/>
                    <a:lstStyle/>
                    <a:p>
                      <a:pPr algn="r">
                        <a:spcAft>
                          <a:spcPts val="0"/>
                        </a:spcAft>
                      </a:pPr>
                      <a:r>
                        <a:rPr lang="en-US" sz="2000" dirty="0">
                          <a:effectLst/>
                        </a:rPr>
                        <a:t>&gt; </a:t>
                      </a:r>
                      <a:r>
                        <a:rPr lang="en-US" sz="2000" dirty="0" smtClean="0">
                          <a:effectLst/>
                        </a:rPr>
                        <a:t>5 times/day</a:t>
                      </a:r>
                      <a:endParaRPr lang="en-US" sz="2000" dirty="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spcAft>
                          <a:spcPts val="0"/>
                        </a:spcAft>
                      </a:pPr>
                      <a:r>
                        <a:rPr lang="en-US" sz="2000">
                          <a:effectLst/>
                          <a:latin typeface="Times New Roman" panose="02020603050405020304" pitchFamily="18" charset="0"/>
                          <a:cs typeface="Times New Roman" panose="02020603050405020304" pitchFamily="18" charset="0"/>
                        </a:rPr>
                        <a:t>20</a:t>
                      </a:r>
                      <a:endParaRPr lang="en-US"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c>
                  <a:txBody>
                    <a:bodyPr/>
                    <a:lstStyle/>
                    <a:p>
                      <a:pPr algn="r">
                        <a:spcAft>
                          <a:spcPts val="0"/>
                        </a:spcAft>
                      </a:pPr>
                      <a:r>
                        <a:rPr lang="en-US" sz="2000">
                          <a:effectLst/>
                          <a:latin typeface="Times New Roman" panose="02020603050405020304" pitchFamily="18" charset="0"/>
                          <a:cs typeface="Times New Roman" panose="02020603050405020304" pitchFamily="18" charset="0"/>
                        </a:rPr>
                        <a:t>2.0%</a:t>
                      </a:r>
                      <a:endParaRPr lang="en-US"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just">
                        <a:spcAft>
                          <a:spcPts val="0"/>
                        </a:spcAft>
                      </a:pPr>
                      <a:r>
                        <a:rPr lang="en-US" sz="2000">
                          <a:effectLst/>
                          <a:latin typeface="Times New Roman" panose="02020603050405020304" pitchFamily="18" charset="0"/>
                          <a:cs typeface="Times New Roman" panose="02020603050405020304" pitchFamily="18" charset="0"/>
                        </a:rPr>
                        <a:t> </a:t>
                      </a:r>
                      <a:endParaRPr lang="en-US"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c>
                  <a:txBody>
                    <a:bodyPr/>
                    <a:lstStyle/>
                    <a:p>
                      <a:pPr algn="r">
                        <a:spcAft>
                          <a:spcPts val="0"/>
                        </a:spcAft>
                      </a:pPr>
                      <a:r>
                        <a:rPr lang="en-US" sz="2000" dirty="0">
                          <a:effectLst/>
                          <a:latin typeface="Times New Roman" panose="02020603050405020304" pitchFamily="18" charset="0"/>
                          <a:cs typeface="Times New Roman" panose="02020603050405020304" pitchFamily="18" charset="0"/>
                        </a:rPr>
                        <a:t> </a:t>
                      </a:r>
                      <a:endParaRPr lang="en-US"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r>
            </a:tbl>
          </a:graphicData>
        </a:graphic>
      </p:graphicFrame>
      <p:sp>
        <p:nvSpPr>
          <p:cNvPr id="5" name="Title 1"/>
          <p:cNvSpPr txBox="1">
            <a:spLocks/>
          </p:cNvSpPr>
          <p:nvPr/>
        </p:nvSpPr>
        <p:spPr>
          <a:xfrm>
            <a:off x="457200" y="76200"/>
            <a:ext cx="8229600" cy="715962"/>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3600" b="1" dirty="0" smtClean="0"/>
              <a:t>4. Results – History of drug use</a:t>
            </a:r>
            <a:endParaRPr lang="en-US" sz="3600" b="1" dirty="0"/>
          </a:p>
        </p:txBody>
      </p:sp>
    </p:spTree>
    <p:extLst>
      <p:ext uri="{BB962C8B-B14F-4D97-AF65-F5344CB8AC3E}">
        <p14:creationId xmlns:p14="http://schemas.microsoft.com/office/powerpoint/2010/main" val="101746642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5638800" y="2590800"/>
            <a:ext cx="2895600" cy="2631490"/>
          </a:xfrm>
          <a:prstGeom prst="rect">
            <a:avLst/>
          </a:prstGeom>
        </p:spPr>
        <p:txBody>
          <a:bodyPr wrap="square">
            <a:spAutoFit/>
          </a:bodyPr>
          <a:lstStyle/>
          <a:p>
            <a:pPr>
              <a:lnSpc>
                <a:spcPct val="150000"/>
              </a:lnSpc>
            </a:pPr>
            <a:r>
              <a:rPr lang="en-US" sz="2200" dirty="0" smtClean="0">
                <a:latin typeface="Times New Roman" panose="02020603050405020304" pitchFamily="18" charset="0"/>
                <a:ea typeface="Times New Roman" panose="02020603050405020304" pitchFamily="18" charset="0"/>
              </a:rPr>
              <a:t>On average a patient spend about 320k/day for drug use </a:t>
            </a:r>
          </a:p>
          <a:p>
            <a:pPr>
              <a:lnSpc>
                <a:spcPct val="150000"/>
              </a:lnSpc>
            </a:pPr>
            <a:r>
              <a:rPr lang="en-US" sz="2200" dirty="0" smtClean="0">
                <a:latin typeface="Times New Roman" panose="02020603050405020304" pitchFamily="18" charset="0"/>
                <a:ea typeface="Times New Roman" panose="02020603050405020304" pitchFamily="18" charset="0"/>
              </a:rPr>
              <a:t>(min = 25k/day;</a:t>
            </a:r>
          </a:p>
          <a:p>
            <a:pPr>
              <a:lnSpc>
                <a:spcPct val="150000"/>
              </a:lnSpc>
            </a:pPr>
            <a:r>
              <a:rPr lang="en-US" sz="2200" dirty="0" smtClean="0">
                <a:latin typeface="Times New Roman" panose="02020603050405020304" pitchFamily="18" charset="0"/>
                <a:ea typeface="Times New Roman" panose="02020603050405020304" pitchFamily="18" charset="0"/>
              </a:rPr>
              <a:t>max = 3,000k/day)</a:t>
            </a:r>
            <a:endParaRPr lang="en-US" sz="2200" dirty="0"/>
          </a:p>
        </p:txBody>
      </p:sp>
      <p:sp>
        <p:nvSpPr>
          <p:cNvPr id="8" name="Title 1"/>
          <p:cNvSpPr txBox="1">
            <a:spLocks/>
          </p:cNvSpPr>
          <p:nvPr/>
        </p:nvSpPr>
        <p:spPr>
          <a:xfrm>
            <a:off x="457200" y="76200"/>
            <a:ext cx="8229600" cy="715962"/>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3600" b="1" dirty="0" smtClean="0"/>
              <a:t>4. Results – History of drug use</a:t>
            </a:r>
            <a:endParaRPr lang="en-US" sz="3600" b="1" dirty="0"/>
          </a:p>
        </p:txBody>
      </p:sp>
      <p:graphicFrame>
        <p:nvGraphicFramePr>
          <p:cNvPr id="9" name="Chart 8"/>
          <p:cNvGraphicFramePr>
            <a:graphicFrameLocks/>
          </p:cNvGraphicFramePr>
          <p:nvPr>
            <p:extLst>
              <p:ext uri="{D42A27DB-BD31-4B8C-83A1-F6EECF244321}">
                <p14:modId xmlns:p14="http://schemas.microsoft.com/office/powerpoint/2010/main" val="1382793830"/>
              </p:ext>
            </p:extLst>
          </p:nvPr>
        </p:nvGraphicFramePr>
        <p:xfrm>
          <a:off x="228600" y="1295400"/>
          <a:ext cx="5181600" cy="51054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61218356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1578</TotalTime>
  <Words>1180</Words>
  <Application>Microsoft Office PowerPoint</Application>
  <PresentationFormat>On-screen Show (4:3)</PresentationFormat>
  <Paragraphs>441</Paragraphs>
  <Slides>20</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20</vt:i4>
      </vt:variant>
    </vt:vector>
  </HeadingPairs>
  <TitlesOfParts>
    <vt:vector size="24" baseType="lpstr">
      <vt:lpstr>Arial</vt:lpstr>
      <vt:lpstr>Calibri</vt:lpstr>
      <vt:lpstr>Times New Roman</vt:lpstr>
      <vt:lpstr>Office Theme</vt:lpstr>
      <vt:lpstr>Ability to pay more fee for Methadone Maintenance Treatment of patients in HCMC and associated factors (2015)</vt:lpstr>
      <vt:lpstr>Outline</vt:lpstr>
      <vt:lpstr>1. Backgrounds</vt:lpstr>
      <vt:lpstr>2. Research Objectives</vt:lpstr>
      <vt:lpstr>3. Methods</vt:lpstr>
      <vt:lpstr>4. Results – Respondent’s Characteristics</vt:lpstr>
      <vt:lpstr>4. Results – Respondent’s Classifications</vt:lpstr>
      <vt:lpstr>PowerPoint Presentation</vt:lpstr>
      <vt:lpstr>PowerPoint Presentation</vt:lpstr>
      <vt:lpstr>PowerPoint Presentation</vt:lpstr>
      <vt:lpstr>PowerPoint Presentation</vt:lpstr>
      <vt:lpstr>4. Results – Employment and income</vt:lpstr>
      <vt:lpstr>4. Results - Affordability</vt:lpstr>
      <vt:lpstr>4. Results – Duration of time can pay more money for MMT and expectation</vt:lpstr>
      <vt:lpstr>PowerPoint Presentation</vt:lpstr>
      <vt:lpstr>PowerPoint Presentation</vt:lpstr>
      <vt:lpstr>5. Conclusions</vt:lpstr>
      <vt:lpstr>5. Conclusion</vt:lpstr>
      <vt:lpstr>6. Recommendations</vt:lpstr>
      <vt:lpstr>THANK YOU</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Tỷ lệ sử dụng Amphetamine và Methamphetamine trong nhóm bệnh nhân tham gia điều trị nghiện chất dạng thuốc phiện bằng thuốc Methadone (MTD) tại thành phố Hồ Chí Minh và các yếu tố ảnh hưởng</dc:title>
  <dc:creator>User</dc:creator>
  <cp:lastModifiedBy>Son Mai</cp:lastModifiedBy>
  <cp:revision>309</cp:revision>
  <dcterms:created xsi:type="dcterms:W3CDTF">2015-06-23T10:30:18Z</dcterms:created>
  <dcterms:modified xsi:type="dcterms:W3CDTF">2017-07-30T04:52:25Z</dcterms:modified>
</cp:coreProperties>
</file>