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76" r:id="rId2"/>
    <p:sldId id="293" r:id="rId3"/>
    <p:sldId id="294" r:id="rId4"/>
    <p:sldId id="280" r:id="rId5"/>
    <p:sldId id="295" r:id="rId6"/>
    <p:sldId id="277" r:id="rId7"/>
    <p:sldId id="284" r:id="rId8"/>
    <p:sldId id="278" r:id="rId9"/>
    <p:sldId id="279" r:id="rId10"/>
    <p:sldId id="282" r:id="rId11"/>
    <p:sldId id="283" r:id="rId12"/>
    <p:sldId id="285" r:id="rId13"/>
    <p:sldId id="286" r:id="rId14"/>
    <p:sldId id="290" r:id="rId15"/>
    <p:sldId id="288" r:id="rId16"/>
    <p:sldId id="287" r:id="rId17"/>
    <p:sldId id="291" r:id="rId18"/>
    <p:sldId id="289" r:id="rId19"/>
    <p:sldId id="292" r:id="rId20"/>
    <p:sldId id="296"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392"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D:\NC%20cap%20CS\2015\ket%20qua.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D:\NC%20cap%20CS\2015\ket%20qua.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D:\NC%20cap%20CS\2015\ket%20qua.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D:\NC%20cap%20CS\2015\ket%20qua.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D:\NC%20cap%20CS\2015\ket%20qua.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D:\NC%20cap%20CS\2015\ket%20qua.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D:\NC%20cap%20CS\2015\ket%20qua.xlsx" TargetMode="External"/><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1"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sz="2400" b="1" dirty="0" err="1" smtClean="0"/>
              <a:t>Bệnh</a:t>
            </a:r>
            <a:r>
              <a:rPr lang="en-US" sz="2400" b="1" baseline="0" dirty="0" smtClean="0"/>
              <a:t> </a:t>
            </a:r>
            <a:r>
              <a:rPr lang="en-US" sz="2400" b="1" baseline="0" dirty="0" err="1" smtClean="0"/>
              <a:t>nhân</a:t>
            </a:r>
            <a:r>
              <a:rPr lang="en-US" sz="2400" b="1" baseline="0" dirty="0" smtClean="0"/>
              <a:t> </a:t>
            </a:r>
            <a:r>
              <a:rPr lang="en-US" sz="2400" b="1" baseline="0" dirty="0" err="1" smtClean="0"/>
              <a:t>là</a:t>
            </a:r>
            <a:endParaRPr lang="en-US" sz="2400" b="1" dirty="0"/>
          </a:p>
        </c:rich>
      </c:tx>
      <c:overlay val="0"/>
      <c:spPr>
        <a:noFill/>
        <a:ln>
          <a:noFill/>
        </a:ln>
        <a:effectLst/>
      </c:spPr>
      <c:txPr>
        <a:bodyPr rot="0" spcFirstLastPara="1" vertOverflow="ellipsis" vert="horz" wrap="square" anchor="ctr" anchorCtr="1"/>
        <a:lstStyle/>
        <a:p>
          <a:pPr>
            <a:defRPr sz="2400" b="1"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autoTitleDeleted val="0"/>
    <c:plotArea>
      <c:layout/>
      <c:barChart>
        <c:barDir val="col"/>
        <c:grouping val="clustered"/>
        <c:varyColors val="0"/>
        <c:ser>
          <c:idx val="1"/>
          <c:order val="1"/>
          <c:spPr>
            <a:solidFill>
              <a:schemeClr val="accent6">
                <a:lumMod val="75000"/>
              </a:schemeClr>
            </a:solidFill>
            <a:ln>
              <a:noFill/>
            </a:ln>
            <a:effectLst/>
          </c:spPr>
          <c:invertIfNegative val="0"/>
          <c:dLbls>
            <c:spPr>
              <a:noFill/>
              <a:ln>
                <a:noFill/>
              </a:ln>
              <a:effectLst/>
            </c:spPr>
            <c:txPr>
              <a:bodyPr rot="0" spcFirstLastPara="1" vertOverflow="ellipsis" vert="horz" wrap="square" anchor="ctr" anchorCtr="1"/>
              <a:lstStyle/>
              <a:p>
                <a:pPr>
                  <a:defRPr sz="1800" b="0" i="0" u="none" strike="noStrike" kern="1200" baseline="0">
                    <a:solidFill>
                      <a:srgbClr val="FF3300"/>
                    </a:solidFill>
                    <a:latin typeface="Times New Roman" panose="02020603050405020304" pitchFamily="18" charset="0"/>
                    <a:ea typeface="+mn-ea"/>
                    <a:cs typeface="Times New Roman" panose="02020603050405020304" pitchFamily="18"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'dac diem'!$A$3:$A$9</c:f>
              <c:strCache>
                <c:ptCount val="7"/>
                <c:pt idx="0">
                  <c:v>Thương binh</c:v>
                </c:pt>
                <c:pt idx="1">
                  <c:v>Thương tật 81% do chất độc hóa học</c:v>
                </c:pt>
                <c:pt idx="2">
                  <c:v>Người nghèo</c:v>
                </c:pt>
                <c:pt idx="3">
                  <c:v>Người cao tuổi không nơi nương tựa</c:v>
                </c:pt>
                <c:pt idx="4">
                  <c:v>Người khuyết tật nặng</c:v>
                </c:pt>
                <c:pt idx="5">
                  <c:v>Giáo dục viên Đồng Đẳng</c:v>
                </c:pt>
                <c:pt idx="6">
                  <c:v>Không thuộc các đối tượng trên </c:v>
                </c:pt>
              </c:strCache>
            </c:strRef>
          </c:cat>
          <c:val>
            <c:numRef>
              <c:f>'dac diem'!$C$3:$C$9</c:f>
              <c:numCache>
                <c:formatCode>0.0%</c:formatCode>
                <c:ptCount val="7"/>
                <c:pt idx="0">
                  <c:v>7.0000000000000001E-3</c:v>
                </c:pt>
                <c:pt idx="1">
                  <c:v>1E-3</c:v>
                </c:pt>
                <c:pt idx="2">
                  <c:v>6.5000000000000002E-2</c:v>
                </c:pt>
                <c:pt idx="3">
                  <c:v>2E-3</c:v>
                </c:pt>
                <c:pt idx="4">
                  <c:v>1E-3</c:v>
                </c:pt>
                <c:pt idx="5">
                  <c:v>7.0000000000000001E-3</c:v>
                </c:pt>
                <c:pt idx="6">
                  <c:v>0.91700000000000004</c:v>
                </c:pt>
              </c:numCache>
            </c:numRef>
          </c:val>
        </c:ser>
        <c:dLbls>
          <c:showLegendKey val="0"/>
          <c:showVal val="1"/>
          <c:showCatName val="0"/>
          <c:showSerName val="0"/>
          <c:showPercent val="0"/>
          <c:showBubbleSize val="0"/>
        </c:dLbls>
        <c:gapWidth val="150"/>
        <c:overlap val="-25"/>
        <c:axId val="186205768"/>
        <c:axId val="186208904"/>
        <c:extLst>
          <c:ext xmlns:c15="http://schemas.microsoft.com/office/drawing/2012/chart" uri="{02D57815-91ED-43cb-92C2-25804820EDAC}">
            <c15:filteredBarSeries>
              <c15: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Times New Roman" panose="02020603050405020304" pitchFamily="18" charset="0"/>
                          <a:ea typeface="+mn-ea"/>
                          <a:cs typeface="Times New Roman" panose="02020603050405020304" pitchFamily="18" charset="0"/>
                        </a:defRPr>
                      </a:pPr>
                      <a:endParaRPr lang="en-US"/>
                    </a:p>
                  </c:txPr>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'dac diem'!$A$3:$A$9</c15:sqref>
                        </c15:formulaRef>
                      </c:ext>
                    </c:extLst>
                    <c:strCache>
                      <c:ptCount val="7"/>
                      <c:pt idx="0">
                        <c:v>Thương binh</c:v>
                      </c:pt>
                      <c:pt idx="1">
                        <c:v>Thương tật 81% do chất độc hóa học</c:v>
                      </c:pt>
                      <c:pt idx="2">
                        <c:v>Người nghèo</c:v>
                      </c:pt>
                      <c:pt idx="3">
                        <c:v>Người cao tuổi không nơi nương tựa</c:v>
                      </c:pt>
                      <c:pt idx="4">
                        <c:v>Người khuyết tật nặng</c:v>
                      </c:pt>
                      <c:pt idx="5">
                        <c:v>Giáo dục viên Đồng Đẳng</c:v>
                      </c:pt>
                      <c:pt idx="6">
                        <c:v>Không thuộc các đối tượng trên </c:v>
                      </c:pt>
                    </c:strCache>
                  </c:strRef>
                </c:cat>
                <c:val>
                  <c:numRef>
                    <c:extLst>
                      <c:ext uri="{02D57815-91ED-43cb-92C2-25804820EDAC}">
                        <c15:formulaRef>
                          <c15:sqref>'dac diem'!$B$3:$B$9</c15:sqref>
                        </c15:formulaRef>
                      </c:ext>
                    </c:extLst>
                    <c:numCache>
                      <c:formatCode>General</c:formatCode>
                      <c:ptCount val="7"/>
                      <c:pt idx="0">
                        <c:v>7</c:v>
                      </c:pt>
                      <c:pt idx="1">
                        <c:v>1</c:v>
                      </c:pt>
                      <c:pt idx="2">
                        <c:v>65</c:v>
                      </c:pt>
                      <c:pt idx="3">
                        <c:v>2</c:v>
                      </c:pt>
                      <c:pt idx="4">
                        <c:v>1</c:v>
                      </c:pt>
                      <c:pt idx="5">
                        <c:v>7</c:v>
                      </c:pt>
                      <c:pt idx="6">
                        <c:v>917</c:v>
                      </c:pt>
                    </c:numCache>
                  </c:numRef>
                </c:val>
              </c15:ser>
            </c15:filteredBarSeries>
          </c:ext>
        </c:extLst>
      </c:barChart>
      <c:catAx>
        <c:axId val="1862057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186208904"/>
        <c:crosses val="autoZero"/>
        <c:auto val="1"/>
        <c:lblAlgn val="ctr"/>
        <c:lblOffset val="100"/>
        <c:noMultiLvlLbl val="0"/>
      </c:catAx>
      <c:valAx>
        <c:axId val="186208904"/>
        <c:scaling>
          <c:orientation val="minMax"/>
        </c:scaling>
        <c:delete val="1"/>
        <c:axPos val="l"/>
        <c:numFmt formatCode="0.0%" sourceLinked="1"/>
        <c:majorTickMark val="none"/>
        <c:minorTickMark val="none"/>
        <c:tickLblPos val="nextTo"/>
        <c:crossAx val="186205768"/>
        <c:crosses val="autoZero"/>
        <c:crossBetween val="between"/>
      </c:valAx>
      <c:spPr>
        <a:noFill/>
        <a:ln>
          <a:noFill/>
        </a:ln>
        <a:effectLst/>
      </c:spPr>
    </c:plotArea>
    <c:plotVisOnly val="1"/>
    <c:dispBlanksAs val="gap"/>
    <c:showDLblsOverMax val="0"/>
  </c:chart>
  <c:spPr>
    <a:noFill/>
    <a:ln>
      <a:noFill/>
    </a:ln>
    <a:effectLst/>
  </c:spPr>
  <c:txPr>
    <a:bodyPr/>
    <a:lstStyle/>
    <a:p>
      <a:pPr>
        <a:defRPr sz="1800">
          <a:latin typeface="Times New Roman" panose="02020603050405020304" pitchFamily="18" charset="0"/>
          <a:cs typeface="Times New Roman" panose="02020603050405020304" pitchFamily="18"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60" b="1"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b="1"/>
              <a:t>Số tiền sử dụng ma túy</a:t>
            </a:r>
          </a:p>
        </c:rich>
      </c:tx>
      <c:overlay val="0"/>
      <c:spPr>
        <a:noFill/>
        <a:ln>
          <a:noFill/>
        </a:ln>
        <a:effectLst/>
      </c:spPr>
      <c:txPr>
        <a:bodyPr rot="0" spcFirstLastPara="1" vertOverflow="ellipsis" vert="horz" wrap="square" anchor="ctr" anchorCtr="1"/>
        <a:lstStyle/>
        <a:p>
          <a:pPr>
            <a:defRPr sz="2160" b="1"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autoTitleDeleted val="0"/>
    <c:plotArea>
      <c:layout>
        <c:manualLayout>
          <c:layoutTarget val="inner"/>
          <c:xMode val="edge"/>
          <c:yMode val="edge"/>
          <c:x val="0.11687093461143444"/>
          <c:y val="0.16321212121212123"/>
          <c:w val="0.66700483091787444"/>
          <c:h val="0.83678787878787875"/>
        </c:manualLayout>
      </c:layout>
      <c:pieChart>
        <c:varyColors val="1"/>
        <c:ser>
          <c:idx val="0"/>
          <c:order val="0"/>
          <c:dPt>
            <c:idx val="0"/>
            <c:bubble3D val="0"/>
            <c:spPr>
              <a:solidFill>
                <a:srgbClr val="00B0F0"/>
              </a:solidFill>
              <a:ln w="19050">
                <a:solidFill>
                  <a:schemeClr val="lt1"/>
                </a:solidFill>
              </a:ln>
              <a:effectLst/>
            </c:spPr>
          </c:dPt>
          <c:dPt>
            <c:idx val="1"/>
            <c:bubble3D val="0"/>
            <c:spPr>
              <a:solidFill>
                <a:schemeClr val="accent6">
                  <a:lumMod val="75000"/>
                </a:schemeClr>
              </a:solidFill>
              <a:ln w="19050">
                <a:solidFill>
                  <a:schemeClr val="lt1"/>
                </a:solidFill>
              </a:ln>
              <a:effectLst/>
            </c:spPr>
          </c:dPt>
          <c:dPt>
            <c:idx val="2"/>
            <c:bubble3D val="0"/>
            <c:spPr>
              <a:solidFill>
                <a:srgbClr val="92D050"/>
              </a:solidFill>
              <a:ln w="19050">
                <a:solidFill>
                  <a:schemeClr val="lt1"/>
                </a:solidFill>
              </a:ln>
              <a:effectLst/>
            </c:spPr>
          </c:dPt>
          <c:dPt>
            <c:idx val="3"/>
            <c:bubble3D val="0"/>
            <c:spPr>
              <a:solidFill>
                <a:srgbClr val="FFC000"/>
              </a:solidFill>
              <a:ln w="19050">
                <a:solidFill>
                  <a:schemeClr val="lt1"/>
                </a:solidFill>
              </a:ln>
              <a:effectLst/>
            </c:spPr>
          </c:dPt>
          <c:dLbls>
            <c:dLbl>
              <c:idx val="0"/>
              <c:layout>
                <c:manualLayout>
                  <c:x val="-3.0468861846814604E-2"/>
                  <c:y val="0.12803030303030302"/>
                </c:manualLayout>
              </c:layout>
              <c:showLegendKey val="0"/>
              <c:showVal val="0"/>
              <c:showCatName val="1"/>
              <c:showSerName val="0"/>
              <c:showPercent val="1"/>
              <c:showBubbleSize val="0"/>
              <c:extLst>
                <c:ext xmlns:c15="http://schemas.microsoft.com/office/drawing/2012/chart" uri="{CE6537A1-D6FC-4f65-9D91-7224C49458BB}">
                  <c15:layout>
                    <c:manualLayout>
                      <c:w val="0.36241151674222538"/>
                      <c:h val="0.26"/>
                    </c:manualLayout>
                  </c15:layout>
                </c:ext>
              </c:extLst>
            </c:dLbl>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Times New Roman" panose="02020603050405020304" pitchFamily="18" charset="0"/>
                    <a:ea typeface="+mn-ea"/>
                    <a:cs typeface="Times New Roman" panose="02020603050405020304" pitchFamily="18" charset="0"/>
                  </a:defRPr>
                </a:pPr>
                <a:endParaRPr lang="en-US"/>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'lam dung chat'!$A$24:$A$27</c:f>
              <c:strCache>
                <c:ptCount val="4"/>
                <c:pt idx="0">
                  <c:v>&lt;= 100.000đ/ngày</c:v>
                </c:pt>
                <c:pt idx="1">
                  <c:v>101.000-200.000đ/ngày</c:v>
                </c:pt>
                <c:pt idx="2">
                  <c:v>201.000-300.000đ/ngày</c:v>
                </c:pt>
                <c:pt idx="3">
                  <c:v>&gt;300.000đ/ngày</c:v>
                </c:pt>
              </c:strCache>
            </c:strRef>
          </c:cat>
          <c:val>
            <c:numRef>
              <c:f>'lam dung chat'!$B$24:$B$27</c:f>
              <c:numCache>
                <c:formatCode>General</c:formatCode>
                <c:ptCount val="4"/>
                <c:pt idx="0">
                  <c:v>157</c:v>
                </c:pt>
                <c:pt idx="1">
                  <c:v>300</c:v>
                </c:pt>
                <c:pt idx="2">
                  <c:v>243</c:v>
                </c:pt>
                <c:pt idx="3">
                  <c:v>300</c:v>
                </c:pt>
              </c:numCache>
            </c:numRef>
          </c:val>
        </c:ser>
        <c:ser>
          <c:idx val="1"/>
          <c:order val="1"/>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dLbls>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Times New Roman" panose="02020603050405020304" pitchFamily="18" charset="0"/>
                    <a:ea typeface="+mn-ea"/>
                    <a:cs typeface="Times New Roman" panose="02020603050405020304" pitchFamily="18" charset="0"/>
                  </a:defRPr>
                </a:pPr>
                <a:endParaRPr lang="en-US"/>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'lam dung chat'!$A$24:$A$27</c:f>
              <c:strCache>
                <c:ptCount val="4"/>
                <c:pt idx="0">
                  <c:v>&lt;= 100.000đ/ngày</c:v>
                </c:pt>
                <c:pt idx="1">
                  <c:v>101.000-200.000đ/ngày</c:v>
                </c:pt>
                <c:pt idx="2">
                  <c:v>201.000-300.000đ/ngày</c:v>
                </c:pt>
                <c:pt idx="3">
                  <c:v>&gt;300.000đ/ngày</c:v>
                </c:pt>
              </c:strCache>
            </c:strRef>
          </c:cat>
          <c:val>
            <c:numRef>
              <c:f>'lam dung chat'!$C$24:$C$27</c:f>
              <c:numCache>
                <c:formatCode>0.0%</c:formatCode>
                <c:ptCount val="4"/>
                <c:pt idx="0">
                  <c:v>0.157</c:v>
                </c:pt>
                <c:pt idx="1">
                  <c:v>0.3</c:v>
                </c:pt>
                <c:pt idx="2">
                  <c:v>0.24299999999999999</c:v>
                </c:pt>
                <c:pt idx="3">
                  <c:v>0.3</c:v>
                </c:pt>
              </c:numCache>
            </c:numRef>
          </c:val>
        </c:ser>
        <c:dLbls>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sz="1800">
          <a:latin typeface="Times New Roman" panose="02020603050405020304" pitchFamily="18" charset="0"/>
          <a:cs typeface="Times New Roman" panose="02020603050405020304" pitchFamily="18" charset="0"/>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2160" b="1"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autoTitleDeleted val="0"/>
    <c:plotArea>
      <c:layout/>
      <c:barChart>
        <c:barDir val="col"/>
        <c:grouping val="clustered"/>
        <c:varyColors val="0"/>
        <c:ser>
          <c:idx val="0"/>
          <c:order val="0"/>
          <c:tx>
            <c:strRef>
              <c:f>'benh ly'!$C$11</c:f>
              <c:strCache>
                <c:ptCount val="1"/>
                <c:pt idx="0">
                  <c:v>Đặc điểm bệnh lý đồng diễn trên bệnh nhân Methadone</c:v>
                </c:pt>
              </c:strCache>
            </c:strRef>
          </c:tx>
          <c:spPr>
            <a:solidFill>
              <a:schemeClr val="accent6">
                <a:lumMod val="75000"/>
              </a:schemeClr>
            </a:solidFill>
            <a:ln>
              <a:noFill/>
            </a:ln>
            <a:effectLst/>
          </c:spPr>
          <c:invertIfNegative val="0"/>
          <c:dLbls>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Times New Roman" panose="02020603050405020304" pitchFamily="18" charset="0"/>
                    <a:ea typeface="+mn-ea"/>
                    <a:cs typeface="Times New Roman" panose="02020603050405020304" pitchFamily="18"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'benh ly'!$A$12:$B$17</c:f>
              <c:multiLvlStrCache>
                <c:ptCount val="6"/>
                <c:lvl>
                  <c:pt idx="0">
                    <c:v>357</c:v>
                  </c:pt>
                  <c:pt idx="1">
                    <c:v>326</c:v>
                  </c:pt>
                  <c:pt idx="2">
                    <c:v>132</c:v>
                  </c:pt>
                  <c:pt idx="3">
                    <c:v>523</c:v>
                  </c:pt>
                  <c:pt idx="4">
                    <c:v>26</c:v>
                  </c:pt>
                  <c:pt idx="5">
                    <c:v>6</c:v>
                  </c:pt>
                </c:lvl>
                <c:lvl>
                  <c:pt idx="0">
                    <c:v>HIV</c:v>
                  </c:pt>
                  <c:pt idx="1">
                    <c:v>ARV</c:v>
                  </c:pt>
                  <c:pt idx="2">
                    <c:v>HBV</c:v>
                  </c:pt>
                  <c:pt idx="3">
                    <c:v>HCV</c:v>
                  </c:pt>
                  <c:pt idx="4">
                    <c:v>TB</c:v>
                  </c:pt>
                  <c:pt idx="5">
                    <c:v>Tam Than</c:v>
                  </c:pt>
                </c:lvl>
              </c:multiLvlStrCache>
            </c:multiLvlStrRef>
          </c:cat>
          <c:val>
            <c:numRef>
              <c:f>'benh ly'!$C$12:$C$17</c:f>
              <c:numCache>
                <c:formatCode>0.0%</c:formatCode>
                <c:ptCount val="6"/>
                <c:pt idx="0">
                  <c:v>0.35699999999999998</c:v>
                </c:pt>
                <c:pt idx="1">
                  <c:v>0.32600000000000001</c:v>
                </c:pt>
                <c:pt idx="2">
                  <c:v>0.13200000000000001</c:v>
                </c:pt>
                <c:pt idx="3">
                  <c:v>0.52300000000000002</c:v>
                </c:pt>
                <c:pt idx="4">
                  <c:v>2.5999999999999999E-2</c:v>
                </c:pt>
                <c:pt idx="5">
                  <c:v>6.0000000000000001E-3</c:v>
                </c:pt>
              </c:numCache>
            </c:numRef>
          </c:val>
        </c:ser>
        <c:dLbls>
          <c:showLegendKey val="0"/>
          <c:showVal val="1"/>
          <c:showCatName val="0"/>
          <c:showSerName val="0"/>
          <c:showPercent val="0"/>
          <c:showBubbleSize val="0"/>
        </c:dLbls>
        <c:gapWidth val="150"/>
        <c:overlap val="-25"/>
        <c:axId val="186210080"/>
        <c:axId val="186203808"/>
      </c:barChart>
      <c:catAx>
        <c:axId val="1862100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186203808"/>
        <c:crosses val="autoZero"/>
        <c:auto val="1"/>
        <c:lblAlgn val="ctr"/>
        <c:lblOffset val="100"/>
        <c:noMultiLvlLbl val="0"/>
      </c:catAx>
      <c:valAx>
        <c:axId val="186203808"/>
        <c:scaling>
          <c:orientation val="minMax"/>
        </c:scaling>
        <c:delete val="1"/>
        <c:axPos val="l"/>
        <c:numFmt formatCode="0.0%" sourceLinked="1"/>
        <c:majorTickMark val="none"/>
        <c:minorTickMark val="none"/>
        <c:tickLblPos val="nextTo"/>
        <c:crossAx val="186210080"/>
        <c:crosses val="autoZero"/>
        <c:crossBetween val="between"/>
      </c:valAx>
      <c:spPr>
        <a:noFill/>
        <a:ln>
          <a:noFill/>
        </a:ln>
        <a:effectLst/>
      </c:spPr>
    </c:plotArea>
    <c:plotVisOnly val="1"/>
    <c:dispBlanksAs val="gap"/>
    <c:showDLblsOverMax val="0"/>
  </c:chart>
  <c:spPr>
    <a:noFill/>
    <a:ln>
      <a:noFill/>
    </a:ln>
    <a:effectLst/>
  </c:spPr>
  <c:txPr>
    <a:bodyPr/>
    <a:lstStyle/>
    <a:p>
      <a:pPr>
        <a:defRPr sz="1800">
          <a:latin typeface="Times New Roman" panose="02020603050405020304" pitchFamily="18" charset="0"/>
          <a:cs typeface="Times New Roman" panose="02020603050405020304" pitchFamily="18" charset="0"/>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60" b="1" i="0" u="none" strike="noStrike" kern="1200" spc="0" baseline="0">
                <a:solidFill>
                  <a:schemeClr val="tx1">
                    <a:lumMod val="65000"/>
                    <a:lumOff val="35000"/>
                  </a:schemeClr>
                </a:solidFill>
                <a:latin typeface="+mn-lt"/>
                <a:ea typeface="+mn-ea"/>
                <a:cs typeface="+mn-cs"/>
              </a:defRPr>
            </a:pPr>
            <a:r>
              <a:rPr lang="en-US" b="1"/>
              <a:t>Sự hài lòng</a:t>
            </a:r>
          </a:p>
        </c:rich>
      </c:tx>
      <c:overlay val="0"/>
      <c:spPr>
        <a:noFill/>
        <a:ln>
          <a:noFill/>
        </a:ln>
        <a:effectLst/>
      </c:spPr>
      <c:txPr>
        <a:bodyPr rot="0" spcFirstLastPara="1" vertOverflow="ellipsis" vert="horz" wrap="square" anchor="ctr" anchorCtr="1"/>
        <a:lstStyle/>
        <a:p>
          <a:pPr>
            <a:defRPr sz="216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37911439195100605"/>
          <c:y val="0.32852945465150191"/>
          <c:w val="0.40288232720909889"/>
          <c:h val="0.67147054534849815"/>
        </c:manualLayout>
      </c:layout>
      <c:pieChart>
        <c:varyColors val="1"/>
        <c:ser>
          <c:idx val="0"/>
          <c:order val="0"/>
          <c:dPt>
            <c:idx val="0"/>
            <c:bubble3D val="0"/>
            <c:spPr>
              <a:solidFill>
                <a:srgbClr val="92D050"/>
              </a:solidFill>
              <a:ln w="19050">
                <a:solidFill>
                  <a:schemeClr val="lt1"/>
                </a:solidFill>
              </a:ln>
              <a:effectLst/>
            </c:spPr>
          </c:dPt>
          <c:dPt>
            <c:idx val="1"/>
            <c:bubble3D val="0"/>
            <c:spPr>
              <a:solidFill>
                <a:srgbClr val="FFC000"/>
              </a:solidFill>
              <a:ln w="19050">
                <a:solidFill>
                  <a:schemeClr val="lt1"/>
                </a:solidFill>
              </a:ln>
              <a:effectLst/>
            </c:spPr>
          </c:dPt>
          <c:dLbls>
            <c:dLbl>
              <c:idx val="0"/>
              <c:layout>
                <c:manualLayout>
                  <c:x val="-0.15208333333333332"/>
                  <c:y val="-3.4722222222222224E-2"/>
                </c:manualLayout>
              </c:layout>
              <c:showLegendKey val="0"/>
              <c:showVal val="0"/>
              <c:showCatName val="1"/>
              <c:showSerName val="0"/>
              <c:showPercent val="1"/>
              <c:showBubbleSize val="0"/>
              <c:extLst>
                <c:ext xmlns:c15="http://schemas.microsoft.com/office/drawing/2012/chart" uri="{CE6537A1-D6FC-4f65-9D91-7224C49458BB}">
                  <c15:layout>
                    <c:manualLayout>
                      <c:w val="0.375"/>
                      <c:h val="0.3298611111111111"/>
                    </c:manualLayout>
                  </c15:layout>
                </c:ext>
              </c:extLst>
            </c:dLbl>
            <c:dLbl>
              <c:idx val="1"/>
              <c:layout>
                <c:manualLayout>
                  <c:x val="0.31272944006999126"/>
                  <c:y val="0.17180701370661999"/>
                </c:manualLayout>
              </c:layout>
              <c:showLegendKey val="0"/>
              <c:showVal val="0"/>
              <c:showCatName val="1"/>
              <c:showSerName val="0"/>
              <c:showPercent val="1"/>
              <c:showBubbleSize val="0"/>
              <c:extLst>
                <c:ext xmlns:c15="http://schemas.microsoft.com/office/drawing/2012/chart" uri="{CE6537A1-D6FC-4f65-9D91-7224C49458BB}">
                  <c15:layout>
                    <c:manualLayout>
                      <c:w val="0.53347222222222224"/>
                      <c:h val="0.30138888888888887"/>
                    </c:manualLayout>
                  </c15:layout>
                </c:ext>
              </c:extLst>
            </c:dLbl>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'benh ly'!$A$28:$A$29</c:f>
              <c:strCache>
                <c:ptCount val="2"/>
                <c:pt idx="0">
                  <c:v>Hài lòng</c:v>
                </c:pt>
                <c:pt idx="1">
                  <c:v>Chưa hài lòng </c:v>
                </c:pt>
              </c:strCache>
            </c:strRef>
          </c:cat>
          <c:val>
            <c:numRef>
              <c:f>'benh ly'!$B$28:$B$29</c:f>
              <c:numCache>
                <c:formatCode>0%</c:formatCode>
                <c:ptCount val="2"/>
                <c:pt idx="0">
                  <c:v>0.95</c:v>
                </c:pt>
                <c:pt idx="1">
                  <c:v>0.05</c:v>
                </c:pt>
              </c:numCache>
            </c:numRef>
          </c:val>
        </c:ser>
        <c:dLbls>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sz="1800"/>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1"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b="1"/>
              <a:t>Thời gian có thể trả thêm phí điều trị MTD </a:t>
            </a:r>
          </a:p>
        </c:rich>
      </c:tx>
      <c:overlay val="0"/>
      <c:spPr>
        <a:noFill/>
        <a:ln>
          <a:noFill/>
        </a:ln>
        <a:effectLst/>
      </c:spPr>
      <c:txPr>
        <a:bodyPr rot="0" spcFirstLastPara="1" vertOverflow="ellipsis" vert="horz" wrap="square" anchor="ctr" anchorCtr="1"/>
        <a:lstStyle/>
        <a:p>
          <a:pPr>
            <a:defRPr sz="2400" b="1"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autoTitleDeleted val="0"/>
    <c:plotArea>
      <c:layout>
        <c:manualLayout>
          <c:layoutTarget val="inner"/>
          <c:xMode val="edge"/>
          <c:yMode val="edge"/>
          <c:x val="9.9776192386779677E-2"/>
          <c:y val="0.33946278394233448"/>
          <c:w val="0.58742891513560802"/>
          <c:h val="0.64087642784530052"/>
        </c:manualLayout>
      </c:layout>
      <c:pieChart>
        <c:varyColors val="1"/>
        <c:ser>
          <c:idx val="0"/>
          <c:order val="0"/>
          <c:dPt>
            <c:idx val="0"/>
            <c:bubble3D val="0"/>
            <c:spPr>
              <a:solidFill>
                <a:srgbClr val="0070C0"/>
              </a:solidFill>
              <a:ln w="19050">
                <a:solidFill>
                  <a:schemeClr val="lt1"/>
                </a:solidFill>
              </a:ln>
              <a:effectLst/>
            </c:spPr>
          </c:dPt>
          <c:dPt>
            <c:idx val="1"/>
            <c:bubble3D val="0"/>
            <c:spPr>
              <a:solidFill>
                <a:srgbClr val="FFC000"/>
              </a:solidFill>
              <a:ln w="19050">
                <a:solidFill>
                  <a:schemeClr val="lt1"/>
                </a:solidFill>
              </a:ln>
              <a:effectLst/>
            </c:spPr>
          </c:dPt>
          <c:dPt>
            <c:idx val="2"/>
            <c:bubble3D val="0"/>
            <c:spPr>
              <a:solidFill>
                <a:srgbClr val="00B050"/>
              </a:solidFill>
              <a:ln w="19050">
                <a:solidFill>
                  <a:schemeClr val="lt1"/>
                </a:solidFill>
              </a:ln>
              <a:effectLst/>
            </c:spPr>
          </c:dPt>
          <c:dPt>
            <c:idx val="3"/>
            <c:bubble3D val="0"/>
            <c:spPr>
              <a:solidFill>
                <a:schemeClr val="accent6">
                  <a:lumMod val="75000"/>
                </a:schemeClr>
              </a:solidFill>
              <a:ln w="19050">
                <a:solidFill>
                  <a:schemeClr val="lt1"/>
                </a:solidFill>
              </a:ln>
              <a:effectLst/>
            </c:spPr>
          </c:dPt>
          <c:dLbls>
            <c:dLbl>
              <c:idx val="0"/>
              <c:layout>
                <c:manualLayout>
                  <c:x val="-0.22311571125265392"/>
                  <c:y val="-6.7760165074261542E-3"/>
                </c:manualLayout>
              </c:layout>
              <c:spPr>
                <a:noFill/>
                <a:ln>
                  <a:noFill/>
                </a:ln>
                <a:effectLst/>
              </c:spPr>
              <c:txPr>
                <a:bodyPr rot="0" spcFirstLastPara="1" vertOverflow="ellipsis" vert="horz" wrap="square" anchor="ctr" anchorCtr="1"/>
                <a:lstStyle/>
                <a:p>
                  <a:pPr>
                    <a:defRPr sz="2000" b="0" i="0" u="none" strike="noStrike" kern="1200" baseline="0">
                      <a:solidFill>
                        <a:schemeClr val="bg1"/>
                      </a:solidFill>
                      <a:latin typeface="Times New Roman" panose="02020603050405020304" pitchFamily="18" charset="0"/>
                      <a:ea typeface="+mn-ea"/>
                      <a:cs typeface="Times New Roman" panose="02020603050405020304" pitchFamily="18" charset="0"/>
                    </a:defRPr>
                  </a:pPr>
                  <a:endParaRPr lang="en-US"/>
                </a:p>
              </c:txPr>
              <c:showLegendKey val="0"/>
              <c:showVal val="0"/>
              <c:showCatName val="1"/>
              <c:showSerName val="0"/>
              <c:showPercent val="1"/>
              <c:showBubbleSize val="0"/>
              <c:extLst>
                <c:ext xmlns:c15="http://schemas.microsoft.com/office/drawing/2012/chart" uri="{CE6537A1-D6FC-4f65-9D91-7224C49458BB}"/>
              </c:extLst>
            </c:dLbl>
            <c:dLbl>
              <c:idx val="2"/>
              <c:layout>
                <c:manualLayout>
                  <c:x val="0.16197799120651321"/>
                  <c:y val="7.9360790178797311E-2"/>
                </c:manualLayout>
              </c:layout>
              <c:spPr>
                <a:noFill/>
                <a:ln>
                  <a:noFill/>
                </a:ln>
                <a:effectLst/>
              </c:spPr>
              <c:txPr>
                <a:bodyPr rot="0" spcFirstLastPara="1" vertOverflow="ellipsis" vert="horz" wrap="square" anchor="ctr" anchorCtr="1"/>
                <a:lstStyle/>
                <a:p>
                  <a:pPr>
                    <a:defRPr sz="2000" b="0" i="0" u="none" strike="noStrike" kern="1200" baseline="0">
                      <a:solidFill>
                        <a:schemeClr val="bg1"/>
                      </a:solidFill>
                      <a:latin typeface="Times New Roman" panose="02020603050405020304" pitchFamily="18" charset="0"/>
                      <a:ea typeface="+mn-ea"/>
                      <a:cs typeface="Times New Roman" panose="02020603050405020304" pitchFamily="18" charset="0"/>
                    </a:defRPr>
                  </a:pPr>
                  <a:endParaRPr lang="en-US"/>
                </a:p>
              </c:txPr>
              <c:showLegendKey val="0"/>
              <c:showVal val="0"/>
              <c:showCatName val="1"/>
              <c:showSerName val="0"/>
              <c:showPercent val="1"/>
              <c:showBubbleSize val="0"/>
              <c:extLst>
                <c:ext xmlns:c15="http://schemas.microsoft.com/office/drawing/2012/chart" uri="{CE6537A1-D6FC-4f65-9D91-7224C49458BB}"/>
              </c:extLst>
            </c:dLbl>
            <c:spPr>
              <a:noFill/>
              <a:ln>
                <a:noFill/>
              </a:ln>
              <a:effectLst/>
            </c:spPr>
            <c:txPr>
              <a:bodyPr rot="0" spcFirstLastPara="1" vertOverflow="ellipsis" vert="horz" wrap="square" anchor="ctr" anchorCtr="1"/>
              <a:lstStyle/>
              <a:p>
                <a:pPr>
                  <a:defRPr sz="2000" b="0" i="0" u="none" strike="noStrike" kern="1200" baseline="0">
                    <a:solidFill>
                      <a:schemeClr val="tx1">
                        <a:lumMod val="75000"/>
                        <a:lumOff val="25000"/>
                      </a:schemeClr>
                    </a:solidFill>
                    <a:latin typeface="Times New Roman" panose="02020603050405020304" pitchFamily="18" charset="0"/>
                    <a:ea typeface="+mn-ea"/>
                    <a:cs typeface="Times New Roman" panose="02020603050405020304" pitchFamily="18" charset="0"/>
                  </a:defRPr>
                </a:pPr>
                <a:endParaRPr lang="en-US"/>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'dac diem'!$A$18:$A$21</c:f>
              <c:strCache>
                <c:ptCount val="4"/>
                <c:pt idx="0">
                  <c:v>&lt; 3 năm</c:v>
                </c:pt>
                <c:pt idx="1">
                  <c:v>3-5 năm</c:v>
                </c:pt>
                <c:pt idx="2">
                  <c:v>6-10 năm</c:v>
                </c:pt>
                <c:pt idx="3">
                  <c:v>Suốt đời</c:v>
                </c:pt>
              </c:strCache>
            </c:strRef>
          </c:cat>
          <c:val>
            <c:numRef>
              <c:f>'dac diem'!$C$18:$C$21</c:f>
              <c:numCache>
                <c:formatCode>0.0%</c:formatCode>
                <c:ptCount val="4"/>
                <c:pt idx="0">
                  <c:v>0.54971857410881797</c:v>
                </c:pt>
                <c:pt idx="1">
                  <c:v>0.16885553470919323</c:v>
                </c:pt>
                <c:pt idx="2">
                  <c:v>0.18574108818011256</c:v>
                </c:pt>
                <c:pt idx="3">
                  <c:v>9.5684803001876179E-2</c:v>
                </c:pt>
              </c:numCache>
            </c:numRef>
          </c:val>
        </c:ser>
        <c:dLbls>
          <c:showLegendKey val="0"/>
          <c:showVal val="0"/>
          <c:showCatName val="1"/>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sz="2000">
          <a:latin typeface="Times New Roman" panose="02020603050405020304" pitchFamily="18" charset="0"/>
          <a:cs typeface="Times New Roman" panose="02020603050405020304" pitchFamily="18" charset="0"/>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60" b="1"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b="1"/>
              <a:t>Mong muốn về thời gian đóng phí điều trị</a:t>
            </a:r>
          </a:p>
        </c:rich>
      </c:tx>
      <c:overlay val="0"/>
      <c:spPr>
        <a:noFill/>
        <a:ln>
          <a:noFill/>
        </a:ln>
        <a:effectLst/>
      </c:spPr>
      <c:txPr>
        <a:bodyPr rot="0" spcFirstLastPara="1" vertOverflow="ellipsis" vert="horz" wrap="square" anchor="ctr" anchorCtr="1"/>
        <a:lstStyle/>
        <a:p>
          <a:pPr>
            <a:defRPr sz="2160" b="1"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Times New Roman" panose="02020603050405020304" pitchFamily="18" charset="0"/>
                    <a:ea typeface="+mn-ea"/>
                    <a:cs typeface="Times New Roman" panose="02020603050405020304" pitchFamily="18"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'dac diem'!$A$25:$A$28</c:f>
              <c:strCache>
                <c:ptCount val="4"/>
                <c:pt idx="0">
                  <c:v>Đóng theo ngày</c:v>
                </c:pt>
                <c:pt idx="1">
                  <c:v>Đóng theo tuần</c:v>
                </c:pt>
                <c:pt idx="2">
                  <c:v>Đóng theo tháng</c:v>
                </c:pt>
                <c:pt idx="3">
                  <c:v>Đóng theo quy định của PK</c:v>
                </c:pt>
              </c:strCache>
            </c:strRef>
          </c:cat>
          <c:val>
            <c:numRef>
              <c:f>'dac diem'!$C$25:$C$28</c:f>
              <c:numCache>
                <c:formatCode>0.0%</c:formatCode>
                <c:ptCount val="4"/>
                <c:pt idx="0">
                  <c:v>7.0000000000000007E-2</c:v>
                </c:pt>
                <c:pt idx="1">
                  <c:v>5.3999999999999999E-2</c:v>
                </c:pt>
                <c:pt idx="2">
                  <c:v>0.72799999999999998</c:v>
                </c:pt>
                <c:pt idx="3">
                  <c:v>0.14799999999999999</c:v>
                </c:pt>
              </c:numCache>
            </c:numRef>
          </c:val>
        </c:ser>
        <c:dLbls>
          <c:showLegendKey val="0"/>
          <c:showVal val="1"/>
          <c:showCatName val="0"/>
          <c:showSerName val="0"/>
          <c:showPercent val="0"/>
          <c:showBubbleSize val="0"/>
        </c:dLbls>
        <c:gapWidth val="150"/>
        <c:overlap val="-25"/>
        <c:axId val="151725744"/>
        <c:axId val="151726528"/>
      </c:barChart>
      <c:catAx>
        <c:axId val="1517257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151726528"/>
        <c:crosses val="autoZero"/>
        <c:auto val="1"/>
        <c:lblAlgn val="ctr"/>
        <c:lblOffset val="100"/>
        <c:noMultiLvlLbl val="0"/>
      </c:catAx>
      <c:valAx>
        <c:axId val="151726528"/>
        <c:scaling>
          <c:orientation val="minMax"/>
        </c:scaling>
        <c:delete val="1"/>
        <c:axPos val="l"/>
        <c:numFmt formatCode="0.0%" sourceLinked="1"/>
        <c:majorTickMark val="none"/>
        <c:minorTickMark val="none"/>
        <c:tickLblPos val="nextTo"/>
        <c:crossAx val="151725744"/>
        <c:crosses val="autoZero"/>
        <c:crossBetween val="between"/>
      </c:valAx>
      <c:spPr>
        <a:noFill/>
        <a:ln>
          <a:noFill/>
        </a:ln>
        <a:effectLst/>
      </c:spPr>
    </c:plotArea>
    <c:plotVisOnly val="1"/>
    <c:dispBlanksAs val="gap"/>
    <c:showDLblsOverMax val="0"/>
  </c:chart>
  <c:spPr>
    <a:noFill/>
    <a:ln>
      <a:noFill/>
    </a:ln>
    <a:effectLst/>
  </c:spPr>
  <c:txPr>
    <a:bodyPr/>
    <a:lstStyle/>
    <a:p>
      <a:pPr>
        <a:defRPr sz="1800">
          <a:latin typeface="Times New Roman" panose="02020603050405020304" pitchFamily="18" charset="0"/>
          <a:cs typeface="Times New Roman" panose="02020603050405020304" pitchFamily="18" charset="0"/>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60" b="1"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b="1"/>
              <a:t>Mong muốn về thời gian uống thuốc</a:t>
            </a:r>
          </a:p>
        </c:rich>
      </c:tx>
      <c:overlay val="0"/>
      <c:spPr>
        <a:noFill/>
        <a:ln>
          <a:noFill/>
        </a:ln>
        <a:effectLst/>
      </c:spPr>
      <c:txPr>
        <a:bodyPr rot="0" spcFirstLastPara="1" vertOverflow="ellipsis" vert="horz" wrap="square" anchor="ctr" anchorCtr="1"/>
        <a:lstStyle/>
        <a:p>
          <a:pPr>
            <a:defRPr sz="2160" b="1"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autoTitleDeleted val="0"/>
    <c:plotArea>
      <c:layout/>
      <c:barChart>
        <c:barDir val="bar"/>
        <c:grouping val="clustered"/>
        <c:varyColors val="0"/>
        <c:ser>
          <c:idx val="0"/>
          <c:order val="0"/>
          <c:spPr>
            <a:solidFill>
              <a:schemeClr val="accent6">
                <a:lumMod val="75000"/>
              </a:schemeClr>
            </a:solidFill>
            <a:ln>
              <a:noFill/>
            </a:ln>
            <a:effectLst/>
          </c:spPr>
          <c:invertIfNegative val="0"/>
          <c:dLbls>
            <c:dLbl>
              <c:idx val="1"/>
              <c:layout>
                <c:manualLayout>
                  <c:x val="-0.25277777777777777"/>
                  <c:y val="4.6296296296296294E-3"/>
                </c:manualLayout>
              </c:layout>
              <c:spPr>
                <a:noFill/>
                <a:ln>
                  <a:noFill/>
                </a:ln>
                <a:effectLst/>
              </c:spPr>
              <c:txPr>
                <a:bodyPr rot="0" spcFirstLastPara="1" vertOverflow="ellipsis" vert="horz" wrap="square" anchor="ctr" anchorCtr="1"/>
                <a:lstStyle/>
                <a:p>
                  <a:pPr>
                    <a:defRPr sz="1800" b="0" i="0" u="none" strike="noStrike" kern="1200" baseline="0">
                      <a:solidFill>
                        <a:schemeClr val="bg1"/>
                      </a:solidFill>
                      <a:latin typeface="Times New Roman" panose="02020603050405020304" pitchFamily="18" charset="0"/>
                      <a:ea typeface="+mn-ea"/>
                      <a:cs typeface="Times New Roman" panose="02020603050405020304" pitchFamily="18" charset="0"/>
                    </a:defRPr>
                  </a:pPr>
                  <a:endParaRPr lang="en-US"/>
                </a:p>
              </c:txP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Times New Roman" panose="02020603050405020304" pitchFamily="18" charset="0"/>
                    <a:ea typeface="+mn-ea"/>
                    <a:cs typeface="Times New Roman" panose="02020603050405020304" pitchFamily="18"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'dac diem'!$A$31:$A$32</c:f>
              <c:strCache>
                <c:ptCount val="2"/>
                <c:pt idx="0">
                  <c:v>Ngoài giờ</c:v>
                </c:pt>
                <c:pt idx="1">
                  <c:v>Trong giờ làm việc của PK (từ 8am-4am)</c:v>
                </c:pt>
              </c:strCache>
            </c:strRef>
          </c:cat>
          <c:val>
            <c:numRef>
              <c:f>'dac diem'!$C$31:$C$32</c:f>
              <c:numCache>
                <c:formatCode>0.0%</c:formatCode>
                <c:ptCount val="2"/>
                <c:pt idx="0">
                  <c:v>5.1999999999999998E-2</c:v>
                </c:pt>
                <c:pt idx="1">
                  <c:v>0.94799999999999995</c:v>
                </c:pt>
              </c:numCache>
            </c:numRef>
          </c:val>
        </c:ser>
        <c:dLbls>
          <c:showLegendKey val="0"/>
          <c:showVal val="1"/>
          <c:showCatName val="0"/>
          <c:showSerName val="0"/>
          <c:showPercent val="0"/>
          <c:showBubbleSize val="0"/>
        </c:dLbls>
        <c:gapWidth val="150"/>
        <c:overlap val="-25"/>
        <c:axId val="188975904"/>
        <c:axId val="188981784"/>
      </c:barChart>
      <c:catAx>
        <c:axId val="18897590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188981784"/>
        <c:crosses val="autoZero"/>
        <c:auto val="1"/>
        <c:lblAlgn val="ctr"/>
        <c:lblOffset val="100"/>
        <c:noMultiLvlLbl val="0"/>
      </c:catAx>
      <c:valAx>
        <c:axId val="188981784"/>
        <c:scaling>
          <c:orientation val="minMax"/>
        </c:scaling>
        <c:delete val="1"/>
        <c:axPos val="b"/>
        <c:numFmt formatCode="0.0%" sourceLinked="1"/>
        <c:majorTickMark val="none"/>
        <c:minorTickMark val="none"/>
        <c:tickLblPos val="nextTo"/>
        <c:crossAx val="188975904"/>
        <c:crosses val="autoZero"/>
        <c:crossBetween val="between"/>
      </c:valAx>
      <c:spPr>
        <a:noFill/>
        <a:ln>
          <a:noFill/>
        </a:ln>
        <a:effectLst/>
      </c:spPr>
    </c:plotArea>
    <c:plotVisOnly val="1"/>
    <c:dispBlanksAs val="gap"/>
    <c:showDLblsOverMax val="0"/>
  </c:chart>
  <c:spPr>
    <a:noFill/>
    <a:ln>
      <a:noFill/>
    </a:ln>
    <a:effectLst/>
  </c:spPr>
  <c:txPr>
    <a:bodyPr/>
    <a:lstStyle/>
    <a:p>
      <a:pPr>
        <a:defRPr sz="1800">
          <a:latin typeface="Times New Roman" panose="02020603050405020304" pitchFamily="18" charset="0"/>
          <a:cs typeface="Times New Roman" panose="02020603050405020304" pitchFamily="18"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7D7DC3-A22F-410E-BE6D-2BF79ECFFA1B}" type="datetimeFigureOut">
              <a:rPr lang="en-US" smtClean="0"/>
              <a:t>7/30/2017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CB743A-C54B-4ADA-97D7-A9664B1F7AD8}" type="slidenum">
              <a:rPr lang="en-US" smtClean="0"/>
              <a:t>‹#›</a:t>
            </a:fld>
            <a:endParaRPr lang="en-US"/>
          </a:p>
        </p:txBody>
      </p:sp>
    </p:spTree>
    <p:extLst>
      <p:ext uri="{BB962C8B-B14F-4D97-AF65-F5344CB8AC3E}">
        <p14:creationId xmlns:p14="http://schemas.microsoft.com/office/powerpoint/2010/main" val="33042127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were</a:t>
            </a:r>
            <a:r>
              <a:rPr lang="en-US" baseline="0" dirty="0" smtClean="0"/>
              <a:t> 400 MMT patients had recruited for the study</a:t>
            </a:r>
            <a:endParaRPr lang="en-US" dirty="0"/>
          </a:p>
        </p:txBody>
      </p:sp>
      <p:sp>
        <p:nvSpPr>
          <p:cNvPr id="4" name="Slide Number Placeholder 3"/>
          <p:cNvSpPr>
            <a:spLocks noGrp="1"/>
          </p:cNvSpPr>
          <p:nvPr>
            <p:ph type="sldNum" sz="quarter" idx="10"/>
          </p:nvPr>
        </p:nvSpPr>
        <p:spPr/>
        <p:txBody>
          <a:bodyPr/>
          <a:lstStyle/>
          <a:p>
            <a:pPr>
              <a:defRPr/>
            </a:pPr>
            <a:fld id="{53847C42-F2A1-491A-877C-D48C768BA631}" type="slidenum">
              <a:rPr lang="en-US" smtClean="0"/>
              <a:pPr>
                <a:defRPr/>
              </a:pPr>
              <a:t>5</a:t>
            </a:fld>
            <a:endParaRPr lang="en-US"/>
          </a:p>
        </p:txBody>
      </p:sp>
    </p:spTree>
    <p:extLst>
      <p:ext uri="{BB962C8B-B14F-4D97-AF65-F5344CB8AC3E}">
        <p14:creationId xmlns:p14="http://schemas.microsoft.com/office/powerpoint/2010/main" val="20055883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vi-VN" sz="1200" b="0" i="0" kern="1200" dirty="0" smtClean="0">
                <a:solidFill>
                  <a:schemeClr val="tx1"/>
                </a:solidFill>
                <a:effectLst/>
                <a:latin typeface="+mn-lt"/>
                <a:ea typeface="+mn-ea"/>
                <a:cs typeface="+mn-cs"/>
              </a:rPr>
              <a:t>Theo báo cáo của Bộ LĐTB&amp;XH, mỗi người nghiện ma túy sử dụng khoảng 230.000 đồng/ngày</a:t>
            </a:r>
            <a:endParaRPr lang="en-US" sz="1200" b="0" i="0" kern="1200" dirty="0" smtClean="0">
              <a:solidFill>
                <a:schemeClr val="tx1"/>
              </a:solidFill>
              <a:effectLst/>
              <a:latin typeface="+mn-lt"/>
              <a:ea typeface="+mn-ea"/>
              <a:cs typeface="+mn-cs"/>
            </a:endParaRPr>
          </a:p>
          <a:p>
            <a:r>
              <a:rPr lang="en-US" sz="1200" b="0" i="0" kern="1200" smtClean="0">
                <a:solidFill>
                  <a:schemeClr val="tx1"/>
                </a:solidFill>
                <a:effectLst/>
                <a:latin typeface="+mn-lt"/>
                <a:ea typeface="+mn-ea"/>
                <a:cs typeface="+mn-cs"/>
              </a:rPr>
              <a:t>Link: http://www.tiengchuong.vn/Nghien-cuu-Chuyen-de/Thuc-trang-nguoi-nghien-ma-tuy-cua-Viet-Nam-va-giai-phap-phong-ngua/15182.vgp</a:t>
            </a:r>
          </a:p>
          <a:p>
            <a:endParaRPr lang="en-US"/>
          </a:p>
        </p:txBody>
      </p:sp>
      <p:sp>
        <p:nvSpPr>
          <p:cNvPr id="4" name="Slide Number Placeholder 3"/>
          <p:cNvSpPr>
            <a:spLocks noGrp="1"/>
          </p:cNvSpPr>
          <p:nvPr>
            <p:ph type="sldNum" sz="quarter" idx="10"/>
          </p:nvPr>
        </p:nvSpPr>
        <p:spPr/>
        <p:txBody>
          <a:bodyPr/>
          <a:lstStyle/>
          <a:p>
            <a:fld id="{B6CB743A-C54B-4ADA-97D7-A9664B1F7AD8}" type="slidenum">
              <a:rPr lang="en-US" smtClean="0"/>
              <a:t>9</a:t>
            </a:fld>
            <a:endParaRPr lang="en-US"/>
          </a:p>
        </p:txBody>
      </p:sp>
    </p:spTree>
    <p:extLst>
      <p:ext uri="{BB962C8B-B14F-4D97-AF65-F5344CB8AC3E}">
        <p14:creationId xmlns:p14="http://schemas.microsoft.com/office/powerpoint/2010/main" val="9829620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D4C6505-EE2C-476F-8BFA-67C077D8CAE1}" type="datetimeFigureOut">
              <a:rPr lang="en-US" smtClean="0"/>
              <a:t>7/30/2017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457A1-8F0F-4A6B-B446-C90574AD71B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4C6505-EE2C-476F-8BFA-67C077D8CAE1}" type="datetimeFigureOut">
              <a:rPr lang="en-US" smtClean="0"/>
              <a:t>7/30/2017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457A1-8F0F-4A6B-B446-C90574AD71B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4C6505-EE2C-476F-8BFA-67C077D8CAE1}" type="datetimeFigureOut">
              <a:rPr lang="en-US" smtClean="0"/>
              <a:t>7/30/2017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457A1-8F0F-4A6B-B446-C90574AD71B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4C6505-EE2C-476F-8BFA-67C077D8CAE1}" type="datetimeFigureOut">
              <a:rPr lang="en-US" smtClean="0"/>
              <a:t>7/30/2017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457A1-8F0F-4A6B-B446-C90574AD71B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4C6505-EE2C-476F-8BFA-67C077D8CAE1}" type="datetimeFigureOut">
              <a:rPr lang="en-US" smtClean="0"/>
              <a:t>7/30/2017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457A1-8F0F-4A6B-B446-C90574AD71B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D4C6505-EE2C-476F-8BFA-67C077D8CAE1}" type="datetimeFigureOut">
              <a:rPr lang="en-US" smtClean="0"/>
              <a:t>7/30/2017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9457A1-8F0F-4A6B-B446-C90574AD71B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D4C6505-EE2C-476F-8BFA-67C077D8CAE1}" type="datetimeFigureOut">
              <a:rPr lang="en-US" smtClean="0"/>
              <a:t>7/30/2017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49457A1-8F0F-4A6B-B446-C90574AD71B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D4C6505-EE2C-476F-8BFA-67C077D8CAE1}" type="datetimeFigureOut">
              <a:rPr lang="en-US" smtClean="0"/>
              <a:t>7/30/2017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9457A1-8F0F-4A6B-B446-C90574AD71B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4C6505-EE2C-476F-8BFA-67C077D8CAE1}" type="datetimeFigureOut">
              <a:rPr lang="en-US" smtClean="0"/>
              <a:t>7/30/2017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49457A1-8F0F-4A6B-B446-C90574AD71B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4C6505-EE2C-476F-8BFA-67C077D8CAE1}" type="datetimeFigureOut">
              <a:rPr lang="en-US" smtClean="0"/>
              <a:t>7/30/2017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9457A1-8F0F-4A6B-B446-C90574AD71B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4C6505-EE2C-476F-8BFA-67C077D8CAE1}" type="datetimeFigureOut">
              <a:rPr lang="en-US" smtClean="0"/>
              <a:t>7/30/2017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9457A1-8F0F-4A6B-B446-C90574AD71B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4C6505-EE2C-476F-8BFA-67C077D8CAE1}" type="datetimeFigureOut">
              <a:rPr lang="en-US" smtClean="0"/>
              <a:t>7/30/2017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9457A1-8F0F-4A6B-B446-C90574AD71B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2.xml"/><Relationship Id="rId4" Type="http://schemas.openxmlformats.org/officeDocument/2006/relationships/chart" Target="../charts/char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609601"/>
            <a:ext cx="7772400" cy="4267200"/>
          </a:xfrm>
        </p:spPr>
        <p:txBody>
          <a:bodyPr>
            <a:normAutofit/>
          </a:bodyPr>
          <a:lstStyle/>
          <a:p>
            <a:pPr>
              <a:lnSpc>
                <a:spcPct val="120000"/>
              </a:lnSpc>
            </a:pPr>
            <a:r>
              <a:rPr lang="en-US" sz="3600" b="1" dirty="0" err="1" smtClean="0"/>
              <a:t>Khả</a:t>
            </a:r>
            <a:r>
              <a:rPr lang="en-US" sz="3600" b="1" dirty="0" smtClean="0"/>
              <a:t> </a:t>
            </a:r>
            <a:r>
              <a:rPr lang="en-US" sz="3600" b="1" dirty="0" err="1" smtClean="0"/>
              <a:t>năng</a:t>
            </a:r>
            <a:r>
              <a:rPr lang="en-US" sz="3600" b="1" dirty="0" smtClean="0"/>
              <a:t> chi </a:t>
            </a:r>
            <a:r>
              <a:rPr lang="en-US" sz="3600" b="1" dirty="0" err="1" smtClean="0"/>
              <a:t>trả</a:t>
            </a:r>
            <a:r>
              <a:rPr lang="en-US" sz="3600" b="1" dirty="0" smtClean="0"/>
              <a:t> </a:t>
            </a:r>
            <a:r>
              <a:rPr lang="en-US" sz="3600" b="1" dirty="0" err="1" smtClean="0"/>
              <a:t>thêm</a:t>
            </a:r>
            <a:r>
              <a:rPr lang="en-US" sz="3600" b="1" dirty="0" smtClean="0"/>
              <a:t> </a:t>
            </a:r>
            <a:r>
              <a:rPr lang="en-US" sz="3600" b="1" dirty="0" err="1" smtClean="0"/>
              <a:t>phí</a:t>
            </a:r>
            <a:r>
              <a:rPr lang="en-US" sz="3600" b="1" dirty="0" smtClean="0"/>
              <a:t> </a:t>
            </a:r>
            <a:r>
              <a:rPr lang="en-US" sz="3600" b="1" dirty="0" err="1" smtClean="0"/>
              <a:t>điều</a:t>
            </a:r>
            <a:r>
              <a:rPr lang="en-US" sz="3600" b="1" dirty="0" smtClean="0"/>
              <a:t> </a:t>
            </a:r>
            <a:r>
              <a:rPr lang="en-US" sz="3600" b="1" dirty="0" err="1" smtClean="0"/>
              <a:t>trị</a:t>
            </a:r>
            <a:r>
              <a:rPr lang="en-US" sz="3600" b="1" dirty="0" smtClean="0"/>
              <a:t> Methadone </a:t>
            </a:r>
            <a:r>
              <a:rPr lang="en-US" sz="3600" b="1" dirty="0" err="1" smtClean="0"/>
              <a:t>của</a:t>
            </a:r>
            <a:r>
              <a:rPr lang="en-US" sz="3600" b="1" dirty="0" smtClean="0"/>
              <a:t> </a:t>
            </a:r>
            <a:r>
              <a:rPr lang="en-US" sz="3600" b="1" dirty="0" err="1" smtClean="0"/>
              <a:t>bệnh</a:t>
            </a:r>
            <a:r>
              <a:rPr lang="en-US" sz="3600" b="1" dirty="0" smtClean="0"/>
              <a:t> </a:t>
            </a:r>
            <a:r>
              <a:rPr lang="en-US" sz="3600" b="1" dirty="0" err="1" smtClean="0"/>
              <a:t>nhân</a:t>
            </a:r>
            <a:r>
              <a:rPr lang="en-US" sz="3600" b="1" dirty="0" smtClean="0"/>
              <a:t> </a:t>
            </a:r>
            <a:r>
              <a:rPr lang="en-US" sz="3600" b="1" dirty="0" err="1" smtClean="0"/>
              <a:t>đang</a:t>
            </a:r>
            <a:r>
              <a:rPr lang="en-US" sz="3600" b="1" dirty="0" smtClean="0"/>
              <a:t> </a:t>
            </a:r>
            <a:r>
              <a:rPr lang="en-US" sz="3600" b="1" dirty="0" err="1" smtClean="0"/>
              <a:t>điều</a:t>
            </a:r>
            <a:r>
              <a:rPr lang="en-US" sz="3600" b="1" dirty="0" smtClean="0"/>
              <a:t> </a:t>
            </a:r>
            <a:r>
              <a:rPr lang="en-US" sz="3600" b="1" dirty="0" err="1" smtClean="0"/>
              <a:t>trị</a:t>
            </a:r>
            <a:r>
              <a:rPr lang="en-US" sz="3600" b="1" dirty="0" smtClean="0"/>
              <a:t> </a:t>
            </a:r>
            <a:r>
              <a:rPr lang="en-US" sz="3600" b="1" dirty="0" err="1" smtClean="0"/>
              <a:t>tại</a:t>
            </a:r>
            <a:r>
              <a:rPr lang="en-US" sz="3600" b="1" dirty="0" smtClean="0"/>
              <a:t> TP.HCM (2015)</a:t>
            </a:r>
            <a:endParaRPr lang="en-US" sz="3600" b="1" dirty="0"/>
          </a:p>
        </p:txBody>
      </p:sp>
      <p:sp>
        <p:nvSpPr>
          <p:cNvPr id="3" name="Subtitle 2"/>
          <p:cNvSpPr>
            <a:spLocks noGrp="1"/>
          </p:cNvSpPr>
          <p:nvPr>
            <p:ph type="subTitle" idx="1"/>
          </p:nvPr>
        </p:nvSpPr>
        <p:spPr>
          <a:xfrm>
            <a:off x="914400" y="4876801"/>
            <a:ext cx="7848600" cy="1295399"/>
          </a:xfrm>
        </p:spPr>
        <p:txBody>
          <a:bodyPr>
            <a:normAutofit fontScale="92500" lnSpcReduction="20000"/>
          </a:bodyPr>
          <a:lstStyle/>
          <a:p>
            <a:pPr>
              <a:lnSpc>
                <a:spcPct val="150000"/>
              </a:lnSpc>
            </a:pPr>
            <a:r>
              <a:rPr lang="en-US" sz="2000" u="sng" dirty="0" err="1"/>
              <a:t>Tác</a:t>
            </a:r>
            <a:r>
              <a:rPr lang="en-US" sz="2000" u="sng" dirty="0"/>
              <a:t> </a:t>
            </a:r>
            <a:r>
              <a:rPr lang="en-US" sz="2000" u="sng" dirty="0" err="1"/>
              <a:t>giả</a:t>
            </a:r>
            <a:r>
              <a:rPr lang="en-US" sz="2000" u="sng" dirty="0"/>
              <a:t>:</a:t>
            </a:r>
            <a:r>
              <a:rPr lang="en-US" sz="2000" dirty="0"/>
              <a:t> </a:t>
            </a:r>
            <a:r>
              <a:rPr lang="en-US" sz="2000" b="1" dirty="0"/>
              <a:t>Mai </a:t>
            </a:r>
            <a:r>
              <a:rPr lang="en-US" sz="2000" b="1" dirty="0" err="1"/>
              <a:t>Thị</a:t>
            </a:r>
            <a:r>
              <a:rPr lang="en-US" sz="2000" b="1" dirty="0"/>
              <a:t> </a:t>
            </a:r>
            <a:r>
              <a:rPr lang="en-US" sz="2000" b="1" dirty="0" err="1"/>
              <a:t>Hoài</a:t>
            </a:r>
            <a:r>
              <a:rPr lang="en-US" sz="2000" b="1" dirty="0"/>
              <a:t> </a:t>
            </a:r>
            <a:r>
              <a:rPr lang="en-US" sz="2000" b="1" dirty="0" err="1"/>
              <a:t>Sơn</a:t>
            </a:r>
            <a:r>
              <a:rPr lang="en-US" sz="2000" dirty="0"/>
              <a:t>*, </a:t>
            </a:r>
            <a:r>
              <a:rPr lang="en-US" sz="2000" dirty="0" err="1" smtClean="0"/>
              <a:t>Nguyễn</a:t>
            </a:r>
            <a:r>
              <a:rPr lang="en-US" sz="2000" dirty="0" smtClean="0"/>
              <a:t> </a:t>
            </a:r>
            <a:r>
              <a:rPr lang="en-US" sz="2000" dirty="0" err="1" smtClean="0"/>
              <a:t>Xuân</a:t>
            </a:r>
            <a:r>
              <a:rPr lang="en-US" sz="2000" dirty="0" smtClean="0"/>
              <a:t> </a:t>
            </a:r>
            <a:r>
              <a:rPr lang="en-US" sz="2000" dirty="0" err="1" smtClean="0"/>
              <a:t>Anh</a:t>
            </a:r>
            <a:r>
              <a:rPr lang="en-US" sz="2000" dirty="0" smtClean="0"/>
              <a:t> </a:t>
            </a:r>
            <a:r>
              <a:rPr lang="en-US" sz="2000" dirty="0" err="1" smtClean="0"/>
              <a:t>Dũng</a:t>
            </a:r>
            <a:r>
              <a:rPr lang="en-US" sz="2000" dirty="0" smtClean="0"/>
              <a:t>,  </a:t>
            </a:r>
            <a:r>
              <a:rPr lang="en-US" sz="2000" dirty="0" err="1" smtClean="0"/>
              <a:t>Lại</a:t>
            </a:r>
            <a:r>
              <a:rPr lang="en-US" sz="2000" dirty="0" smtClean="0"/>
              <a:t> </a:t>
            </a:r>
            <a:r>
              <a:rPr lang="en-US" sz="2000" dirty="0" err="1"/>
              <a:t>Phước</a:t>
            </a:r>
            <a:r>
              <a:rPr lang="en-US" sz="2000" dirty="0"/>
              <a:t> </a:t>
            </a:r>
            <a:r>
              <a:rPr lang="en-US" sz="2000" dirty="0" err="1"/>
              <a:t>Thanh</a:t>
            </a:r>
            <a:r>
              <a:rPr lang="en-US" sz="2000" dirty="0"/>
              <a:t> </a:t>
            </a:r>
            <a:r>
              <a:rPr lang="en-US" sz="2000" dirty="0" err="1"/>
              <a:t>Huy</a:t>
            </a:r>
            <a:r>
              <a:rPr lang="en-US" sz="2000" dirty="0"/>
              <a:t>, </a:t>
            </a:r>
            <a:r>
              <a:rPr lang="en-US" sz="2000" dirty="0" err="1"/>
              <a:t>Phạm</a:t>
            </a:r>
            <a:r>
              <a:rPr lang="en-US" sz="2000" dirty="0"/>
              <a:t> Thu </a:t>
            </a:r>
            <a:r>
              <a:rPr lang="en-US" sz="2000" dirty="0" err="1" smtClean="0"/>
              <a:t>Thúy</a:t>
            </a:r>
            <a:r>
              <a:rPr lang="en-US" sz="2000" dirty="0" smtClean="0"/>
              <a:t>, </a:t>
            </a:r>
            <a:r>
              <a:rPr lang="en-US" sz="2000" dirty="0" err="1" smtClean="0"/>
              <a:t>Nguyễn</a:t>
            </a:r>
            <a:r>
              <a:rPr lang="en-US" sz="2000" dirty="0" smtClean="0"/>
              <a:t> </a:t>
            </a:r>
            <a:r>
              <a:rPr lang="en-US" sz="2000" dirty="0" err="1" smtClean="0"/>
              <a:t>Duyên</a:t>
            </a:r>
            <a:r>
              <a:rPr lang="en-US" sz="2000" dirty="0" smtClean="0"/>
              <a:t> </a:t>
            </a:r>
            <a:r>
              <a:rPr lang="en-US" sz="2000" dirty="0" err="1" smtClean="0"/>
              <a:t>Anh</a:t>
            </a:r>
            <a:r>
              <a:rPr lang="en-US" sz="2000" dirty="0" smtClean="0"/>
              <a:t>, </a:t>
            </a:r>
            <a:r>
              <a:rPr lang="en-US" sz="2000" dirty="0" err="1"/>
              <a:t>Tiêu</a:t>
            </a:r>
            <a:r>
              <a:rPr lang="en-US" sz="2000" dirty="0"/>
              <a:t> </a:t>
            </a:r>
            <a:r>
              <a:rPr lang="en-US" sz="2000" dirty="0" err="1"/>
              <a:t>Thị</a:t>
            </a:r>
            <a:r>
              <a:rPr lang="en-US" sz="2000" dirty="0"/>
              <a:t> Thu </a:t>
            </a:r>
            <a:r>
              <a:rPr lang="en-US" sz="2000" dirty="0" err="1" smtClean="0"/>
              <a:t>Vân</a:t>
            </a:r>
            <a:endParaRPr lang="en-US" sz="2000" dirty="0" smtClean="0"/>
          </a:p>
          <a:p>
            <a:pPr>
              <a:lnSpc>
                <a:spcPct val="150000"/>
              </a:lnSpc>
            </a:pPr>
            <a:r>
              <a:rPr lang="en-US" sz="2000" dirty="0" smtClean="0">
                <a:solidFill>
                  <a:srgbClr val="0070C0"/>
                </a:solidFill>
              </a:rPr>
              <a:t>--</a:t>
            </a:r>
            <a:r>
              <a:rPr lang="en-US" sz="2000" dirty="0" err="1" smtClean="0">
                <a:solidFill>
                  <a:srgbClr val="0070C0"/>
                </a:solidFill>
              </a:rPr>
              <a:t>Trung</a:t>
            </a:r>
            <a:r>
              <a:rPr lang="en-US" sz="2000" dirty="0" smtClean="0">
                <a:solidFill>
                  <a:srgbClr val="0070C0"/>
                </a:solidFill>
              </a:rPr>
              <a:t> </a:t>
            </a:r>
            <a:r>
              <a:rPr lang="en-US" sz="2000" dirty="0" err="1" smtClean="0">
                <a:solidFill>
                  <a:srgbClr val="0070C0"/>
                </a:solidFill>
              </a:rPr>
              <a:t>Tâm</a:t>
            </a:r>
            <a:r>
              <a:rPr lang="en-US" sz="2000" dirty="0" smtClean="0">
                <a:solidFill>
                  <a:srgbClr val="0070C0"/>
                </a:solidFill>
              </a:rPr>
              <a:t> </a:t>
            </a:r>
            <a:r>
              <a:rPr lang="en-US" sz="2000" dirty="0" err="1" smtClean="0">
                <a:solidFill>
                  <a:srgbClr val="0070C0"/>
                </a:solidFill>
              </a:rPr>
              <a:t>Phòng</a:t>
            </a:r>
            <a:r>
              <a:rPr lang="en-US" sz="2000" dirty="0" smtClean="0">
                <a:solidFill>
                  <a:srgbClr val="0070C0"/>
                </a:solidFill>
              </a:rPr>
              <a:t>, </a:t>
            </a:r>
            <a:r>
              <a:rPr lang="en-US" sz="2000" dirty="0" err="1" smtClean="0">
                <a:solidFill>
                  <a:srgbClr val="0070C0"/>
                </a:solidFill>
              </a:rPr>
              <a:t>Chống</a:t>
            </a:r>
            <a:r>
              <a:rPr lang="en-US" sz="2000" dirty="0" smtClean="0">
                <a:solidFill>
                  <a:srgbClr val="0070C0"/>
                </a:solidFill>
              </a:rPr>
              <a:t> HIV/AIDS TP.HCM--</a:t>
            </a:r>
            <a:endParaRPr lang="en-US" sz="2000" dirty="0">
              <a:solidFill>
                <a:srgbClr val="0070C0"/>
              </a:solidFill>
            </a:endParaRPr>
          </a:p>
          <a:p>
            <a:pPr>
              <a:lnSpc>
                <a:spcPct val="150000"/>
              </a:lnSpc>
            </a:pPr>
            <a:endParaRPr lang="en-US" sz="2000" dirty="0"/>
          </a:p>
        </p:txBody>
      </p:sp>
    </p:spTree>
    <p:extLst>
      <p:ext uri="{BB962C8B-B14F-4D97-AF65-F5344CB8AC3E}">
        <p14:creationId xmlns:p14="http://schemas.microsoft.com/office/powerpoint/2010/main" val="13309282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fontScale="90000"/>
          </a:bodyPr>
          <a:lstStyle/>
          <a:p>
            <a:r>
              <a:rPr lang="en-US" sz="3600" b="1" dirty="0" smtClean="0"/>
              <a:t>4. </a:t>
            </a:r>
            <a:r>
              <a:rPr lang="en-US" sz="3600" b="1" dirty="0" err="1" smtClean="0"/>
              <a:t>Kết</a:t>
            </a:r>
            <a:r>
              <a:rPr lang="en-US" sz="3600" b="1" dirty="0" smtClean="0"/>
              <a:t> </a:t>
            </a:r>
            <a:r>
              <a:rPr lang="en-US" sz="3600" b="1" dirty="0" err="1" smtClean="0"/>
              <a:t>quả</a:t>
            </a:r>
            <a:r>
              <a:rPr lang="en-US" sz="3600" b="1" dirty="0" smtClean="0"/>
              <a:t> - </a:t>
            </a:r>
            <a:r>
              <a:rPr lang="en-US" sz="3600" b="1" dirty="0" err="1" smtClean="0"/>
              <a:t>Tình</a:t>
            </a:r>
            <a:r>
              <a:rPr lang="en-US" sz="3600" b="1" dirty="0" smtClean="0"/>
              <a:t> </a:t>
            </a:r>
            <a:r>
              <a:rPr lang="en-US" sz="3600" b="1" dirty="0" err="1" smtClean="0"/>
              <a:t>hình</a:t>
            </a:r>
            <a:r>
              <a:rPr lang="en-US" sz="3600" b="1" dirty="0" smtClean="0"/>
              <a:t> </a:t>
            </a:r>
            <a:r>
              <a:rPr lang="en-US" sz="3600" b="1" dirty="0" err="1" smtClean="0"/>
              <a:t>điều</a:t>
            </a:r>
            <a:r>
              <a:rPr lang="en-US" sz="3600" b="1" dirty="0" smtClean="0"/>
              <a:t> </a:t>
            </a:r>
            <a:r>
              <a:rPr lang="en-US" sz="3600" b="1" dirty="0" err="1" smtClean="0"/>
              <a:t>trị</a:t>
            </a:r>
            <a:r>
              <a:rPr lang="en-US" sz="3600" b="1" dirty="0" smtClean="0"/>
              <a:t> Methadone</a:t>
            </a:r>
            <a:endParaRPr lang="en-US" sz="3600"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9726713"/>
              </p:ext>
            </p:extLst>
          </p:nvPr>
        </p:nvGraphicFramePr>
        <p:xfrm>
          <a:off x="457200" y="1905000"/>
          <a:ext cx="8229602" cy="4572000"/>
        </p:xfrm>
        <a:graphic>
          <a:graphicData uri="http://schemas.openxmlformats.org/drawingml/2006/table">
            <a:tbl>
              <a:tblPr firstRow="1" firstCol="1" bandRow="1">
                <a:tableStyleId>{5C22544A-7EE6-4342-B048-85BDC9FD1C3A}</a:tableStyleId>
              </a:tblPr>
              <a:tblGrid>
                <a:gridCol w="2592000"/>
                <a:gridCol w="1147501"/>
                <a:gridCol w="1098000"/>
                <a:gridCol w="2788200"/>
                <a:gridCol w="603901"/>
              </a:tblGrid>
              <a:tr h="486432">
                <a:tc>
                  <a:txBody>
                    <a:bodyPr/>
                    <a:lstStyle/>
                    <a:p>
                      <a:pPr algn="just">
                        <a:spcAft>
                          <a:spcPts val="0"/>
                        </a:spcAft>
                      </a:pPr>
                      <a:r>
                        <a:rPr lang="en-US" sz="2000">
                          <a:effectLst/>
                        </a:rPr>
                        <a:t>Đặc điểm</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spcAft>
                          <a:spcPts val="0"/>
                        </a:spcAft>
                      </a:pPr>
                      <a:r>
                        <a:rPr lang="en-US" sz="2000">
                          <a:effectLst/>
                        </a:rPr>
                        <a:t>Số lượng</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US" sz="2000">
                          <a:effectLst/>
                        </a:rPr>
                        <a:t>%</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gridSpan="2">
                  <a:txBody>
                    <a:bodyPr/>
                    <a:lstStyle/>
                    <a:p>
                      <a:pPr algn="ctr">
                        <a:spcAft>
                          <a:spcPts val="0"/>
                        </a:spcAft>
                      </a:pPr>
                      <a:r>
                        <a:rPr lang="en-US" sz="2000">
                          <a:effectLst/>
                        </a:rPr>
                        <a:t>Mô tả</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hMerge="1">
                  <a:txBody>
                    <a:bodyPr/>
                    <a:lstStyle/>
                    <a:p>
                      <a:endParaRPr lang="en-US"/>
                    </a:p>
                  </a:txBody>
                  <a:tcPr/>
                </a:tc>
              </a:tr>
              <a:tr h="257248">
                <a:tc>
                  <a:txBody>
                    <a:bodyPr/>
                    <a:lstStyle/>
                    <a:p>
                      <a:pPr>
                        <a:spcAft>
                          <a:spcPts val="0"/>
                        </a:spcAft>
                      </a:pPr>
                      <a:r>
                        <a:rPr lang="en-US" sz="2000" dirty="0" err="1">
                          <a:effectLst/>
                        </a:rPr>
                        <a:t>Thời</a:t>
                      </a:r>
                      <a:r>
                        <a:rPr lang="en-US" sz="2000" dirty="0">
                          <a:effectLst/>
                        </a:rPr>
                        <a:t> </a:t>
                      </a:r>
                      <a:r>
                        <a:rPr lang="en-US" sz="2000" dirty="0" err="1">
                          <a:effectLst/>
                        </a:rPr>
                        <a:t>gian</a:t>
                      </a:r>
                      <a:r>
                        <a:rPr lang="en-US" sz="2000" dirty="0">
                          <a:effectLst/>
                        </a:rPr>
                        <a:t> </a:t>
                      </a:r>
                      <a:r>
                        <a:rPr lang="en-US" sz="2000" dirty="0" err="1">
                          <a:effectLst/>
                        </a:rPr>
                        <a:t>điều</a:t>
                      </a:r>
                      <a:r>
                        <a:rPr lang="en-US" sz="2000" dirty="0">
                          <a:effectLst/>
                        </a:rPr>
                        <a:t> </a:t>
                      </a:r>
                      <a:r>
                        <a:rPr lang="en-US" sz="2000" dirty="0" err="1">
                          <a:effectLst/>
                        </a:rPr>
                        <a:t>trị</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1000</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indent="495300"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0">
                <a:tc>
                  <a:txBody>
                    <a:bodyPr/>
                    <a:lstStyle/>
                    <a:p>
                      <a:pPr algn="r">
                        <a:spcAft>
                          <a:spcPts val="0"/>
                        </a:spcAft>
                      </a:pPr>
                      <a:r>
                        <a:rPr lang="en-US" sz="2000">
                          <a:effectLst/>
                        </a:rPr>
                        <a:t>&lt;= 12 tháng</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442</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44.2%</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Trung bình (tháng)</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27</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57248">
                <a:tc>
                  <a:txBody>
                    <a:bodyPr/>
                    <a:lstStyle/>
                    <a:p>
                      <a:pPr algn="r">
                        <a:spcAft>
                          <a:spcPts val="0"/>
                        </a:spcAft>
                      </a:pPr>
                      <a:r>
                        <a:rPr lang="en-US" sz="2000">
                          <a:effectLst/>
                        </a:rPr>
                        <a:t>13-24 tháng</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175</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17.5%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Thấp nhất (tháng)</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1</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57248">
                <a:tc>
                  <a:txBody>
                    <a:bodyPr/>
                    <a:lstStyle/>
                    <a:p>
                      <a:pPr algn="r">
                        <a:spcAft>
                          <a:spcPts val="0"/>
                        </a:spcAft>
                      </a:pPr>
                      <a:r>
                        <a:rPr lang="en-US" sz="2000">
                          <a:effectLst/>
                        </a:rPr>
                        <a:t>25-48 tháng</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130</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13.0%</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Cao nhất (tháng)</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91</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57248">
                <a:tc>
                  <a:txBody>
                    <a:bodyPr/>
                    <a:lstStyle/>
                    <a:p>
                      <a:pPr algn="r">
                        <a:spcAft>
                          <a:spcPts val="0"/>
                        </a:spcAft>
                      </a:pPr>
                      <a:r>
                        <a:rPr lang="en-US" sz="2000">
                          <a:effectLst/>
                        </a:rPr>
                        <a:t>49-72 tháng</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138</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13.8%</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68941">
                <a:tc>
                  <a:txBody>
                    <a:bodyPr/>
                    <a:lstStyle/>
                    <a:p>
                      <a:pPr algn="r">
                        <a:spcAft>
                          <a:spcPts val="0"/>
                        </a:spcAft>
                      </a:pPr>
                      <a:r>
                        <a:rPr lang="en-US" sz="2000">
                          <a:effectLst/>
                        </a:rPr>
                        <a:t>&gt; 72 tháng</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115</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11.5%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449014">
                <a:tc>
                  <a:txBody>
                    <a:bodyPr/>
                    <a:lstStyle/>
                    <a:p>
                      <a:pPr>
                        <a:spcAft>
                          <a:spcPts val="0"/>
                        </a:spcAft>
                      </a:pPr>
                      <a:r>
                        <a:rPr lang="en-US" sz="2000">
                          <a:effectLst/>
                        </a:rPr>
                        <a:t>Liều Methadone hiện tại</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1000</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indent="495300"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57248">
                <a:tc>
                  <a:txBody>
                    <a:bodyPr/>
                    <a:lstStyle/>
                    <a:p>
                      <a:pPr algn="r">
                        <a:spcAft>
                          <a:spcPts val="0"/>
                        </a:spcAft>
                      </a:pPr>
                      <a:r>
                        <a:rPr lang="en-US" sz="2000">
                          <a:effectLst/>
                        </a:rPr>
                        <a:t>&lt; 60mg/ngày</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256</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25.6%</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57248">
                <a:tc>
                  <a:txBody>
                    <a:bodyPr/>
                    <a:lstStyle/>
                    <a:p>
                      <a:pPr algn="r">
                        <a:spcAft>
                          <a:spcPts val="0"/>
                        </a:spcAft>
                      </a:pPr>
                      <a:r>
                        <a:rPr lang="en-US" sz="2000">
                          <a:effectLst/>
                        </a:rPr>
                        <a:t>Từ 60-120mg/ngày</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434</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43.4%</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Trung bình (mg/ngày)</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109</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57248">
                <a:tc>
                  <a:txBody>
                    <a:bodyPr/>
                    <a:lstStyle/>
                    <a:p>
                      <a:pPr algn="r">
                        <a:spcAft>
                          <a:spcPts val="0"/>
                        </a:spcAft>
                      </a:pPr>
                      <a:r>
                        <a:rPr lang="en-US" sz="2000">
                          <a:effectLst/>
                        </a:rPr>
                        <a:t>Từ 121-200mg/ngày</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216</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21.6%</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Thấp nhất (mg/ngày)</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2</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57248">
                <a:tc>
                  <a:txBody>
                    <a:bodyPr/>
                    <a:lstStyle/>
                    <a:p>
                      <a:pPr algn="r">
                        <a:spcAft>
                          <a:spcPts val="0"/>
                        </a:spcAft>
                      </a:pPr>
                      <a:r>
                        <a:rPr lang="en-US" sz="2000">
                          <a:effectLst/>
                        </a:rPr>
                        <a:t>Từ 201-300mg/ngày</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79</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7.9%</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Cao nhất (mg/ngày)</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430</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57248">
                <a:tc>
                  <a:txBody>
                    <a:bodyPr/>
                    <a:lstStyle/>
                    <a:p>
                      <a:pPr algn="r">
                        <a:spcAft>
                          <a:spcPts val="0"/>
                        </a:spcAft>
                      </a:pPr>
                      <a:r>
                        <a:rPr lang="en-US" sz="2000">
                          <a:effectLst/>
                        </a:rPr>
                        <a:t>&gt; 300mg/ngày</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15</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1.5%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dirty="0">
                          <a:effectLst/>
                        </a:rPr>
                        <a:t> </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r>
            </a:tbl>
          </a:graphicData>
        </a:graphic>
      </p:graphicFrame>
      <p:sp>
        <p:nvSpPr>
          <p:cNvPr id="5" name="Rectangle 4"/>
          <p:cNvSpPr/>
          <p:nvPr/>
        </p:nvSpPr>
        <p:spPr>
          <a:xfrm>
            <a:off x="254952" y="1295400"/>
            <a:ext cx="8634095" cy="430887"/>
          </a:xfrm>
          <a:prstGeom prst="rect">
            <a:avLst/>
          </a:prstGeom>
        </p:spPr>
        <p:txBody>
          <a:bodyPr wrap="none">
            <a:spAutoFit/>
          </a:bodyPr>
          <a:lstStyle/>
          <a:p>
            <a:r>
              <a:rPr lang="en-US" sz="2200" dirty="0" smtClean="0">
                <a:latin typeface="Times New Roman" panose="02020603050405020304" pitchFamily="18" charset="0"/>
                <a:ea typeface="Times New Roman" panose="02020603050405020304" pitchFamily="18" charset="0"/>
              </a:rPr>
              <a:t>70% BN Methadone </a:t>
            </a:r>
            <a:r>
              <a:rPr lang="en-US" sz="2200" dirty="0" err="1" smtClean="0">
                <a:latin typeface="Times New Roman" panose="02020603050405020304" pitchFamily="18" charset="0"/>
                <a:ea typeface="Times New Roman" panose="02020603050405020304" pitchFamily="18" charset="0"/>
              </a:rPr>
              <a:t>đang</a:t>
            </a:r>
            <a:r>
              <a:rPr lang="en-US" sz="2200" dirty="0" smtClean="0">
                <a:latin typeface="Times New Roman" panose="02020603050405020304" pitchFamily="18" charset="0"/>
                <a:ea typeface="Times New Roman" panose="02020603050405020304" pitchFamily="18" charset="0"/>
              </a:rPr>
              <a:t> </a:t>
            </a:r>
            <a:r>
              <a:rPr lang="en-US" sz="2200" dirty="0" err="1" smtClean="0">
                <a:latin typeface="Times New Roman" panose="02020603050405020304" pitchFamily="18" charset="0"/>
                <a:ea typeface="Times New Roman" panose="02020603050405020304" pitchFamily="18" charset="0"/>
              </a:rPr>
              <a:t>uống</a:t>
            </a:r>
            <a:r>
              <a:rPr lang="en-US" sz="2200" dirty="0" smtClean="0">
                <a:latin typeface="Times New Roman" panose="02020603050405020304" pitchFamily="18" charset="0"/>
                <a:ea typeface="Times New Roman" panose="02020603050405020304" pitchFamily="18" charset="0"/>
              </a:rPr>
              <a:t> </a:t>
            </a:r>
            <a:r>
              <a:rPr lang="en-US" sz="2200" dirty="0" err="1" smtClean="0">
                <a:latin typeface="Times New Roman" panose="02020603050405020304" pitchFamily="18" charset="0"/>
                <a:ea typeface="Times New Roman" panose="02020603050405020304" pitchFamily="18" charset="0"/>
              </a:rPr>
              <a:t>thuốc</a:t>
            </a:r>
            <a:r>
              <a:rPr lang="en-US" sz="2200" dirty="0" smtClean="0">
                <a:latin typeface="Times New Roman" panose="02020603050405020304" pitchFamily="18" charset="0"/>
                <a:ea typeface="Times New Roman" panose="02020603050405020304" pitchFamily="18" charset="0"/>
              </a:rPr>
              <a:t> ở PK </a:t>
            </a:r>
            <a:r>
              <a:rPr lang="en-US" sz="2200" dirty="0" err="1" smtClean="0">
                <a:latin typeface="Times New Roman" panose="02020603050405020304" pitchFamily="18" charset="0"/>
                <a:ea typeface="Times New Roman" panose="02020603050405020304" pitchFamily="18" charset="0"/>
              </a:rPr>
              <a:t>tại</a:t>
            </a:r>
            <a:r>
              <a:rPr lang="en-US" sz="2200" dirty="0" smtClean="0">
                <a:latin typeface="Times New Roman" panose="02020603050405020304" pitchFamily="18" charset="0"/>
                <a:ea typeface="Times New Roman" panose="02020603050405020304" pitchFamily="18" charset="0"/>
              </a:rPr>
              <a:t> </a:t>
            </a:r>
            <a:r>
              <a:rPr lang="en-US" sz="2200" dirty="0" err="1" smtClean="0">
                <a:latin typeface="Times New Roman" panose="02020603050405020304" pitchFamily="18" charset="0"/>
                <a:ea typeface="Times New Roman" panose="02020603050405020304" pitchFamily="18" charset="0"/>
              </a:rPr>
              <a:t>nơi</a:t>
            </a:r>
            <a:r>
              <a:rPr lang="en-US" sz="2200" dirty="0" smtClean="0">
                <a:latin typeface="Times New Roman" panose="02020603050405020304" pitchFamily="18" charset="0"/>
                <a:ea typeface="Times New Roman" panose="02020603050405020304" pitchFamily="18" charset="0"/>
              </a:rPr>
              <a:t> </a:t>
            </a:r>
            <a:r>
              <a:rPr lang="en-US" sz="2200" dirty="0" err="1">
                <a:latin typeface="Times New Roman" panose="02020603050405020304" pitchFamily="18" charset="0"/>
                <a:ea typeface="Times New Roman" panose="02020603050405020304" pitchFamily="18" charset="0"/>
              </a:rPr>
              <a:t>cư</a:t>
            </a:r>
            <a:r>
              <a:rPr lang="en-US" sz="2200" dirty="0">
                <a:latin typeface="Times New Roman" panose="02020603050405020304" pitchFamily="18" charset="0"/>
                <a:ea typeface="Times New Roman" panose="02020603050405020304" pitchFamily="18" charset="0"/>
              </a:rPr>
              <a:t> </a:t>
            </a:r>
            <a:r>
              <a:rPr lang="en-US" sz="2200" dirty="0" err="1">
                <a:latin typeface="Times New Roman" panose="02020603050405020304" pitchFamily="18" charset="0"/>
                <a:ea typeface="Times New Roman" panose="02020603050405020304" pitchFamily="18" charset="0"/>
              </a:rPr>
              <a:t>tru</a:t>
            </a:r>
            <a:r>
              <a:rPr lang="en-US" sz="2200" dirty="0">
                <a:latin typeface="Times New Roman" panose="02020603050405020304" pitchFamily="18" charset="0"/>
                <a:ea typeface="Times New Roman" panose="02020603050405020304" pitchFamily="18" charset="0"/>
              </a:rPr>
              <a:t>́ </a:t>
            </a:r>
            <a:r>
              <a:rPr lang="en-US" sz="2200" dirty="0" err="1">
                <a:latin typeface="Times New Roman" panose="02020603050405020304" pitchFamily="18" charset="0"/>
                <a:ea typeface="Times New Roman" panose="02020603050405020304" pitchFamily="18" charset="0"/>
              </a:rPr>
              <a:t>hoặc</a:t>
            </a:r>
            <a:r>
              <a:rPr lang="en-US" sz="2200" dirty="0">
                <a:latin typeface="Times New Roman" panose="02020603050405020304" pitchFamily="18" charset="0"/>
                <a:ea typeface="Times New Roman" panose="02020603050405020304" pitchFamily="18" charset="0"/>
              </a:rPr>
              <a:t> </a:t>
            </a:r>
            <a:r>
              <a:rPr lang="en-US" sz="2200" dirty="0" err="1">
                <a:latin typeface="Times New Roman" panose="02020603050405020304" pitchFamily="18" charset="0"/>
                <a:ea typeface="Times New Roman" panose="02020603050405020304" pitchFamily="18" charset="0"/>
              </a:rPr>
              <a:t>nơi</a:t>
            </a:r>
            <a:r>
              <a:rPr lang="en-US" sz="2200" dirty="0">
                <a:latin typeface="Times New Roman" panose="02020603050405020304" pitchFamily="18" charset="0"/>
                <a:ea typeface="Times New Roman" panose="02020603050405020304" pitchFamily="18" charset="0"/>
              </a:rPr>
              <a:t> </a:t>
            </a:r>
            <a:r>
              <a:rPr lang="en-US" sz="2200" dirty="0" err="1">
                <a:latin typeface="Times New Roman" panose="02020603050405020304" pitchFamily="18" charset="0"/>
                <a:ea typeface="Times New Roman" panose="02020603050405020304" pitchFamily="18" charset="0"/>
              </a:rPr>
              <a:t>làm</a:t>
            </a:r>
            <a:r>
              <a:rPr lang="en-US" sz="2200" dirty="0">
                <a:latin typeface="Times New Roman" panose="02020603050405020304" pitchFamily="18" charset="0"/>
                <a:ea typeface="Times New Roman" panose="02020603050405020304" pitchFamily="18" charset="0"/>
              </a:rPr>
              <a:t> </a:t>
            </a:r>
            <a:r>
              <a:rPr lang="en-US" sz="2200" dirty="0" err="1">
                <a:latin typeface="Times New Roman" panose="02020603050405020304" pitchFamily="18" charset="0"/>
                <a:ea typeface="Times New Roman" panose="02020603050405020304" pitchFamily="18" charset="0"/>
              </a:rPr>
              <a:t>việc</a:t>
            </a:r>
            <a:endParaRPr lang="en-US" sz="2200" dirty="0"/>
          </a:p>
        </p:txBody>
      </p:sp>
    </p:spTree>
    <p:extLst>
      <p:ext uri="{BB962C8B-B14F-4D97-AF65-F5344CB8AC3E}">
        <p14:creationId xmlns:p14="http://schemas.microsoft.com/office/powerpoint/2010/main" val="36852092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noAutofit/>
          </a:bodyPr>
          <a:lstStyle/>
          <a:p>
            <a:r>
              <a:rPr lang="en-US" sz="3600" b="1" dirty="0" smtClean="0"/>
              <a:t>4. </a:t>
            </a:r>
            <a:r>
              <a:rPr lang="en-US" sz="3600" b="1" dirty="0" err="1" smtClean="0"/>
              <a:t>Kết</a:t>
            </a:r>
            <a:r>
              <a:rPr lang="en-US" sz="3600" b="1" dirty="0" smtClean="0"/>
              <a:t> </a:t>
            </a:r>
            <a:r>
              <a:rPr lang="en-US" sz="3600" b="1" dirty="0" err="1" smtClean="0"/>
              <a:t>quả</a:t>
            </a:r>
            <a:r>
              <a:rPr lang="en-US" sz="3600" b="1" dirty="0" smtClean="0"/>
              <a:t> - </a:t>
            </a:r>
            <a:r>
              <a:rPr lang="en-US" sz="3600" b="1" dirty="0" err="1" smtClean="0"/>
              <a:t>Tình</a:t>
            </a:r>
            <a:r>
              <a:rPr lang="en-US" sz="3600" b="1" dirty="0" smtClean="0"/>
              <a:t> </a:t>
            </a:r>
            <a:r>
              <a:rPr lang="en-US" sz="3600" b="1" dirty="0" err="1" smtClean="0"/>
              <a:t>trạng</a:t>
            </a:r>
            <a:r>
              <a:rPr lang="en-US" sz="3600" b="1" dirty="0" smtClean="0"/>
              <a:t> </a:t>
            </a:r>
            <a:r>
              <a:rPr lang="en-US" sz="3600" b="1" dirty="0" err="1" smtClean="0"/>
              <a:t>bệnh</a:t>
            </a:r>
            <a:r>
              <a:rPr lang="en-US" sz="3600" b="1" dirty="0" smtClean="0"/>
              <a:t> </a:t>
            </a:r>
            <a:r>
              <a:rPr lang="en-US" sz="3600" b="1" dirty="0" err="1" smtClean="0"/>
              <a:t>lý</a:t>
            </a:r>
            <a:r>
              <a:rPr lang="en-US" sz="3600" b="1" dirty="0" smtClean="0"/>
              <a:t> </a:t>
            </a:r>
            <a:r>
              <a:rPr lang="en-US" sz="3600" b="1" dirty="0" err="1" smtClean="0"/>
              <a:t>và</a:t>
            </a:r>
            <a:r>
              <a:rPr lang="en-US" sz="3600" b="1" dirty="0" smtClean="0"/>
              <a:t> </a:t>
            </a:r>
            <a:r>
              <a:rPr lang="en-US" sz="3600" b="1" dirty="0" err="1" smtClean="0"/>
              <a:t>sự</a:t>
            </a:r>
            <a:r>
              <a:rPr lang="en-US" sz="3600" b="1" dirty="0" smtClean="0"/>
              <a:t> </a:t>
            </a:r>
            <a:r>
              <a:rPr lang="en-US" sz="3600" b="1" dirty="0" err="1" smtClean="0"/>
              <a:t>hài</a:t>
            </a:r>
            <a:r>
              <a:rPr lang="en-US" sz="3600" b="1" dirty="0" smtClean="0"/>
              <a:t> </a:t>
            </a:r>
            <a:r>
              <a:rPr lang="en-US" sz="3600" b="1" dirty="0" err="1" smtClean="0"/>
              <a:t>lòng</a:t>
            </a:r>
            <a:r>
              <a:rPr lang="en-US" sz="3600" b="1" dirty="0" smtClean="0"/>
              <a:t> </a:t>
            </a:r>
            <a:r>
              <a:rPr lang="en-US" sz="3600" b="1" dirty="0" err="1" smtClean="0"/>
              <a:t>của</a:t>
            </a:r>
            <a:r>
              <a:rPr lang="en-US" sz="3600" b="1" dirty="0" smtClean="0"/>
              <a:t> </a:t>
            </a:r>
            <a:r>
              <a:rPr lang="en-US" sz="3600" b="1" dirty="0" err="1" smtClean="0"/>
              <a:t>bệnh</a:t>
            </a:r>
            <a:r>
              <a:rPr lang="en-US" sz="3600" b="1" dirty="0" smtClean="0"/>
              <a:t> </a:t>
            </a:r>
            <a:r>
              <a:rPr lang="en-US" sz="3600" b="1" dirty="0" err="1" smtClean="0"/>
              <a:t>nhân</a:t>
            </a:r>
            <a:endParaRPr lang="en-US" sz="3600" b="1" dirty="0"/>
          </a:p>
        </p:txBody>
      </p:sp>
      <p:graphicFrame>
        <p:nvGraphicFramePr>
          <p:cNvPr id="4" name="Chart 3"/>
          <p:cNvGraphicFramePr>
            <a:graphicFrameLocks/>
          </p:cNvGraphicFramePr>
          <p:nvPr>
            <p:extLst>
              <p:ext uri="{D42A27DB-BD31-4B8C-83A1-F6EECF244321}">
                <p14:modId xmlns:p14="http://schemas.microsoft.com/office/powerpoint/2010/main" val="3252616094"/>
              </p:ext>
            </p:extLst>
          </p:nvPr>
        </p:nvGraphicFramePr>
        <p:xfrm>
          <a:off x="451945" y="1676400"/>
          <a:ext cx="6177455" cy="48768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a:graphicFrameLocks/>
          </p:cNvGraphicFramePr>
          <p:nvPr>
            <p:extLst>
              <p:ext uri="{D42A27DB-BD31-4B8C-83A1-F6EECF244321}">
                <p14:modId xmlns:p14="http://schemas.microsoft.com/office/powerpoint/2010/main" val="3602558222"/>
              </p:ext>
            </p:extLst>
          </p:nvPr>
        </p:nvGraphicFramePr>
        <p:xfrm>
          <a:off x="4572000" y="2362200"/>
          <a:ext cx="4572000" cy="2743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6877161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Autofit/>
          </a:bodyPr>
          <a:lstStyle/>
          <a:p>
            <a:r>
              <a:rPr lang="en-US" sz="3600" b="1" dirty="0" smtClean="0"/>
              <a:t>4. </a:t>
            </a:r>
            <a:r>
              <a:rPr lang="en-US" sz="3600" b="1" dirty="0" err="1" smtClean="0"/>
              <a:t>Kết</a:t>
            </a:r>
            <a:r>
              <a:rPr lang="en-US" sz="3600" b="1" dirty="0" smtClean="0"/>
              <a:t> </a:t>
            </a:r>
            <a:r>
              <a:rPr lang="en-US" sz="3600" b="1" dirty="0" err="1" smtClean="0"/>
              <a:t>quả</a:t>
            </a:r>
            <a:r>
              <a:rPr lang="en-US" sz="3600" b="1" dirty="0" smtClean="0"/>
              <a:t> - </a:t>
            </a:r>
            <a:r>
              <a:rPr lang="en-US" sz="3600" b="1" dirty="0" err="1" smtClean="0"/>
              <a:t>Việc</a:t>
            </a:r>
            <a:r>
              <a:rPr lang="en-US" sz="3600" b="1" dirty="0" smtClean="0"/>
              <a:t> </a:t>
            </a:r>
            <a:r>
              <a:rPr lang="en-US" sz="3600" b="1" dirty="0" err="1" smtClean="0"/>
              <a:t>làm</a:t>
            </a:r>
            <a:r>
              <a:rPr lang="en-US" sz="3600" b="1" dirty="0" smtClean="0"/>
              <a:t> </a:t>
            </a:r>
            <a:r>
              <a:rPr lang="en-US" sz="3600" b="1" dirty="0" err="1" smtClean="0"/>
              <a:t>và</a:t>
            </a:r>
            <a:r>
              <a:rPr lang="en-US" sz="3600" b="1" dirty="0" smtClean="0"/>
              <a:t> </a:t>
            </a:r>
            <a:r>
              <a:rPr lang="en-US" sz="3600" b="1" dirty="0" err="1" smtClean="0"/>
              <a:t>thu</a:t>
            </a:r>
            <a:r>
              <a:rPr lang="en-US" sz="3600" b="1" dirty="0" smtClean="0"/>
              <a:t> </a:t>
            </a:r>
            <a:r>
              <a:rPr lang="en-US" sz="3600" b="1" dirty="0" err="1" smtClean="0"/>
              <a:t>nhập</a:t>
            </a:r>
            <a:endParaRPr lang="en-US" sz="3600" b="1"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111606391"/>
              </p:ext>
            </p:extLst>
          </p:nvPr>
        </p:nvGraphicFramePr>
        <p:xfrm>
          <a:off x="289560" y="1905000"/>
          <a:ext cx="8382000" cy="4537164"/>
        </p:xfrm>
        <a:graphic>
          <a:graphicData uri="http://schemas.openxmlformats.org/drawingml/2006/table">
            <a:tbl>
              <a:tblPr firstRow="1" firstCol="1" bandRow="1">
                <a:tableStyleId>{5C22544A-7EE6-4342-B048-85BDC9FD1C3A}</a:tableStyleId>
              </a:tblPr>
              <a:tblGrid>
                <a:gridCol w="2747166"/>
                <a:gridCol w="1180616"/>
                <a:gridCol w="976242"/>
                <a:gridCol w="2628555"/>
                <a:gridCol w="849421"/>
              </a:tblGrid>
              <a:tr h="631371">
                <a:tc>
                  <a:txBody>
                    <a:bodyPr/>
                    <a:lstStyle/>
                    <a:p>
                      <a:pPr algn="just">
                        <a:spcAft>
                          <a:spcPts val="0"/>
                        </a:spcAft>
                      </a:pPr>
                      <a:r>
                        <a:rPr lang="en-US" sz="2200" dirty="0" err="1">
                          <a:effectLst/>
                        </a:rPr>
                        <a:t>Đặc</a:t>
                      </a:r>
                      <a:r>
                        <a:rPr lang="en-US" sz="2200" dirty="0">
                          <a:effectLst/>
                        </a:rPr>
                        <a:t> </a:t>
                      </a:r>
                      <a:r>
                        <a:rPr lang="en-US" sz="2200" dirty="0" err="1">
                          <a:effectLst/>
                        </a:rPr>
                        <a:t>điểm</a:t>
                      </a:r>
                      <a:endParaRPr lang="en-US" sz="2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US" sz="2200" dirty="0" smtClean="0">
                          <a:effectLst/>
                        </a:rPr>
                        <a:t>#</a:t>
                      </a:r>
                      <a:endParaRPr lang="en-US" sz="2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US" sz="2200">
                          <a:effectLst/>
                        </a:rPr>
                        <a:t>%</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gridSpan="2">
                  <a:txBody>
                    <a:bodyPr/>
                    <a:lstStyle/>
                    <a:p>
                      <a:pPr algn="ctr">
                        <a:spcAft>
                          <a:spcPts val="0"/>
                        </a:spcAft>
                      </a:pPr>
                      <a:r>
                        <a:rPr lang="en-US" sz="2200">
                          <a:effectLst/>
                        </a:rPr>
                        <a:t>Mô tả</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hMerge="1">
                  <a:txBody>
                    <a:bodyPr/>
                    <a:lstStyle/>
                    <a:p>
                      <a:endParaRPr lang="en-US"/>
                    </a:p>
                  </a:txBody>
                  <a:tcPr/>
                </a:tc>
              </a:tr>
              <a:tr h="315686">
                <a:tc>
                  <a:txBody>
                    <a:bodyPr/>
                    <a:lstStyle/>
                    <a:p>
                      <a:pPr>
                        <a:spcAft>
                          <a:spcPts val="0"/>
                        </a:spcAft>
                      </a:pPr>
                      <a:r>
                        <a:rPr lang="en-US" sz="2200">
                          <a:effectLst/>
                        </a:rPr>
                        <a:t>Việc làm (hiện tại)</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1000</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gridSpan="2">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hMerge="1">
                  <a:txBody>
                    <a:bodyPr/>
                    <a:lstStyle/>
                    <a:p>
                      <a:endParaRPr lang="en-US"/>
                    </a:p>
                  </a:txBody>
                  <a:tcPr/>
                </a:tc>
              </a:tr>
              <a:tr h="315686">
                <a:tc>
                  <a:txBody>
                    <a:bodyPr/>
                    <a:lstStyle/>
                    <a:p>
                      <a:pPr algn="r">
                        <a:spcAft>
                          <a:spcPts val="0"/>
                        </a:spcAft>
                      </a:pPr>
                      <a:r>
                        <a:rPr lang="en-US" sz="2200">
                          <a:effectLst/>
                        </a:rPr>
                        <a:t>Có</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731</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73.1%</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8580" marR="68580" marT="0" marB="0" anchor="b"/>
                </a:tc>
              </a:tr>
              <a:tr h="315686">
                <a:tc>
                  <a:txBody>
                    <a:bodyPr/>
                    <a:lstStyle/>
                    <a:p>
                      <a:pPr algn="r">
                        <a:spcAft>
                          <a:spcPts val="0"/>
                        </a:spcAft>
                      </a:pPr>
                      <a:r>
                        <a:rPr lang="en-US" sz="2200">
                          <a:effectLst/>
                        </a:rPr>
                        <a:t>Không</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269</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26.9%</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8580" marR="68580" marT="0" marB="0" anchor="b"/>
                </a:tc>
              </a:tr>
              <a:tr h="315686">
                <a:tc>
                  <a:txBody>
                    <a:bodyPr/>
                    <a:lstStyle/>
                    <a:p>
                      <a:pPr>
                        <a:spcAft>
                          <a:spcPts val="0"/>
                        </a:spcAft>
                      </a:pPr>
                      <a:r>
                        <a:rPr lang="en-US" sz="2200">
                          <a:effectLst/>
                        </a:rPr>
                        <a:t>Thu nhập hiện tại</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1000</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indent="495300" algn="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just">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8580" marR="68580" marT="0" marB="0" anchor="b"/>
                </a:tc>
              </a:tr>
              <a:tr h="631371">
                <a:tc>
                  <a:txBody>
                    <a:bodyPr/>
                    <a:lstStyle/>
                    <a:p>
                      <a:pPr algn="r">
                        <a:spcAft>
                          <a:spcPts val="0"/>
                        </a:spcAft>
                      </a:pPr>
                      <a:r>
                        <a:rPr lang="en-US" sz="2200">
                          <a:effectLst/>
                        </a:rPr>
                        <a:t>Không có thu nhập</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265</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26.5%</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just">
                        <a:spcAft>
                          <a:spcPts val="0"/>
                        </a:spcAft>
                      </a:pPr>
                      <a:r>
                        <a:rPr lang="en-US" sz="2200" dirty="0" err="1">
                          <a:effectLst/>
                        </a:rPr>
                        <a:t>Trung</a:t>
                      </a:r>
                      <a:r>
                        <a:rPr lang="en-US" sz="2200" dirty="0">
                          <a:effectLst/>
                        </a:rPr>
                        <a:t> </a:t>
                      </a:r>
                      <a:r>
                        <a:rPr lang="en-US" sz="2200" dirty="0" err="1">
                          <a:effectLst/>
                        </a:rPr>
                        <a:t>bình</a:t>
                      </a:r>
                      <a:r>
                        <a:rPr lang="en-US" sz="2200" dirty="0">
                          <a:effectLst/>
                        </a:rPr>
                        <a:t> (</a:t>
                      </a:r>
                      <a:r>
                        <a:rPr lang="en-US" sz="2200" dirty="0" err="1" smtClean="0">
                          <a:effectLst/>
                        </a:rPr>
                        <a:t>tr</a:t>
                      </a:r>
                      <a:r>
                        <a:rPr lang="en-US" sz="2200" dirty="0" smtClean="0">
                          <a:effectLst/>
                        </a:rPr>
                        <a:t>/</a:t>
                      </a:r>
                      <a:r>
                        <a:rPr lang="en-US" sz="2200" dirty="0" err="1" smtClean="0">
                          <a:effectLst/>
                        </a:rPr>
                        <a:t>th</a:t>
                      </a:r>
                      <a:r>
                        <a:rPr lang="en-US" sz="2200" dirty="0" smtClean="0">
                          <a:effectLst/>
                        </a:rPr>
                        <a:t>)</a:t>
                      </a:r>
                      <a:endParaRPr lang="en-US" sz="2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200">
                          <a:effectLst/>
                        </a:rPr>
                        <a:t>4,9</a:t>
                      </a:r>
                      <a:endParaRPr lang="en-US" sz="2200">
                        <a:effectLst/>
                        <a:latin typeface="Times New Roman" panose="02020603050405020304" pitchFamily="18" charset="0"/>
                        <a:ea typeface="Times New Roman" panose="02020603050405020304" pitchFamily="18" charset="0"/>
                      </a:endParaRPr>
                    </a:p>
                  </a:txBody>
                  <a:tcPr marL="68580" marR="68580" marT="0" marB="0" anchor="b"/>
                </a:tc>
              </a:tr>
              <a:tr h="631371">
                <a:tc>
                  <a:txBody>
                    <a:bodyPr/>
                    <a:lstStyle/>
                    <a:p>
                      <a:pPr algn="r">
                        <a:spcAft>
                          <a:spcPts val="0"/>
                        </a:spcAft>
                      </a:pPr>
                      <a:r>
                        <a:rPr lang="en-US" sz="2200">
                          <a:effectLst/>
                        </a:rPr>
                        <a:t>&lt;=2,5 triệu/tháng</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103</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10.3%</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just">
                        <a:spcAft>
                          <a:spcPts val="0"/>
                        </a:spcAft>
                      </a:pPr>
                      <a:r>
                        <a:rPr lang="en-US" sz="2200" dirty="0" err="1">
                          <a:effectLst/>
                        </a:rPr>
                        <a:t>Thấp</a:t>
                      </a:r>
                      <a:r>
                        <a:rPr lang="en-US" sz="2200" dirty="0">
                          <a:effectLst/>
                        </a:rPr>
                        <a:t> </a:t>
                      </a:r>
                      <a:r>
                        <a:rPr lang="en-US" sz="2200" dirty="0" err="1">
                          <a:effectLst/>
                        </a:rPr>
                        <a:t>nhất</a:t>
                      </a:r>
                      <a:r>
                        <a:rPr lang="en-US" sz="2200" dirty="0">
                          <a:effectLst/>
                        </a:rPr>
                        <a:t> (</a:t>
                      </a:r>
                      <a:r>
                        <a:rPr lang="en-US" sz="2200" dirty="0" err="1" smtClean="0">
                          <a:effectLst/>
                        </a:rPr>
                        <a:t>tr</a:t>
                      </a:r>
                      <a:r>
                        <a:rPr lang="en-US" sz="2200" dirty="0" smtClean="0">
                          <a:effectLst/>
                        </a:rPr>
                        <a:t>/</a:t>
                      </a:r>
                      <a:r>
                        <a:rPr lang="en-US" sz="2200" dirty="0" err="1" smtClean="0">
                          <a:effectLst/>
                        </a:rPr>
                        <a:t>tháng</a:t>
                      </a:r>
                      <a:r>
                        <a:rPr lang="en-US" sz="2200" dirty="0" smtClean="0">
                          <a:effectLst/>
                        </a:rPr>
                        <a:t>)</a:t>
                      </a:r>
                      <a:endParaRPr lang="en-US" sz="2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200">
                          <a:effectLst/>
                        </a:rPr>
                        <a:t>0</a:t>
                      </a:r>
                      <a:endParaRPr lang="en-US" sz="2200">
                        <a:effectLst/>
                        <a:latin typeface="Times New Roman" panose="02020603050405020304" pitchFamily="18" charset="0"/>
                        <a:ea typeface="Times New Roman" panose="02020603050405020304" pitchFamily="18" charset="0"/>
                      </a:endParaRPr>
                    </a:p>
                  </a:txBody>
                  <a:tcPr marL="68580" marR="68580" marT="0" marB="0" anchor="b"/>
                </a:tc>
              </a:tr>
              <a:tr h="631371">
                <a:tc>
                  <a:txBody>
                    <a:bodyPr/>
                    <a:lstStyle/>
                    <a:p>
                      <a:pPr algn="r">
                        <a:spcAft>
                          <a:spcPts val="0"/>
                        </a:spcAft>
                      </a:pPr>
                      <a:r>
                        <a:rPr lang="en-US" sz="2200">
                          <a:effectLst/>
                        </a:rPr>
                        <a:t>2,5-5 triệu/tháng</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372</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37.2%</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just">
                        <a:spcAft>
                          <a:spcPts val="0"/>
                        </a:spcAft>
                      </a:pPr>
                      <a:r>
                        <a:rPr lang="en-US" sz="2200" dirty="0">
                          <a:effectLst/>
                        </a:rPr>
                        <a:t>Cao </a:t>
                      </a:r>
                      <a:r>
                        <a:rPr lang="en-US" sz="2200" dirty="0" err="1">
                          <a:effectLst/>
                        </a:rPr>
                        <a:t>nhất</a:t>
                      </a:r>
                      <a:r>
                        <a:rPr lang="en-US" sz="2200" dirty="0">
                          <a:effectLst/>
                        </a:rPr>
                        <a:t> (</a:t>
                      </a:r>
                      <a:r>
                        <a:rPr lang="en-US" sz="2200" dirty="0" err="1" smtClean="0">
                          <a:effectLst/>
                        </a:rPr>
                        <a:t>tr</a:t>
                      </a:r>
                      <a:r>
                        <a:rPr lang="en-US" sz="2200" dirty="0" smtClean="0">
                          <a:effectLst/>
                        </a:rPr>
                        <a:t>/</a:t>
                      </a:r>
                      <a:r>
                        <a:rPr lang="en-US" sz="2200" dirty="0" err="1" smtClean="0">
                          <a:effectLst/>
                        </a:rPr>
                        <a:t>tháng</a:t>
                      </a:r>
                      <a:r>
                        <a:rPr lang="en-US" sz="2200" dirty="0">
                          <a:effectLst/>
                        </a:rPr>
                        <a:t>)</a:t>
                      </a:r>
                      <a:endParaRPr lang="en-US" sz="2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200">
                          <a:effectLst/>
                        </a:rPr>
                        <a:t>60</a:t>
                      </a:r>
                      <a:endParaRPr lang="en-US" sz="2200">
                        <a:effectLst/>
                        <a:latin typeface="Times New Roman" panose="02020603050405020304" pitchFamily="18" charset="0"/>
                        <a:ea typeface="Times New Roman" panose="02020603050405020304" pitchFamily="18" charset="0"/>
                      </a:endParaRPr>
                    </a:p>
                  </a:txBody>
                  <a:tcPr marL="68580" marR="68580" marT="0" marB="0" anchor="b"/>
                </a:tc>
              </a:tr>
              <a:tr h="315686">
                <a:tc>
                  <a:txBody>
                    <a:bodyPr/>
                    <a:lstStyle/>
                    <a:p>
                      <a:pPr algn="r">
                        <a:spcAft>
                          <a:spcPts val="0"/>
                        </a:spcAft>
                      </a:pPr>
                      <a:r>
                        <a:rPr lang="en-US" sz="2200">
                          <a:effectLst/>
                        </a:rPr>
                        <a:t>5,1-10 triệu/tháng</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207</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20.7%</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just">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8580" marR="68580" marT="0" marB="0" anchor="b"/>
                </a:tc>
              </a:tr>
              <a:tr h="315686">
                <a:tc>
                  <a:txBody>
                    <a:bodyPr/>
                    <a:lstStyle/>
                    <a:p>
                      <a:pPr algn="r">
                        <a:spcAft>
                          <a:spcPts val="0"/>
                        </a:spcAft>
                      </a:pPr>
                      <a:r>
                        <a:rPr lang="en-US" sz="2200">
                          <a:effectLst/>
                        </a:rPr>
                        <a:t>&gt;10 triệu/tháng</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53</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5.3%</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just">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200" dirty="0">
                          <a:effectLst/>
                        </a:rPr>
                        <a:t> </a:t>
                      </a:r>
                      <a:endParaRPr lang="en-US" sz="2200" dirty="0">
                        <a:effectLst/>
                        <a:latin typeface="Times New Roman" panose="02020603050405020304" pitchFamily="18" charset="0"/>
                        <a:ea typeface="Times New Roman" panose="02020603050405020304" pitchFamily="18" charset="0"/>
                      </a:endParaRPr>
                    </a:p>
                  </a:txBody>
                  <a:tcPr marL="68580" marR="68580" marT="0" marB="0" anchor="b"/>
                </a:tc>
              </a:tr>
            </a:tbl>
          </a:graphicData>
        </a:graphic>
      </p:graphicFrame>
    </p:spTree>
    <p:extLst>
      <p:ext uri="{BB962C8B-B14F-4D97-AF65-F5344CB8AC3E}">
        <p14:creationId xmlns:p14="http://schemas.microsoft.com/office/powerpoint/2010/main" val="20648268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Autofit/>
          </a:bodyPr>
          <a:lstStyle/>
          <a:p>
            <a:r>
              <a:rPr lang="en-US" sz="3600" b="1" dirty="0" smtClean="0"/>
              <a:t>4. </a:t>
            </a:r>
            <a:r>
              <a:rPr lang="en-US" sz="3600" b="1" dirty="0" err="1" smtClean="0"/>
              <a:t>Kết</a:t>
            </a:r>
            <a:r>
              <a:rPr lang="en-US" sz="3600" b="1" dirty="0" smtClean="0"/>
              <a:t> </a:t>
            </a:r>
            <a:r>
              <a:rPr lang="en-US" sz="3600" b="1" dirty="0" err="1" smtClean="0"/>
              <a:t>quả</a:t>
            </a:r>
            <a:r>
              <a:rPr lang="en-US" sz="3600" b="1" dirty="0" smtClean="0"/>
              <a:t> - </a:t>
            </a:r>
            <a:r>
              <a:rPr lang="en-US" sz="3600" b="1" dirty="0" err="1" smtClean="0"/>
              <a:t>Khả</a:t>
            </a:r>
            <a:r>
              <a:rPr lang="en-US" sz="3600" b="1" dirty="0" smtClean="0"/>
              <a:t> </a:t>
            </a:r>
            <a:r>
              <a:rPr lang="en-US" sz="3600" b="1" dirty="0" err="1" smtClean="0"/>
              <a:t>năng</a:t>
            </a:r>
            <a:r>
              <a:rPr lang="en-US" sz="3600" b="1" dirty="0" smtClean="0"/>
              <a:t> </a:t>
            </a:r>
            <a:r>
              <a:rPr lang="en-US" sz="3600" b="1" dirty="0" err="1" smtClean="0"/>
              <a:t>đóng</a:t>
            </a:r>
            <a:r>
              <a:rPr lang="en-US" sz="3600" b="1" dirty="0" smtClean="0"/>
              <a:t> </a:t>
            </a:r>
            <a:r>
              <a:rPr lang="en-US" sz="3600" b="1" dirty="0" err="1" smtClean="0"/>
              <a:t>phí</a:t>
            </a:r>
            <a:endParaRPr lang="en-US" sz="3600" b="1"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813385299"/>
              </p:ext>
            </p:extLst>
          </p:nvPr>
        </p:nvGraphicFramePr>
        <p:xfrm>
          <a:off x="304800" y="1828800"/>
          <a:ext cx="8610601" cy="4358640"/>
        </p:xfrm>
        <a:graphic>
          <a:graphicData uri="http://schemas.openxmlformats.org/drawingml/2006/table">
            <a:tbl>
              <a:tblPr firstRow="1" firstCol="1" bandRow="1">
                <a:tableStyleId>{5C22544A-7EE6-4342-B048-85BDC9FD1C3A}</a:tableStyleId>
              </a:tblPr>
              <a:tblGrid>
                <a:gridCol w="3048001"/>
                <a:gridCol w="986900"/>
                <a:gridCol w="1002868"/>
                <a:gridCol w="2700244"/>
                <a:gridCol w="872588"/>
              </a:tblGrid>
              <a:tr h="219075">
                <a:tc>
                  <a:txBody>
                    <a:bodyPr/>
                    <a:lstStyle/>
                    <a:p>
                      <a:pPr algn="just">
                        <a:spcAft>
                          <a:spcPts val="0"/>
                        </a:spcAft>
                      </a:pPr>
                      <a:r>
                        <a:rPr lang="en-US" sz="2200" dirty="0" err="1">
                          <a:effectLst/>
                        </a:rPr>
                        <a:t>Đặc</a:t>
                      </a:r>
                      <a:r>
                        <a:rPr lang="en-US" sz="2200" dirty="0">
                          <a:effectLst/>
                        </a:rPr>
                        <a:t> </a:t>
                      </a:r>
                      <a:r>
                        <a:rPr lang="en-US" sz="2200" dirty="0" err="1">
                          <a:effectLst/>
                        </a:rPr>
                        <a:t>điểm</a:t>
                      </a:r>
                      <a:endParaRPr lang="en-US" sz="2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US" sz="2200" dirty="0" smtClean="0">
                          <a:effectLst/>
                          <a:latin typeface="+mn-lt"/>
                          <a:ea typeface="+mn-ea"/>
                        </a:rPr>
                        <a:t>#</a:t>
                      </a:r>
                      <a:endParaRPr lang="en-US" sz="2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US" sz="2200">
                          <a:effectLst/>
                        </a:rPr>
                        <a:t>%</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gridSpan="2">
                  <a:txBody>
                    <a:bodyPr/>
                    <a:lstStyle/>
                    <a:p>
                      <a:pPr algn="ctr">
                        <a:spcAft>
                          <a:spcPts val="0"/>
                        </a:spcAft>
                      </a:pPr>
                      <a:r>
                        <a:rPr lang="en-US" sz="2200">
                          <a:effectLst/>
                        </a:rPr>
                        <a:t>Mô tả</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hMerge="1">
                  <a:txBody>
                    <a:bodyPr/>
                    <a:lstStyle/>
                    <a:p>
                      <a:endParaRPr lang="en-US"/>
                    </a:p>
                  </a:txBody>
                  <a:tcPr/>
                </a:tc>
              </a:tr>
              <a:tr h="209550">
                <a:tc>
                  <a:txBody>
                    <a:bodyPr/>
                    <a:lstStyle/>
                    <a:p>
                      <a:pPr>
                        <a:spcAft>
                          <a:spcPts val="0"/>
                        </a:spcAft>
                      </a:pPr>
                      <a:r>
                        <a:rPr lang="en-US" sz="2200" dirty="0" err="1">
                          <a:effectLst/>
                        </a:rPr>
                        <a:t>Việc</a:t>
                      </a:r>
                      <a:r>
                        <a:rPr lang="en-US" sz="2200" dirty="0">
                          <a:effectLst/>
                        </a:rPr>
                        <a:t> </a:t>
                      </a:r>
                      <a:r>
                        <a:rPr lang="en-US" sz="2200" dirty="0" err="1">
                          <a:effectLst/>
                        </a:rPr>
                        <a:t>đóng</a:t>
                      </a:r>
                      <a:r>
                        <a:rPr lang="en-US" sz="2200" dirty="0">
                          <a:effectLst/>
                        </a:rPr>
                        <a:t> </a:t>
                      </a:r>
                      <a:r>
                        <a:rPr lang="en-US" sz="2200" dirty="0" err="1">
                          <a:effectLst/>
                        </a:rPr>
                        <a:t>phí</a:t>
                      </a:r>
                      <a:r>
                        <a:rPr lang="en-US" sz="2200" dirty="0">
                          <a:effectLst/>
                        </a:rPr>
                        <a:t> </a:t>
                      </a:r>
                      <a:r>
                        <a:rPr lang="en-US" sz="2200" dirty="0" err="1">
                          <a:effectLst/>
                        </a:rPr>
                        <a:t>điều</a:t>
                      </a:r>
                      <a:r>
                        <a:rPr lang="en-US" sz="2200" dirty="0">
                          <a:effectLst/>
                        </a:rPr>
                        <a:t> </a:t>
                      </a:r>
                      <a:r>
                        <a:rPr lang="en-US" sz="2200" dirty="0" err="1">
                          <a:effectLst/>
                        </a:rPr>
                        <a:t>trị</a:t>
                      </a:r>
                      <a:r>
                        <a:rPr lang="en-US" sz="2200" dirty="0">
                          <a:effectLst/>
                        </a:rPr>
                        <a:t> </a:t>
                      </a:r>
                      <a:r>
                        <a:rPr lang="en-US" sz="2200" dirty="0" err="1">
                          <a:effectLst/>
                        </a:rPr>
                        <a:t>hiện</a:t>
                      </a:r>
                      <a:r>
                        <a:rPr lang="en-US" sz="2200" dirty="0">
                          <a:effectLst/>
                        </a:rPr>
                        <a:t> </a:t>
                      </a:r>
                      <a:r>
                        <a:rPr lang="en-US" sz="2200" dirty="0" err="1">
                          <a:effectLst/>
                        </a:rPr>
                        <a:t>tại</a:t>
                      </a:r>
                      <a:endParaRPr lang="en-US" sz="22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1000</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indent="495300" algn="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just">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8580" marR="68580" marT="0" marB="0" anchor="b"/>
                </a:tc>
              </a:tr>
              <a:tr h="209550">
                <a:tc>
                  <a:txBody>
                    <a:bodyPr/>
                    <a:lstStyle/>
                    <a:p>
                      <a:pPr algn="r">
                        <a:spcAft>
                          <a:spcPts val="0"/>
                        </a:spcAft>
                      </a:pPr>
                      <a:r>
                        <a:rPr lang="en-US" sz="2200">
                          <a:effectLst/>
                        </a:rPr>
                        <a:t>Tự đóng</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481</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48.1%</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just">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8580" marR="68580" marT="0" marB="0" anchor="b"/>
                </a:tc>
              </a:tr>
              <a:tr h="209550">
                <a:tc>
                  <a:txBody>
                    <a:bodyPr/>
                    <a:lstStyle/>
                    <a:p>
                      <a:pPr algn="r">
                        <a:spcAft>
                          <a:spcPts val="0"/>
                        </a:spcAft>
                      </a:pPr>
                      <a:r>
                        <a:rPr lang="en-US" sz="2200">
                          <a:effectLst/>
                        </a:rPr>
                        <a:t>Gia đình hỗ trợ</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519</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51.9%</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just">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8580" marR="68580" marT="0" marB="0" anchor="b"/>
                </a:tc>
              </a:tr>
              <a:tr h="209550">
                <a:tc>
                  <a:txBody>
                    <a:bodyPr/>
                    <a:lstStyle/>
                    <a:p>
                      <a:pPr>
                        <a:spcAft>
                          <a:spcPts val="0"/>
                        </a:spcAft>
                      </a:pPr>
                      <a:r>
                        <a:rPr lang="en-US" sz="2200">
                          <a:effectLst/>
                        </a:rPr>
                        <a:t>Khả năng đóng thêm phí điều trị MTD</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1000</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indent="495300" algn="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just">
                        <a:spcAft>
                          <a:spcPts val="0"/>
                        </a:spcAft>
                      </a:pPr>
                      <a:r>
                        <a:rPr lang="en-US" sz="2200" dirty="0">
                          <a:effectLst/>
                        </a:rPr>
                        <a:t> </a:t>
                      </a:r>
                      <a:endParaRPr lang="en-US" sz="22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8580" marR="68580" marT="0" marB="0" anchor="b"/>
                </a:tc>
              </a:tr>
              <a:tr h="209550">
                <a:tc>
                  <a:txBody>
                    <a:bodyPr/>
                    <a:lstStyle/>
                    <a:p>
                      <a:pPr algn="r">
                        <a:spcAft>
                          <a:spcPts val="0"/>
                        </a:spcAft>
                      </a:pPr>
                      <a:r>
                        <a:rPr lang="en-US" sz="2200">
                          <a:effectLst/>
                        </a:rPr>
                        <a:t>Không thể đóng thêm</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467</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46.7%</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1800" dirty="0" err="1" smtClean="0">
                          <a:effectLst/>
                        </a:rPr>
                        <a:t>Trung</a:t>
                      </a:r>
                      <a:r>
                        <a:rPr lang="en-US" sz="1800" dirty="0" smtClean="0">
                          <a:effectLst/>
                        </a:rPr>
                        <a:t> </a:t>
                      </a:r>
                      <a:r>
                        <a:rPr lang="en-US" sz="1800" dirty="0" err="1" smtClean="0">
                          <a:effectLst/>
                        </a:rPr>
                        <a:t>bình</a:t>
                      </a:r>
                      <a:r>
                        <a:rPr lang="en-US" sz="1800" dirty="0" smtClean="0">
                          <a:effectLst/>
                        </a:rPr>
                        <a:t> (đ/</a:t>
                      </a:r>
                      <a:r>
                        <a:rPr lang="en-US" sz="1800" dirty="0" err="1" smtClean="0">
                          <a:effectLst/>
                        </a:rPr>
                        <a:t>ngày</a:t>
                      </a:r>
                      <a:r>
                        <a:rPr lang="en-US" sz="1800" dirty="0" smtClean="0">
                          <a:effectLst/>
                        </a:rPr>
                        <a:t>)</a:t>
                      </a:r>
                      <a:endParaRPr lang="en-US" sz="18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1800">
                          <a:effectLst/>
                        </a:rPr>
                        <a:t>9.500</a:t>
                      </a:r>
                      <a:endParaRPr lang="en-US" sz="1800">
                        <a:effectLst/>
                        <a:latin typeface="Times New Roman" panose="02020603050405020304" pitchFamily="18" charset="0"/>
                        <a:ea typeface="Times New Roman" panose="02020603050405020304" pitchFamily="18" charset="0"/>
                      </a:endParaRPr>
                    </a:p>
                  </a:txBody>
                  <a:tcPr marL="68580" marR="68580" marT="0" marB="0" anchor="b"/>
                </a:tc>
              </a:tr>
              <a:tr h="209550">
                <a:tc>
                  <a:txBody>
                    <a:bodyPr/>
                    <a:lstStyle/>
                    <a:p>
                      <a:pPr algn="r">
                        <a:spcAft>
                          <a:spcPts val="0"/>
                        </a:spcAft>
                      </a:pPr>
                      <a:r>
                        <a:rPr lang="en-US" sz="2200">
                          <a:effectLst/>
                        </a:rPr>
                        <a:t>&lt;= 5.000 đồng/ngày</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259</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200">
                          <a:effectLst/>
                        </a:rPr>
                        <a:t>25.9%</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1800" dirty="0" err="1">
                          <a:effectLst/>
                        </a:rPr>
                        <a:t>Thấp</a:t>
                      </a:r>
                      <a:r>
                        <a:rPr lang="en-US" sz="1800" dirty="0">
                          <a:effectLst/>
                        </a:rPr>
                        <a:t> </a:t>
                      </a:r>
                      <a:r>
                        <a:rPr lang="en-US" sz="1800" dirty="0" err="1">
                          <a:effectLst/>
                        </a:rPr>
                        <a:t>nhất</a:t>
                      </a:r>
                      <a:r>
                        <a:rPr lang="en-US" sz="1800" dirty="0">
                          <a:effectLst/>
                        </a:rPr>
                        <a:t> (</a:t>
                      </a:r>
                      <a:r>
                        <a:rPr lang="en-US" sz="1800" dirty="0" smtClean="0">
                          <a:effectLst/>
                        </a:rPr>
                        <a:t>đ/</a:t>
                      </a:r>
                      <a:r>
                        <a:rPr lang="en-US" sz="1800" dirty="0" err="1" smtClean="0">
                          <a:effectLst/>
                        </a:rPr>
                        <a:t>ngày</a:t>
                      </a:r>
                      <a:r>
                        <a:rPr lang="en-US" sz="1800" dirty="0">
                          <a:effectLst/>
                        </a:rPr>
                        <a:t>)</a:t>
                      </a:r>
                      <a:endParaRPr lang="en-US" sz="18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1800">
                          <a:effectLst/>
                        </a:rPr>
                        <a:t>0</a:t>
                      </a:r>
                      <a:endParaRPr lang="en-US" sz="1800">
                        <a:effectLst/>
                        <a:latin typeface="Times New Roman" panose="02020603050405020304" pitchFamily="18" charset="0"/>
                        <a:ea typeface="Times New Roman" panose="02020603050405020304" pitchFamily="18" charset="0"/>
                      </a:endParaRPr>
                    </a:p>
                  </a:txBody>
                  <a:tcPr marL="68580" marR="68580" marT="0" marB="0" anchor="b"/>
                </a:tc>
              </a:tr>
              <a:tr h="209550">
                <a:tc>
                  <a:txBody>
                    <a:bodyPr/>
                    <a:lstStyle/>
                    <a:p>
                      <a:pPr algn="r">
                        <a:spcAft>
                          <a:spcPts val="0"/>
                        </a:spcAft>
                      </a:pPr>
                      <a:r>
                        <a:rPr lang="en-US" sz="2200">
                          <a:effectLst/>
                        </a:rPr>
                        <a:t>6.000-10.000 đồng/ngày</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157</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200">
                          <a:effectLst/>
                        </a:rPr>
                        <a:t>15.7%</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1800" dirty="0">
                          <a:effectLst/>
                        </a:rPr>
                        <a:t>Cao </a:t>
                      </a:r>
                      <a:r>
                        <a:rPr lang="en-US" sz="1800" dirty="0" err="1">
                          <a:effectLst/>
                        </a:rPr>
                        <a:t>nhất</a:t>
                      </a:r>
                      <a:r>
                        <a:rPr lang="en-US" sz="1800" dirty="0">
                          <a:effectLst/>
                        </a:rPr>
                        <a:t> </a:t>
                      </a:r>
                      <a:r>
                        <a:rPr lang="en-US" sz="1800" dirty="0" smtClean="0">
                          <a:effectLst/>
                        </a:rPr>
                        <a:t>(đ/</a:t>
                      </a:r>
                      <a:r>
                        <a:rPr lang="en-US" sz="1800" dirty="0" err="1" smtClean="0">
                          <a:effectLst/>
                        </a:rPr>
                        <a:t>ngày</a:t>
                      </a:r>
                      <a:r>
                        <a:rPr lang="en-US" sz="1800" dirty="0">
                          <a:effectLst/>
                        </a:rPr>
                        <a:t>)</a:t>
                      </a:r>
                      <a:endParaRPr lang="en-US" sz="18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1800" dirty="0">
                          <a:effectLst/>
                        </a:rPr>
                        <a:t>50.000</a:t>
                      </a:r>
                      <a:endParaRPr lang="en-US" sz="1800" dirty="0">
                        <a:effectLst/>
                        <a:latin typeface="Times New Roman" panose="02020603050405020304" pitchFamily="18" charset="0"/>
                        <a:ea typeface="Times New Roman" panose="02020603050405020304" pitchFamily="18" charset="0"/>
                      </a:endParaRPr>
                    </a:p>
                  </a:txBody>
                  <a:tcPr marL="68580" marR="68580" marT="0" marB="0" anchor="b"/>
                </a:tc>
              </a:tr>
              <a:tr h="209550">
                <a:tc>
                  <a:txBody>
                    <a:bodyPr/>
                    <a:lstStyle/>
                    <a:p>
                      <a:pPr algn="r">
                        <a:spcAft>
                          <a:spcPts val="0"/>
                        </a:spcAft>
                      </a:pPr>
                      <a:r>
                        <a:rPr lang="en-US" sz="2200">
                          <a:effectLst/>
                        </a:rPr>
                        <a:t>11.000-50.000 đồng/ngày</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200">
                          <a:effectLst/>
                        </a:rPr>
                        <a:t>117</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200">
                          <a:effectLst/>
                        </a:rPr>
                        <a:t>11.7%</a:t>
                      </a:r>
                      <a:endParaRPr lang="en-US" sz="22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200" dirty="0">
                          <a:effectLst/>
                        </a:rPr>
                        <a:t> </a:t>
                      </a:r>
                      <a:endParaRPr lang="en-US" sz="2200" dirty="0">
                        <a:effectLst/>
                        <a:latin typeface="Times New Roman" panose="02020603050405020304" pitchFamily="18" charset="0"/>
                        <a:ea typeface="Times New Roman" panose="02020603050405020304" pitchFamily="18" charset="0"/>
                      </a:endParaRPr>
                    </a:p>
                  </a:txBody>
                  <a:tcPr marL="68580" marR="68580" marT="0" marB="0" anchor="b"/>
                </a:tc>
              </a:tr>
            </a:tbl>
          </a:graphicData>
        </a:graphic>
      </p:graphicFrame>
    </p:spTree>
    <p:extLst>
      <p:ext uri="{BB962C8B-B14F-4D97-AF65-F5344CB8AC3E}">
        <p14:creationId xmlns:p14="http://schemas.microsoft.com/office/powerpoint/2010/main" val="29333271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Autofit/>
          </a:bodyPr>
          <a:lstStyle/>
          <a:p>
            <a:r>
              <a:rPr lang="en-US" sz="3400" b="1" dirty="0" smtClean="0">
                <a:latin typeface="Times New Roman" panose="02020603050405020304" pitchFamily="18" charset="0"/>
                <a:cs typeface="Times New Roman" panose="02020603050405020304" pitchFamily="18" charset="0"/>
              </a:rPr>
              <a:t>4. </a:t>
            </a:r>
            <a:r>
              <a:rPr lang="en-US" sz="3400" b="1" dirty="0" err="1" smtClean="0">
                <a:latin typeface="Times New Roman" panose="02020603050405020304" pitchFamily="18" charset="0"/>
                <a:cs typeface="Times New Roman" panose="02020603050405020304" pitchFamily="18" charset="0"/>
              </a:rPr>
              <a:t>Kết</a:t>
            </a:r>
            <a:r>
              <a:rPr lang="en-US" sz="3400" b="1" dirty="0" smtClean="0">
                <a:latin typeface="Times New Roman" panose="02020603050405020304" pitchFamily="18" charset="0"/>
                <a:cs typeface="Times New Roman" panose="02020603050405020304" pitchFamily="18" charset="0"/>
              </a:rPr>
              <a:t> </a:t>
            </a:r>
            <a:r>
              <a:rPr lang="en-US" sz="3400" b="1" dirty="0" err="1" smtClean="0">
                <a:latin typeface="Times New Roman" panose="02020603050405020304" pitchFamily="18" charset="0"/>
                <a:cs typeface="Times New Roman" panose="02020603050405020304" pitchFamily="18" charset="0"/>
              </a:rPr>
              <a:t>quả</a:t>
            </a:r>
            <a:r>
              <a:rPr lang="en-US" sz="3400" b="1" dirty="0" smtClean="0">
                <a:latin typeface="Times New Roman" panose="02020603050405020304" pitchFamily="18" charset="0"/>
                <a:cs typeface="Times New Roman" panose="02020603050405020304" pitchFamily="18" charset="0"/>
              </a:rPr>
              <a:t> - </a:t>
            </a:r>
            <a:r>
              <a:rPr lang="en-US" sz="3400" b="1" dirty="0" err="1" smtClean="0">
                <a:latin typeface="Times New Roman" panose="02020603050405020304" pitchFamily="18" charset="0"/>
                <a:cs typeface="Times New Roman" panose="02020603050405020304" pitchFamily="18" charset="0"/>
              </a:rPr>
              <a:t>Thời</a:t>
            </a:r>
            <a:r>
              <a:rPr lang="en-US" sz="3400" b="1" dirty="0" smtClean="0">
                <a:latin typeface="Times New Roman" panose="02020603050405020304" pitchFamily="18" charset="0"/>
                <a:cs typeface="Times New Roman" panose="02020603050405020304" pitchFamily="18" charset="0"/>
              </a:rPr>
              <a:t> </a:t>
            </a:r>
            <a:r>
              <a:rPr lang="en-US" sz="3400" b="1" dirty="0" err="1" smtClean="0">
                <a:latin typeface="Times New Roman" panose="02020603050405020304" pitchFamily="18" charset="0"/>
                <a:cs typeface="Times New Roman" panose="02020603050405020304" pitchFamily="18" charset="0"/>
              </a:rPr>
              <a:t>hạn</a:t>
            </a:r>
            <a:r>
              <a:rPr lang="en-US" sz="3400" b="1" dirty="0" smtClean="0">
                <a:latin typeface="Times New Roman" panose="02020603050405020304" pitchFamily="18" charset="0"/>
                <a:cs typeface="Times New Roman" panose="02020603050405020304" pitchFamily="18" charset="0"/>
              </a:rPr>
              <a:t> </a:t>
            </a:r>
            <a:r>
              <a:rPr lang="en-US" sz="3400" b="1" dirty="0" err="1" smtClean="0">
                <a:latin typeface="Times New Roman" panose="02020603050405020304" pitchFamily="18" charset="0"/>
                <a:cs typeface="Times New Roman" panose="02020603050405020304" pitchFamily="18" charset="0"/>
              </a:rPr>
              <a:t>có</a:t>
            </a:r>
            <a:r>
              <a:rPr lang="en-US" sz="3400" b="1" dirty="0" smtClean="0">
                <a:latin typeface="Times New Roman" panose="02020603050405020304" pitchFamily="18" charset="0"/>
                <a:cs typeface="Times New Roman" panose="02020603050405020304" pitchFamily="18" charset="0"/>
              </a:rPr>
              <a:t> </a:t>
            </a:r>
            <a:r>
              <a:rPr lang="en-US" sz="3400" b="1" dirty="0" err="1" smtClean="0">
                <a:latin typeface="Times New Roman" panose="02020603050405020304" pitchFamily="18" charset="0"/>
                <a:cs typeface="Times New Roman" panose="02020603050405020304" pitchFamily="18" charset="0"/>
              </a:rPr>
              <a:t>thể</a:t>
            </a:r>
            <a:r>
              <a:rPr lang="en-US" sz="3400" b="1" dirty="0" smtClean="0">
                <a:latin typeface="Times New Roman" panose="02020603050405020304" pitchFamily="18" charset="0"/>
                <a:cs typeface="Times New Roman" panose="02020603050405020304" pitchFamily="18" charset="0"/>
              </a:rPr>
              <a:t> </a:t>
            </a:r>
            <a:r>
              <a:rPr lang="en-US" sz="3400" b="1" dirty="0" err="1" smtClean="0">
                <a:latin typeface="Times New Roman" panose="02020603050405020304" pitchFamily="18" charset="0"/>
                <a:cs typeface="Times New Roman" panose="02020603050405020304" pitchFamily="18" charset="0"/>
              </a:rPr>
              <a:t>trả</a:t>
            </a:r>
            <a:r>
              <a:rPr lang="en-US" sz="3400" b="1" dirty="0" smtClean="0">
                <a:latin typeface="Times New Roman" panose="02020603050405020304" pitchFamily="18" charset="0"/>
                <a:cs typeface="Times New Roman" panose="02020603050405020304" pitchFamily="18" charset="0"/>
              </a:rPr>
              <a:t> </a:t>
            </a:r>
            <a:r>
              <a:rPr lang="en-US" sz="3400" b="1" dirty="0" err="1" smtClean="0">
                <a:latin typeface="Times New Roman" panose="02020603050405020304" pitchFamily="18" charset="0"/>
                <a:cs typeface="Times New Roman" panose="02020603050405020304" pitchFamily="18" charset="0"/>
              </a:rPr>
              <a:t>thêm</a:t>
            </a:r>
            <a:r>
              <a:rPr lang="en-US" sz="3400" b="1" dirty="0" smtClean="0">
                <a:latin typeface="Times New Roman" panose="02020603050405020304" pitchFamily="18" charset="0"/>
                <a:cs typeface="Times New Roman" panose="02020603050405020304" pitchFamily="18" charset="0"/>
              </a:rPr>
              <a:t> </a:t>
            </a:r>
            <a:r>
              <a:rPr lang="en-US" sz="3400" b="1" dirty="0" err="1" smtClean="0">
                <a:latin typeface="Times New Roman" panose="02020603050405020304" pitchFamily="18" charset="0"/>
                <a:cs typeface="Times New Roman" panose="02020603050405020304" pitchFamily="18" charset="0"/>
              </a:rPr>
              <a:t>phí</a:t>
            </a:r>
            <a:r>
              <a:rPr lang="en-US" sz="3400" b="1" dirty="0" smtClean="0">
                <a:latin typeface="Times New Roman" panose="02020603050405020304" pitchFamily="18" charset="0"/>
                <a:cs typeface="Times New Roman" panose="02020603050405020304" pitchFamily="18" charset="0"/>
              </a:rPr>
              <a:t> </a:t>
            </a:r>
            <a:r>
              <a:rPr lang="en-US" sz="3400" b="1" dirty="0" err="1" smtClean="0">
                <a:latin typeface="Times New Roman" panose="02020603050405020304" pitchFamily="18" charset="0"/>
                <a:cs typeface="Times New Roman" panose="02020603050405020304" pitchFamily="18" charset="0"/>
              </a:rPr>
              <a:t>và</a:t>
            </a:r>
            <a:r>
              <a:rPr lang="en-US" sz="3400" b="1" dirty="0" smtClean="0">
                <a:latin typeface="Times New Roman" panose="02020603050405020304" pitchFamily="18" charset="0"/>
                <a:cs typeface="Times New Roman" panose="02020603050405020304" pitchFamily="18" charset="0"/>
              </a:rPr>
              <a:t> </a:t>
            </a:r>
            <a:r>
              <a:rPr lang="en-US" sz="3400" b="1" dirty="0" err="1" smtClean="0">
                <a:latin typeface="Times New Roman" panose="02020603050405020304" pitchFamily="18" charset="0"/>
                <a:cs typeface="Times New Roman" panose="02020603050405020304" pitchFamily="18" charset="0"/>
              </a:rPr>
              <a:t>mong</a:t>
            </a:r>
            <a:r>
              <a:rPr lang="en-US" sz="3400" b="1" dirty="0" smtClean="0">
                <a:latin typeface="Times New Roman" panose="02020603050405020304" pitchFamily="18" charset="0"/>
                <a:cs typeface="Times New Roman" panose="02020603050405020304" pitchFamily="18" charset="0"/>
              </a:rPr>
              <a:t> </a:t>
            </a:r>
            <a:r>
              <a:rPr lang="en-US" sz="3400" b="1" dirty="0" err="1" smtClean="0">
                <a:latin typeface="Times New Roman" panose="02020603050405020304" pitchFamily="18" charset="0"/>
                <a:cs typeface="Times New Roman" panose="02020603050405020304" pitchFamily="18" charset="0"/>
              </a:rPr>
              <a:t>muốn</a:t>
            </a:r>
            <a:r>
              <a:rPr lang="en-US" sz="3400" b="1" dirty="0" smtClean="0">
                <a:latin typeface="Times New Roman" panose="02020603050405020304" pitchFamily="18" charset="0"/>
                <a:cs typeface="Times New Roman" panose="02020603050405020304" pitchFamily="18" charset="0"/>
              </a:rPr>
              <a:t> </a:t>
            </a:r>
            <a:r>
              <a:rPr lang="en-US" sz="3400" b="1" dirty="0" err="1" smtClean="0">
                <a:latin typeface="Times New Roman" panose="02020603050405020304" pitchFamily="18" charset="0"/>
                <a:cs typeface="Times New Roman" panose="02020603050405020304" pitchFamily="18" charset="0"/>
              </a:rPr>
              <a:t>về</a:t>
            </a:r>
            <a:r>
              <a:rPr lang="en-US" sz="3400" b="1" dirty="0" smtClean="0">
                <a:latin typeface="Times New Roman" panose="02020603050405020304" pitchFamily="18" charset="0"/>
                <a:cs typeface="Times New Roman" panose="02020603050405020304" pitchFamily="18" charset="0"/>
              </a:rPr>
              <a:t> </a:t>
            </a:r>
            <a:r>
              <a:rPr lang="en-US" sz="3400" b="1" dirty="0" err="1" smtClean="0">
                <a:latin typeface="Times New Roman" panose="02020603050405020304" pitchFamily="18" charset="0"/>
                <a:cs typeface="Times New Roman" panose="02020603050405020304" pitchFamily="18" charset="0"/>
              </a:rPr>
              <a:t>việc</a:t>
            </a:r>
            <a:r>
              <a:rPr lang="en-US" sz="3400" b="1" dirty="0" smtClean="0">
                <a:latin typeface="Times New Roman" panose="02020603050405020304" pitchFamily="18" charset="0"/>
                <a:cs typeface="Times New Roman" panose="02020603050405020304" pitchFamily="18" charset="0"/>
              </a:rPr>
              <a:t> </a:t>
            </a:r>
            <a:r>
              <a:rPr lang="en-US" sz="3400" b="1" dirty="0" err="1" smtClean="0">
                <a:latin typeface="Times New Roman" panose="02020603050405020304" pitchFamily="18" charset="0"/>
                <a:cs typeface="Times New Roman" panose="02020603050405020304" pitchFamily="18" charset="0"/>
              </a:rPr>
              <a:t>điều</a:t>
            </a:r>
            <a:r>
              <a:rPr lang="en-US" sz="3400" b="1" dirty="0" smtClean="0">
                <a:latin typeface="Times New Roman" panose="02020603050405020304" pitchFamily="18" charset="0"/>
                <a:cs typeface="Times New Roman" panose="02020603050405020304" pitchFamily="18" charset="0"/>
              </a:rPr>
              <a:t> </a:t>
            </a:r>
            <a:r>
              <a:rPr lang="en-US" sz="3400" b="1" dirty="0" err="1" smtClean="0">
                <a:latin typeface="Times New Roman" panose="02020603050405020304" pitchFamily="18" charset="0"/>
                <a:cs typeface="Times New Roman" panose="02020603050405020304" pitchFamily="18" charset="0"/>
              </a:rPr>
              <a:t>trị</a:t>
            </a:r>
            <a:r>
              <a:rPr lang="en-US" sz="3400" b="1" dirty="0" smtClean="0">
                <a:latin typeface="Times New Roman" panose="02020603050405020304" pitchFamily="18" charset="0"/>
                <a:cs typeface="Times New Roman" panose="02020603050405020304" pitchFamily="18" charset="0"/>
              </a:rPr>
              <a:t> MTD</a:t>
            </a:r>
            <a:endParaRPr lang="en-US" sz="3400" b="1" dirty="0">
              <a:latin typeface="Times New Roman" panose="02020603050405020304" pitchFamily="18" charset="0"/>
              <a:cs typeface="Times New Roman" panose="02020603050405020304"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57089580"/>
              </p:ext>
            </p:extLst>
          </p:nvPr>
        </p:nvGraphicFramePr>
        <p:xfrm>
          <a:off x="15240" y="1600200"/>
          <a:ext cx="4785360" cy="452596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a:graphicFrameLocks/>
          </p:cNvGraphicFramePr>
          <p:nvPr>
            <p:extLst>
              <p:ext uri="{D42A27DB-BD31-4B8C-83A1-F6EECF244321}">
                <p14:modId xmlns:p14="http://schemas.microsoft.com/office/powerpoint/2010/main" val="72771624"/>
              </p:ext>
            </p:extLst>
          </p:nvPr>
        </p:nvGraphicFramePr>
        <p:xfrm>
          <a:off x="3962400" y="3657600"/>
          <a:ext cx="5181600" cy="318516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a:graphicFrameLocks/>
          </p:cNvGraphicFramePr>
          <p:nvPr>
            <p:extLst>
              <p:ext uri="{D42A27DB-BD31-4B8C-83A1-F6EECF244321}">
                <p14:modId xmlns:p14="http://schemas.microsoft.com/office/powerpoint/2010/main" val="419435579"/>
              </p:ext>
            </p:extLst>
          </p:nvPr>
        </p:nvGraphicFramePr>
        <p:xfrm>
          <a:off x="4556760" y="1295400"/>
          <a:ext cx="4572000" cy="22098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5174100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sz="3600" b="1" dirty="0" smtClean="0"/>
              <a:t>4. </a:t>
            </a:r>
            <a:r>
              <a:rPr lang="en-US" sz="3600" b="1" dirty="0" err="1" smtClean="0"/>
              <a:t>Kết</a:t>
            </a:r>
            <a:r>
              <a:rPr lang="en-US" sz="3600" b="1" dirty="0" smtClean="0"/>
              <a:t> </a:t>
            </a:r>
            <a:r>
              <a:rPr lang="en-US" sz="3600" b="1" dirty="0" err="1" smtClean="0"/>
              <a:t>quả</a:t>
            </a:r>
            <a:r>
              <a:rPr lang="en-US" sz="3600" b="1" dirty="0" smtClean="0"/>
              <a:t> - </a:t>
            </a:r>
            <a:r>
              <a:rPr lang="en-US" sz="3600" b="1" dirty="0" err="1" smtClean="0"/>
              <a:t>Mô</a:t>
            </a:r>
            <a:r>
              <a:rPr lang="en-US" sz="3600" b="1" dirty="0" smtClean="0"/>
              <a:t> </a:t>
            </a:r>
            <a:r>
              <a:rPr lang="en-US" sz="3600" b="1" dirty="0" err="1" smtClean="0"/>
              <a:t>hình</a:t>
            </a:r>
            <a:r>
              <a:rPr lang="en-US" sz="3600" b="1" dirty="0" smtClean="0"/>
              <a:t> </a:t>
            </a:r>
            <a:r>
              <a:rPr lang="en-US" sz="3600" b="1" dirty="0" err="1" smtClean="0"/>
              <a:t>hồi</a:t>
            </a:r>
            <a:r>
              <a:rPr lang="en-US" sz="3600" b="1" dirty="0" smtClean="0"/>
              <a:t> </a:t>
            </a:r>
            <a:r>
              <a:rPr lang="en-US" sz="3600" b="1" dirty="0" err="1" smtClean="0"/>
              <a:t>quy</a:t>
            </a:r>
            <a:endParaRPr lang="en-US" sz="3600"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26704951"/>
              </p:ext>
            </p:extLst>
          </p:nvPr>
        </p:nvGraphicFramePr>
        <p:xfrm>
          <a:off x="457200" y="1516222"/>
          <a:ext cx="8153400" cy="5029200"/>
        </p:xfrm>
        <a:graphic>
          <a:graphicData uri="http://schemas.openxmlformats.org/drawingml/2006/table">
            <a:tbl>
              <a:tblPr firstRow="1" firstCol="1" bandRow="1">
                <a:tableStyleId>{5C22544A-7EE6-4342-B048-85BDC9FD1C3A}</a:tableStyleId>
              </a:tblPr>
              <a:tblGrid>
                <a:gridCol w="3070251"/>
                <a:gridCol w="3456041"/>
                <a:gridCol w="1627108"/>
              </a:tblGrid>
              <a:tr h="161642">
                <a:tc>
                  <a:txBody>
                    <a:bodyPr/>
                    <a:lstStyle/>
                    <a:p>
                      <a:pPr algn="ctr">
                        <a:spcAft>
                          <a:spcPts val="0"/>
                        </a:spcAft>
                      </a:pPr>
                      <a:r>
                        <a:rPr lang="en-US" sz="2200" dirty="0" err="1">
                          <a:effectLst/>
                        </a:rPr>
                        <a:t>Biến</a:t>
                      </a:r>
                      <a:r>
                        <a:rPr lang="en-US" sz="2200" dirty="0">
                          <a:effectLst/>
                        </a:rPr>
                        <a:t> </a:t>
                      </a:r>
                      <a:r>
                        <a:rPr lang="en-US" sz="2200" dirty="0" err="1">
                          <a:effectLst/>
                        </a:rPr>
                        <a:t>số</a:t>
                      </a:r>
                      <a:endParaRPr lang="en-US" sz="2200" dirty="0">
                        <a:effectLst/>
                        <a:latin typeface="Times New Roman" panose="02020603050405020304" pitchFamily="18" charset="0"/>
                        <a:ea typeface="Times New Roman" panose="02020603050405020304" pitchFamily="18" charset="0"/>
                      </a:endParaRPr>
                    </a:p>
                  </a:txBody>
                  <a:tcPr marL="60616" marR="60616" marT="0" marB="0"/>
                </a:tc>
                <a:tc gridSpan="2">
                  <a:txBody>
                    <a:bodyPr/>
                    <a:lstStyle/>
                    <a:p>
                      <a:pPr algn="ctr">
                        <a:spcAft>
                          <a:spcPts val="0"/>
                        </a:spcAft>
                      </a:pPr>
                      <a:r>
                        <a:rPr lang="en-US" sz="2200">
                          <a:effectLst/>
                        </a:rPr>
                        <a:t>                      Có khả năng đó thêm phí</a:t>
                      </a:r>
                      <a:endParaRPr lang="en-US" sz="2200">
                        <a:effectLst/>
                        <a:latin typeface="Times New Roman" panose="02020603050405020304" pitchFamily="18" charset="0"/>
                        <a:ea typeface="Times New Roman" panose="02020603050405020304" pitchFamily="18" charset="0"/>
                      </a:endParaRPr>
                    </a:p>
                  </a:txBody>
                  <a:tcPr marL="60616" marR="60616" marT="0" marB="0"/>
                </a:tc>
                <a:tc hMerge="1">
                  <a:txBody>
                    <a:bodyPr/>
                    <a:lstStyle/>
                    <a:p>
                      <a:endParaRPr lang="en-US"/>
                    </a:p>
                  </a:txBody>
                  <a:tcPr/>
                </a:tc>
              </a:tr>
              <a:tr h="161642">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OR (KTC)</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p</a:t>
                      </a:r>
                      <a:endParaRPr lang="en-US" sz="2200">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spcAft>
                          <a:spcPts val="0"/>
                        </a:spcAft>
                      </a:pPr>
                      <a:r>
                        <a:rPr lang="en-US" sz="2200">
                          <a:effectLst/>
                        </a:rPr>
                        <a:t>Tình trạng hôn nhân</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lgn="r">
                        <a:spcAft>
                          <a:spcPts val="0"/>
                        </a:spcAft>
                      </a:pPr>
                      <a:r>
                        <a:rPr lang="en-US" sz="2200" b="0" dirty="0" err="1">
                          <a:effectLst/>
                        </a:rPr>
                        <a:t>Độc</a:t>
                      </a:r>
                      <a:r>
                        <a:rPr lang="en-US" sz="2200" b="0" dirty="0">
                          <a:effectLst/>
                        </a:rPr>
                        <a:t> </a:t>
                      </a:r>
                      <a:r>
                        <a:rPr lang="en-US" sz="2200" b="0" dirty="0" err="1">
                          <a:effectLst/>
                        </a:rPr>
                        <a:t>thân</a:t>
                      </a:r>
                      <a:r>
                        <a:rPr lang="en-US" sz="2200" b="0" dirty="0">
                          <a:effectLst/>
                        </a:rPr>
                        <a:t> (ref)</a:t>
                      </a:r>
                      <a:endParaRPr lang="en-US" sz="2200" b="0" dirty="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lgn="r">
                        <a:spcAft>
                          <a:spcPts val="0"/>
                        </a:spcAft>
                      </a:pPr>
                      <a:r>
                        <a:rPr lang="en-US" sz="2200" b="0" dirty="0" err="1">
                          <a:effectLst/>
                        </a:rPr>
                        <a:t>Có</a:t>
                      </a:r>
                      <a:r>
                        <a:rPr lang="en-US" sz="2200" b="0" dirty="0">
                          <a:effectLst/>
                        </a:rPr>
                        <a:t> </a:t>
                      </a:r>
                      <a:r>
                        <a:rPr lang="en-US" sz="2200" b="0" dirty="0" err="1">
                          <a:effectLst/>
                        </a:rPr>
                        <a:t>vợ</a:t>
                      </a:r>
                      <a:r>
                        <a:rPr lang="en-US" sz="2200" b="0" dirty="0">
                          <a:effectLst/>
                        </a:rPr>
                        <a:t>/</a:t>
                      </a:r>
                      <a:r>
                        <a:rPr lang="en-US" sz="2200" b="0" dirty="0" err="1">
                          <a:effectLst/>
                        </a:rPr>
                        <a:t>chồng</a:t>
                      </a:r>
                      <a:endParaRPr lang="en-US" sz="2200" b="0" dirty="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1.1 (0.82-1.46)</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lgn="r">
                        <a:spcAft>
                          <a:spcPts val="0"/>
                        </a:spcAft>
                      </a:pPr>
                      <a:r>
                        <a:rPr lang="en-US" sz="2200" b="1" dirty="0">
                          <a:solidFill>
                            <a:srgbClr val="FFC000"/>
                          </a:solidFill>
                          <a:effectLst/>
                        </a:rPr>
                        <a:t>Ly </a:t>
                      </a:r>
                      <a:r>
                        <a:rPr lang="en-US" sz="2200" b="1" dirty="0" err="1">
                          <a:solidFill>
                            <a:srgbClr val="FFC000"/>
                          </a:solidFill>
                          <a:effectLst/>
                        </a:rPr>
                        <a:t>dị</a:t>
                      </a:r>
                      <a:r>
                        <a:rPr lang="en-US" sz="2200" b="1" dirty="0">
                          <a:solidFill>
                            <a:srgbClr val="FFC000"/>
                          </a:solidFill>
                          <a:effectLst/>
                        </a:rPr>
                        <a:t>/</a:t>
                      </a:r>
                      <a:r>
                        <a:rPr lang="en-US" sz="2200" b="1" dirty="0" err="1">
                          <a:solidFill>
                            <a:srgbClr val="FFC000"/>
                          </a:solidFill>
                          <a:effectLst/>
                        </a:rPr>
                        <a:t>ly</a:t>
                      </a:r>
                      <a:r>
                        <a:rPr lang="en-US" sz="2200" b="1" dirty="0">
                          <a:solidFill>
                            <a:srgbClr val="FFC000"/>
                          </a:solidFill>
                          <a:effectLst/>
                        </a:rPr>
                        <a:t> </a:t>
                      </a:r>
                      <a:r>
                        <a:rPr lang="en-US" sz="2200" b="1" dirty="0" err="1">
                          <a:solidFill>
                            <a:srgbClr val="FFC000"/>
                          </a:solidFill>
                          <a:effectLst/>
                        </a:rPr>
                        <a:t>thân</a:t>
                      </a:r>
                      <a:r>
                        <a:rPr lang="en-US" sz="2200" b="1" dirty="0">
                          <a:solidFill>
                            <a:srgbClr val="FFC000"/>
                          </a:solidFill>
                          <a:effectLst/>
                        </a:rPr>
                        <a:t>/</a:t>
                      </a:r>
                      <a:r>
                        <a:rPr lang="en-US" sz="2200" b="1" dirty="0" err="1">
                          <a:solidFill>
                            <a:srgbClr val="FFC000"/>
                          </a:solidFill>
                          <a:effectLst/>
                        </a:rPr>
                        <a:t>góa</a:t>
                      </a:r>
                      <a:endParaRPr lang="en-US" sz="2200" b="1" dirty="0">
                        <a:solidFill>
                          <a:srgbClr val="FFC000"/>
                        </a:solidFill>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b="1" dirty="0">
                          <a:solidFill>
                            <a:srgbClr val="FFC000"/>
                          </a:solidFill>
                          <a:effectLst/>
                        </a:rPr>
                        <a:t>1.7 (1.12-2.83)</a:t>
                      </a:r>
                      <a:endParaRPr lang="en-US" sz="2200" b="1" dirty="0">
                        <a:solidFill>
                          <a:srgbClr val="FFC000"/>
                        </a:solidFill>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b="1" dirty="0">
                          <a:solidFill>
                            <a:srgbClr val="FFC000"/>
                          </a:solidFill>
                          <a:effectLst/>
                        </a:rPr>
                        <a:t>0.014</a:t>
                      </a:r>
                      <a:endParaRPr lang="en-US" sz="2200" b="1" dirty="0">
                        <a:solidFill>
                          <a:srgbClr val="FFC000"/>
                        </a:solidFill>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spcAft>
                          <a:spcPts val="0"/>
                        </a:spcAft>
                      </a:pPr>
                      <a:r>
                        <a:rPr lang="en-US" sz="2200">
                          <a:effectLst/>
                        </a:rPr>
                        <a:t>Thời gian tham gia điêu trị</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dirty="0">
                          <a:effectLst/>
                        </a:rPr>
                        <a:t> </a:t>
                      </a:r>
                      <a:endParaRPr lang="en-US" sz="2200" dirty="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lgn="r">
                        <a:spcAft>
                          <a:spcPts val="0"/>
                        </a:spcAft>
                      </a:pPr>
                      <a:r>
                        <a:rPr lang="en-US" sz="2200" b="0" dirty="0">
                          <a:effectLst/>
                        </a:rPr>
                        <a:t>&lt;= 12 </a:t>
                      </a:r>
                      <a:r>
                        <a:rPr lang="en-US" sz="2200" b="0" dirty="0" err="1">
                          <a:effectLst/>
                        </a:rPr>
                        <a:t>tháng</a:t>
                      </a:r>
                      <a:r>
                        <a:rPr lang="en-US" sz="2200" b="0" dirty="0">
                          <a:effectLst/>
                        </a:rPr>
                        <a:t> (ref)</a:t>
                      </a:r>
                      <a:endParaRPr lang="en-US" sz="2200" b="0" dirty="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lgn="r">
                        <a:spcAft>
                          <a:spcPts val="0"/>
                        </a:spcAft>
                      </a:pPr>
                      <a:r>
                        <a:rPr lang="en-US" sz="2200" b="0" dirty="0">
                          <a:effectLst/>
                        </a:rPr>
                        <a:t>13-24 </a:t>
                      </a:r>
                      <a:r>
                        <a:rPr lang="en-US" sz="2200" b="0" dirty="0" err="1">
                          <a:effectLst/>
                        </a:rPr>
                        <a:t>tháng</a:t>
                      </a:r>
                      <a:endParaRPr lang="en-US" sz="2200" b="0" dirty="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1.1 (0.78-1.63)</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lgn="r">
                        <a:spcAft>
                          <a:spcPts val="0"/>
                        </a:spcAft>
                      </a:pPr>
                      <a:r>
                        <a:rPr lang="en-US" sz="2200" b="0" dirty="0">
                          <a:effectLst/>
                        </a:rPr>
                        <a:t>25-36 </a:t>
                      </a:r>
                      <a:r>
                        <a:rPr lang="en-US" sz="2200" b="0" dirty="0" err="1">
                          <a:effectLst/>
                        </a:rPr>
                        <a:t>tháng</a:t>
                      </a:r>
                      <a:endParaRPr lang="en-US" sz="2200" b="0" dirty="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0.9 (0.59-1.35)</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lgn="r">
                        <a:spcAft>
                          <a:spcPts val="0"/>
                        </a:spcAft>
                      </a:pPr>
                      <a:r>
                        <a:rPr lang="en-US" sz="2200" b="1" dirty="0">
                          <a:solidFill>
                            <a:srgbClr val="FFC000"/>
                          </a:solidFill>
                          <a:effectLst/>
                        </a:rPr>
                        <a:t>49-72 </a:t>
                      </a:r>
                      <a:r>
                        <a:rPr lang="en-US" sz="2200" b="1" dirty="0" err="1">
                          <a:solidFill>
                            <a:srgbClr val="FFC000"/>
                          </a:solidFill>
                          <a:effectLst/>
                        </a:rPr>
                        <a:t>tháng</a:t>
                      </a:r>
                      <a:endParaRPr lang="en-US" sz="2200" b="1" dirty="0">
                        <a:solidFill>
                          <a:srgbClr val="FFC000"/>
                        </a:solidFill>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b="1" dirty="0">
                          <a:solidFill>
                            <a:srgbClr val="FFC000"/>
                          </a:solidFill>
                          <a:effectLst/>
                        </a:rPr>
                        <a:t>0.6 (0.36-0.83)</a:t>
                      </a:r>
                      <a:endParaRPr lang="en-US" sz="2200" b="1" dirty="0">
                        <a:solidFill>
                          <a:srgbClr val="FFC000"/>
                        </a:solidFill>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b="1" dirty="0">
                          <a:solidFill>
                            <a:srgbClr val="FFC000"/>
                          </a:solidFill>
                          <a:effectLst/>
                        </a:rPr>
                        <a:t>0.005</a:t>
                      </a:r>
                      <a:endParaRPr lang="en-US" sz="2200" b="1" dirty="0">
                        <a:solidFill>
                          <a:srgbClr val="FFC000"/>
                        </a:solidFill>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lgn="r">
                        <a:spcAft>
                          <a:spcPts val="0"/>
                        </a:spcAft>
                      </a:pPr>
                      <a:r>
                        <a:rPr lang="en-US" sz="2200" b="0" dirty="0">
                          <a:effectLst/>
                        </a:rPr>
                        <a:t>&gt; 72 </a:t>
                      </a:r>
                      <a:r>
                        <a:rPr lang="en-US" sz="2200" b="0" dirty="0" err="1">
                          <a:effectLst/>
                        </a:rPr>
                        <a:t>tháng</a:t>
                      </a:r>
                      <a:endParaRPr lang="en-US" sz="2200" b="0" dirty="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1.1 (0.71-1.76)</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dirty="0">
                          <a:effectLst/>
                        </a:rPr>
                        <a:t> </a:t>
                      </a:r>
                      <a:endParaRPr lang="en-US" sz="2200" dirty="0">
                        <a:effectLst/>
                        <a:latin typeface="Times New Roman" panose="02020603050405020304" pitchFamily="18" charset="0"/>
                        <a:ea typeface="Times New Roman" panose="02020603050405020304" pitchFamily="18" charset="0"/>
                      </a:endParaRPr>
                    </a:p>
                  </a:txBody>
                  <a:tcPr marL="60616" marR="60616" marT="0" marB="0"/>
                </a:tc>
              </a:tr>
            </a:tbl>
          </a:graphicData>
        </a:graphic>
      </p:graphicFrame>
    </p:spTree>
    <p:extLst>
      <p:ext uri="{BB962C8B-B14F-4D97-AF65-F5344CB8AC3E}">
        <p14:creationId xmlns:p14="http://schemas.microsoft.com/office/powerpoint/2010/main" val="40068014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611697707"/>
              </p:ext>
            </p:extLst>
          </p:nvPr>
        </p:nvGraphicFramePr>
        <p:xfrm>
          <a:off x="304799" y="1066800"/>
          <a:ext cx="8458201" cy="5364480"/>
        </p:xfrm>
        <a:graphic>
          <a:graphicData uri="http://schemas.openxmlformats.org/drawingml/2006/table">
            <a:tbl>
              <a:tblPr firstRow="1" firstCol="1" bandRow="1">
                <a:tableStyleId>{5C22544A-7EE6-4342-B048-85BDC9FD1C3A}</a:tableStyleId>
              </a:tblPr>
              <a:tblGrid>
                <a:gridCol w="3185027"/>
                <a:gridCol w="3585239"/>
                <a:gridCol w="1687935"/>
              </a:tblGrid>
              <a:tr h="304800">
                <a:tc>
                  <a:txBody>
                    <a:bodyPr/>
                    <a:lstStyle/>
                    <a:p>
                      <a:pPr algn="ctr">
                        <a:spcAft>
                          <a:spcPts val="0"/>
                        </a:spcAft>
                      </a:pPr>
                      <a:r>
                        <a:rPr lang="en-US" sz="2200" dirty="0" err="1">
                          <a:effectLst/>
                        </a:rPr>
                        <a:t>Biến</a:t>
                      </a:r>
                      <a:r>
                        <a:rPr lang="en-US" sz="2200" dirty="0">
                          <a:effectLst/>
                        </a:rPr>
                        <a:t> </a:t>
                      </a:r>
                      <a:r>
                        <a:rPr lang="en-US" sz="2200" dirty="0" err="1">
                          <a:effectLst/>
                        </a:rPr>
                        <a:t>số</a:t>
                      </a:r>
                      <a:endParaRPr lang="en-US" sz="2200" dirty="0">
                        <a:effectLst/>
                        <a:latin typeface="Times New Roman" panose="02020603050405020304" pitchFamily="18" charset="0"/>
                        <a:ea typeface="Times New Roman" panose="02020603050405020304" pitchFamily="18" charset="0"/>
                      </a:endParaRPr>
                    </a:p>
                  </a:txBody>
                  <a:tcPr marL="60616" marR="60616" marT="0" marB="0"/>
                </a:tc>
                <a:tc gridSpan="2">
                  <a:txBody>
                    <a:bodyPr/>
                    <a:lstStyle/>
                    <a:p>
                      <a:pPr algn="ctr">
                        <a:spcAft>
                          <a:spcPts val="0"/>
                        </a:spcAft>
                      </a:pPr>
                      <a:r>
                        <a:rPr lang="en-US" sz="2200">
                          <a:effectLst/>
                        </a:rPr>
                        <a:t>                      Có khả năng đó thêm phí</a:t>
                      </a:r>
                      <a:endParaRPr lang="en-US" sz="2200">
                        <a:effectLst/>
                        <a:latin typeface="Times New Roman" panose="02020603050405020304" pitchFamily="18" charset="0"/>
                        <a:ea typeface="Times New Roman" panose="02020603050405020304" pitchFamily="18" charset="0"/>
                      </a:endParaRPr>
                    </a:p>
                  </a:txBody>
                  <a:tcPr marL="60616" marR="60616" marT="0" marB="0"/>
                </a:tc>
                <a:tc hMerge="1">
                  <a:txBody>
                    <a:bodyPr/>
                    <a:lstStyle/>
                    <a:p>
                      <a:endParaRPr lang="en-US"/>
                    </a:p>
                  </a:txBody>
                  <a:tcPr/>
                </a:tc>
              </a:tr>
              <a:tr h="161642">
                <a:tc>
                  <a:txBody>
                    <a:bodyPr/>
                    <a:lstStyle/>
                    <a:p>
                      <a:pPr>
                        <a:spcAft>
                          <a:spcPts val="0"/>
                        </a:spcAft>
                      </a:pPr>
                      <a:r>
                        <a:rPr lang="en-US" sz="2200" dirty="0">
                          <a:effectLst/>
                        </a:rPr>
                        <a:t> </a:t>
                      </a:r>
                      <a:endParaRPr lang="en-US" sz="2200" dirty="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spcAft>
                          <a:spcPts val="0"/>
                        </a:spcAft>
                      </a:pPr>
                      <a:r>
                        <a:rPr lang="en-US" sz="2200">
                          <a:effectLst/>
                        </a:rPr>
                        <a:t>Liều điều trị</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lgn="r">
                        <a:spcAft>
                          <a:spcPts val="0"/>
                        </a:spcAft>
                      </a:pPr>
                      <a:r>
                        <a:rPr lang="en-US" sz="2200" b="0" dirty="0">
                          <a:effectLst/>
                        </a:rPr>
                        <a:t>&lt; 60mg/</a:t>
                      </a:r>
                      <a:r>
                        <a:rPr lang="en-US" sz="2200" b="0" dirty="0" err="1">
                          <a:effectLst/>
                        </a:rPr>
                        <a:t>ngày</a:t>
                      </a:r>
                      <a:r>
                        <a:rPr lang="en-US" sz="2200" b="0" dirty="0">
                          <a:effectLst/>
                        </a:rPr>
                        <a:t> (ref)</a:t>
                      </a:r>
                      <a:endParaRPr lang="en-US" sz="2200" b="0" dirty="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lgn="r">
                        <a:spcAft>
                          <a:spcPts val="0"/>
                        </a:spcAft>
                      </a:pPr>
                      <a:r>
                        <a:rPr lang="en-US" sz="2200" b="0" dirty="0">
                          <a:effectLst/>
                        </a:rPr>
                        <a:t>60-120 mg/</a:t>
                      </a:r>
                      <a:r>
                        <a:rPr lang="en-US" sz="2200" b="0" dirty="0" err="1">
                          <a:effectLst/>
                        </a:rPr>
                        <a:t>ngày</a:t>
                      </a:r>
                      <a:endParaRPr lang="en-US" sz="2200" b="0" dirty="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1.1 (0.78-1.49)</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lgn="r">
                        <a:spcAft>
                          <a:spcPts val="0"/>
                        </a:spcAft>
                      </a:pPr>
                      <a:r>
                        <a:rPr lang="en-US" sz="2200" b="0" dirty="0">
                          <a:effectLst/>
                        </a:rPr>
                        <a:t>121-200 mg/</a:t>
                      </a:r>
                      <a:r>
                        <a:rPr lang="en-US" sz="2200" b="0" dirty="0" err="1">
                          <a:effectLst/>
                        </a:rPr>
                        <a:t>ngày</a:t>
                      </a:r>
                      <a:endParaRPr lang="en-US" sz="2200" b="0" dirty="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1.0 (0.68-1.45)</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lgn="r">
                        <a:spcAft>
                          <a:spcPts val="0"/>
                        </a:spcAft>
                      </a:pPr>
                      <a:r>
                        <a:rPr lang="en-US" sz="2200" b="1" dirty="0">
                          <a:solidFill>
                            <a:srgbClr val="FFC000"/>
                          </a:solidFill>
                          <a:effectLst/>
                        </a:rPr>
                        <a:t>201-300 mg/</a:t>
                      </a:r>
                      <a:r>
                        <a:rPr lang="en-US" sz="2200" b="1" dirty="0" err="1">
                          <a:solidFill>
                            <a:srgbClr val="FFC000"/>
                          </a:solidFill>
                          <a:effectLst/>
                        </a:rPr>
                        <a:t>ngày</a:t>
                      </a:r>
                      <a:endParaRPr lang="en-US" sz="2200" b="1" dirty="0">
                        <a:solidFill>
                          <a:srgbClr val="FFC000"/>
                        </a:solidFill>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b="1" dirty="0">
                          <a:solidFill>
                            <a:srgbClr val="FFC000"/>
                          </a:solidFill>
                          <a:effectLst/>
                        </a:rPr>
                        <a:t>0.4 (0.23-0.71)</a:t>
                      </a:r>
                      <a:endParaRPr lang="en-US" sz="2200" b="1" dirty="0">
                        <a:solidFill>
                          <a:srgbClr val="FFC000"/>
                        </a:solidFill>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b="1" dirty="0">
                          <a:solidFill>
                            <a:srgbClr val="FFC000"/>
                          </a:solidFill>
                          <a:effectLst/>
                        </a:rPr>
                        <a:t>0.02</a:t>
                      </a:r>
                      <a:endParaRPr lang="en-US" sz="2200" b="1" dirty="0">
                        <a:solidFill>
                          <a:srgbClr val="FFC000"/>
                        </a:solidFill>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lgn="r">
                        <a:spcAft>
                          <a:spcPts val="0"/>
                        </a:spcAft>
                      </a:pPr>
                      <a:r>
                        <a:rPr lang="en-US" sz="2200" b="0" dirty="0">
                          <a:effectLst/>
                        </a:rPr>
                        <a:t>&gt; 300 mg/</a:t>
                      </a:r>
                      <a:r>
                        <a:rPr lang="en-US" sz="2200" b="0" dirty="0" err="1">
                          <a:effectLst/>
                        </a:rPr>
                        <a:t>ngày</a:t>
                      </a:r>
                      <a:endParaRPr lang="en-US" sz="2200" b="0" dirty="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0.4(0.11-1.23)</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spcAft>
                          <a:spcPts val="0"/>
                        </a:spcAft>
                      </a:pPr>
                      <a:r>
                        <a:rPr lang="en-US" sz="2200">
                          <a:effectLst/>
                        </a:rPr>
                        <a:t>Thu nhập</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lgn="r">
                        <a:spcAft>
                          <a:spcPts val="0"/>
                        </a:spcAft>
                      </a:pPr>
                      <a:r>
                        <a:rPr lang="en-US" sz="2200" b="0" dirty="0" err="1">
                          <a:effectLst/>
                        </a:rPr>
                        <a:t>Không</a:t>
                      </a:r>
                      <a:r>
                        <a:rPr lang="en-US" sz="2200" b="0" dirty="0">
                          <a:effectLst/>
                        </a:rPr>
                        <a:t> </a:t>
                      </a:r>
                      <a:r>
                        <a:rPr lang="en-US" sz="2200" b="0" dirty="0" err="1">
                          <a:effectLst/>
                        </a:rPr>
                        <a:t>có</a:t>
                      </a:r>
                      <a:r>
                        <a:rPr lang="en-US" sz="2200" b="0" dirty="0">
                          <a:effectLst/>
                        </a:rPr>
                        <a:t> </a:t>
                      </a:r>
                      <a:r>
                        <a:rPr lang="en-US" sz="2200" b="0" dirty="0" err="1">
                          <a:effectLst/>
                        </a:rPr>
                        <a:t>thu</a:t>
                      </a:r>
                      <a:r>
                        <a:rPr lang="en-US" sz="2200" b="0" dirty="0">
                          <a:effectLst/>
                        </a:rPr>
                        <a:t> </a:t>
                      </a:r>
                      <a:r>
                        <a:rPr lang="en-US" sz="2200" b="0" dirty="0" err="1">
                          <a:effectLst/>
                        </a:rPr>
                        <a:t>nhập</a:t>
                      </a:r>
                      <a:r>
                        <a:rPr lang="en-US" sz="2200" b="0" dirty="0">
                          <a:effectLst/>
                        </a:rPr>
                        <a:t> (ref)</a:t>
                      </a:r>
                      <a:endParaRPr lang="en-US" sz="2200" b="0" dirty="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lgn="r">
                        <a:spcAft>
                          <a:spcPts val="0"/>
                        </a:spcAft>
                      </a:pPr>
                      <a:r>
                        <a:rPr lang="en-US" sz="2200" b="0" dirty="0">
                          <a:effectLst/>
                        </a:rPr>
                        <a:t>&lt;= 2,5 </a:t>
                      </a:r>
                      <a:r>
                        <a:rPr lang="en-US" sz="2200" b="0" dirty="0" err="1">
                          <a:effectLst/>
                        </a:rPr>
                        <a:t>triệu</a:t>
                      </a:r>
                      <a:endParaRPr lang="en-US" sz="2200" b="0" dirty="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0.6 (0.35-.091)</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lgn="r">
                        <a:spcAft>
                          <a:spcPts val="0"/>
                        </a:spcAft>
                      </a:pPr>
                      <a:r>
                        <a:rPr lang="en-US" sz="2200" b="0" dirty="0">
                          <a:effectLst/>
                        </a:rPr>
                        <a:t>2,5-5 </a:t>
                      </a:r>
                      <a:r>
                        <a:rPr lang="en-US" sz="2200" b="0" dirty="0" err="1">
                          <a:effectLst/>
                        </a:rPr>
                        <a:t>triệu</a:t>
                      </a:r>
                      <a:endParaRPr lang="en-US" sz="2200" b="0" dirty="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dirty="0">
                          <a:effectLst/>
                        </a:rPr>
                        <a:t>1.0 (0.73-1.41)</a:t>
                      </a:r>
                      <a:endParaRPr lang="en-US" sz="2200" dirty="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lgn="r">
                        <a:spcAft>
                          <a:spcPts val="0"/>
                        </a:spcAft>
                      </a:pPr>
                      <a:r>
                        <a:rPr lang="en-US" sz="2200" b="1" dirty="0">
                          <a:solidFill>
                            <a:srgbClr val="FFC000"/>
                          </a:solidFill>
                          <a:effectLst/>
                        </a:rPr>
                        <a:t>5,1-10 </a:t>
                      </a:r>
                      <a:r>
                        <a:rPr lang="en-US" sz="2200" b="1" dirty="0" err="1">
                          <a:solidFill>
                            <a:srgbClr val="FFC000"/>
                          </a:solidFill>
                          <a:effectLst/>
                        </a:rPr>
                        <a:t>triệu</a:t>
                      </a:r>
                      <a:endParaRPr lang="en-US" sz="2200" b="1" dirty="0">
                        <a:solidFill>
                          <a:srgbClr val="FFC000"/>
                        </a:solidFill>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b="1" dirty="0">
                          <a:solidFill>
                            <a:srgbClr val="FFC000"/>
                          </a:solidFill>
                          <a:effectLst/>
                        </a:rPr>
                        <a:t>2.2 (1.50-3.34)</a:t>
                      </a:r>
                      <a:endParaRPr lang="en-US" sz="2200" b="1" dirty="0">
                        <a:solidFill>
                          <a:srgbClr val="FFC000"/>
                        </a:solidFill>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b="1">
                          <a:solidFill>
                            <a:srgbClr val="FFC000"/>
                          </a:solidFill>
                          <a:effectLst/>
                        </a:rPr>
                        <a:t>0.000</a:t>
                      </a:r>
                      <a:endParaRPr lang="en-US" sz="2200" b="1">
                        <a:solidFill>
                          <a:srgbClr val="FFC000"/>
                        </a:solidFill>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lgn="r">
                        <a:spcAft>
                          <a:spcPts val="0"/>
                        </a:spcAft>
                      </a:pPr>
                      <a:r>
                        <a:rPr lang="en-US" sz="2200" b="1" dirty="0">
                          <a:solidFill>
                            <a:srgbClr val="FFC000"/>
                          </a:solidFill>
                          <a:effectLst/>
                        </a:rPr>
                        <a:t>&gt; 10 </a:t>
                      </a:r>
                      <a:r>
                        <a:rPr lang="en-US" sz="2200" b="1" dirty="0" err="1">
                          <a:solidFill>
                            <a:srgbClr val="FFC000"/>
                          </a:solidFill>
                          <a:effectLst/>
                        </a:rPr>
                        <a:t>triệu</a:t>
                      </a:r>
                      <a:endParaRPr lang="en-US" sz="2200" b="1" dirty="0">
                        <a:solidFill>
                          <a:srgbClr val="FFC000"/>
                        </a:solidFill>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b="1" dirty="0">
                          <a:solidFill>
                            <a:srgbClr val="FFC000"/>
                          </a:solidFill>
                          <a:effectLst/>
                        </a:rPr>
                        <a:t>5.2 (2.38-11.28)</a:t>
                      </a:r>
                      <a:endParaRPr lang="en-US" sz="2200" b="1" dirty="0">
                        <a:solidFill>
                          <a:srgbClr val="FFC000"/>
                        </a:solidFill>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b="1" dirty="0">
                          <a:solidFill>
                            <a:srgbClr val="FFC000"/>
                          </a:solidFill>
                          <a:effectLst/>
                        </a:rPr>
                        <a:t>0.000</a:t>
                      </a:r>
                      <a:endParaRPr lang="en-US" sz="2200" b="1" dirty="0">
                        <a:solidFill>
                          <a:srgbClr val="FFC000"/>
                        </a:solidFill>
                        <a:effectLst/>
                        <a:latin typeface="Times New Roman" panose="02020603050405020304" pitchFamily="18" charset="0"/>
                        <a:ea typeface="Times New Roman" panose="02020603050405020304" pitchFamily="18" charset="0"/>
                      </a:endParaRPr>
                    </a:p>
                  </a:txBody>
                  <a:tcPr marL="60616" marR="60616" marT="0" marB="0"/>
                </a:tc>
              </a:tr>
              <a:tr h="161642">
                <a:tc>
                  <a:txBody>
                    <a:bodyPr/>
                    <a:lstStyle/>
                    <a:p>
                      <a:pPr>
                        <a:spcAft>
                          <a:spcPts val="0"/>
                        </a:spcAft>
                      </a:pPr>
                      <a:r>
                        <a:rPr lang="en-US" sz="2200">
                          <a:effectLst/>
                        </a:rPr>
                        <a:t> </a:t>
                      </a:r>
                      <a:endParaRPr lang="en-US" sz="220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dirty="0">
                          <a:effectLst/>
                        </a:rPr>
                        <a:t> </a:t>
                      </a:r>
                      <a:endParaRPr lang="en-US" sz="2200" dirty="0">
                        <a:effectLst/>
                        <a:latin typeface="Times New Roman" panose="02020603050405020304" pitchFamily="18" charset="0"/>
                        <a:ea typeface="Times New Roman" panose="02020603050405020304" pitchFamily="18" charset="0"/>
                      </a:endParaRPr>
                    </a:p>
                  </a:txBody>
                  <a:tcPr marL="60616" marR="60616" marT="0" marB="0"/>
                </a:tc>
                <a:tc>
                  <a:txBody>
                    <a:bodyPr/>
                    <a:lstStyle/>
                    <a:p>
                      <a:pPr algn="ctr">
                        <a:spcAft>
                          <a:spcPts val="0"/>
                        </a:spcAft>
                      </a:pPr>
                      <a:r>
                        <a:rPr lang="en-US" sz="2200" dirty="0">
                          <a:effectLst/>
                        </a:rPr>
                        <a:t> </a:t>
                      </a:r>
                      <a:endParaRPr lang="en-US" sz="2200" dirty="0">
                        <a:effectLst/>
                        <a:latin typeface="Times New Roman" panose="02020603050405020304" pitchFamily="18" charset="0"/>
                        <a:ea typeface="Times New Roman" panose="02020603050405020304" pitchFamily="18" charset="0"/>
                      </a:endParaRPr>
                    </a:p>
                  </a:txBody>
                  <a:tcPr marL="60616" marR="60616" marT="0" marB="0"/>
                </a:tc>
              </a:tr>
            </a:tbl>
          </a:graphicData>
        </a:graphic>
      </p:graphicFrame>
      <p:sp>
        <p:nvSpPr>
          <p:cNvPr id="5" name="Title 1"/>
          <p:cNvSpPr>
            <a:spLocks noGrp="1"/>
          </p:cNvSpPr>
          <p:nvPr>
            <p:ph type="title"/>
          </p:nvPr>
        </p:nvSpPr>
        <p:spPr>
          <a:xfrm>
            <a:off x="457200" y="274638"/>
            <a:ext cx="8229600" cy="715962"/>
          </a:xfrm>
        </p:spPr>
        <p:txBody>
          <a:bodyPr>
            <a:normAutofit/>
          </a:bodyPr>
          <a:lstStyle/>
          <a:p>
            <a:r>
              <a:rPr lang="en-US" sz="3600" b="1" dirty="0" smtClean="0"/>
              <a:t>4. </a:t>
            </a:r>
            <a:r>
              <a:rPr lang="en-US" sz="3600" b="1" dirty="0" err="1" smtClean="0"/>
              <a:t>Kết</a:t>
            </a:r>
            <a:r>
              <a:rPr lang="en-US" sz="3600" b="1" dirty="0" smtClean="0"/>
              <a:t> </a:t>
            </a:r>
            <a:r>
              <a:rPr lang="en-US" sz="3600" b="1" dirty="0" err="1" smtClean="0"/>
              <a:t>quả</a:t>
            </a:r>
            <a:r>
              <a:rPr lang="en-US" sz="3600" b="1" dirty="0" smtClean="0"/>
              <a:t> - </a:t>
            </a:r>
            <a:r>
              <a:rPr lang="en-US" sz="3600" b="1" dirty="0" err="1" smtClean="0"/>
              <a:t>Mô</a:t>
            </a:r>
            <a:r>
              <a:rPr lang="en-US" sz="3600" b="1" dirty="0" smtClean="0"/>
              <a:t> </a:t>
            </a:r>
            <a:r>
              <a:rPr lang="en-US" sz="3600" b="1" dirty="0" err="1" smtClean="0"/>
              <a:t>hình</a:t>
            </a:r>
            <a:r>
              <a:rPr lang="en-US" sz="3600" b="1" dirty="0" smtClean="0"/>
              <a:t> </a:t>
            </a:r>
            <a:r>
              <a:rPr lang="en-US" sz="3600" b="1" dirty="0" err="1" smtClean="0"/>
              <a:t>hồi</a:t>
            </a:r>
            <a:r>
              <a:rPr lang="en-US" sz="3600" b="1" dirty="0" smtClean="0"/>
              <a:t> </a:t>
            </a:r>
            <a:r>
              <a:rPr lang="en-US" sz="3600" b="1" dirty="0" err="1" smtClean="0"/>
              <a:t>quy</a:t>
            </a:r>
            <a:endParaRPr lang="en-US" sz="3600" b="1" dirty="0"/>
          </a:p>
        </p:txBody>
      </p:sp>
    </p:spTree>
    <p:extLst>
      <p:ext uri="{BB962C8B-B14F-4D97-AF65-F5344CB8AC3E}">
        <p14:creationId xmlns:p14="http://schemas.microsoft.com/office/powerpoint/2010/main" val="42306785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3600" b="1" dirty="0" smtClean="0"/>
              <a:t>5. </a:t>
            </a:r>
            <a:r>
              <a:rPr lang="en-US" sz="3600" b="1" dirty="0" err="1" smtClean="0"/>
              <a:t>Kết</a:t>
            </a:r>
            <a:r>
              <a:rPr lang="en-US" sz="3600" b="1" dirty="0" smtClean="0"/>
              <a:t> </a:t>
            </a:r>
            <a:r>
              <a:rPr lang="en-US" sz="3600" b="1" dirty="0" err="1" smtClean="0"/>
              <a:t>luận</a:t>
            </a:r>
            <a:endParaRPr lang="en-US" sz="3600" b="1" dirty="0"/>
          </a:p>
        </p:txBody>
      </p:sp>
      <p:sp>
        <p:nvSpPr>
          <p:cNvPr id="3" name="Content Placeholder 2"/>
          <p:cNvSpPr>
            <a:spLocks noGrp="1"/>
          </p:cNvSpPr>
          <p:nvPr>
            <p:ph idx="1"/>
          </p:nvPr>
        </p:nvSpPr>
        <p:spPr>
          <a:xfrm>
            <a:off x="457200" y="1143000"/>
            <a:ext cx="8229600" cy="5410200"/>
          </a:xfrm>
        </p:spPr>
        <p:txBody>
          <a:bodyPr>
            <a:normAutofit fontScale="70000" lnSpcReduction="20000"/>
          </a:bodyPr>
          <a:lstStyle/>
          <a:p>
            <a:pPr>
              <a:lnSpc>
                <a:spcPct val="160000"/>
              </a:lnSpc>
            </a:pPr>
            <a:r>
              <a:rPr lang="en-US" dirty="0" err="1" smtClean="0">
                <a:latin typeface="Times New Roman" panose="02020603050405020304" pitchFamily="18" charset="0"/>
                <a:cs typeface="Times New Roman" panose="02020603050405020304" pitchFamily="18" charset="0"/>
              </a:rPr>
              <a:t>Tỉ</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lệ</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bệnh</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nhân</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có</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thể</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trả</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thêm</a:t>
            </a:r>
            <a:r>
              <a:rPr lang="en-US" dirty="0" smtClean="0">
                <a:latin typeface="Times New Roman" panose="02020603050405020304" pitchFamily="18" charset="0"/>
                <a:cs typeface="Times New Roman" panose="02020603050405020304" pitchFamily="18" charset="0"/>
              </a:rPr>
              <a:t> chi </a:t>
            </a:r>
            <a:r>
              <a:rPr lang="en-US" dirty="0" err="1" smtClean="0">
                <a:latin typeface="Times New Roman" panose="02020603050405020304" pitchFamily="18" charset="0"/>
                <a:cs typeface="Times New Roman" panose="02020603050405020304" pitchFamily="18" charset="0"/>
              </a:rPr>
              <a:t>phí</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điều</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trị</a:t>
            </a:r>
            <a:r>
              <a:rPr lang="en-US" dirty="0" smtClean="0">
                <a:latin typeface="Times New Roman" panose="02020603050405020304" pitchFamily="18" charset="0"/>
                <a:cs typeface="Times New Roman" panose="02020603050405020304" pitchFamily="18" charset="0"/>
              </a:rPr>
              <a:t> Methadone: 53.3%</a:t>
            </a:r>
          </a:p>
          <a:p>
            <a:pPr>
              <a:lnSpc>
                <a:spcPct val="160000"/>
              </a:lnSpc>
            </a:pPr>
            <a:r>
              <a:rPr lang="en-US" dirty="0" err="1" smtClean="0">
                <a:latin typeface="Times New Roman" panose="02020603050405020304" pitchFamily="18" charset="0"/>
                <a:cs typeface="Times New Roman" panose="02020603050405020304" pitchFamily="18" charset="0"/>
              </a:rPr>
              <a:t>Mức</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phí</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có</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thể</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trả</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thêm</a:t>
            </a:r>
            <a:endParaRPr lang="en-US" dirty="0">
              <a:latin typeface="Times New Roman" panose="02020603050405020304" pitchFamily="18" charset="0"/>
              <a:cs typeface="Times New Roman" panose="02020603050405020304" pitchFamily="18" charset="0"/>
            </a:endParaRPr>
          </a:p>
          <a:p>
            <a:pPr lvl="1">
              <a:lnSpc>
                <a:spcPct val="160000"/>
              </a:lnSpc>
            </a:pPr>
            <a:r>
              <a:rPr lang="en-US" dirty="0" smtClean="0">
                <a:latin typeface="Times New Roman" panose="02020603050405020304" pitchFamily="18" charset="0"/>
                <a:cs typeface="Times New Roman" panose="02020603050405020304" pitchFamily="18" charset="0"/>
              </a:rPr>
              <a:t>&lt;=5.000 </a:t>
            </a:r>
            <a:r>
              <a:rPr lang="en-US" dirty="0" err="1" smtClean="0">
                <a:latin typeface="Times New Roman" panose="02020603050405020304" pitchFamily="18" charset="0"/>
                <a:cs typeface="Times New Roman" panose="02020603050405020304" pitchFamily="18" charset="0"/>
              </a:rPr>
              <a:t>đồng</a:t>
            </a:r>
            <a:r>
              <a:rPr lang="en-US" dirty="0" smtClean="0">
                <a:latin typeface="Times New Roman" panose="02020603050405020304" pitchFamily="18" charset="0"/>
                <a:cs typeface="Times New Roman" panose="02020603050405020304" pitchFamily="18" charset="0"/>
              </a:rPr>
              <a:t>/</a:t>
            </a:r>
            <a:r>
              <a:rPr lang="en-US" dirty="0" err="1" smtClean="0">
                <a:latin typeface="Times New Roman" panose="02020603050405020304" pitchFamily="18" charset="0"/>
                <a:cs typeface="Times New Roman" panose="02020603050405020304" pitchFamily="18" charset="0"/>
              </a:rPr>
              <a:t>ngày</a:t>
            </a:r>
            <a:r>
              <a:rPr lang="en-US" dirty="0" smtClean="0">
                <a:latin typeface="Times New Roman" panose="02020603050405020304" pitchFamily="18" charset="0"/>
                <a:cs typeface="Times New Roman" panose="02020603050405020304" pitchFamily="18" charset="0"/>
              </a:rPr>
              <a:t>: 25.9%</a:t>
            </a:r>
          </a:p>
          <a:p>
            <a:pPr lvl="1">
              <a:lnSpc>
                <a:spcPct val="160000"/>
              </a:lnSpc>
            </a:pPr>
            <a:r>
              <a:rPr lang="en-US" dirty="0" smtClean="0">
                <a:latin typeface="Times New Roman" panose="02020603050405020304" pitchFamily="18" charset="0"/>
                <a:cs typeface="Times New Roman" panose="02020603050405020304" pitchFamily="18" charset="0"/>
              </a:rPr>
              <a:t>6.000-10.000 </a:t>
            </a:r>
            <a:r>
              <a:rPr lang="en-US" dirty="0" err="1" smtClean="0">
                <a:latin typeface="Times New Roman" panose="02020603050405020304" pitchFamily="18" charset="0"/>
                <a:cs typeface="Times New Roman" panose="02020603050405020304" pitchFamily="18" charset="0"/>
              </a:rPr>
              <a:t>đồng</a:t>
            </a:r>
            <a:r>
              <a:rPr lang="en-US" dirty="0" smtClean="0">
                <a:latin typeface="Times New Roman" panose="02020603050405020304" pitchFamily="18" charset="0"/>
                <a:cs typeface="Times New Roman" panose="02020603050405020304" pitchFamily="18" charset="0"/>
              </a:rPr>
              <a:t>/</a:t>
            </a:r>
            <a:r>
              <a:rPr lang="en-US" dirty="0" err="1" smtClean="0">
                <a:latin typeface="Times New Roman" panose="02020603050405020304" pitchFamily="18" charset="0"/>
                <a:cs typeface="Times New Roman" panose="02020603050405020304" pitchFamily="18" charset="0"/>
              </a:rPr>
              <a:t>ngày</a:t>
            </a:r>
            <a:r>
              <a:rPr lang="en-US" dirty="0" smtClean="0">
                <a:latin typeface="Times New Roman" panose="02020603050405020304" pitchFamily="18" charset="0"/>
                <a:cs typeface="Times New Roman" panose="02020603050405020304" pitchFamily="18" charset="0"/>
              </a:rPr>
              <a:t>: 15.7%</a:t>
            </a:r>
          </a:p>
          <a:p>
            <a:pPr lvl="1">
              <a:lnSpc>
                <a:spcPct val="160000"/>
              </a:lnSpc>
            </a:pPr>
            <a:r>
              <a:rPr lang="en-US" dirty="0" smtClean="0">
                <a:latin typeface="Times New Roman" panose="02020603050405020304" pitchFamily="18" charset="0"/>
                <a:cs typeface="Times New Roman" panose="02020603050405020304" pitchFamily="18" charset="0"/>
              </a:rPr>
              <a:t>11.000 – 50.000 </a:t>
            </a:r>
            <a:r>
              <a:rPr lang="en-US" dirty="0" err="1" smtClean="0">
                <a:latin typeface="Times New Roman" panose="02020603050405020304" pitchFamily="18" charset="0"/>
                <a:cs typeface="Times New Roman" panose="02020603050405020304" pitchFamily="18" charset="0"/>
              </a:rPr>
              <a:t>đồng</a:t>
            </a:r>
            <a:r>
              <a:rPr lang="en-US" dirty="0" smtClean="0">
                <a:latin typeface="Times New Roman" panose="02020603050405020304" pitchFamily="18" charset="0"/>
                <a:cs typeface="Times New Roman" panose="02020603050405020304" pitchFamily="18" charset="0"/>
              </a:rPr>
              <a:t>/</a:t>
            </a:r>
            <a:r>
              <a:rPr lang="en-US" dirty="0" err="1" smtClean="0">
                <a:latin typeface="Times New Roman" panose="02020603050405020304" pitchFamily="18" charset="0"/>
                <a:cs typeface="Times New Roman" panose="02020603050405020304" pitchFamily="18" charset="0"/>
              </a:rPr>
              <a:t>ngày</a:t>
            </a:r>
            <a:r>
              <a:rPr lang="en-US" dirty="0" smtClean="0">
                <a:latin typeface="Times New Roman" panose="02020603050405020304" pitchFamily="18" charset="0"/>
                <a:cs typeface="Times New Roman" panose="02020603050405020304" pitchFamily="18" charset="0"/>
              </a:rPr>
              <a:t>: 11.7%</a:t>
            </a:r>
          </a:p>
          <a:p>
            <a:pPr>
              <a:lnSpc>
                <a:spcPct val="160000"/>
              </a:lnSpc>
            </a:pPr>
            <a:r>
              <a:rPr lang="en-US" dirty="0" err="1" smtClean="0">
                <a:latin typeface="Times New Roman" panose="02020603050405020304" pitchFamily="18" charset="0"/>
                <a:cs typeface="Times New Roman" panose="02020603050405020304" pitchFamily="18" charset="0"/>
              </a:rPr>
              <a:t>Thời</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gian</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có</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thể</a:t>
            </a:r>
            <a:r>
              <a:rPr lang="en-US" dirty="0" smtClean="0">
                <a:latin typeface="Times New Roman" panose="02020603050405020304" pitchFamily="18" charset="0"/>
                <a:cs typeface="Times New Roman" panose="02020603050405020304" pitchFamily="18" charset="0"/>
              </a:rPr>
              <a:t> chi </a:t>
            </a:r>
            <a:r>
              <a:rPr lang="en-US" dirty="0" err="1" smtClean="0">
                <a:latin typeface="Times New Roman" panose="02020603050405020304" pitchFamily="18" charset="0"/>
                <a:cs typeface="Times New Roman" panose="02020603050405020304" pitchFamily="18" charset="0"/>
              </a:rPr>
              <a:t>trả</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thêm</a:t>
            </a:r>
            <a:endParaRPr lang="en-US" dirty="0" smtClean="0">
              <a:latin typeface="Times New Roman" panose="02020603050405020304" pitchFamily="18" charset="0"/>
              <a:cs typeface="Times New Roman" panose="02020603050405020304" pitchFamily="18" charset="0"/>
            </a:endParaRPr>
          </a:p>
          <a:p>
            <a:pPr lvl="1">
              <a:lnSpc>
                <a:spcPct val="160000"/>
              </a:lnSpc>
            </a:pPr>
            <a:r>
              <a:rPr lang="en-US" dirty="0" smtClean="0">
                <a:latin typeface="Times New Roman" panose="02020603050405020304" pitchFamily="18" charset="0"/>
                <a:cs typeface="Times New Roman" panose="02020603050405020304" pitchFamily="18" charset="0"/>
              </a:rPr>
              <a:t>&lt; 3 </a:t>
            </a:r>
            <a:r>
              <a:rPr lang="en-US" dirty="0" err="1" smtClean="0">
                <a:latin typeface="Times New Roman" panose="02020603050405020304" pitchFamily="18" charset="0"/>
                <a:cs typeface="Times New Roman" panose="02020603050405020304" pitchFamily="18" charset="0"/>
              </a:rPr>
              <a:t>năm</a:t>
            </a:r>
            <a:r>
              <a:rPr lang="en-US" dirty="0" smtClean="0">
                <a:latin typeface="Times New Roman" panose="02020603050405020304" pitchFamily="18" charset="0"/>
                <a:cs typeface="Times New Roman" panose="02020603050405020304" pitchFamily="18" charset="0"/>
              </a:rPr>
              <a:t>: 55%</a:t>
            </a:r>
          </a:p>
          <a:p>
            <a:pPr lvl="1">
              <a:lnSpc>
                <a:spcPct val="160000"/>
              </a:lnSpc>
            </a:pPr>
            <a:r>
              <a:rPr lang="en-US" dirty="0" smtClean="0">
                <a:latin typeface="Times New Roman" panose="02020603050405020304" pitchFamily="18" charset="0"/>
                <a:cs typeface="Times New Roman" panose="02020603050405020304" pitchFamily="18" charset="0"/>
              </a:rPr>
              <a:t>3-5 </a:t>
            </a:r>
            <a:r>
              <a:rPr lang="en-US" dirty="0" err="1" smtClean="0">
                <a:latin typeface="Times New Roman" panose="02020603050405020304" pitchFamily="18" charset="0"/>
                <a:cs typeface="Times New Roman" panose="02020603050405020304" pitchFamily="18" charset="0"/>
              </a:rPr>
              <a:t>năm</a:t>
            </a:r>
            <a:r>
              <a:rPr lang="en-US" dirty="0" smtClean="0">
                <a:latin typeface="Times New Roman" panose="02020603050405020304" pitchFamily="18" charset="0"/>
                <a:cs typeface="Times New Roman" panose="02020603050405020304" pitchFamily="18" charset="0"/>
              </a:rPr>
              <a:t>: 17%</a:t>
            </a:r>
          </a:p>
          <a:p>
            <a:pPr lvl="1">
              <a:lnSpc>
                <a:spcPct val="160000"/>
              </a:lnSpc>
            </a:pPr>
            <a:r>
              <a:rPr lang="en-US" dirty="0" smtClean="0">
                <a:latin typeface="Times New Roman" panose="02020603050405020304" pitchFamily="18" charset="0"/>
                <a:cs typeface="Times New Roman" panose="02020603050405020304" pitchFamily="18" charset="0"/>
              </a:rPr>
              <a:t>6-10 </a:t>
            </a:r>
            <a:r>
              <a:rPr lang="en-US" dirty="0" err="1" smtClean="0">
                <a:latin typeface="Times New Roman" panose="02020603050405020304" pitchFamily="18" charset="0"/>
                <a:cs typeface="Times New Roman" panose="02020603050405020304" pitchFamily="18" charset="0"/>
              </a:rPr>
              <a:t>năm</a:t>
            </a:r>
            <a:r>
              <a:rPr lang="en-US" dirty="0" smtClean="0">
                <a:latin typeface="Times New Roman" panose="02020603050405020304" pitchFamily="18" charset="0"/>
                <a:cs typeface="Times New Roman" panose="02020603050405020304" pitchFamily="18" charset="0"/>
              </a:rPr>
              <a:t>: 19%</a:t>
            </a:r>
          </a:p>
          <a:p>
            <a:pPr lvl="1">
              <a:lnSpc>
                <a:spcPct val="160000"/>
              </a:lnSpc>
            </a:pPr>
            <a:r>
              <a:rPr lang="en-US" dirty="0" err="1" smtClean="0">
                <a:latin typeface="Times New Roman" panose="02020603050405020304" pitchFamily="18" charset="0"/>
                <a:cs typeface="Times New Roman" panose="02020603050405020304" pitchFamily="18" charset="0"/>
              </a:rPr>
              <a:t>Suốt</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đời</a:t>
            </a:r>
            <a:r>
              <a:rPr lang="en-US" dirty="0" smtClean="0">
                <a:latin typeface="Times New Roman" panose="02020603050405020304" pitchFamily="18" charset="0"/>
                <a:cs typeface="Times New Roman" panose="02020603050405020304" pitchFamily="18" charset="0"/>
              </a:rPr>
              <a:t>: 9%</a:t>
            </a:r>
          </a:p>
        </p:txBody>
      </p:sp>
    </p:spTree>
    <p:extLst>
      <p:ext uri="{BB962C8B-B14F-4D97-AF65-F5344CB8AC3E}">
        <p14:creationId xmlns:p14="http://schemas.microsoft.com/office/powerpoint/2010/main" val="38291908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3600" b="1" dirty="0" smtClean="0"/>
              <a:t>5. </a:t>
            </a:r>
            <a:r>
              <a:rPr lang="en-US" sz="3600" b="1" dirty="0" err="1" smtClean="0"/>
              <a:t>Kết</a:t>
            </a:r>
            <a:r>
              <a:rPr lang="en-US" sz="3600" b="1" dirty="0" smtClean="0"/>
              <a:t> </a:t>
            </a:r>
            <a:r>
              <a:rPr lang="en-US" sz="3600" b="1" dirty="0" err="1" smtClean="0"/>
              <a:t>luận</a:t>
            </a:r>
            <a:endParaRPr lang="en-US" sz="3600" b="1" dirty="0"/>
          </a:p>
        </p:txBody>
      </p:sp>
      <p:sp>
        <p:nvSpPr>
          <p:cNvPr id="3" name="Content Placeholder 2"/>
          <p:cNvSpPr>
            <a:spLocks noGrp="1"/>
          </p:cNvSpPr>
          <p:nvPr>
            <p:ph idx="1"/>
          </p:nvPr>
        </p:nvSpPr>
        <p:spPr>
          <a:xfrm>
            <a:off x="457200" y="1676400"/>
            <a:ext cx="8229600" cy="4525963"/>
          </a:xfrm>
        </p:spPr>
        <p:txBody>
          <a:bodyPr>
            <a:normAutofit/>
          </a:bodyPr>
          <a:lstStyle/>
          <a:p>
            <a:pPr>
              <a:lnSpc>
                <a:spcPct val="160000"/>
              </a:lnSpc>
            </a:pPr>
            <a:r>
              <a:rPr lang="en-US" sz="2400" dirty="0" err="1" smtClean="0">
                <a:latin typeface="Times New Roman" panose="02020603050405020304" pitchFamily="18" charset="0"/>
                <a:cs typeface="Times New Roman" panose="02020603050405020304" pitchFamily="18" charset="0"/>
              </a:rPr>
              <a:t>Các</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yếu</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tố</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tác</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động</a:t>
            </a:r>
            <a:r>
              <a:rPr lang="en-US" sz="2400" dirty="0" smtClean="0">
                <a:latin typeface="Times New Roman" panose="02020603050405020304" pitchFamily="18" charset="0"/>
                <a:cs typeface="Times New Roman" panose="02020603050405020304" pitchFamily="18" charset="0"/>
              </a:rPr>
              <a:t>:</a:t>
            </a:r>
          </a:p>
          <a:p>
            <a:pPr lvl="1">
              <a:lnSpc>
                <a:spcPct val="160000"/>
              </a:lnSpc>
            </a:pPr>
            <a:r>
              <a:rPr lang="en-US" sz="2400" dirty="0" err="1" smtClean="0">
                <a:latin typeface="Times New Roman" panose="02020603050405020304" pitchFamily="18" charset="0"/>
                <a:cs typeface="Times New Roman" panose="02020603050405020304" pitchFamily="18" charset="0"/>
              </a:rPr>
              <a:t>Tình</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trạng</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hôn</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nhân</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ly</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dị</a:t>
            </a:r>
            <a:r>
              <a:rPr lang="en-US" sz="2400" dirty="0" smtClean="0">
                <a:latin typeface="Times New Roman" panose="02020603050405020304" pitchFamily="18" charset="0"/>
                <a:cs typeface="Times New Roman" panose="02020603050405020304" pitchFamily="18" charset="0"/>
              </a:rPr>
              <a:t>/</a:t>
            </a:r>
            <a:r>
              <a:rPr lang="en-US" sz="2400" dirty="0" err="1" smtClean="0">
                <a:latin typeface="Times New Roman" panose="02020603050405020304" pitchFamily="18" charset="0"/>
                <a:cs typeface="Times New Roman" panose="02020603050405020304" pitchFamily="18" charset="0"/>
              </a:rPr>
              <a:t>ly</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thân</a:t>
            </a:r>
            <a:r>
              <a:rPr lang="en-US" sz="2400" dirty="0" smtClean="0">
                <a:latin typeface="Times New Roman" panose="02020603050405020304" pitchFamily="18" charset="0"/>
                <a:cs typeface="Times New Roman" panose="02020603050405020304" pitchFamily="18" charset="0"/>
              </a:rPr>
              <a:t>/</a:t>
            </a:r>
            <a:r>
              <a:rPr lang="en-US" sz="2400" dirty="0" err="1" smtClean="0">
                <a:latin typeface="Times New Roman" panose="02020603050405020304" pitchFamily="18" charset="0"/>
                <a:cs typeface="Times New Roman" panose="02020603050405020304" pitchFamily="18" charset="0"/>
              </a:rPr>
              <a:t>góa</a:t>
            </a:r>
            <a:endParaRPr lang="en-US" sz="2400" dirty="0" smtClean="0">
              <a:latin typeface="Times New Roman" panose="02020603050405020304" pitchFamily="18" charset="0"/>
              <a:cs typeface="Times New Roman" panose="02020603050405020304" pitchFamily="18" charset="0"/>
            </a:endParaRPr>
          </a:p>
          <a:p>
            <a:pPr lvl="1">
              <a:lnSpc>
                <a:spcPct val="160000"/>
              </a:lnSpc>
            </a:pPr>
            <a:r>
              <a:rPr lang="en-US" sz="2400" dirty="0">
                <a:latin typeface="Times New Roman" panose="02020603050405020304" pitchFamily="18" charset="0"/>
                <a:cs typeface="Times New Roman" panose="02020603050405020304" pitchFamily="18" charset="0"/>
              </a:rPr>
              <a:t>Thu </a:t>
            </a:r>
            <a:r>
              <a:rPr lang="en-US" sz="2400" dirty="0" err="1">
                <a:latin typeface="Times New Roman" panose="02020603050405020304" pitchFamily="18" charset="0"/>
                <a:cs typeface="Times New Roman" panose="02020603050405020304" pitchFamily="18" charset="0"/>
              </a:rPr>
              <a:t>nhập</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càng</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cao</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thì</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khả</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năng</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trả</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phí</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càng</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cao</a:t>
            </a:r>
            <a:endParaRPr lang="en-US" sz="2400" dirty="0">
              <a:latin typeface="Times New Roman" panose="02020603050405020304" pitchFamily="18" charset="0"/>
              <a:cs typeface="Times New Roman" panose="02020603050405020304" pitchFamily="18" charset="0"/>
            </a:endParaRPr>
          </a:p>
          <a:p>
            <a:pPr lvl="1">
              <a:lnSpc>
                <a:spcPct val="160000"/>
              </a:lnSpc>
            </a:pPr>
            <a:endParaRPr lang="en-US" sz="2400" dirty="0" smtClean="0">
              <a:latin typeface="Times New Roman" panose="02020603050405020304" pitchFamily="18" charset="0"/>
              <a:cs typeface="Times New Roman" panose="02020603050405020304" pitchFamily="18" charset="0"/>
            </a:endParaRPr>
          </a:p>
          <a:p>
            <a:pPr lvl="1">
              <a:lnSpc>
                <a:spcPct val="160000"/>
              </a:lnSpc>
            </a:pPr>
            <a:r>
              <a:rPr lang="en-US" sz="2400" dirty="0" err="1">
                <a:latin typeface="Times New Roman" panose="02020603050405020304" pitchFamily="18" charset="0"/>
                <a:cs typeface="Times New Roman" panose="02020603050405020304" pitchFamily="18" charset="0"/>
              </a:rPr>
              <a:t>Thời</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gian</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điều</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trị</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càng</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lâu</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thì</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khả</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năng</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trả</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phí</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càng</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giảm</a:t>
            </a:r>
            <a:endParaRPr lang="en-US" sz="2400">
              <a:latin typeface="Times New Roman" panose="02020603050405020304" pitchFamily="18" charset="0"/>
              <a:cs typeface="Times New Roman" panose="02020603050405020304" pitchFamily="18" charset="0"/>
            </a:endParaRPr>
          </a:p>
          <a:p>
            <a:pPr lvl="1">
              <a:lnSpc>
                <a:spcPct val="160000"/>
              </a:lnSpc>
            </a:pPr>
            <a:r>
              <a:rPr lang="en-US" sz="2400" smtClean="0">
                <a:latin typeface="Times New Roman" panose="02020603050405020304" pitchFamily="18" charset="0"/>
                <a:cs typeface="Times New Roman" panose="02020603050405020304" pitchFamily="18" charset="0"/>
              </a:rPr>
              <a:t>Liều</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điều</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trị</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càng</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cao</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thì</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khả</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năng</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trả</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phí</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càng</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giảm</a:t>
            </a:r>
            <a:endParaRPr lang="en-US" sz="2400" dirty="0" smtClean="0">
              <a:latin typeface="Times New Roman" panose="02020603050405020304" pitchFamily="18" charset="0"/>
              <a:cs typeface="Times New Roman" panose="02020603050405020304" pitchFamily="18" charset="0"/>
            </a:endParaRPr>
          </a:p>
        </p:txBody>
      </p:sp>
      <p:cxnSp>
        <p:nvCxnSpPr>
          <p:cNvPr id="4" name="Straight Arrow Connector 3"/>
          <p:cNvCxnSpPr/>
          <p:nvPr/>
        </p:nvCxnSpPr>
        <p:spPr>
          <a:xfrm flipV="1">
            <a:off x="685800" y="2590800"/>
            <a:ext cx="0" cy="762000"/>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a:off x="762000" y="4495800"/>
            <a:ext cx="0" cy="121920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83796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3600" b="1" dirty="0" smtClean="0"/>
              <a:t>6. </a:t>
            </a:r>
            <a:r>
              <a:rPr lang="en-US" sz="3600" b="1" dirty="0" err="1" smtClean="0"/>
              <a:t>Khuyến</a:t>
            </a:r>
            <a:r>
              <a:rPr lang="en-US" sz="3600" b="1" dirty="0" smtClean="0"/>
              <a:t> </a:t>
            </a:r>
            <a:r>
              <a:rPr lang="en-US" sz="3600" b="1" dirty="0" err="1" smtClean="0"/>
              <a:t>nghị</a:t>
            </a:r>
            <a:endParaRPr lang="en-US" sz="3600" b="1" dirty="0"/>
          </a:p>
        </p:txBody>
      </p:sp>
      <p:sp>
        <p:nvSpPr>
          <p:cNvPr id="3" name="Content Placeholder 2"/>
          <p:cNvSpPr>
            <a:spLocks noGrp="1"/>
          </p:cNvSpPr>
          <p:nvPr>
            <p:ph idx="1"/>
          </p:nvPr>
        </p:nvSpPr>
        <p:spPr>
          <a:xfrm>
            <a:off x="457200" y="1143000"/>
            <a:ext cx="8229600" cy="5059363"/>
          </a:xfrm>
        </p:spPr>
        <p:txBody>
          <a:bodyPr>
            <a:noAutofit/>
          </a:bodyPr>
          <a:lstStyle/>
          <a:p>
            <a:pPr marL="457200" indent="-457200">
              <a:lnSpc>
                <a:spcPct val="160000"/>
              </a:lnSpc>
              <a:buAutoNum type="arabicPeriod"/>
            </a:pPr>
            <a:r>
              <a:rPr lang="en-US" sz="2000" dirty="0" err="1" smtClean="0">
                <a:latin typeface="Times New Roman" panose="02020603050405020304" pitchFamily="18" charset="0"/>
                <a:cs typeface="Times New Roman" panose="02020603050405020304" pitchFamily="18" charset="0"/>
              </a:rPr>
              <a:t>Gần</a:t>
            </a:r>
            <a:r>
              <a:rPr lang="en-US" sz="2000" dirty="0" smtClean="0">
                <a:latin typeface="Times New Roman" panose="02020603050405020304" pitchFamily="18" charset="0"/>
                <a:cs typeface="Times New Roman" panose="02020603050405020304" pitchFamily="18" charset="0"/>
              </a:rPr>
              <a:t> 50% </a:t>
            </a:r>
            <a:r>
              <a:rPr lang="en-US" sz="2000" dirty="0" err="1" smtClean="0">
                <a:latin typeface="Times New Roman" panose="02020603050405020304" pitchFamily="18" charset="0"/>
                <a:cs typeface="Times New Roman" panose="02020603050405020304" pitchFamily="18" charset="0"/>
              </a:rPr>
              <a:t>bệnh</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nhân</a:t>
            </a:r>
            <a:r>
              <a:rPr lang="en-US" sz="2000" dirty="0" smtClean="0">
                <a:latin typeface="Times New Roman" panose="02020603050405020304" pitchFamily="18" charset="0"/>
                <a:cs typeface="Times New Roman" panose="02020603050405020304" pitchFamily="18" charset="0"/>
              </a:rPr>
              <a:t> MTD </a:t>
            </a:r>
            <a:r>
              <a:rPr lang="en-US" sz="2000" dirty="0" err="1" smtClean="0">
                <a:latin typeface="Times New Roman" panose="02020603050405020304" pitchFamily="18" charset="0"/>
                <a:cs typeface="Times New Roman" panose="02020603050405020304" pitchFamily="18" charset="0"/>
              </a:rPr>
              <a:t>không</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có</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khả</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năng</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trả</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thêm</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phí</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điều</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trị</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nếu</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có</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thì</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thời</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hạn</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cũng</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ngắn</a:t>
            </a:r>
            <a:r>
              <a:rPr lang="en-US" sz="2000" dirty="0" smtClean="0">
                <a:latin typeface="Times New Roman" panose="02020603050405020304" pitchFamily="18" charset="0"/>
                <a:cs typeface="Times New Roman" panose="02020603050405020304" pitchFamily="18" charset="0"/>
              </a:rPr>
              <a:t> (&lt; 3 </a:t>
            </a:r>
            <a:r>
              <a:rPr lang="en-US" sz="2000" dirty="0" err="1" smtClean="0">
                <a:latin typeface="Times New Roman" panose="02020603050405020304" pitchFamily="18" charset="0"/>
                <a:cs typeface="Times New Roman" panose="02020603050405020304" pitchFamily="18" charset="0"/>
              </a:rPr>
              <a:t>năm</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Vì</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vậy</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cần</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cân</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nhắc</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trong</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việc</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tăng</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thu</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phí</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điều</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trị</a:t>
            </a:r>
            <a:r>
              <a:rPr lang="en-US" sz="2000" dirty="0" smtClean="0">
                <a:latin typeface="Times New Roman" panose="02020603050405020304" pitchFamily="18" charset="0"/>
                <a:cs typeface="Times New Roman" panose="02020603050405020304" pitchFamily="18" charset="0"/>
              </a:rPr>
              <a:t> MTD.</a:t>
            </a:r>
          </a:p>
          <a:p>
            <a:pPr marL="457200" indent="-457200">
              <a:lnSpc>
                <a:spcPct val="160000"/>
              </a:lnSpc>
              <a:buFont typeface="Arial" pitchFamily="34" charset="0"/>
              <a:buAutoNum type="arabicPeriod"/>
            </a:pPr>
            <a:r>
              <a:rPr lang="en-US" sz="2000" dirty="0" err="1">
                <a:latin typeface="Times New Roman" panose="02020603050405020304" pitchFamily="18" charset="0"/>
                <a:cs typeface="Times New Roman" panose="02020603050405020304" pitchFamily="18" charset="0"/>
              </a:rPr>
              <a:t>Cần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có</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thêm</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các</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chương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trình</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chính</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sách</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hỗ</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trợ</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cho</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các</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bệnh</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nhân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có</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hoàn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cảnh</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khó</a:t>
            </a:r>
            <a:r>
              <a:rPr lang="en-US" sz="2000" dirty="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khăn</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thời</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gian</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điều</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trị</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lâu</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liều</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điều</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trị</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cao</a:t>
            </a:r>
            <a:r>
              <a:rPr lang="en-US" sz="2000" dirty="0" smtClean="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để</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tạo</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điều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kiện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cho</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bệnh</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nhân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duy</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trì</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điều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trị</a:t>
            </a:r>
            <a:endParaRPr lang="en-US" sz="2000" dirty="0">
              <a:latin typeface="Times New Roman" panose="02020603050405020304" pitchFamily="18" charset="0"/>
              <a:cs typeface="Times New Roman" panose="02020603050405020304" pitchFamily="18" charset="0"/>
            </a:endParaRPr>
          </a:p>
          <a:p>
            <a:pPr marL="457200" indent="-457200">
              <a:lnSpc>
                <a:spcPct val="160000"/>
              </a:lnSpc>
              <a:buAutoNum type="arabicPeriod"/>
            </a:pPr>
            <a:r>
              <a:rPr lang="en-US" sz="2000" dirty="0" err="1" smtClean="0">
                <a:latin typeface="Times New Roman" panose="02020603050405020304" pitchFamily="18" charset="0"/>
                <a:cs typeface="Times New Roman" panose="02020603050405020304" pitchFamily="18" charset="0"/>
              </a:rPr>
              <a:t>Mở</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cửa</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thêm</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giờ</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ngoài</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giờ</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để</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tạo</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điều</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kiện</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thuận</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lợi</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cho</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bệnh</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nhân</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tuân</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thủ</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việc</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điều</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trị</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đặc</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biệt</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là</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đối</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với</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những</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bệnh</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nhân</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đang</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đi</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làm</a:t>
            </a:r>
            <a:endParaRPr lang="en-US" sz="2000" dirty="0" smtClean="0">
              <a:latin typeface="Times New Roman" panose="02020603050405020304" pitchFamily="18" charset="0"/>
              <a:cs typeface="Times New Roman" panose="02020603050405020304" pitchFamily="18" charset="0"/>
            </a:endParaRPr>
          </a:p>
          <a:p>
            <a:pPr marL="457200" indent="-457200">
              <a:lnSpc>
                <a:spcPct val="160000"/>
              </a:lnSpc>
              <a:buAutoNum type="arabicPeriod"/>
            </a:pPr>
            <a:r>
              <a:rPr lang="en-US" sz="2000" dirty="0" err="1" smtClean="0">
                <a:latin typeface="Times New Roman" panose="02020603050405020304" pitchFamily="18" charset="0"/>
                <a:cs typeface="Times New Roman" panose="02020603050405020304" pitchFamily="18" charset="0"/>
              </a:rPr>
              <a:t>Thời</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gian</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đóng</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phí</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nên</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linh</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động</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đặc</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biệt</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là</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đối</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với</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những</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bệnh</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nhân</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không</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có</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thu</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nhập</a:t>
            </a:r>
            <a:endParaRPr lang="en-US" sz="20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707311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r>
              <a:rPr lang="en-US" altLang="en-US" dirty="0" err="1" smtClean="0"/>
              <a:t>Nội</a:t>
            </a:r>
            <a:r>
              <a:rPr lang="en-US" altLang="en-US" dirty="0" smtClean="0"/>
              <a:t> dung</a:t>
            </a:r>
          </a:p>
        </p:txBody>
      </p:sp>
      <p:sp>
        <p:nvSpPr>
          <p:cNvPr id="5123" name="Content Placeholder 2"/>
          <p:cNvSpPr>
            <a:spLocks noGrp="1"/>
          </p:cNvSpPr>
          <p:nvPr>
            <p:ph idx="1"/>
          </p:nvPr>
        </p:nvSpPr>
        <p:spPr/>
        <p:txBody>
          <a:bodyPr>
            <a:normAutofit fontScale="92500" lnSpcReduction="10000"/>
          </a:bodyPr>
          <a:lstStyle/>
          <a:p>
            <a:pPr marL="514350" indent="-514350" eaLnBrk="1" hangingPunct="1">
              <a:lnSpc>
                <a:spcPct val="150000"/>
              </a:lnSpc>
              <a:buFont typeface="Calibri"/>
              <a:buAutoNum type="arabicPeriod"/>
            </a:pPr>
            <a:r>
              <a:rPr lang="en-US" altLang="en-US" dirty="0" err="1" smtClean="0"/>
              <a:t>Đặt</a:t>
            </a:r>
            <a:r>
              <a:rPr lang="en-US" altLang="en-US" dirty="0" smtClean="0"/>
              <a:t> </a:t>
            </a:r>
            <a:r>
              <a:rPr lang="en-US" altLang="en-US" dirty="0" err="1" smtClean="0"/>
              <a:t>vấn</a:t>
            </a:r>
            <a:r>
              <a:rPr lang="en-US" altLang="en-US" dirty="0" smtClean="0"/>
              <a:t> </a:t>
            </a:r>
            <a:r>
              <a:rPr lang="en-US" altLang="en-US" dirty="0" err="1" smtClean="0"/>
              <a:t>đề</a:t>
            </a:r>
            <a:endParaRPr lang="en-US" altLang="en-US" dirty="0" smtClean="0"/>
          </a:p>
          <a:p>
            <a:pPr marL="514350" indent="-514350" eaLnBrk="1" hangingPunct="1">
              <a:lnSpc>
                <a:spcPct val="150000"/>
              </a:lnSpc>
              <a:buFont typeface="Calibri"/>
              <a:buAutoNum type="arabicPeriod"/>
            </a:pPr>
            <a:r>
              <a:rPr lang="en-US" altLang="en-US" dirty="0" err="1" smtClean="0"/>
              <a:t>Mục</a:t>
            </a:r>
            <a:r>
              <a:rPr lang="en-US" altLang="en-US" dirty="0" smtClean="0"/>
              <a:t> </a:t>
            </a:r>
            <a:r>
              <a:rPr lang="en-US" altLang="en-US" dirty="0" err="1" smtClean="0"/>
              <a:t>tiêu</a:t>
            </a:r>
            <a:r>
              <a:rPr lang="en-US" altLang="en-US" dirty="0" smtClean="0"/>
              <a:t> </a:t>
            </a:r>
            <a:r>
              <a:rPr lang="en-US" altLang="en-US" dirty="0" err="1" smtClean="0"/>
              <a:t>nghiên</a:t>
            </a:r>
            <a:r>
              <a:rPr lang="en-US" altLang="en-US" dirty="0" smtClean="0"/>
              <a:t> </a:t>
            </a:r>
            <a:r>
              <a:rPr lang="en-US" altLang="en-US" dirty="0" err="1" smtClean="0"/>
              <a:t>cứu</a:t>
            </a:r>
            <a:endParaRPr lang="en-US" altLang="en-US" dirty="0" smtClean="0"/>
          </a:p>
          <a:p>
            <a:pPr marL="514350" indent="-514350" eaLnBrk="1" hangingPunct="1">
              <a:lnSpc>
                <a:spcPct val="150000"/>
              </a:lnSpc>
              <a:buFont typeface="Calibri"/>
              <a:buAutoNum type="arabicPeriod"/>
            </a:pPr>
            <a:r>
              <a:rPr lang="en-US" altLang="en-US" dirty="0" err="1" smtClean="0"/>
              <a:t>Phương</a:t>
            </a:r>
            <a:r>
              <a:rPr lang="en-US" altLang="en-US" dirty="0" smtClean="0"/>
              <a:t> </a:t>
            </a:r>
            <a:r>
              <a:rPr lang="en-US" altLang="en-US" dirty="0" err="1" smtClean="0"/>
              <a:t>pháp</a:t>
            </a:r>
            <a:endParaRPr lang="en-US" altLang="en-US" dirty="0" smtClean="0"/>
          </a:p>
          <a:p>
            <a:pPr marL="514350" indent="-514350" eaLnBrk="1" hangingPunct="1">
              <a:lnSpc>
                <a:spcPct val="150000"/>
              </a:lnSpc>
              <a:buFont typeface="Calibri"/>
              <a:buAutoNum type="arabicPeriod"/>
            </a:pPr>
            <a:r>
              <a:rPr lang="en-US" altLang="en-US" dirty="0" err="1" smtClean="0"/>
              <a:t>Kết</a:t>
            </a:r>
            <a:r>
              <a:rPr lang="en-US" altLang="en-US" dirty="0" smtClean="0"/>
              <a:t> </a:t>
            </a:r>
            <a:r>
              <a:rPr lang="en-US" altLang="en-US" dirty="0" err="1" smtClean="0"/>
              <a:t>quả</a:t>
            </a:r>
            <a:endParaRPr lang="en-US" altLang="en-US" dirty="0" smtClean="0"/>
          </a:p>
          <a:p>
            <a:pPr marL="514350" indent="-514350" eaLnBrk="1" hangingPunct="1">
              <a:lnSpc>
                <a:spcPct val="150000"/>
              </a:lnSpc>
              <a:buFont typeface="Calibri"/>
              <a:buAutoNum type="arabicPeriod"/>
            </a:pPr>
            <a:r>
              <a:rPr lang="en-US" altLang="en-US" dirty="0" err="1" smtClean="0"/>
              <a:t>Kết</a:t>
            </a:r>
            <a:r>
              <a:rPr lang="en-US" altLang="en-US" dirty="0" smtClean="0"/>
              <a:t> </a:t>
            </a:r>
            <a:r>
              <a:rPr lang="en-US" altLang="en-US" dirty="0" err="1" smtClean="0"/>
              <a:t>luận</a:t>
            </a:r>
            <a:endParaRPr lang="en-US" altLang="en-US" dirty="0" smtClean="0"/>
          </a:p>
          <a:p>
            <a:pPr marL="514350" indent="-514350" eaLnBrk="1" hangingPunct="1">
              <a:lnSpc>
                <a:spcPct val="150000"/>
              </a:lnSpc>
              <a:buFont typeface="Calibri"/>
              <a:buAutoNum type="arabicPeriod"/>
            </a:pPr>
            <a:r>
              <a:rPr lang="en-US" altLang="en-US" dirty="0" err="1" smtClean="0"/>
              <a:t>Khuyến</a:t>
            </a:r>
            <a:r>
              <a:rPr lang="en-US" altLang="en-US" dirty="0" smtClean="0"/>
              <a:t> </a:t>
            </a:r>
            <a:r>
              <a:rPr lang="en-US" altLang="en-US" dirty="0" err="1" smtClean="0"/>
              <a:t>nghị</a:t>
            </a:r>
            <a:endParaRPr lang="en-US" altLang="en-US" dirty="0" smtClean="0"/>
          </a:p>
        </p:txBody>
      </p:sp>
    </p:spTree>
    <p:extLst>
      <p:ext uri="{BB962C8B-B14F-4D97-AF65-F5344CB8AC3E}">
        <p14:creationId xmlns:p14="http://schemas.microsoft.com/office/powerpoint/2010/main" val="16665262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667000"/>
            <a:ext cx="8229600" cy="1143000"/>
          </a:xfrm>
        </p:spPr>
        <p:txBody>
          <a:bodyPr/>
          <a:lstStyle/>
          <a:p>
            <a:r>
              <a:rPr lang="en-US" b="1" dirty="0" smtClean="0"/>
              <a:t>XIN CẢM ƠN</a:t>
            </a:r>
            <a:endParaRPr lang="en-US" b="1" dirty="0"/>
          </a:p>
        </p:txBody>
      </p:sp>
    </p:spTree>
    <p:extLst>
      <p:ext uri="{BB962C8B-B14F-4D97-AF65-F5344CB8AC3E}">
        <p14:creationId xmlns:p14="http://schemas.microsoft.com/office/powerpoint/2010/main" val="26108678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b="1" dirty="0"/>
              <a:t>1</a:t>
            </a:r>
            <a:r>
              <a:rPr lang="en-US" b="1" dirty="0" smtClean="0"/>
              <a:t>. </a:t>
            </a:r>
            <a:r>
              <a:rPr lang="en-US" b="1" dirty="0" err="1" smtClean="0"/>
              <a:t>Đặt</a:t>
            </a:r>
            <a:r>
              <a:rPr lang="en-US" b="1" dirty="0" smtClean="0"/>
              <a:t> </a:t>
            </a:r>
            <a:r>
              <a:rPr lang="en-US" b="1" dirty="0" err="1" smtClean="0"/>
              <a:t>vấn</a:t>
            </a:r>
            <a:r>
              <a:rPr lang="en-US" b="1" dirty="0" smtClean="0"/>
              <a:t> </a:t>
            </a:r>
            <a:r>
              <a:rPr lang="en-US" b="1" dirty="0" err="1" smtClean="0"/>
              <a:t>đề</a:t>
            </a:r>
            <a:endParaRPr lang="en-US" b="1" dirty="0"/>
          </a:p>
        </p:txBody>
      </p:sp>
      <p:sp>
        <p:nvSpPr>
          <p:cNvPr id="3" name="Content Placeholder 2"/>
          <p:cNvSpPr>
            <a:spLocks noGrp="1"/>
          </p:cNvSpPr>
          <p:nvPr>
            <p:ph idx="1"/>
          </p:nvPr>
        </p:nvSpPr>
        <p:spPr>
          <a:xfrm>
            <a:off x="457200" y="1143000"/>
            <a:ext cx="8458200" cy="5715000"/>
          </a:xfrm>
        </p:spPr>
        <p:txBody>
          <a:bodyPr>
            <a:normAutofit/>
          </a:bodyPr>
          <a:lstStyle/>
          <a:p>
            <a:pPr lvl="1">
              <a:lnSpc>
                <a:spcPct val="170000"/>
              </a:lnSpc>
              <a:buFontTx/>
              <a:buChar char="-"/>
            </a:pPr>
            <a:r>
              <a:rPr lang="en-US" dirty="0" err="1" smtClean="0">
                <a:latin typeface="Times New Roman" panose="02020603050405020304" pitchFamily="18" charset="0"/>
                <a:cs typeface="Times New Roman" panose="02020603050405020304" pitchFamily="18" charset="0"/>
              </a:rPr>
              <a:t>Đến</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cuối</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tháng</a:t>
            </a:r>
            <a:r>
              <a:rPr lang="en-US" dirty="0" smtClean="0">
                <a:latin typeface="Times New Roman" panose="02020603050405020304" pitchFamily="18" charset="0"/>
                <a:cs typeface="Times New Roman" panose="02020603050405020304" pitchFamily="18" charset="0"/>
              </a:rPr>
              <a:t> 12/2015, TP.HCM </a:t>
            </a:r>
            <a:r>
              <a:rPr lang="en-US" dirty="0" err="1" smtClean="0">
                <a:latin typeface="Times New Roman" panose="02020603050405020304" pitchFamily="18" charset="0"/>
                <a:cs typeface="Times New Roman" panose="02020603050405020304" pitchFamily="18" charset="0"/>
              </a:rPr>
              <a:t>có</a:t>
            </a:r>
            <a:r>
              <a:rPr lang="en-US" dirty="0" smtClean="0">
                <a:latin typeface="Times New Roman" panose="02020603050405020304" pitchFamily="18" charset="0"/>
                <a:cs typeface="Times New Roman" panose="02020603050405020304" pitchFamily="18" charset="0"/>
              </a:rPr>
              <a:t> 16 CSĐT Methadone </a:t>
            </a:r>
            <a:r>
              <a:rPr lang="en-US" dirty="0" err="1" smtClean="0">
                <a:latin typeface="Times New Roman" panose="02020603050405020304" pitchFamily="18" charset="0"/>
                <a:cs typeface="Times New Roman" panose="02020603050405020304" pitchFamily="18" charset="0"/>
              </a:rPr>
              <a:t>với</a:t>
            </a:r>
            <a:r>
              <a:rPr lang="en-US" dirty="0" smtClean="0">
                <a:latin typeface="Times New Roman" panose="02020603050405020304" pitchFamily="18" charset="0"/>
                <a:cs typeface="Times New Roman" panose="02020603050405020304" pitchFamily="18" charset="0"/>
              </a:rPr>
              <a:t> 3,504 BN </a:t>
            </a:r>
            <a:r>
              <a:rPr lang="en-US" dirty="0" err="1" smtClean="0">
                <a:latin typeface="Times New Roman" panose="02020603050405020304" pitchFamily="18" charset="0"/>
                <a:cs typeface="Times New Roman" panose="02020603050405020304" pitchFamily="18" charset="0"/>
              </a:rPr>
              <a:t>được</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điều</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trị</a:t>
            </a:r>
            <a:r>
              <a:rPr lang="en-US" dirty="0" smtClean="0">
                <a:latin typeface="Times New Roman" panose="02020603050405020304" pitchFamily="18" charset="0"/>
                <a:cs typeface="Times New Roman" panose="02020603050405020304" pitchFamily="18" charset="0"/>
              </a:rPr>
              <a:t>. </a:t>
            </a:r>
          </a:p>
          <a:p>
            <a:pPr lvl="1">
              <a:lnSpc>
                <a:spcPct val="170000"/>
              </a:lnSpc>
              <a:buFontTx/>
              <a:buChar char="-"/>
            </a:pPr>
            <a:r>
              <a:rPr lang="en-US" dirty="0" smtClean="0">
                <a:latin typeface="Times New Roman" panose="02020603050405020304" pitchFamily="18" charset="0"/>
                <a:cs typeface="Times New Roman" panose="02020603050405020304" pitchFamily="18" charset="0"/>
              </a:rPr>
              <a:t>TP.HCM </a:t>
            </a:r>
            <a:r>
              <a:rPr lang="en-US" dirty="0" err="1" smtClean="0">
                <a:latin typeface="Times New Roman" panose="02020603050405020304" pitchFamily="18" charset="0"/>
                <a:cs typeface="Times New Roman" panose="02020603050405020304" pitchFamily="18" charset="0"/>
              </a:rPr>
              <a:t>có</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kế</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hoạch</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mở</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rộng</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chương</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trình</a:t>
            </a:r>
            <a:r>
              <a:rPr lang="en-US" dirty="0" smtClean="0">
                <a:latin typeface="Times New Roman" panose="02020603050405020304" pitchFamily="18" charset="0"/>
                <a:cs typeface="Times New Roman" panose="02020603050405020304" pitchFamily="18" charset="0"/>
              </a:rPr>
              <a:t> MTD </a:t>
            </a:r>
            <a:r>
              <a:rPr lang="en-US" dirty="0" err="1" smtClean="0">
                <a:latin typeface="Times New Roman" panose="02020603050405020304" pitchFamily="18" charset="0"/>
                <a:cs typeface="Times New Roman" panose="02020603050405020304" pitchFamily="18" charset="0"/>
              </a:rPr>
              <a:t>theo</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hướng</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xã</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hội</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hóa</a:t>
            </a:r>
            <a:endParaRPr lang="en-US" dirty="0" smtClean="0">
              <a:latin typeface="Times New Roman" panose="02020603050405020304" pitchFamily="18" charset="0"/>
              <a:cs typeface="Times New Roman" panose="02020603050405020304" pitchFamily="18" charset="0"/>
            </a:endParaRPr>
          </a:p>
          <a:p>
            <a:pPr marL="457200" lvl="1" indent="0">
              <a:lnSpc>
                <a:spcPct val="170000"/>
              </a:lnSpc>
              <a:buNone/>
            </a:pPr>
            <a:r>
              <a:rPr lang="en-US" dirty="0" smtClean="0">
                <a:solidFill>
                  <a:srgbClr val="0070C0"/>
                </a:solidFill>
                <a:latin typeface="Times New Roman" panose="02020603050405020304" pitchFamily="18" charset="0"/>
                <a:cs typeface="Times New Roman" panose="02020603050405020304" pitchFamily="18" charset="0"/>
              </a:rPr>
              <a:t>→</a:t>
            </a:r>
            <a:r>
              <a:rPr lang="en-US" dirty="0">
                <a:solidFill>
                  <a:srgbClr val="0070C0"/>
                </a:solidFill>
                <a:latin typeface="Times New Roman" panose="02020603050405020304" pitchFamily="18" charset="0"/>
                <a:cs typeface="Times New Roman" panose="02020603050405020304" pitchFamily="18" charset="0"/>
              </a:rPr>
              <a:t> </a:t>
            </a:r>
            <a:r>
              <a:rPr lang="en-US" dirty="0" err="1" smtClean="0">
                <a:solidFill>
                  <a:srgbClr val="0070C0"/>
                </a:solidFill>
                <a:latin typeface="Times New Roman" panose="02020603050405020304" pitchFamily="18" charset="0"/>
                <a:cs typeface="Times New Roman" panose="02020603050405020304" pitchFamily="18" charset="0"/>
              </a:rPr>
              <a:t>Cần</a:t>
            </a:r>
            <a:r>
              <a:rPr lang="en-US" dirty="0" smtClean="0">
                <a:solidFill>
                  <a:srgbClr val="0070C0"/>
                </a:solidFill>
                <a:latin typeface="Times New Roman" panose="02020603050405020304" pitchFamily="18" charset="0"/>
                <a:cs typeface="Times New Roman" panose="02020603050405020304" pitchFamily="18" charset="0"/>
              </a:rPr>
              <a:t> </a:t>
            </a:r>
            <a:r>
              <a:rPr lang="en-US" dirty="0" err="1" smtClean="0">
                <a:solidFill>
                  <a:srgbClr val="0070C0"/>
                </a:solidFill>
                <a:latin typeface="Times New Roman" panose="02020603050405020304" pitchFamily="18" charset="0"/>
                <a:cs typeface="Times New Roman" panose="02020603050405020304" pitchFamily="18" charset="0"/>
              </a:rPr>
              <a:t>tìm</a:t>
            </a:r>
            <a:r>
              <a:rPr lang="en-US" dirty="0" smtClean="0">
                <a:solidFill>
                  <a:srgbClr val="0070C0"/>
                </a:solidFill>
                <a:latin typeface="Times New Roman" panose="02020603050405020304" pitchFamily="18" charset="0"/>
                <a:cs typeface="Times New Roman" panose="02020603050405020304" pitchFamily="18" charset="0"/>
              </a:rPr>
              <a:t> </a:t>
            </a:r>
            <a:r>
              <a:rPr lang="en-US" dirty="0" err="1" smtClean="0">
                <a:solidFill>
                  <a:srgbClr val="0070C0"/>
                </a:solidFill>
                <a:latin typeface="Times New Roman" panose="02020603050405020304" pitchFamily="18" charset="0"/>
                <a:cs typeface="Times New Roman" panose="02020603050405020304" pitchFamily="18" charset="0"/>
              </a:rPr>
              <a:t>hiểu</a:t>
            </a:r>
            <a:r>
              <a:rPr lang="en-US" dirty="0" smtClean="0">
                <a:solidFill>
                  <a:srgbClr val="0070C0"/>
                </a:solidFill>
                <a:latin typeface="Times New Roman" panose="02020603050405020304" pitchFamily="18" charset="0"/>
                <a:cs typeface="Times New Roman" panose="02020603050405020304" pitchFamily="18" charset="0"/>
              </a:rPr>
              <a:t> </a:t>
            </a:r>
            <a:r>
              <a:rPr lang="en-US" dirty="0" err="1" smtClean="0">
                <a:solidFill>
                  <a:srgbClr val="0070C0"/>
                </a:solidFill>
                <a:latin typeface="Times New Roman" panose="02020603050405020304" pitchFamily="18" charset="0"/>
                <a:cs typeface="Times New Roman" panose="02020603050405020304" pitchFamily="18" charset="0"/>
              </a:rPr>
              <a:t>khả</a:t>
            </a:r>
            <a:r>
              <a:rPr lang="en-US" dirty="0" smtClean="0">
                <a:solidFill>
                  <a:srgbClr val="0070C0"/>
                </a:solidFill>
                <a:latin typeface="Times New Roman" panose="02020603050405020304" pitchFamily="18" charset="0"/>
                <a:cs typeface="Times New Roman" panose="02020603050405020304" pitchFamily="18" charset="0"/>
              </a:rPr>
              <a:t> </a:t>
            </a:r>
            <a:r>
              <a:rPr lang="en-US" dirty="0" err="1" smtClean="0">
                <a:solidFill>
                  <a:srgbClr val="0070C0"/>
                </a:solidFill>
                <a:latin typeface="Times New Roman" panose="02020603050405020304" pitchFamily="18" charset="0"/>
                <a:cs typeface="Times New Roman" panose="02020603050405020304" pitchFamily="18" charset="0"/>
              </a:rPr>
              <a:t>năng</a:t>
            </a:r>
            <a:r>
              <a:rPr lang="en-US" dirty="0" smtClean="0">
                <a:solidFill>
                  <a:srgbClr val="0070C0"/>
                </a:solidFill>
                <a:latin typeface="Times New Roman" panose="02020603050405020304" pitchFamily="18" charset="0"/>
                <a:cs typeface="Times New Roman" panose="02020603050405020304" pitchFamily="18" charset="0"/>
              </a:rPr>
              <a:t> chi </a:t>
            </a:r>
            <a:r>
              <a:rPr lang="en-US" dirty="0" err="1" smtClean="0">
                <a:solidFill>
                  <a:srgbClr val="0070C0"/>
                </a:solidFill>
                <a:latin typeface="Times New Roman" panose="02020603050405020304" pitchFamily="18" charset="0"/>
                <a:cs typeface="Times New Roman" panose="02020603050405020304" pitchFamily="18" charset="0"/>
              </a:rPr>
              <a:t>trả</a:t>
            </a:r>
            <a:r>
              <a:rPr lang="en-US" dirty="0" smtClean="0">
                <a:solidFill>
                  <a:srgbClr val="0070C0"/>
                </a:solidFill>
                <a:latin typeface="Times New Roman" panose="02020603050405020304" pitchFamily="18" charset="0"/>
                <a:cs typeface="Times New Roman" panose="02020603050405020304" pitchFamily="18" charset="0"/>
              </a:rPr>
              <a:t> </a:t>
            </a:r>
            <a:r>
              <a:rPr lang="en-US" dirty="0" err="1" smtClean="0">
                <a:solidFill>
                  <a:srgbClr val="0070C0"/>
                </a:solidFill>
                <a:latin typeface="Times New Roman" panose="02020603050405020304" pitchFamily="18" charset="0"/>
                <a:cs typeface="Times New Roman" panose="02020603050405020304" pitchFamily="18" charset="0"/>
              </a:rPr>
              <a:t>để</a:t>
            </a:r>
            <a:r>
              <a:rPr lang="en-US" dirty="0" smtClean="0">
                <a:solidFill>
                  <a:srgbClr val="0070C0"/>
                </a:solidFill>
                <a:latin typeface="Times New Roman" panose="02020603050405020304" pitchFamily="18" charset="0"/>
                <a:cs typeface="Times New Roman" panose="02020603050405020304" pitchFamily="18" charset="0"/>
              </a:rPr>
              <a:t> </a:t>
            </a:r>
            <a:r>
              <a:rPr lang="en-US" dirty="0" err="1" smtClean="0">
                <a:solidFill>
                  <a:srgbClr val="0070C0"/>
                </a:solidFill>
                <a:latin typeface="Times New Roman" panose="02020603050405020304" pitchFamily="18" charset="0"/>
                <a:cs typeface="Times New Roman" panose="02020603050405020304" pitchFamily="18" charset="0"/>
              </a:rPr>
              <a:t>đề</a:t>
            </a:r>
            <a:r>
              <a:rPr lang="en-US" dirty="0" smtClean="0">
                <a:solidFill>
                  <a:srgbClr val="0070C0"/>
                </a:solidFill>
                <a:latin typeface="Times New Roman" panose="02020603050405020304" pitchFamily="18" charset="0"/>
                <a:cs typeface="Times New Roman" panose="02020603050405020304" pitchFamily="18" charset="0"/>
              </a:rPr>
              <a:t> </a:t>
            </a:r>
            <a:r>
              <a:rPr lang="en-US" dirty="0" err="1" smtClean="0">
                <a:solidFill>
                  <a:srgbClr val="0070C0"/>
                </a:solidFill>
                <a:latin typeface="Times New Roman" panose="02020603050405020304" pitchFamily="18" charset="0"/>
                <a:cs typeface="Times New Roman" panose="02020603050405020304" pitchFamily="18" charset="0"/>
              </a:rPr>
              <a:t>xuất</a:t>
            </a:r>
            <a:r>
              <a:rPr lang="en-US" dirty="0" smtClean="0">
                <a:solidFill>
                  <a:srgbClr val="0070C0"/>
                </a:solidFill>
                <a:latin typeface="Times New Roman" panose="02020603050405020304" pitchFamily="18" charset="0"/>
                <a:cs typeface="Times New Roman" panose="02020603050405020304" pitchFamily="18" charset="0"/>
              </a:rPr>
              <a:t> </a:t>
            </a:r>
            <a:r>
              <a:rPr lang="en-US" dirty="0" err="1" smtClean="0">
                <a:solidFill>
                  <a:srgbClr val="0070C0"/>
                </a:solidFill>
                <a:latin typeface="Times New Roman" panose="02020603050405020304" pitchFamily="18" charset="0"/>
                <a:cs typeface="Times New Roman" panose="02020603050405020304" pitchFamily="18" charset="0"/>
              </a:rPr>
              <a:t>phương</a:t>
            </a:r>
            <a:r>
              <a:rPr lang="en-US" dirty="0" smtClean="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á</a:t>
            </a:r>
            <a:r>
              <a:rPr lang="en-US" dirty="0" err="1" smtClean="0">
                <a:solidFill>
                  <a:srgbClr val="0070C0"/>
                </a:solidFill>
                <a:latin typeface="Times New Roman" panose="02020603050405020304" pitchFamily="18" charset="0"/>
                <a:cs typeface="Times New Roman" panose="02020603050405020304" pitchFamily="18" charset="0"/>
              </a:rPr>
              <a:t>n</a:t>
            </a:r>
            <a:r>
              <a:rPr lang="en-US" dirty="0" smtClean="0">
                <a:solidFill>
                  <a:srgbClr val="0070C0"/>
                </a:solidFill>
                <a:latin typeface="Times New Roman" panose="02020603050405020304" pitchFamily="18" charset="0"/>
                <a:cs typeface="Times New Roman" panose="02020603050405020304" pitchFamily="18" charset="0"/>
              </a:rPr>
              <a:t> </a:t>
            </a:r>
            <a:r>
              <a:rPr lang="en-US" dirty="0" err="1" smtClean="0">
                <a:solidFill>
                  <a:srgbClr val="0070C0"/>
                </a:solidFill>
                <a:latin typeface="Times New Roman" panose="02020603050405020304" pitchFamily="18" charset="0"/>
                <a:cs typeface="Times New Roman" panose="02020603050405020304" pitchFamily="18" charset="0"/>
              </a:rPr>
              <a:t>xạ</a:t>
            </a:r>
            <a:r>
              <a:rPr lang="en-US" dirty="0" smtClean="0">
                <a:solidFill>
                  <a:srgbClr val="0070C0"/>
                </a:solidFill>
                <a:latin typeface="Times New Roman" panose="02020603050405020304" pitchFamily="18" charset="0"/>
                <a:cs typeface="Times New Roman" panose="02020603050405020304" pitchFamily="18" charset="0"/>
              </a:rPr>
              <a:t> </a:t>
            </a:r>
            <a:r>
              <a:rPr lang="en-US" dirty="0" err="1" smtClean="0">
                <a:solidFill>
                  <a:srgbClr val="0070C0"/>
                </a:solidFill>
                <a:latin typeface="Times New Roman" panose="02020603050405020304" pitchFamily="18" charset="0"/>
                <a:cs typeface="Times New Roman" panose="02020603050405020304" pitchFamily="18" charset="0"/>
              </a:rPr>
              <a:t>hội</a:t>
            </a:r>
            <a:r>
              <a:rPr lang="en-US" dirty="0" smtClean="0">
                <a:solidFill>
                  <a:srgbClr val="0070C0"/>
                </a:solidFill>
                <a:latin typeface="Times New Roman" panose="02020603050405020304" pitchFamily="18" charset="0"/>
                <a:cs typeface="Times New Roman" panose="02020603050405020304" pitchFamily="18" charset="0"/>
              </a:rPr>
              <a:t> </a:t>
            </a:r>
            <a:r>
              <a:rPr lang="en-US" dirty="0" err="1" smtClean="0">
                <a:solidFill>
                  <a:srgbClr val="0070C0"/>
                </a:solidFill>
                <a:latin typeface="Times New Roman" panose="02020603050405020304" pitchFamily="18" charset="0"/>
                <a:cs typeface="Times New Roman" panose="02020603050405020304" pitchFamily="18" charset="0"/>
              </a:rPr>
              <a:t>hóa</a:t>
            </a:r>
            <a:r>
              <a:rPr lang="en-US" dirty="0" smtClean="0">
                <a:solidFill>
                  <a:srgbClr val="0070C0"/>
                </a:solidFill>
                <a:latin typeface="Times New Roman" panose="02020603050405020304" pitchFamily="18" charset="0"/>
                <a:cs typeface="Times New Roman" panose="02020603050405020304" pitchFamily="18" charset="0"/>
              </a:rPr>
              <a:t> </a:t>
            </a:r>
            <a:r>
              <a:rPr lang="en-US" dirty="0" err="1" smtClean="0">
                <a:solidFill>
                  <a:srgbClr val="0070C0"/>
                </a:solidFill>
                <a:latin typeface="Times New Roman" panose="02020603050405020304" pitchFamily="18" charset="0"/>
                <a:cs typeface="Times New Roman" panose="02020603050405020304" pitchFamily="18" charset="0"/>
              </a:rPr>
              <a:t>bền</a:t>
            </a:r>
            <a:r>
              <a:rPr lang="en-US" dirty="0" smtClean="0">
                <a:solidFill>
                  <a:srgbClr val="0070C0"/>
                </a:solidFill>
                <a:latin typeface="Times New Roman" panose="02020603050405020304" pitchFamily="18" charset="0"/>
                <a:cs typeface="Times New Roman" panose="02020603050405020304" pitchFamily="18" charset="0"/>
              </a:rPr>
              <a:t> </a:t>
            </a:r>
            <a:r>
              <a:rPr lang="en-US" dirty="0" err="1" smtClean="0">
                <a:solidFill>
                  <a:srgbClr val="0070C0"/>
                </a:solidFill>
                <a:latin typeface="Times New Roman" panose="02020603050405020304" pitchFamily="18" charset="0"/>
                <a:cs typeface="Times New Roman" panose="02020603050405020304" pitchFamily="18" charset="0"/>
              </a:rPr>
              <a:t>vững</a:t>
            </a:r>
            <a:r>
              <a:rPr lang="en-US" dirty="0" smtClean="0">
                <a:solidFill>
                  <a:srgbClr val="0070C0"/>
                </a:solidFill>
                <a:latin typeface="Times New Roman" panose="02020603050405020304" pitchFamily="18" charset="0"/>
                <a:cs typeface="Times New Roman" panose="02020603050405020304" pitchFamily="18" charset="0"/>
              </a:rPr>
              <a:t> </a:t>
            </a:r>
            <a:r>
              <a:rPr lang="en-US" dirty="0" err="1" smtClean="0">
                <a:solidFill>
                  <a:srgbClr val="0070C0"/>
                </a:solidFill>
                <a:latin typeface="Times New Roman" panose="02020603050405020304" pitchFamily="18" charset="0"/>
                <a:cs typeface="Times New Roman" panose="02020603050405020304" pitchFamily="18" charset="0"/>
              </a:rPr>
              <a:t>cho</a:t>
            </a:r>
            <a:r>
              <a:rPr lang="en-US" dirty="0" smtClean="0">
                <a:solidFill>
                  <a:srgbClr val="0070C0"/>
                </a:solidFill>
                <a:latin typeface="Times New Roman" panose="02020603050405020304" pitchFamily="18" charset="0"/>
                <a:cs typeface="Times New Roman" panose="02020603050405020304" pitchFamily="18" charset="0"/>
              </a:rPr>
              <a:t> </a:t>
            </a:r>
            <a:r>
              <a:rPr lang="en-US" dirty="0" err="1" smtClean="0">
                <a:solidFill>
                  <a:srgbClr val="0070C0"/>
                </a:solidFill>
                <a:latin typeface="Times New Roman" panose="02020603050405020304" pitchFamily="18" charset="0"/>
                <a:cs typeface="Times New Roman" panose="02020603050405020304" pitchFamily="18" charset="0"/>
              </a:rPr>
              <a:t>bệnh</a:t>
            </a:r>
            <a:r>
              <a:rPr lang="en-US" dirty="0" smtClean="0">
                <a:solidFill>
                  <a:srgbClr val="0070C0"/>
                </a:solidFill>
                <a:latin typeface="Times New Roman" panose="02020603050405020304" pitchFamily="18" charset="0"/>
                <a:cs typeface="Times New Roman" panose="02020603050405020304" pitchFamily="18" charset="0"/>
              </a:rPr>
              <a:t> </a:t>
            </a:r>
            <a:r>
              <a:rPr lang="en-US" dirty="0" err="1" smtClean="0">
                <a:solidFill>
                  <a:srgbClr val="0070C0"/>
                </a:solidFill>
                <a:latin typeface="Times New Roman" panose="02020603050405020304" pitchFamily="18" charset="0"/>
                <a:cs typeface="Times New Roman" panose="02020603050405020304" pitchFamily="18" charset="0"/>
              </a:rPr>
              <a:t>nhân</a:t>
            </a:r>
            <a:endParaRPr lang="en-US" dirty="0" smtClean="0">
              <a:solidFill>
                <a:srgbClr val="0070C0"/>
              </a:solidFill>
              <a:latin typeface="Times New Roman" panose="02020603050405020304" pitchFamily="18" charset="0"/>
              <a:cs typeface="Times New Roman" panose="02020603050405020304" pitchFamily="18" charset="0"/>
            </a:endParaRPr>
          </a:p>
          <a:p>
            <a:pPr lvl="1">
              <a:lnSpc>
                <a:spcPct val="170000"/>
              </a:lnSpc>
              <a:buFontTx/>
              <a:buChar char="-"/>
            </a:pPr>
            <a:endParaRPr lang="en-US" dirty="0" smtClean="0">
              <a:latin typeface="Times New Roman" panose="02020603050405020304" pitchFamily="18" charset="0"/>
              <a:cs typeface="Times New Roman" panose="02020603050405020304" pitchFamily="18" charset="0"/>
            </a:endParaRPr>
          </a:p>
          <a:p>
            <a:pPr lvl="1">
              <a:lnSpc>
                <a:spcPct val="170000"/>
              </a:lnSpc>
              <a:buFontTx/>
              <a:buChar char="-"/>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652793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a:t>2</a:t>
            </a:r>
            <a:r>
              <a:rPr lang="en-US" dirty="0" smtClean="0"/>
              <a:t>. </a:t>
            </a:r>
            <a:r>
              <a:rPr lang="en-US" dirty="0" err="1" smtClean="0"/>
              <a:t>Mục</a:t>
            </a:r>
            <a:r>
              <a:rPr lang="en-US" dirty="0" smtClean="0"/>
              <a:t> </a:t>
            </a:r>
            <a:r>
              <a:rPr lang="en-US" dirty="0" err="1" smtClean="0"/>
              <a:t>tiêu</a:t>
            </a:r>
            <a:r>
              <a:rPr lang="en-US" dirty="0" smtClean="0"/>
              <a:t> </a:t>
            </a:r>
            <a:r>
              <a:rPr lang="en-US" dirty="0" err="1" smtClean="0"/>
              <a:t>nghiên</a:t>
            </a:r>
            <a:r>
              <a:rPr lang="en-US" dirty="0" smtClean="0"/>
              <a:t> </a:t>
            </a:r>
            <a:r>
              <a:rPr lang="en-US" dirty="0" err="1" smtClean="0"/>
              <a:t>cứu</a:t>
            </a:r>
            <a:endParaRPr lang="en-US" dirty="0"/>
          </a:p>
        </p:txBody>
      </p:sp>
      <p:sp>
        <p:nvSpPr>
          <p:cNvPr id="3" name="Content Placeholder 2"/>
          <p:cNvSpPr>
            <a:spLocks noGrp="1"/>
          </p:cNvSpPr>
          <p:nvPr>
            <p:ph idx="1"/>
          </p:nvPr>
        </p:nvSpPr>
        <p:spPr>
          <a:xfrm>
            <a:off x="457200" y="1143000"/>
            <a:ext cx="8458200" cy="5715000"/>
          </a:xfrm>
        </p:spPr>
        <p:txBody>
          <a:bodyPr>
            <a:normAutofit fontScale="62500" lnSpcReduction="20000"/>
          </a:bodyPr>
          <a:lstStyle/>
          <a:p>
            <a:pPr>
              <a:lnSpc>
                <a:spcPct val="170000"/>
              </a:lnSpc>
            </a:pPr>
            <a:r>
              <a:rPr lang="en-US" b="1" dirty="0" err="1" smtClean="0">
                <a:latin typeface="Times New Roman" panose="02020603050405020304" pitchFamily="18" charset="0"/>
                <a:cs typeface="Times New Roman" panose="02020603050405020304" pitchFamily="18" charset="0"/>
              </a:rPr>
              <a:t>Mục</a:t>
            </a:r>
            <a:r>
              <a:rPr lang="en-US" b="1" dirty="0" smtClean="0">
                <a:latin typeface="Times New Roman" panose="02020603050405020304" pitchFamily="18" charset="0"/>
                <a:cs typeface="Times New Roman" panose="02020603050405020304" pitchFamily="18" charset="0"/>
              </a:rPr>
              <a:t> </a:t>
            </a:r>
            <a:r>
              <a:rPr lang="en-US" b="1" dirty="0" err="1" smtClean="0">
                <a:latin typeface="Times New Roman" panose="02020603050405020304" pitchFamily="18" charset="0"/>
                <a:cs typeface="Times New Roman" panose="02020603050405020304" pitchFamily="18" charset="0"/>
              </a:rPr>
              <a:t>tiêu</a:t>
            </a:r>
            <a:r>
              <a:rPr lang="en-US" b="1" dirty="0" smtClean="0">
                <a:latin typeface="Times New Roman" panose="02020603050405020304" pitchFamily="18" charset="0"/>
                <a:cs typeface="Times New Roman" panose="02020603050405020304" pitchFamily="18" charset="0"/>
              </a:rPr>
              <a:t> </a:t>
            </a:r>
            <a:r>
              <a:rPr lang="en-US" b="1" dirty="0" err="1" smtClean="0">
                <a:latin typeface="Times New Roman" panose="02020603050405020304" pitchFamily="18" charset="0"/>
                <a:cs typeface="Times New Roman" panose="02020603050405020304" pitchFamily="18" charset="0"/>
              </a:rPr>
              <a:t>tổng</a:t>
            </a:r>
            <a:r>
              <a:rPr lang="en-US" b="1" dirty="0" smtClean="0">
                <a:latin typeface="Times New Roman" panose="02020603050405020304" pitchFamily="18" charset="0"/>
                <a:cs typeface="Times New Roman" panose="02020603050405020304" pitchFamily="18" charset="0"/>
              </a:rPr>
              <a:t> </a:t>
            </a:r>
            <a:r>
              <a:rPr lang="en-US" b="1" dirty="0" err="1" smtClean="0">
                <a:latin typeface="Times New Roman" panose="02020603050405020304" pitchFamily="18" charset="0"/>
                <a:cs typeface="Times New Roman" panose="02020603050405020304" pitchFamily="18" charset="0"/>
              </a:rPr>
              <a:t>quát</a:t>
            </a:r>
            <a:endParaRPr lang="en-US" b="1" dirty="0" smtClean="0">
              <a:latin typeface="Times New Roman" panose="02020603050405020304" pitchFamily="18" charset="0"/>
              <a:cs typeface="Times New Roman" panose="02020603050405020304" pitchFamily="18" charset="0"/>
            </a:endParaRPr>
          </a:p>
          <a:p>
            <a:pPr lvl="1">
              <a:lnSpc>
                <a:spcPct val="170000"/>
              </a:lnSpc>
            </a:pPr>
            <a:r>
              <a:rPr lang="en-US" dirty="0" err="1"/>
              <a:t>Xác</a:t>
            </a:r>
            <a:r>
              <a:rPr lang="en-US" dirty="0"/>
              <a:t> </a:t>
            </a:r>
            <a:r>
              <a:rPr lang="en-US" dirty="0" err="1"/>
              <a:t>định</a:t>
            </a:r>
            <a:r>
              <a:rPr lang="en-US" dirty="0"/>
              <a:t> </a:t>
            </a:r>
            <a:r>
              <a:rPr lang="en-US" dirty="0" err="1"/>
              <a:t>tỷ</a:t>
            </a:r>
            <a:r>
              <a:rPr lang="en-US" dirty="0"/>
              <a:t> </a:t>
            </a:r>
            <a:r>
              <a:rPr lang="en-US" dirty="0" err="1"/>
              <a:t>lệ</a:t>
            </a:r>
            <a:r>
              <a:rPr lang="en-US" dirty="0"/>
              <a:t> </a:t>
            </a:r>
            <a:r>
              <a:rPr lang="en-US" dirty="0" err="1"/>
              <a:t>bệnh</a:t>
            </a:r>
            <a:r>
              <a:rPr lang="en-US" dirty="0"/>
              <a:t> </a:t>
            </a:r>
            <a:r>
              <a:rPr lang="en-US" dirty="0" err="1"/>
              <a:t>nhân</a:t>
            </a:r>
            <a:r>
              <a:rPr lang="en-US" dirty="0"/>
              <a:t> </a:t>
            </a:r>
            <a:r>
              <a:rPr lang="en-US" dirty="0" err="1"/>
              <a:t>có</a:t>
            </a:r>
            <a:r>
              <a:rPr lang="en-US" dirty="0"/>
              <a:t> </a:t>
            </a:r>
            <a:r>
              <a:rPr lang="en-US" dirty="0" err="1"/>
              <a:t>khả</a:t>
            </a:r>
            <a:r>
              <a:rPr lang="en-US" dirty="0"/>
              <a:t> </a:t>
            </a:r>
            <a:r>
              <a:rPr lang="en-US" dirty="0" err="1"/>
              <a:t>năng</a:t>
            </a:r>
            <a:r>
              <a:rPr lang="en-US" dirty="0"/>
              <a:t> chi </a:t>
            </a:r>
            <a:r>
              <a:rPr lang="en-US" dirty="0" err="1"/>
              <a:t>trả</a:t>
            </a:r>
            <a:r>
              <a:rPr lang="en-US" dirty="0"/>
              <a:t> </a:t>
            </a:r>
            <a:r>
              <a:rPr lang="en-US" dirty="0" err="1" smtClean="0"/>
              <a:t>thêm</a:t>
            </a:r>
            <a:r>
              <a:rPr lang="en-US" dirty="0" smtClean="0"/>
              <a:t> chi </a:t>
            </a:r>
            <a:r>
              <a:rPr lang="en-US" dirty="0" err="1"/>
              <a:t>phí</a:t>
            </a:r>
            <a:r>
              <a:rPr lang="en-US" dirty="0"/>
              <a:t> </a:t>
            </a:r>
            <a:r>
              <a:rPr lang="en-US" dirty="0" err="1"/>
              <a:t>điều</a:t>
            </a:r>
            <a:r>
              <a:rPr lang="en-US" dirty="0"/>
              <a:t> </a:t>
            </a:r>
            <a:r>
              <a:rPr lang="en-US" dirty="0" err="1"/>
              <a:t>trị</a:t>
            </a:r>
            <a:r>
              <a:rPr lang="en-US" dirty="0"/>
              <a:t> </a:t>
            </a:r>
            <a:r>
              <a:rPr lang="en-US" dirty="0" err="1"/>
              <a:t>nghiện</a:t>
            </a:r>
            <a:r>
              <a:rPr lang="en-US" dirty="0"/>
              <a:t> </a:t>
            </a:r>
            <a:r>
              <a:rPr lang="en-US" dirty="0" err="1"/>
              <a:t>chất</a:t>
            </a:r>
            <a:r>
              <a:rPr lang="en-US" dirty="0"/>
              <a:t> </a:t>
            </a:r>
            <a:r>
              <a:rPr lang="en-US" dirty="0" err="1"/>
              <a:t>dạng</a:t>
            </a:r>
            <a:r>
              <a:rPr lang="en-US" dirty="0"/>
              <a:t> </a:t>
            </a:r>
            <a:r>
              <a:rPr lang="en-US" dirty="0" err="1"/>
              <a:t>thuốc</a:t>
            </a:r>
            <a:r>
              <a:rPr lang="en-US" dirty="0"/>
              <a:t> </a:t>
            </a:r>
            <a:r>
              <a:rPr lang="en-US" dirty="0" err="1"/>
              <a:t>phiện</a:t>
            </a:r>
            <a:r>
              <a:rPr lang="en-US" dirty="0"/>
              <a:t> </a:t>
            </a:r>
            <a:r>
              <a:rPr lang="en-US" dirty="0" err="1"/>
              <a:t>bằng</a:t>
            </a:r>
            <a:r>
              <a:rPr lang="en-US" dirty="0"/>
              <a:t> </a:t>
            </a:r>
            <a:r>
              <a:rPr lang="en-US" dirty="0" err="1"/>
              <a:t>thuốc</a:t>
            </a:r>
            <a:r>
              <a:rPr lang="en-US" dirty="0"/>
              <a:t> Methadone (MTD) </a:t>
            </a:r>
            <a:r>
              <a:rPr lang="en-US" dirty="0" err="1"/>
              <a:t>tại</a:t>
            </a:r>
            <a:r>
              <a:rPr lang="en-US" dirty="0"/>
              <a:t> </a:t>
            </a:r>
            <a:r>
              <a:rPr lang="en-US" dirty="0" err="1"/>
              <a:t>thành</a:t>
            </a:r>
            <a:r>
              <a:rPr lang="en-US" dirty="0"/>
              <a:t> </a:t>
            </a:r>
            <a:r>
              <a:rPr lang="en-US" dirty="0" err="1"/>
              <a:t>phố</a:t>
            </a:r>
            <a:r>
              <a:rPr lang="en-US" dirty="0"/>
              <a:t> </a:t>
            </a:r>
            <a:r>
              <a:rPr lang="en-US" dirty="0" err="1"/>
              <a:t>Hồ</a:t>
            </a:r>
            <a:r>
              <a:rPr lang="en-US" dirty="0"/>
              <a:t> </a:t>
            </a:r>
            <a:r>
              <a:rPr lang="en-US" dirty="0" err="1"/>
              <a:t>Chí</a:t>
            </a:r>
            <a:r>
              <a:rPr lang="en-US" dirty="0"/>
              <a:t> </a:t>
            </a:r>
            <a:r>
              <a:rPr lang="en-US" dirty="0" smtClean="0"/>
              <a:t>Minh</a:t>
            </a:r>
            <a:r>
              <a:rPr lang="en-US" dirty="0" smtClean="0">
                <a:latin typeface="Times New Roman" panose="02020603050405020304" pitchFamily="18" charset="0"/>
                <a:cs typeface="Times New Roman" panose="02020603050405020304" pitchFamily="18" charset="0"/>
              </a:rPr>
              <a:t>.</a:t>
            </a:r>
          </a:p>
          <a:p>
            <a:pPr>
              <a:lnSpc>
                <a:spcPct val="170000"/>
              </a:lnSpc>
            </a:pPr>
            <a:r>
              <a:rPr lang="en-US" b="1" dirty="0" err="1" smtClean="0">
                <a:latin typeface="Times New Roman" panose="02020603050405020304" pitchFamily="18" charset="0"/>
                <a:cs typeface="Times New Roman" panose="02020603050405020304" pitchFamily="18" charset="0"/>
              </a:rPr>
              <a:t>Mục</a:t>
            </a:r>
            <a:r>
              <a:rPr lang="en-US" b="1" dirty="0" smtClean="0">
                <a:latin typeface="Times New Roman" panose="02020603050405020304" pitchFamily="18" charset="0"/>
                <a:cs typeface="Times New Roman" panose="02020603050405020304" pitchFamily="18" charset="0"/>
              </a:rPr>
              <a:t> </a:t>
            </a:r>
            <a:r>
              <a:rPr lang="en-US" b="1" dirty="0" err="1" smtClean="0">
                <a:latin typeface="Times New Roman" panose="02020603050405020304" pitchFamily="18" charset="0"/>
                <a:cs typeface="Times New Roman" panose="02020603050405020304" pitchFamily="18" charset="0"/>
              </a:rPr>
              <a:t>tiêu</a:t>
            </a:r>
            <a:r>
              <a:rPr lang="en-US" b="1" dirty="0" smtClean="0">
                <a:latin typeface="Times New Roman" panose="02020603050405020304" pitchFamily="18" charset="0"/>
                <a:cs typeface="Times New Roman" panose="02020603050405020304" pitchFamily="18" charset="0"/>
              </a:rPr>
              <a:t> </a:t>
            </a:r>
            <a:r>
              <a:rPr lang="en-US" b="1" dirty="0" err="1" smtClean="0">
                <a:latin typeface="Times New Roman" panose="02020603050405020304" pitchFamily="18" charset="0"/>
                <a:cs typeface="Times New Roman" panose="02020603050405020304" pitchFamily="18" charset="0"/>
              </a:rPr>
              <a:t>cụ</a:t>
            </a:r>
            <a:r>
              <a:rPr lang="en-US" b="1" dirty="0" smtClean="0">
                <a:latin typeface="Times New Roman" panose="02020603050405020304" pitchFamily="18" charset="0"/>
                <a:cs typeface="Times New Roman" panose="02020603050405020304" pitchFamily="18" charset="0"/>
              </a:rPr>
              <a:t> </a:t>
            </a:r>
            <a:r>
              <a:rPr lang="en-US" b="1" dirty="0" err="1" smtClean="0">
                <a:latin typeface="Times New Roman" panose="02020603050405020304" pitchFamily="18" charset="0"/>
                <a:cs typeface="Times New Roman" panose="02020603050405020304" pitchFamily="18" charset="0"/>
              </a:rPr>
              <a:t>thể</a:t>
            </a:r>
            <a:endParaRPr lang="en-US" b="1" dirty="0" smtClean="0">
              <a:latin typeface="Times New Roman" panose="02020603050405020304" pitchFamily="18" charset="0"/>
              <a:cs typeface="Times New Roman" panose="02020603050405020304" pitchFamily="18" charset="0"/>
            </a:endParaRPr>
          </a:p>
          <a:p>
            <a:pPr lvl="1">
              <a:lnSpc>
                <a:spcPct val="170000"/>
              </a:lnSpc>
            </a:pPr>
            <a:r>
              <a:rPr lang="en-US" dirty="0" err="1"/>
              <a:t>Xác</a:t>
            </a:r>
            <a:r>
              <a:rPr lang="en-US" dirty="0"/>
              <a:t> </a:t>
            </a:r>
            <a:r>
              <a:rPr lang="en-US" dirty="0" err="1"/>
              <a:t>định</a:t>
            </a:r>
            <a:r>
              <a:rPr lang="en-US" dirty="0"/>
              <a:t> </a:t>
            </a:r>
            <a:r>
              <a:rPr lang="en-US" dirty="0" err="1"/>
              <a:t>tỷ</a:t>
            </a:r>
            <a:r>
              <a:rPr lang="en-US" dirty="0"/>
              <a:t> </a:t>
            </a:r>
            <a:r>
              <a:rPr lang="en-US" dirty="0" err="1"/>
              <a:t>lệ</a:t>
            </a:r>
            <a:r>
              <a:rPr lang="en-US" dirty="0"/>
              <a:t> </a:t>
            </a:r>
            <a:r>
              <a:rPr lang="en-US" dirty="0" err="1"/>
              <a:t>bệnh</a:t>
            </a:r>
            <a:r>
              <a:rPr lang="en-US" dirty="0"/>
              <a:t> </a:t>
            </a:r>
            <a:r>
              <a:rPr lang="en-US" dirty="0" err="1"/>
              <a:t>nhân</a:t>
            </a:r>
            <a:r>
              <a:rPr lang="en-US" dirty="0"/>
              <a:t> </a:t>
            </a:r>
            <a:r>
              <a:rPr lang="en-US" dirty="0" err="1"/>
              <a:t>có</a:t>
            </a:r>
            <a:r>
              <a:rPr lang="en-US" dirty="0"/>
              <a:t> </a:t>
            </a:r>
            <a:r>
              <a:rPr lang="en-US" dirty="0" err="1"/>
              <a:t>khả</a:t>
            </a:r>
            <a:r>
              <a:rPr lang="en-US" dirty="0"/>
              <a:t> </a:t>
            </a:r>
            <a:r>
              <a:rPr lang="en-US" dirty="0" err="1"/>
              <a:t>năng</a:t>
            </a:r>
            <a:r>
              <a:rPr lang="en-US" dirty="0"/>
              <a:t> chi </a:t>
            </a:r>
            <a:r>
              <a:rPr lang="en-US" dirty="0" err="1" smtClean="0"/>
              <a:t>trả</a:t>
            </a:r>
            <a:r>
              <a:rPr lang="en-US" dirty="0" smtClean="0"/>
              <a:t> </a:t>
            </a:r>
            <a:r>
              <a:rPr lang="en-US" dirty="0" err="1" smtClean="0"/>
              <a:t>thêm</a:t>
            </a:r>
            <a:r>
              <a:rPr lang="en-US" dirty="0" smtClean="0"/>
              <a:t> </a:t>
            </a:r>
            <a:r>
              <a:rPr lang="en-US" dirty="0"/>
              <a:t>chi </a:t>
            </a:r>
            <a:r>
              <a:rPr lang="en-US" dirty="0" err="1"/>
              <a:t>phí</a:t>
            </a:r>
            <a:r>
              <a:rPr lang="en-US" dirty="0"/>
              <a:t> </a:t>
            </a:r>
            <a:r>
              <a:rPr lang="en-US" dirty="0" err="1"/>
              <a:t>điều</a:t>
            </a:r>
            <a:r>
              <a:rPr lang="en-US" dirty="0"/>
              <a:t> </a:t>
            </a:r>
            <a:r>
              <a:rPr lang="en-US" dirty="0" err="1"/>
              <a:t>trị</a:t>
            </a:r>
            <a:r>
              <a:rPr lang="en-US" dirty="0"/>
              <a:t> </a:t>
            </a:r>
            <a:r>
              <a:rPr lang="en-US" dirty="0" err="1"/>
              <a:t>nghiện</a:t>
            </a:r>
            <a:r>
              <a:rPr lang="en-US" dirty="0"/>
              <a:t> </a:t>
            </a:r>
            <a:r>
              <a:rPr lang="en-US" dirty="0" err="1"/>
              <a:t>các</a:t>
            </a:r>
            <a:r>
              <a:rPr lang="en-US" dirty="0"/>
              <a:t> </a:t>
            </a:r>
            <a:r>
              <a:rPr lang="en-US" dirty="0" err="1"/>
              <a:t>chất</a:t>
            </a:r>
            <a:r>
              <a:rPr lang="en-US" dirty="0"/>
              <a:t> </a:t>
            </a:r>
            <a:r>
              <a:rPr lang="en-US" dirty="0" err="1"/>
              <a:t>dạng</a:t>
            </a:r>
            <a:r>
              <a:rPr lang="en-US" dirty="0"/>
              <a:t> </a:t>
            </a:r>
            <a:r>
              <a:rPr lang="en-US" dirty="0" err="1"/>
              <a:t>thuốc</a:t>
            </a:r>
            <a:r>
              <a:rPr lang="en-US" dirty="0"/>
              <a:t> </a:t>
            </a:r>
            <a:r>
              <a:rPr lang="en-US" dirty="0" err="1"/>
              <a:t>phiện</a:t>
            </a:r>
            <a:r>
              <a:rPr lang="en-US" dirty="0"/>
              <a:t> </a:t>
            </a:r>
            <a:r>
              <a:rPr lang="en-US" dirty="0" err="1"/>
              <a:t>bằng</a:t>
            </a:r>
            <a:r>
              <a:rPr lang="en-US" dirty="0"/>
              <a:t> Methadone </a:t>
            </a:r>
            <a:r>
              <a:rPr lang="en-US" dirty="0" err="1"/>
              <a:t>tại</a:t>
            </a:r>
            <a:r>
              <a:rPr lang="en-US" dirty="0"/>
              <a:t> TP.HCM</a:t>
            </a:r>
            <a:endParaRPr lang="en-US" dirty="0">
              <a:latin typeface="Times New Roman" panose="02020603050405020304" pitchFamily="18" charset="0"/>
              <a:cs typeface="Times New Roman" panose="02020603050405020304" pitchFamily="18" charset="0"/>
            </a:endParaRPr>
          </a:p>
          <a:p>
            <a:pPr lvl="1">
              <a:lnSpc>
                <a:spcPct val="170000"/>
              </a:lnSpc>
            </a:pPr>
            <a:r>
              <a:rPr lang="en-US" dirty="0" err="1"/>
              <a:t>Xác</a:t>
            </a:r>
            <a:r>
              <a:rPr lang="en-US" dirty="0"/>
              <a:t> </a:t>
            </a:r>
            <a:r>
              <a:rPr lang="en-US" dirty="0" err="1"/>
              <a:t>định</a:t>
            </a:r>
            <a:r>
              <a:rPr lang="en-US" dirty="0"/>
              <a:t> </a:t>
            </a:r>
            <a:r>
              <a:rPr lang="en-US" dirty="0" err="1"/>
              <a:t>định</a:t>
            </a:r>
            <a:r>
              <a:rPr lang="en-US" dirty="0"/>
              <a:t> </a:t>
            </a:r>
            <a:r>
              <a:rPr lang="en-US" dirty="0" err="1"/>
              <a:t>mức</a:t>
            </a:r>
            <a:r>
              <a:rPr lang="en-US" dirty="0"/>
              <a:t> </a:t>
            </a:r>
            <a:r>
              <a:rPr lang="en-US" dirty="0" err="1"/>
              <a:t>và</a:t>
            </a:r>
            <a:r>
              <a:rPr lang="en-US" dirty="0"/>
              <a:t> </a:t>
            </a:r>
            <a:r>
              <a:rPr lang="en-US" dirty="0" err="1"/>
              <a:t>thời</a:t>
            </a:r>
            <a:r>
              <a:rPr lang="en-US" dirty="0"/>
              <a:t> </a:t>
            </a:r>
            <a:r>
              <a:rPr lang="en-US" dirty="0" err="1"/>
              <a:t>gian</a:t>
            </a:r>
            <a:r>
              <a:rPr lang="en-US" dirty="0"/>
              <a:t> </a:t>
            </a:r>
            <a:r>
              <a:rPr lang="en-US" dirty="0" err="1"/>
              <a:t>mà</a:t>
            </a:r>
            <a:r>
              <a:rPr lang="en-US" dirty="0"/>
              <a:t> </a:t>
            </a:r>
            <a:r>
              <a:rPr lang="en-US" dirty="0" err="1"/>
              <a:t>bệnh</a:t>
            </a:r>
            <a:r>
              <a:rPr lang="en-US" dirty="0"/>
              <a:t> </a:t>
            </a:r>
            <a:r>
              <a:rPr lang="en-US" dirty="0" err="1"/>
              <a:t>nhân</a:t>
            </a:r>
            <a:r>
              <a:rPr lang="en-US" dirty="0"/>
              <a:t> </a:t>
            </a:r>
            <a:r>
              <a:rPr lang="en-US" dirty="0" err="1"/>
              <a:t>có</a:t>
            </a:r>
            <a:r>
              <a:rPr lang="en-US" dirty="0"/>
              <a:t> </a:t>
            </a:r>
            <a:r>
              <a:rPr lang="en-US" dirty="0" err="1"/>
              <a:t>khả</a:t>
            </a:r>
            <a:r>
              <a:rPr lang="en-US" dirty="0"/>
              <a:t> </a:t>
            </a:r>
            <a:r>
              <a:rPr lang="en-US" dirty="0" err="1"/>
              <a:t>năng</a:t>
            </a:r>
            <a:r>
              <a:rPr lang="en-US" dirty="0"/>
              <a:t> chi </a:t>
            </a:r>
            <a:r>
              <a:rPr lang="en-US" dirty="0" err="1"/>
              <a:t>trả</a:t>
            </a:r>
            <a:r>
              <a:rPr lang="en-US" dirty="0"/>
              <a:t> </a:t>
            </a:r>
            <a:r>
              <a:rPr lang="en-US" dirty="0" err="1" smtClean="0"/>
              <a:t>thêm</a:t>
            </a:r>
            <a:r>
              <a:rPr lang="en-US" dirty="0" smtClean="0"/>
              <a:t> chi </a:t>
            </a:r>
            <a:r>
              <a:rPr lang="en-US" dirty="0" err="1"/>
              <a:t>phí</a:t>
            </a:r>
            <a:r>
              <a:rPr lang="en-US" dirty="0"/>
              <a:t> </a:t>
            </a:r>
            <a:r>
              <a:rPr lang="en-US" dirty="0" err="1"/>
              <a:t>điều</a:t>
            </a:r>
            <a:r>
              <a:rPr lang="en-US" dirty="0"/>
              <a:t> </a:t>
            </a:r>
            <a:r>
              <a:rPr lang="en-US" dirty="0" err="1"/>
              <a:t>trị</a:t>
            </a:r>
            <a:r>
              <a:rPr lang="en-US" dirty="0"/>
              <a:t> Methadone </a:t>
            </a:r>
            <a:r>
              <a:rPr lang="en-US" dirty="0" err="1"/>
              <a:t>tại</a:t>
            </a:r>
            <a:r>
              <a:rPr lang="en-US" dirty="0"/>
              <a:t> </a:t>
            </a:r>
            <a:r>
              <a:rPr lang="en-US" dirty="0" smtClean="0"/>
              <a:t>TP.HCM</a:t>
            </a:r>
          </a:p>
          <a:p>
            <a:pPr lvl="1">
              <a:lnSpc>
                <a:spcPct val="170000"/>
              </a:lnSpc>
            </a:pPr>
            <a:r>
              <a:rPr lang="en-US" dirty="0" err="1"/>
              <a:t>Xác</a:t>
            </a:r>
            <a:r>
              <a:rPr lang="en-US" dirty="0"/>
              <a:t> </a:t>
            </a:r>
            <a:r>
              <a:rPr lang="en-US" dirty="0" err="1"/>
              <a:t>định</a:t>
            </a:r>
            <a:r>
              <a:rPr lang="en-US" dirty="0"/>
              <a:t> </a:t>
            </a:r>
            <a:r>
              <a:rPr lang="en-US" dirty="0" err="1"/>
              <a:t>các</a:t>
            </a:r>
            <a:r>
              <a:rPr lang="en-US" dirty="0"/>
              <a:t> </a:t>
            </a:r>
            <a:r>
              <a:rPr lang="en-US" dirty="0" err="1"/>
              <a:t>yếu</a:t>
            </a:r>
            <a:r>
              <a:rPr lang="en-US" dirty="0"/>
              <a:t> </a:t>
            </a:r>
            <a:r>
              <a:rPr lang="en-US" dirty="0" err="1"/>
              <a:t>tố</a:t>
            </a:r>
            <a:r>
              <a:rPr lang="en-US" dirty="0"/>
              <a:t> </a:t>
            </a:r>
            <a:r>
              <a:rPr lang="en-US" dirty="0" err="1"/>
              <a:t>có</a:t>
            </a:r>
            <a:r>
              <a:rPr lang="en-US" dirty="0"/>
              <a:t> </a:t>
            </a:r>
            <a:r>
              <a:rPr lang="en-US" dirty="0" err="1"/>
              <a:t>thể</a:t>
            </a:r>
            <a:r>
              <a:rPr lang="en-US" dirty="0"/>
              <a:t> </a:t>
            </a:r>
            <a:r>
              <a:rPr lang="en-US" dirty="0" err="1"/>
              <a:t>tác</a:t>
            </a:r>
            <a:r>
              <a:rPr lang="en-US" dirty="0"/>
              <a:t> </a:t>
            </a:r>
            <a:r>
              <a:rPr lang="en-US" dirty="0" err="1"/>
              <a:t>động</a:t>
            </a:r>
            <a:r>
              <a:rPr lang="en-US" dirty="0"/>
              <a:t> </a:t>
            </a:r>
            <a:r>
              <a:rPr lang="en-US" dirty="0" err="1"/>
              <a:t>đến</a:t>
            </a:r>
            <a:r>
              <a:rPr lang="en-US" dirty="0"/>
              <a:t> </a:t>
            </a:r>
            <a:r>
              <a:rPr lang="en-US" dirty="0" err="1"/>
              <a:t>khả</a:t>
            </a:r>
            <a:r>
              <a:rPr lang="en-US" dirty="0"/>
              <a:t> </a:t>
            </a:r>
            <a:r>
              <a:rPr lang="en-US" dirty="0" err="1"/>
              <a:t>năng</a:t>
            </a:r>
            <a:r>
              <a:rPr lang="en-US" dirty="0"/>
              <a:t> chi </a:t>
            </a:r>
            <a:r>
              <a:rPr lang="en-US" dirty="0" err="1"/>
              <a:t>trả</a:t>
            </a:r>
            <a:r>
              <a:rPr lang="en-US" dirty="0"/>
              <a:t> </a:t>
            </a:r>
            <a:r>
              <a:rPr lang="en-US" dirty="0" err="1" smtClean="0"/>
              <a:t>thêm</a:t>
            </a:r>
            <a:r>
              <a:rPr lang="en-US" dirty="0" smtClean="0"/>
              <a:t> </a:t>
            </a:r>
            <a:r>
              <a:rPr lang="en-US" dirty="0" err="1" smtClean="0"/>
              <a:t>phí</a:t>
            </a:r>
            <a:r>
              <a:rPr lang="en-US" dirty="0" smtClean="0"/>
              <a:t> </a:t>
            </a:r>
            <a:r>
              <a:rPr lang="en-US" dirty="0" err="1"/>
              <a:t>điều</a:t>
            </a:r>
            <a:r>
              <a:rPr lang="en-US" dirty="0"/>
              <a:t> </a:t>
            </a:r>
            <a:r>
              <a:rPr lang="en-US" dirty="0" err="1"/>
              <a:t>trị</a:t>
            </a:r>
            <a:r>
              <a:rPr lang="en-US" dirty="0"/>
              <a:t> Methadone </a:t>
            </a:r>
            <a:r>
              <a:rPr lang="en-US" dirty="0" err="1"/>
              <a:t>trong</a:t>
            </a:r>
            <a:r>
              <a:rPr lang="en-US" dirty="0"/>
              <a:t> </a:t>
            </a:r>
            <a:r>
              <a:rPr lang="en-US" dirty="0" err="1"/>
              <a:t>nhóm</a:t>
            </a:r>
            <a:r>
              <a:rPr lang="en-US" dirty="0"/>
              <a:t> </a:t>
            </a:r>
            <a:r>
              <a:rPr lang="en-US" dirty="0" err="1"/>
              <a:t>bệnh</a:t>
            </a:r>
            <a:r>
              <a:rPr lang="en-US" dirty="0"/>
              <a:t> </a:t>
            </a:r>
            <a:r>
              <a:rPr lang="en-US" dirty="0" err="1"/>
              <a:t>nhân</a:t>
            </a:r>
            <a:r>
              <a:rPr lang="en-US" dirty="0"/>
              <a:t> </a:t>
            </a:r>
            <a:r>
              <a:rPr lang="en-US" dirty="0" err="1"/>
              <a:t>tham</a:t>
            </a:r>
            <a:r>
              <a:rPr lang="en-US" dirty="0"/>
              <a:t> </a:t>
            </a:r>
            <a:r>
              <a:rPr lang="en-US" dirty="0" err="1"/>
              <a:t>gia</a:t>
            </a:r>
            <a:r>
              <a:rPr lang="en-US" dirty="0"/>
              <a:t> </a:t>
            </a:r>
            <a:r>
              <a:rPr lang="en-US" dirty="0" err="1"/>
              <a:t>điều</a:t>
            </a:r>
            <a:r>
              <a:rPr lang="en-US" dirty="0"/>
              <a:t> </a:t>
            </a:r>
            <a:r>
              <a:rPr lang="en-US" dirty="0" err="1"/>
              <a:t>trị</a:t>
            </a:r>
            <a:r>
              <a:rPr lang="en-US" dirty="0"/>
              <a:t> </a:t>
            </a:r>
            <a:r>
              <a:rPr lang="en-US" dirty="0" err="1"/>
              <a:t>tại</a:t>
            </a:r>
            <a:r>
              <a:rPr lang="en-US" dirty="0"/>
              <a:t> TP.HCM</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248820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2"/>
          <p:cNvSpPr>
            <a:spLocks noGrp="1"/>
          </p:cNvSpPr>
          <p:nvPr>
            <p:ph type="title"/>
          </p:nvPr>
        </p:nvSpPr>
        <p:spPr/>
        <p:txBody>
          <a:bodyPr/>
          <a:lstStyle/>
          <a:p>
            <a:pPr eaLnBrk="1" hangingPunct="1"/>
            <a:r>
              <a:rPr lang="en-US" sz="4000" b="1" dirty="0" smtClean="0">
                <a:latin typeface="Arial" panose="020B0604020202020204" pitchFamily="34" charset="0"/>
                <a:cs typeface="Arial" panose="020B0604020202020204" pitchFamily="34" charset="0"/>
              </a:rPr>
              <a:t>3. </a:t>
            </a:r>
            <a:r>
              <a:rPr lang="en-US" sz="4000" b="1" dirty="0" err="1" smtClean="0">
                <a:latin typeface="Arial" panose="020B0604020202020204" pitchFamily="34" charset="0"/>
                <a:cs typeface="Arial" panose="020B0604020202020204" pitchFamily="34" charset="0"/>
              </a:rPr>
              <a:t>Phương</a:t>
            </a:r>
            <a:r>
              <a:rPr lang="en-US" sz="4000" b="1" dirty="0" smtClean="0">
                <a:latin typeface="Arial" panose="020B0604020202020204" pitchFamily="34" charset="0"/>
                <a:cs typeface="Arial" panose="020B0604020202020204" pitchFamily="34" charset="0"/>
              </a:rPr>
              <a:t> </a:t>
            </a:r>
            <a:r>
              <a:rPr lang="en-US" sz="4000" b="1" dirty="0" err="1" smtClean="0">
                <a:latin typeface="Arial" panose="020B0604020202020204" pitchFamily="34" charset="0"/>
                <a:cs typeface="Arial" panose="020B0604020202020204" pitchFamily="34" charset="0"/>
              </a:rPr>
              <a:t>pháp</a:t>
            </a:r>
            <a:endParaRPr lang="en-US" sz="4000" b="1" dirty="0" smtClean="0">
              <a:latin typeface="Arial" panose="020B0604020202020204" pitchFamily="34" charset="0"/>
              <a:cs typeface="Arial" panose="020B0604020202020204" pitchFamily="34" charset="0"/>
            </a:endParaRPr>
          </a:p>
        </p:txBody>
      </p:sp>
      <p:sp>
        <p:nvSpPr>
          <p:cNvPr id="2" name="Content Placeholder 1"/>
          <p:cNvSpPr>
            <a:spLocks noGrp="1"/>
          </p:cNvSpPr>
          <p:nvPr>
            <p:ph idx="1"/>
          </p:nvPr>
        </p:nvSpPr>
        <p:spPr>
          <a:xfrm>
            <a:off x="457200" y="1417638"/>
            <a:ext cx="8382000" cy="4983162"/>
          </a:xfrm>
        </p:spPr>
        <p:txBody>
          <a:bodyPr rtlCol="0">
            <a:noAutofit/>
          </a:bodyPr>
          <a:lstStyle/>
          <a:p>
            <a:pPr eaLnBrk="1" fontAlgn="auto" hangingPunct="1">
              <a:lnSpc>
                <a:spcPct val="150000"/>
              </a:lnSpc>
              <a:spcAft>
                <a:spcPts val="0"/>
              </a:spcAft>
              <a:defRPr/>
            </a:pPr>
            <a:r>
              <a:rPr lang="en-US" sz="2200" b="1" dirty="0" err="1" smtClean="0">
                <a:latin typeface="Arial" pitchFamily="34" charset="0"/>
                <a:cs typeface="Arial" pitchFamily="34" charset="0"/>
              </a:rPr>
              <a:t>Thiết</a:t>
            </a:r>
            <a:r>
              <a:rPr lang="en-US" sz="2200" b="1" dirty="0" smtClean="0">
                <a:latin typeface="Arial" pitchFamily="34" charset="0"/>
                <a:cs typeface="Arial" pitchFamily="34" charset="0"/>
              </a:rPr>
              <a:t> </a:t>
            </a:r>
            <a:r>
              <a:rPr lang="en-US" sz="2200" b="1" dirty="0" err="1" smtClean="0">
                <a:latin typeface="Arial" pitchFamily="34" charset="0"/>
                <a:cs typeface="Arial" pitchFamily="34" charset="0"/>
              </a:rPr>
              <a:t>kế</a:t>
            </a:r>
            <a:r>
              <a:rPr lang="en-US" sz="2200" b="1" dirty="0" smtClean="0">
                <a:latin typeface="Arial" pitchFamily="34" charset="0"/>
                <a:cs typeface="Arial" pitchFamily="34" charset="0"/>
              </a:rPr>
              <a:t> </a:t>
            </a:r>
            <a:r>
              <a:rPr lang="en-US" sz="2200" b="1" dirty="0" err="1" smtClean="0">
                <a:latin typeface="Arial" pitchFamily="34" charset="0"/>
                <a:cs typeface="Arial" pitchFamily="34" charset="0"/>
              </a:rPr>
              <a:t>nghiên</a:t>
            </a:r>
            <a:r>
              <a:rPr lang="en-US" sz="2200" b="1" dirty="0" smtClean="0">
                <a:latin typeface="Arial" pitchFamily="34" charset="0"/>
                <a:cs typeface="Arial" pitchFamily="34" charset="0"/>
              </a:rPr>
              <a:t> </a:t>
            </a:r>
            <a:r>
              <a:rPr lang="en-US" sz="2200" b="1" dirty="0" err="1" smtClean="0">
                <a:latin typeface="Arial" pitchFamily="34" charset="0"/>
                <a:cs typeface="Arial" pitchFamily="34" charset="0"/>
              </a:rPr>
              <a:t>cứu</a:t>
            </a:r>
            <a:r>
              <a:rPr lang="en-US" sz="2200" b="1" dirty="0" smtClean="0">
                <a:latin typeface="Arial" pitchFamily="34" charset="0"/>
                <a:cs typeface="Arial" pitchFamily="34" charset="0"/>
              </a:rPr>
              <a:t>: </a:t>
            </a:r>
            <a:r>
              <a:rPr lang="en-US" sz="2200" b="1" dirty="0" err="1" smtClean="0">
                <a:latin typeface="Arial" pitchFamily="34" charset="0"/>
                <a:cs typeface="Arial" pitchFamily="34" charset="0"/>
              </a:rPr>
              <a:t>Khảo</a:t>
            </a:r>
            <a:r>
              <a:rPr lang="en-US" sz="2200" b="1" dirty="0" smtClean="0">
                <a:latin typeface="Arial" pitchFamily="34" charset="0"/>
                <a:cs typeface="Arial" pitchFamily="34" charset="0"/>
              </a:rPr>
              <a:t> </a:t>
            </a:r>
            <a:r>
              <a:rPr lang="en-US" sz="2200" b="1" dirty="0" err="1" smtClean="0">
                <a:latin typeface="Arial" pitchFamily="34" charset="0"/>
                <a:cs typeface="Arial" pitchFamily="34" charset="0"/>
              </a:rPr>
              <a:t>sát</a:t>
            </a:r>
            <a:r>
              <a:rPr lang="en-US" sz="2200" b="1" dirty="0" smtClean="0">
                <a:latin typeface="Arial" pitchFamily="34" charset="0"/>
                <a:cs typeface="Arial" pitchFamily="34" charset="0"/>
              </a:rPr>
              <a:t> </a:t>
            </a:r>
            <a:r>
              <a:rPr lang="en-US" sz="2200" b="1" dirty="0" err="1" smtClean="0">
                <a:latin typeface="Arial" pitchFamily="34" charset="0"/>
                <a:cs typeface="Arial" pitchFamily="34" charset="0"/>
              </a:rPr>
              <a:t>cắt</a:t>
            </a:r>
            <a:r>
              <a:rPr lang="en-US" sz="2200" b="1" dirty="0" smtClean="0">
                <a:latin typeface="Arial" pitchFamily="34" charset="0"/>
                <a:cs typeface="Arial" pitchFamily="34" charset="0"/>
              </a:rPr>
              <a:t> </a:t>
            </a:r>
            <a:r>
              <a:rPr lang="en-US" sz="2200" b="1" dirty="0" err="1" smtClean="0">
                <a:latin typeface="Arial" pitchFamily="34" charset="0"/>
                <a:cs typeface="Arial" pitchFamily="34" charset="0"/>
              </a:rPr>
              <a:t>ngang</a:t>
            </a:r>
            <a:endParaRPr lang="en-US" sz="2200" dirty="0" smtClean="0">
              <a:latin typeface="Arial" pitchFamily="34" charset="0"/>
              <a:cs typeface="Arial" pitchFamily="34" charset="0"/>
            </a:endParaRPr>
          </a:p>
          <a:p>
            <a:pPr eaLnBrk="1" fontAlgn="auto" hangingPunct="1">
              <a:lnSpc>
                <a:spcPct val="150000"/>
              </a:lnSpc>
              <a:spcAft>
                <a:spcPts val="0"/>
              </a:spcAft>
              <a:defRPr/>
            </a:pPr>
            <a:r>
              <a:rPr lang="en-US" sz="2200" b="1" dirty="0" err="1" smtClean="0">
                <a:latin typeface="Arial" pitchFamily="34" charset="0"/>
                <a:cs typeface="Arial" pitchFamily="34" charset="0"/>
              </a:rPr>
              <a:t>Thời</a:t>
            </a:r>
            <a:r>
              <a:rPr lang="en-US" sz="2200" b="1" dirty="0" smtClean="0">
                <a:latin typeface="Arial" pitchFamily="34" charset="0"/>
                <a:cs typeface="Arial" pitchFamily="34" charset="0"/>
              </a:rPr>
              <a:t> </a:t>
            </a:r>
            <a:r>
              <a:rPr lang="en-US" sz="2200" b="1" dirty="0" err="1" smtClean="0">
                <a:latin typeface="Arial" pitchFamily="34" charset="0"/>
                <a:cs typeface="Arial" pitchFamily="34" charset="0"/>
              </a:rPr>
              <a:t>gian</a:t>
            </a:r>
            <a:r>
              <a:rPr lang="en-US" sz="2200" b="1" dirty="0" smtClean="0">
                <a:latin typeface="Arial" pitchFamily="34" charset="0"/>
                <a:cs typeface="Arial" pitchFamily="34" charset="0"/>
              </a:rPr>
              <a:t>:</a:t>
            </a:r>
            <a:r>
              <a:rPr lang="en-US" sz="2200" dirty="0" smtClean="0">
                <a:latin typeface="Arial" pitchFamily="34" charset="0"/>
                <a:cs typeface="Arial" pitchFamily="34" charset="0"/>
              </a:rPr>
              <a:t> </a:t>
            </a:r>
            <a:r>
              <a:rPr lang="en-US" sz="2200" dirty="0" err="1" smtClean="0">
                <a:latin typeface="Arial" pitchFamily="34" charset="0"/>
                <a:cs typeface="Arial" pitchFamily="34" charset="0"/>
              </a:rPr>
              <a:t>tháng</a:t>
            </a:r>
            <a:r>
              <a:rPr lang="en-US" sz="2200" dirty="0" smtClean="0">
                <a:latin typeface="Arial" pitchFamily="34" charset="0"/>
                <a:cs typeface="Arial" pitchFamily="34" charset="0"/>
              </a:rPr>
              <a:t> 12/2014</a:t>
            </a:r>
          </a:p>
          <a:p>
            <a:pPr eaLnBrk="1" fontAlgn="auto" hangingPunct="1">
              <a:lnSpc>
                <a:spcPct val="150000"/>
              </a:lnSpc>
              <a:spcAft>
                <a:spcPts val="0"/>
              </a:spcAft>
              <a:defRPr/>
            </a:pPr>
            <a:r>
              <a:rPr lang="en-US" sz="2200" b="1" dirty="0" err="1" smtClean="0">
                <a:latin typeface="Arial" pitchFamily="34" charset="0"/>
                <a:cs typeface="Arial" pitchFamily="34" charset="0"/>
              </a:rPr>
              <a:t>Đia</a:t>
            </a:r>
            <a:r>
              <a:rPr lang="en-US" sz="2200" b="1" dirty="0" smtClean="0">
                <a:latin typeface="Arial" pitchFamily="34" charset="0"/>
                <a:cs typeface="Arial" pitchFamily="34" charset="0"/>
              </a:rPr>
              <a:t> </a:t>
            </a:r>
            <a:r>
              <a:rPr lang="en-US" sz="2200" b="1" dirty="0" err="1" smtClean="0">
                <a:latin typeface="Arial" pitchFamily="34" charset="0"/>
                <a:cs typeface="Arial" pitchFamily="34" charset="0"/>
              </a:rPr>
              <a:t>bàn</a:t>
            </a:r>
            <a:r>
              <a:rPr lang="en-US" sz="2200" b="1" dirty="0" smtClean="0">
                <a:latin typeface="Arial" pitchFamily="34" charset="0"/>
                <a:cs typeface="Arial" pitchFamily="34" charset="0"/>
              </a:rPr>
              <a:t>:</a:t>
            </a:r>
            <a:r>
              <a:rPr lang="en-US" sz="2200" dirty="0" smtClean="0">
                <a:latin typeface="Arial" panose="020B0604020202020204" pitchFamily="34" charset="0"/>
                <a:cs typeface="Arial" panose="020B0604020202020204" pitchFamily="34" charset="0"/>
              </a:rPr>
              <a:t> 16 PK MTD </a:t>
            </a:r>
            <a:r>
              <a:rPr lang="en-US" sz="2200" dirty="0" err="1" smtClean="0">
                <a:latin typeface="Arial" panose="020B0604020202020204" pitchFamily="34" charset="0"/>
                <a:cs typeface="Arial" panose="020B0604020202020204" pitchFamily="34" charset="0"/>
              </a:rPr>
              <a:t>tại</a:t>
            </a:r>
            <a:r>
              <a:rPr lang="en-US" sz="2200" dirty="0" smtClean="0">
                <a:latin typeface="Arial" panose="020B0604020202020204" pitchFamily="34" charset="0"/>
                <a:cs typeface="Arial" panose="020B0604020202020204" pitchFamily="34" charset="0"/>
              </a:rPr>
              <a:t>  TP.HCM</a:t>
            </a:r>
            <a:r>
              <a:rPr lang="vi-VN" sz="2200" dirty="0" smtClean="0">
                <a:latin typeface="Arial" panose="020B0604020202020204" pitchFamily="34" charset="0"/>
                <a:cs typeface="Arial" panose="020B0604020202020204" pitchFamily="34" charset="0"/>
              </a:rPr>
              <a:t> </a:t>
            </a:r>
            <a:r>
              <a:rPr lang="en-US" sz="2200" dirty="0" smtClean="0">
                <a:latin typeface="Arial" panose="020B0604020202020204" pitchFamily="34" charset="0"/>
                <a:cs typeface="Arial" panose="020B0604020202020204" pitchFamily="34" charset="0"/>
              </a:rPr>
              <a:t>(1, 4, 6, 7, 8, 9, 10, 11, 12, </a:t>
            </a:r>
            <a:r>
              <a:rPr lang="en-US" sz="2200" dirty="0" err="1" smtClean="0">
                <a:latin typeface="Arial" panose="020B0604020202020204" pitchFamily="34" charset="0"/>
                <a:cs typeface="Arial" panose="020B0604020202020204" pitchFamily="34" charset="0"/>
              </a:rPr>
              <a:t>Tân</a:t>
            </a:r>
            <a:r>
              <a:rPr lang="en-US" sz="2200" dirty="0" smtClean="0">
                <a:latin typeface="Arial" panose="020B0604020202020204" pitchFamily="34" charset="0"/>
                <a:cs typeface="Arial" panose="020B0604020202020204" pitchFamily="34" charset="0"/>
              </a:rPr>
              <a:t> </a:t>
            </a:r>
            <a:r>
              <a:rPr lang="en-US" sz="2200" dirty="0" err="1" smtClean="0">
                <a:latin typeface="Arial" panose="020B0604020202020204" pitchFamily="34" charset="0"/>
                <a:cs typeface="Arial" panose="020B0604020202020204" pitchFamily="34" charset="0"/>
              </a:rPr>
              <a:t>Bình</a:t>
            </a:r>
            <a:r>
              <a:rPr lang="en-US" sz="2200" dirty="0" smtClean="0">
                <a:latin typeface="Arial" panose="020B0604020202020204" pitchFamily="34" charset="0"/>
                <a:cs typeface="Arial" panose="020B0604020202020204" pitchFamily="34" charset="0"/>
              </a:rPr>
              <a:t>, </a:t>
            </a:r>
            <a:r>
              <a:rPr lang="en-US" sz="2200" dirty="0" err="1" smtClean="0">
                <a:latin typeface="Arial" panose="020B0604020202020204" pitchFamily="34" charset="0"/>
                <a:cs typeface="Arial" panose="020B0604020202020204" pitchFamily="34" charset="0"/>
              </a:rPr>
              <a:t>Bình</a:t>
            </a:r>
            <a:r>
              <a:rPr lang="en-US" sz="2200" dirty="0" smtClean="0">
                <a:latin typeface="Arial" panose="020B0604020202020204" pitchFamily="34" charset="0"/>
                <a:cs typeface="Arial" panose="020B0604020202020204" pitchFamily="34" charset="0"/>
              </a:rPr>
              <a:t> </a:t>
            </a:r>
            <a:r>
              <a:rPr lang="en-US" sz="2200" dirty="0" err="1" smtClean="0">
                <a:latin typeface="Arial" panose="020B0604020202020204" pitchFamily="34" charset="0"/>
                <a:cs typeface="Arial" panose="020B0604020202020204" pitchFamily="34" charset="0"/>
              </a:rPr>
              <a:t>Thạnh</a:t>
            </a:r>
            <a:r>
              <a:rPr lang="en-US" sz="2200" dirty="0" smtClean="0">
                <a:latin typeface="Arial" panose="020B0604020202020204" pitchFamily="34" charset="0"/>
                <a:cs typeface="Arial" panose="020B0604020202020204" pitchFamily="34" charset="0"/>
              </a:rPr>
              <a:t>, </a:t>
            </a:r>
            <a:r>
              <a:rPr lang="en-US" sz="2200" dirty="0" err="1" smtClean="0">
                <a:latin typeface="Arial" panose="020B0604020202020204" pitchFamily="34" charset="0"/>
                <a:cs typeface="Arial" panose="020B0604020202020204" pitchFamily="34" charset="0"/>
              </a:rPr>
              <a:t>Thủ</a:t>
            </a:r>
            <a:r>
              <a:rPr lang="en-US" sz="2200" dirty="0" smtClean="0">
                <a:latin typeface="Arial" panose="020B0604020202020204" pitchFamily="34" charset="0"/>
                <a:cs typeface="Arial" panose="020B0604020202020204" pitchFamily="34" charset="0"/>
              </a:rPr>
              <a:t> </a:t>
            </a:r>
            <a:r>
              <a:rPr lang="en-US" sz="2200" dirty="0" err="1" smtClean="0">
                <a:latin typeface="Arial" panose="020B0604020202020204" pitchFamily="34" charset="0"/>
                <a:cs typeface="Arial" panose="020B0604020202020204" pitchFamily="34" charset="0"/>
              </a:rPr>
              <a:t>Đức</a:t>
            </a:r>
            <a:r>
              <a:rPr lang="en-US" sz="2200" dirty="0" smtClean="0">
                <a:latin typeface="Arial" panose="020B0604020202020204" pitchFamily="34" charset="0"/>
                <a:cs typeface="Arial" panose="020B0604020202020204" pitchFamily="34" charset="0"/>
              </a:rPr>
              <a:t>, </a:t>
            </a:r>
            <a:r>
              <a:rPr lang="en-US" sz="2200" dirty="0" err="1" smtClean="0">
                <a:latin typeface="Arial" panose="020B0604020202020204" pitchFamily="34" charset="0"/>
                <a:cs typeface="Arial" panose="020B0604020202020204" pitchFamily="34" charset="0"/>
              </a:rPr>
              <a:t>Gò</a:t>
            </a:r>
            <a:r>
              <a:rPr lang="en-US" sz="2200" dirty="0" smtClean="0">
                <a:latin typeface="Arial" panose="020B0604020202020204" pitchFamily="34" charset="0"/>
                <a:cs typeface="Arial" panose="020B0604020202020204" pitchFamily="34" charset="0"/>
              </a:rPr>
              <a:t> </a:t>
            </a:r>
            <a:r>
              <a:rPr lang="en-US" sz="2200" dirty="0" err="1" smtClean="0">
                <a:latin typeface="Arial" panose="020B0604020202020204" pitchFamily="34" charset="0"/>
                <a:cs typeface="Arial" panose="020B0604020202020204" pitchFamily="34" charset="0"/>
              </a:rPr>
              <a:t>Vấp</a:t>
            </a:r>
            <a:r>
              <a:rPr lang="en-US" sz="2200" dirty="0" smtClean="0">
                <a:latin typeface="Arial" panose="020B0604020202020204" pitchFamily="34" charset="0"/>
                <a:cs typeface="Arial" panose="020B0604020202020204" pitchFamily="34" charset="0"/>
              </a:rPr>
              <a:t>, </a:t>
            </a:r>
            <a:r>
              <a:rPr lang="en-US" sz="2200" dirty="0" err="1" smtClean="0">
                <a:latin typeface="Arial" panose="020B0604020202020204" pitchFamily="34" charset="0"/>
                <a:cs typeface="Arial" panose="020B0604020202020204" pitchFamily="34" charset="0"/>
              </a:rPr>
              <a:t>Bình</a:t>
            </a:r>
            <a:r>
              <a:rPr lang="en-US" sz="2200" dirty="0" smtClean="0">
                <a:latin typeface="Arial" panose="020B0604020202020204" pitchFamily="34" charset="0"/>
                <a:cs typeface="Arial" panose="020B0604020202020204" pitchFamily="34" charset="0"/>
              </a:rPr>
              <a:t> </a:t>
            </a:r>
            <a:r>
              <a:rPr lang="en-US" sz="2200" dirty="0" err="1" smtClean="0">
                <a:latin typeface="Arial" panose="020B0604020202020204" pitchFamily="34" charset="0"/>
                <a:cs typeface="Arial" panose="020B0604020202020204" pitchFamily="34" charset="0"/>
              </a:rPr>
              <a:t>Tân</a:t>
            </a:r>
            <a:r>
              <a:rPr lang="en-US" sz="2200" dirty="0" smtClean="0">
                <a:latin typeface="Arial" panose="020B0604020202020204" pitchFamily="34" charset="0"/>
                <a:cs typeface="Arial" panose="020B0604020202020204" pitchFamily="34" charset="0"/>
              </a:rPr>
              <a:t>, TTTV CNMT, </a:t>
            </a:r>
            <a:r>
              <a:rPr lang="en-US" sz="2200" dirty="0" err="1" smtClean="0">
                <a:latin typeface="Arial" panose="020B0604020202020204" pitchFamily="34" charset="0"/>
                <a:cs typeface="Arial" panose="020B0604020202020204" pitchFamily="34" charset="0"/>
              </a:rPr>
              <a:t>Đức</a:t>
            </a:r>
            <a:r>
              <a:rPr lang="en-US" sz="2200" dirty="0" smtClean="0">
                <a:latin typeface="Arial" panose="020B0604020202020204" pitchFamily="34" charset="0"/>
                <a:cs typeface="Arial" panose="020B0604020202020204" pitchFamily="34" charset="0"/>
              </a:rPr>
              <a:t> </a:t>
            </a:r>
            <a:r>
              <a:rPr lang="en-US" sz="2200" dirty="0" err="1" smtClean="0">
                <a:latin typeface="Arial" panose="020B0604020202020204" pitchFamily="34" charset="0"/>
                <a:cs typeface="Arial" panose="020B0604020202020204" pitchFamily="34" charset="0"/>
              </a:rPr>
              <a:t>Thanh</a:t>
            </a:r>
            <a:r>
              <a:rPr lang="en-US" sz="2200" dirty="0" smtClean="0">
                <a:latin typeface="Arial" panose="020B0604020202020204" pitchFamily="34" charset="0"/>
                <a:cs typeface="Arial" panose="020B0604020202020204" pitchFamily="34" charset="0"/>
              </a:rPr>
              <a:t> </a:t>
            </a:r>
            <a:r>
              <a:rPr lang="en-US" sz="2200" dirty="0" err="1" smtClean="0">
                <a:latin typeface="Arial" panose="020B0604020202020204" pitchFamily="34" charset="0"/>
                <a:cs typeface="Arial" panose="020B0604020202020204" pitchFamily="34" charset="0"/>
              </a:rPr>
              <a:t>Tâm</a:t>
            </a:r>
            <a:r>
              <a:rPr lang="en-US" sz="2200" dirty="0" smtClean="0">
                <a:latin typeface="Arial" panose="020B0604020202020204" pitchFamily="34" charset="0"/>
                <a:cs typeface="Arial" panose="020B0604020202020204" pitchFamily="34" charset="0"/>
              </a:rPr>
              <a:t>).</a:t>
            </a:r>
          </a:p>
          <a:p>
            <a:pPr eaLnBrk="1" fontAlgn="auto" hangingPunct="1">
              <a:lnSpc>
                <a:spcPct val="150000"/>
              </a:lnSpc>
              <a:spcAft>
                <a:spcPts val="0"/>
              </a:spcAft>
              <a:defRPr/>
            </a:pPr>
            <a:r>
              <a:rPr lang="en-US" sz="2200" b="1" dirty="0" err="1" smtClean="0">
                <a:latin typeface="Arial" pitchFamily="34" charset="0"/>
                <a:cs typeface="Arial" pitchFamily="34" charset="0"/>
              </a:rPr>
              <a:t>Đối</a:t>
            </a:r>
            <a:r>
              <a:rPr lang="en-US" sz="2200" b="1" dirty="0" smtClean="0">
                <a:latin typeface="Arial" pitchFamily="34" charset="0"/>
                <a:cs typeface="Arial" pitchFamily="34" charset="0"/>
              </a:rPr>
              <a:t> </a:t>
            </a:r>
            <a:r>
              <a:rPr lang="en-US" sz="2200" b="1" dirty="0" err="1" smtClean="0">
                <a:latin typeface="Arial" pitchFamily="34" charset="0"/>
                <a:cs typeface="Arial" pitchFamily="34" charset="0"/>
              </a:rPr>
              <a:t>tượng</a:t>
            </a:r>
            <a:r>
              <a:rPr lang="en-US" sz="2200" b="1" dirty="0" smtClean="0">
                <a:latin typeface="Arial" pitchFamily="34" charset="0"/>
                <a:cs typeface="Arial" pitchFamily="34" charset="0"/>
              </a:rPr>
              <a:t>:</a:t>
            </a:r>
            <a:r>
              <a:rPr lang="en-US" sz="2200" dirty="0" smtClean="0">
                <a:latin typeface="Arial" panose="020B0604020202020204" pitchFamily="34" charset="0"/>
                <a:cs typeface="Arial" panose="020B0604020202020204" pitchFamily="34" charset="0"/>
              </a:rPr>
              <a:t> </a:t>
            </a:r>
            <a:r>
              <a:rPr lang="en-US" sz="2200" dirty="0" err="1" smtClean="0">
                <a:latin typeface="Arial" panose="020B0604020202020204" pitchFamily="34" charset="0"/>
                <a:cs typeface="Arial" panose="020B0604020202020204" pitchFamily="34" charset="0"/>
              </a:rPr>
              <a:t>Bệnh</a:t>
            </a:r>
            <a:r>
              <a:rPr lang="en-US" sz="2200" dirty="0" smtClean="0">
                <a:latin typeface="Arial" panose="020B0604020202020204" pitchFamily="34" charset="0"/>
                <a:cs typeface="Arial" panose="020B0604020202020204" pitchFamily="34" charset="0"/>
              </a:rPr>
              <a:t> </a:t>
            </a:r>
            <a:r>
              <a:rPr lang="en-US" sz="2200" dirty="0" err="1" smtClean="0">
                <a:latin typeface="Arial" panose="020B0604020202020204" pitchFamily="34" charset="0"/>
                <a:cs typeface="Arial" panose="020B0604020202020204" pitchFamily="34" charset="0"/>
              </a:rPr>
              <a:t>nhân</a:t>
            </a:r>
            <a:r>
              <a:rPr lang="en-US" sz="2200" dirty="0" smtClean="0">
                <a:latin typeface="Arial" panose="020B0604020202020204" pitchFamily="34" charset="0"/>
                <a:cs typeface="Arial" panose="020B0604020202020204" pitchFamily="34" charset="0"/>
              </a:rPr>
              <a:t> </a:t>
            </a:r>
            <a:r>
              <a:rPr lang="en-US" sz="2200" dirty="0" err="1" smtClean="0">
                <a:latin typeface="Arial" panose="020B0604020202020204" pitchFamily="34" charset="0"/>
                <a:cs typeface="Arial" panose="020B0604020202020204" pitchFamily="34" charset="0"/>
              </a:rPr>
              <a:t>đang</a:t>
            </a:r>
            <a:r>
              <a:rPr lang="en-US" sz="2200" dirty="0" smtClean="0">
                <a:latin typeface="Arial" panose="020B0604020202020204" pitchFamily="34" charset="0"/>
                <a:cs typeface="Arial" panose="020B0604020202020204" pitchFamily="34" charset="0"/>
              </a:rPr>
              <a:t> </a:t>
            </a:r>
            <a:r>
              <a:rPr lang="en-US" sz="2200" dirty="0" err="1" smtClean="0">
                <a:latin typeface="Arial" panose="020B0604020202020204" pitchFamily="34" charset="0"/>
                <a:cs typeface="Arial" panose="020B0604020202020204" pitchFamily="34" charset="0"/>
              </a:rPr>
              <a:t>điều</a:t>
            </a:r>
            <a:r>
              <a:rPr lang="en-US" sz="2200" dirty="0" smtClean="0">
                <a:latin typeface="Arial" panose="020B0604020202020204" pitchFamily="34" charset="0"/>
                <a:cs typeface="Arial" panose="020B0604020202020204" pitchFamily="34" charset="0"/>
              </a:rPr>
              <a:t> </a:t>
            </a:r>
            <a:r>
              <a:rPr lang="en-US" sz="2200" dirty="0" err="1" smtClean="0">
                <a:latin typeface="Arial" panose="020B0604020202020204" pitchFamily="34" charset="0"/>
                <a:cs typeface="Arial" panose="020B0604020202020204" pitchFamily="34" charset="0"/>
              </a:rPr>
              <a:t>trị</a:t>
            </a:r>
            <a:r>
              <a:rPr lang="en-US" sz="2200" dirty="0" smtClean="0">
                <a:latin typeface="Arial" panose="020B0604020202020204" pitchFamily="34" charset="0"/>
                <a:cs typeface="Arial" panose="020B0604020202020204" pitchFamily="34" charset="0"/>
              </a:rPr>
              <a:t> Methadone</a:t>
            </a:r>
          </a:p>
          <a:p>
            <a:pPr eaLnBrk="1" fontAlgn="auto" hangingPunct="1">
              <a:lnSpc>
                <a:spcPct val="150000"/>
              </a:lnSpc>
              <a:spcAft>
                <a:spcPts val="0"/>
              </a:spcAft>
              <a:defRPr/>
            </a:pPr>
            <a:r>
              <a:rPr lang="en-US" sz="2200" b="1" dirty="0" err="1" smtClean="0">
                <a:latin typeface="Arial" pitchFamily="34" charset="0"/>
                <a:cs typeface="Arial" pitchFamily="34" charset="0"/>
              </a:rPr>
              <a:t>Cỡ</a:t>
            </a:r>
            <a:r>
              <a:rPr lang="en-US" sz="2200" b="1" dirty="0" smtClean="0">
                <a:latin typeface="Arial" pitchFamily="34" charset="0"/>
                <a:cs typeface="Arial" pitchFamily="34" charset="0"/>
              </a:rPr>
              <a:t> </a:t>
            </a:r>
            <a:r>
              <a:rPr lang="en-US" sz="2200" b="1" dirty="0" err="1" smtClean="0">
                <a:latin typeface="Arial" pitchFamily="34" charset="0"/>
                <a:cs typeface="Arial" pitchFamily="34" charset="0"/>
              </a:rPr>
              <a:t>mẫu</a:t>
            </a:r>
            <a:r>
              <a:rPr lang="en-US" sz="2200" b="1" dirty="0" smtClean="0">
                <a:latin typeface="Arial" pitchFamily="34" charset="0"/>
                <a:cs typeface="Arial" pitchFamily="34" charset="0"/>
              </a:rPr>
              <a:t>: </a:t>
            </a:r>
            <a:r>
              <a:rPr lang="en-US" sz="2200" dirty="0" smtClean="0">
                <a:latin typeface="Arial" pitchFamily="34" charset="0"/>
                <a:cs typeface="Arial" pitchFamily="34" charset="0"/>
              </a:rPr>
              <a:t>1.000</a:t>
            </a:r>
          </a:p>
          <a:p>
            <a:pPr eaLnBrk="1" fontAlgn="auto" hangingPunct="1">
              <a:lnSpc>
                <a:spcPct val="150000"/>
              </a:lnSpc>
              <a:spcAft>
                <a:spcPts val="0"/>
              </a:spcAft>
              <a:defRPr/>
            </a:pPr>
            <a:r>
              <a:rPr lang="en-US" sz="2200" b="1" dirty="0" err="1" smtClean="0">
                <a:latin typeface="Arial" pitchFamily="34" charset="0"/>
                <a:cs typeface="Arial" pitchFamily="34" charset="0"/>
              </a:rPr>
              <a:t>Phương</a:t>
            </a:r>
            <a:r>
              <a:rPr lang="en-US" sz="2200" b="1" dirty="0" smtClean="0">
                <a:latin typeface="Arial" pitchFamily="34" charset="0"/>
                <a:cs typeface="Arial" pitchFamily="34" charset="0"/>
              </a:rPr>
              <a:t> </a:t>
            </a:r>
            <a:r>
              <a:rPr lang="en-US" sz="2200" b="1" dirty="0" err="1" smtClean="0">
                <a:latin typeface="Arial" pitchFamily="34" charset="0"/>
                <a:cs typeface="Arial" pitchFamily="34" charset="0"/>
              </a:rPr>
              <a:t>pháp</a:t>
            </a:r>
            <a:r>
              <a:rPr lang="en-US" sz="2200" b="1" dirty="0" smtClean="0">
                <a:latin typeface="Arial" pitchFamily="34" charset="0"/>
                <a:cs typeface="Arial" pitchFamily="34" charset="0"/>
              </a:rPr>
              <a:t> </a:t>
            </a:r>
            <a:r>
              <a:rPr lang="en-US" sz="2200" b="1" dirty="0" err="1" smtClean="0">
                <a:latin typeface="Arial" pitchFamily="34" charset="0"/>
                <a:cs typeface="Arial" pitchFamily="34" charset="0"/>
              </a:rPr>
              <a:t>phân</a:t>
            </a:r>
            <a:r>
              <a:rPr lang="en-US" sz="2200" b="1" dirty="0" smtClean="0">
                <a:latin typeface="Arial" pitchFamily="34" charset="0"/>
                <a:cs typeface="Arial" pitchFamily="34" charset="0"/>
              </a:rPr>
              <a:t> </a:t>
            </a:r>
            <a:r>
              <a:rPr lang="en-US" sz="2200" b="1" dirty="0" err="1" smtClean="0">
                <a:latin typeface="Arial" pitchFamily="34" charset="0"/>
                <a:cs typeface="Arial" pitchFamily="34" charset="0"/>
              </a:rPr>
              <a:t>tích</a:t>
            </a:r>
            <a:r>
              <a:rPr lang="en-US" sz="2200" b="1" dirty="0" smtClean="0">
                <a:latin typeface="Arial" pitchFamily="34" charset="0"/>
                <a:cs typeface="Arial" pitchFamily="34" charset="0"/>
              </a:rPr>
              <a:t>: </a:t>
            </a:r>
            <a:r>
              <a:rPr lang="en-US" sz="2200" dirty="0" err="1" smtClean="0">
                <a:latin typeface="Arial" pitchFamily="34" charset="0"/>
                <a:cs typeface="Arial" pitchFamily="34" charset="0"/>
              </a:rPr>
              <a:t>Phân</a:t>
            </a:r>
            <a:r>
              <a:rPr lang="en-US" sz="2200" dirty="0" smtClean="0">
                <a:latin typeface="Arial" pitchFamily="34" charset="0"/>
                <a:cs typeface="Arial" pitchFamily="34" charset="0"/>
              </a:rPr>
              <a:t> </a:t>
            </a:r>
            <a:r>
              <a:rPr lang="en-US" sz="2200" dirty="0" err="1" smtClean="0">
                <a:latin typeface="Arial" pitchFamily="34" charset="0"/>
                <a:cs typeface="Arial" pitchFamily="34" charset="0"/>
              </a:rPr>
              <a:t>tích</a:t>
            </a:r>
            <a:r>
              <a:rPr lang="en-US" sz="2200" b="1" dirty="0" smtClean="0">
                <a:latin typeface="Arial" pitchFamily="34" charset="0"/>
                <a:cs typeface="Arial" pitchFamily="34" charset="0"/>
              </a:rPr>
              <a:t> </a:t>
            </a:r>
            <a:r>
              <a:rPr lang="en-US" sz="2200" b="1" dirty="0" err="1">
                <a:latin typeface="Arial" pitchFamily="34" charset="0"/>
                <a:cs typeface="Arial" pitchFamily="34" charset="0"/>
              </a:rPr>
              <a:t>m</a:t>
            </a:r>
            <a:r>
              <a:rPr lang="en-US" sz="2200" dirty="0" err="1" smtClean="0">
                <a:latin typeface="Arial" pitchFamily="34" charset="0"/>
                <a:cs typeface="Arial" pitchFamily="34" charset="0"/>
              </a:rPr>
              <a:t>ô</a:t>
            </a:r>
            <a:r>
              <a:rPr lang="en-US" sz="2200" dirty="0" smtClean="0">
                <a:latin typeface="Arial" pitchFamily="34" charset="0"/>
                <a:cs typeface="Arial" pitchFamily="34" charset="0"/>
              </a:rPr>
              <a:t> </a:t>
            </a:r>
            <a:r>
              <a:rPr lang="en-US" sz="2200" dirty="0" err="1" smtClean="0">
                <a:latin typeface="Arial" pitchFamily="34" charset="0"/>
                <a:cs typeface="Arial" pitchFamily="34" charset="0"/>
              </a:rPr>
              <a:t>tả</a:t>
            </a:r>
            <a:r>
              <a:rPr lang="en-US" sz="2200" dirty="0" smtClean="0">
                <a:latin typeface="Arial" pitchFamily="34" charset="0"/>
                <a:cs typeface="Arial" pitchFamily="34" charset="0"/>
              </a:rPr>
              <a:t> </a:t>
            </a:r>
            <a:r>
              <a:rPr lang="en-US" sz="2200" dirty="0" err="1" smtClean="0">
                <a:latin typeface="Arial" pitchFamily="34" charset="0"/>
                <a:cs typeface="Arial" pitchFamily="34" charset="0"/>
              </a:rPr>
              <a:t>và</a:t>
            </a:r>
            <a:r>
              <a:rPr lang="en-US" sz="2200" dirty="0" smtClean="0">
                <a:latin typeface="Arial" pitchFamily="34" charset="0"/>
                <a:cs typeface="Arial" pitchFamily="34" charset="0"/>
              </a:rPr>
              <a:t> </a:t>
            </a:r>
            <a:r>
              <a:rPr lang="en-US" sz="2200" dirty="0" err="1" smtClean="0">
                <a:latin typeface="Arial" pitchFamily="34" charset="0"/>
                <a:cs typeface="Arial" pitchFamily="34" charset="0"/>
              </a:rPr>
              <a:t>hồi</a:t>
            </a:r>
            <a:r>
              <a:rPr lang="en-US" sz="2200" dirty="0" smtClean="0">
                <a:latin typeface="Arial" pitchFamily="34" charset="0"/>
                <a:cs typeface="Arial" pitchFamily="34" charset="0"/>
              </a:rPr>
              <a:t> </a:t>
            </a:r>
            <a:r>
              <a:rPr lang="en-US" sz="2200" dirty="0" err="1" smtClean="0">
                <a:latin typeface="Arial" pitchFamily="34" charset="0"/>
                <a:cs typeface="Arial" pitchFamily="34" charset="0"/>
              </a:rPr>
              <a:t>quy</a:t>
            </a:r>
            <a:r>
              <a:rPr lang="en-US" sz="2200" dirty="0" smtClean="0">
                <a:latin typeface="Arial" pitchFamily="34" charset="0"/>
                <a:cs typeface="Arial" pitchFamily="34" charset="0"/>
              </a:rPr>
              <a:t> logistic</a:t>
            </a:r>
          </a:p>
        </p:txBody>
      </p:sp>
    </p:spTree>
    <p:extLst>
      <p:ext uri="{BB962C8B-B14F-4D97-AF65-F5344CB8AC3E}">
        <p14:creationId xmlns:p14="http://schemas.microsoft.com/office/powerpoint/2010/main" val="37474371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Autofit/>
          </a:bodyPr>
          <a:lstStyle/>
          <a:p>
            <a:r>
              <a:rPr lang="en-US" sz="3600" dirty="0" smtClean="0"/>
              <a:t>4. </a:t>
            </a:r>
            <a:r>
              <a:rPr lang="en-US" sz="3600" dirty="0" err="1" smtClean="0"/>
              <a:t>Kết</a:t>
            </a:r>
            <a:r>
              <a:rPr lang="en-US" sz="3600" dirty="0" smtClean="0"/>
              <a:t> </a:t>
            </a:r>
            <a:r>
              <a:rPr lang="en-US" sz="3600" dirty="0" err="1" smtClean="0"/>
              <a:t>quả</a:t>
            </a:r>
            <a:r>
              <a:rPr lang="en-US" sz="3600" dirty="0" smtClean="0"/>
              <a:t> - </a:t>
            </a:r>
            <a:r>
              <a:rPr lang="en-US" sz="3600" dirty="0" err="1" smtClean="0"/>
              <a:t>Đặc</a:t>
            </a:r>
            <a:r>
              <a:rPr lang="en-US" sz="3600" dirty="0" smtClean="0"/>
              <a:t> </a:t>
            </a:r>
            <a:r>
              <a:rPr lang="en-US" sz="3600" dirty="0" err="1" smtClean="0"/>
              <a:t>điểm</a:t>
            </a:r>
            <a:r>
              <a:rPr lang="en-US" sz="3600" dirty="0" smtClean="0"/>
              <a:t> </a:t>
            </a:r>
            <a:r>
              <a:rPr lang="en-US" sz="3600" dirty="0" err="1" smtClean="0"/>
              <a:t>nhân</a:t>
            </a:r>
            <a:r>
              <a:rPr lang="en-US" sz="3600" dirty="0" smtClean="0"/>
              <a:t> </a:t>
            </a:r>
            <a:r>
              <a:rPr lang="en-US" sz="3600" dirty="0" err="1" smtClean="0"/>
              <a:t>khẩu</a:t>
            </a:r>
            <a:r>
              <a:rPr lang="en-US" sz="3600" dirty="0" smtClean="0"/>
              <a:t> </a:t>
            </a:r>
            <a:r>
              <a:rPr lang="en-US" sz="3600" dirty="0" err="1" smtClean="0"/>
              <a:t>học</a:t>
            </a:r>
            <a:endParaRPr lang="en-US"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690911689"/>
              </p:ext>
            </p:extLst>
          </p:nvPr>
        </p:nvGraphicFramePr>
        <p:xfrm>
          <a:off x="381000" y="914400"/>
          <a:ext cx="8305802" cy="5791200"/>
        </p:xfrm>
        <a:graphic>
          <a:graphicData uri="http://schemas.openxmlformats.org/drawingml/2006/table">
            <a:tbl>
              <a:tblPr firstRow="1" firstCol="1" bandRow="1">
                <a:tableStyleId>{5C22544A-7EE6-4342-B048-85BDC9FD1C3A}</a:tableStyleId>
              </a:tblPr>
              <a:tblGrid>
                <a:gridCol w="2875085"/>
                <a:gridCol w="1038225"/>
                <a:gridCol w="1122199"/>
                <a:gridCol w="2686530"/>
                <a:gridCol w="583763"/>
              </a:tblGrid>
              <a:tr h="219075">
                <a:tc>
                  <a:txBody>
                    <a:bodyPr/>
                    <a:lstStyle/>
                    <a:p>
                      <a:pPr algn="just">
                        <a:spcAft>
                          <a:spcPts val="0"/>
                        </a:spcAft>
                      </a:pPr>
                      <a:r>
                        <a:rPr lang="en-US" sz="2000" dirty="0" err="1">
                          <a:effectLst/>
                        </a:rPr>
                        <a:t>Đặc</a:t>
                      </a:r>
                      <a:r>
                        <a:rPr lang="en-US" sz="2000" dirty="0">
                          <a:effectLst/>
                        </a:rPr>
                        <a:t> </a:t>
                      </a:r>
                      <a:r>
                        <a:rPr lang="en-US" sz="2000" dirty="0" err="1">
                          <a:effectLst/>
                        </a:rPr>
                        <a:t>điểm</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US" sz="2000" dirty="0" smtClean="0">
                          <a:effectLst/>
                        </a:rPr>
                        <a:t>#</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US" sz="2000">
                          <a:effectLst/>
                        </a:rPr>
                        <a:t>%</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gridSpan="2">
                  <a:txBody>
                    <a:bodyPr/>
                    <a:lstStyle/>
                    <a:p>
                      <a:pPr algn="ctr">
                        <a:spcAft>
                          <a:spcPts val="0"/>
                        </a:spcAft>
                      </a:pPr>
                      <a:r>
                        <a:rPr lang="en-US" sz="2000">
                          <a:effectLst/>
                        </a:rPr>
                        <a:t>Mô tả</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hMerge="1">
                  <a:txBody>
                    <a:bodyPr/>
                    <a:lstStyle/>
                    <a:p>
                      <a:endParaRPr lang="en-US"/>
                    </a:p>
                  </a:txBody>
                  <a:tcPr/>
                </a:tc>
              </a:tr>
              <a:tr h="219075">
                <a:tc>
                  <a:txBody>
                    <a:bodyPr/>
                    <a:lstStyle/>
                    <a:p>
                      <a:pPr>
                        <a:spcAft>
                          <a:spcPts val="0"/>
                        </a:spcAft>
                      </a:pPr>
                      <a:r>
                        <a:rPr lang="en-US" sz="2000">
                          <a:effectLst/>
                        </a:rPr>
                        <a:t>Tuổi</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1000</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gridSpan="2">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hMerge="1">
                  <a:txBody>
                    <a:bodyPr/>
                    <a:lstStyle/>
                    <a:p>
                      <a:endParaRPr lang="en-US"/>
                    </a:p>
                  </a:txBody>
                  <a:tcPr/>
                </a:tc>
              </a:tr>
              <a:tr h="209550">
                <a:tc>
                  <a:txBody>
                    <a:bodyPr/>
                    <a:lstStyle/>
                    <a:p>
                      <a:pPr algn="r">
                        <a:spcAft>
                          <a:spcPts val="0"/>
                        </a:spcAft>
                      </a:pPr>
                      <a:r>
                        <a:rPr lang="en-US" sz="2000">
                          <a:effectLst/>
                        </a:rPr>
                        <a:t>&lt;30 tuổi</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165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16.5%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Trung bình tuổi</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34.9</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09550">
                <a:tc>
                  <a:txBody>
                    <a:bodyPr/>
                    <a:lstStyle/>
                    <a:p>
                      <a:pPr algn="r">
                        <a:spcAft>
                          <a:spcPts val="0"/>
                        </a:spcAft>
                      </a:pPr>
                      <a:r>
                        <a:rPr lang="en-US" sz="2000">
                          <a:effectLst/>
                        </a:rPr>
                        <a:t>Từ 30-34 tuổi</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381</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38.1%</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Độ tuổi phổ biến nhất</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32</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09550">
                <a:tc>
                  <a:txBody>
                    <a:bodyPr/>
                    <a:lstStyle/>
                    <a:p>
                      <a:pPr algn="r">
                        <a:spcAft>
                          <a:spcPts val="0"/>
                        </a:spcAft>
                      </a:pPr>
                      <a:r>
                        <a:rPr lang="en-US" sz="2000">
                          <a:effectLst/>
                        </a:rPr>
                        <a:t>Từ 35-39 tuổi</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261</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26.1%</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Độ lệch chuẩn</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6.6</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19075">
                <a:tc>
                  <a:txBody>
                    <a:bodyPr/>
                    <a:lstStyle/>
                    <a:p>
                      <a:pPr algn="r">
                        <a:spcAft>
                          <a:spcPts val="0"/>
                        </a:spcAft>
                      </a:pPr>
                      <a:r>
                        <a:rPr lang="en-US" sz="2000">
                          <a:effectLst/>
                        </a:rPr>
                        <a:t>&gt;=40 tuổi</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193</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19.3%</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Tuổi nhỏ nhất</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17</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19075">
                <a:tc>
                  <a:txBody>
                    <a:bodyPr/>
                    <a:lstStyle/>
                    <a:p>
                      <a:pPr>
                        <a:spcAft>
                          <a:spcPts val="0"/>
                        </a:spcAft>
                      </a:pP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just">
                        <a:spcAft>
                          <a:spcPts val="0"/>
                        </a:spcAft>
                      </a:pPr>
                      <a:r>
                        <a:rPr lang="en-US" sz="2000">
                          <a:effectLst/>
                        </a:rPr>
                        <a:t>Tuổi lớn nhất</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dirty="0">
                          <a:effectLst/>
                        </a:rPr>
                        <a:t>64</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r>
              <a:tr h="209550">
                <a:tc>
                  <a:txBody>
                    <a:bodyPr/>
                    <a:lstStyle/>
                    <a:p>
                      <a:pPr>
                        <a:spcAft>
                          <a:spcPts val="0"/>
                        </a:spcAft>
                      </a:pPr>
                      <a:r>
                        <a:rPr lang="en-US" sz="2000" dirty="0" err="1">
                          <a:effectLst/>
                        </a:rPr>
                        <a:t>Học</a:t>
                      </a:r>
                      <a:r>
                        <a:rPr lang="en-US" sz="2000" dirty="0">
                          <a:effectLst/>
                        </a:rPr>
                        <a:t> </a:t>
                      </a:r>
                      <a:r>
                        <a:rPr lang="en-US" sz="2000" dirty="0" err="1">
                          <a:effectLst/>
                        </a:rPr>
                        <a:t>vấn</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1000</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indent="495300"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09550">
                <a:tc>
                  <a:txBody>
                    <a:bodyPr/>
                    <a:lstStyle/>
                    <a:p>
                      <a:pPr algn="r">
                        <a:spcAft>
                          <a:spcPts val="0"/>
                        </a:spcAft>
                      </a:pPr>
                      <a:r>
                        <a:rPr lang="en-US" sz="2000">
                          <a:effectLst/>
                        </a:rPr>
                        <a:t>Cấp 1 (1-5) và thấp hơn</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98</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9.8%</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a:effectLst/>
                        </a:rPr>
                        <a:t> </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dirty="0">
                          <a:effectLst/>
                        </a:rPr>
                        <a:t> </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r>
              <a:tr h="209550">
                <a:tc>
                  <a:txBody>
                    <a:bodyPr/>
                    <a:lstStyle/>
                    <a:p>
                      <a:pPr algn="r">
                        <a:spcAft>
                          <a:spcPts val="0"/>
                        </a:spcAft>
                      </a:pPr>
                      <a:r>
                        <a:rPr lang="en-US" sz="2000">
                          <a:effectLst/>
                        </a:rPr>
                        <a:t>Cấp 2 (6-9)</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354</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35.4%</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09550">
                <a:tc>
                  <a:txBody>
                    <a:bodyPr/>
                    <a:lstStyle/>
                    <a:p>
                      <a:pPr algn="r">
                        <a:spcAft>
                          <a:spcPts val="0"/>
                        </a:spcAft>
                      </a:pPr>
                      <a:r>
                        <a:rPr lang="en-US" sz="2000">
                          <a:effectLst/>
                        </a:rPr>
                        <a:t>Cấp 3 (10-12)</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416</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41.6%</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19075">
                <a:tc>
                  <a:txBody>
                    <a:bodyPr/>
                    <a:lstStyle/>
                    <a:p>
                      <a:pPr algn="r">
                        <a:spcAft>
                          <a:spcPts val="0"/>
                        </a:spcAft>
                      </a:pPr>
                      <a:r>
                        <a:rPr lang="en-US" sz="2000" dirty="0" smtClean="0">
                          <a:effectLst/>
                        </a:rPr>
                        <a:t>TC, CĐ,</a:t>
                      </a:r>
                      <a:r>
                        <a:rPr lang="en-US" sz="2000" baseline="0" dirty="0" smtClean="0">
                          <a:effectLst/>
                        </a:rPr>
                        <a:t> ĐH…</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132</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13.2%</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09550">
                <a:tc>
                  <a:txBody>
                    <a:bodyPr/>
                    <a:lstStyle/>
                    <a:p>
                      <a:pPr>
                        <a:spcAft>
                          <a:spcPts val="0"/>
                        </a:spcAft>
                      </a:pPr>
                      <a:r>
                        <a:rPr lang="en-US" sz="2000">
                          <a:effectLst/>
                        </a:rPr>
                        <a:t>Hôn nhân</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1000</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indent="495300"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09550">
                <a:tc>
                  <a:txBody>
                    <a:bodyPr/>
                    <a:lstStyle/>
                    <a:p>
                      <a:pPr algn="r">
                        <a:spcAft>
                          <a:spcPts val="0"/>
                        </a:spcAft>
                      </a:pPr>
                      <a:r>
                        <a:rPr lang="en-US" sz="2000" dirty="0" err="1">
                          <a:effectLst/>
                        </a:rPr>
                        <a:t>Độc</a:t>
                      </a:r>
                      <a:r>
                        <a:rPr lang="en-US" sz="2000" dirty="0">
                          <a:effectLst/>
                        </a:rPr>
                        <a:t> </a:t>
                      </a:r>
                      <a:r>
                        <a:rPr lang="en-US" sz="2000" dirty="0" err="1" smtClean="0">
                          <a:effectLst/>
                        </a:rPr>
                        <a:t>thân</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461</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46.1%</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dirty="0">
                          <a:effectLst/>
                        </a:rPr>
                        <a:t> </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400050">
                <a:tc>
                  <a:txBody>
                    <a:bodyPr/>
                    <a:lstStyle/>
                    <a:p>
                      <a:pPr algn="r">
                        <a:spcAft>
                          <a:spcPts val="0"/>
                        </a:spcAft>
                      </a:pPr>
                      <a:r>
                        <a:rPr lang="en-US" sz="2000" dirty="0" err="1">
                          <a:effectLst/>
                        </a:rPr>
                        <a:t>Đang</a:t>
                      </a:r>
                      <a:r>
                        <a:rPr lang="en-US" sz="2000" dirty="0">
                          <a:effectLst/>
                        </a:rPr>
                        <a:t> </a:t>
                      </a:r>
                      <a:r>
                        <a:rPr lang="en-US" sz="2000" dirty="0" err="1" smtClean="0">
                          <a:effectLst/>
                        </a:rPr>
                        <a:t>sống</a:t>
                      </a:r>
                      <a:r>
                        <a:rPr lang="en-US" sz="2000" dirty="0" smtClean="0">
                          <a:effectLst/>
                        </a:rPr>
                        <a:t> </a:t>
                      </a:r>
                      <a:r>
                        <a:rPr lang="en-US" sz="2000" dirty="0" err="1">
                          <a:effectLst/>
                        </a:rPr>
                        <a:t>với</a:t>
                      </a:r>
                      <a:r>
                        <a:rPr lang="en-US" sz="2000" dirty="0">
                          <a:effectLst/>
                        </a:rPr>
                        <a:t> </a:t>
                      </a:r>
                      <a:r>
                        <a:rPr lang="en-US" sz="2000" dirty="0" err="1">
                          <a:effectLst/>
                        </a:rPr>
                        <a:t>Vợ</a:t>
                      </a:r>
                      <a:r>
                        <a:rPr lang="en-US" sz="2000" dirty="0">
                          <a:effectLst/>
                        </a:rPr>
                        <a:t>/</a:t>
                      </a:r>
                      <a:r>
                        <a:rPr lang="en-US" sz="2000" dirty="0" err="1">
                          <a:effectLst/>
                        </a:rPr>
                        <a:t>Chồng</a:t>
                      </a:r>
                      <a:r>
                        <a:rPr lang="en-US" sz="2000" dirty="0">
                          <a:effectLst/>
                        </a:rPr>
                        <a:t>/</a:t>
                      </a:r>
                      <a:r>
                        <a:rPr lang="en-US" sz="2000" dirty="0" err="1">
                          <a:effectLst/>
                        </a:rPr>
                        <a:t>Người</a:t>
                      </a:r>
                      <a:r>
                        <a:rPr lang="en-US" sz="2000" dirty="0">
                          <a:effectLst/>
                        </a:rPr>
                        <a:t> </a:t>
                      </a:r>
                      <a:r>
                        <a:rPr lang="en-US" sz="2000" dirty="0" err="1">
                          <a:effectLst/>
                        </a:rPr>
                        <a:t>yêu</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435</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ctr">
                        <a:spcAft>
                          <a:spcPts val="0"/>
                        </a:spcAft>
                      </a:pPr>
                      <a:r>
                        <a:rPr lang="en-US" sz="2000">
                          <a:effectLst/>
                        </a:rPr>
                        <a:t>43.5%</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r>
              <a:tr h="219075">
                <a:tc>
                  <a:txBody>
                    <a:bodyPr/>
                    <a:lstStyle/>
                    <a:p>
                      <a:pPr algn="r">
                        <a:spcAft>
                          <a:spcPts val="0"/>
                        </a:spcAft>
                      </a:pPr>
                      <a:r>
                        <a:rPr lang="en-US" sz="2000">
                          <a:effectLst/>
                        </a:rPr>
                        <a:t>Ly dị/Ly thân/Góa</a:t>
                      </a:r>
                      <a:endParaRPr lang="en-US" sz="200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en-US" sz="2000">
                          <a:effectLst/>
                        </a:rPr>
                        <a:t>104</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dirty="0">
                          <a:effectLst/>
                        </a:rPr>
                        <a:t>10.4%</a:t>
                      </a:r>
                      <a:endParaRPr lang="en-US" sz="20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just">
                        <a:spcAft>
                          <a:spcPts val="0"/>
                        </a:spcAft>
                      </a:pPr>
                      <a:r>
                        <a:rPr lang="en-US" sz="2000">
                          <a:effectLst/>
                        </a:rPr>
                        <a:t> </a:t>
                      </a:r>
                      <a:endParaRPr lang="en-US" sz="2000">
                        <a:effectLst/>
                        <a:latin typeface="Times New Roman" panose="02020603050405020304" pitchFamily="18" charset="0"/>
                        <a:ea typeface="Times New Roman" panose="02020603050405020304" pitchFamily="18" charset="0"/>
                      </a:endParaRPr>
                    </a:p>
                  </a:txBody>
                  <a:tcPr marL="68580" marR="68580" marT="0" marB="0" anchor="b"/>
                </a:tc>
                <a:tc>
                  <a:txBody>
                    <a:bodyPr/>
                    <a:lstStyle/>
                    <a:p>
                      <a:pPr algn="r">
                        <a:spcAft>
                          <a:spcPts val="0"/>
                        </a:spcAft>
                      </a:pPr>
                      <a:r>
                        <a:rPr lang="en-US" sz="2000" dirty="0">
                          <a:effectLst/>
                        </a:rPr>
                        <a:t> </a:t>
                      </a:r>
                      <a:endParaRPr lang="en-US" sz="2000" dirty="0">
                        <a:effectLst/>
                        <a:latin typeface="Times New Roman" panose="02020603050405020304" pitchFamily="18" charset="0"/>
                        <a:ea typeface="Times New Roman" panose="02020603050405020304" pitchFamily="18" charset="0"/>
                      </a:endParaRPr>
                    </a:p>
                  </a:txBody>
                  <a:tcPr marL="68580" marR="68580" marT="0" marB="0" anchor="b"/>
                </a:tc>
              </a:tr>
            </a:tbl>
          </a:graphicData>
        </a:graphic>
      </p:graphicFrame>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67400" y="3733800"/>
            <a:ext cx="2590800" cy="2605438"/>
          </a:xfrm>
          <a:prstGeom prst="rect">
            <a:avLst/>
          </a:prstGeom>
        </p:spPr>
      </p:pic>
    </p:spTree>
    <p:extLst>
      <p:ext uri="{BB962C8B-B14F-4D97-AF65-F5344CB8AC3E}">
        <p14:creationId xmlns:p14="http://schemas.microsoft.com/office/powerpoint/2010/main" val="4646756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sz="3600" dirty="0" smtClean="0"/>
              <a:t>4. </a:t>
            </a:r>
            <a:r>
              <a:rPr lang="en-US" sz="3600" dirty="0" err="1" smtClean="0"/>
              <a:t>Kết</a:t>
            </a:r>
            <a:r>
              <a:rPr lang="en-US" sz="3600" dirty="0" smtClean="0"/>
              <a:t> </a:t>
            </a:r>
            <a:r>
              <a:rPr lang="en-US" sz="3600" dirty="0" err="1" smtClean="0"/>
              <a:t>quả</a:t>
            </a:r>
            <a:r>
              <a:rPr lang="en-US" sz="3600" dirty="0" smtClean="0"/>
              <a:t> - </a:t>
            </a:r>
            <a:r>
              <a:rPr lang="en-US" sz="3600" dirty="0" err="1" smtClean="0"/>
              <a:t>Phân</a:t>
            </a:r>
            <a:r>
              <a:rPr lang="en-US" sz="3600" dirty="0" smtClean="0"/>
              <a:t> </a:t>
            </a:r>
            <a:r>
              <a:rPr lang="en-US" sz="3600" dirty="0" err="1" smtClean="0"/>
              <a:t>loại</a:t>
            </a:r>
            <a:r>
              <a:rPr lang="en-US" sz="3600" dirty="0" smtClean="0"/>
              <a:t> </a:t>
            </a:r>
            <a:r>
              <a:rPr lang="en-US" sz="3600" dirty="0" err="1" smtClean="0"/>
              <a:t>bệnh</a:t>
            </a:r>
            <a:r>
              <a:rPr lang="en-US" sz="3600" dirty="0" smtClean="0"/>
              <a:t> </a:t>
            </a:r>
            <a:r>
              <a:rPr lang="en-US" sz="3600" dirty="0" err="1" smtClean="0"/>
              <a:t>nhân</a:t>
            </a:r>
            <a:endParaRPr lang="en-US"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88326288"/>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p:cNvSpPr/>
          <p:nvPr/>
        </p:nvSpPr>
        <p:spPr>
          <a:xfrm>
            <a:off x="1143000" y="2743200"/>
            <a:ext cx="6400800" cy="707886"/>
          </a:xfrm>
          <a:prstGeom prst="rect">
            <a:avLst/>
          </a:prstGeom>
        </p:spPr>
        <p:txBody>
          <a:bodyPr wrap="square">
            <a:spAutoFit/>
          </a:bodyPr>
          <a:lstStyle/>
          <a:p>
            <a:r>
              <a:rPr lang="en-US" sz="2000" dirty="0" err="1" smtClean="0">
                <a:solidFill>
                  <a:srgbClr val="0070C0"/>
                </a:solidFill>
              </a:rPr>
              <a:t>Khoảng</a:t>
            </a:r>
            <a:r>
              <a:rPr lang="en-US" sz="2000" dirty="0" smtClean="0">
                <a:solidFill>
                  <a:srgbClr val="0070C0"/>
                </a:solidFill>
              </a:rPr>
              <a:t> 8% </a:t>
            </a:r>
            <a:r>
              <a:rPr lang="en-US" sz="2000" dirty="0" err="1" smtClean="0">
                <a:solidFill>
                  <a:srgbClr val="0070C0"/>
                </a:solidFill>
              </a:rPr>
              <a:t>bệnh</a:t>
            </a:r>
            <a:r>
              <a:rPr lang="en-US" sz="2000" dirty="0" smtClean="0">
                <a:solidFill>
                  <a:srgbClr val="0070C0"/>
                </a:solidFill>
              </a:rPr>
              <a:t> </a:t>
            </a:r>
            <a:r>
              <a:rPr lang="en-US" sz="2000" dirty="0" err="1" smtClean="0">
                <a:solidFill>
                  <a:srgbClr val="0070C0"/>
                </a:solidFill>
              </a:rPr>
              <a:t>nhân</a:t>
            </a:r>
            <a:r>
              <a:rPr lang="en-US" sz="2000" dirty="0" smtClean="0">
                <a:solidFill>
                  <a:srgbClr val="0070C0"/>
                </a:solidFill>
              </a:rPr>
              <a:t> Methadone </a:t>
            </a:r>
            <a:r>
              <a:rPr lang="en-US" sz="2000" dirty="0" err="1" smtClean="0">
                <a:solidFill>
                  <a:srgbClr val="0070C0"/>
                </a:solidFill>
              </a:rPr>
              <a:t>thuộc</a:t>
            </a:r>
            <a:r>
              <a:rPr lang="en-US" sz="2000" dirty="0" smtClean="0">
                <a:solidFill>
                  <a:srgbClr val="0070C0"/>
                </a:solidFill>
              </a:rPr>
              <a:t> </a:t>
            </a:r>
            <a:r>
              <a:rPr lang="en-US" sz="2000" dirty="0" err="1" smtClean="0">
                <a:solidFill>
                  <a:srgbClr val="0070C0"/>
                </a:solidFill>
              </a:rPr>
              <a:t>đối</a:t>
            </a:r>
            <a:r>
              <a:rPr lang="en-US" sz="2000" dirty="0" smtClean="0">
                <a:solidFill>
                  <a:srgbClr val="0070C0"/>
                </a:solidFill>
              </a:rPr>
              <a:t> </a:t>
            </a:r>
            <a:r>
              <a:rPr lang="en-US" sz="2000" dirty="0" err="1" smtClean="0">
                <a:solidFill>
                  <a:srgbClr val="0070C0"/>
                </a:solidFill>
              </a:rPr>
              <a:t>tượng</a:t>
            </a:r>
            <a:r>
              <a:rPr lang="en-US" sz="2000" dirty="0" smtClean="0">
                <a:solidFill>
                  <a:srgbClr val="0070C0"/>
                </a:solidFill>
              </a:rPr>
              <a:t> </a:t>
            </a:r>
            <a:r>
              <a:rPr lang="en-US" sz="2000" dirty="0" err="1" smtClean="0">
                <a:solidFill>
                  <a:srgbClr val="0070C0"/>
                </a:solidFill>
              </a:rPr>
              <a:t>được</a:t>
            </a:r>
            <a:r>
              <a:rPr lang="en-US" sz="2000" dirty="0" smtClean="0">
                <a:solidFill>
                  <a:srgbClr val="0070C0"/>
                </a:solidFill>
              </a:rPr>
              <a:t> </a:t>
            </a:r>
            <a:r>
              <a:rPr lang="en-US" sz="2000" dirty="0" err="1" smtClean="0">
                <a:solidFill>
                  <a:srgbClr val="0070C0"/>
                </a:solidFill>
              </a:rPr>
              <a:t>miễn</a:t>
            </a:r>
            <a:r>
              <a:rPr lang="en-US" sz="2000" dirty="0" smtClean="0">
                <a:solidFill>
                  <a:srgbClr val="0070C0"/>
                </a:solidFill>
              </a:rPr>
              <a:t> </a:t>
            </a:r>
            <a:r>
              <a:rPr lang="en-US" sz="2000" dirty="0" err="1" smtClean="0">
                <a:solidFill>
                  <a:srgbClr val="0070C0"/>
                </a:solidFill>
              </a:rPr>
              <a:t>giảm</a:t>
            </a:r>
            <a:r>
              <a:rPr lang="en-US" sz="2000" dirty="0" smtClean="0">
                <a:solidFill>
                  <a:srgbClr val="0070C0"/>
                </a:solidFill>
              </a:rPr>
              <a:t> </a:t>
            </a:r>
            <a:r>
              <a:rPr lang="en-US" sz="2000" dirty="0" err="1" smtClean="0">
                <a:solidFill>
                  <a:srgbClr val="0070C0"/>
                </a:solidFill>
              </a:rPr>
              <a:t>phí</a:t>
            </a:r>
            <a:r>
              <a:rPr lang="en-US" sz="2000" dirty="0" smtClean="0">
                <a:solidFill>
                  <a:srgbClr val="0070C0"/>
                </a:solidFill>
              </a:rPr>
              <a:t> </a:t>
            </a:r>
            <a:r>
              <a:rPr lang="en-US" sz="2000" dirty="0" err="1" smtClean="0">
                <a:solidFill>
                  <a:srgbClr val="0070C0"/>
                </a:solidFill>
              </a:rPr>
              <a:t>điều</a:t>
            </a:r>
            <a:r>
              <a:rPr lang="en-US" sz="2000" dirty="0" smtClean="0">
                <a:solidFill>
                  <a:srgbClr val="0070C0"/>
                </a:solidFill>
              </a:rPr>
              <a:t> </a:t>
            </a:r>
            <a:r>
              <a:rPr lang="en-US" sz="2000" dirty="0" err="1" smtClean="0">
                <a:solidFill>
                  <a:srgbClr val="0070C0"/>
                </a:solidFill>
              </a:rPr>
              <a:t>trị</a:t>
            </a:r>
            <a:r>
              <a:rPr lang="en-US" sz="2000" dirty="0" smtClean="0">
                <a:solidFill>
                  <a:srgbClr val="0070C0"/>
                </a:solidFill>
              </a:rPr>
              <a:t> </a:t>
            </a:r>
            <a:r>
              <a:rPr lang="en-US" sz="2000" dirty="0" err="1" smtClean="0">
                <a:solidFill>
                  <a:srgbClr val="0070C0"/>
                </a:solidFill>
              </a:rPr>
              <a:t>theo</a:t>
            </a:r>
            <a:r>
              <a:rPr lang="en-US" sz="2000" dirty="0" smtClean="0">
                <a:solidFill>
                  <a:srgbClr val="0070C0"/>
                </a:solidFill>
              </a:rPr>
              <a:t> </a:t>
            </a:r>
            <a:r>
              <a:rPr lang="en-US" sz="2000" dirty="0" err="1" smtClean="0">
                <a:solidFill>
                  <a:srgbClr val="0070C0"/>
                </a:solidFill>
              </a:rPr>
              <a:t>quy</a:t>
            </a:r>
            <a:r>
              <a:rPr lang="en-US" sz="2000" dirty="0" smtClean="0">
                <a:solidFill>
                  <a:srgbClr val="0070C0"/>
                </a:solidFill>
              </a:rPr>
              <a:t> </a:t>
            </a:r>
            <a:r>
              <a:rPr lang="en-US" sz="2000" dirty="0" err="1" smtClean="0">
                <a:solidFill>
                  <a:srgbClr val="0070C0"/>
                </a:solidFill>
              </a:rPr>
              <a:t>định</a:t>
            </a:r>
            <a:r>
              <a:rPr lang="en-US" sz="2000" dirty="0" smtClean="0">
                <a:solidFill>
                  <a:srgbClr val="0070C0"/>
                </a:solidFill>
              </a:rPr>
              <a:t> (NĐ 96)</a:t>
            </a:r>
            <a:endParaRPr lang="en-US" sz="2000" dirty="0">
              <a:solidFill>
                <a:srgbClr val="0070C0"/>
              </a:solidFill>
            </a:endParaRPr>
          </a:p>
        </p:txBody>
      </p:sp>
    </p:spTree>
    <p:extLst>
      <p:ext uri="{BB962C8B-B14F-4D97-AF65-F5344CB8AC3E}">
        <p14:creationId xmlns:p14="http://schemas.microsoft.com/office/powerpoint/2010/main" val="15949826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sz="3600" b="1" dirty="0" smtClean="0"/>
              <a:t>4. </a:t>
            </a:r>
            <a:r>
              <a:rPr lang="en-US" sz="3600" b="1" dirty="0" err="1" smtClean="0"/>
              <a:t>Kết</a:t>
            </a:r>
            <a:r>
              <a:rPr lang="en-US" sz="3600" b="1" dirty="0" smtClean="0"/>
              <a:t> </a:t>
            </a:r>
            <a:r>
              <a:rPr lang="en-US" sz="3600" b="1" dirty="0" err="1" smtClean="0"/>
              <a:t>quả</a:t>
            </a:r>
            <a:r>
              <a:rPr lang="en-US" sz="3600" b="1" dirty="0" smtClean="0"/>
              <a:t> - </a:t>
            </a:r>
            <a:r>
              <a:rPr lang="en-US" sz="3600" b="1" dirty="0" err="1" smtClean="0"/>
              <a:t>Tiền</a:t>
            </a:r>
            <a:r>
              <a:rPr lang="en-US" sz="3600" b="1" dirty="0" smtClean="0"/>
              <a:t> </a:t>
            </a:r>
            <a:r>
              <a:rPr lang="en-US" sz="3600" b="1" dirty="0" err="1" smtClean="0"/>
              <a:t>sử</a:t>
            </a:r>
            <a:r>
              <a:rPr lang="en-US" sz="3600" b="1" dirty="0" smtClean="0"/>
              <a:t> </a:t>
            </a:r>
            <a:r>
              <a:rPr lang="en-US" sz="3600" b="1" dirty="0" err="1" smtClean="0"/>
              <a:t>sử</a:t>
            </a:r>
            <a:r>
              <a:rPr lang="en-US" sz="3600" b="1" dirty="0" smtClean="0"/>
              <a:t> </a:t>
            </a:r>
            <a:r>
              <a:rPr lang="en-US" sz="3600" b="1" dirty="0" err="1" smtClean="0"/>
              <a:t>dụng</a:t>
            </a:r>
            <a:r>
              <a:rPr lang="en-US" sz="3600" b="1" dirty="0" smtClean="0"/>
              <a:t> ma </a:t>
            </a:r>
            <a:r>
              <a:rPr lang="en-US" sz="3600" b="1" dirty="0" err="1" smtClean="0"/>
              <a:t>túy</a:t>
            </a:r>
            <a:endParaRPr lang="en-US" sz="3600"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09202180"/>
              </p:ext>
            </p:extLst>
          </p:nvPr>
        </p:nvGraphicFramePr>
        <p:xfrm>
          <a:off x="457200" y="1605915"/>
          <a:ext cx="8229603" cy="4267200"/>
        </p:xfrm>
        <a:graphic>
          <a:graphicData uri="http://schemas.openxmlformats.org/drawingml/2006/table">
            <a:tbl>
              <a:tblPr firstRow="1" firstCol="1" bandRow="1">
                <a:tableStyleId>{5C22544A-7EE6-4342-B048-85BDC9FD1C3A}</a:tableStyleId>
              </a:tblPr>
              <a:tblGrid>
                <a:gridCol w="2438400"/>
                <a:gridCol w="1143000"/>
                <a:gridCol w="914400"/>
                <a:gridCol w="3045496"/>
                <a:gridCol w="688307"/>
              </a:tblGrid>
              <a:tr h="219075">
                <a:tc>
                  <a:txBody>
                    <a:bodyPr/>
                    <a:lstStyle/>
                    <a:p>
                      <a:pPr algn="just">
                        <a:spcAft>
                          <a:spcPts val="0"/>
                        </a:spcAft>
                      </a:pPr>
                      <a:r>
                        <a:rPr lang="en-US" sz="2000" dirty="0" err="1">
                          <a:effectLst/>
                          <a:latin typeface="Times New Roman" panose="02020603050405020304" pitchFamily="18" charset="0"/>
                          <a:cs typeface="Times New Roman" panose="02020603050405020304" pitchFamily="18" charset="0"/>
                        </a:rPr>
                        <a:t>Đặc</a:t>
                      </a:r>
                      <a:r>
                        <a:rPr lang="en-US" sz="2000" dirty="0">
                          <a:effectLst/>
                          <a:latin typeface="Times New Roman" panose="02020603050405020304" pitchFamily="18" charset="0"/>
                          <a:cs typeface="Times New Roman" panose="02020603050405020304" pitchFamily="18" charset="0"/>
                        </a:rPr>
                        <a:t> </a:t>
                      </a:r>
                      <a:r>
                        <a:rPr lang="en-US" sz="2000" dirty="0" err="1">
                          <a:effectLst/>
                          <a:latin typeface="Times New Roman" panose="02020603050405020304" pitchFamily="18" charset="0"/>
                          <a:cs typeface="Times New Roman" panose="02020603050405020304" pitchFamily="18" charset="0"/>
                        </a:rPr>
                        <a:t>điểm</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ctr">
                        <a:spcAft>
                          <a:spcPts val="0"/>
                        </a:spcAft>
                      </a:pPr>
                      <a:r>
                        <a:rPr lang="en-US" sz="2000" dirty="0" smtClean="0">
                          <a:effectLst/>
                          <a:latin typeface="Times New Roman" panose="02020603050405020304" pitchFamily="18" charset="0"/>
                          <a:ea typeface="+mn-ea"/>
                          <a:cs typeface="Times New Roman" panose="02020603050405020304" pitchFamily="18" charset="0"/>
                        </a:rPr>
                        <a:t>#</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ctr">
                        <a:spcAft>
                          <a:spcPts val="0"/>
                        </a:spcAft>
                      </a:pPr>
                      <a:r>
                        <a:rPr lang="en-US" sz="2000">
                          <a:effectLst/>
                          <a:latin typeface="Times New Roman" panose="02020603050405020304" pitchFamily="18" charset="0"/>
                          <a:cs typeface="Times New Roman" panose="02020603050405020304" pitchFamily="18" charset="0"/>
                        </a:rPr>
                        <a:t>%</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gridSpan="2">
                  <a:txBody>
                    <a:bodyPr/>
                    <a:lstStyle/>
                    <a:p>
                      <a:pPr algn="ctr">
                        <a:spcAft>
                          <a:spcPts val="0"/>
                        </a:spcAft>
                      </a:pPr>
                      <a:r>
                        <a:rPr lang="en-US" sz="2000">
                          <a:effectLst/>
                          <a:latin typeface="Times New Roman" panose="02020603050405020304" pitchFamily="18" charset="0"/>
                          <a:cs typeface="Times New Roman" panose="02020603050405020304" pitchFamily="18" charset="0"/>
                        </a:rPr>
                        <a:t>Mô tả</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hMerge="1">
                  <a:txBody>
                    <a:bodyPr/>
                    <a:lstStyle/>
                    <a:p>
                      <a:endParaRPr lang="en-US"/>
                    </a:p>
                  </a:txBody>
                  <a:tcPr/>
                </a:tc>
              </a:tr>
              <a:tr h="219075">
                <a:tc>
                  <a:txBody>
                    <a:bodyPr/>
                    <a:lstStyle/>
                    <a:p>
                      <a:pPr>
                        <a:spcAft>
                          <a:spcPts val="0"/>
                        </a:spcAft>
                      </a:pPr>
                      <a:r>
                        <a:rPr lang="en-US" sz="2000">
                          <a:effectLst/>
                          <a:latin typeface="Times New Roman" panose="02020603050405020304" pitchFamily="18" charset="0"/>
                          <a:cs typeface="Times New Roman" panose="02020603050405020304" pitchFamily="18" charset="0"/>
                        </a:rPr>
                        <a:t>Thời gian sử dụng ma tuý</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1000</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 </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gridSpan="2">
                  <a:txBody>
                    <a:bodyPr/>
                    <a:lstStyle/>
                    <a:p>
                      <a:pPr algn="ctr">
                        <a:spcAft>
                          <a:spcPts val="0"/>
                        </a:spcAft>
                      </a:pPr>
                      <a:r>
                        <a:rPr lang="en-US" sz="2000">
                          <a:effectLst/>
                          <a:latin typeface="Times New Roman" panose="02020603050405020304" pitchFamily="18" charset="0"/>
                          <a:cs typeface="Times New Roman" panose="02020603050405020304" pitchFamily="18" charset="0"/>
                        </a:rPr>
                        <a:t> </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hMerge="1">
                  <a:txBody>
                    <a:bodyPr/>
                    <a:lstStyle/>
                    <a:p>
                      <a:endParaRPr lang="en-US"/>
                    </a:p>
                  </a:txBody>
                  <a:tcPr/>
                </a:tc>
              </a:tr>
              <a:tr h="209550">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&lt; 10 năm</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170</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17.0%</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spcAft>
                          <a:spcPts val="0"/>
                        </a:spcAft>
                      </a:pPr>
                      <a:r>
                        <a:rPr lang="en-US" sz="2000">
                          <a:effectLst/>
                          <a:latin typeface="Times New Roman" panose="02020603050405020304" pitchFamily="18" charset="0"/>
                          <a:cs typeface="Times New Roman" panose="02020603050405020304" pitchFamily="18" charset="0"/>
                        </a:rPr>
                        <a:t>TB thời gian SDMT (năm)</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14.8</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r>
              <a:tr h="209550">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Từ 10-15 năm</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300</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30.0%</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spcAft>
                          <a:spcPts val="0"/>
                        </a:spcAft>
                      </a:pPr>
                      <a:r>
                        <a:rPr lang="en-US" sz="2000">
                          <a:effectLst/>
                          <a:latin typeface="Times New Roman" panose="02020603050405020304" pitchFamily="18" charset="0"/>
                          <a:cs typeface="Times New Roman" panose="02020603050405020304" pitchFamily="18" charset="0"/>
                        </a:rPr>
                        <a:t>Độ lệch chuẩn (năm)</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5.5</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r>
              <a:tr h="219075">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&gt; 15 năm</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530</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53.0%</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spcAft>
                          <a:spcPts val="0"/>
                        </a:spcAft>
                      </a:pPr>
                      <a:r>
                        <a:rPr lang="en-US" sz="2000">
                          <a:effectLst/>
                          <a:latin typeface="Times New Roman" panose="02020603050405020304" pitchFamily="18" charset="0"/>
                          <a:cs typeface="Times New Roman" panose="02020603050405020304" pitchFamily="18" charset="0"/>
                        </a:rPr>
                        <a:t>Thời gian thấp nhất (năm)</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1</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r>
              <a:tr h="219075">
                <a:tc>
                  <a:txBody>
                    <a:bodyPr/>
                    <a:lstStyle/>
                    <a:p>
                      <a:pPr>
                        <a:spcAft>
                          <a:spcPts val="0"/>
                        </a:spcAft>
                      </a:pP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Aft>
                          <a:spcPts val="0"/>
                        </a:spcAft>
                      </a:pP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just">
                        <a:spcAft>
                          <a:spcPts val="0"/>
                        </a:spcAft>
                      </a:pPr>
                      <a:r>
                        <a:rPr lang="en-US" sz="2000">
                          <a:effectLst/>
                          <a:latin typeface="Times New Roman" panose="02020603050405020304" pitchFamily="18" charset="0"/>
                          <a:cs typeface="Times New Roman" panose="02020603050405020304" pitchFamily="18" charset="0"/>
                        </a:rPr>
                        <a:t> </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just">
                        <a:spcAft>
                          <a:spcPts val="0"/>
                        </a:spcAft>
                      </a:pPr>
                      <a:r>
                        <a:rPr lang="en-US" sz="2000">
                          <a:effectLst/>
                          <a:latin typeface="Times New Roman" panose="02020603050405020304" pitchFamily="18" charset="0"/>
                          <a:cs typeface="Times New Roman" panose="02020603050405020304" pitchFamily="18" charset="0"/>
                        </a:rPr>
                        <a:t>Thời gian cao nhất (năm)</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46</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r>
              <a:tr h="209550">
                <a:tc>
                  <a:txBody>
                    <a:bodyPr/>
                    <a:lstStyle/>
                    <a:p>
                      <a:pPr>
                        <a:spcAft>
                          <a:spcPts val="0"/>
                        </a:spcAft>
                      </a:pPr>
                      <a:r>
                        <a:rPr lang="en-US" sz="2000" dirty="0" err="1">
                          <a:effectLst/>
                          <a:latin typeface="Times New Roman" panose="02020603050405020304" pitchFamily="18" charset="0"/>
                          <a:cs typeface="Times New Roman" panose="02020603050405020304" pitchFamily="18" charset="0"/>
                        </a:rPr>
                        <a:t>Tần</a:t>
                      </a:r>
                      <a:r>
                        <a:rPr lang="en-US" sz="2000" dirty="0">
                          <a:effectLst/>
                          <a:latin typeface="Times New Roman" panose="02020603050405020304" pitchFamily="18" charset="0"/>
                          <a:cs typeface="Times New Roman" panose="02020603050405020304" pitchFamily="18" charset="0"/>
                        </a:rPr>
                        <a:t> </a:t>
                      </a:r>
                      <a:r>
                        <a:rPr lang="en-US" sz="2000" dirty="0" err="1">
                          <a:effectLst/>
                          <a:latin typeface="Times New Roman" panose="02020603050405020304" pitchFamily="18" charset="0"/>
                          <a:cs typeface="Times New Roman" panose="02020603050405020304" pitchFamily="18" charset="0"/>
                        </a:rPr>
                        <a:t>suất</a:t>
                      </a:r>
                      <a:r>
                        <a:rPr lang="en-US" sz="2000" dirty="0">
                          <a:effectLst/>
                          <a:latin typeface="Times New Roman" panose="02020603050405020304" pitchFamily="18" charset="0"/>
                          <a:cs typeface="Times New Roman" panose="02020603050405020304" pitchFamily="18" charset="0"/>
                        </a:rPr>
                        <a:t> </a:t>
                      </a:r>
                      <a:r>
                        <a:rPr lang="en-US" sz="2000" dirty="0" err="1">
                          <a:effectLst/>
                          <a:latin typeface="Times New Roman" panose="02020603050405020304" pitchFamily="18" charset="0"/>
                          <a:cs typeface="Times New Roman" panose="02020603050405020304" pitchFamily="18" charset="0"/>
                        </a:rPr>
                        <a:t>sư</a:t>
                      </a:r>
                      <a:r>
                        <a:rPr lang="en-US" sz="2000" dirty="0">
                          <a:effectLst/>
                          <a:latin typeface="Times New Roman" panose="02020603050405020304" pitchFamily="18" charset="0"/>
                          <a:cs typeface="Times New Roman" panose="02020603050405020304" pitchFamily="18" charset="0"/>
                        </a:rPr>
                        <a:t>̉ </a:t>
                      </a:r>
                      <a:r>
                        <a:rPr lang="en-US" sz="2000" dirty="0" err="1">
                          <a:effectLst/>
                          <a:latin typeface="Times New Roman" panose="02020603050405020304" pitchFamily="18" charset="0"/>
                          <a:cs typeface="Times New Roman" panose="02020603050405020304" pitchFamily="18" charset="0"/>
                        </a:rPr>
                        <a:t>dụng</a:t>
                      </a:r>
                      <a:r>
                        <a:rPr lang="en-US" sz="2000" dirty="0">
                          <a:effectLst/>
                          <a:latin typeface="Times New Roman" panose="02020603050405020304" pitchFamily="18" charset="0"/>
                          <a:cs typeface="Times New Roman" panose="02020603050405020304" pitchFamily="18" charset="0"/>
                        </a:rPr>
                        <a:t> heroin </a:t>
                      </a:r>
                      <a:r>
                        <a:rPr lang="en-US" sz="2000" dirty="0" err="1">
                          <a:effectLst/>
                          <a:latin typeface="Times New Roman" panose="02020603050405020304" pitchFamily="18" charset="0"/>
                          <a:cs typeface="Times New Roman" panose="02020603050405020304" pitchFamily="18" charset="0"/>
                        </a:rPr>
                        <a:t>trước</a:t>
                      </a:r>
                      <a:r>
                        <a:rPr lang="en-US" sz="2000" dirty="0">
                          <a:effectLst/>
                          <a:latin typeface="Times New Roman" panose="02020603050405020304" pitchFamily="18" charset="0"/>
                          <a:cs typeface="Times New Roman" panose="02020603050405020304" pitchFamily="18" charset="0"/>
                        </a:rPr>
                        <a:t> </a:t>
                      </a:r>
                      <a:r>
                        <a:rPr lang="en-US" sz="2000" dirty="0" err="1">
                          <a:effectLst/>
                          <a:latin typeface="Times New Roman" panose="02020603050405020304" pitchFamily="18" charset="0"/>
                          <a:cs typeface="Times New Roman" panose="02020603050405020304" pitchFamily="18" charset="0"/>
                        </a:rPr>
                        <a:t>khi</a:t>
                      </a:r>
                      <a:r>
                        <a:rPr lang="en-US" sz="2000" dirty="0">
                          <a:effectLst/>
                          <a:latin typeface="Times New Roman" panose="02020603050405020304" pitchFamily="18" charset="0"/>
                          <a:cs typeface="Times New Roman" panose="02020603050405020304" pitchFamily="18" charset="0"/>
                        </a:rPr>
                        <a:t> </a:t>
                      </a:r>
                      <a:r>
                        <a:rPr lang="en-US" sz="2000" dirty="0" err="1">
                          <a:effectLst/>
                          <a:latin typeface="Times New Roman" panose="02020603050405020304" pitchFamily="18" charset="0"/>
                          <a:cs typeface="Times New Roman" panose="02020603050405020304" pitchFamily="18" charset="0"/>
                        </a:rPr>
                        <a:t>vào</a:t>
                      </a:r>
                      <a:r>
                        <a:rPr lang="en-US" sz="2000" dirty="0">
                          <a:effectLst/>
                          <a:latin typeface="Times New Roman" panose="02020603050405020304" pitchFamily="18" charset="0"/>
                          <a:cs typeface="Times New Roman" panose="02020603050405020304" pitchFamily="18" charset="0"/>
                        </a:rPr>
                        <a:t> </a:t>
                      </a:r>
                      <a:r>
                        <a:rPr lang="en-US" sz="2000" dirty="0" err="1">
                          <a:effectLst/>
                          <a:latin typeface="Times New Roman" panose="02020603050405020304" pitchFamily="18" charset="0"/>
                          <a:cs typeface="Times New Roman" panose="02020603050405020304" pitchFamily="18" charset="0"/>
                        </a:rPr>
                        <a:t>điều</a:t>
                      </a:r>
                      <a:r>
                        <a:rPr lang="en-US" sz="2000" dirty="0">
                          <a:effectLst/>
                          <a:latin typeface="Times New Roman" panose="02020603050405020304" pitchFamily="18" charset="0"/>
                          <a:cs typeface="Times New Roman" panose="02020603050405020304" pitchFamily="18" charset="0"/>
                        </a:rPr>
                        <a:t> trị</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1000</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indent="495300" algn="r">
                        <a:spcAft>
                          <a:spcPts val="0"/>
                        </a:spcAft>
                      </a:pPr>
                      <a:r>
                        <a:rPr lang="en-US" sz="2000">
                          <a:effectLst/>
                          <a:latin typeface="Times New Roman" panose="02020603050405020304" pitchFamily="18" charset="0"/>
                          <a:cs typeface="Times New Roman" panose="02020603050405020304" pitchFamily="18" charset="0"/>
                        </a:rPr>
                        <a:t> </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just">
                        <a:spcAft>
                          <a:spcPts val="0"/>
                        </a:spcAft>
                      </a:pPr>
                      <a:r>
                        <a:rPr lang="en-US" sz="2000">
                          <a:effectLst/>
                          <a:latin typeface="Times New Roman" panose="02020603050405020304" pitchFamily="18" charset="0"/>
                          <a:cs typeface="Times New Roman" panose="02020603050405020304" pitchFamily="18" charset="0"/>
                        </a:rPr>
                        <a:t> </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 </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r>
              <a:tr h="209550">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1 lần/ngày</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86</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8.6%</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spcAft>
                          <a:spcPts val="0"/>
                        </a:spcAft>
                      </a:pPr>
                      <a:r>
                        <a:rPr lang="en-US" sz="2000">
                          <a:effectLst/>
                          <a:latin typeface="Times New Roman" panose="02020603050405020304" pitchFamily="18" charset="0"/>
                          <a:cs typeface="Times New Roman" panose="02020603050405020304" pitchFamily="18" charset="0"/>
                        </a:rPr>
                        <a:t>Trung bình (lần/ngày)</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3</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r>
              <a:tr h="209550">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2-3 lần/ngày</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667</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66.8%</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spcAft>
                          <a:spcPts val="0"/>
                        </a:spcAft>
                      </a:pPr>
                      <a:r>
                        <a:rPr lang="en-US" sz="2000">
                          <a:effectLst/>
                          <a:latin typeface="Times New Roman" panose="02020603050405020304" pitchFamily="18" charset="0"/>
                          <a:cs typeface="Times New Roman" panose="02020603050405020304" pitchFamily="18" charset="0"/>
                        </a:rPr>
                        <a:t>Thấp nhất (lần/ngày)</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1</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r>
              <a:tr h="209550">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4-5 lần/ngày</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227</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22.7%</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spcAft>
                          <a:spcPts val="0"/>
                        </a:spcAft>
                      </a:pPr>
                      <a:r>
                        <a:rPr lang="en-US" sz="2000">
                          <a:effectLst/>
                          <a:latin typeface="Times New Roman" panose="02020603050405020304" pitchFamily="18" charset="0"/>
                          <a:cs typeface="Times New Roman" panose="02020603050405020304" pitchFamily="18" charset="0"/>
                        </a:rPr>
                        <a:t>Cao nhất (lần/ngày)</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10</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r>
              <a:tr h="219075">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&gt; 5 lần/ngày</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20</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Aft>
                          <a:spcPts val="0"/>
                        </a:spcAft>
                      </a:pPr>
                      <a:r>
                        <a:rPr lang="en-US" sz="2000">
                          <a:effectLst/>
                          <a:latin typeface="Times New Roman" panose="02020603050405020304" pitchFamily="18" charset="0"/>
                          <a:cs typeface="Times New Roman" panose="02020603050405020304" pitchFamily="18" charset="0"/>
                        </a:rPr>
                        <a:t>2.0%</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just">
                        <a:spcAft>
                          <a:spcPts val="0"/>
                        </a:spcAft>
                      </a:pPr>
                      <a:r>
                        <a:rPr lang="en-US" sz="2000">
                          <a:effectLst/>
                          <a:latin typeface="Times New Roman" panose="02020603050405020304" pitchFamily="18" charset="0"/>
                          <a:cs typeface="Times New Roman" panose="02020603050405020304" pitchFamily="18" charset="0"/>
                        </a:rPr>
                        <a:t> </a:t>
                      </a:r>
                      <a:endParaRPr lang="en-US"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algn="r">
                        <a:spcAft>
                          <a:spcPts val="0"/>
                        </a:spcAft>
                      </a:pPr>
                      <a:r>
                        <a:rPr lang="en-US" sz="2000" dirty="0">
                          <a:effectLst/>
                          <a:latin typeface="Times New Roman" panose="02020603050405020304" pitchFamily="18" charset="0"/>
                          <a:cs typeface="Times New Roman" panose="02020603050405020304" pitchFamily="18" charset="0"/>
                        </a:rPr>
                        <a:t> </a:t>
                      </a:r>
                      <a:endParaRPr lang="en-US"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r>
            </a:tbl>
          </a:graphicData>
        </a:graphic>
      </p:graphicFrame>
    </p:spTree>
    <p:extLst>
      <p:ext uri="{BB962C8B-B14F-4D97-AF65-F5344CB8AC3E}">
        <p14:creationId xmlns:p14="http://schemas.microsoft.com/office/powerpoint/2010/main" val="1017466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791200" y="1981200"/>
            <a:ext cx="2895600" cy="3647152"/>
          </a:xfrm>
          <a:prstGeom prst="rect">
            <a:avLst/>
          </a:prstGeom>
        </p:spPr>
        <p:txBody>
          <a:bodyPr wrap="square">
            <a:spAutoFit/>
          </a:bodyPr>
          <a:lstStyle/>
          <a:p>
            <a:pPr>
              <a:lnSpc>
                <a:spcPct val="150000"/>
              </a:lnSpc>
            </a:pPr>
            <a:r>
              <a:rPr lang="en-US" sz="2200" dirty="0" err="1" smtClean="0">
                <a:latin typeface="Times New Roman" panose="02020603050405020304" pitchFamily="18" charset="0"/>
                <a:ea typeface="Times New Roman" panose="02020603050405020304" pitchFamily="18" charset="0"/>
              </a:rPr>
              <a:t>Trung</a:t>
            </a:r>
            <a:r>
              <a:rPr lang="en-US" sz="2200" dirty="0" smtClean="0">
                <a:latin typeface="Times New Roman" panose="02020603050405020304" pitchFamily="18" charset="0"/>
                <a:ea typeface="Times New Roman" panose="02020603050405020304" pitchFamily="18" charset="0"/>
              </a:rPr>
              <a:t> </a:t>
            </a:r>
            <a:r>
              <a:rPr lang="en-US" sz="2200" dirty="0" err="1">
                <a:latin typeface="Times New Roman" panose="02020603050405020304" pitchFamily="18" charset="0"/>
                <a:ea typeface="Times New Roman" panose="02020603050405020304" pitchFamily="18" charset="0"/>
              </a:rPr>
              <a:t>bình</a:t>
            </a:r>
            <a:r>
              <a:rPr lang="en-US" sz="2200" dirty="0">
                <a:latin typeface="Times New Roman" panose="02020603050405020304" pitchFamily="18" charset="0"/>
                <a:ea typeface="Times New Roman" panose="02020603050405020304" pitchFamily="18" charset="0"/>
              </a:rPr>
              <a:t> </a:t>
            </a:r>
            <a:r>
              <a:rPr lang="en-US" sz="2200" dirty="0" smtClean="0">
                <a:latin typeface="Times New Roman" panose="02020603050405020304" pitchFamily="18" charset="0"/>
                <a:ea typeface="Times New Roman" panose="02020603050405020304" pitchFamily="18" charset="0"/>
              </a:rPr>
              <a:t>BN MTD </a:t>
            </a:r>
            <a:r>
              <a:rPr lang="en-US" sz="2200" dirty="0" err="1">
                <a:latin typeface="Times New Roman" panose="02020603050405020304" pitchFamily="18" charset="0"/>
                <a:ea typeface="Times New Roman" panose="02020603050405020304" pitchFamily="18" charset="0"/>
              </a:rPr>
              <a:t>sử</a:t>
            </a:r>
            <a:r>
              <a:rPr lang="en-US" sz="2200" dirty="0">
                <a:latin typeface="Times New Roman" panose="02020603050405020304" pitchFamily="18" charset="0"/>
                <a:ea typeface="Times New Roman" panose="02020603050405020304" pitchFamily="18" charset="0"/>
              </a:rPr>
              <a:t> </a:t>
            </a:r>
            <a:r>
              <a:rPr lang="en-US" sz="2200" dirty="0" err="1">
                <a:latin typeface="Times New Roman" panose="02020603050405020304" pitchFamily="18" charset="0"/>
                <a:ea typeface="Times New Roman" panose="02020603050405020304" pitchFamily="18" charset="0"/>
              </a:rPr>
              <a:t>dụng</a:t>
            </a:r>
            <a:r>
              <a:rPr lang="en-US" sz="2200" dirty="0">
                <a:latin typeface="Times New Roman" panose="02020603050405020304" pitchFamily="18" charset="0"/>
                <a:ea typeface="Times New Roman" panose="02020603050405020304" pitchFamily="18" charset="0"/>
              </a:rPr>
              <a:t> 320.000 </a:t>
            </a:r>
            <a:r>
              <a:rPr lang="en-US" sz="2200" dirty="0" err="1">
                <a:latin typeface="Times New Roman" panose="02020603050405020304" pitchFamily="18" charset="0"/>
                <a:ea typeface="Times New Roman" panose="02020603050405020304" pitchFamily="18" charset="0"/>
              </a:rPr>
              <a:t>đồng</a:t>
            </a:r>
            <a:r>
              <a:rPr lang="en-US" sz="2200" dirty="0">
                <a:latin typeface="Times New Roman" panose="02020603050405020304" pitchFamily="18" charset="0"/>
                <a:ea typeface="Times New Roman" panose="02020603050405020304" pitchFamily="18" charset="0"/>
              </a:rPr>
              <a:t>/</a:t>
            </a:r>
            <a:r>
              <a:rPr lang="en-US" sz="2200" dirty="0" err="1">
                <a:latin typeface="Times New Roman" panose="02020603050405020304" pitchFamily="18" charset="0"/>
                <a:ea typeface="Times New Roman" panose="02020603050405020304" pitchFamily="18" charset="0"/>
              </a:rPr>
              <a:t>ngày</a:t>
            </a:r>
            <a:r>
              <a:rPr lang="en-US" sz="2200" dirty="0">
                <a:latin typeface="Times New Roman" panose="02020603050405020304" pitchFamily="18" charset="0"/>
                <a:ea typeface="Times New Roman" panose="02020603050405020304" pitchFamily="18" charset="0"/>
              </a:rPr>
              <a:t> </a:t>
            </a:r>
            <a:r>
              <a:rPr lang="en-US" sz="2200" dirty="0" err="1">
                <a:latin typeface="Times New Roman" panose="02020603050405020304" pitchFamily="18" charset="0"/>
                <a:ea typeface="Times New Roman" panose="02020603050405020304" pitchFamily="18" charset="0"/>
              </a:rPr>
              <a:t>cho</a:t>
            </a:r>
            <a:r>
              <a:rPr lang="en-US" sz="2200" dirty="0">
                <a:latin typeface="Times New Roman" panose="02020603050405020304" pitchFamily="18" charset="0"/>
                <a:ea typeface="Times New Roman" panose="02020603050405020304" pitchFamily="18" charset="0"/>
              </a:rPr>
              <a:t> </a:t>
            </a:r>
            <a:r>
              <a:rPr lang="en-US" sz="2200" dirty="0" err="1">
                <a:latin typeface="Times New Roman" panose="02020603050405020304" pitchFamily="18" charset="0"/>
                <a:ea typeface="Times New Roman" panose="02020603050405020304" pitchFamily="18" charset="0"/>
              </a:rPr>
              <a:t>việc</a:t>
            </a:r>
            <a:r>
              <a:rPr lang="en-US" sz="2200" dirty="0">
                <a:latin typeface="Times New Roman" panose="02020603050405020304" pitchFamily="18" charset="0"/>
                <a:ea typeface="Times New Roman" panose="02020603050405020304" pitchFamily="18" charset="0"/>
              </a:rPr>
              <a:t> </a:t>
            </a:r>
            <a:r>
              <a:rPr lang="en-US" sz="2200" dirty="0" err="1">
                <a:latin typeface="Times New Roman" panose="02020603050405020304" pitchFamily="18" charset="0"/>
                <a:ea typeface="Times New Roman" panose="02020603050405020304" pitchFamily="18" charset="0"/>
              </a:rPr>
              <a:t>mua</a:t>
            </a:r>
            <a:r>
              <a:rPr lang="en-US" sz="2200" dirty="0">
                <a:latin typeface="Times New Roman" panose="02020603050405020304" pitchFamily="18" charset="0"/>
                <a:ea typeface="Times New Roman" panose="02020603050405020304" pitchFamily="18" charset="0"/>
              </a:rPr>
              <a:t> </a:t>
            </a:r>
            <a:r>
              <a:rPr lang="en-US" sz="2200" dirty="0" err="1">
                <a:latin typeface="Times New Roman" panose="02020603050405020304" pitchFamily="18" charset="0"/>
                <a:ea typeface="Times New Roman" panose="02020603050405020304" pitchFamily="18" charset="0"/>
              </a:rPr>
              <a:t>và</a:t>
            </a:r>
            <a:r>
              <a:rPr lang="en-US" sz="2200" dirty="0">
                <a:latin typeface="Times New Roman" panose="02020603050405020304" pitchFamily="18" charset="0"/>
                <a:ea typeface="Times New Roman" panose="02020603050405020304" pitchFamily="18" charset="0"/>
              </a:rPr>
              <a:t> </a:t>
            </a:r>
            <a:r>
              <a:rPr lang="en-US" sz="2200" dirty="0" err="1">
                <a:latin typeface="Times New Roman" panose="02020603050405020304" pitchFamily="18" charset="0"/>
                <a:ea typeface="Times New Roman" panose="02020603050405020304" pitchFamily="18" charset="0"/>
              </a:rPr>
              <a:t>sử</a:t>
            </a:r>
            <a:r>
              <a:rPr lang="en-US" sz="2200" dirty="0">
                <a:latin typeface="Times New Roman" panose="02020603050405020304" pitchFamily="18" charset="0"/>
                <a:ea typeface="Times New Roman" panose="02020603050405020304" pitchFamily="18" charset="0"/>
              </a:rPr>
              <a:t> </a:t>
            </a:r>
            <a:r>
              <a:rPr lang="en-US" sz="2200" dirty="0" err="1">
                <a:latin typeface="Times New Roman" panose="02020603050405020304" pitchFamily="18" charset="0"/>
                <a:ea typeface="Times New Roman" panose="02020603050405020304" pitchFamily="18" charset="0"/>
              </a:rPr>
              <a:t>dụng</a:t>
            </a:r>
            <a:r>
              <a:rPr lang="en-US" sz="2200" dirty="0">
                <a:latin typeface="Times New Roman" panose="02020603050405020304" pitchFamily="18" charset="0"/>
                <a:ea typeface="Times New Roman" panose="02020603050405020304" pitchFamily="18" charset="0"/>
              </a:rPr>
              <a:t> ma </a:t>
            </a:r>
            <a:r>
              <a:rPr lang="en-US" sz="2200" dirty="0" err="1">
                <a:latin typeface="Times New Roman" panose="02020603050405020304" pitchFamily="18" charset="0"/>
                <a:ea typeface="Times New Roman" panose="02020603050405020304" pitchFamily="18" charset="0"/>
              </a:rPr>
              <a:t>túy</a:t>
            </a:r>
            <a:r>
              <a:rPr lang="en-US" sz="2200" dirty="0">
                <a:latin typeface="Times New Roman" panose="02020603050405020304" pitchFamily="18" charset="0"/>
                <a:ea typeface="Times New Roman" panose="02020603050405020304" pitchFamily="18" charset="0"/>
              </a:rPr>
              <a:t> (</a:t>
            </a:r>
            <a:r>
              <a:rPr lang="en-US" sz="2200" dirty="0" err="1">
                <a:latin typeface="Times New Roman" panose="02020603050405020304" pitchFamily="18" charset="0"/>
                <a:ea typeface="Times New Roman" panose="02020603050405020304" pitchFamily="18" charset="0"/>
              </a:rPr>
              <a:t>ít</a:t>
            </a:r>
            <a:r>
              <a:rPr lang="en-US" sz="2200" dirty="0">
                <a:latin typeface="Times New Roman" panose="02020603050405020304" pitchFamily="18" charset="0"/>
                <a:ea typeface="Times New Roman" panose="02020603050405020304" pitchFamily="18" charset="0"/>
              </a:rPr>
              <a:t> </a:t>
            </a:r>
            <a:r>
              <a:rPr lang="en-US" sz="2200" dirty="0" err="1">
                <a:latin typeface="Times New Roman" panose="02020603050405020304" pitchFamily="18" charset="0"/>
                <a:ea typeface="Times New Roman" panose="02020603050405020304" pitchFamily="18" charset="0"/>
              </a:rPr>
              <a:t>nhất</a:t>
            </a:r>
            <a:r>
              <a:rPr lang="en-US" sz="2200" dirty="0">
                <a:latin typeface="Times New Roman" panose="02020603050405020304" pitchFamily="18" charset="0"/>
                <a:ea typeface="Times New Roman" panose="02020603050405020304" pitchFamily="18" charset="0"/>
              </a:rPr>
              <a:t> </a:t>
            </a:r>
            <a:r>
              <a:rPr lang="en-US" sz="2200" dirty="0" err="1">
                <a:latin typeface="Times New Roman" panose="02020603050405020304" pitchFamily="18" charset="0"/>
                <a:ea typeface="Times New Roman" panose="02020603050405020304" pitchFamily="18" charset="0"/>
              </a:rPr>
              <a:t>là</a:t>
            </a:r>
            <a:r>
              <a:rPr lang="en-US" sz="2200" dirty="0">
                <a:latin typeface="Times New Roman" panose="02020603050405020304" pitchFamily="18" charset="0"/>
                <a:ea typeface="Times New Roman" panose="02020603050405020304" pitchFamily="18" charset="0"/>
              </a:rPr>
              <a:t> 25.000 </a:t>
            </a:r>
            <a:r>
              <a:rPr lang="en-US" sz="2200" dirty="0" err="1">
                <a:latin typeface="Times New Roman" panose="02020603050405020304" pitchFamily="18" charset="0"/>
                <a:ea typeface="Times New Roman" panose="02020603050405020304" pitchFamily="18" charset="0"/>
              </a:rPr>
              <a:t>đồng</a:t>
            </a:r>
            <a:r>
              <a:rPr lang="en-US" sz="2200" dirty="0">
                <a:latin typeface="Times New Roman" panose="02020603050405020304" pitchFamily="18" charset="0"/>
                <a:ea typeface="Times New Roman" panose="02020603050405020304" pitchFamily="18" charset="0"/>
              </a:rPr>
              <a:t>/</a:t>
            </a:r>
            <a:r>
              <a:rPr lang="en-US" sz="2200" dirty="0" err="1">
                <a:latin typeface="Times New Roman" panose="02020603050405020304" pitchFamily="18" charset="0"/>
                <a:ea typeface="Times New Roman" panose="02020603050405020304" pitchFamily="18" charset="0"/>
              </a:rPr>
              <a:t>ngày</a:t>
            </a:r>
            <a:r>
              <a:rPr lang="en-US" sz="2200" dirty="0">
                <a:latin typeface="Times New Roman" panose="02020603050405020304" pitchFamily="18" charset="0"/>
                <a:ea typeface="Times New Roman" panose="02020603050405020304" pitchFamily="18" charset="0"/>
              </a:rPr>
              <a:t>, </a:t>
            </a:r>
            <a:r>
              <a:rPr lang="en-US" sz="2200" dirty="0" err="1">
                <a:latin typeface="Times New Roman" panose="02020603050405020304" pitchFamily="18" charset="0"/>
                <a:ea typeface="Times New Roman" panose="02020603050405020304" pitchFamily="18" charset="0"/>
              </a:rPr>
              <a:t>nhiều</a:t>
            </a:r>
            <a:r>
              <a:rPr lang="en-US" sz="2200" dirty="0">
                <a:latin typeface="Times New Roman" panose="02020603050405020304" pitchFamily="18" charset="0"/>
                <a:ea typeface="Times New Roman" panose="02020603050405020304" pitchFamily="18" charset="0"/>
              </a:rPr>
              <a:t> </a:t>
            </a:r>
            <a:r>
              <a:rPr lang="en-US" sz="2200" dirty="0" err="1">
                <a:latin typeface="Times New Roman" panose="02020603050405020304" pitchFamily="18" charset="0"/>
                <a:ea typeface="Times New Roman" panose="02020603050405020304" pitchFamily="18" charset="0"/>
              </a:rPr>
              <a:t>nhất</a:t>
            </a:r>
            <a:r>
              <a:rPr lang="en-US" sz="2200" dirty="0">
                <a:latin typeface="Times New Roman" panose="02020603050405020304" pitchFamily="18" charset="0"/>
                <a:ea typeface="Times New Roman" panose="02020603050405020304" pitchFamily="18" charset="0"/>
              </a:rPr>
              <a:t> </a:t>
            </a:r>
            <a:r>
              <a:rPr lang="en-US" sz="2200" dirty="0" err="1">
                <a:latin typeface="Times New Roman" panose="02020603050405020304" pitchFamily="18" charset="0"/>
                <a:ea typeface="Times New Roman" panose="02020603050405020304" pitchFamily="18" charset="0"/>
              </a:rPr>
              <a:t>là</a:t>
            </a:r>
            <a:r>
              <a:rPr lang="en-US" sz="2200" dirty="0">
                <a:latin typeface="Times New Roman" panose="02020603050405020304" pitchFamily="18" charset="0"/>
                <a:ea typeface="Times New Roman" panose="02020603050405020304" pitchFamily="18" charset="0"/>
              </a:rPr>
              <a:t> 3.000.000 </a:t>
            </a:r>
            <a:r>
              <a:rPr lang="en-US" sz="2200" dirty="0" err="1">
                <a:latin typeface="Times New Roman" panose="02020603050405020304" pitchFamily="18" charset="0"/>
                <a:ea typeface="Times New Roman" panose="02020603050405020304" pitchFamily="18" charset="0"/>
              </a:rPr>
              <a:t>đồng</a:t>
            </a:r>
            <a:r>
              <a:rPr lang="en-US" sz="2200" dirty="0">
                <a:latin typeface="Times New Roman" panose="02020603050405020304" pitchFamily="18" charset="0"/>
                <a:ea typeface="Times New Roman" panose="02020603050405020304" pitchFamily="18" charset="0"/>
              </a:rPr>
              <a:t>/</a:t>
            </a:r>
            <a:r>
              <a:rPr lang="en-US" sz="2200" dirty="0" err="1">
                <a:latin typeface="Times New Roman" panose="02020603050405020304" pitchFamily="18" charset="0"/>
                <a:ea typeface="Times New Roman" panose="02020603050405020304" pitchFamily="18" charset="0"/>
              </a:rPr>
              <a:t>ngày</a:t>
            </a:r>
            <a:endParaRPr lang="en-US" sz="2200" dirty="0"/>
          </a:p>
        </p:txBody>
      </p:sp>
      <p:graphicFrame>
        <p:nvGraphicFramePr>
          <p:cNvPr id="6" name="Chart 5"/>
          <p:cNvGraphicFramePr>
            <a:graphicFrameLocks/>
          </p:cNvGraphicFramePr>
          <p:nvPr>
            <p:extLst>
              <p:ext uri="{D42A27DB-BD31-4B8C-83A1-F6EECF244321}">
                <p14:modId xmlns:p14="http://schemas.microsoft.com/office/powerpoint/2010/main" val="3741779368"/>
              </p:ext>
            </p:extLst>
          </p:nvPr>
        </p:nvGraphicFramePr>
        <p:xfrm>
          <a:off x="228600" y="1981200"/>
          <a:ext cx="5257800" cy="4191000"/>
        </p:xfrm>
        <a:graphic>
          <a:graphicData uri="http://schemas.openxmlformats.org/drawingml/2006/chart">
            <c:chart xmlns:c="http://schemas.openxmlformats.org/drawingml/2006/chart" xmlns:r="http://schemas.openxmlformats.org/officeDocument/2006/relationships" r:id="rId3"/>
          </a:graphicData>
        </a:graphic>
      </p:graphicFrame>
      <p:sp>
        <p:nvSpPr>
          <p:cNvPr id="7" name="Title 1"/>
          <p:cNvSpPr>
            <a:spLocks noGrp="1"/>
          </p:cNvSpPr>
          <p:nvPr>
            <p:ph type="title"/>
          </p:nvPr>
        </p:nvSpPr>
        <p:spPr>
          <a:xfrm>
            <a:off x="457200" y="274638"/>
            <a:ext cx="8229600" cy="792162"/>
          </a:xfrm>
        </p:spPr>
        <p:txBody>
          <a:bodyPr>
            <a:normAutofit/>
          </a:bodyPr>
          <a:lstStyle/>
          <a:p>
            <a:r>
              <a:rPr lang="en-US" sz="3600" b="1" dirty="0" smtClean="0"/>
              <a:t>4. </a:t>
            </a:r>
            <a:r>
              <a:rPr lang="en-US" sz="3600" b="1" dirty="0" err="1" smtClean="0"/>
              <a:t>Kết</a:t>
            </a:r>
            <a:r>
              <a:rPr lang="en-US" sz="3600" b="1" dirty="0" smtClean="0"/>
              <a:t> </a:t>
            </a:r>
            <a:r>
              <a:rPr lang="en-US" sz="3600" b="1" dirty="0" err="1" smtClean="0"/>
              <a:t>quả</a:t>
            </a:r>
            <a:r>
              <a:rPr lang="en-US" sz="3600" b="1" dirty="0" smtClean="0"/>
              <a:t> - </a:t>
            </a:r>
            <a:r>
              <a:rPr lang="en-US" sz="3600" b="1" dirty="0" err="1" smtClean="0"/>
              <a:t>Tiền</a:t>
            </a:r>
            <a:r>
              <a:rPr lang="en-US" sz="3600" b="1" dirty="0" smtClean="0"/>
              <a:t> </a:t>
            </a:r>
            <a:r>
              <a:rPr lang="en-US" sz="3600" b="1" dirty="0" err="1" smtClean="0"/>
              <a:t>sử</a:t>
            </a:r>
            <a:r>
              <a:rPr lang="en-US" sz="3600" b="1" dirty="0" smtClean="0"/>
              <a:t> </a:t>
            </a:r>
            <a:r>
              <a:rPr lang="en-US" sz="3600" b="1" dirty="0" err="1" smtClean="0"/>
              <a:t>sử</a:t>
            </a:r>
            <a:r>
              <a:rPr lang="en-US" sz="3600" b="1" dirty="0" smtClean="0"/>
              <a:t> </a:t>
            </a:r>
            <a:r>
              <a:rPr lang="en-US" sz="3600" b="1" dirty="0" err="1" smtClean="0"/>
              <a:t>dụng</a:t>
            </a:r>
            <a:r>
              <a:rPr lang="en-US" sz="3600" b="1" dirty="0" smtClean="0"/>
              <a:t> ma </a:t>
            </a:r>
            <a:r>
              <a:rPr lang="en-US" sz="3600" b="1" dirty="0" err="1" smtClean="0"/>
              <a:t>túy</a:t>
            </a:r>
            <a:endParaRPr lang="en-US" sz="3600" b="1" dirty="0"/>
          </a:p>
        </p:txBody>
      </p:sp>
    </p:spTree>
    <p:extLst>
      <p:ext uri="{BB962C8B-B14F-4D97-AF65-F5344CB8AC3E}">
        <p14:creationId xmlns:p14="http://schemas.microsoft.com/office/powerpoint/2010/main" val="36121835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1454</TotalTime>
  <Words>1524</Words>
  <Application>Microsoft Office PowerPoint</Application>
  <PresentationFormat>On-screen Show (4:3)</PresentationFormat>
  <Paragraphs>446</Paragraphs>
  <Slides>20</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Times New Roman</vt:lpstr>
      <vt:lpstr>Office Theme</vt:lpstr>
      <vt:lpstr>Khả năng chi trả thêm phí điều trị Methadone của bệnh nhân đang điều trị tại TP.HCM (2015)</vt:lpstr>
      <vt:lpstr>Nội dung</vt:lpstr>
      <vt:lpstr>1. Đặt vấn đề</vt:lpstr>
      <vt:lpstr>2. Mục tiêu nghiên cứu</vt:lpstr>
      <vt:lpstr>3. Phương pháp</vt:lpstr>
      <vt:lpstr>4. Kết quả - Đặc điểm nhân khẩu học</vt:lpstr>
      <vt:lpstr>4. Kết quả - Phân loại bệnh nhân</vt:lpstr>
      <vt:lpstr>4. Kết quả - Tiền sử sử dụng ma túy</vt:lpstr>
      <vt:lpstr>4. Kết quả - Tiền sử sử dụng ma túy</vt:lpstr>
      <vt:lpstr>4. Kết quả - Tình hình điều trị Methadone</vt:lpstr>
      <vt:lpstr>4. Kết quả - Tình trạng bệnh lý và sự hài lòng của bệnh nhân</vt:lpstr>
      <vt:lpstr>4. Kết quả - Việc làm và thu nhập</vt:lpstr>
      <vt:lpstr>4. Kết quả - Khả năng đóng phí</vt:lpstr>
      <vt:lpstr>4. Kết quả - Thời hạn có thể trả thêm phí và mong muốn về việc điều trị MTD</vt:lpstr>
      <vt:lpstr>4. Kết quả - Mô hình hồi quy</vt:lpstr>
      <vt:lpstr>4. Kết quả - Mô hình hồi quy</vt:lpstr>
      <vt:lpstr>5. Kết luận</vt:lpstr>
      <vt:lpstr>5. Kết luận</vt:lpstr>
      <vt:lpstr>6. Khuyến nghị</vt:lpstr>
      <vt:lpstr>XIN CẢM ƠN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Tỷ lệ sử dụng Amphetamine và Methamphetamine trong nhóm bệnh nhân tham gia điều trị nghiện chất dạng thuốc phiện bằng thuốc Methadone (MTD) tại thành phố Hồ Chí Minh và các yếu tố ảnh hưởng</dc:title>
  <dc:creator>User</dc:creator>
  <cp:lastModifiedBy>Son Mai</cp:lastModifiedBy>
  <cp:revision>215</cp:revision>
  <dcterms:created xsi:type="dcterms:W3CDTF">2015-06-23T10:30:18Z</dcterms:created>
  <dcterms:modified xsi:type="dcterms:W3CDTF">2017-07-30T04:52:31Z</dcterms:modified>
</cp:coreProperties>
</file>