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5"/>
  </p:notesMasterIdLst>
  <p:handoutMasterIdLst>
    <p:handoutMasterId r:id="rId26"/>
  </p:handoutMasterIdLst>
  <p:sldIdLst>
    <p:sldId id="256" r:id="rId2"/>
    <p:sldId id="257" r:id="rId3"/>
    <p:sldId id="279" r:id="rId4"/>
    <p:sldId id="280" r:id="rId5"/>
    <p:sldId id="278" r:id="rId6"/>
    <p:sldId id="259" r:id="rId7"/>
    <p:sldId id="260" r:id="rId8"/>
    <p:sldId id="258" r:id="rId9"/>
    <p:sldId id="261" r:id="rId10"/>
    <p:sldId id="262" r:id="rId11"/>
    <p:sldId id="281" r:id="rId12"/>
    <p:sldId id="282" r:id="rId13"/>
    <p:sldId id="283" r:id="rId14"/>
    <p:sldId id="284" r:id="rId15"/>
    <p:sldId id="263" r:id="rId16"/>
    <p:sldId id="264" r:id="rId17"/>
    <p:sldId id="265" r:id="rId18"/>
    <p:sldId id="266" r:id="rId19"/>
    <p:sldId id="287" r:id="rId20"/>
    <p:sldId id="286" r:id="rId21"/>
    <p:sldId id="274" r:id="rId22"/>
    <p:sldId id="276" r:id="rId23"/>
    <p:sldId id="277" r:id="rId2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33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08" d="100"/>
          <a:sy n="108" d="100"/>
        </p:scale>
        <p:origin x="1704" y="108"/>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microsoft.com/office/2015/10/relationships/revisionInfo" Target="revisionInfo.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CF2AC94C-5AD8-4D53-8492-9131E766FEDF}" type="datetimeFigureOut">
              <a:rPr lang="en-US" smtClean="0"/>
              <a:pPr/>
              <a:t>7/27/2017</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3079D561-E835-483B-B70E-1378111016ED}" type="slidenum">
              <a:rPr lang="en-US" smtClean="0"/>
              <a:pPr/>
              <a:t>‹#›</a:t>
            </a:fld>
            <a:endParaRPr lang="en-US"/>
          </a:p>
        </p:txBody>
      </p:sp>
    </p:spTree>
    <p:extLst>
      <p:ext uri="{BB962C8B-B14F-4D97-AF65-F5344CB8AC3E}">
        <p14:creationId xmlns:p14="http://schemas.microsoft.com/office/powerpoint/2010/main" val="299785897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vi-VN"/>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7FC2716-B4D2-4DDE-85BB-856EC500EFF4}" type="datetimeFigureOut">
              <a:rPr lang="vi-VN" smtClean="0"/>
              <a:t>27/07/2017</a:t>
            </a:fld>
            <a:endParaRPr lang="vi-VN"/>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vi-VN"/>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vi-VN"/>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vi-VN"/>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E65CF51-4CFF-4288-8F68-055A67A90509}" type="slidenum">
              <a:rPr lang="vi-VN" smtClean="0"/>
              <a:t>‹#›</a:t>
            </a:fld>
            <a:endParaRPr lang="vi-VN"/>
          </a:p>
        </p:txBody>
      </p:sp>
    </p:spTree>
    <p:extLst>
      <p:ext uri="{BB962C8B-B14F-4D97-AF65-F5344CB8AC3E}">
        <p14:creationId xmlns:p14="http://schemas.microsoft.com/office/powerpoint/2010/main" val="319273619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Anh </a:t>
            </a:r>
            <a:r>
              <a:rPr lang="en-US" dirty="0" err="1"/>
              <a:t>bô</a:t>
            </a:r>
            <a:r>
              <a:rPr lang="en-US" dirty="0"/>
              <a:t>̉ sung </a:t>
            </a:r>
            <a:r>
              <a:rPr lang="en-US" dirty="0" err="1"/>
              <a:t>giúp</a:t>
            </a:r>
            <a:r>
              <a:rPr lang="en-US" dirty="0"/>
              <a:t> </a:t>
            </a:r>
            <a:r>
              <a:rPr lang="en-US" dirty="0" err="1"/>
              <a:t>tài</a:t>
            </a:r>
            <a:r>
              <a:rPr lang="en-US" dirty="0"/>
              <a:t> </a:t>
            </a:r>
            <a:r>
              <a:rPr lang="en-US" dirty="0" err="1"/>
              <a:t>liệu</a:t>
            </a:r>
            <a:r>
              <a:rPr lang="en-US" dirty="0"/>
              <a:t> </a:t>
            </a:r>
            <a:r>
              <a:rPr lang="en-US" dirty="0" err="1"/>
              <a:t>tham</a:t>
            </a:r>
            <a:r>
              <a:rPr lang="en-US" dirty="0"/>
              <a:t> </a:t>
            </a:r>
            <a:r>
              <a:rPr lang="en-US" dirty="0" err="1"/>
              <a:t>khảo</a:t>
            </a:r>
            <a:endParaRPr lang="vi-VN" dirty="0"/>
          </a:p>
        </p:txBody>
      </p:sp>
      <p:sp>
        <p:nvSpPr>
          <p:cNvPr id="4" name="Slide Number Placeholder 3"/>
          <p:cNvSpPr>
            <a:spLocks noGrp="1"/>
          </p:cNvSpPr>
          <p:nvPr>
            <p:ph type="sldNum" sz="quarter" idx="10"/>
          </p:nvPr>
        </p:nvSpPr>
        <p:spPr/>
        <p:txBody>
          <a:bodyPr/>
          <a:lstStyle/>
          <a:p>
            <a:fld id="{AE65CF51-4CFF-4288-8F68-055A67A90509}" type="slidenum">
              <a:rPr lang="vi-VN" smtClean="0"/>
              <a:t>4</a:t>
            </a:fld>
            <a:endParaRPr lang="vi-VN"/>
          </a:p>
        </p:txBody>
      </p:sp>
    </p:spTree>
    <p:extLst>
      <p:ext uri="{BB962C8B-B14F-4D97-AF65-F5344CB8AC3E}">
        <p14:creationId xmlns:p14="http://schemas.microsoft.com/office/powerpoint/2010/main" val="270187382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3">
        <a:schemeClr val="bg1"/>
      </p:bgRef>
    </p:bg>
    <p:spTree>
      <p:nvGrpSpPr>
        <p:cNvPr id="1" name=""/>
        <p:cNvGrpSpPr/>
        <p:nvPr/>
      </p:nvGrpSpPr>
      <p:grpSpPr>
        <a:xfrm>
          <a:off x="0" y="0"/>
          <a:ext cx="0" cy="0"/>
          <a:chOff x="0" y="0"/>
          <a:chExt cx="0" cy="0"/>
        </a:xfrm>
      </p:grpSpPr>
      <p:sp>
        <p:nvSpPr>
          <p:cNvPr id="12" name="Rectangle 11"/>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3" name="Rounded Rectangle 12"/>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9" name="Subtitle 8"/>
          <p:cNvSpPr>
            <a:spLocks noGrp="1"/>
          </p:cNvSpPr>
          <p:nvPr>
            <p:ph type="subTitle" idx="1"/>
          </p:nvPr>
        </p:nvSpPr>
        <p:spPr>
          <a:xfrm>
            <a:off x="1295400" y="3200400"/>
            <a:ext cx="6400800" cy="1600200"/>
          </a:xfrm>
        </p:spPr>
        <p:txBody>
          <a:bodyPr/>
          <a:lstStyle>
            <a:lvl1pPr marL="0" indent="0" algn="ctr">
              <a:buNone/>
              <a:defRPr sz="26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a:t>Click to edit Master subtitle style</a:t>
            </a:r>
          </a:p>
        </p:txBody>
      </p:sp>
      <p:sp>
        <p:nvSpPr>
          <p:cNvPr id="28" name="Date Placeholder 27"/>
          <p:cNvSpPr>
            <a:spLocks noGrp="1"/>
          </p:cNvSpPr>
          <p:nvPr>
            <p:ph type="dt" sz="half" idx="10"/>
          </p:nvPr>
        </p:nvSpPr>
        <p:spPr/>
        <p:txBody>
          <a:bodyPr/>
          <a:lstStyle/>
          <a:p>
            <a:fld id="{D1DE89A4-5EE5-4E6F-A684-8F9FC5AEFC4B}" type="datetimeFigureOut">
              <a:rPr lang="en-US" smtClean="0"/>
              <a:pPr/>
              <a:t>7/27/2017</a:t>
            </a:fld>
            <a:endParaRPr lang="en-US"/>
          </a:p>
        </p:txBody>
      </p:sp>
      <p:sp>
        <p:nvSpPr>
          <p:cNvPr id="17" name="Footer Placeholder 16"/>
          <p:cNvSpPr>
            <a:spLocks noGrp="1"/>
          </p:cNvSpPr>
          <p:nvPr>
            <p:ph type="ftr" sz="quarter" idx="11"/>
          </p:nvPr>
        </p:nvSpPr>
        <p:spPr/>
        <p:txBody>
          <a:bodyPr/>
          <a:lstStyle/>
          <a:p>
            <a:endParaRPr lang="en-US"/>
          </a:p>
        </p:txBody>
      </p:sp>
      <p:sp>
        <p:nvSpPr>
          <p:cNvPr id="29" name="Slide Number Placeholder 28"/>
          <p:cNvSpPr>
            <a:spLocks noGrp="1"/>
          </p:cNvSpPr>
          <p:nvPr>
            <p:ph type="sldNum" sz="quarter" idx="12"/>
          </p:nvPr>
        </p:nvSpPr>
        <p:spPr/>
        <p:txBody>
          <a:bodyPr lIns="0" tIns="0" rIns="0" bIns="0">
            <a:noAutofit/>
          </a:bodyPr>
          <a:lstStyle>
            <a:lvl1pPr>
              <a:defRPr sz="1400">
                <a:solidFill>
                  <a:srgbClr val="FFFFFF"/>
                </a:solidFill>
              </a:defRPr>
            </a:lvl1pPr>
          </a:lstStyle>
          <a:p>
            <a:fld id="{4DA08EF4-FAC8-4B08-B172-EC5854DC8DEB}" type="slidenum">
              <a:rPr lang="en-US" smtClean="0"/>
              <a:pPr/>
              <a:t>‹#›</a:t>
            </a:fld>
            <a:endParaRPr lang="en-US"/>
          </a:p>
        </p:txBody>
      </p:sp>
      <p:sp>
        <p:nvSpPr>
          <p:cNvPr id="7" name="Rectangle 6"/>
          <p:cNvSpPr/>
          <p:nvPr/>
        </p:nvSpPr>
        <p:spPr>
          <a:xfrm>
            <a:off x="62931" y="1449303"/>
            <a:ext cx="9021537" cy="1527349"/>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62931" y="1396720"/>
            <a:ext cx="9021537" cy="120580"/>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a:off x="62931" y="2976649"/>
            <a:ext cx="9021537" cy="110532"/>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457200" y="1505930"/>
            <a:ext cx="8229600" cy="1470025"/>
          </a:xfrm>
        </p:spPr>
        <p:txBody>
          <a:bodyPr anchor="ctr"/>
          <a:lstStyle>
            <a:lvl1pPr algn="ctr">
              <a:defRPr lang="en-US" dirty="0">
                <a:solidFill>
                  <a:srgbClr val="FFFFFF"/>
                </a:solidFill>
              </a:defRPr>
            </a:lvl1pPr>
          </a:lstStyle>
          <a:p>
            <a:r>
              <a:rPr kumimoji="0" lang="en-US"/>
              <a:t>Click to edit Master title style</a:t>
            </a:r>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Vertical Text Placeholder 2"/>
          <p:cNvSpPr>
            <a:spLocks noGrp="1"/>
          </p:cNvSpPr>
          <p:nvPr>
            <p:ph type="body" orient="vert" idx="1"/>
          </p:nvPr>
        </p:nvSpPr>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D1DE89A4-5EE5-4E6F-A684-8F9FC5AEFC4B}" type="datetimeFigureOut">
              <a:rPr lang="en-US" smtClean="0"/>
              <a:pPr/>
              <a:t>7/27/2017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DA08EF4-FAC8-4B08-B172-EC5854DC8DE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41"/>
            <a:ext cx="2011680" cy="5851525"/>
          </a:xfrm>
        </p:spPr>
        <p:txBody>
          <a:bodyPr vert="eaVert"/>
          <a:lstStyle/>
          <a:p>
            <a:r>
              <a:rPr kumimoji="0" lang="en-US"/>
              <a:t>Click to edit Master title style</a:t>
            </a:r>
          </a:p>
        </p:txBody>
      </p:sp>
      <p:sp>
        <p:nvSpPr>
          <p:cNvPr id="3" name="Vertical Text Placeholder 2"/>
          <p:cNvSpPr>
            <a:spLocks noGrp="1"/>
          </p:cNvSpPr>
          <p:nvPr>
            <p:ph type="body" orient="vert" idx="1"/>
          </p:nvPr>
        </p:nvSpPr>
        <p:spPr>
          <a:xfrm>
            <a:off x="914400" y="274640"/>
            <a:ext cx="5562600" cy="5851525"/>
          </a:xfrm>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D1DE89A4-5EE5-4E6F-A684-8F9FC5AEFC4B}" type="datetimeFigureOut">
              <a:rPr lang="en-US" smtClean="0"/>
              <a:pPr/>
              <a:t>7/27/2017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DA08EF4-FAC8-4B08-B172-EC5854DC8DEB}"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a:t>Click to edit Master title style</a:t>
            </a:r>
          </a:p>
        </p:txBody>
      </p:sp>
      <p:sp>
        <p:nvSpPr>
          <p:cNvPr id="3" name="Table Placeholder 2"/>
          <p:cNvSpPr>
            <a:spLocks noGrp="1"/>
          </p:cNvSpPr>
          <p:nvPr>
            <p:ph type="tbl" idx="1"/>
          </p:nvPr>
        </p:nvSpPr>
        <p:spPr>
          <a:xfrm>
            <a:off x="457200" y="1600200"/>
            <a:ext cx="8229600" cy="4525963"/>
          </a:xfrm>
        </p:spPr>
        <p:txBody>
          <a:bodyPr/>
          <a:lstStyle/>
          <a:p>
            <a:endParaRPr lang="en-US"/>
          </a:p>
        </p:txBody>
      </p:sp>
      <p:sp>
        <p:nvSpPr>
          <p:cNvPr id="4" name="Date Placeholder 3"/>
          <p:cNvSpPr>
            <a:spLocks noGrp="1"/>
          </p:cNvSpPr>
          <p:nvPr>
            <p:ph type="dt" sz="half" idx="10"/>
          </p:nvPr>
        </p:nvSpPr>
        <p:spPr>
          <a:xfrm>
            <a:off x="457200" y="6245225"/>
            <a:ext cx="2133600" cy="476250"/>
          </a:xfrm>
        </p:spPr>
        <p:txBody>
          <a:bodyPr/>
          <a:lstStyle>
            <a:lvl1pPr>
              <a:defRPr/>
            </a:lvl1pPr>
          </a:lstStyle>
          <a:p>
            <a:endParaRPr lang="en-US"/>
          </a:p>
        </p:txBody>
      </p:sp>
      <p:sp>
        <p:nvSpPr>
          <p:cNvPr id="5" name="Footer Placeholder 4"/>
          <p:cNvSpPr>
            <a:spLocks noGrp="1"/>
          </p:cNvSpPr>
          <p:nvPr>
            <p:ph type="ftr" sz="quarter" idx="11"/>
          </p:nvPr>
        </p:nvSpPr>
        <p:spPr>
          <a:xfrm>
            <a:off x="3124200" y="6245225"/>
            <a:ext cx="2895600" cy="476250"/>
          </a:xfrm>
        </p:spPr>
        <p:txBody>
          <a:bodyPr/>
          <a:lstStyle>
            <a:lvl1pPr>
              <a:defRPr/>
            </a:lvl1pPr>
          </a:lstStyle>
          <a:p>
            <a:endParaRPr lang="en-US"/>
          </a:p>
        </p:txBody>
      </p:sp>
      <p:sp>
        <p:nvSpPr>
          <p:cNvPr id="6" name="Slide Number Placeholder 5"/>
          <p:cNvSpPr>
            <a:spLocks noGrp="1"/>
          </p:cNvSpPr>
          <p:nvPr>
            <p:ph type="sldNum" sz="quarter" idx="12"/>
          </p:nvPr>
        </p:nvSpPr>
        <p:spPr>
          <a:xfrm>
            <a:off x="6553200" y="6245225"/>
            <a:ext cx="2133600" cy="476250"/>
          </a:xfrm>
        </p:spPr>
        <p:txBody>
          <a:bodyPr/>
          <a:lstStyle>
            <a:lvl1pPr>
              <a:defRPr/>
            </a:lvl1pPr>
          </a:lstStyle>
          <a:p>
            <a:fld id="{E3DBEAC0-0604-4884-A4BB-3C427E910F75}" type="slidenum">
              <a:rPr lang="en-US"/>
              <a:pPr/>
              <a:t>‹#›</a:t>
            </a:fld>
            <a:endParaRPr lang="en-US"/>
          </a:p>
        </p:txBody>
      </p:sp>
    </p:spTree>
  </p:cSld>
  <p:clrMapOvr>
    <a:masterClrMapping/>
  </p:clrMapOvr>
  <p:transition spd="med">
    <p:random/>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4" name="Date Placeholder 3"/>
          <p:cNvSpPr>
            <a:spLocks noGrp="1"/>
          </p:cNvSpPr>
          <p:nvPr>
            <p:ph type="dt" sz="half" idx="10"/>
          </p:nvPr>
        </p:nvSpPr>
        <p:spPr/>
        <p:txBody>
          <a:bodyPr/>
          <a:lstStyle/>
          <a:p>
            <a:fld id="{D1DE89A4-5EE5-4E6F-A684-8F9FC5AEFC4B}" type="datetimeFigureOut">
              <a:rPr lang="en-US" smtClean="0"/>
              <a:pPr/>
              <a:t>7/27/2017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DA08EF4-FAC8-4B08-B172-EC5854DC8DEB}" type="slidenum">
              <a:rPr lang="en-US" smtClean="0"/>
              <a:pPr/>
              <a:t>‹#›</a:t>
            </a:fld>
            <a:endParaRPr lang="en-US"/>
          </a:p>
        </p:txBody>
      </p:sp>
      <p:sp>
        <p:nvSpPr>
          <p:cNvPr id="8" name="Content Placeholder 7"/>
          <p:cNvSpPr>
            <a:spLocks noGrp="1"/>
          </p:cNvSpPr>
          <p:nvPr>
            <p:ph sz="quarter" idx="1"/>
          </p:nvPr>
        </p:nvSpPr>
        <p:spPr>
          <a:xfrm>
            <a:off x="914400" y="1447800"/>
            <a:ext cx="7772400" cy="4572000"/>
          </a:xfrm>
        </p:spPr>
        <p:txBody>
          <a:bodyPr vert="horz"/>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sp>
        <p:nvSpPr>
          <p:cNvPr id="11" name="Rectangle 10"/>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0" name="Rounded Rectangle 9"/>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3">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722313" y="952500"/>
            <a:ext cx="7772400" cy="1362075"/>
          </a:xfrm>
        </p:spPr>
        <p:txBody>
          <a:bodyPr anchor="b" anchorCtr="0"/>
          <a:lstStyle>
            <a:lvl1pPr algn="l">
              <a:buNone/>
              <a:defRPr sz="4000" b="0" cap="none"/>
            </a:lvl1pPr>
          </a:lstStyle>
          <a:p>
            <a:r>
              <a:rPr kumimoji="0" lang="en-US"/>
              <a:t>Click to edit Master title style</a:t>
            </a:r>
          </a:p>
        </p:txBody>
      </p:sp>
      <p:sp>
        <p:nvSpPr>
          <p:cNvPr id="3" name="Text Placeholder 2"/>
          <p:cNvSpPr>
            <a:spLocks noGrp="1"/>
          </p:cNvSpPr>
          <p:nvPr>
            <p:ph type="body" idx="1"/>
          </p:nvPr>
        </p:nvSpPr>
        <p:spPr>
          <a:xfrm>
            <a:off x="722313" y="2547938"/>
            <a:ext cx="7772400" cy="1338262"/>
          </a:xfrm>
        </p:spPr>
        <p:txBody>
          <a:bodyPr anchor="t" anchorCtr="0"/>
          <a:lstStyle>
            <a:lvl1pPr marL="0" indent="0">
              <a:buNone/>
              <a:defRPr sz="24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a:t>Click to edit Master text styles</a:t>
            </a:r>
          </a:p>
        </p:txBody>
      </p:sp>
      <p:sp>
        <p:nvSpPr>
          <p:cNvPr id="4" name="Date Placeholder 3"/>
          <p:cNvSpPr>
            <a:spLocks noGrp="1"/>
          </p:cNvSpPr>
          <p:nvPr>
            <p:ph type="dt" sz="half" idx="10"/>
          </p:nvPr>
        </p:nvSpPr>
        <p:spPr/>
        <p:txBody>
          <a:bodyPr/>
          <a:lstStyle/>
          <a:p>
            <a:fld id="{D1DE89A4-5EE5-4E6F-A684-8F9FC5AEFC4B}" type="datetimeFigureOut">
              <a:rPr lang="en-US" smtClean="0"/>
              <a:pPr/>
              <a:t>7/27/2017</a:t>
            </a:fld>
            <a:endParaRPr lang="en-US"/>
          </a:p>
        </p:txBody>
      </p:sp>
      <p:sp>
        <p:nvSpPr>
          <p:cNvPr id="5" name="Footer Placeholder 4"/>
          <p:cNvSpPr>
            <a:spLocks noGrp="1"/>
          </p:cNvSpPr>
          <p:nvPr>
            <p:ph type="ftr" sz="quarter" idx="11"/>
          </p:nvPr>
        </p:nvSpPr>
        <p:spPr>
          <a:xfrm>
            <a:off x="800100" y="6172200"/>
            <a:ext cx="4000500" cy="457200"/>
          </a:xfrm>
        </p:spPr>
        <p:txBody>
          <a:bodyPr/>
          <a:lstStyle/>
          <a:p>
            <a:endParaRPr lang="en-US"/>
          </a:p>
        </p:txBody>
      </p:sp>
      <p:sp>
        <p:nvSpPr>
          <p:cNvPr id="7" name="Rectangle 6"/>
          <p:cNvSpPr/>
          <p:nvPr/>
        </p:nvSpPr>
        <p:spPr>
          <a:xfrm flipV="1">
            <a:off x="69412" y="2376830"/>
            <a:ext cx="9013515"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69146" y="2341475"/>
            <a:ext cx="9013781"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68306" y="2468880"/>
            <a:ext cx="9014621" cy="45720"/>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146304" y="6208776"/>
            <a:ext cx="457200" cy="457200"/>
          </a:xfrm>
        </p:spPr>
        <p:txBody>
          <a:bodyPr/>
          <a:lstStyle/>
          <a:p>
            <a:fld id="{4DA08EF4-FAC8-4B08-B172-EC5854DC8DEB}"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5" name="Date Placeholder 4"/>
          <p:cNvSpPr>
            <a:spLocks noGrp="1"/>
          </p:cNvSpPr>
          <p:nvPr>
            <p:ph type="dt" sz="half" idx="10"/>
          </p:nvPr>
        </p:nvSpPr>
        <p:spPr/>
        <p:txBody>
          <a:bodyPr/>
          <a:lstStyle/>
          <a:p>
            <a:fld id="{D1DE89A4-5EE5-4E6F-A684-8F9FC5AEFC4B}" type="datetimeFigureOut">
              <a:rPr lang="en-US" smtClean="0"/>
              <a:pPr/>
              <a:t>7/27/2017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DA08EF4-FAC8-4B08-B172-EC5854DC8DEB}" type="slidenum">
              <a:rPr lang="en-US" smtClean="0"/>
              <a:pPr/>
              <a:t>‹#›</a:t>
            </a:fld>
            <a:endParaRPr lang="en-US"/>
          </a:p>
        </p:txBody>
      </p:sp>
      <p:sp>
        <p:nvSpPr>
          <p:cNvPr id="9" name="Content Placeholder 8"/>
          <p:cNvSpPr>
            <a:spLocks noGrp="1"/>
          </p:cNvSpPr>
          <p:nvPr>
            <p:ph sz="quarter" idx="1"/>
          </p:nvPr>
        </p:nvSpPr>
        <p:spPr>
          <a:xfrm>
            <a:off x="914400" y="1447800"/>
            <a:ext cx="3749040" cy="4572000"/>
          </a:xfrm>
        </p:spPr>
        <p:txBody>
          <a:bodyPr vert="horz"/>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11" name="Content Placeholder 10"/>
          <p:cNvSpPr>
            <a:spLocks noGrp="1"/>
          </p:cNvSpPr>
          <p:nvPr>
            <p:ph sz="quarter" idx="2"/>
          </p:nvPr>
        </p:nvSpPr>
        <p:spPr>
          <a:xfrm>
            <a:off x="4933950" y="1447800"/>
            <a:ext cx="3749040" cy="4572000"/>
          </a:xfrm>
        </p:spPr>
        <p:txBody>
          <a:bodyPr vert="horz"/>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914400" y="273050"/>
            <a:ext cx="7772400" cy="1143000"/>
          </a:xfrm>
        </p:spPr>
        <p:txBody>
          <a:bodyPr anchor="b" anchorCtr="0"/>
          <a:lstStyle>
            <a:lvl1pPr>
              <a:defRPr/>
            </a:lvl1pPr>
          </a:lstStyle>
          <a:p>
            <a:r>
              <a:rPr kumimoji="0" lang="en-US"/>
              <a:t>Click to edit Master title style</a:t>
            </a:r>
          </a:p>
        </p:txBody>
      </p:sp>
      <p:sp>
        <p:nvSpPr>
          <p:cNvPr id="3" name="Text Placeholder 2"/>
          <p:cNvSpPr>
            <a:spLocks noGrp="1"/>
          </p:cNvSpPr>
          <p:nvPr>
            <p:ph type="body" idx="1"/>
          </p:nvPr>
        </p:nvSpPr>
        <p:spPr>
          <a:xfrm>
            <a:off x="9144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a:t>Click to edit Master text styles</a:t>
            </a:r>
          </a:p>
        </p:txBody>
      </p:sp>
      <p:sp>
        <p:nvSpPr>
          <p:cNvPr id="4" name="Text Placeholder 3"/>
          <p:cNvSpPr>
            <a:spLocks noGrp="1"/>
          </p:cNvSpPr>
          <p:nvPr>
            <p:ph type="body" sz="half" idx="3"/>
          </p:nvPr>
        </p:nvSpPr>
        <p:spPr>
          <a:xfrm>
            <a:off x="49530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a:t>Click to edit Master text styles</a:t>
            </a:r>
          </a:p>
        </p:txBody>
      </p:sp>
      <p:sp>
        <p:nvSpPr>
          <p:cNvPr id="7" name="Date Placeholder 6"/>
          <p:cNvSpPr>
            <a:spLocks noGrp="1"/>
          </p:cNvSpPr>
          <p:nvPr>
            <p:ph type="dt" sz="half" idx="10"/>
          </p:nvPr>
        </p:nvSpPr>
        <p:spPr/>
        <p:txBody>
          <a:bodyPr/>
          <a:lstStyle/>
          <a:p>
            <a:fld id="{D1DE89A4-5EE5-4E6F-A684-8F9FC5AEFC4B}" type="datetimeFigureOut">
              <a:rPr lang="en-US" smtClean="0"/>
              <a:pPr/>
              <a:t>7/27/2017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DA08EF4-FAC8-4B08-B172-EC5854DC8DEB}" type="slidenum">
              <a:rPr lang="en-US" smtClean="0"/>
              <a:pPr/>
              <a:t>‹#›</a:t>
            </a:fld>
            <a:endParaRPr lang="en-US"/>
          </a:p>
        </p:txBody>
      </p:sp>
      <p:sp>
        <p:nvSpPr>
          <p:cNvPr id="11" name="Content Placeholder 10"/>
          <p:cNvSpPr>
            <a:spLocks noGrp="1"/>
          </p:cNvSpPr>
          <p:nvPr>
            <p:ph sz="half" idx="2"/>
          </p:nvPr>
        </p:nvSpPr>
        <p:spPr>
          <a:xfrm>
            <a:off x="914400" y="2247900"/>
            <a:ext cx="3733800" cy="3886200"/>
          </a:xfrm>
        </p:spPr>
        <p:txBody>
          <a:bodyPr vert="horz"/>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13" name="Content Placeholder 12"/>
          <p:cNvSpPr>
            <a:spLocks noGrp="1"/>
          </p:cNvSpPr>
          <p:nvPr>
            <p:ph sz="half" idx="4"/>
          </p:nvPr>
        </p:nvSpPr>
        <p:spPr>
          <a:xfrm>
            <a:off x="4953000" y="2247900"/>
            <a:ext cx="3733800" cy="3886200"/>
          </a:xfrm>
        </p:spPr>
        <p:txBody>
          <a:bodyPr vert="horz"/>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Date Placeholder 2"/>
          <p:cNvSpPr>
            <a:spLocks noGrp="1"/>
          </p:cNvSpPr>
          <p:nvPr>
            <p:ph type="dt" sz="half" idx="10"/>
          </p:nvPr>
        </p:nvSpPr>
        <p:spPr/>
        <p:txBody>
          <a:bodyPr/>
          <a:lstStyle/>
          <a:p>
            <a:fld id="{D1DE89A4-5EE5-4E6F-A684-8F9FC5AEFC4B}" type="datetimeFigureOut">
              <a:rPr lang="en-US" smtClean="0"/>
              <a:pPr/>
              <a:t>7/27/2017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DA08EF4-FAC8-4B08-B172-EC5854DC8DE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1DE89A4-5EE5-4E6F-A684-8F9FC5AEFC4B}" type="datetimeFigureOut">
              <a:rPr lang="en-US" smtClean="0"/>
              <a:pPr/>
              <a:t>7/27/2017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DA08EF4-FAC8-4B08-B172-EC5854DC8DE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9" name="Rounded Rectangle 8"/>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914400" y="273050"/>
            <a:ext cx="7772400" cy="1143000"/>
          </a:xfrm>
        </p:spPr>
        <p:txBody>
          <a:bodyPr anchor="b" anchorCtr="0"/>
          <a:lstStyle>
            <a:lvl1pPr algn="l">
              <a:buNone/>
              <a:defRPr sz="4000" b="0"/>
            </a:lvl1pPr>
          </a:lstStyle>
          <a:p>
            <a:r>
              <a:rPr kumimoji="0" lang="en-US"/>
              <a:t>Click to edit Master title style</a:t>
            </a:r>
          </a:p>
        </p:txBody>
      </p:sp>
      <p:sp>
        <p:nvSpPr>
          <p:cNvPr id="3" name="Text Placeholder 2"/>
          <p:cNvSpPr>
            <a:spLocks noGrp="1"/>
          </p:cNvSpPr>
          <p:nvPr>
            <p:ph type="body" idx="2"/>
          </p:nvPr>
        </p:nvSpPr>
        <p:spPr>
          <a:xfrm>
            <a:off x="914400" y="1600200"/>
            <a:ext cx="1905000" cy="4495800"/>
          </a:xfrm>
        </p:spPr>
        <p:txBody>
          <a:bodyPr/>
          <a:lstStyle>
            <a:lvl1pPr marL="0" indent="0">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a:t>Click to edit Master text styles</a:t>
            </a:r>
          </a:p>
        </p:txBody>
      </p:sp>
      <p:sp>
        <p:nvSpPr>
          <p:cNvPr id="5" name="Date Placeholder 4"/>
          <p:cNvSpPr>
            <a:spLocks noGrp="1"/>
          </p:cNvSpPr>
          <p:nvPr>
            <p:ph type="dt" sz="half" idx="10"/>
          </p:nvPr>
        </p:nvSpPr>
        <p:spPr/>
        <p:txBody>
          <a:bodyPr/>
          <a:lstStyle/>
          <a:p>
            <a:fld id="{D1DE89A4-5EE5-4E6F-A684-8F9FC5AEFC4B}" type="datetimeFigureOut">
              <a:rPr lang="en-US" smtClean="0"/>
              <a:pPr/>
              <a:t>7/27/2017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DA08EF4-FAC8-4B08-B172-EC5854DC8DEB}" type="slidenum">
              <a:rPr lang="en-US" smtClean="0"/>
              <a:pPr/>
              <a:t>‹#›</a:t>
            </a:fld>
            <a:endParaRPr lang="en-US"/>
          </a:p>
        </p:txBody>
      </p:sp>
      <p:sp>
        <p:nvSpPr>
          <p:cNvPr id="11" name="Content Placeholder 10"/>
          <p:cNvSpPr>
            <a:spLocks noGrp="1"/>
          </p:cNvSpPr>
          <p:nvPr>
            <p:ph sz="quarter" idx="1"/>
          </p:nvPr>
        </p:nvSpPr>
        <p:spPr>
          <a:xfrm>
            <a:off x="2971800" y="1600200"/>
            <a:ext cx="5715000" cy="4495800"/>
          </a:xfrm>
        </p:spPr>
        <p:txBody>
          <a:bodyPr vert="horz"/>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4900550"/>
            <a:ext cx="7315200" cy="522288"/>
          </a:xfrm>
        </p:spPr>
        <p:txBody>
          <a:bodyPr anchor="ctr">
            <a:noAutofit/>
          </a:bodyPr>
          <a:lstStyle>
            <a:lvl1pPr algn="l">
              <a:buNone/>
              <a:defRPr sz="2800" b="0"/>
            </a:lvl1pPr>
          </a:lstStyle>
          <a:p>
            <a:r>
              <a:rPr kumimoji="0" lang="en-US"/>
              <a:t>Click to edit Master title style</a:t>
            </a:r>
          </a:p>
        </p:txBody>
      </p:sp>
      <p:sp>
        <p:nvSpPr>
          <p:cNvPr id="4" name="Text Placeholder 3"/>
          <p:cNvSpPr>
            <a:spLocks noGrp="1"/>
          </p:cNvSpPr>
          <p:nvPr>
            <p:ph type="body" sz="half" idx="2"/>
          </p:nvPr>
        </p:nvSpPr>
        <p:spPr>
          <a:xfrm>
            <a:off x="914400" y="5445825"/>
            <a:ext cx="7315200" cy="685800"/>
          </a:xfrm>
        </p:spPr>
        <p:txBody>
          <a:bodyPr/>
          <a:lstStyle>
            <a:lvl1pPr marL="0" indent="0">
              <a:buFontTx/>
              <a:buNone/>
              <a:defRPr sz="1600"/>
            </a:lvl1pPr>
            <a:lvl2pPr>
              <a:defRPr sz="1200"/>
            </a:lvl2pPr>
            <a:lvl3pPr>
              <a:defRPr sz="1000"/>
            </a:lvl3pPr>
            <a:lvl4pPr>
              <a:defRPr sz="900"/>
            </a:lvl4pPr>
            <a:lvl5pPr>
              <a:defRPr sz="900"/>
            </a:lvl5pPr>
          </a:lstStyle>
          <a:p>
            <a:pPr lvl="0" eaLnBrk="1" latinLnBrk="0" hangingPunct="1"/>
            <a:r>
              <a:rPr kumimoji="0" lang="en-US"/>
              <a:t>Click to edit Master text styles</a:t>
            </a:r>
          </a:p>
        </p:txBody>
      </p:sp>
      <p:sp>
        <p:nvSpPr>
          <p:cNvPr id="5" name="Date Placeholder 4"/>
          <p:cNvSpPr>
            <a:spLocks noGrp="1"/>
          </p:cNvSpPr>
          <p:nvPr>
            <p:ph type="dt" sz="half" idx="10"/>
          </p:nvPr>
        </p:nvSpPr>
        <p:spPr/>
        <p:txBody>
          <a:bodyPr/>
          <a:lstStyle/>
          <a:p>
            <a:fld id="{D1DE89A4-5EE5-4E6F-A684-8F9FC5AEFC4B}" type="datetimeFigureOut">
              <a:rPr lang="en-US" smtClean="0"/>
              <a:pPr/>
              <a:t>7/27/2017</a:t>
            </a:fld>
            <a:endParaRPr lang="en-US"/>
          </a:p>
        </p:txBody>
      </p:sp>
      <p:sp>
        <p:nvSpPr>
          <p:cNvPr id="6" name="Footer Placeholder 5"/>
          <p:cNvSpPr>
            <a:spLocks noGrp="1"/>
          </p:cNvSpPr>
          <p:nvPr>
            <p:ph type="ftr" sz="quarter" idx="11"/>
          </p:nvPr>
        </p:nvSpPr>
        <p:spPr>
          <a:xfrm>
            <a:off x="914400" y="6172200"/>
            <a:ext cx="3886200" cy="457200"/>
          </a:xfrm>
        </p:spPr>
        <p:txBody>
          <a:bodyPr/>
          <a:lstStyle/>
          <a:p>
            <a:endParaRPr lang="en-US"/>
          </a:p>
        </p:txBody>
      </p:sp>
      <p:sp>
        <p:nvSpPr>
          <p:cNvPr id="7" name="Slide Number Placeholder 6"/>
          <p:cNvSpPr>
            <a:spLocks noGrp="1"/>
          </p:cNvSpPr>
          <p:nvPr>
            <p:ph type="sldNum" sz="quarter" idx="12"/>
          </p:nvPr>
        </p:nvSpPr>
        <p:spPr>
          <a:xfrm>
            <a:off x="146304" y="6208776"/>
            <a:ext cx="457200" cy="457200"/>
          </a:xfrm>
        </p:spPr>
        <p:txBody>
          <a:bodyPr/>
          <a:lstStyle/>
          <a:p>
            <a:fld id="{4DA08EF4-FAC8-4B08-B172-EC5854DC8DEB}" type="slidenum">
              <a:rPr lang="en-US" smtClean="0"/>
              <a:pPr/>
              <a:t>‹#›</a:t>
            </a:fld>
            <a:endParaRPr lang="en-US"/>
          </a:p>
        </p:txBody>
      </p:sp>
      <p:sp>
        <p:nvSpPr>
          <p:cNvPr id="11" name="Rectangle 10"/>
          <p:cNvSpPr/>
          <p:nvPr/>
        </p:nvSpPr>
        <p:spPr>
          <a:xfrm flipV="1">
            <a:off x="68307" y="4683555"/>
            <a:ext cx="9006840"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a:xfrm>
            <a:off x="68508" y="4650474"/>
            <a:ext cx="9006639"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tangle 12"/>
          <p:cNvSpPr/>
          <p:nvPr/>
        </p:nvSpPr>
        <p:spPr>
          <a:xfrm>
            <a:off x="68510" y="4773224"/>
            <a:ext cx="9006637" cy="48807"/>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 name="Picture Placeholder 2"/>
          <p:cNvSpPr>
            <a:spLocks noGrp="1"/>
          </p:cNvSpPr>
          <p:nvPr>
            <p:ph type="pic" idx="1"/>
          </p:nvPr>
        </p:nvSpPr>
        <p:spPr>
          <a:xfrm>
            <a:off x="68308" y="66675"/>
            <a:ext cx="9001873" cy="4581525"/>
          </a:xfrm>
          <a:prstGeom prst="round2SameRect">
            <a:avLst>
              <a:gd name="adj1" fmla="val 7101"/>
              <a:gd name="adj2" fmla="val 0"/>
            </a:avLst>
          </a:prstGeom>
          <a:solidFill>
            <a:schemeClr val="bg2"/>
          </a:solidFill>
          <a:ln w="6350">
            <a:solidFill>
              <a:schemeClr val="tx1"/>
            </a:solidFill>
          </a:ln>
        </p:spPr>
        <p:txBody>
          <a:bodyPr/>
          <a:lstStyle>
            <a:lvl1pPr marL="0" indent="0">
              <a:buNone/>
              <a:defRPr sz="3200"/>
            </a:lvl1pPr>
          </a:lstStyle>
          <a:p>
            <a:r>
              <a:rPr kumimoji="0" lang="en-US"/>
              <a:t>Click icon to add picture</a:t>
            </a:r>
            <a:endParaRPr kumimoji="0"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8" name="Rounded Rectangle 7"/>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2" name="Title Placeholder 21"/>
          <p:cNvSpPr>
            <a:spLocks noGrp="1"/>
          </p:cNvSpPr>
          <p:nvPr>
            <p:ph type="title"/>
          </p:nvPr>
        </p:nvSpPr>
        <p:spPr>
          <a:xfrm>
            <a:off x="914400" y="274638"/>
            <a:ext cx="7772400" cy="1143000"/>
          </a:xfrm>
          <a:prstGeom prst="rect">
            <a:avLst/>
          </a:prstGeom>
        </p:spPr>
        <p:txBody>
          <a:bodyPr bIns="91440" anchor="b" anchorCtr="0">
            <a:normAutofit/>
          </a:bodyPr>
          <a:lstStyle/>
          <a:p>
            <a:r>
              <a:rPr kumimoji="0" lang="en-US"/>
              <a:t>Click to edit Master title style</a:t>
            </a:r>
          </a:p>
        </p:txBody>
      </p:sp>
      <p:sp>
        <p:nvSpPr>
          <p:cNvPr id="13" name="Text Placeholder 12"/>
          <p:cNvSpPr>
            <a:spLocks noGrp="1"/>
          </p:cNvSpPr>
          <p:nvPr>
            <p:ph type="body" idx="1"/>
          </p:nvPr>
        </p:nvSpPr>
        <p:spPr>
          <a:xfrm>
            <a:off x="914400" y="1447800"/>
            <a:ext cx="7772400" cy="4572000"/>
          </a:xfrm>
          <a:prstGeom prst="rect">
            <a:avLst/>
          </a:prstGeom>
        </p:spPr>
        <p:txBody>
          <a:bodyPr>
            <a:normAutofit/>
          </a:bodyPr>
          <a:lstStyle/>
          <a:p>
            <a:pPr lvl="0" eaLnBrk="1" latinLnBrk="0" hangingPunct="1"/>
            <a:r>
              <a:rPr kumimoji="0" lang="en-US"/>
              <a:t>Click to edit Master text styles</a:t>
            </a:r>
          </a:p>
          <a:p>
            <a:pPr lvl="1" eaLnBrk="1" latinLnBrk="0" hangingPunct="1"/>
            <a:r>
              <a:rPr kumimoji="0" lang="en-US"/>
              <a:t>Second level</a:t>
            </a:r>
          </a:p>
          <a:p>
            <a:pPr lvl="2" eaLnBrk="1" latinLnBrk="0" hangingPunct="1"/>
            <a:r>
              <a:rPr kumimoji="0" lang="en-US"/>
              <a:t>Third level</a:t>
            </a:r>
          </a:p>
          <a:p>
            <a:pPr lvl="3" eaLnBrk="1" latinLnBrk="0" hangingPunct="1"/>
            <a:r>
              <a:rPr kumimoji="0" lang="en-US"/>
              <a:t>Fourth level</a:t>
            </a:r>
          </a:p>
          <a:p>
            <a:pPr lvl="4" eaLnBrk="1" latinLnBrk="0" hangingPunct="1"/>
            <a:r>
              <a:rPr kumimoji="0" lang="en-US"/>
              <a:t>Fifth level</a:t>
            </a:r>
          </a:p>
        </p:txBody>
      </p:sp>
      <p:sp>
        <p:nvSpPr>
          <p:cNvPr id="14" name="Date Placeholder 13"/>
          <p:cNvSpPr>
            <a:spLocks noGrp="1"/>
          </p:cNvSpPr>
          <p:nvPr>
            <p:ph type="dt" sz="half" idx="2"/>
          </p:nvPr>
        </p:nvSpPr>
        <p:spPr>
          <a:xfrm>
            <a:off x="6172200" y="6191250"/>
            <a:ext cx="2476500" cy="476250"/>
          </a:xfrm>
          <a:prstGeom prst="rect">
            <a:avLst/>
          </a:prstGeom>
        </p:spPr>
        <p:txBody>
          <a:bodyPr anchor="ctr" anchorCtr="0"/>
          <a:lstStyle>
            <a:lvl1pPr algn="r" eaLnBrk="1" latinLnBrk="0" hangingPunct="1">
              <a:defRPr kumimoji="0" sz="1400">
                <a:solidFill>
                  <a:schemeClr val="tx2"/>
                </a:solidFill>
              </a:defRPr>
            </a:lvl1pPr>
          </a:lstStyle>
          <a:p>
            <a:fld id="{D1DE89A4-5EE5-4E6F-A684-8F9FC5AEFC4B}" type="datetimeFigureOut">
              <a:rPr lang="en-US" smtClean="0"/>
              <a:pPr/>
              <a:t>7/27/2017</a:t>
            </a:fld>
            <a:endParaRPr lang="en-US"/>
          </a:p>
        </p:txBody>
      </p:sp>
      <p:sp>
        <p:nvSpPr>
          <p:cNvPr id="3" name="Footer Placeholder 2"/>
          <p:cNvSpPr>
            <a:spLocks noGrp="1"/>
          </p:cNvSpPr>
          <p:nvPr>
            <p:ph type="ftr" sz="quarter" idx="3"/>
          </p:nvPr>
        </p:nvSpPr>
        <p:spPr>
          <a:xfrm>
            <a:off x="914400" y="6172200"/>
            <a:ext cx="3962400" cy="457200"/>
          </a:xfrm>
          <a:prstGeom prst="rect">
            <a:avLst/>
          </a:prstGeom>
        </p:spPr>
        <p:txBody>
          <a:bodyPr anchor="ctr" anchorCtr="0"/>
          <a:lstStyle>
            <a:lvl1pPr eaLnBrk="1" latinLnBrk="0" hangingPunct="1">
              <a:defRPr kumimoji="0" sz="1400">
                <a:solidFill>
                  <a:schemeClr val="tx2"/>
                </a:solidFill>
              </a:defRPr>
            </a:lvl1pPr>
          </a:lstStyle>
          <a:p>
            <a:endParaRPr lang="en-US"/>
          </a:p>
        </p:txBody>
      </p:sp>
      <p:sp>
        <p:nvSpPr>
          <p:cNvPr id="23" name="Slide Number Placeholder 22"/>
          <p:cNvSpPr>
            <a:spLocks noGrp="1"/>
          </p:cNvSpPr>
          <p:nvPr>
            <p:ph type="sldNum" sz="quarter" idx="4"/>
          </p:nvPr>
        </p:nvSpPr>
        <p:spPr>
          <a:xfrm>
            <a:off x="146304" y="6210300"/>
            <a:ext cx="457200" cy="457200"/>
          </a:xfrm>
          <a:prstGeom prst="ellipse">
            <a:avLst/>
          </a:prstGeom>
          <a:solidFill>
            <a:schemeClr val="accent1"/>
          </a:solidFill>
        </p:spPr>
        <p:txBody>
          <a:bodyPr wrap="none" lIns="0" tIns="0" rIns="0" bIns="0" anchor="ctr" anchorCtr="1">
            <a:noAutofit/>
          </a:bodyPr>
          <a:lstStyle>
            <a:lvl1pPr algn="ctr" eaLnBrk="1" latinLnBrk="0" hangingPunct="1">
              <a:defRPr kumimoji="0" sz="1400">
                <a:solidFill>
                  <a:srgbClr val="FFFFFF"/>
                </a:solidFill>
                <a:latin typeface="+mj-lt"/>
                <a:ea typeface="+mj-ea"/>
                <a:cs typeface="+mj-cs"/>
              </a:defRPr>
            </a:lvl1pPr>
          </a:lstStyle>
          <a:p>
            <a:fld id="{4DA08EF4-FAC8-4B08-B172-EC5854DC8DE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txStyles>
    <p:titleStyle>
      <a:lvl1pPr algn="l" rtl="0" eaLnBrk="1" latinLnBrk="0" hangingPunct="1">
        <a:spcBef>
          <a:spcPct val="0"/>
        </a:spcBef>
        <a:buNone/>
        <a:defRPr kumimoji="0" sz="4000" kern="1200">
          <a:solidFill>
            <a:schemeClr val="tx2"/>
          </a:solidFill>
          <a:latin typeface="+mj-lt"/>
          <a:ea typeface="+mj-ea"/>
          <a:cs typeface="+mj-cs"/>
        </a:defRPr>
      </a:lvl1pPr>
    </p:titleStyle>
    <p:bodyStyle>
      <a:lvl1pPr marL="274320" indent="-274320" algn="l" rtl="0" eaLnBrk="1" latinLnBrk="0" hangingPunct="1">
        <a:spcBef>
          <a:spcPts val="580"/>
        </a:spcBef>
        <a:buClr>
          <a:schemeClr val="accent1"/>
        </a:buClr>
        <a:buSzPct val="85000"/>
        <a:buFont typeface="Wingdings 2"/>
        <a:buChar char=""/>
        <a:defRPr kumimoji="0" sz="2600" kern="1200">
          <a:solidFill>
            <a:schemeClr val="tx1"/>
          </a:solidFill>
          <a:latin typeface="+mn-lt"/>
          <a:ea typeface="+mn-ea"/>
          <a:cs typeface="+mn-cs"/>
        </a:defRPr>
      </a:lvl1pPr>
      <a:lvl2pPr marL="548640" indent="-228600" algn="l" rtl="0" eaLnBrk="1" latinLnBrk="0" hangingPunct="1">
        <a:spcBef>
          <a:spcPts val="370"/>
        </a:spcBef>
        <a:buClr>
          <a:schemeClr val="accent2"/>
        </a:buClr>
        <a:buSzPct val="85000"/>
        <a:buFont typeface="Wingdings 2"/>
        <a:buChar char=""/>
        <a:defRPr kumimoji="0" sz="2400" kern="1200">
          <a:solidFill>
            <a:schemeClr val="tx1"/>
          </a:solidFill>
          <a:latin typeface="+mn-lt"/>
          <a:ea typeface="+mn-ea"/>
          <a:cs typeface="+mn-cs"/>
        </a:defRPr>
      </a:lvl2pPr>
      <a:lvl3pPr marL="822960" indent="-228600" algn="l" rtl="0" eaLnBrk="1" latinLnBrk="0" hangingPunct="1">
        <a:spcBef>
          <a:spcPts val="370"/>
        </a:spcBef>
        <a:buClr>
          <a:schemeClr val="accent1">
            <a:tint val="60000"/>
          </a:schemeClr>
        </a:buClr>
        <a:buSzPct val="8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ts val="370"/>
        </a:spcBef>
        <a:buClr>
          <a:schemeClr val="accent3"/>
        </a:buClr>
        <a:buSzPct val="80000"/>
        <a:buFont typeface="Wingdings 2"/>
        <a:buChar char=""/>
        <a:defRPr kumimoji="0" sz="2000" kern="1200">
          <a:solidFill>
            <a:schemeClr val="tx1"/>
          </a:solidFill>
          <a:latin typeface="+mn-lt"/>
          <a:ea typeface="+mn-ea"/>
          <a:cs typeface="+mn-cs"/>
        </a:defRPr>
      </a:lvl4pPr>
      <a:lvl5pPr marL="1371600" indent="-228600" algn="l" rtl="0" eaLnBrk="1" latinLnBrk="0" hangingPunct="1">
        <a:spcBef>
          <a:spcPts val="370"/>
        </a:spcBef>
        <a:buClr>
          <a:schemeClr val="accent3"/>
        </a:buClr>
        <a:buFontTx/>
        <a:buChar char="o"/>
        <a:defRPr kumimoji="0" sz="2000" kern="1200">
          <a:solidFill>
            <a:schemeClr val="tx1"/>
          </a:solidFill>
          <a:latin typeface="+mn-lt"/>
          <a:ea typeface="+mn-ea"/>
          <a:cs typeface="+mn-cs"/>
        </a:defRPr>
      </a:lvl5pPr>
      <a:lvl6pPr marL="1645920" indent="-228600" algn="l" rtl="0" eaLnBrk="1" latinLnBrk="0" hangingPunct="1">
        <a:spcBef>
          <a:spcPts val="370"/>
        </a:spcBef>
        <a:buClr>
          <a:schemeClr val="accent3"/>
        </a:buClr>
        <a:buChar char="•"/>
        <a:defRPr kumimoji="0" sz="1800" kern="1200" baseline="0">
          <a:solidFill>
            <a:schemeClr val="tx1"/>
          </a:solidFill>
          <a:latin typeface="+mn-lt"/>
          <a:ea typeface="+mn-ea"/>
          <a:cs typeface="+mn-cs"/>
        </a:defRPr>
      </a:lvl6pPr>
      <a:lvl7pPr marL="1920240" indent="-228600" algn="l" rtl="0" eaLnBrk="1" latinLnBrk="0" hangingPunct="1">
        <a:spcBef>
          <a:spcPts val="370"/>
        </a:spcBef>
        <a:buClr>
          <a:schemeClr val="accent2"/>
        </a:buClr>
        <a:buChar char="•"/>
        <a:defRPr kumimoji="0" sz="1800" kern="1200">
          <a:solidFill>
            <a:schemeClr val="tx1"/>
          </a:solidFill>
          <a:latin typeface="+mn-lt"/>
          <a:ea typeface="+mn-ea"/>
          <a:cs typeface="+mn-cs"/>
        </a:defRPr>
      </a:lvl7pPr>
      <a:lvl8pPr marL="2194560" indent="-228600" algn="l" rtl="0" eaLnBrk="1" latinLnBrk="0" hangingPunct="1">
        <a:spcBef>
          <a:spcPts val="370"/>
        </a:spcBef>
        <a:buClr>
          <a:schemeClr val="accent1">
            <a:tint val="60000"/>
          </a:schemeClr>
        </a:buClr>
        <a:buChar char="•"/>
        <a:defRPr kumimoji="0" sz="1800" kern="1200">
          <a:solidFill>
            <a:schemeClr val="tx1"/>
          </a:solidFill>
          <a:latin typeface="+mn-lt"/>
          <a:ea typeface="+mn-ea"/>
          <a:cs typeface="+mn-cs"/>
        </a:defRPr>
      </a:lvl8pPr>
      <a:lvl9pPr marL="2468880" indent="-228600" algn="l" rtl="0" eaLnBrk="1" latinLnBrk="0" hangingPunct="1">
        <a:spcBef>
          <a:spcPts val="370"/>
        </a:spcBef>
        <a:buClr>
          <a:schemeClr val="accent2">
            <a:tint val="60000"/>
          </a:schemeClr>
        </a:buClr>
        <a:buChar char="•"/>
        <a:defRPr kumimoji="0" sz="18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normAutofit/>
          </a:bodyPr>
          <a:lstStyle/>
          <a:p>
            <a:r>
              <a:rPr lang="en-US" b="1" i="1">
                <a:latin typeface="Times New Roman" pitchFamily="18" charset="0"/>
                <a:cs typeface="Times New Roman" pitchFamily="18" charset="0"/>
              </a:rPr>
              <a:t>Nguyễn Đình Sơn</a:t>
            </a:r>
          </a:p>
          <a:p>
            <a:r>
              <a:rPr lang="en-US" b="1" i="1">
                <a:latin typeface="Times New Roman" pitchFamily="18" charset="0"/>
                <a:cs typeface="Times New Roman" pitchFamily="18" charset="0"/>
              </a:rPr>
              <a:t>Chuyên viên</a:t>
            </a:r>
          </a:p>
          <a:p>
            <a:r>
              <a:rPr lang="en-US" b="1" i="1">
                <a:latin typeface="Times New Roman" pitchFamily="18" charset="0"/>
                <a:cs typeface="Times New Roman" pitchFamily="18" charset="0"/>
              </a:rPr>
              <a:t>Chi cục PCTNXH Hà Nội</a:t>
            </a:r>
          </a:p>
        </p:txBody>
      </p:sp>
      <p:sp>
        <p:nvSpPr>
          <p:cNvPr id="2" name="Title 1"/>
          <p:cNvSpPr>
            <a:spLocks noGrp="1"/>
          </p:cNvSpPr>
          <p:nvPr>
            <p:ph type="ctrTitle"/>
          </p:nvPr>
        </p:nvSpPr>
        <p:spPr>
          <a:xfrm>
            <a:off x="457200" y="1505930"/>
            <a:ext cx="8229600" cy="1465870"/>
          </a:xfrm>
        </p:spPr>
        <p:txBody>
          <a:bodyPr>
            <a:noAutofit/>
          </a:bodyPr>
          <a:lstStyle/>
          <a:p>
            <a:r>
              <a:rPr sz="2800">
                <a:latin typeface="Times New Roman" pitchFamily="18" charset="0"/>
                <a:cs typeface="Times New Roman" pitchFamily="18" charset="0"/>
              </a:rPr>
              <a:t>XÁC ĐỊNH TÌNH TRẠNG NGHIỆN </a:t>
            </a:r>
            <a:br>
              <a:rPr sz="2800">
                <a:latin typeface="Times New Roman" pitchFamily="18" charset="0"/>
                <a:cs typeface="Times New Roman" pitchFamily="18" charset="0"/>
              </a:rPr>
            </a:br>
            <a:r>
              <a:rPr sz="2800">
                <a:latin typeface="Times New Roman" pitchFamily="18" charset="0"/>
                <a:cs typeface="Times New Roman" pitchFamily="18" charset="0"/>
              </a:rPr>
              <a:t>VÀ VẬN ĐỘNG CAI NGHIỆN</a:t>
            </a:r>
            <a:br>
              <a:rPr sz="2800">
                <a:latin typeface="Times New Roman" pitchFamily="18" charset="0"/>
                <a:cs typeface="Times New Roman" pitchFamily="18" charset="0"/>
              </a:rPr>
            </a:br>
            <a:r>
              <a:rPr sz="2800">
                <a:latin typeface="Times New Roman" pitchFamily="18" charset="0"/>
                <a:cs typeface="Times New Roman" pitchFamily="18" charset="0"/>
              </a:rPr>
              <a:t>MA TÚY TỔNG HỢP</a:t>
            </a:r>
            <a:endParaRPr lang="en-US" sz="2800">
              <a:latin typeface="Times New Roman" pitchFamily="18" charset="0"/>
              <a:cs typeface="Times New Roman" pitchFamily="18"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atin typeface="Times New Roman" pitchFamily="18" charset="0"/>
                <a:cs typeface="Times New Roman" pitchFamily="18" charset="0"/>
              </a:rPr>
              <a:t>Khó khăn</a:t>
            </a:r>
          </a:p>
        </p:txBody>
      </p:sp>
      <p:sp>
        <p:nvSpPr>
          <p:cNvPr id="3" name="Content Placeholder 2"/>
          <p:cNvSpPr>
            <a:spLocks noGrp="1"/>
          </p:cNvSpPr>
          <p:nvPr>
            <p:ph sz="quarter" idx="1"/>
          </p:nvPr>
        </p:nvSpPr>
        <p:spPr/>
        <p:txBody>
          <a:bodyPr>
            <a:normAutofit/>
          </a:bodyPr>
          <a:lstStyle/>
          <a:p>
            <a:pPr algn="just"/>
            <a:r>
              <a:rPr lang="en-US" sz="3200">
                <a:latin typeface="Times New Roman" pitchFamily="18" charset="0"/>
                <a:cs typeface="Times New Roman" pitchFamily="18" charset="0"/>
              </a:rPr>
              <a:t>Năm trong 6 triệu chứng làm căn cứ kết luận là triệu chứng cơ năng (đối tượng tự khai); </a:t>
            </a:r>
          </a:p>
          <a:p>
            <a:pPr algn="just"/>
            <a:r>
              <a:rPr lang="en-US" sz="3200">
                <a:latin typeface="Times New Roman" pitchFamily="18" charset="0"/>
                <a:cs typeface="Times New Roman" pitchFamily="18" charset="0"/>
              </a:rPr>
              <a:t>Trong thực tế, đối tượng chỉ nhận mình có sử dụng ma túy đá nhưng không nhận mình là người nghiện ma túy và khẳng định sẽ bỏ được</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atin typeface="Times New Roman" pitchFamily="18" charset="0"/>
                <a:cs typeface="Times New Roman" pitchFamily="18" charset="0"/>
              </a:rPr>
              <a:t>Khó khăn</a:t>
            </a:r>
          </a:p>
        </p:txBody>
      </p:sp>
      <p:sp>
        <p:nvSpPr>
          <p:cNvPr id="3" name="Content Placeholder 2"/>
          <p:cNvSpPr>
            <a:spLocks noGrp="1"/>
          </p:cNvSpPr>
          <p:nvPr>
            <p:ph sz="quarter" idx="1"/>
          </p:nvPr>
        </p:nvSpPr>
        <p:spPr/>
        <p:txBody>
          <a:bodyPr>
            <a:normAutofit/>
          </a:bodyPr>
          <a:lstStyle/>
          <a:p>
            <a:pPr algn="just"/>
            <a:r>
              <a:rPr lang="en-US" sz="3200">
                <a:latin typeface="Times New Roman" pitchFamily="18" charset="0"/>
                <a:cs typeface="Times New Roman" pitchFamily="18" charset="0"/>
              </a:rPr>
              <a:t>Hội chứng cai ma túy đá thường không xuất hiện hoặc xuất hiện rất mờ nhạt (khi dừng sử dụng);</a:t>
            </a:r>
          </a:p>
          <a:p>
            <a:pPr algn="just"/>
            <a:r>
              <a:rPr lang="en-US" sz="3200">
                <a:latin typeface="Times New Roman" pitchFamily="18" charset="0"/>
                <a:cs typeface="Times New Roman" pitchFamily="18" charset="0"/>
              </a:rPr>
              <a:t>Việc xác định đối tượng có sử dụng ma túy tổng hợp hay không phụ thuộc hoàn toàn vào test thử hoặc xét nghiệm máu để định tính (xác định loại ma túy sử dụng) và định lượng (xác định liều lượng, mức độ sử dụng).</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atin typeface="Times New Roman" pitchFamily="18" charset="0"/>
                <a:cs typeface="Times New Roman" pitchFamily="18" charset="0"/>
              </a:rPr>
              <a:t>Khó khăn</a:t>
            </a:r>
          </a:p>
        </p:txBody>
      </p:sp>
      <p:sp>
        <p:nvSpPr>
          <p:cNvPr id="3" name="Content Placeholder 2"/>
          <p:cNvSpPr>
            <a:spLocks noGrp="1"/>
          </p:cNvSpPr>
          <p:nvPr>
            <p:ph sz="quarter" idx="1"/>
          </p:nvPr>
        </p:nvSpPr>
        <p:spPr/>
        <p:txBody>
          <a:bodyPr>
            <a:normAutofit/>
          </a:bodyPr>
          <a:lstStyle/>
          <a:p>
            <a:pPr algn="just"/>
            <a:r>
              <a:rPr lang="en-US" sz="3200">
                <a:latin typeface="Times New Roman" pitchFamily="18" charset="0"/>
                <a:cs typeface="Times New Roman" pitchFamily="18" charset="0"/>
              </a:rPr>
              <a:t>Phụ thuộc vào đối tượng có tự giác khai báo, tự giác nhận có nghiện ma túy đá hay không</a:t>
            </a:r>
          </a:p>
          <a:p>
            <a:pPr algn="just"/>
            <a:r>
              <a:rPr lang="en-US" sz="3200">
                <a:latin typeface="Times New Roman" pitchFamily="18" charset="0"/>
                <a:cs typeface="Times New Roman" pitchFamily="18" charset="0"/>
              </a:rPr>
              <a:t>Trong thực tế, đối tượng được gia đình, chính quyền địa phương đưa tới Trung tâm để xác định tình trạng nghiện thường đang trong trạng thái “ngáo đá’ nặng nên việc hỏi đáp, ghi lời khai gặp nhiều khó khăn, thông tin sai lệch do đối tượng hoang tưởng</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atin typeface="Times New Roman" pitchFamily="18" charset="0"/>
                <a:cs typeface="Times New Roman" pitchFamily="18" charset="0"/>
              </a:rPr>
              <a:t>Khó khăn</a:t>
            </a:r>
          </a:p>
        </p:txBody>
      </p:sp>
      <p:sp>
        <p:nvSpPr>
          <p:cNvPr id="3" name="Content Placeholder 2"/>
          <p:cNvSpPr>
            <a:spLocks noGrp="1"/>
          </p:cNvSpPr>
          <p:nvPr>
            <p:ph sz="quarter" idx="1"/>
          </p:nvPr>
        </p:nvSpPr>
        <p:spPr/>
        <p:txBody>
          <a:bodyPr>
            <a:normAutofit/>
          </a:bodyPr>
          <a:lstStyle/>
          <a:p>
            <a:pPr algn="just"/>
            <a:r>
              <a:rPr lang="en-US" sz="3200">
                <a:latin typeface="Times New Roman" pitchFamily="18" charset="0"/>
                <a:cs typeface="Times New Roman" pitchFamily="18" charset="0"/>
              </a:rPr>
              <a:t>Trong quá trình lưu giữ để theo dõi, do hậu quả của việc sử dụng ma túy tổng hợp trong thời gian dài, đối tượng thường có biểu hiện rối loạn tâm thần, hoang tưởng bị hai, ảo giác xuất hiện bất thường … gây khó khăn cho việc quản lý, điều trị.</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atin typeface="Times New Roman" pitchFamily="18" charset="0"/>
                <a:cs typeface="Times New Roman" pitchFamily="18" charset="0"/>
              </a:rPr>
              <a:t>Khó khăn</a:t>
            </a:r>
          </a:p>
        </p:txBody>
      </p:sp>
      <p:sp>
        <p:nvSpPr>
          <p:cNvPr id="3" name="Content Placeholder 2"/>
          <p:cNvSpPr>
            <a:spLocks noGrp="1"/>
          </p:cNvSpPr>
          <p:nvPr>
            <p:ph sz="quarter" idx="1"/>
          </p:nvPr>
        </p:nvSpPr>
        <p:spPr/>
        <p:txBody>
          <a:bodyPr>
            <a:normAutofit/>
          </a:bodyPr>
          <a:lstStyle/>
          <a:p>
            <a:pPr algn="just"/>
            <a:r>
              <a:rPr lang="en-US" sz="3200">
                <a:latin typeface="Times New Roman" pitchFamily="18" charset="0"/>
                <a:cs typeface="Times New Roman" pitchFamily="18" charset="0"/>
              </a:rPr>
              <a:t>Trình độ chuyên môn của cán bộ cơ sở còn yếu, trang thiết bị y tế nghèo nàn cũng là một khó khăn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a:latin typeface="Times New Roman" pitchFamily="18" charset="0"/>
                <a:cs typeface="Times New Roman" pitchFamily="18" charset="0"/>
              </a:rPr>
              <a:t>Giải pháp khắc phục</a:t>
            </a:r>
          </a:p>
        </p:txBody>
      </p:sp>
      <p:sp>
        <p:nvSpPr>
          <p:cNvPr id="3" name="Content Placeholder 2"/>
          <p:cNvSpPr>
            <a:spLocks noGrp="1"/>
          </p:cNvSpPr>
          <p:nvPr>
            <p:ph sz="quarter" idx="1"/>
          </p:nvPr>
        </p:nvSpPr>
        <p:spPr/>
        <p:txBody>
          <a:bodyPr>
            <a:normAutofit/>
          </a:bodyPr>
          <a:lstStyle/>
          <a:p>
            <a:pPr marL="457200" indent="-457200" algn="just">
              <a:lnSpc>
                <a:spcPct val="120000"/>
              </a:lnSpc>
              <a:buFont typeface="+mj-lt"/>
              <a:buAutoNum type="arabicPeriod"/>
            </a:pPr>
            <a:r>
              <a:rPr lang="en-US" sz="2800" b="1" i="1">
                <a:solidFill>
                  <a:srgbClr val="FF0000"/>
                </a:solidFill>
                <a:latin typeface="Times New Roman" pitchFamily="18" charset="0"/>
                <a:cs typeface="Times New Roman" pitchFamily="18" charset="0"/>
              </a:rPr>
              <a:t>Tuyên truyền, giáo dục</a:t>
            </a:r>
          </a:p>
          <a:p>
            <a:pPr marL="457200" indent="-457200" algn="just">
              <a:lnSpc>
                <a:spcPct val="120000"/>
              </a:lnSpc>
              <a:buFont typeface="+mj-lt"/>
              <a:buAutoNum type="arabicPeriod"/>
            </a:pPr>
            <a:r>
              <a:rPr lang="en-US" sz="2800" b="1" i="1">
                <a:solidFill>
                  <a:srgbClr val="FF0000"/>
                </a:solidFill>
                <a:latin typeface="Times New Roman" pitchFamily="18" charset="0"/>
                <a:cs typeface="Times New Roman" pitchFamily="18" charset="0"/>
              </a:rPr>
              <a:t>Tăng cường phối hợp giữa các ngành, các cấp trong việc lập hồ sơ, đưa đối tượng đi cai nghiện</a:t>
            </a:r>
          </a:p>
          <a:p>
            <a:pPr marL="457200" indent="-457200" algn="just">
              <a:lnSpc>
                <a:spcPct val="120000"/>
              </a:lnSpc>
              <a:buFont typeface="+mj-lt"/>
              <a:buAutoNum type="arabicPeriod"/>
            </a:pPr>
            <a:r>
              <a:rPr lang="en-US" sz="2800" b="1" i="1">
                <a:solidFill>
                  <a:srgbClr val="FF0000"/>
                </a:solidFill>
                <a:latin typeface="Times New Roman" pitchFamily="18" charset="0"/>
                <a:cs typeface="Times New Roman" pitchFamily="18" charset="0"/>
              </a:rPr>
              <a:t>Đầu tư cơ sở vật chất</a:t>
            </a:r>
          </a:p>
          <a:p>
            <a:pPr marL="457200" indent="-457200" algn="just">
              <a:lnSpc>
                <a:spcPct val="120000"/>
              </a:lnSpc>
              <a:buFont typeface="+mj-lt"/>
              <a:buAutoNum type="arabicPeriod"/>
            </a:pPr>
            <a:r>
              <a:rPr lang="en-US" sz="2800" b="1" i="1">
                <a:solidFill>
                  <a:srgbClr val="FF0000"/>
                </a:solidFill>
                <a:latin typeface="Times New Roman" pitchFamily="18" charset="0"/>
                <a:cs typeface="Times New Roman" pitchFamily="18" charset="0"/>
              </a:rPr>
              <a:t>Thực hiện tốt công tác quản lý sau cai</a:t>
            </a:r>
          </a:p>
          <a:p>
            <a:pPr marL="457200" indent="-457200" algn="just">
              <a:lnSpc>
                <a:spcPct val="120000"/>
              </a:lnSpc>
              <a:buFont typeface="+mj-lt"/>
              <a:buAutoNum type="arabicPeriod"/>
            </a:pPr>
            <a:r>
              <a:rPr lang="en-US" sz="2800" b="1" i="1">
                <a:solidFill>
                  <a:srgbClr val="FF0000"/>
                </a:solidFill>
                <a:latin typeface="Times New Roman" pitchFamily="18" charset="0"/>
                <a:cs typeface="Times New Roman" pitchFamily="18" charset="0"/>
              </a:rPr>
              <a:t>Đào tạo nguồn nhân lực</a:t>
            </a:r>
          </a:p>
          <a:p>
            <a:pPr marL="457200" indent="-457200" algn="just">
              <a:lnSpc>
                <a:spcPct val="120000"/>
              </a:lnSpc>
              <a:buFont typeface="+mj-lt"/>
              <a:buAutoNum type="arabicPeriod"/>
            </a:pPr>
            <a:r>
              <a:rPr lang="en-US" sz="2800" b="1" i="1">
                <a:solidFill>
                  <a:srgbClr val="FF0000"/>
                </a:solidFill>
                <a:latin typeface="Times New Roman" pitchFamily="18" charset="0"/>
                <a:cs typeface="Times New Roman" pitchFamily="18" charset="0"/>
              </a:rPr>
              <a:t>Những kiến nghị- đề xuất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a:latin typeface="Times New Roman" pitchFamily="18" charset="0"/>
                <a:cs typeface="Times New Roman" pitchFamily="18" charset="0"/>
              </a:rPr>
              <a:t>Công tác tuyên truyền</a:t>
            </a:r>
          </a:p>
        </p:txBody>
      </p:sp>
      <p:sp>
        <p:nvSpPr>
          <p:cNvPr id="3" name="Content Placeholder 2"/>
          <p:cNvSpPr>
            <a:spLocks noGrp="1"/>
          </p:cNvSpPr>
          <p:nvPr>
            <p:ph sz="quarter" idx="1"/>
          </p:nvPr>
        </p:nvSpPr>
        <p:spPr/>
        <p:txBody>
          <a:bodyPr>
            <a:normAutofit lnSpcReduction="10000"/>
          </a:bodyPr>
          <a:lstStyle/>
          <a:p>
            <a:pPr algn="just"/>
            <a:r>
              <a:rPr lang="en-US" sz="2400">
                <a:latin typeface="Times New Roman" pitchFamily="18" charset="0"/>
                <a:cs typeface="Times New Roman" pitchFamily="18" charset="0"/>
              </a:rPr>
              <a:t>Đối tượng tuyên truyền</a:t>
            </a:r>
          </a:p>
          <a:p>
            <a:pPr lvl="1" algn="just"/>
            <a:r>
              <a:rPr lang="en-US" sz="2000">
                <a:latin typeface="Times New Roman" pitchFamily="18" charset="0"/>
                <a:cs typeface="Times New Roman" pitchFamily="18" charset="0"/>
              </a:rPr>
              <a:t>Tuyên truyền phổ rộng trong các tầng lớp dân cư;</a:t>
            </a:r>
          </a:p>
          <a:p>
            <a:pPr lvl="1" algn="just"/>
            <a:r>
              <a:rPr lang="en-US" sz="2000">
                <a:latin typeface="Times New Roman" pitchFamily="18" charset="0"/>
                <a:cs typeface="Times New Roman" pitchFamily="18" charset="0"/>
              </a:rPr>
              <a:t>Tuyên truyền cho các nhóm nguy cơ cao</a:t>
            </a:r>
          </a:p>
          <a:p>
            <a:pPr lvl="1" algn="just"/>
            <a:r>
              <a:rPr lang="en-US" sz="2000">
                <a:latin typeface="Times New Roman" pitchFamily="18" charset="0"/>
                <a:cs typeface="Times New Roman" pitchFamily="18" charset="0"/>
              </a:rPr>
              <a:t>Tuyên truyền cho các nhóm đã cai nghiện ma túy</a:t>
            </a:r>
          </a:p>
          <a:p>
            <a:pPr algn="just"/>
            <a:r>
              <a:rPr lang="en-US" sz="2400">
                <a:latin typeface="Times New Roman" pitchFamily="18" charset="0"/>
                <a:cs typeface="Times New Roman" pitchFamily="18" charset="0"/>
              </a:rPr>
              <a:t>Nội dung tuyên truyền</a:t>
            </a:r>
          </a:p>
          <a:p>
            <a:pPr lvl="1" algn="just"/>
            <a:r>
              <a:rPr lang="en-US" sz="2000">
                <a:latin typeface="Times New Roman" pitchFamily="18" charset="0"/>
                <a:cs typeface="Times New Roman" pitchFamily="18" charset="0"/>
              </a:rPr>
              <a:t>Các chế độ, chính sách, quy định của pháp luật</a:t>
            </a:r>
          </a:p>
          <a:p>
            <a:pPr lvl="1" algn="just"/>
            <a:r>
              <a:rPr lang="en-US" sz="2000">
                <a:latin typeface="Times New Roman" pitchFamily="18" charset="0"/>
                <a:cs typeface="Times New Roman" pitchFamily="18" charset="0"/>
              </a:rPr>
              <a:t>Cách nhận biết ma túy;</a:t>
            </a:r>
          </a:p>
          <a:p>
            <a:pPr lvl="1" algn="just"/>
            <a:r>
              <a:rPr lang="en-US" sz="2000">
                <a:latin typeface="Times New Roman" pitchFamily="18" charset="0"/>
                <a:cs typeface="Times New Roman" pitchFamily="18" charset="0"/>
              </a:rPr>
              <a:t>Cách nhận biết người nghiện</a:t>
            </a:r>
          </a:p>
          <a:p>
            <a:pPr lvl="1" algn="just"/>
            <a:r>
              <a:rPr lang="en-US" sz="2000">
                <a:latin typeface="Times New Roman" pitchFamily="18" charset="0"/>
                <a:cs typeface="Times New Roman" pitchFamily="18" charset="0"/>
              </a:rPr>
              <a:t>Cách phòng ngừa</a:t>
            </a:r>
          </a:p>
          <a:p>
            <a:pPr algn="just"/>
            <a:r>
              <a:rPr lang="en-US" sz="2400">
                <a:latin typeface="Times New Roman" pitchFamily="18" charset="0"/>
                <a:cs typeface="Times New Roman" pitchFamily="18" charset="0"/>
              </a:rPr>
              <a:t>Hình thức tuyên truyền</a:t>
            </a:r>
          </a:p>
          <a:p>
            <a:pPr lvl="1" algn="just"/>
            <a:r>
              <a:rPr lang="en-US" sz="2000">
                <a:latin typeface="Times New Roman" pitchFamily="18" charset="0"/>
                <a:cs typeface="Times New Roman" pitchFamily="18" charset="0"/>
              </a:rPr>
              <a:t>Hình ảnh, loa đài, băng hình</a:t>
            </a:r>
          </a:p>
          <a:p>
            <a:pPr lvl="1" algn="just"/>
            <a:r>
              <a:rPr lang="en-US" sz="2000">
                <a:latin typeface="Times New Roman" pitchFamily="18" charset="0"/>
                <a:cs typeface="Times New Roman" pitchFamily="18" charset="0"/>
              </a:rPr>
              <a:t>Tuyên truyền tập trung, nhằm vào các nhóm (kết hợp tư vấn);</a:t>
            </a:r>
          </a:p>
          <a:p>
            <a:pPr lvl="1" algn="just"/>
            <a:r>
              <a:rPr lang="en-US" sz="2000" b="1" i="1">
                <a:solidFill>
                  <a:srgbClr val="0033CC"/>
                </a:solidFill>
                <a:latin typeface="Times New Roman" pitchFamily="18" charset="0"/>
                <a:cs typeface="Times New Roman" pitchFamily="18" charset="0"/>
              </a:rPr>
              <a:t>Xây dựng phòng triển lãm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atin typeface="Times New Roman" pitchFamily="18" charset="0"/>
                <a:cs typeface="Times New Roman" pitchFamily="18" charset="0"/>
              </a:rPr>
              <a:t>Tăng cường phối hợp</a:t>
            </a:r>
          </a:p>
        </p:txBody>
      </p:sp>
      <p:sp>
        <p:nvSpPr>
          <p:cNvPr id="3" name="Content Placeholder 2"/>
          <p:cNvSpPr>
            <a:spLocks noGrp="1"/>
          </p:cNvSpPr>
          <p:nvPr>
            <p:ph sz="quarter" idx="1"/>
          </p:nvPr>
        </p:nvSpPr>
        <p:spPr/>
        <p:txBody>
          <a:bodyPr>
            <a:normAutofit lnSpcReduction="10000"/>
          </a:bodyPr>
          <a:lstStyle/>
          <a:p>
            <a:pPr algn="just">
              <a:lnSpc>
                <a:spcPct val="120000"/>
              </a:lnSpc>
            </a:pPr>
            <a:r>
              <a:rPr lang="en-US" sz="2800" b="1" i="1">
                <a:latin typeface="Times New Roman" pitchFamily="18" charset="0"/>
                <a:cs typeface="Times New Roman" pitchFamily="18" charset="0"/>
              </a:rPr>
              <a:t>Cấp tỉnh </a:t>
            </a:r>
          </a:p>
          <a:p>
            <a:pPr lvl="1" algn="just">
              <a:lnSpc>
                <a:spcPct val="120000"/>
              </a:lnSpc>
            </a:pPr>
            <a:r>
              <a:rPr lang="en-US">
                <a:latin typeface="Times New Roman" pitchFamily="18" charset="0"/>
                <a:cs typeface="Times New Roman" pitchFamily="18" charset="0"/>
              </a:rPr>
              <a:t>Điều hành chung, tháo gỡ khó khăn qua giao ban</a:t>
            </a:r>
          </a:p>
          <a:p>
            <a:pPr lvl="1" algn="just">
              <a:lnSpc>
                <a:spcPct val="120000"/>
              </a:lnSpc>
            </a:pPr>
            <a:r>
              <a:rPr lang="en-US">
                <a:latin typeface="Times New Roman" pitchFamily="18" charset="0"/>
                <a:cs typeface="Times New Roman" pitchFamily="18" charset="0"/>
              </a:rPr>
              <a:t>Phân bổ chỉ tiêu hợp lý, tuyến thực hiện thuận lợi</a:t>
            </a:r>
          </a:p>
          <a:p>
            <a:pPr algn="just">
              <a:lnSpc>
                <a:spcPct val="120000"/>
              </a:lnSpc>
            </a:pPr>
            <a:r>
              <a:rPr lang="en-US" sz="2800" b="1" i="1">
                <a:latin typeface="Times New Roman" pitchFamily="18" charset="0"/>
                <a:cs typeface="Times New Roman" pitchFamily="18" charset="0"/>
              </a:rPr>
              <a:t>Cấp huyện:</a:t>
            </a:r>
          </a:p>
          <a:p>
            <a:pPr lvl="1" algn="just">
              <a:lnSpc>
                <a:spcPct val="120000"/>
              </a:lnSpc>
            </a:pPr>
            <a:r>
              <a:rPr lang="en-US">
                <a:latin typeface="Times New Roman" pitchFamily="18" charset="0"/>
                <a:cs typeface="Times New Roman" pitchFamily="18" charset="0"/>
              </a:rPr>
              <a:t>Quy chế phối hợp giữa các ngành LĐTBXH, Tư pháp, Công an, Y tế</a:t>
            </a:r>
          </a:p>
          <a:p>
            <a:pPr algn="just">
              <a:lnSpc>
                <a:spcPct val="120000"/>
              </a:lnSpc>
            </a:pPr>
            <a:r>
              <a:rPr lang="en-US" sz="2800" b="1" i="1">
                <a:latin typeface="Times New Roman" pitchFamily="18" charset="0"/>
                <a:cs typeface="Times New Roman" pitchFamily="18" charset="0"/>
              </a:rPr>
              <a:t>Cấp xã</a:t>
            </a:r>
          </a:p>
          <a:p>
            <a:pPr lvl="1" algn="just">
              <a:lnSpc>
                <a:spcPct val="120000"/>
              </a:lnSpc>
            </a:pPr>
            <a:r>
              <a:rPr lang="en-US">
                <a:latin typeface="Times New Roman" pitchFamily="18" charset="0"/>
                <a:cs typeface="Times New Roman" pitchFamily="18" charset="0"/>
              </a:rPr>
              <a:t>Kiện toàn tổ công tác</a:t>
            </a:r>
          </a:p>
          <a:p>
            <a:pPr lvl="1" algn="just">
              <a:lnSpc>
                <a:spcPct val="120000"/>
              </a:lnSpc>
            </a:pPr>
            <a:r>
              <a:rPr lang="en-US">
                <a:latin typeface="Times New Roman" pitchFamily="18" charset="0"/>
                <a:cs typeface="Times New Roman" pitchFamily="18" charset="0"/>
              </a:rPr>
              <a:t>Rà soát địa bàn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a:latin typeface="Times New Roman" pitchFamily="18" charset="0"/>
                <a:cs typeface="Times New Roman" pitchFamily="18" charset="0"/>
              </a:rPr>
              <a:t>Đầu tư cơ sở vật chất</a:t>
            </a:r>
          </a:p>
        </p:txBody>
      </p:sp>
      <p:sp>
        <p:nvSpPr>
          <p:cNvPr id="3" name="Content Placeholder 2"/>
          <p:cNvSpPr>
            <a:spLocks noGrp="1"/>
          </p:cNvSpPr>
          <p:nvPr>
            <p:ph sz="quarter" idx="1"/>
          </p:nvPr>
        </p:nvSpPr>
        <p:spPr/>
        <p:txBody>
          <a:bodyPr>
            <a:normAutofit/>
          </a:bodyPr>
          <a:lstStyle/>
          <a:p>
            <a:pPr algn="just"/>
            <a:r>
              <a:rPr lang="en-US" sz="3200" b="1" i="1">
                <a:solidFill>
                  <a:srgbClr val="0033CC"/>
                </a:solidFill>
                <a:latin typeface="Times New Roman" pitchFamily="18" charset="0"/>
                <a:cs typeface="Times New Roman" pitchFamily="18" charset="0"/>
              </a:rPr>
              <a:t>Cấp huyện</a:t>
            </a:r>
          </a:p>
          <a:p>
            <a:pPr lvl="1" algn="just"/>
            <a:r>
              <a:rPr lang="en-US" sz="3200">
                <a:solidFill>
                  <a:srgbClr val="0033CC"/>
                </a:solidFill>
                <a:latin typeface="Times New Roman" pitchFamily="18" charset="0"/>
                <a:cs typeface="Times New Roman" pitchFamily="18" charset="0"/>
              </a:rPr>
              <a:t>Cơ sở y tế có đủ điều kiện thực hiện xác định người nghiện để hỗ trợ các đơn vị cấp xã chưa đủ điều kiện</a:t>
            </a:r>
          </a:p>
          <a:p>
            <a:pPr algn="just"/>
            <a:r>
              <a:rPr lang="en-US" sz="3200" b="1" i="1">
                <a:solidFill>
                  <a:srgbClr val="0033CC"/>
                </a:solidFill>
                <a:latin typeface="Times New Roman" pitchFamily="18" charset="0"/>
                <a:cs typeface="Times New Roman" pitchFamily="18" charset="0"/>
              </a:rPr>
              <a:t>Trung tâm</a:t>
            </a:r>
          </a:p>
          <a:p>
            <a:pPr lvl="1" algn="just"/>
            <a:r>
              <a:rPr lang="en-US" sz="3200">
                <a:solidFill>
                  <a:srgbClr val="0033CC"/>
                </a:solidFill>
                <a:latin typeface="Times New Roman" pitchFamily="18" charset="0"/>
                <a:cs typeface="Times New Roman" pitchFamily="18" charset="0"/>
              </a:rPr>
              <a:t>Khu quản lý riêng biệt;</a:t>
            </a:r>
          </a:p>
          <a:p>
            <a:pPr lvl="1" algn="just"/>
            <a:r>
              <a:rPr lang="en-US" sz="3200">
                <a:solidFill>
                  <a:srgbClr val="0033CC"/>
                </a:solidFill>
                <a:latin typeface="Times New Roman" pitchFamily="18" charset="0"/>
                <a:cs typeface="Times New Roman" pitchFamily="18" charset="0"/>
              </a:rPr>
              <a:t>Trang thiết bị y tế phù hợp</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8066" name="Rectangle 2"/>
          <p:cNvSpPr>
            <a:spLocks noGrp="1" noChangeArrowheads="1"/>
          </p:cNvSpPr>
          <p:nvPr>
            <p:ph type="title"/>
          </p:nvPr>
        </p:nvSpPr>
        <p:spPr>
          <a:xfrm>
            <a:off x="685800" y="152400"/>
            <a:ext cx="7772400" cy="1295400"/>
          </a:xfrm>
        </p:spPr>
        <p:txBody>
          <a:bodyPr/>
          <a:lstStyle/>
          <a:p>
            <a:r>
              <a:rPr lang="en-US" sz="3600">
                <a:solidFill>
                  <a:schemeClr val="accent2"/>
                </a:solidFill>
                <a:latin typeface="Times New Roman" pitchFamily="18" charset="0"/>
              </a:rPr>
              <a:t>KHÓ KHĂN VÀ NHU CẦU </a:t>
            </a:r>
            <a:br>
              <a:rPr lang="en-US" sz="3600">
                <a:solidFill>
                  <a:schemeClr val="accent2"/>
                </a:solidFill>
                <a:latin typeface="Times New Roman" pitchFamily="18" charset="0"/>
              </a:rPr>
            </a:br>
            <a:r>
              <a:rPr lang="en-US" sz="3600">
                <a:solidFill>
                  <a:schemeClr val="accent2"/>
                </a:solidFill>
                <a:latin typeface="Times New Roman" pitchFamily="18" charset="0"/>
              </a:rPr>
              <a:t>ĐỐI VỚI TÁI HÒA NHẬP</a:t>
            </a:r>
          </a:p>
        </p:txBody>
      </p:sp>
      <p:sp>
        <p:nvSpPr>
          <p:cNvPr id="88067" name="Rectangle 3"/>
          <p:cNvSpPr>
            <a:spLocks noGrp="1" noChangeArrowheads="1"/>
          </p:cNvSpPr>
          <p:nvPr>
            <p:ph type="body" sz="half" idx="1"/>
          </p:nvPr>
        </p:nvSpPr>
        <p:spPr>
          <a:xfrm>
            <a:off x="228600" y="1600200"/>
            <a:ext cx="3810000" cy="4953000"/>
          </a:xfrm>
        </p:spPr>
        <p:txBody>
          <a:bodyPr/>
          <a:lstStyle/>
          <a:p>
            <a:pPr marL="457200" indent="-457200" algn="just">
              <a:lnSpc>
                <a:spcPct val="120000"/>
              </a:lnSpc>
              <a:buFont typeface="Wingdings" pitchFamily="2" charset="2"/>
              <a:buAutoNum type="arabicPeriod"/>
            </a:pPr>
            <a:r>
              <a:rPr lang="en-US" sz="2400">
                <a:solidFill>
                  <a:schemeClr val="accent2"/>
                </a:solidFill>
                <a:latin typeface="Times New Roman" pitchFamily="18" charset="0"/>
              </a:rPr>
              <a:t>Khó khăn về, tình cảm, tinh thần, bị kỳ thị và phân biệt đối xử. </a:t>
            </a:r>
          </a:p>
          <a:p>
            <a:pPr marL="457200" indent="-457200" algn="just">
              <a:lnSpc>
                <a:spcPct val="120000"/>
              </a:lnSpc>
              <a:buFont typeface="Wingdings" pitchFamily="2" charset="2"/>
              <a:buAutoNum type="arabicPeriod"/>
            </a:pPr>
            <a:r>
              <a:rPr lang="en-US" sz="2400">
                <a:solidFill>
                  <a:schemeClr val="accent2"/>
                </a:solidFill>
                <a:latin typeface="Times New Roman" pitchFamily="18" charset="0"/>
              </a:rPr>
              <a:t>Khó khăn về tâm lý và giao tiếp xã hội.</a:t>
            </a:r>
          </a:p>
          <a:p>
            <a:pPr marL="457200" indent="-457200" algn="just">
              <a:lnSpc>
                <a:spcPct val="120000"/>
              </a:lnSpc>
              <a:buFont typeface="Wingdings" pitchFamily="2" charset="2"/>
              <a:buAutoNum type="arabicPeriod"/>
            </a:pPr>
            <a:r>
              <a:rPr lang="en-US" sz="2400">
                <a:solidFill>
                  <a:schemeClr val="accent2"/>
                </a:solidFill>
                <a:latin typeface="Times New Roman" pitchFamily="18" charset="0"/>
              </a:rPr>
              <a:t>Khó khăn về nghề nghiệp việc làm để ổn định cuộc sống.</a:t>
            </a:r>
          </a:p>
          <a:p>
            <a:pPr marL="457200" indent="-457200" algn="just">
              <a:lnSpc>
                <a:spcPct val="120000"/>
              </a:lnSpc>
              <a:buFont typeface="Wingdings" pitchFamily="2" charset="2"/>
              <a:buAutoNum type="arabicPeriod"/>
            </a:pPr>
            <a:r>
              <a:rPr lang="en-US" sz="2400">
                <a:solidFill>
                  <a:schemeClr val="accent2"/>
                </a:solidFill>
                <a:latin typeface="Times New Roman" pitchFamily="18" charset="0"/>
              </a:rPr>
              <a:t>Khó khăn về sức khoẻ.</a:t>
            </a:r>
          </a:p>
        </p:txBody>
      </p:sp>
      <p:sp>
        <p:nvSpPr>
          <p:cNvPr id="88068" name="Rectangle 4"/>
          <p:cNvSpPr>
            <a:spLocks noGrp="1" noChangeArrowheads="1"/>
          </p:cNvSpPr>
          <p:nvPr>
            <p:ph type="body" sz="half" idx="2"/>
          </p:nvPr>
        </p:nvSpPr>
        <p:spPr>
          <a:xfrm>
            <a:off x="4572000" y="1600200"/>
            <a:ext cx="4343400" cy="4876800"/>
          </a:xfrm>
        </p:spPr>
        <p:txBody>
          <a:bodyPr/>
          <a:lstStyle/>
          <a:p>
            <a:pPr marL="457200" indent="-457200" algn="just">
              <a:lnSpc>
                <a:spcPct val="85000"/>
              </a:lnSpc>
              <a:buFontTx/>
              <a:buNone/>
            </a:pPr>
            <a:r>
              <a:rPr lang="en-US" sz="2400">
                <a:solidFill>
                  <a:schemeClr val="accent2"/>
                </a:solidFill>
                <a:latin typeface="Times New Roman" pitchFamily="18" charset="0"/>
              </a:rPr>
              <a:t>1. 	Cần được hỗ trợ để tham gia các hoạt động xã hội và các hoạt động liên quan tới giá trị tinh thần.</a:t>
            </a:r>
          </a:p>
          <a:p>
            <a:pPr marL="457200" indent="-457200" algn="just">
              <a:lnSpc>
                <a:spcPct val="85000"/>
              </a:lnSpc>
              <a:buFontTx/>
              <a:buNone/>
            </a:pPr>
            <a:r>
              <a:rPr lang="en-US" sz="2400">
                <a:solidFill>
                  <a:schemeClr val="accent2"/>
                </a:solidFill>
                <a:latin typeface="Times New Roman" pitchFamily="18" charset="0"/>
              </a:rPr>
              <a:t>2. 	Cần được tiếp tục điều trị về tâm lý qua các dịch vụ tư vấn và hỗ trợ tâm lý.</a:t>
            </a:r>
          </a:p>
          <a:p>
            <a:pPr marL="457200" indent="-457200" algn="just">
              <a:lnSpc>
                <a:spcPct val="85000"/>
              </a:lnSpc>
              <a:buFontTx/>
              <a:buNone/>
            </a:pPr>
            <a:r>
              <a:rPr lang="en-US" sz="2400">
                <a:solidFill>
                  <a:schemeClr val="accent2"/>
                </a:solidFill>
                <a:latin typeface="Times New Roman" pitchFamily="18" charset="0"/>
              </a:rPr>
              <a:t>3. 	Cần được hỗ trợ dậy nghề và tạo việc làm và hỗ trợ về chính sách đối với người có hoàn cảnh khó khăn.</a:t>
            </a:r>
          </a:p>
          <a:p>
            <a:pPr marL="457200" indent="-457200" algn="just">
              <a:lnSpc>
                <a:spcPct val="85000"/>
              </a:lnSpc>
              <a:buFontTx/>
              <a:buNone/>
            </a:pPr>
            <a:r>
              <a:rPr lang="en-US" sz="2400">
                <a:solidFill>
                  <a:schemeClr val="accent2"/>
                </a:solidFill>
                <a:latin typeface="Times New Roman" pitchFamily="18" charset="0"/>
              </a:rPr>
              <a:t>4. 	Cần được quan tâm chăm sóc về y tế.</a:t>
            </a:r>
          </a:p>
        </p:txBody>
      </p:sp>
    </p:spTree>
  </p:cSld>
  <p:clrMapOvr>
    <a:masterClrMapping/>
  </p:clrMapOvr>
  <p:transition spd="slow">
    <p:diamon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0"/>
                                  </p:stCondLst>
                                  <p:childTnLst>
                                    <p:set>
                                      <p:cBhvr>
                                        <p:cTn id="6" dur="1" fill="hold">
                                          <p:stCondLst>
                                            <p:cond delay="0"/>
                                          </p:stCondLst>
                                        </p:cTn>
                                        <p:tgtEl>
                                          <p:spTgt spid="88066"/>
                                        </p:tgtEl>
                                        <p:attrNameLst>
                                          <p:attrName>style.visibility</p:attrName>
                                        </p:attrNameLst>
                                      </p:cBhvr>
                                      <p:to>
                                        <p:strVal val="visible"/>
                                      </p:to>
                                    </p:set>
                                    <p:animEffect transition="in" filter="randombar(horizontal)">
                                      <p:cBhvr>
                                        <p:cTn id="7" dur="600">
                                          <p:stCondLst>
                                            <p:cond delay="0"/>
                                          </p:stCondLst>
                                        </p:cTn>
                                        <p:tgtEl>
                                          <p:spTgt spid="88066"/>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88067">
                                            <p:txEl>
                                              <p:pRg st="0" end="0"/>
                                            </p:txEl>
                                          </p:spTgt>
                                        </p:tgtEl>
                                        <p:attrNameLst>
                                          <p:attrName>style.visibility</p:attrName>
                                        </p:attrNameLst>
                                      </p:cBhvr>
                                      <p:to>
                                        <p:strVal val="visible"/>
                                      </p:to>
                                    </p:set>
                                    <p:animEffect transition="in" filter="randombar(horizontal)">
                                      <p:cBhvr>
                                        <p:cTn id="12" dur="500"/>
                                        <p:tgtEl>
                                          <p:spTgt spid="88067">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grpId="0" nodeType="clickEffect">
                                  <p:stCondLst>
                                    <p:cond delay="0"/>
                                  </p:stCondLst>
                                  <p:childTnLst>
                                    <p:set>
                                      <p:cBhvr>
                                        <p:cTn id="16" dur="1" fill="hold">
                                          <p:stCondLst>
                                            <p:cond delay="0"/>
                                          </p:stCondLst>
                                        </p:cTn>
                                        <p:tgtEl>
                                          <p:spTgt spid="88067">
                                            <p:txEl>
                                              <p:pRg st="1" end="1"/>
                                            </p:txEl>
                                          </p:spTgt>
                                        </p:tgtEl>
                                        <p:attrNameLst>
                                          <p:attrName>style.visibility</p:attrName>
                                        </p:attrNameLst>
                                      </p:cBhvr>
                                      <p:to>
                                        <p:strVal val="visible"/>
                                      </p:to>
                                    </p:set>
                                    <p:animEffect transition="in" filter="randombar(horizontal)">
                                      <p:cBhvr>
                                        <p:cTn id="17" dur="500"/>
                                        <p:tgtEl>
                                          <p:spTgt spid="88067">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4" presetClass="entr" presetSubtype="10" fill="hold" grpId="0" nodeType="clickEffect">
                                  <p:stCondLst>
                                    <p:cond delay="0"/>
                                  </p:stCondLst>
                                  <p:childTnLst>
                                    <p:set>
                                      <p:cBhvr>
                                        <p:cTn id="21" dur="1" fill="hold">
                                          <p:stCondLst>
                                            <p:cond delay="0"/>
                                          </p:stCondLst>
                                        </p:cTn>
                                        <p:tgtEl>
                                          <p:spTgt spid="88067">
                                            <p:txEl>
                                              <p:pRg st="2" end="2"/>
                                            </p:txEl>
                                          </p:spTgt>
                                        </p:tgtEl>
                                        <p:attrNameLst>
                                          <p:attrName>style.visibility</p:attrName>
                                        </p:attrNameLst>
                                      </p:cBhvr>
                                      <p:to>
                                        <p:strVal val="visible"/>
                                      </p:to>
                                    </p:set>
                                    <p:animEffect transition="in" filter="randombar(horizontal)">
                                      <p:cBhvr>
                                        <p:cTn id="22" dur="500"/>
                                        <p:tgtEl>
                                          <p:spTgt spid="88067">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4" presetClass="entr" presetSubtype="10" fill="hold" grpId="0" nodeType="clickEffect">
                                  <p:stCondLst>
                                    <p:cond delay="0"/>
                                  </p:stCondLst>
                                  <p:childTnLst>
                                    <p:set>
                                      <p:cBhvr>
                                        <p:cTn id="26" dur="1" fill="hold">
                                          <p:stCondLst>
                                            <p:cond delay="0"/>
                                          </p:stCondLst>
                                        </p:cTn>
                                        <p:tgtEl>
                                          <p:spTgt spid="88067">
                                            <p:txEl>
                                              <p:pRg st="3" end="3"/>
                                            </p:txEl>
                                          </p:spTgt>
                                        </p:tgtEl>
                                        <p:attrNameLst>
                                          <p:attrName>style.visibility</p:attrName>
                                        </p:attrNameLst>
                                      </p:cBhvr>
                                      <p:to>
                                        <p:strVal val="visible"/>
                                      </p:to>
                                    </p:set>
                                    <p:animEffect transition="in" filter="randombar(horizontal)">
                                      <p:cBhvr>
                                        <p:cTn id="27" dur="500"/>
                                        <p:tgtEl>
                                          <p:spTgt spid="88067">
                                            <p:txEl>
                                              <p:pRg st="3" end="3"/>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4" presetClass="entr" presetSubtype="10" fill="hold" grpId="0" nodeType="clickEffect">
                                  <p:stCondLst>
                                    <p:cond delay="0"/>
                                  </p:stCondLst>
                                  <p:childTnLst>
                                    <p:set>
                                      <p:cBhvr>
                                        <p:cTn id="31" dur="1" fill="hold">
                                          <p:stCondLst>
                                            <p:cond delay="0"/>
                                          </p:stCondLst>
                                        </p:cTn>
                                        <p:tgtEl>
                                          <p:spTgt spid="88068">
                                            <p:txEl>
                                              <p:pRg st="0" end="0"/>
                                            </p:txEl>
                                          </p:spTgt>
                                        </p:tgtEl>
                                        <p:attrNameLst>
                                          <p:attrName>style.visibility</p:attrName>
                                        </p:attrNameLst>
                                      </p:cBhvr>
                                      <p:to>
                                        <p:strVal val="visible"/>
                                      </p:to>
                                    </p:set>
                                    <p:animEffect transition="in" filter="randombar(horizontal)">
                                      <p:cBhvr>
                                        <p:cTn id="32" dur="500"/>
                                        <p:tgtEl>
                                          <p:spTgt spid="88068">
                                            <p:txEl>
                                              <p:pRg st="0" end="0"/>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4" presetClass="entr" presetSubtype="10" fill="hold" grpId="0" nodeType="clickEffect">
                                  <p:stCondLst>
                                    <p:cond delay="0"/>
                                  </p:stCondLst>
                                  <p:childTnLst>
                                    <p:set>
                                      <p:cBhvr>
                                        <p:cTn id="36" dur="1" fill="hold">
                                          <p:stCondLst>
                                            <p:cond delay="0"/>
                                          </p:stCondLst>
                                        </p:cTn>
                                        <p:tgtEl>
                                          <p:spTgt spid="88068">
                                            <p:txEl>
                                              <p:pRg st="1" end="1"/>
                                            </p:txEl>
                                          </p:spTgt>
                                        </p:tgtEl>
                                        <p:attrNameLst>
                                          <p:attrName>style.visibility</p:attrName>
                                        </p:attrNameLst>
                                      </p:cBhvr>
                                      <p:to>
                                        <p:strVal val="visible"/>
                                      </p:to>
                                    </p:set>
                                    <p:animEffect transition="in" filter="randombar(horizontal)">
                                      <p:cBhvr>
                                        <p:cTn id="37" dur="500"/>
                                        <p:tgtEl>
                                          <p:spTgt spid="88068">
                                            <p:txEl>
                                              <p:pRg st="1" end="1"/>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4" presetClass="entr" presetSubtype="10" fill="hold" grpId="0" nodeType="clickEffect">
                                  <p:stCondLst>
                                    <p:cond delay="0"/>
                                  </p:stCondLst>
                                  <p:childTnLst>
                                    <p:set>
                                      <p:cBhvr>
                                        <p:cTn id="41" dur="1" fill="hold">
                                          <p:stCondLst>
                                            <p:cond delay="0"/>
                                          </p:stCondLst>
                                        </p:cTn>
                                        <p:tgtEl>
                                          <p:spTgt spid="88068">
                                            <p:txEl>
                                              <p:pRg st="2" end="2"/>
                                            </p:txEl>
                                          </p:spTgt>
                                        </p:tgtEl>
                                        <p:attrNameLst>
                                          <p:attrName>style.visibility</p:attrName>
                                        </p:attrNameLst>
                                      </p:cBhvr>
                                      <p:to>
                                        <p:strVal val="visible"/>
                                      </p:to>
                                    </p:set>
                                    <p:animEffect transition="in" filter="randombar(horizontal)">
                                      <p:cBhvr>
                                        <p:cTn id="42" dur="500"/>
                                        <p:tgtEl>
                                          <p:spTgt spid="88068">
                                            <p:txEl>
                                              <p:pRg st="2" end="2"/>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4" presetClass="entr" presetSubtype="10" fill="hold" grpId="0" nodeType="clickEffect">
                                  <p:stCondLst>
                                    <p:cond delay="0"/>
                                  </p:stCondLst>
                                  <p:childTnLst>
                                    <p:set>
                                      <p:cBhvr>
                                        <p:cTn id="46" dur="1" fill="hold">
                                          <p:stCondLst>
                                            <p:cond delay="0"/>
                                          </p:stCondLst>
                                        </p:cTn>
                                        <p:tgtEl>
                                          <p:spTgt spid="88068">
                                            <p:txEl>
                                              <p:pRg st="3" end="3"/>
                                            </p:txEl>
                                          </p:spTgt>
                                        </p:tgtEl>
                                        <p:attrNameLst>
                                          <p:attrName>style.visibility</p:attrName>
                                        </p:attrNameLst>
                                      </p:cBhvr>
                                      <p:to>
                                        <p:strVal val="visible"/>
                                      </p:to>
                                    </p:set>
                                    <p:animEffect transition="in" filter="randombar(horizontal)">
                                      <p:cBhvr>
                                        <p:cTn id="47" dur="500"/>
                                        <p:tgtEl>
                                          <p:spTgt spid="88068">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8066" grpId="0"/>
      <p:bldP spid="88067" grpId="0" build="p"/>
      <p:bldP spid="88068"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atin typeface="Times New Roman" pitchFamily="18" charset="0"/>
                <a:cs typeface="Times New Roman" pitchFamily="18" charset="0"/>
              </a:rPr>
              <a:t>Tình hình chung:</a:t>
            </a:r>
          </a:p>
        </p:txBody>
      </p:sp>
      <p:sp>
        <p:nvSpPr>
          <p:cNvPr id="3" name="Content Placeholder 2"/>
          <p:cNvSpPr>
            <a:spLocks noGrp="1"/>
          </p:cNvSpPr>
          <p:nvPr>
            <p:ph sz="quarter" idx="1"/>
          </p:nvPr>
        </p:nvSpPr>
        <p:spPr/>
        <p:txBody>
          <a:bodyPr/>
          <a:lstStyle/>
          <a:p>
            <a:pPr algn="just"/>
            <a:r>
              <a:rPr lang="en-US" dirty="0" err="1">
                <a:latin typeface="Times New Roman" pitchFamily="18" charset="0"/>
                <a:cs typeface="Times New Roman" pitchFamily="18" charset="0"/>
              </a:rPr>
              <a:t>Năm</a:t>
            </a:r>
            <a:r>
              <a:rPr lang="en-US" dirty="0">
                <a:latin typeface="Times New Roman" pitchFamily="18" charset="0"/>
                <a:cs typeface="Times New Roman" pitchFamily="18" charset="0"/>
              </a:rPr>
              <a:t> 1992: </a:t>
            </a:r>
            <a:r>
              <a:rPr lang="en-US" dirty="0" err="1">
                <a:latin typeface="Times New Roman" pitchFamily="18" charset="0"/>
                <a:cs typeface="Times New Roman" pitchFamily="18" charset="0"/>
              </a:rPr>
              <a:t>Phát</a:t>
            </a:r>
            <a:r>
              <a:rPr lang="en-US" dirty="0">
                <a:latin typeface="Times New Roman" pitchFamily="18" charset="0"/>
                <a:cs typeface="Times New Roman" pitchFamily="18" charset="0"/>
              </a:rPr>
              <a:t> </a:t>
            </a:r>
            <a:r>
              <a:rPr lang="en-US" dirty="0" err="1">
                <a:latin typeface="Times New Roman" pitchFamily="18" charset="0"/>
                <a:cs typeface="Times New Roman" pitchFamily="18" charset="0"/>
              </a:rPr>
              <a:t>hiện</a:t>
            </a:r>
            <a:r>
              <a:rPr lang="en-US" dirty="0">
                <a:latin typeface="Times New Roman" pitchFamily="18" charset="0"/>
                <a:cs typeface="Times New Roman" pitchFamily="18" charset="0"/>
              </a:rPr>
              <a:t> </a:t>
            </a:r>
            <a:r>
              <a:rPr lang="en-US" dirty="0" err="1">
                <a:latin typeface="Times New Roman" pitchFamily="18" charset="0"/>
                <a:cs typeface="Times New Roman" pitchFamily="18" charset="0"/>
              </a:rPr>
              <a:t>vụ</a:t>
            </a:r>
            <a:r>
              <a:rPr lang="en-US" dirty="0">
                <a:latin typeface="Times New Roman" pitchFamily="18" charset="0"/>
                <a:cs typeface="Times New Roman" pitchFamily="18" charset="0"/>
              </a:rPr>
              <a:t> </a:t>
            </a:r>
            <a:r>
              <a:rPr lang="en-US" dirty="0" err="1">
                <a:latin typeface="Times New Roman" pitchFamily="18" charset="0"/>
                <a:cs typeface="Times New Roman" pitchFamily="18" charset="0"/>
              </a:rPr>
              <a:t>sản</a:t>
            </a:r>
            <a:r>
              <a:rPr lang="en-US" dirty="0">
                <a:latin typeface="Times New Roman" pitchFamily="18" charset="0"/>
                <a:cs typeface="Times New Roman" pitchFamily="18" charset="0"/>
              </a:rPr>
              <a:t> </a:t>
            </a:r>
            <a:r>
              <a:rPr lang="en-US" dirty="0" err="1">
                <a:latin typeface="Times New Roman" pitchFamily="18" charset="0"/>
                <a:cs typeface="Times New Roman" pitchFamily="18" charset="0"/>
              </a:rPr>
              <a:t>xuất</a:t>
            </a:r>
            <a:r>
              <a:rPr lang="en-US" dirty="0">
                <a:latin typeface="Times New Roman" pitchFamily="18" charset="0"/>
                <a:cs typeface="Times New Roman" pitchFamily="18" charset="0"/>
              </a:rPr>
              <a:t> ma </a:t>
            </a:r>
            <a:r>
              <a:rPr lang="en-US" dirty="0" err="1">
                <a:latin typeface="Times New Roman" pitchFamily="18" charset="0"/>
                <a:cs typeface="Times New Roman" pitchFamily="18" charset="0"/>
              </a:rPr>
              <a:t>túy</a:t>
            </a:r>
            <a:r>
              <a:rPr lang="en-US" dirty="0">
                <a:latin typeface="Times New Roman" pitchFamily="18" charset="0"/>
                <a:cs typeface="Times New Roman" pitchFamily="18" charset="0"/>
              </a:rPr>
              <a:t> </a:t>
            </a:r>
            <a:r>
              <a:rPr lang="en-US" dirty="0" err="1">
                <a:latin typeface="Times New Roman" pitchFamily="18" charset="0"/>
                <a:cs typeface="Times New Roman" pitchFamily="18" charset="0"/>
              </a:rPr>
              <a:t>đá</a:t>
            </a:r>
            <a:r>
              <a:rPr lang="en-US" dirty="0">
                <a:latin typeface="Times New Roman" pitchFamily="18" charset="0"/>
                <a:cs typeface="Times New Roman" pitchFamily="18" charset="0"/>
              </a:rPr>
              <a:t> </a:t>
            </a:r>
            <a:r>
              <a:rPr lang="en-US" dirty="0" err="1">
                <a:latin typeface="Times New Roman" pitchFamily="18" charset="0"/>
                <a:cs typeface="Times New Roman" pitchFamily="18" charset="0"/>
              </a:rPr>
              <a:t>đầu</a:t>
            </a:r>
            <a:r>
              <a:rPr lang="en-US" dirty="0">
                <a:latin typeface="Times New Roman" pitchFamily="18" charset="0"/>
                <a:cs typeface="Times New Roman" pitchFamily="18" charset="0"/>
              </a:rPr>
              <a:t> </a:t>
            </a:r>
            <a:r>
              <a:rPr lang="en-US" dirty="0" err="1">
                <a:latin typeface="Times New Roman" pitchFamily="18" charset="0"/>
                <a:cs typeface="Times New Roman" pitchFamily="18" charset="0"/>
              </a:rPr>
              <a:t>tiên</a:t>
            </a:r>
            <a:r>
              <a:rPr lang="en-US" dirty="0">
                <a:latin typeface="Times New Roman" pitchFamily="18" charset="0"/>
                <a:cs typeface="Times New Roman" pitchFamily="18" charset="0"/>
              </a:rPr>
              <a:t>, </a:t>
            </a:r>
            <a:r>
              <a:rPr lang="en-US" dirty="0" err="1">
                <a:latin typeface="Times New Roman" pitchFamily="18" charset="0"/>
                <a:cs typeface="Times New Roman" pitchFamily="18" charset="0"/>
              </a:rPr>
              <a:t>thu</a:t>
            </a:r>
            <a:r>
              <a:rPr lang="en-US" dirty="0">
                <a:latin typeface="Times New Roman" pitchFamily="18" charset="0"/>
                <a:cs typeface="Times New Roman" pitchFamily="18" charset="0"/>
              </a:rPr>
              <a:t> 234kg Methamphetamine;</a:t>
            </a:r>
          </a:p>
          <a:p>
            <a:pPr algn="just"/>
            <a:r>
              <a:rPr lang="en-US" dirty="0" err="1">
                <a:latin typeface="Times New Roman" pitchFamily="18" charset="0"/>
                <a:cs typeface="Times New Roman" pitchFamily="18" charset="0"/>
              </a:rPr>
              <a:t>Năm</a:t>
            </a:r>
            <a:r>
              <a:rPr lang="en-US" dirty="0">
                <a:latin typeface="Times New Roman" pitchFamily="18" charset="0"/>
                <a:cs typeface="Times New Roman" pitchFamily="18" charset="0"/>
              </a:rPr>
              <a:t> 2000: </a:t>
            </a:r>
            <a:r>
              <a:rPr lang="en-US" dirty="0" err="1">
                <a:latin typeface="Times New Roman" pitchFamily="18" charset="0"/>
                <a:cs typeface="Times New Roman" pitchFamily="18" charset="0"/>
              </a:rPr>
              <a:t>Ghi</a:t>
            </a:r>
            <a:r>
              <a:rPr lang="en-US" dirty="0">
                <a:latin typeface="Times New Roman" pitchFamily="18" charset="0"/>
                <a:cs typeface="Times New Roman" pitchFamily="18" charset="0"/>
              </a:rPr>
              <a:t> </a:t>
            </a:r>
            <a:r>
              <a:rPr lang="en-US" dirty="0" err="1">
                <a:latin typeface="Times New Roman" pitchFamily="18" charset="0"/>
                <a:cs typeface="Times New Roman" pitchFamily="18" charset="0"/>
              </a:rPr>
              <a:t>nhận</a:t>
            </a:r>
            <a:r>
              <a:rPr lang="en-US" dirty="0">
                <a:latin typeface="Times New Roman" pitchFamily="18" charset="0"/>
                <a:cs typeface="Times New Roman" pitchFamily="18" charset="0"/>
              </a:rPr>
              <a:t> </a:t>
            </a:r>
            <a:r>
              <a:rPr lang="en-US" dirty="0" err="1">
                <a:latin typeface="Times New Roman" pitchFamily="18" charset="0"/>
                <a:cs typeface="Times New Roman" pitchFamily="18" charset="0"/>
              </a:rPr>
              <a:t>vụ</a:t>
            </a:r>
            <a:r>
              <a:rPr lang="en-US" dirty="0">
                <a:latin typeface="Times New Roman" pitchFamily="18" charset="0"/>
                <a:cs typeface="Times New Roman" pitchFamily="18" charset="0"/>
              </a:rPr>
              <a:t> </a:t>
            </a:r>
            <a:r>
              <a:rPr lang="en-US" dirty="0" err="1">
                <a:latin typeface="Times New Roman" pitchFamily="18" charset="0"/>
                <a:cs typeface="Times New Roman" pitchFamily="18" charset="0"/>
              </a:rPr>
              <a:t>buôn</a:t>
            </a:r>
            <a:r>
              <a:rPr lang="en-US" dirty="0">
                <a:latin typeface="Times New Roman" pitchFamily="18" charset="0"/>
                <a:cs typeface="Times New Roman" pitchFamily="18" charset="0"/>
              </a:rPr>
              <a:t> </a:t>
            </a:r>
            <a:r>
              <a:rPr lang="en-US" dirty="0" err="1">
                <a:latin typeface="Times New Roman" pitchFamily="18" charset="0"/>
                <a:cs typeface="Times New Roman" pitchFamily="18" charset="0"/>
              </a:rPr>
              <a:t>bán</a:t>
            </a:r>
            <a:r>
              <a:rPr lang="en-US" dirty="0">
                <a:latin typeface="Times New Roman" pitchFamily="18" charset="0"/>
                <a:cs typeface="Times New Roman" pitchFamily="18" charset="0"/>
              </a:rPr>
              <a:t> ma </a:t>
            </a:r>
            <a:r>
              <a:rPr lang="en-US" dirty="0" err="1">
                <a:latin typeface="Times New Roman" pitchFamily="18" charset="0"/>
                <a:cs typeface="Times New Roman" pitchFamily="18" charset="0"/>
              </a:rPr>
              <a:t>túy</a:t>
            </a:r>
            <a:r>
              <a:rPr lang="en-US" dirty="0">
                <a:latin typeface="Times New Roman" pitchFamily="18" charset="0"/>
                <a:cs typeface="Times New Roman" pitchFamily="18" charset="0"/>
              </a:rPr>
              <a:t> </a:t>
            </a:r>
            <a:r>
              <a:rPr lang="en-US" dirty="0" err="1">
                <a:latin typeface="Times New Roman" pitchFamily="18" charset="0"/>
                <a:cs typeface="Times New Roman" pitchFamily="18" charset="0"/>
              </a:rPr>
              <a:t>đầu</a:t>
            </a:r>
            <a:r>
              <a:rPr lang="en-US" dirty="0">
                <a:latin typeface="Times New Roman" pitchFamily="18" charset="0"/>
                <a:cs typeface="Times New Roman" pitchFamily="18" charset="0"/>
              </a:rPr>
              <a:t> </a:t>
            </a:r>
            <a:r>
              <a:rPr lang="en-US" dirty="0" err="1">
                <a:latin typeface="Times New Roman" pitchFamily="18" charset="0"/>
                <a:cs typeface="Times New Roman" pitchFamily="18" charset="0"/>
              </a:rPr>
              <a:t>tiên</a:t>
            </a:r>
            <a:r>
              <a:rPr lang="en-US" dirty="0">
                <a:latin typeface="Times New Roman" pitchFamily="18" charset="0"/>
                <a:cs typeface="Times New Roman" pitchFamily="18" charset="0"/>
              </a:rPr>
              <a:t>, tang </a:t>
            </a:r>
            <a:r>
              <a:rPr lang="en-US" dirty="0" err="1">
                <a:latin typeface="Times New Roman" pitchFamily="18" charset="0"/>
                <a:cs typeface="Times New Roman" pitchFamily="18" charset="0"/>
              </a:rPr>
              <a:t>vật</a:t>
            </a:r>
            <a:r>
              <a:rPr lang="en-US" dirty="0">
                <a:latin typeface="Times New Roman" pitchFamily="18" charset="0"/>
                <a:cs typeface="Times New Roman" pitchFamily="18" charset="0"/>
              </a:rPr>
              <a:t> </a:t>
            </a:r>
            <a:r>
              <a:rPr lang="en-US" dirty="0" err="1">
                <a:latin typeface="Times New Roman" pitchFamily="18" charset="0"/>
                <a:cs typeface="Times New Roman" pitchFamily="18" charset="0"/>
              </a:rPr>
              <a:t>thu</a:t>
            </a:r>
            <a:r>
              <a:rPr lang="en-US" dirty="0">
                <a:latin typeface="Times New Roman" pitchFamily="18" charset="0"/>
                <a:cs typeface="Times New Roman" pitchFamily="18" charset="0"/>
              </a:rPr>
              <a:t> </a:t>
            </a:r>
            <a:r>
              <a:rPr lang="en-US" dirty="0" err="1">
                <a:latin typeface="Times New Roman" pitchFamily="18" charset="0"/>
                <a:cs typeface="Times New Roman" pitchFamily="18" charset="0"/>
              </a:rPr>
              <a:t>được</a:t>
            </a:r>
            <a:r>
              <a:rPr lang="en-US" dirty="0">
                <a:latin typeface="Times New Roman" pitchFamily="18" charset="0"/>
                <a:cs typeface="Times New Roman" pitchFamily="18" charset="0"/>
              </a:rPr>
              <a:t> </a:t>
            </a:r>
            <a:r>
              <a:rPr lang="en-US" dirty="0" err="1">
                <a:latin typeface="Times New Roman" pitchFamily="18" charset="0"/>
                <a:cs typeface="Times New Roman" pitchFamily="18" charset="0"/>
              </a:rPr>
              <a:t>là</a:t>
            </a:r>
            <a:r>
              <a:rPr lang="en-US" dirty="0">
                <a:latin typeface="Times New Roman" pitchFamily="18" charset="0"/>
                <a:cs typeface="Times New Roman" pitchFamily="18" charset="0"/>
              </a:rPr>
              <a:t> 118 </a:t>
            </a:r>
            <a:r>
              <a:rPr lang="en-US" dirty="0" err="1">
                <a:latin typeface="Times New Roman" pitchFamily="18" charset="0"/>
                <a:cs typeface="Times New Roman" pitchFamily="18" charset="0"/>
              </a:rPr>
              <a:t>viên</a:t>
            </a:r>
            <a:r>
              <a:rPr lang="en-US" dirty="0">
                <a:latin typeface="Times New Roman" pitchFamily="18" charset="0"/>
                <a:cs typeface="Times New Roman" pitchFamily="18" charset="0"/>
              </a:rPr>
              <a:t> Ecstasy.</a:t>
            </a:r>
          </a:p>
          <a:p>
            <a:pPr algn="just"/>
            <a:r>
              <a:rPr lang="en-US" dirty="0" err="1">
                <a:latin typeface="Times New Roman" pitchFamily="18" charset="0"/>
                <a:cs typeface="Times New Roman" pitchFamily="18" charset="0"/>
              </a:rPr>
              <a:t>Hiện</a:t>
            </a:r>
            <a:r>
              <a:rPr lang="en-US" dirty="0">
                <a:latin typeface="Times New Roman" pitchFamily="18" charset="0"/>
                <a:cs typeface="Times New Roman" pitchFamily="18" charset="0"/>
              </a:rPr>
              <a:t> </a:t>
            </a:r>
            <a:r>
              <a:rPr lang="en-US" dirty="0" err="1">
                <a:latin typeface="Times New Roman" pitchFamily="18" charset="0"/>
                <a:cs typeface="Times New Roman" pitchFamily="18" charset="0"/>
              </a:rPr>
              <a:t>tại</a:t>
            </a:r>
            <a:r>
              <a:rPr lang="en-US" dirty="0">
                <a:latin typeface="Times New Roman" pitchFamily="18" charset="0"/>
                <a:cs typeface="Times New Roman" pitchFamily="18" charset="0"/>
              </a:rPr>
              <a:t>: ???!!!</a:t>
            </a:r>
          </a:p>
          <a:p>
            <a:pPr algn="just"/>
            <a:r>
              <a:rPr lang="en-US" dirty="0" err="1">
                <a:latin typeface="Times New Roman" pitchFamily="18" charset="0"/>
                <a:cs typeface="Times New Roman" pitchFamily="18" charset="0"/>
              </a:rPr>
              <a:t>Số</a:t>
            </a:r>
            <a:r>
              <a:rPr lang="en-US" dirty="0">
                <a:latin typeface="Times New Roman" pitchFamily="18" charset="0"/>
                <a:cs typeface="Times New Roman" pitchFamily="18" charset="0"/>
              </a:rPr>
              <a:t> </a:t>
            </a:r>
            <a:r>
              <a:rPr lang="en-US" dirty="0" err="1">
                <a:latin typeface="Times New Roman" pitchFamily="18" charset="0"/>
                <a:cs typeface="Times New Roman" pitchFamily="18" charset="0"/>
              </a:rPr>
              <a:t>liệu</a:t>
            </a:r>
            <a:r>
              <a:rPr lang="en-US" dirty="0">
                <a:latin typeface="Times New Roman" pitchFamily="18" charset="0"/>
                <a:cs typeface="Times New Roman" pitchFamily="18" charset="0"/>
              </a:rPr>
              <a:t> </a:t>
            </a:r>
            <a:r>
              <a:rPr lang="en-US" dirty="0" err="1">
                <a:latin typeface="Times New Roman" pitchFamily="18" charset="0"/>
                <a:cs typeface="Times New Roman" pitchFamily="18" charset="0"/>
              </a:rPr>
              <a:t>ước</a:t>
            </a:r>
            <a:r>
              <a:rPr lang="en-US" dirty="0">
                <a:latin typeface="Times New Roman" pitchFamily="18" charset="0"/>
                <a:cs typeface="Times New Roman" pitchFamily="18" charset="0"/>
              </a:rPr>
              <a:t> </a:t>
            </a:r>
            <a:r>
              <a:rPr lang="en-US" dirty="0" err="1">
                <a:latin typeface="Times New Roman" pitchFamily="18" charset="0"/>
                <a:cs typeface="Times New Roman" pitchFamily="18" charset="0"/>
              </a:rPr>
              <a:t>tính</a:t>
            </a:r>
            <a:r>
              <a:rPr lang="en-US" dirty="0">
                <a:latin typeface="Times New Roman" pitchFamily="18" charset="0"/>
                <a:cs typeface="Times New Roman" pitchFamily="18" charset="0"/>
              </a:rPr>
              <a:t> (</a:t>
            </a:r>
            <a:r>
              <a:rPr lang="en-US" dirty="0" err="1">
                <a:latin typeface="Times New Roman" pitchFamily="18" charset="0"/>
                <a:cs typeface="Times New Roman" pitchFamily="18" charset="0"/>
              </a:rPr>
              <a:t>nguồn</a:t>
            </a:r>
            <a:r>
              <a:rPr lang="en-US" dirty="0">
                <a:latin typeface="Times New Roman" pitchFamily="18" charset="0"/>
                <a:cs typeface="Times New Roman" pitchFamily="18" charset="0"/>
              </a:rPr>
              <a:t>: PSD) :</a:t>
            </a:r>
          </a:p>
          <a:p>
            <a:pPr lvl="1" algn="just"/>
            <a:r>
              <a:rPr lang="en-US" dirty="0">
                <a:latin typeface="Times New Roman" pitchFamily="18" charset="0"/>
                <a:cs typeface="Times New Roman" pitchFamily="18" charset="0"/>
              </a:rPr>
              <a:t>72% </a:t>
            </a:r>
            <a:r>
              <a:rPr lang="en-US" dirty="0" err="1">
                <a:latin typeface="Times New Roman" pitchFamily="18" charset="0"/>
                <a:cs typeface="Times New Roman" pitchFamily="18" charset="0"/>
              </a:rPr>
              <a:t>người</a:t>
            </a:r>
            <a:r>
              <a:rPr lang="en-US" dirty="0">
                <a:latin typeface="Times New Roman" pitchFamily="18" charset="0"/>
                <a:cs typeface="Times New Roman" pitchFamily="18" charset="0"/>
              </a:rPr>
              <a:t> </a:t>
            </a:r>
            <a:r>
              <a:rPr lang="en-US" dirty="0" err="1">
                <a:latin typeface="Times New Roman" pitchFamily="18" charset="0"/>
                <a:cs typeface="Times New Roman" pitchFamily="18" charset="0"/>
              </a:rPr>
              <a:t>sử</a:t>
            </a:r>
            <a:r>
              <a:rPr lang="en-US" dirty="0">
                <a:latin typeface="Times New Roman" pitchFamily="18" charset="0"/>
                <a:cs typeface="Times New Roman" pitchFamily="18" charset="0"/>
              </a:rPr>
              <a:t> </a:t>
            </a:r>
            <a:r>
              <a:rPr lang="en-US" dirty="0" err="1">
                <a:latin typeface="Times New Roman" pitchFamily="18" charset="0"/>
                <a:cs typeface="Times New Roman" pitchFamily="18" charset="0"/>
              </a:rPr>
              <a:t>dụng</a:t>
            </a:r>
            <a:r>
              <a:rPr lang="en-US" dirty="0">
                <a:latin typeface="Times New Roman" pitchFamily="18" charset="0"/>
                <a:cs typeface="Times New Roman" pitchFamily="18" charset="0"/>
              </a:rPr>
              <a:t> </a:t>
            </a:r>
            <a:r>
              <a:rPr lang="en-US" dirty="0" err="1">
                <a:latin typeface="Times New Roman" pitchFamily="18" charset="0"/>
                <a:cs typeface="Times New Roman" pitchFamily="18" charset="0"/>
              </a:rPr>
              <a:t>có</a:t>
            </a:r>
            <a:r>
              <a:rPr lang="en-US" dirty="0">
                <a:latin typeface="Times New Roman" pitchFamily="18" charset="0"/>
                <a:cs typeface="Times New Roman" pitchFamily="18" charset="0"/>
              </a:rPr>
              <a:t> </a:t>
            </a:r>
            <a:r>
              <a:rPr lang="en-US" dirty="0" err="1">
                <a:latin typeface="Times New Roman" pitchFamily="18" charset="0"/>
                <a:cs typeface="Times New Roman" pitchFamily="18" charset="0"/>
              </a:rPr>
              <a:t>độ</a:t>
            </a:r>
            <a:r>
              <a:rPr lang="en-US" dirty="0">
                <a:latin typeface="Times New Roman" pitchFamily="18" charset="0"/>
                <a:cs typeface="Times New Roman" pitchFamily="18" charset="0"/>
              </a:rPr>
              <a:t> </a:t>
            </a:r>
            <a:r>
              <a:rPr lang="en-US" dirty="0" err="1">
                <a:latin typeface="Times New Roman" pitchFamily="18" charset="0"/>
                <a:cs typeface="Times New Roman" pitchFamily="18" charset="0"/>
              </a:rPr>
              <a:t>tuổi</a:t>
            </a:r>
            <a:r>
              <a:rPr lang="en-US" dirty="0">
                <a:latin typeface="Times New Roman" pitchFamily="18" charset="0"/>
                <a:cs typeface="Times New Roman" pitchFamily="18" charset="0"/>
              </a:rPr>
              <a:t> </a:t>
            </a:r>
            <a:r>
              <a:rPr lang="en-US" dirty="0" err="1">
                <a:latin typeface="Times New Roman" pitchFamily="18" charset="0"/>
                <a:cs typeface="Times New Roman" pitchFamily="18" charset="0"/>
              </a:rPr>
              <a:t>từ</a:t>
            </a:r>
            <a:r>
              <a:rPr lang="en-US" dirty="0">
                <a:latin typeface="Times New Roman" pitchFamily="18" charset="0"/>
                <a:cs typeface="Times New Roman" pitchFamily="18" charset="0"/>
              </a:rPr>
              <a:t> 18-30 </a:t>
            </a:r>
            <a:r>
              <a:rPr lang="en-US" dirty="0" err="1">
                <a:latin typeface="Times New Roman" pitchFamily="18" charset="0"/>
                <a:cs typeface="Times New Roman" pitchFamily="18" charset="0"/>
              </a:rPr>
              <a:t>tuổi</a:t>
            </a:r>
            <a:endParaRPr lang="en-US" dirty="0">
              <a:latin typeface="Times New Roman" pitchFamily="18" charset="0"/>
              <a:cs typeface="Times New Roman" pitchFamily="18" charset="0"/>
            </a:endParaRPr>
          </a:p>
          <a:p>
            <a:pPr lvl="1" algn="just"/>
            <a:r>
              <a:rPr lang="en-US" dirty="0">
                <a:latin typeface="Times New Roman" pitchFamily="18" charset="0"/>
                <a:cs typeface="Times New Roman" pitchFamily="18" charset="0"/>
              </a:rPr>
              <a:t>26% </a:t>
            </a:r>
            <a:r>
              <a:rPr lang="en-US" dirty="0" err="1">
                <a:latin typeface="Times New Roman" pitchFamily="18" charset="0"/>
                <a:cs typeface="Times New Roman" pitchFamily="18" charset="0"/>
              </a:rPr>
              <a:t>người</a:t>
            </a:r>
            <a:r>
              <a:rPr lang="en-US" dirty="0">
                <a:latin typeface="Times New Roman" pitchFamily="18" charset="0"/>
                <a:cs typeface="Times New Roman" pitchFamily="18" charset="0"/>
              </a:rPr>
              <a:t> </a:t>
            </a:r>
            <a:r>
              <a:rPr lang="en-US" dirty="0" err="1">
                <a:latin typeface="Times New Roman" pitchFamily="18" charset="0"/>
                <a:cs typeface="Times New Roman" pitchFamily="18" charset="0"/>
              </a:rPr>
              <a:t>sử</a:t>
            </a:r>
            <a:r>
              <a:rPr lang="en-US" dirty="0">
                <a:latin typeface="Times New Roman" pitchFamily="18" charset="0"/>
                <a:cs typeface="Times New Roman" pitchFamily="18" charset="0"/>
              </a:rPr>
              <a:t> </a:t>
            </a:r>
            <a:r>
              <a:rPr lang="en-US" dirty="0" err="1">
                <a:latin typeface="Times New Roman" pitchFamily="18" charset="0"/>
                <a:cs typeface="Times New Roman" pitchFamily="18" charset="0"/>
              </a:rPr>
              <a:t>dụng</a:t>
            </a:r>
            <a:r>
              <a:rPr lang="en-US" dirty="0">
                <a:latin typeface="Times New Roman" pitchFamily="18" charset="0"/>
                <a:cs typeface="Times New Roman" pitchFamily="18" charset="0"/>
              </a:rPr>
              <a:t> </a:t>
            </a:r>
            <a:r>
              <a:rPr lang="en-US" dirty="0" err="1">
                <a:latin typeface="Times New Roman" pitchFamily="18" charset="0"/>
                <a:cs typeface="Times New Roman" pitchFamily="18" charset="0"/>
              </a:rPr>
              <a:t>có</a:t>
            </a:r>
            <a:r>
              <a:rPr lang="en-US" dirty="0">
                <a:latin typeface="Times New Roman" pitchFamily="18" charset="0"/>
                <a:cs typeface="Times New Roman" pitchFamily="18" charset="0"/>
              </a:rPr>
              <a:t> </a:t>
            </a:r>
            <a:r>
              <a:rPr lang="en-US" dirty="0" err="1">
                <a:latin typeface="Times New Roman" pitchFamily="18" charset="0"/>
                <a:cs typeface="Times New Roman" pitchFamily="18" charset="0"/>
              </a:rPr>
              <a:t>độ</a:t>
            </a:r>
            <a:r>
              <a:rPr lang="en-US" dirty="0">
                <a:latin typeface="Times New Roman" pitchFamily="18" charset="0"/>
                <a:cs typeface="Times New Roman" pitchFamily="18" charset="0"/>
              </a:rPr>
              <a:t> </a:t>
            </a:r>
            <a:r>
              <a:rPr lang="en-US" dirty="0" err="1">
                <a:latin typeface="Times New Roman" pitchFamily="18" charset="0"/>
                <a:cs typeface="Times New Roman" pitchFamily="18" charset="0"/>
              </a:rPr>
              <a:t>tuổi</a:t>
            </a:r>
            <a:r>
              <a:rPr lang="en-US" dirty="0">
                <a:latin typeface="Times New Roman" pitchFamily="18" charset="0"/>
                <a:cs typeface="Times New Roman" pitchFamily="18" charset="0"/>
              </a:rPr>
              <a:t> </a:t>
            </a:r>
            <a:r>
              <a:rPr lang="en-US" dirty="0" err="1">
                <a:latin typeface="Times New Roman" pitchFamily="18" charset="0"/>
                <a:cs typeface="Times New Roman" pitchFamily="18" charset="0"/>
              </a:rPr>
              <a:t>trên</a:t>
            </a:r>
            <a:r>
              <a:rPr lang="en-US" dirty="0">
                <a:latin typeface="Times New Roman" pitchFamily="18" charset="0"/>
                <a:cs typeface="Times New Roman" pitchFamily="18" charset="0"/>
              </a:rPr>
              <a:t> 30</a:t>
            </a:r>
          </a:p>
          <a:p>
            <a:pPr lvl="1" algn="just"/>
            <a:r>
              <a:rPr lang="en-US" dirty="0">
                <a:latin typeface="Times New Roman" pitchFamily="18" charset="0"/>
                <a:cs typeface="Times New Roman" pitchFamily="18" charset="0"/>
              </a:rPr>
              <a:t>02% </a:t>
            </a:r>
            <a:r>
              <a:rPr lang="en-US" dirty="0" err="1">
                <a:latin typeface="Times New Roman" pitchFamily="18" charset="0"/>
                <a:cs typeface="Times New Roman" pitchFamily="18" charset="0"/>
              </a:rPr>
              <a:t>người</a:t>
            </a:r>
            <a:r>
              <a:rPr lang="en-US" dirty="0">
                <a:latin typeface="Times New Roman" pitchFamily="18" charset="0"/>
                <a:cs typeface="Times New Roman" pitchFamily="18" charset="0"/>
              </a:rPr>
              <a:t> </a:t>
            </a:r>
            <a:r>
              <a:rPr lang="en-US" dirty="0" err="1">
                <a:latin typeface="Times New Roman" pitchFamily="18" charset="0"/>
                <a:cs typeface="Times New Roman" pitchFamily="18" charset="0"/>
              </a:rPr>
              <a:t>sử</a:t>
            </a:r>
            <a:r>
              <a:rPr lang="en-US" dirty="0">
                <a:latin typeface="Times New Roman" pitchFamily="18" charset="0"/>
                <a:cs typeface="Times New Roman" pitchFamily="18" charset="0"/>
              </a:rPr>
              <a:t> </a:t>
            </a:r>
            <a:r>
              <a:rPr lang="en-US" dirty="0" err="1">
                <a:latin typeface="Times New Roman" pitchFamily="18" charset="0"/>
                <a:cs typeface="Times New Roman" pitchFamily="18" charset="0"/>
              </a:rPr>
              <a:t>dụng</a:t>
            </a:r>
            <a:r>
              <a:rPr lang="en-US" dirty="0">
                <a:latin typeface="Times New Roman" pitchFamily="18" charset="0"/>
                <a:cs typeface="Times New Roman" pitchFamily="18" charset="0"/>
              </a:rPr>
              <a:t> </a:t>
            </a:r>
            <a:r>
              <a:rPr lang="en-US" dirty="0" err="1">
                <a:latin typeface="Times New Roman" pitchFamily="18" charset="0"/>
                <a:cs typeface="Times New Roman" pitchFamily="18" charset="0"/>
              </a:rPr>
              <a:t>có</a:t>
            </a:r>
            <a:r>
              <a:rPr lang="en-US" dirty="0">
                <a:latin typeface="Times New Roman" pitchFamily="18" charset="0"/>
                <a:cs typeface="Times New Roman" pitchFamily="18" charset="0"/>
              </a:rPr>
              <a:t> </a:t>
            </a:r>
            <a:r>
              <a:rPr lang="en-US" dirty="0" err="1">
                <a:latin typeface="Times New Roman" pitchFamily="18" charset="0"/>
                <a:cs typeface="Times New Roman" pitchFamily="18" charset="0"/>
              </a:rPr>
              <a:t>độ</a:t>
            </a:r>
            <a:r>
              <a:rPr lang="en-US" dirty="0">
                <a:latin typeface="Times New Roman" pitchFamily="18" charset="0"/>
                <a:cs typeface="Times New Roman" pitchFamily="18" charset="0"/>
              </a:rPr>
              <a:t> </a:t>
            </a:r>
            <a:r>
              <a:rPr lang="en-US" dirty="0" err="1">
                <a:latin typeface="Times New Roman" pitchFamily="18" charset="0"/>
                <a:cs typeface="Times New Roman" pitchFamily="18" charset="0"/>
              </a:rPr>
              <a:t>tuổi</a:t>
            </a:r>
            <a:r>
              <a:rPr lang="en-US" dirty="0">
                <a:latin typeface="Times New Roman" pitchFamily="18" charset="0"/>
                <a:cs typeface="Times New Roman" pitchFamily="18" charset="0"/>
              </a:rPr>
              <a:t> </a:t>
            </a:r>
            <a:r>
              <a:rPr lang="en-US" dirty="0" err="1">
                <a:latin typeface="Times New Roman" pitchFamily="18" charset="0"/>
                <a:cs typeface="Times New Roman" pitchFamily="18" charset="0"/>
              </a:rPr>
              <a:t>dưới</a:t>
            </a:r>
            <a:r>
              <a:rPr lang="en-US" dirty="0">
                <a:latin typeface="Times New Roman" pitchFamily="18" charset="0"/>
                <a:cs typeface="Times New Roman" pitchFamily="18" charset="0"/>
              </a:rPr>
              <a:t> 18.</a:t>
            </a:r>
          </a:p>
          <a:p>
            <a:pPr lvl="1" algn="just"/>
            <a:r>
              <a:rPr lang="en-US" i="1" dirty="0">
                <a:latin typeface="Times New Roman" pitchFamily="18" charset="0"/>
                <a:cs typeface="Times New Roman" pitchFamily="18" charset="0"/>
              </a:rPr>
              <a:t>(</a:t>
            </a:r>
            <a:r>
              <a:rPr lang="en-US" i="1" dirty="0" err="1">
                <a:latin typeface="Times New Roman" pitchFamily="18" charset="0"/>
                <a:cs typeface="Times New Roman" pitchFamily="18" charset="0"/>
              </a:rPr>
              <a:t>Hiện</a:t>
            </a:r>
            <a:r>
              <a:rPr lang="en-US" i="1" dirty="0">
                <a:latin typeface="Times New Roman" pitchFamily="18" charset="0"/>
                <a:cs typeface="Times New Roman" pitchFamily="18" charset="0"/>
              </a:rPr>
              <a:t> </a:t>
            </a:r>
            <a:r>
              <a:rPr lang="en-US" i="1" dirty="0" err="1">
                <a:latin typeface="Times New Roman" pitchFamily="18" charset="0"/>
                <a:cs typeface="Times New Roman" pitchFamily="18" charset="0"/>
              </a:rPr>
              <a:t>chưa</a:t>
            </a:r>
            <a:r>
              <a:rPr lang="en-US" i="1" dirty="0">
                <a:latin typeface="Times New Roman" pitchFamily="18" charset="0"/>
                <a:cs typeface="Times New Roman" pitchFamily="18" charset="0"/>
              </a:rPr>
              <a:t> </a:t>
            </a:r>
            <a:r>
              <a:rPr lang="en-US" i="1" dirty="0" err="1">
                <a:latin typeface="Times New Roman" pitchFamily="18" charset="0"/>
                <a:cs typeface="Times New Roman" pitchFamily="18" charset="0"/>
              </a:rPr>
              <a:t>tìm</a:t>
            </a:r>
            <a:r>
              <a:rPr lang="en-US" i="1" dirty="0">
                <a:latin typeface="Times New Roman" pitchFamily="18" charset="0"/>
                <a:cs typeface="Times New Roman" pitchFamily="18" charset="0"/>
              </a:rPr>
              <a:t> </a:t>
            </a:r>
            <a:r>
              <a:rPr lang="en-US" i="1" dirty="0" err="1">
                <a:latin typeface="Times New Roman" pitchFamily="18" charset="0"/>
                <a:cs typeface="Times New Roman" pitchFamily="18" charset="0"/>
              </a:rPr>
              <a:t>được</a:t>
            </a:r>
            <a:r>
              <a:rPr lang="en-US" i="1" dirty="0">
                <a:latin typeface="Times New Roman" pitchFamily="18" charset="0"/>
                <a:cs typeface="Times New Roman" pitchFamily="18" charset="0"/>
              </a:rPr>
              <a:t> </a:t>
            </a:r>
            <a:r>
              <a:rPr lang="en-US" i="1" dirty="0" err="1">
                <a:latin typeface="Times New Roman" pitchFamily="18" charset="0"/>
                <a:cs typeface="Times New Roman" pitchFamily="18" charset="0"/>
              </a:rPr>
              <a:t>nguồn</a:t>
            </a:r>
            <a:r>
              <a:rPr lang="en-US" i="1" dirty="0">
                <a:latin typeface="Times New Roman" pitchFamily="18" charset="0"/>
                <a:cs typeface="Times New Roman" pitchFamily="18" charset="0"/>
              </a:rPr>
              <a:t> </a:t>
            </a:r>
            <a:r>
              <a:rPr lang="en-US" i="1" dirty="0" err="1">
                <a:latin typeface="Times New Roman" pitchFamily="18" charset="0"/>
                <a:cs typeface="Times New Roman" pitchFamily="18" charset="0"/>
              </a:rPr>
              <a:t>cong</a:t>
            </a:r>
            <a:r>
              <a:rPr lang="en-US" i="1" dirty="0">
                <a:latin typeface="Times New Roman" pitchFamily="18" charset="0"/>
                <a:cs typeface="Times New Roman" pitchFamily="18" charset="0"/>
              </a:rPr>
              <a:t> </a:t>
            </a:r>
            <a:r>
              <a:rPr lang="en-US" i="1" dirty="0" err="1">
                <a:latin typeface="Times New Roman" pitchFamily="18" charset="0"/>
                <a:cs typeface="Times New Roman" pitchFamily="18" charset="0"/>
              </a:rPr>
              <a:t>bố</a:t>
            </a:r>
            <a:r>
              <a:rPr lang="en-US" i="1" dirty="0">
                <a:latin typeface="Times New Roman" pitchFamily="18" charset="0"/>
                <a:cs typeface="Times New Roman" pitchFamily="18" charset="0"/>
              </a:rPr>
              <a:t> </a:t>
            </a:r>
            <a:r>
              <a:rPr lang="en-US" i="1" dirty="0" err="1">
                <a:latin typeface="Times New Roman" pitchFamily="18" charset="0"/>
                <a:cs typeface="Times New Roman" pitchFamily="18" charset="0"/>
              </a:rPr>
              <a:t>có</a:t>
            </a:r>
            <a:r>
              <a:rPr lang="en-US" i="1" dirty="0">
                <a:latin typeface="Times New Roman" pitchFamily="18" charset="0"/>
                <a:cs typeface="Times New Roman" pitchFamily="18" charset="0"/>
              </a:rPr>
              <a:t> </a:t>
            </a:r>
            <a:r>
              <a:rPr lang="en-US" i="1" dirty="0" err="1">
                <a:latin typeface="Times New Roman" pitchFamily="18" charset="0"/>
                <a:cs typeface="Times New Roman" pitchFamily="18" charset="0"/>
              </a:rPr>
              <a:t>số</a:t>
            </a:r>
            <a:r>
              <a:rPr lang="en-US" i="1" dirty="0">
                <a:latin typeface="Times New Roman" pitchFamily="18" charset="0"/>
                <a:cs typeface="Times New Roman" pitchFamily="18" charset="0"/>
              </a:rPr>
              <a:t> </a:t>
            </a:r>
            <a:r>
              <a:rPr lang="en-US" i="1" dirty="0" err="1">
                <a:latin typeface="Times New Roman" pitchFamily="18" charset="0"/>
                <a:cs typeface="Times New Roman" pitchFamily="18" charset="0"/>
              </a:rPr>
              <a:t>cụ</a:t>
            </a:r>
            <a:r>
              <a:rPr lang="en-US" i="1" dirty="0">
                <a:latin typeface="Times New Roman" pitchFamily="18" charset="0"/>
                <a:cs typeface="Times New Roman" pitchFamily="18" charset="0"/>
              </a:rPr>
              <a:t> </a:t>
            </a:r>
            <a:r>
              <a:rPr lang="en-US" i="1" dirty="0" err="1">
                <a:latin typeface="Times New Roman" pitchFamily="18" charset="0"/>
                <a:cs typeface="Times New Roman" pitchFamily="18" charset="0"/>
              </a:rPr>
              <a:t>thể</a:t>
            </a:r>
            <a:r>
              <a:rPr lang="en-US" i="1" dirty="0">
                <a:latin typeface="Times New Roman" pitchFamily="18" charset="0"/>
                <a:cs typeface="Times New Roman" pitchFamily="18" charset="0"/>
              </a:rPr>
              <a:t>)</a:t>
            </a:r>
          </a:p>
          <a:p>
            <a:pPr lvl="1" algn="just"/>
            <a:endParaRPr lang="en-US" dirty="0">
              <a:latin typeface="Times New Roman" pitchFamily="18" charset="0"/>
              <a:cs typeface="Times New Roman" pitchFamily="18" charset="0"/>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a:latin typeface="Times New Roman" pitchFamily="18" charset="0"/>
                <a:cs typeface="Times New Roman" pitchFamily="18" charset="0"/>
              </a:rPr>
              <a:t>Quản lý sau cai</a:t>
            </a:r>
          </a:p>
        </p:txBody>
      </p:sp>
      <p:sp>
        <p:nvSpPr>
          <p:cNvPr id="3" name="Content Placeholder 2"/>
          <p:cNvSpPr>
            <a:spLocks noGrp="1"/>
          </p:cNvSpPr>
          <p:nvPr>
            <p:ph sz="quarter" idx="1"/>
          </p:nvPr>
        </p:nvSpPr>
        <p:spPr/>
        <p:txBody>
          <a:bodyPr>
            <a:normAutofit/>
          </a:bodyPr>
          <a:lstStyle/>
          <a:p>
            <a:pPr algn="just"/>
            <a:r>
              <a:rPr lang="en-US" sz="3200">
                <a:solidFill>
                  <a:srgbClr val="0033CC"/>
                </a:solidFill>
                <a:latin typeface="Times New Roman" pitchFamily="18" charset="0"/>
                <a:cs typeface="Times New Roman" pitchFamily="18" charset="0"/>
              </a:rPr>
              <a:t>Xây dựng mô hình</a:t>
            </a:r>
          </a:p>
          <a:p>
            <a:pPr algn="just"/>
            <a:r>
              <a:rPr lang="en-US" sz="3200">
                <a:solidFill>
                  <a:srgbClr val="0033CC"/>
                </a:solidFill>
                <a:latin typeface="Times New Roman" pitchFamily="18" charset="0"/>
                <a:cs typeface="Times New Roman" pitchFamily="18" charset="0"/>
              </a:rPr>
              <a:t>Chuẩn bị nhân lực</a:t>
            </a:r>
          </a:p>
          <a:p>
            <a:pPr algn="just"/>
            <a:r>
              <a:rPr lang="en-US" sz="3200">
                <a:solidFill>
                  <a:srgbClr val="0033CC"/>
                </a:solidFill>
                <a:latin typeface="Times New Roman" pitchFamily="18" charset="0"/>
                <a:cs typeface="Times New Roman" pitchFamily="18" charset="0"/>
              </a:rPr>
              <a:t>Học tập kinh nghiệm từ các mô hình nhóm tự lực</a:t>
            </a:r>
          </a:p>
          <a:p>
            <a:pPr algn="just"/>
            <a:r>
              <a:rPr lang="en-US" sz="3200">
                <a:solidFill>
                  <a:srgbClr val="0033CC"/>
                </a:solidFill>
                <a:latin typeface="Times New Roman" pitchFamily="18" charset="0"/>
                <a:cs typeface="Times New Roman" pitchFamily="18" charset="0"/>
              </a:rPr>
              <a:t>Các điều kiện về hòa nhập, tạo việc làm</a:t>
            </a:r>
          </a:p>
          <a:p>
            <a:pPr algn="just"/>
            <a:r>
              <a:rPr lang="en-US" sz="3200">
                <a:solidFill>
                  <a:srgbClr val="0033CC"/>
                </a:solidFill>
                <a:latin typeface="Times New Roman" pitchFamily="18" charset="0"/>
                <a:cs typeface="Times New Roman" pitchFamily="18" charset="0"/>
              </a:rPr>
              <a:t>Các dịch vụ y tế, chăm sóc sức khỏe</a:t>
            </a:r>
          </a:p>
          <a:p>
            <a:pPr algn="just"/>
            <a:r>
              <a:rPr lang="en-US" sz="3200">
                <a:solidFill>
                  <a:srgbClr val="0033CC"/>
                </a:solidFill>
                <a:latin typeface="Times New Roman" pitchFamily="18" charset="0"/>
                <a:cs typeface="Times New Roman" pitchFamily="18" charset="0"/>
              </a:rPr>
              <a:t>Các điều kiện khác</a:t>
            </a:r>
          </a:p>
          <a:p>
            <a:pPr algn="just"/>
            <a:r>
              <a:rPr lang="en-US" sz="3200" b="1" i="1">
                <a:solidFill>
                  <a:srgbClr val="C00000"/>
                </a:solidFill>
                <a:latin typeface="Times New Roman" pitchFamily="18" charset="0"/>
                <a:cs typeface="Times New Roman" pitchFamily="18" charset="0"/>
              </a:rPr>
              <a:t>Question: Ai thực hiện là tốt nhất?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atin typeface="Times New Roman" pitchFamily="18" charset="0"/>
                <a:cs typeface="Times New Roman" pitchFamily="18" charset="0"/>
              </a:rPr>
              <a:t>Đào tạo nhân lực</a:t>
            </a:r>
          </a:p>
        </p:txBody>
      </p:sp>
      <p:sp>
        <p:nvSpPr>
          <p:cNvPr id="3" name="Content Placeholder 2"/>
          <p:cNvSpPr>
            <a:spLocks noGrp="1"/>
          </p:cNvSpPr>
          <p:nvPr>
            <p:ph sz="quarter" idx="1"/>
          </p:nvPr>
        </p:nvSpPr>
        <p:spPr/>
        <p:txBody>
          <a:bodyPr>
            <a:normAutofit lnSpcReduction="10000"/>
          </a:bodyPr>
          <a:lstStyle/>
          <a:p>
            <a:pPr algn="just">
              <a:lnSpc>
                <a:spcPct val="120000"/>
              </a:lnSpc>
            </a:pPr>
            <a:r>
              <a:rPr lang="en-US" sz="2000" b="1" i="1">
                <a:solidFill>
                  <a:srgbClr val="0033CC"/>
                </a:solidFill>
                <a:latin typeface="Times New Roman" pitchFamily="18" charset="0"/>
                <a:cs typeface="Times New Roman" pitchFamily="18" charset="0"/>
                <a:sym typeface="Wingdings" pitchFamily="2" charset="2"/>
              </a:rPr>
              <a:t>Cấp Tỉnh</a:t>
            </a:r>
          </a:p>
          <a:p>
            <a:pPr lvl="1" algn="just">
              <a:lnSpc>
                <a:spcPct val="120000"/>
              </a:lnSpc>
            </a:pPr>
            <a:r>
              <a:rPr lang="en-US" sz="1800">
                <a:solidFill>
                  <a:srgbClr val="0033CC"/>
                </a:solidFill>
                <a:latin typeface="Times New Roman" pitchFamily="18" charset="0"/>
                <a:cs typeface="Times New Roman" pitchFamily="18" charset="0"/>
                <a:sym typeface="Wingdings" pitchFamily="2" charset="2"/>
              </a:rPr>
              <a:t>Khả năng hướng dẫn và giàm sát việc thực thi pháp luật</a:t>
            </a:r>
          </a:p>
          <a:p>
            <a:pPr lvl="1" algn="just">
              <a:lnSpc>
                <a:spcPct val="120000"/>
              </a:lnSpc>
            </a:pPr>
            <a:r>
              <a:rPr lang="en-US" sz="1800">
                <a:solidFill>
                  <a:srgbClr val="0033CC"/>
                </a:solidFill>
                <a:latin typeface="Times New Roman" pitchFamily="18" charset="0"/>
                <a:cs typeface="Times New Roman" pitchFamily="18" charset="0"/>
                <a:sym typeface="Wingdings" pitchFamily="2" charset="2"/>
              </a:rPr>
              <a:t>Tham mưu các văn bản chuyên môn về chỉ đạo và quản lý</a:t>
            </a:r>
          </a:p>
          <a:p>
            <a:pPr algn="just">
              <a:lnSpc>
                <a:spcPct val="120000"/>
              </a:lnSpc>
            </a:pPr>
            <a:r>
              <a:rPr lang="en-US" sz="2000" b="1" i="1">
                <a:solidFill>
                  <a:srgbClr val="0033CC"/>
                </a:solidFill>
                <a:latin typeface="Times New Roman" pitchFamily="18" charset="0"/>
                <a:cs typeface="Times New Roman" pitchFamily="18" charset="0"/>
                <a:sym typeface="Wingdings" pitchFamily="2" charset="2"/>
              </a:rPr>
              <a:t>Cấp huyện</a:t>
            </a:r>
          </a:p>
          <a:p>
            <a:pPr lvl="1" algn="just">
              <a:lnSpc>
                <a:spcPct val="120000"/>
              </a:lnSpc>
            </a:pPr>
            <a:r>
              <a:rPr lang="en-US" sz="1800">
                <a:solidFill>
                  <a:srgbClr val="0033CC"/>
                </a:solidFill>
                <a:latin typeface="Times New Roman" pitchFamily="18" charset="0"/>
                <a:cs typeface="Times New Roman" pitchFamily="18" charset="0"/>
                <a:sym typeface="Wingdings" pitchFamily="2" charset="2"/>
              </a:rPr>
              <a:t>Kỹ năng thực hành tốt cơ chế phối hợp</a:t>
            </a:r>
          </a:p>
          <a:p>
            <a:pPr lvl="1" algn="just">
              <a:lnSpc>
                <a:spcPct val="120000"/>
              </a:lnSpc>
            </a:pPr>
            <a:r>
              <a:rPr lang="en-US" sz="1800">
                <a:solidFill>
                  <a:srgbClr val="0033CC"/>
                </a:solidFill>
                <a:latin typeface="Times New Roman" pitchFamily="18" charset="0"/>
                <a:cs typeface="Times New Roman" pitchFamily="18" charset="0"/>
                <a:sym typeface="Wingdings" pitchFamily="2" charset="2"/>
              </a:rPr>
              <a:t>Năng lực thẩm định hồ sơ</a:t>
            </a:r>
          </a:p>
          <a:p>
            <a:pPr algn="just">
              <a:lnSpc>
                <a:spcPct val="120000"/>
              </a:lnSpc>
            </a:pPr>
            <a:r>
              <a:rPr lang="en-US" sz="2000" b="1" i="1">
                <a:solidFill>
                  <a:srgbClr val="0033CC"/>
                </a:solidFill>
                <a:latin typeface="Times New Roman" pitchFamily="18" charset="0"/>
                <a:cs typeface="Times New Roman" pitchFamily="18" charset="0"/>
                <a:sym typeface="Wingdings" pitchFamily="2" charset="2"/>
              </a:rPr>
              <a:t>Cấp xã</a:t>
            </a:r>
          </a:p>
          <a:p>
            <a:pPr lvl="1" algn="just">
              <a:lnSpc>
                <a:spcPct val="120000"/>
              </a:lnSpc>
            </a:pPr>
            <a:r>
              <a:rPr lang="en-US" sz="1800">
                <a:solidFill>
                  <a:srgbClr val="0033CC"/>
                </a:solidFill>
                <a:latin typeface="Times New Roman" pitchFamily="18" charset="0"/>
                <a:cs typeface="Times New Roman" pitchFamily="18" charset="0"/>
                <a:sym typeface="Wingdings" pitchFamily="2" charset="2"/>
              </a:rPr>
              <a:t>Kỹ năng thu thập tài liệu, tư liệu, bằng chứng lập hồ sơ; kỹ năng lập hồ sơ, năng lực thẩm định hồ sơ trước khi trình duyệt</a:t>
            </a:r>
          </a:p>
          <a:p>
            <a:pPr lvl="1" algn="just">
              <a:lnSpc>
                <a:spcPct val="120000"/>
              </a:lnSpc>
            </a:pPr>
            <a:r>
              <a:rPr lang="en-US" sz="1800">
                <a:solidFill>
                  <a:srgbClr val="0033CC"/>
                </a:solidFill>
                <a:latin typeface="Times New Roman" pitchFamily="18" charset="0"/>
                <a:cs typeface="Times New Roman" pitchFamily="18" charset="0"/>
                <a:sym typeface="Wingdings" pitchFamily="2" charset="2"/>
              </a:rPr>
              <a:t>TNV: Kỹ năng nhận biết, phát hiện, tư vấn, vận động CNTN, QLSCN</a:t>
            </a:r>
          </a:p>
          <a:p>
            <a:pPr algn="just">
              <a:lnSpc>
                <a:spcPct val="120000"/>
              </a:lnSpc>
            </a:pPr>
            <a:r>
              <a:rPr lang="en-US" sz="2000" b="1" i="1">
                <a:solidFill>
                  <a:srgbClr val="0033CC"/>
                </a:solidFill>
                <a:latin typeface="Times New Roman" pitchFamily="18" charset="0"/>
                <a:cs typeface="Times New Roman" pitchFamily="18" charset="0"/>
                <a:sym typeface="Wingdings" pitchFamily="2" charset="2"/>
              </a:rPr>
              <a:t>Trung tâm</a:t>
            </a:r>
          </a:p>
          <a:p>
            <a:pPr lvl="1" algn="just">
              <a:lnSpc>
                <a:spcPct val="120000"/>
              </a:lnSpc>
            </a:pPr>
            <a:r>
              <a:rPr lang="en-US" sz="1800">
                <a:solidFill>
                  <a:srgbClr val="0033CC"/>
                </a:solidFill>
                <a:latin typeface="Times New Roman" pitchFamily="18" charset="0"/>
                <a:cs typeface="Times New Roman" pitchFamily="18" charset="0"/>
                <a:sym typeface="Wingdings" pitchFamily="2" charset="2"/>
              </a:rPr>
              <a:t>Năng lực quản lý, điều trị, tư vấn tái hòa nhập và đánh giá kết quả điều trị.</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8" name="WordArt 4"/>
          <p:cNvSpPr>
            <a:spLocks noChangeArrowheads="1" noChangeShapeType="1" noTextEdit="1"/>
          </p:cNvSpPr>
          <p:nvPr/>
        </p:nvSpPr>
        <p:spPr bwMode="auto">
          <a:xfrm>
            <a:off x="1447800" y="1828800"/>
            <a:ext cx="6230938" cy="4267200"/>
          </a:xfrm>
          <a:prstGeom prst="rect">
            <a:avLst/>
          </a:prstGeom>
        </p:spPr>
        <p:txBody>
          <a:bodyPr spcFirstLastPara="1" wrap="none" fromWordArt="1">
            <a:prstTxWarp prst="textButton">
              <a:avLst>
                <a:gd name="adj" fmla="val 10814039"/>
              </a:avLst>
            </a:prstTxWarp>
          </a:bodyPr>
          <a:lstStyle/>
          <a:p>
            <a:pPr algn="ctr"/>
            <a:r>
              <a:rPr lang="vi-VN" sz="3600" kern="10">
                <a:ln w="12700">
                  <a:solidFill>
                    <a:srgbClr val="800000"/>
                  </a:solidFill>
                  <a:round/>
                  <a:headEnd/>
                  <a:tailEnd/>
                </a:ln>
                <a:gradFill rotWithShape="0">
                  <a:gsLst>
                    <a:gs pos="0">
                      <a:srgbClr val="DCEBF5"/>
                    </a:gs>
                    <a:gs pos="8000">
                      <a:srgbClr val="83A7C3"/>
                    </a:gs>
                    <a:gs pos="13000">
                      <a:srgbClr val="768FB9"/>
                    </a:gs>
                    <a:gs pos="21001">
                      <a:srgbClr val="83A7C3"/>
                    </a:gs>
                    <a:gs pos="52000">
                      <a:srgbClr val="FFFFFF"/>
                    </a:gs>
                    <a:gs pos="56000">
                      <a:srgbClr val="9C6563"/>
                    </a:gs>
                    <a:gs pos="58000">
                      <a:srgbClr val="80302D"/>
                    </a:gs>
                    <a:gs pos="71001">
                      <a:srgbClr val="C0524E"/>
                    </a:gs>
                    <a:gs pos="94000">
                      <a:srgbClr val="EBDAD4"/>
                    </a:gs>
                    <a:gs pos="100000">
                      <a:srgbClr val="55261C"/>
                    </a:gs>
                  </a:gsLst>
                  <a:lin ang="5400000" scaled="1"/>
                </a:gradFill>
                <a:effectLst>
                  <a:outerShdw dist="35921" dir="2700000" algn="ctr" rotWithShape="0">
                    <a:srgbClr val="C0C0C0">
                      <a:alpha val="80000"/>
                    </a:srgbClr>
                  </a:outerShdw>
                </a:effectLst>
                <a:latin typeface="Times New Roman"/>
                <a:cs typeface="Times New Roman"/>
              </a:rPr>
              <a:t>Cảm ơn </a:t>
            </a:r>
            <a:r>
              <a:rPr lang="en-US" sz="3600" kern="10">
                <a:ln w="12700">
                  <a:solidFill>
                    <a:srgbClr val="800000"/>
                  </a:solidFill>
                  <a:round/>
                  <a:headEnd/>
                  <a:tailEnd/>
                </a:ln>
                <a:gradFill rotWithShape="0">
                  <a:gsLst>
                    <a:gs pos="0">
                      <a:srgbClr val="DCEBF5"/>
                    </a:gs>
                    <a:gs pos="8000">
                      <a:srgbClr val="83A7C3"/>
                    </a:gs>
                    <a:gs pos="13000">
                      <a:srgbClr val="768FB9"/>
                    </a:gs>
                    <a:gs pos="21001">
                      <a:srgbClr val="83A7C3"/>
                    </a:gs>
                    <a:gs pos="52000">
                      <a:srgbClr val="FFFFFF"/>
                    </a:gs>
                    <a:gs pos="56000">
                      <a:srgbClr val="9C6563"/>
                    </a:gs>
                    <a:gs pos="58000">
                      <a:srgbClr val="80302D"/>
                    </a:gs>
                    <a:gs pos="71001">
                      <a:srgbClr val="C0524E"/>
                    </a:gs>
                    <a:gs pos="94000">
                      <a:srgbClr val="EBDAD4"/>
                    </a:gs>
                    <a:gs pos="100000">
                      <a:srgbClr val="55261C"/>
                    </a:gs>
                  </a:gsLst>
                  <a:lin ang="5400000" scaled="1"/>
                </a:gradFill>
                <a:effectLst>
                  <a:outerShdw dist="35921" dir="2700000" algn="ctr" rotWithShape="0">
                    <a:srgbClr val="C0C0C0">
                      <a:alpha val="80000"/>
                    </a:srgbClr>
                  </a:outerShdw>
                </a:effectLst>
                <a:latin typeface="Times New Roman"/>
                <a:cs typeface="Times New Roman"/>
              </a:rPr>
              <a:t>quý vị</a:t>
            </a:r>
            <a:endParaRPr lang="vi-VN" sz="3600" kern="10">
              <a:ln w="12700">
                <a:solidFill>
                  <a:srgbClr val="800000"/>
                </a:solidFill>
                <a:round/>
                <a:headEnd/>
                <a:tailEnd/>
              </a:ln>
              <a:gradFill rotWithShape="0">
                <a:gsLst>
                  <a:gs pos="0">
                    <a:srgbClr val="DCEBF5"/>
                  </a:gs>
                  <a:gs pos="8000">
                    <a:srgbClr val="83A7C3"/>
                  </a:gs>
                  <a:gs pos="13000">
                    <a:srgbClr val="768FB9"/>
                  </a:gs>
                  <a:gs pos="21001">
                    <a:srgbClr val="83A7C3"/>
                  </a:gs>
                  <a:gs pos="52000">
                    <a:srgbClr val="FFFFFF"/>
                  </a:gs>
                  <a:gs pos="56000">
                    <a:srgbClr val="9C6563"/>
                  </a:gs>
                  <a:gs pos="58000">
                    <a:srgbClr val="80302D"/>
                  </a:gs>
                  <a:gs pos="71001">
                    <a:srgbClr val="C0524E"/>
                  </a:gs>
                  <a:gs pos="94000">
                    <a:srgbClr val="EBDAD4"/>
                  </a:gs>
                  <a:gs pos="100000">
                    <a:srgbClr val="55261C"/>
                  </a:gs>
                </a:gsLst>
                <a:lin ang="5400000" scaled="1"/>
              </a:gradFill>
              <a:effectLst>
                <a:outerShdw dist="35921" dir="2700000" algn="ctr" rotWithShape="0">
                  <a:srgbClr val="C0C0C0">
                    <a:alpha val="80000"/>
                  </a:srgbClr>
                </a:outerShdw>
              </a:effectLst>
              <a:latin typeface="Times New Roman"/>
              <a:cs typeface="Times New Roman"/>
            </a:endParaRPr>
          </a:p>
          <a:p>
            <a:pPr algn="ctr"/>
            <a:r>
              <a:rPr lang="vi-VN" sz="3600" kern="10">
                <a:ln w="12700">
                  <a:solidFill>
                    <a:srgbClr val="800000"/>
                  </a:solidFill>
                  <a:round/>
                  <a:headEnd/>
                  <a:tailEnd/>
                </a:ln>
                <a:gradFill rotWithShape="0">
                  <a:gsLst>
                    <a:gs pos="0">
                      <a:srgbClr val="DCEBF5"/>
                    </a:gs>
                    <a:gs pos="8000">
                      <a:srgbClr val="83A7C3"/>
                    </a:gs>
                    <a:gs pos="13000">
                      <a:srgbClr val="768FB9"/>
                    </a:gs>
                    <a:gs pos="21001">
                      <a:srgbClr val="83A7C3"/>
                    </a:gs>
                    <a:gs pos="52000">
                      <a:srgbClr val="FFFFFF"/>
                    </a:gs>
                    <a:gs pos="56000">
                      <a:srgbClr val="9C6563"/>
                    </a:gs>
                    <a:gs pos="58000">
                      <a:srgbClr val="80302D"/>
                    </a:gs>
                    <a:gs pos="71001">
                      <a:srgbClr val="C0524E"/>
                    </a:gs>
                    <a:gs pos="94000">
                      <a:srgbClr val="EBDAD4"/>
                    </a:gs>
                    <a:gs pos="100000">
                      <a:srgbClr val="55261C"/>
                    </a:gs>
                  </a:gsLst>
                  <a:lin ang="5400000" scaled="1"/>
                </a:gradFill>
                <a:effectLst>
                  <a:outerShdw dist="35921" dir="2700000" algn="ctr" rotWithShape="0">
                    <a:srgbClr val="C0C0C0">
                      <a:alpha val="80000"/>
                    </a:srgbClr>
                  </a:outerShdw>
                </a:effectLst>
                <a:latin typeface="Times New Roman"/>
                <a:cs typeface="Times New Roman"/>
              </a:rPr>
              <a:t>Đã chú ý lắng nghe</a:t>
            </a:r>
            <a:endParaRPr lang="en-US" sz="3600" kern="10">
              <a:ln w="12700">
                <a:solidFill>
                  <a:srgbClr val="800000"/>
                </a:solidFill>
                <a:round/>
                <a:headEnd/>
                <a:tailEnd/>
              </a:ln>
              <a:gradFill rotWithShape="0">
                <a:gsLst>
                  <a:gs pos="0">
                    <a:srgbClr val="DCEBF5"/>
                  </a:gs>
                  <a:gs pos="8000">
                    <a:srgbClr val="83A7C3"/>
                  </a:gs>
                  <a:gs pos="13000">
                    <a:srgbClr val="768FB9"/>
                  </a:gs>
                  <a:gs pos="21001">
                    <a:srgbClr val="83A7C3"/>
                  </a:gs>
                  <a:gs pos="52000">
                    <a:srgbClr val="FFFFFF"/>
                  </a:gs>
                  <a:gs pos="56000">
                    <a:srgbClr val="9C6563"/>
                  </a:gs>
                  <a:gs pos="58000">
                    <a:srgbClr val="80302D"/>
                  </a:gs>
                  <a:gs pos="71001">
                    <a:srgbClr val="C0524E"/>
                  </a:gs>
                  <a:gs pos="94000">
                    <a:srgbClr val="EBDAD4"/>
                  </a:gs>
                  <a:gs pos="100000">
                    <a:srgbClr val="55261C"/>
                  </a:gs>
                </a:gsLst>
                <a:lin ang="5400000" scaled="1"/>
              </a:gradFill>
              <a:effectLst>
                <a:outerShdw dist="35921" dir="2700000" algn="ctr" rotWithShape="0">
                  <a:srgbClr val="C0C0C0">
                    <a:alpha val="80000"/>
                  </a:srgbClr>
                </a:outerShdw>
              </a:effectLst>
              <a:latin typeface="Times New Roman"/>
              <a:cs typeface="Times New Roman"/>
            </a:endParaRPr>
          </a:p>
        </p:txBody>
      </p:sp>
    </p:spTree>
  </p:cSld>
  <p:clrMapOvr>
    <a:masterClrMapping/>
  </p:clrMapOvr>
  <p:transition spd="slow">
    <p:circle/>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8" name="WordArt 4"/>
          <p:cNvSpPr>
            <a:spLocks noChangeArrowheads="1" noChangeShapeType="1" noTextEdit="1"/>
          </p:cNvSpPr>
          <p:nvPr/>
        </p:nvSpPr>
        <p:spPr bwMode="auto">
          <a:xfrm>
            <a:off x="1447800" y="2590800"/>
            <a:ext cx="5715000" cy="1828800"/>
          </a:xfrm>
          <a:prstGeom prst="rect">
            <a:avLst/>
          </a:prstGeom>
        </p:spPr>
        <p:txBody>
          <a:bodyPr spcFirstLastPara="1" wrap="none" fromWordArt="1">
            <a:prstTxWarp prst="textButton">
              <a:avLst>
                <a:gd name="adj" fmla="val 10814039"/>
              </a:avLst>
            </a:prstTxWarp>
          </a:bodyPr>
          <a:lstStyle/>
          <a:p>
            <a:pPr algn="ctr"/>
            <a:r>
              <a:rPr lang="en-US" sz="3600" kern="10" dirty="0" err="1">
                <a:ln w="12700">
                  <a:solidFill>
                    <a:srgbClr val="800000"/>
                  </a:solidFill>
                  <a:round/>
                  <a:headEnd/>
                  <a:tailEnd/>
                </a:ln>
                <a:gradFill rotWithShape="0">
                  <a:gsLst>
                    <a:gs pos="0">
                      <a:srgbClr val="DCEBF5"/>
                    </a:gs>
                    <a:gs pos="8000">
                      <a:srgbClr val="83A7C3"/>
                    </a:gs>
                    <a:gs pos="13000">
                      <a:srgbClr val="768FB9"/>
                    </a:gs>
                    <a:gs pos="21001">
                      <a:srgbClr val="83A7C3"/>
                    </a:gs>
                    <a:gs pos="52000">
                      <a:srgbClr val="FFFFFF"/>
                    </a:gs>
                    <a:gs pos="56000">
                      <a:srgbClr val="9C6563"/>
                    </a:gs>
                    <a:gs pos="58000">
                      <a:srgbClr val="80302D"/>
                    </a:gs>
                    <a:gs pos="71001">
                      <a:srgbClr val="C0524E"/>
                    </a:gs>
                    <a:gs pos="94000">
                      <a:srgbClr val="EBDAD4"/>
                    </a:gs>
                    <a:gs pos="100000">
                      <a:srgbClr val="55261C"/>
                    </a:gs>
                  </a:gsLst>
                  <a:lin ang="5400000" scaled="1"/>
                </a:gradFill>
                <a:effectLst>
                  <a:outerShdw dist="35921" dir="2700000" algn="ctr" rotWithShape="0">
                    <a:srgbClr val="C0C0C0">
                      <a:alpha val="80000"/>
                    </a:srgbClr>
                  </a:outerShdw>
                </a:effectLst>
                <a:latin typeface="Times New Roman"/>
                <a:cs typeface="Times New Roman"/>
              </a:rPr>
              <a:t>Hỏi</a:t>
            </a:r>
            <a:r>
              <a:rPr lang="en-US" sz="3600" kern="10" dirty="0">
                <a:ln w="12700">
                  <a:solidFill>
                    <a:srgbClr val="800000"/>
                  </a:solidFill>
                  <a:round/>
                  <a:headEnd/>
                  <a:tailEnd/>
                </a:ln>
                <a:gradFill rotWithShape="0">
                  <a:gsLst>
                    <a:gs pos="0">
                      <a:srgbClr val="DCEBF5"/>
                    </a:gs>
                    <a:gs pos="8000">
                      <a:srgbClr val="83A7C3"/>
                    </a:gs>
                    <a:gs pos="13000">
                      <a:srgbClr val="768FB9"/>
                    </a:gs>
                    <a:gs pos="21001">
                      <a:srgbClr val="83A7C3"/>
                    </a:gs>
                    <a:gs pos="52000">
                      <a:srgbClr val="FFFFFF"/>
                    </a:gs>
                    <a:gs pos="56000">
                      <a:srgbClr val="9C6563"/>
                    </a:gs>
                    <a:gs pos="58000">
                      <a:srgbClr val="80302D"/>
                    </a:gs>
                    <a:gs pos="71001">
                      <a:srgbClr val="C0524E"/>
                    </a:gs>
                    <a:gs pos="94000">
                      <a:srgbClr val="EBDAD4"/>
                    </a:gs>
                    <a:gs pos="100000">
                      <a:srgbClr val="55261C"/>
                    </a:gs>
                  </a:gsLst>
                  <a:lin ang="5400000" scaled="1"/>
                </a:gradFill>
                <a:effectLst>
                  <a:outerShdw dist="35921" dir="2700000" algn="ctr" rotWithShape="0">
                    <a:srgbClr val="C0C0C0">
                      <a:alpha val="80000"/>
                    </a:srgbClr>
                  </a:outerShdw>
                </a:effectLst>
                <a:latin typeface="Times New Roman"/>
                <a:cs typeface="Times New Roman"/>
              </a:rPr>
              <a:t> </a:t>
            </a:r>
            <a:r>
              <a:rPr lang="en-US" sz="3600" kern="10" dirty="0" err="1">
                <a:ln w="12700">
                  <a:solidFill>
                    <a:srgbClr val="800000"/>
                  </a:solidFill>
                  <a:round/>
                  <a:headEnd/>
                  <a:tailEnd/>
                </a:ln>
                <a:gradFill rotWithShape="0">
                  <a:gsLst>
                    <a:gs pos="0">
                      <a:srgbClr val="DCEBF5"/>
                    </a:gs>
                    <a:gs pos="8000">
                      <a:srgbClr val="83A7C3"/>
                    </a:gs>
                    <a:gs pos="13000">
                      <a:srgbClr val="768FB9"/>
                    </a:gs>
                    <a:gs pos="21001">
                      <a:srgbClr val="83A7C3"/>
                    </a:gs>
                    <a:gs pos="52000">
                      <a:srgbClr val="FFFFFF"/>
                    </a:gs>
                    <a:gs pos="56000">
                      <a:srgbClr val="9C6563"/>
                    </a:gs>
                    <a:gs pos="58000">
                      <a:srgbClr val="80302D"/>
                    </a:gs>
                    <a:gs pos="71001">
                      <a:srgbClr val="C0524E"/>
                    </a:gs>
                    <a:gs pos="94000">
                      <a:srgbClr val="EBDAD4"/>
                    </a:gs>
                    <a:gs pos="100000">
                      <a:srgbClr val="55261C"/>
                    </a:gs>
                  </a:gsLst>
                  <a:lin ang="5400000" scaled="1"/>
                </a:gradFill>
                <a:effectLst>
                  <a:outerShdw dist="35921" dir="2700000" algn="ctr" rotWithShape="0">
                    <a:srgbClr val="C0C0C0">
                      <a:alpha val="80000"/>
                    </a:srgbClr>
                  </a:outerShdw>
                </a:effectLst>
                <a:latin typeface="Times New Roman"/>
                <a:cs typeface="Times New Roman"/>
              </a:rPr>
              <a:t>và</a:t>
            </a:r>
            <a:r>
              <a:rPr lang="en-US" sz="3600" kern="10" dirty="0">
                <a:ln w="12700">
                  <a:solidFill>
                    <a:srgbClr val="800000"/>
                  </a:solidFill>
                  <a:round/>
                  <a:headEnd/>
                  <a:tailEnd/>
                </a:ln>
                <a:gradFill rotWithShape="0">
                  <a:gsLst>
                    <a:gs pos="0">
                      <a:srgbClr val="DCEBF5"/>
                    </a:gs>
                    <a:gs pos="8000">
                      <a:srgbClr val="83A7C3"/>
                    </a:gs>
                    <a:gs pos="13000">
                      <a:srgbClr val="768FB9"/>
                    </a:gs>
                    <a:gs pos="21001">
                      <a:srgbClr val="83A7C3"/>
                    </a:gs>
                    <a:gs pos="52000">
                      <a:srgbClr val="FFFFFF"/>
                    </a:gs>
                    <a:gs pos="56000">
                      <a:srgbClr val="9C6563"/>
                    </a:gs>
                    <a:gs pos="58000">
                      <a:srgbClr val="80302D"/>
                    </a:gs>
                    <a:gs pos="71001">
                      <a:srgbClr val="C0524E"/>
                    </a:gs>
                    <a:gs pos="94000">
                      <a:srgbClr val="EBDAD4"/>
                    </a:gs>
                    <a:gs pos="100000">
                      <a:srgbClr val="55261C"/>
                    </a:gs>
                  </a:gsLst>
                  <a:lin ang="5400000" scaled="1"/>
                </a:gradFill>
                <a:effectLst>
                  <a:outerShdw dist="35921" dir="2700000" algn="ctr" rotWithShape="0">
                    <a:srgbClr val="C0C0C0">
                      <a:alpha val="80000"/>
                    </a:srgbClr>
                  </a:outerShdw>
                </a:effectLst>
                <a:latin typeface="Times New Roman"/>
                <a:cs typeface="Times New Roman"/>
              </a:rPr>
              <a:t> </a:t>
            </a:r>
            <a:r>
              <a:rPr lang="en-US" sz="3600" kern="10" dirty="0" err="1">
                <a:ln w="12700">
                  <a:solidFill>
                    <a:srgbClr val="800000"/>
                  </a:solidFill>
                  <a:round/>
                  <a:headEnd/>
                  <a:tailEnd/>
                </a:ln>
                <a:gradFill rotWithShape="0">
                  <a:gsLst>
                    <a:gs pos="0">
                      <a:srgbClr val="DCEBF5"/>
                    </a:gs>
                    <a:gs pos="8000">
                      <a:srgbClr val="83A7C3"/>
                    </a:gs>
                    <a:gs pos="13000">
                      <a:srgbClr val="768FB9"/>
                    </a:gs>
                    <a:gs pos="21001">
                      <a:srgbClr val="83A7C3"/>
                    </a:gs>
                    <a:gs pos="52000">
                      <a:srgbClr val="FFFFFF"/>
                    </a:gs>
                    <a:gs pos="56000">
                      <a:srgbClr val="9C6563"/>
                    </a:gs>
                    <a:gs pos="58000">
                      <a:srgbClr val="80302D"/>
                    </a:gs>
                    <a:gs pos="71001">
                      <a:srgbClr val="C0524E"/>
                    </a:gs>
                    <a:gs pos="94000">
                      <a:srgbClr val="EBDAD4"/>
                    </a:gs>
                    <a:gs pos="100000">
                      <a:srgbClr val="55261C"/>
                    </a:gs>
                  </a:gsLst>
                  <a:lin ang="5400000" scaled="1"/>
                </a:gradFill>
                <a:effectLst>
                  <a:outerShdw dist="35921" dir="2700000" algn="ctr" rotWithShape="0">
                    <a:srgbClr val="C0C0C0">
                      <a:alpha val="80000"/>
                    </a:srgbClr>
                  </a:outerShdw>
                </a:effectLst>
                <a:latin typeface="Times New Roman"/>
                <a:cs typeface="Times New Roman"/>
              </a:rPr>
              <a:t>đáp</a:t>
            </a:r>
            <a:endParaRPr lang="en-US" sz="3600" kern="10" dirty="0">
              <a:ln w="12700">
                <a:solidFill>
                  <a:srgbClr val="800000"/>
                </a:solidFill>
                <a:round/>
                <a:headEnd/>
                <a:tailEnd/>
              </a:ln>
              <a:gradFill rotWithShape="0">
                <a:gsLst>
                  <a:gs pos="0">
                    <a:srgbClr val="DCEBF5"/>
                  </a:gs>
                  <a:gs pos="8000">
                    <a:srgbClr val="83A7C3"/>
                  </a:gs>
                  <a:gs pos="13000">
                    <a:srgbClr val="768FB9"/>
                  </a:gs>
                  <a:gs pos="21001">
                    <a:srgbClr val="83A7C3"/>
                  </a:gs>
                  <a:gs pos="52000">
                    <a:srgbClr val="FFFFFF"/>
                  </a:gs>
                  <a:gs pos="56000">
                    <a:srgbClr val="9C6563"/>
                  </a:gs>
                  <a:gs pos="58000">
                    <a:srgbClr val="80302D"/>
                  </a:gs>
                  <a:gs pos="71001">
                    <a:srgbClr val="C0524E"/>
                  </a:gs>
                  <a:gs pos="94000">
                    <a:srgbClr val="EBDAD4"/>
                  </a:gs>
                  <a:gs pos="100000">
                    <a:srgbClr val="55261C"/>
                  </a:gs>
                </a:gsLst>
                <a:lin ang="5400000" scaled="1"/>
              </a:gradFill>
              <a:effectLst>
                <a:outerShdw dist="35921" dir="2700000" algn="ctr" rotWithShape="0">
                  <a:srgbClr val="C0C0C0">
                    <a:alpha val="80000"/>
                  </a:srgbClr>
                </a:outerShdw>
              </a:effectLst>
              <a:latin typeface="Times New Roman"/>
              <a:cs typeface="Times New Roman"/>
            </a:endParaRPr>
          </a:p>
          <a:p>
            <a:pPr algn="ctr"/>
            <a:r>
              <a:rPr lang="vi-VN" sz="3600" kern="10" dirty="0">
                <a:ln w="12700">
                  <a:solidFill>
                    <a:srgbClr val="800000"/>
                  </a:solidFill>
                  <a:round/>
                  <a:headEnd/>
                  <a:tailEnd/>
                </a:ln>
                <a:gradFill rotWithShape="0">
                  <a:gsLst>
                    <a:gs pos="0">
                      <a:srgbClr val="DCEBF5"/>
                    </a:gs>
                    <a:gs pos="8000">
                      <a:srgbClr val="83A7C3"/>
                    </a:gs>
                    <a:gs pos="13000">
                      <a:srgbClr val="768FB9"/>
                    </a:gs>
                    <a:gs pos="21001">
                      <a:srgbClr val="83A7C3"/>
                    </a:gs>
                    <a:gs pos="52000">
                      <a:srgbClr val="FFFFFF"/>
                    </a:gs>
                    <a:gs pos="56000">
                      <a:srgbClr val="9C6563"/>
                    </a:gs>
                    <a:gs pos="58000">
                      <a:srgbClr val="80302D"/>
                    </a:gs>
                    <a:gs pos="71001">
                      <a:srgbClr val="C0524E"/>
                    </a:gs>
                    <a:gs pos="94000">
                      <a:srgbClr val="EBDAD4"/>
                    </a:gs>
                    <a:gs pos="100000">
                      <a:srgbClr val="55261C"/>
                    </a:gs>
                  </a:gsLst>
                  <a:lin ang="5400000" scaled="1"/>
                </a:gradFill>
                <a:effectLst>
                  <a:outerShdw dist="35921" dir="2700000" algn="ctr" rotWithShape="0">
                    <a:srgbClr val="C0C0C0">
                      <a:alpha val="80000"/>
                    </a:srgbClr>
                  </a:outerShdw>
                </a:effectLst>
                <a:latin typeface="Times New Roman"/>
                <a:cs typeface="Times New Roman"/>
              </a:rPr>
              <a:t>?</a:t>
            </a:r>
            <a:endParaRPr lang="en-US" sz="3600" kern="10" dirty="0">
              <a:ln w="12700">
                <a:solidFill>
                  <a:srgbClr val="800000"/>
                </a:solidFill>
                <a:round/>
                <a:headEnd/>
                <a:tailEnd/>
              </a:ln>
              <a:gradFill rotWithShape="0">
                <a:gsLst>
                  <a:gs pos="0">
                    <a:srgbClr val="DCEBF5"/>
                  </a:gs>
                  <a:gs pos="8000">
                    <a:srgbClr val="83A7C3"/>
                  </a:gs>
                  <a:gs pos="13000">
                    <a:srgbClr val="768FB9"/>
                  </a:gs>
                  <a:gs pos="21001">
                    <a:srgbClr val="83A7C3"/>
                  </a:gs>
                  <a:gs pos="52000">
                    <a:srgbClr val="FFFFFF"/>
                  </a:gs>
                  <a:gs pos="56000">
                    <a:srgbClr val="9C6563"/>
                  </a:gs>
                  <a:gs pos="58000">
                    <a:srgbClr val="80302D"/>
                  </a:gs>
                  <a:gs pos="71001">
                    <a:srgbClr val="C0524E"/>
                  </a:gs>
                  <a:gs pos="94000">
                    <a:srgbClr val="EBDAD4"/>
                  </a:gs>
                  <a:gs pos="100000">
                    <a:srgbClr val="55261C"/>
                  </a:gs>
                </a:gsLst>
                <a:lin ang="5400000" scaled="1"/>
              </a:gradFill>
              <a:effectLst>
                <a:outerShdw dist="35921" dir="2700000" algn="ctr" rotWithShape="0">
                  <a:srgbClr val="C0C0C0">
                    <a:alpha val="80000"/>
                  </a:srgbClr>
                </a:outerShdw>
              </a:effectLst>
              <a:latin typeface="Times New Roman"/>
              <a:cs typeface="Times New Roman"/>
            </a:endParaRPr>
          </a:p>
        </p:txBody>
      </p:sp>
    </p:spTree>
  </p:cSld>
  <p:clrMapOvr>
    <a:masterClrMapping/>
  </p:clrMapOvr>
  <p:transition spd="slow">
    <p:random/>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a:xfrm>
            <a:off x="457200" y="274638"/>
            <a:ext cx="8229600" cy="792162"/>
          </a:xfrm>
        </p:spPr>
        <p:txBody>
          <a:bodyPr/>
          <a:lstStyle/>
          <a:p>
            <a:r>
              <a:rPr lang="en-US" b="1">
                <a:solidFill>
                  <a:srgbClr val="0000FF"/>
                </a:solidFill>
              </a:rPr>
              <a:t>CHU TRÌNH 1</a:t>
            </a:r>
          </a:p>
        </p:txBody>
      </p:sp>
      <p:sp>
        <p:nvSpPr>
          <p:cNvPr id="31747" name="Rectangle 3"/>
          <p:cNvSpPr>
            <a:spLocks noGrp="1" noChangeArrowheads="1"/>
          </p:cNvSpPr>
          <p:nvPr>
            <p:ph type="body" idx="1"/>
          </p:nvPr>
        </p:nvSpPr>
        <p:spPr>
          <a:xfrm>
            <a:off x="457200" y="1371600"/>
            <a:ext cx="8229600" cy="4754563"/>
          </a:xfrm>
        </p:spPr>
        <p:txBody>
          <a:bodyPr>
            <a:normAutofit fontScale="92500" lnSpcReduction="20000"/>
          </a:bodyPr>
          <a:lstStyle/>
          <a:p>
            <a:pPr marL="609600" indent="-609600" algn="just">
              <a:buFontTx/>
              <a:buAutoNum type="arabicPeriod"/>
            </a:pPr>
            <a:r>
              <a:rPr lang="en-US" sz="2800">
                <a:latin typeface="Times New Roman" pitchFamily="18" charset="0"/>
                <a:cs typeface="Times New Roman" pitchFamily="18" charset="0"/>
              </a:rPr>
              <a:t>Tự khai báo về tình trạng nghiện ma tuý của mình vơi cơ quan, tổ chức nơi làm việc hoặc chính quyền cơ sở nơi cư trú và tự đăng ký hình thức cai nghiện (điều 26 Luật PCMT).</a:t>
            </a:r>
          </a:p>
          <a:p>
            <a:pPr marL="609600" indent="-609600" algn="just">
              <a:buFontTx/>
              <a:buAutoNum type="arabicPeriod"/>
            </a:pPr>
            <a:r>
              <a:rPr lang="en-US" sz="2800">
                <a:latin typeface="Times New Roman" pitchFamily="18" charset="0"/>
                <a:cs typeface="Times New Roman" pitchFamily="18" charset="0"/>
              </a:rPr>
              <a:t>Đưa vào danh sách quản lý;</a:t>
            </a:r>
          </a:p>
          <a:p>
            <a:pPr marL="609600" indent="-609600" algn="just">
              <a:buFontTx/>
              <a:buAutoNum type="arabicPeriod"/>
            </a:pPr>
            <a:r>
              <a:rPr lang="en-US" sz="2800">
                <a:latin typeface="Times New Roman" pitchFamily="18" charset="0"/>
                <a:cs typeface="Times New Roman" pitchFamily="18" charset="0"/>
              </a:rPr>
              <a:t>Áp dụng các biện pháp cai nghiện tại gia đình, cộng đồng;</a:t>
            </a:r>
          </a:p>
          <a:p>
            <a:pPr marL="609600" indent="-609600" algn="just">
              <a:buFontTx/>
              <a:buAutoNum type="arabicPeriod"/>
            </a:pPr>
            <a:r>
              <a:rPr lang="en-US" sz="2800">
                <a:latin typeface="Times New Roman" pitchFamily="18" charset="0"/>
                <a:cs typeface="Times New Roman" pitchFamily="18" charset="0"/>
              </a:rPr>
              <a:t>Áp dụng các biện pháp giáo dục tại xã, phường, thị trấn;</a:t>
            </a:r>
          </a:p>
          <a:p>
            <a:pPr marL="609600" indent="-609600" algn="just">
              <a:buFontTx/>
              <a:buAutoNum type="arabicPeriod"/>
            </a:pPr>
            <a:r>
              <a:rPr lang="en-US" sz="2800">
                <a:latin typeface="Times New Roman" pitchFamily="18" charset="0"/>
                <a:cs typeface="Times New Roman" pitchFamily="18" charset="0"/>
              </a:rPr>
              <a:t>Áp dụng biện pháp cai nghiện bắt buộc;</a:t>
            </a:r>
          </a:p>
          <a:p>
            <a:pPr marL="609600" indent="-609600" algn="just">
              <a:buFontTx/>
              <a:buAutoNum type="arabicPeriod"/>
            </a:pPr>
            <a:r>
              <a:rPr lang="en-US" sz="2800">
                <a:latin typeface="Times New Roman" pitchFamily="18" charset="0"/>
                <a:cs typeface="Times New Roman" pitchFamily="18" charset="0"/>
              </a:rPr>
              <a:t>Quản lý sau cai: </a:t>
            </a:r>
          </a:p>
          <a:p>
            <a:pPr marL="990600" lvl="1" indent="-533400" algn="just"/>
            <a:r>
              <a:rPr lang="en-US" sz="2400">
                <a:latin typeface="Times New Roman" pitchFamily="18" charset="0"/>
                <a:cs typeface="Times New Roman" pitchFamily="18" charset="0"/>
              </a:rPr>
              <a:t>Quay lại bước 4 và các biện pháp khác;</a:t>
            </a:r>
          </a:p>
          <a:p>
            <a:pPr marL="990600" lvl="1" indent="-533400" algn="just"/>
            <a:r>
              <a:rPr lang="en-US" sz="2400">
                <a:latin typeface="Times New Roman" pitchFamily="18" charset="0"/>
                <a:cs typeface="Times New Roman" pitchFamily="18" charset="0"/>
              </a:rPr>
              <a:t>Loại ra khỏi danh sách.</a:t>
            </a:r>
          </a:p>
        </p:txBody>
      </p:sp>
    </p:spTree>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457200" y="274638"/>
            <a:ext cx="8229600" cy="792162"/>
          </a:xfrm>
        </p:spPr>
        <p:txBody>
          <a:bodyPr/>
          <a:lstStyle/>
          <a:p>
            <a:r>
              <a:rPr lang="en-US" b="1">
                <a:solidFill>
                  <a:srgbClr val="0000FF"/>
                </a:solidFill>
              </a:rPr>
              <a:t>CHU TRÌNH 2</a:t>
            </a:r>
          </a:p>
        </p:txBody>
      </p:sp>
      <p:sp>
        <p:nvSpPr>
          <p:cNvPr id="3075" name="Rectangle 3"/>
          <p:cNvSpPr>
            <a:spLocks noGrp="1" noChangeArrowheads="1"/>
          </p:cNvSpPr>
          <p:nvPr>
            <p:ph type="body" idx="1"/>
          </p:nvPr>
        </p:nvSpPr>
        <p:spPr>
          <a:xfrm>
            <a:off x="457200" y="1371600"/>
            <a:ext cx="8229600" cy="4754563"/>
          </a:xfrm>
        </p:spPr>
        <p:txBody>
          <a:bodyPr/>
          <a:lstStyle/>
          <a:p>
            <a:pPr marL="609600" indent="-609600" algn="just">
              <a:lnSpc>
                <a:spcPct val="90000"/>
              </a:lnSpc>
              <a:buFontTx/>
              <a:buAutoNum type="arabicPeriod"/>
            </a:pPr>
            <a:r>
              <a:rPr lang="en-US">
                <a:latin typeface="Times New Roman" pitchFamily="18" charset="0"/>
                <a:cs typeface="Times New Roman" pitchFamily="18" charset="0"/>
              </a:rPr>
              <a:t>Nghi nghiện;</a:t>
            </a:r>
          </a:p>
          <a:p>
            <a:pPr marL="609600" indent="-609600" algn="just">
              <a:lnSpc>
                <a:spcPct val="90000"/>
              </a:lnSpc>
              <a:buFontTx/>
              <a:buAutoNum type="arabicPeriod"/>
            </a:pPr>
            <a:r>
              <a:rPr lang="en-US">
                <a:latin typeface="Times New Roman" pitchFamily="18" charset="0"/>
                <a:cs typeface="Times New Roman" pitchFamily="18" charset="0"/>
              </a:rPr>
              <a:t>Theo dõi;</a:t>
            </a:r>
          </a:p>
          <a:p>
            <a:pPr marL="609600" indent="-609600" algn="just">
              <a:lnSpc>
                <a:spcPct val="90000"/>
              </a:lnSpc>
              <a:buFontTx/>
              <a:buAutoNum type="arabicPeriod"/>
            </a:pPr>
            <a:r>
              <a:rPr lang="en-US">
                <a:latin typeface="Times New Roman" pitchFamily="18" charset="0"/>
                <a:cs typeface="Times New Roman" pitchFamily="18" charset="0"/>
              </a:rPr>
              <a:t>Xét nghiệm khẳng định, xác định tình trạng nghiện; lập hồ sơ, đưa vào danh sách quản lý;</a:t>
            </a:r>
          </a:p>
          <a:p>
            <a:pPr marL="609600" indent="-609600" algn="just">
              <a:lnSpc>
                <a:spcPct val="90000"/>
              </a:lnSpc>
              <a:buFontTx/>
              <a:buAutoNum type="arabicPeriod"/>
            </a:pPr>
            <a:r>
              <a:rPr lang="en-US">
                <a:latin typeface="Times New Roman" pitchFamily="18" charset="0"/>
                <a:cs typeface="Times New Roman" pitchFamily="18" charset="0"/>
              </a:rPr>
              <a:t>Áp dụng biện pháp giáo dục tai xã, phường, thị trấn;</a:t>
            </a:r>
          </a:p>
          <a:p>
            <a:pPr marL="609600" indent="-609600" algn="just">
              <a:lnSpc>
                <a:spcPct val="90000"/>
              </a:lnSpc>
              <a:buFontTx/>
              <a:buAutoNum type="arabicPeriod"/>
            </a:pPr>
            <a:r>
              <a:rPr lang="en-US">
                <a:latin typeface="Times New Roman" pitchFamily="18" charset="0"/>
                <a:cs typeface="Times New Roman" pitchFamily="18" charset="0"/>
              </a:rPr>
              <a:t>Áp dụng các biện pháp cai nghiện từ “thấp” đến “cao”</a:t>
            </a:r>
          </a:p>
          <a:p>
            <a:pPr marL="609600" indent="-609600" algn="just">
              <a:lnSpc>
                <a:spcPct val="90000"/>
              </a:lnSpc>
              <a:buFontTx/>
              <a:buAutoNum type="arabicPeriod"/>
            </a:pPr>
            <a:r>
              <a:rPr lang="en-US">
                <a:latin typeface="Times New Roman" pitchFamily="18" charset="0"/>
                <a:cs typeface="Times New Roman" pitchFamily="18" charset="0"/>
              </a:rPr>
              <a:t>Quản lý sau cai: </a:t>
            </a:r>
          </a:p>
          <a:p>
            <a:pPr marL="990600" lvl="1" indent="-533400" algn="just">
              <a:lnSpc>
                <a:spcPct val="90000"/>
              </a:lnSpc>
            </a:pPr>
            <a:r>
              <a:rPr lang="en-US">
                <a:latin typeface="Times New Roman" pitchFamily="18" charset="0"/>
                <a:cs typeface="Times New Roman" pitchFamily="18" charset="0"/>
              </a:rPr>
              <a:t>Quay lại bước 5 và các biện pháp khác;</a:t>
            </a:r>
          </a:p>
          <a:p>
            <a:pPr marL="990600" lvl="1" indent="-533400" algn="just">
              <a:lnSpc>
                <a:spcPct val="90000"/>
              </a:lnSpc>
            </a:pPr>
            <a:r>
              <a:rPr lang="en-US">
                <a:latin typeface="Times New Roman" pitchFamily="18" charset="0"/>
                <a:cs typeface="Times New Roman" pitchFamily="18" charset="0"/>
              </a:rPr>
              <a:t>Loại ra khỏi danh sách.</a:t>
            </a:r>
          </a:p>
        </p:txBody>
      </p:sp>
    </p:spTree>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p:txBody>
          <a:bodyPr/>
          <a:lstStyle/>
          <a:p>
            <a:r>
              <a:rPr lang="en-US" sz="4000">
                <a:latin typeface="Times New Roman" pitchFamily="18" charset="0"/>
                <a:cs typeface="Times New Roman" pitchFamily="18" charset="0"/>
              </a:rPr>
              <a:t>Các biện pháp và hình thức CNMT</a:t>
            </a:r>
          </a:p>
        </p:txBody>
      </p:sp>
      <p:graphicFrame>
        <p:nvGraphicFramePr>
          <p:cNvPr id="28675" name="Group 3"/>
          <p:cNvGraphicFramePr>
            <a:graphicFrameLocks noGrp="1"/>
          </p:cNvGraphicFramePr>
          <p:nvPr>
            <p:ph type="tbl" idx="1"/>
          </p:nvPr>
        </p:nvGraphicFramePr>
        <p:xfrm>
          <a:off x="457200" y="1600200"/>
          <a:ext cx="8229600" cy="4744277"/>
        </p:xfrm>
        <a:graphic>
          <a:graphicData uri="http://schemas.openxmlformats.org/drawingml/2006/table">
            <a:tbl>
              <a:tblPr/>
              <a:tblGrid>
                <a:gridCol w="2743200">
                  <a:extLst>
                    <a:ext uri="{9D8B030D-6E8A-4147-A177-3AD203B41FA5}">
                      <a16:colId xmlns:a16="http://schemas.microsoft.com/office/drawing/2014/main" val="20000"/>
                    </a:ext>
                  </a:extLst>
                </a:gridCol>
                <a:gridCol w="2743200">
                  <a:extLst>
                    <a:ext uri="{9D8B030D-6E8A-4147-A177-3AD203B41FA5}">
                      <a16:colId xmlns:a16="http://schemas.microsoft.com/office/drawing/2014/main" val="20001"/>
                    </a:ext>
                  </a:extLst>
                </a:gridCol>
                <a:gridCol w="2743200">
                  <a:extLst>
                    <a:ext uri="{9D8B030D-6E8A-4147-A177-3AD203B41FA5}">
                      <a16:colId xmlns:a16="http://schemas.microsoft.com/office/drawing/2014/main" val="20002"/>
                    </a:ext>
                  </a:extLst>
                </a:gridCol>
              </a:tblGrid>
              <a:tr h="1042988">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800" b="0" i="1" u="sng" strike="noStrike" cap="none" normalizeH="0" baseline="0">
                          <a:ln>
                            <a:noFill/>
                          </a:ln>
                          <a:solidFill>
                            <a:schemeClr val="tx1"/>
                          </a:solidFill>
                          <a:effectLst/>
                          <a:latin typeface="Times New Roman" pitchFamily="18" charset="0"/>
                          <a:cs typeface="Times New Roman" pitchFamily="18" charset="0"/>
                        </a:rPr>
                        <a:t>Biện pháp CN</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800" b="1" i="0" u="none" strike="noStrike" cap="none" normalizeH="0" baseline="0">
                          <a:ln>
                            <a:noFill/>
                          </a:ln>
                          <a:solidFill>
                            <a:schemeClr val="tx1"/>
                          </a:solidFill>
                          <a:effectLst/>
                          <a:latin typeface="Times New Roman" pitchFamily="18" charset="0"/>
                          <a:cs typeface="Times New Roman" pitchFamily="18" charset="0"/>
                        </a:rPr>
                        <a:t>Hình thức CN</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a:ln>
                            <a:noFill/>
                          </a:ln>
                          <a:solidFill>
                            <a:schemeClr val="tx1"/>
                          </a:solidFill>
                          <a:effectLst/>
                          <a:latin typeface="Times New Roman" pitchFamily="18" charset="0"/>
                          <a:cs typeface="Times New Roman" pitchFamily="18" charset="0"/>
                        </a:rPr>
                        <a:t>Tự nguyện</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a:ln>
                            <a:noFill/>
                          </a:ln>
                          <a:solidFill>
                            <a:schemeClr val="tx1"/>
                          </a:solidFill>
                          <a:effectLst/>
                          <a:latin typeface="Times New Roman" pitchFamily="18" charset="0"/>
                          <a:cs typeface="Times New Roman" pitchFamily="18" charset="0"/>
                        </a:rPr>
                        <a:t>Bắt buộc</a:t>
                      </a: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a:ln>
                          <a:noFill/>
                        </a:ln>
                        <a:solidFill>
                          <a:schemeClr val="tx1"/>
                        </a:solidFill>
                        <a:effectLst/>
                        <a:latin typeface="Times New Roman" pitchFamily="18" charset="0"/>
                        <a:cs typeface="Times New Roman"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1116013">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a:ln>
                          <a:noFill/>
                        </a:ln>
                        <a:solidFill>
                          <a:schemeClr val="tx1"/>
                        </a:solidFill>
                        <a:effectLst/>
                        <a:latin typeface="Times New Roman" pitchFamily="18" charset="0"/>
                        <a:cs typeface="Times New Roman" pitchFamily="18" charset="0"/>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a:ln>
                            <a:noFill/>
                          </a:ln>
                          <a:solidFill>
                            <a:schemeClr val="tx1"/>
                          </a:solidFill>
                          <a:effectLst/>
                          <a:latin typeface="Times New Roman" pitchFamily="18" charset="0"/>
                          <a:cs typeface="Times New Roman" pitchFamily="18" charset="0"/>
                        </a:rPr>
                        <a:t>Gia đình</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a:ln>
                            <a:noFill/>
                          </a:ln>
                          <a:solidFill>
                            <a:schemeClr val="tx1"/>
                          </a:solidFill>
                          <a:effectLst/>
                          <a:latin typeface="Times New Roman" pitchFamily="18" charset="0"/>
                          <a:cs typeface="Times New Roman" pitchFamily="18" charset="0"/>
                        </a:rPr>
                        <a:t>Nghiện MT tại CĐ. Tự giác khai báo và tự nguyện đăng ký CN tại gia đình</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800" b="0" i="0" u="none" strike="noStrike" cap="none" normalizeH="0" baseline="0">
                        <a:ln>
                          <a:noFill/>
                        </a:ln>
                        <a:solidFill>
                          <a:schemeClr val="tx1"/>
                        </a:solidFill>
                        <a:effectLst/>
                        <a:latin typeface="Times New Roman" pitchFamily="18" charset="0"/>
                        <a:cs typeface="Times New Roman"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11303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a:ln>
                          <a:noFill/>
                        </a:ln>
                        <a:solidFill>
                          <a:schemeClr val="tx1"/>
                        </a:solidFill>
                        <a:effectLst/>
                        <a:latin typeface="Times New Roman" pitchFamily="18" charset="0"/>
                        <a:cs typeface="Times New Roman" pitchFamily="18" charset="0"/>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a:ln>
                            <a:noFill/>
                          </a:ln>
                          <a:solidFill>
                            <a:schemeClr val="tx1"/>
                          </a:solidFill>
                          <a:effectLst/>
                          <a:latin typeface="Times New Roman" pitchFamily="18" charset="0"/>
                          <a:cs typeface="Times New Roman" pitchFamily="18" charset="0"/>
                        </a:rPr>
                        <a:t>Cộng đồng</a:t>
                      </a: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a:ln>
                          <a:noFill/>
                        </a:ln>
                        <a:solidFill>
                          <a:schemeClr val="tx1"/>
                        </a:solidFill>
                        <a:effectLst/>
                        <a:latin typeface="Times New Roman" pitchFamily="18" charset="0"/>
                        <a:cs typeface="Times New Roman" pitchFamily="18"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a:ln>
                            <a:noFill/>
                          </a:ln>
                          <a:solidFill>
                            <a:schemeClr val="tx1"/>
                          </a:solidFill>
                          <a:effectLst/>
                          <a:latin typeface="Times New Roman" pitchFamily="18" charset="0"/>
                          <a:cs typeface="Times New Roman" pitchFamily="18" charset="0"/>
                        </a:rPr>
                        <a:t>Nghiện MT tại CĐ. Tự giác khai báo và tự nguyện đăng ký CN tại gia đình nhưng không có điều kiện cắt cơn tại gia đình</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a:ln>
                            <a:noFill/>
                          </a:ln>
                          <a:solidFill>
                            <a:schemeClr val="tx1"/>
                          </a:solidFill>
                          <a:effectLst/>
                          <a:latin typeface="Times New Roman" pitchFamily="18" charset="0"/>
                          <a:cs typeface="Times New Roman" pitchFamily="18" charset="0"/>
                        </a:rPr>
                        <a:t>Nghiện MT tại CĐ</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a:ln>
                            <a:noFill/>
                          </a:ln>
                          <a:solidFill>
                            <a:schemeClr val="tx1"/>
                          </a:solidFill>
                          <a:effectLst/>
                          <a:latin typeface="Times New Roman" pitchFamily="18" charset="0"/>
                          <a:cs typeface="Times New Roman" pitchFamily="18" charset="0"/>
                        </a:rPr>
                        <a:t>Không tự giác khai báo, không tự nguyện đăng ký CN tại GĐ, CĐ</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1042988">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a:ln>
                            <a:noFill/>
                          </a:ln>
                          <a:solidFill>
                            <a:schemeClr val="tx1"/>
                          </a:solidFill>
                          <a:effectLst/>
                          <a:latin typeface="Times New Roman" pitchFamily="18" charset="0"/>
                          <a:cs typeface="Times New Roman" pitchFamily="18" charset="0"/>
                        </a:rPr>
                        <a:t>Trung tâm</a:t>
                      </a: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a:ln>
                            <a:noFill/>
                          </a:ln>
                          <a:solidFill>
                            <a:schemeClr val="tx1"/>
                          </a:solidFill>
                          <a:effectLst/>
                          <a:latin typeface="Times New Roman" pitchFamily="18" charset="0"/>
                          <a:cs typeface="Times New Roman" pitchFamily="18" charset="0"/>
                        </a:rPr>
                        <a:t>Theo NĐ </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a:ln>
                            <a:noFill/>
                          </a:ln>
                          <a:solidFill>
                            <a:schemeClr val="tx1"/>
                          </a:solidFill>
                          <a:effectLst/>
                          <a:latin typeface="Times New Roman" pitchFamily="18" charset="0"/>
                          <a:cs typeface="Times New Roman" pitchFamily="18" charset="0"/>
                        </a:rPr>
                        <a:t>135/2004/NĐ-CP</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a:ln>
                            <a:noFill/>
                          </a:ln>
                          <a:solidFill>
                            <a:schemeClr val="tx1"/>
                          </a:solidFill>
                          <a:effectLst/>
                          <a:latin typeface="Times New Roman" pitchFamily="18" charset="0"/>
                          <a:cs typeface="Times New Roman" pitchFamily="18" charset="0"/>
                        </a:rPr>
                        <a:t>94/2011/NĐ-CP</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a:ln>
                            <a:noFill/>
                          </a:ln>
                          <a:solidFill>
                            <a:schemeClr val="tx1"/>
                          </a:solidFill>
                          <a:effectLst/>
                          <a:latin typeface="Times New Roman" pitchFamily="18" charset="0"/>
                          <a:cs typeface="Times New Roman" pitchFamily="18" charset="0"/>
                        </a:rPr>
                        <a:t>Theo NĐ </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a:ln>
                            <a:noFill/>
                          </a:ln>
                          <a:solidFill>
                            <a:schemeClr val="tx1"/>
                          </a:solidFill>
                          <a:effectLst/>
                          <a:latin typeface="Times New Roman" pitchFamily="18" charset="0"/>
                          <a:cs typeface="Times New Roman" pitchFamily="18" charset="0"/>
                        </a:rPr>
                        <a:t>221/2013/NĐ-CP</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a:ln>
                            <a:noFill/>
                          </a:ln>
                          <a:solidFill>
                            <a:schemeClr val="tx1"/>
                          </a:solidFill>
                          <a:effectLst/>
                          <a:latin typeface="Times New Roman" pitchFamily="18" charset="0"/>
                          <a:cs typeface="Times New Roman" pitchFamily="18" charset="0"/>
                        </a:rPr>
                        <a:t>136/2016/NĐ-CP</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sp>
        <p:nvSpPr>
          <p:cNvPr id="28697" name="AutoShape 25"/>
          <p:cNvSpPr>
            <a:spLocks noChangeArrowheads="1"/>
          </p:cNvSpPr>
          <p:nvPr/>
        </p:nvSpPr>
        <p:spPr bwMode="auto">
          <a:xfrm>
            <a:off x="5486400" y="3581400"/>
            <a:ext cx="533400" cy="762000"/>
          </a:xfrm>
          <a:prstGeom prst="downArrow">
            <a:avLst>
              <a:gd name="adj1" fmla="val 50000"/>
              <a:gd name="adj2" fmla="val 35714"/>
            </a:avLst>
          </a:prstGeom>
          <a:solidFill>
            <a:schemeClr val="accent1"/>
          </a:solidFill>
          <a:ln w="9525">
            <a:solidFill>
              <a:schemeClr val="tx1"/>
            </a:solidFill>
            <a:miter lim="800000"/>
            <a:headEnd/>
            <a:tailEnd/>
          </a:ln>
          <a:effectLst/>
        </p:spPr>
        <p:txBody>
          <a:bodyPr wrap="none" anchor="ctr"/>
          <a:lstStyle/>
          <a:p>
            <a:endParaRPr lang="en-US"/>
          </a:p>
        </p:txBody>
      </p:sp>
      <p:sp>
        <p:nvSpPr>
          <p:cNvPr id="28698" name="AutoShape 26"/>
          <p:cNvSpPr>
            <a:spLocks noChangeArrowheads="1"/>
          </p:cNvSpPr>
          <p:nvPr/>
        </p:nvSpPr>
        <p:spPr bwMode="auto">
          <a:xfrm>
            <a:off x="8305800" y="5943600"/>
            <a:ext cx="685800" cy="457200"/>
          </a:xfrm>
          <a:prstGeom prst="rightArrow">
            <a:avLst>
              <a:gd name="adj1" fmla="val 50000"/>
              <a:gd name="adj2" fmla="val 37500"/>
            </a:avLst>
          </a:prstGeom>
          <a:solidFill>
            <a:schemeClr val="accent1"/>
          </a:solidFill>
          <a:ln w="9525">
            <a:solidFill>
              <a:schemeClr val="tx1"/>
            </a:solidFill>
            <a:miter lim="800000"/>
            <a:headEnd/>
            <a:tailEnd/>
          </a:ln>
          <a:effectLst/>
        </p:spPr>
        <p:txBody>
          <a:bodyPr wrap="none" anchor="ctr"/>
          <a:lstStyle/>
          <a:p>
            <a:endParaRPr lang="en-US"/>
          </a:p>
        </p:txBody>
      </p:sp>
      <p:sp>
        <p:nvSpPr>
          <p:cNvPr id="28699" name="AutoShape 27"/>
          <p:cNvSpPr>
            <a:spLocks noChangeArrowheads="1"/>
          </p:cNvSpPr>
          <p:nvPr/>
        </p:nvSpPr>
        <p:spPr bwMode="auto">
          <a:xfrm>
            <a:off x="5791200" y="2819400"/>
            <a:ext cx="2133600" cy="609600"/>
          </a:xfrm>
          <a:prstGeom prst="curvedDownArrow">
            <a:avLst>
              <a:gd name="adj1" fmla="val 57329"/>
              <a:gd name="adj2" fmla="val 135269"/>
              <a:gd name="adj3" fmla="val 74236"/>
            </a:avLst>
          </a:prstGeom>
          <a:solidFill>
            <a:schemeClr val="accent1"/>
          </a:solidFill>
          <a:ln w="9525">
            <a:solidFill>
              <a:schemeClr val="tx1"/>
            </a:solidFill>
            <a:miter lim="800000"/>
            <a:headEnd/>
            <a:tailEnd/>
          </a:ln>
          <a:effectLst/>
        </p:spPr>
        <p:txBody>
          <a:bodyPr wrap="none" anchor="ctr"/>
          <a:lstStyle/>
          <a:p>
            <a:endParaRPr lang="en-US"/>
          </a:p>
        </p:txBody>
      </p:sp>
      <p:sp>
        <p:nvSpPr>
          <p:cNvPr id="28700" name="AutoShape 28"/>
          <p:cNvSpPr>
            <a:spLocks noChangeArrowheads="1"/>
          </p:cNvSpPr>
          <p:nvPr/>
        </p:nvSpPr>
        <p:spPr bwMode="auto">
          <a:xfrm>
            <a:off x="3048000" y="1676400"/>
            <a:ext cx="457200" cy="381000"/>
          </a:xfrm>
          <a:prstGeom prst="rightArrow">
            <a:avLst>
              <a:gd name="adj1" fmla="val 50000"/>
              <a:gd name="adj2" fmla="val 30000"/>
            </a:avLst>
          </a:prstGeom>
          <a:solidFill>
            <a:schemeClr val="accent1"/>
          </a:solidFill>
          <a:ln w="9525">
            <a:solidFill>
              <a:schemeClr val="tx1"/>
            </a:solidFill>
            <a:miter lim="800000"/>
            <a:headEnd/>
            <a:tailEnd/>
          </a:ln>
          <a:effectLst/>
        </p:spPr>
        <p:txBody>
          <a:bodyPr wrap="none" anchor="ctr"/>
          <a:lstStyle/>
          <a:p>
            <a:endParaRPr lang="en-US"/>
          </a:p>
        </p:txBody>
      </p:sp>
      <p:sp>
        <p:nvSpPr>
          <p:cNvPr id="28701" name="AutoShape 29"/>
          <p:cNvSpPr>
            <a:spLocks noChangeArrowheads="1"/>
          </p:cNvSpPr>
          <p:nvPr/>
        </p:nvSpPr>
        <p:spPr bwMode="auto">
          <a:xfrm>
            <a:off x="1435100" y="2603500"/>
            <a:ext cx="838200" cy="533400"/>
          </a:xfrm>
          <a:prstGeom prst="downArrow">
            <a:avLst>
              <a:gd name="adj1" fmla="val 50000"/>
              <a:gd name="adj2" fmla="val 25000"/>
            </a:avLst>
          </a:prstGeom>
          <a:solidFill>
            <a:schemeClr val="accent1"/>
          </a:solidFill>
          <a:ln w="9525">
            <a:solidFill>
              <a:schemeClr val="tx1"/>
            </a:solidFill>
            <a:miter lim="800000"/>
            <a:headEnd/>
            <a:tailEnd/>
          </a:ln>
          <a:effectLst/>
        </p:spPr>
        <p:txBody>
          <a:bodyPr wrap="none" anchor="ctr"/>
          <a:lstStyle/>
          <a:p>
            <a:endParaRPr lang="en-US"/>
          </a:p>
        </p:txBody>
      </p:sp>
    </p:spTree>
  </p:cSld>
  <p:clrMapOvr>
    <a:masterClrMapping/>
  </p:clrMapOvr>
  <p:transition spd="med">
    <p:random/>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atin typeface="Times New Roman" pitchFamily="18" charset="0"/>
                <a:cs typeface="Times New Roman" pitchFamily="18" charset="0"/>
              </a:rPr>
              <a:t>Tồn tại:</a:t>
            </a:r>
          </a:p>
        </p:txBody>
      </p:sp>
      <p:sp>
        <p:nvSpPr>
          <p:cNvPr id="3" name="Content Placeholder 2"/>
          <p:cNvSpPr>
            <a:spLocks noGrp="1"/>
          </p:cNvSpPr>
          <p:nvPr>
            <p:ph sz="quarter" idx="1"/>
          </p:nvPr>
        </p:nvSpPr>
        <p:spPr/>
        <p:txBody>
          <a:bodyPr/>
          <a:lstStyle/>
          <a:p>
            <a:pPr algn="just"/>
            <a:r>
              <a:rPr lang="en-US">
                <a:latin typeface="Times New Roman" pitchFamily="18" charset="0"/>
                <a:cs typeface="Times New Roman" pitchFamily="18" charset="0"/>
              </a:rPr>
              <a:t>Công tác cai nghiện theo quy định hiện hành còn gặp nhiều bất cập:</a:t>
            </a:r>
          </a:p>
          <a:p>
            <a:pPr lvl="1" algn="just"/>
            <a:r>
              <a:rPr lang="en-US">
                <a:latin typeface="Times New Roman" pitchFamily="18" charset="0"/>
                <a:cs typeface="Times New Roman" pitchFamily="18" charset="0"/>
              </a:rPr>
              <a:t>Người nghiện ma túy không tự giác khai báo;</a:t>
            </a:r>
          </a:p>
          <a:p>
            <a:pPr lvl="1" algn="just"/>
            <a:r>
              <a:rPr lang="en-US" b="1" i="1">
                <a:solidFill>
                  <a:srgbClr val="FF0000"/>
                </a:solidFill>
                <a:latin typeface="Times New Roman" pitchFamily="18" charset="0"/>
                <a:cs typeface="Times New Roman" pitchFamily="18" charset="0"/>
              </a:rPr>
              <a:t>Khó khăn trong việc xác định tình trạng nghiện;</a:t>
            </a:r>
          </a:p>
          <a:p>
            <a:pPr lvl="1" algn="just"/>
            <a:r>
              <a:rPr lang="en-US">
                <a:latin typeface="Times New Roman" pitchFamily="18" charset="0"/>
                <a:cs typeface="Times New Roman" pitchFamily="18" charset="0"/>
              </a:rPr>
              <a:t>Cơ sở vật chất và các nguồn lực tại các địa phương chưa đáp ứng được nhu cầu cai nghiện tại gia đình, cộng đồng;</a:t>
            </a:r>
          </a:p>
          <a:p>
            <a:pPr lvl="1" algn="just"/>
            <a:r>
              <a:rPr lang="en-US">
                <a:latin typeface="Times New Roman" pitchFamily="18" charset="0"/>
                <a:cs typeface="Times New Roman" pitchFamily="18" charset="0"/>
              </a:rPr>
              <a:t>Quy trình lập hồ sơ mất nhiều thời gian;</a:t>
            </a:r>
          </a:p>
          <a:p>
            <a:pPr lvl="1" algn="just"/>
            <a:r>
              <a:rPr lang="en-US">
                <a:latin typeface="Times New Roman" pitchFamily="18" charset="0"/>
                <a:cs typeface="Times New Roman" pitchFamily="18" charset="0"/>
              </a:rPr>
              <a:t>Người nghiện trốn thi hành quyết định;</a:t>
            </a:r>
          </a:p>
          <a:p>
            <a:pPr lvl="1" algn="just"/>
            <a:r>
              <a:rPr lang="en-US">
                <a:latin typeface="Times New Roman" pitchFamily="18" charset="0"/>
                <a:cs typeface="Times New Roman" pitchFamily="18" charset="0"/>
              </a:rPr>
              <a:t>Khác …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a:latin typeface="Times New Roman" pitchFamily="18" charset="0"/>
                <a:cs typeface="Times New Roman" pitchFamily="18" charset="0"/>
              </a:rPr>
              <a:t>Xác định tình trạng nghiện ma túy tổng hợp (dạng đá)</a:t>
            </a:r>
          </a:p>
        </p:txBody>
      </p:sp>
      <p:sp>
        <p:nvSpPr>
          <p:cNvPr id="3" name="Content Placeholder 2"/>
          <p:cNvSpPr>
            <a:spLocks noGrp="1"/>
          </p:cNvSpPr>
          <p:nvPr>
            <p:ph sz="quarter" idx="1"/>
          </p:nvPr>
        </p:nvSpPr>
        <p:spPr/>
        <p:txBody>
          <a:bodyPr/>
          <a:lstStyle/>
          <a:p>
            <a:pPr algn="just">
              <a:lnSpc>
                <a:spcPct val="120000"/>
              </a:lnSpc>
              <a:spcBef>
                <a:spcPts val="0"/>
              </a:spcBef>
            </a:pPr>
            <a:r>
              <a:rPr lang="en-US" b="1" i="1">
                <a:latin typeface="Times New Roman" pitchFamily="18" charset="0"/>
                <a:cs typeface="Times New Roman" pitchFamily="18" charset="0"/>
              </a:rPr>
              <a:t>Văn bản tham chiếu:</a:t>
            </a:r>
          </a:p>
          <a:p>
            <a:pPr algn="just">
              <a:lnSpc>
                <a:spcPct val="120000"/>
              </a:lnSpc>
              <a:spcBef>
                <a:spcPts val="0"/>
              </a:spcBef>
              <a:buNone/>
            </a:pPr>
            <a:r>
              <a:rPr lang="en-US">
                <a:latin typeface="Times New Roman" pitchFamily="18" charset="0"/>
                <a:cs typeface="Times New Roman" pitchFamily="18" charset="0"/>
              </a:rPr>
              <a:t>	- Nghị định số 221/2013/NĐ-CP ngày 30/12/2013 của Chính phủ Quy định chế độ áp dụng biện pháp xử lý hành chính đưa vào cơ sở cai nghiện bắt buộc.</a:t>
            </a:r>
          </a:p>
          <a:p>
            <a:pPr algn="just">
              <a:lnSpc>
                <a:spcPct val="120000"/>
              </a:lnSpc>
              <a:spcBef>
                <a:spcPts val="0"/>
              </a:spcBef>
              <a:buNone/>
            </a:pPr>
            <a:r>
              <a:rPr lang="en-US">
                <a:latin typeface="Times New Roman" pitchFamily="18" charset="0"/>
                <a:cs typeface="Times New Roman" pitchFamily="18" charset="0"/>
              </a:rPr>
              <a:t>	- Thông tư liên tịch số 17/TTLT-BYT-BLĐTBXH-BCA ngày 09/7/2015 Quy định thẩm quyền, thủ tục và quy trình xác định tình trạng nghiện ma túy.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a:latin typeface="Times New Roman" pitchFamily="18" charset="0"/>
                <a:cs typeface="Times New Roman" pitchFamily="18" charset="0"/>
              </a:rPr>
              <a:t>Yêu cầu tại Thông tư số</a:t>
            </a:r>
            <a:br>
              <a:rPr lang="en-US" sz="3200">
                <a:latin typeface="Times New Roman" pitchFamily="18" charset="0"/>
                <a:cs typeface="Times New Roman" pitchFamily="18" charset="0"/>
              </a:rPr>
            </a:br>
            <a:r>
              <a:rPr lang="en-US" sz="3200">
                <a:latin typeface="Times New Roman" pitchFamily="18" charset="0"/>
                <a:cs typeface="Times New Roman" pitchFamily="18" charset="0"/>
              </a:rPr>
              <a:t>17/2015/TTLT-BYT-BLĐTBXH-BCA:</a:t>
            </a:r>
          </a:p>
        </p:txBody>
      </p:sp>
      <p:sp>
        <p:nvSpPr>
          <p:cNvPr id="3" name="Content Placeholder 2"/>
          <p:cNvSpPr>
            <a:spLocks noGrp="1"/>
          </p:cNvSpPr>
          <p:nvPr>
            <p:ph sz="quarter" idx="1"/>
          </p:nvPr>
        </p:nvSpPr>
        <p:spPr/>
        <p:txBody>
          <a:bodyPr>
            <a:normAutofit/>
          </a:bodyPr>
          <a:lstStyle/>
          <a:p>
            <a:pPr algn="just"/>
            <a:r>
              <a:rPr lang="en-US" b="1" i="1">
                <a:solidFill>
                  <a:srgbClr val="FF0000"/>
                </a:solidFill>
                <a:latin typeface="Times New Roman" pitchFamily="18" charset="0"/>
                <a:cs typeface="Times New Roman" pitchFamily="18" charset="0"/>
              </a:rPr>
              <a:t>Về người có thẩm quyền:</a:t>
            </a:r>
          </a:p>
          <a:p>
            <a:pPr lvl="1" algn="just"/>
            <a:r>
              <a:rPr lang="en-US">
                <a:latin typeface="Times New Roman" pitchFamily="18" charset="0"/>
                <a:cs typeface="Times New Roman" pitchFamily="18" charset="0"/>
              </a:rPr>
              <a:t>Bác sỹ hoặc Y sỹ</a:t>
            </a:r>
          </a:p>
          <a:p>
            <a:pPr lvl="1" algn="just"/>
            <a:r>
              <a:rPr lang="en-US">
                <a:latin typeface="Times New Roman" pitchFamily="18" charset="0"/>
                <a:cs typeface="Times New Roman" pitchFamily="18" charset="0"/>
              </a:rPr>
              <a:t>Có chứng chỉ hành nghề theo Luật Khám bệnh, chữa bệnh;</a:t>
            </a:r>
          </a:p>
          <a:p>
            <a:pPr lvl="1" algn="just"/>
            <a:r>
              <a:rPr lang="en-US">
                <a:latin typeface="Times New Roman" pitchFamily="18" charset="0"/>
                <a:cs typeface="Times New Roman" pitchFamily="18" charset="0"/>
              </a:rPr>
              <a:t>Có chứng chỉ hoặc chứng nhận tập huấn về chẩn đoán và điều trị cắt cơn nghiện ma túy</a:t>
            </a:r>
          </a:p>
          <a:p>
            <a:pPr algn="just"/>
            <a:r>
              <a:rPr lang="en-US" b="1" i="1">
                <a:solidFill>
                  <a:srgbClr val="FF0000"/>
                </a:solidFill>
                <a:latin typeface="Times New Roman" pitchFamily="18" charset="0"/>
                <a:cs typeface="Times New Roman" pitchFamily="18" charset="0"/>
              </a:rPr>
              <a:t>Về cơ sở vật chất:</a:t>
            </a:r>
          </a:p>
          <a:p>
            <a:pPr lvl="1" algn="just"/>
            <a:r>
              <a:rPr lang="en-US">
                <a:latin typeface="Times New Roman" pitchFamily="18" charset="0"/>
                <a:cs typeface="Times New Roman" pitchFamily="18" charset="0"/>
              </a:rPr>
              <a:t>Cơ sở điều trị phải có phòng y tế được sử dụng làm địa điểm xác định tình trạng nghiện ma túy</a:t>
            </a:r>
          </a:p>
          <a:p>
            <a:pPr lvl="1" algn="just"/>
            <a:r>
              <a:rPr lang="en-US">
                <a:latin typeface="Times New Roman" pitchFamily="18" charset="0"/>
                <a:cs typeface="Times New Roman" pitchFamily="18" charset="0"/>
              </a:rPr>
              <a:t>Địa điểm xác định phải riêng biệt, bảo đảm ANTT và các điều kiện tối thiểu về sinh hoạt cho đối tượng.</a:t>
            </a:r>
          </a:p>
          <a:p>
            <a:pPr algn="just">
              <a:buNone/>
            </a:pPr>
            <a:endParaRPr lang="en-US" b="1" i="1">
              <a:solidFill>
                <a:srgbClr val="FF0000"/>
              </a:solidFill>
              <a:latin typeface="Times New Roman" pitchFamily="18" charset="0"/>
              <a:cs typeface="Times New Roman" pitchFamily="18" charset="0"/>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atin typeface="Times New Roman" pitchFamily="18" charset="0"/>
                <a:cs typeface="Times New Roman" pitchFamily="18" charset="0"/>
              </a:rPr>
              <a:t>Quy trình xác định</a:t>
            </a:r>
          </a:p>
        </p:txBody>
      </p:sp>
      <p:sp>
        <p:nvSpPr>
          <p:cNvPr id="3" name="Content Placeholder 2"/>
          <p:cNvSpPr>
            <a:spLocks noGrp="1"/>
          </p:cNvSpPr>
          <p:nvPr>
            <p:ph sz="quarter" idx="1"/>
          </p:nvPr>
        </p:nvSpPr>
        <p:spPr/>
        <p:txBody>
          <a:bodyPr>
            <a:normAutofit lnSpcReduction="10000"/>
          </a:bodyPr>
          <a:lstStyle/>
          <a:p>
            <a:pPr algn="just"/>
            <a:r>
              <a:rPr lang="en-US" b="1" i="1">
                <a:solidFill>
                  <a:srgbClr val="FF0000"/>
                </a:solidFill>
                <a:latin typeface="Times New Roman" pitchFamily="18" charset="0"/>
                <a:cs typeface="Times New Roman" pitchFamily="18" charset="0"/>
              </a:rPr>
              <a:t>Khẳng định được ít nhất 3 trong 6 triệu chứng sau:</a:t>
            </a:r>
          </a:p>
          <a:p>
            <a:pPr marL="788670" lvl="1" indent="-514350" algn="just">
              <a:lnSpc>
                <a:spcPct val="120000"/>
              </a:lnSpc>
              <a:spcBef>
                <a:spcPts val="0"/>
              </a:spcBef>
              <a:buFont typeface="+mj-lt"/>
              <a:buAutoNum type="arabicPeriod"/>
            </a:pPr>
            <a:r>
              <a:rPr lang="en-US" sz="2200">
                <a:latin typeface="Times New Roman" pitchFamily="18" charset="0"/>
                <a:cs typeface="Times New Roman" pitchFamily="18" charset="0"/>
              </a:rPr>
              <a:t>Có sự thèm muốn mãnh liệt hoặc cảm giác bắt buộc phải sử dụng chất dạng Amphetamine;</a:t>
            </a:r>
          </a:p>
          <a:p>
            <a:pPr marL="788670" lvl="1" indent="-514350" algn="just">
              <a:lnSpc>
                <a:spcPct val="120000"/>
              </a:lnSpc>
              <a:spcBef>
                <a:spcPts val="0"/>
              </a:spcBef>
              <a:buFont typeface="+mj-lt"/>
              <a:buAutoNum type="arabicPeriod"/>
            </a:pPr>
            <a:r>
              <a:rPr lang="en-US" sz="2200">
                <a:latin typeface="Times New Roman" pitchFamily="18" charset="0"/>
                <a:cs typeface="Times New Roman" pitchFamily="18" charset="0"/>
              </a:rPr>
              <a:t>Khó khăn trong việc kiểm soát các hành vi sử dụng chất dạng Amphetamine như bắt đầu, chấm dứt hoặc mức độ sử dụng;</a:t>
            </a:r>
          </a:p>
          <a:p>
            <a:pPr marL="788670" lvl="1" indent="-514350" algn="just">
              <a:lnSpc>
                <a:spcPct val="120000"/>
              </a:lnSpc>
              <a:spcBef>
                <a:spcPts val="0"/>
              </a:spcBef>
              <a:buFont typeface="+mj-lt"/>
              <a:buAutoNum type="arabicPeriod"/>
            </a:pPr>
            <a:r>
              <a:rPr lang="en-US" sz="2200" b="1" i="1">
                <a:solidFill>
                  <a:srgbClr val="0033CC"/>
                </a:solidFill>
                <a:latin typeface="Times New Roman" pitchFamily="18" charset="0"/>
                <a:cs typeface="Times New Roman" pitchFamily="18" charset="0"/>
              </a:rPr>
              <a:t>Có trạng thái cai khi ngừng hoặc giảm sử dụng chất dạng Amphetamine;</a:t>
            </a:r>
          </a:p>
          <a:p>
            <a:pPr marL="788670" lvl="1" indent="-514350" algn="just">
              <a:lnSpc>
                <a:spcPct val="120000"/>
              </a:lnSpc>
              <a:spcBef>
                <a:spcPts val="0"/>
              </a:spcBef>
              <a:buFont typeface="+mj-lt"/>
              <a:buAutoNum type="arabicPeriod"/>
            </a:pPr>
            <a:r>
              <a:rPr lang="en-US" sz="2200">
                <a:latin typeface="Times New Roman" pitchFamily="18" charset="0"/>
                <a:cs typeface="Times New Roman" pitchFamily="18" charset="0"/>
              </a:rPr>
              <a:t>Có hiện tượng tăng dung nạp;</a:t>
            </a:r>
          </a:p>
          <a:p>
            <a:pPr marL="788670" lvl="1" indent="-514350" algn="just">
              <a:lnSpc>
                <a:spcPct val="120000"/>
              </a:lnSpc>
              <a:spcBef>
                <a:spcPts val="0"/>
              </a:spcBef>
              <a:buFont typeface="+mj-lt"/>
              <a:buAutoNum type="arabicPeriod"/>
            </a:pPr>
            <a:r>
              <a:rPr lang="en-US" sz="2200">
                <a:latin typeface="Times New Roman" pitchFamily="18" charset="0"/>
                <a:cs typeface="Times New Roman" pitchFamily="18" charset="0"/>
              </a:rPr>
              <a:t>Ngày càng trở nên thờ ơ với các thú vui hoặc sở thích khác;</a:t>
            </a:r>
          </a:p>
          <a:p>
            <a:pPr marL="788670" lvl="1" indent="-514350" algn="just">
              <a:lnSpc>
                <a:spcPct val="120000"/>
              </a:lnSpc>
              <a:spcBef>
                <a:spcPts val="0"/>
              </a:spcBef>
              <a:buFont typeface="+mj-lt"/>
              <a:buAutoNum type="arabicPeriod"/>
            </a:pPr>
            <a:r>
              <a:rPr lang="en-US" sz="2200">
                <a:latin typeface="Times New Roman" pitchFamily="18" charset="0"/>
                <a:cs typeface="Times New Roman" pitchFamily="18" charset="0"/>
              </a:rPr>
              <a:t>Tiếp tục sử dụng chất dạng Amphetamine mặc dù biết rõ về các hậu quả có hại.</a:t>
            </a:r>
          </a:p>
          <a:p>
            <a:pPr marL="788670" lvl="1" indent="-514350" algn="just">
              <a:lnSpc>
                <a:spcPct val="120000"/>
              </a:lnSpc>
              <a:spcBef>
                <a:spcPts val="0"/>
              </a:spcBef>
              <a:buFont typeface="+mj-lt"/>
              <a:buAutoNum type="arabicPeriod"/>
            </a:pPr>
            <a:endParaRPr lang="en-US" sz="2200">
              <a:latin typeface="Times New Roman" pitchFamily="18" charset="0"/>
              <a:cs typeface="Times New Roman" pitchFamily="18" charset="0"/>
            </a:endParaRPr>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quity">
  <a:themeElements>
    <a:clrScheme name="Equity">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Equity">
      <a:majorFont>
        <a:latin typeface="Franklin Gothic Book"/>
        <a:ea typeface=""/>
        <a:cs typeface=""/>
        <a:font script="Grek" typeface="Calibri"/>
        <a:font script="Cyrl" typeface="Calibri"/>
        <a:font script="Jpan" typeface="HGｺﾞｼｯｸM"/>
        <a:font script="Hang" typeface="바탕"/>
        <a:font script="Hans" typeface="幼圆"/>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Perpetua"/>
        <a:ea typeface=""/>
        <a:cs typeface=""/>
        <a:font script="Grek" typeface="Cambria"/>
        <a:font script="Cyrl" typeface="Cambria"/>
        <a:font script="Jpan" typeface="HG創英ﾌﾟﾚｾﾞﾝｽEB"/>
        <a:font script="Hang" typeface="맑은 고딕"/>
        <a:font script="Hans" typeface="宋体"/>
        <a:font script="Hant" typeface="新細明體"/>
        <a:font script="Arab" typeface="Times New Roman"/>
        <a:font script="Hebr" typeface="Aharoni"/>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Equity">
      <a:fillStyleLst>
        <a:solidFill>
          <a:schemeClr val="phClr"/>
        </a:solidFill>
        <a:blipFill>
          <a:blip xmlns:r="http://schemas.openxmlformats.org/officeDocument/2006/relationships" r:embed="rId1">
            <a:duotone>
              <a:schemeClr val="phClr">
                <a:tint val="30000"/>
                <a:satMod val="300000"/>
              </a:schemeClr>
              <a:schemeClr val="phClr">
                <a:tint val="40000"/>
                <a:satMod val="200000"/>
              </a:schemeClr>
            </a:duotone>
          </a:blip>
          <a:tile tx="0" ty="0" sx="70000" sy="70000" flip="none" algn="ctr"/>
        </a:blipFill>
        <a:blipFill>
          <a:blip xmlns:r="http://schemas.openxmlformats.org/officeDocument/2006/relationships" r:embed="rId1">
            <a:duotone>
              <a:schemeClr val="phClr">
                <a:shade val="22000"/>
                <a:satMod val="160000"/>
              </a:schemeClr>
              <a:schemeClr val="phClr">
                <a:shade val="45000"/>
                <a:satMod val="100000"/>
              </a:schemeClr>
            </a:duotone>
          </a:blip>
          <a:tile tx="0" ty="0" sx="65000" sy="65000" flip="none" algn="ctr"/>
        </a:blipFill>
      </a:fillStyleLst>
      <a:lnStyleLst>
        <a:ln w="9525" cap="flat" cmpd="sng" algn="ctr">
          <a:solidFill>
            <a:schemeClr val="phClr">
              <a:shade val="60000"/>
              <a:satMod val="110000"/>
            </a:schemeClr>
          </a:solidFill>
          <a:prstDash val="solid"/>
        </a:ln>
        <a:ln w="127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algn="t" rotWithShape="0">
              <a:srgbClr val="000000">
                <a:alpha val="50000"/>
              </a:srgbClr>
            </a:outerShdw>
          </a:effectLst>
        </a:effectStyle>
        <a:effectStyle>
          <a:effectLst>
            <a:outerShdw blurRad="38100" dist="25400" dir="5400000" algn="t" rotWithShape="0">
              <a:srgbClr val="000000">
                <a:alpha val="50000"/>
              </a:srgbClr>
            </a:outerShdw>
          </a:effectLst>
        </a:effectStyle>
        <a:effectStyle>
          <a:effectLst>
            <a:outerShdw blurRad="50800" dist="50800" dir="5400000" algn="t" rotWithShape="0">
              <a:srgbClr val="000000">
                <a:alpha val="60000"/>
              </a:srgbClr>
            </a:outerShdw>
          </a:effectLst>
          <a:scene3d>
            <a:camera prst="isometricBottomUp" fov="0">
              <a:rot lat="0" lon="0" rev="0"/>
            </a:camera>
            <a:lightRig rig="soft" dir="b">
              <a:rot lat="0" lon="0" rev="9000000"/>
            </a:lightRig>
          </a:scene3d>
          <a:sp3d contourW="35000" prstMaterial="matte">
            <a:bevelT w="45000" h="38100" prst="convex"/>
            <a:contourClr>
              <a:schemeClr val="phClr">
                <a:tint val="10000"/>
                <a:satMod val="130000"/>
              </a:schemeClr>
            </a:contourClr>
          </a:sp3d>
        </a:effectStyle>
      </a:effectStyleLst>
      <a:bgFillStyleLst>
        <a:solidFill>
          <a:schemeClr val="phClr"/>
        </a:solidFill>
        <a:gradFill rotWithShape="1">
          <a:gsLst>
            <a:gs pos="0">
              <a:schemeClr val="phClr">
                <a:shade val="40000"/>
                <a:satMod val="165000"/>
              </a:schemeClr>
            </a:gs>
            <a:gs pos="50000">
              <a:schemeClr val="phClr">
                <a:shade val="80000"/>
                <a:satMod val="155000"/>
              </a:schemeClr>
            </a:gs>
            <a:gs pos="100000">
              <a:schemeClr val="phClr">
                <a:tint val="95000"/>
                <a:satMod val="200000"/>
              </a:schemeClr>
            </a:gs>
          </a:gsLst>
          <a:lin ang="16200000" scaled="1"/>
        </a:gradFill>
        <a:blipFill>
          <a:blip xmlns:r="http://schemas.openxmlformats.org/officeDocument/2006/relationships" r:embed="rId1">
            <a:duotone>
              <a:schemeClr val="phClr">
                <a:tint val="95000"/>
                <a:satMod val="200000"/>
              </a:schemeClr>
              <a:schemeClr val="phClr">
                <a:shade val="80000"/>
                <a:satMod val="100000"/>
              </a:schemeClr>
            </a:duotone>
          </a:blip>
          <a:tile tx="0" ty="0" sx="55000" sy="5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Equity</Template>
  <TotalTime>382</TotalTime>
  <Words>1548</Words>
  <Application>Microsoft Office PowerPoint</Application>
  <PresentationFormat>On-screen Show (4:3)</PresentationFormat>
  <Paragraphs>163</Paragraphs>
  <Slides>23</Slides>
  <Notes>1</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23</vt:i4>
      </vt:variant>
    </vt:vector>
  </HeadingPairs>
  <TitlesOfParts>
    <vt:vector size="31" baseType="lpstr">
      <vt:lpstr>Arial</vt:lpstr>
      <vt:lpstr>Calibri</vt:lpstr>
      <vt:lpstr>Franklin Gothic Book</vt:lpstr>
      <vt:lpstr>Perpetua</vt:lpstr>
      <vt:lpstr>Times New Roman</vt:lpstr>
      <vt:lpstr>Wingdings</vt:lpstr>
      <vt:lpstr>Wingdings 2</vt:lpstr>
      <vt:lpstr>Equity</vt:lpstr>
      <vt:lpstr>XÁC ĐỊNH TÌNH TRẠNG NGHIỆN  VÀ VẬN ĐỘNG CAI NGHIỆN MA TÚY TỔNG HỢP</vt:lpstr>
      <vt:lpstr>Tình hình chung:</vt:lpstr>
      <vt:lpstr>CHU TRÌNH 1</vt:lpstr>
      <vt:lpstr>CHU TRÌNH 2</vt:lpstr>
      <vt:lpstr>Các biện pháp và hình thức CNMT</vt:lpstr>
      <vt:lpstr>Tồn tại:</vt:lpstr>
      <vt:lpstr>Xác định tình trạng nghiện ma túy tổng hợp (dạng đá)</vt:lpstr>
      <vt:lpstr>Yêu cầu tại Thông tư số 17/2015/TTLT-BYT-BLĐTBXH-BCA:</vt:lpstr>
      <vt:lpstr>Quy trình xác định</vt:lpstr>
      <vt:lpstr>Khó khăn</vt:lpstr>
      <vt:lpstr>Khó khăn</vt:lpstr>
      <vt:lpstr>Khó khăn</vt:lpstr>
      <vt:lpstr>Khó khăn</vt:lpstr>
      <vt:lpstr>Khó khăn</vt:lpstr>
      <vt:lpstr>Giải pháp khắc phục</vt:lpstr>
      <vt:lpstr>Công tác tuyên truyền</vt:lpstr>
      <vt:lpstr>Tăng cường phối hợp</vt:lpstr>
      <vt:lpstr>Đầu tư cơ sở vật chất</vt:lpstr>
      <vt:lpstr>KHÓ KHĂN VÀ NHU CẦU  ĐỐI VỚI TÁI HÒA NHẬP</vt:lpstr>
      <vt:lpstr>Quản lý sau cai</vt:lpstr>
      <vt:lpstr>Đào tạo nhân lực</vt:lpstr>
      <vt:lpstr>PowerPoint Presentation</vt:lpstr>
      <vt:lpstr>PowerPoint Presentation</vt:lpstr>
    </vt:vector>
  </TitlesOfParts>
  <Company>Nha^tNam</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TỒN TẠI – NGUYÊN NHÂN VÀ ĐỀ XUẤT GIẢI PHÁP KHẮC PHỤC</dc:title>
  <dc:creator>NhatNam</dc:creator>
  <cp:lastModifiedBy>SVHATTC</cp:lastModifiedBy>
  <cp:revision>73</cp:revision>
  <dcterms:created xsi:type="dcterms:W3CDTF">2017-03-28T02:00:43Z</dcterms:created>
  <dcterms:modified xsi:type="dcterms:W3CDTF">2017-07-27T09:43:43Z</dcterms:modified>
</cp:coreProperties>
</file>