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32" r:id="rId2"/>
    <p:sldId id="444" r:id="rId3"/>
    <p:sldId id="445" r:id="rId4"/>
    <p:sldId id="446" r:id="rId5"/>
    <p:sldId id="447" r:id="rId6"/>
    <p:sldId id="448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57" r:id="rId15"/>
    <p:sldId id="460" r:id="rId16"/>
    <p:sldId id="459" r:id="rId17"/>
    <p:sldId id="3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16" y="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D6D19-74CF-433D-8C81-22E6572E4BE3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E4826-A684-4342-88AA-71EA605C65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3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03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</a:t>
            </a:r>
            <a:r>
              <a:rPr lang="en-US" dirty="0" err="1" smtClean="0"/>
              <a:t>tco</a:t>
            </a:r>
            <a:r>
              <a:rPr lang="en-US" dirty="0" smtClean="0"/>
              <a:t>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7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86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7285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09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61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04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54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5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97075"/>
            <a:ext cx="7769225" cy="1428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153ED-28B6-472E-BE09-F46117F7A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4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  <a:lvl2pPr>
              <a:defRPr>
                <a:latin typeface="Cambria" panose="02040503050406030204" pitchFamily="18" charset="0"/>
              </a:defRPr>
            </a:lvl2pPr>
            <a:lvl3pPr>
              <a:defRPr>
                <a:latin typeface="Cambria" panose="02040503050406030204" pitchFamily="18" charset="0"/>
              </a:defRPr>
            </a:lvl3pPr>
            <a:lvl4pPr>
              <a:defRPr>
                <a:latin typeface="Cambria" panose="02040503050406030204" pitchFamily="18" charset="0"/>
              </a:defRPr>
            </a:lvl4pPr>
            <a:lvl5pPr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2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9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3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67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  <a:r>
              <a:rPr lang="en-US" dirty="0" err="1" smtClean="0"/>
              <a:t>lecvel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30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alwaystestclean.com/atc/pass-urine-drug-tes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00" y="811213"/>
            <a:ext cx="8686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-23191" y="1239062"/>
            <a:ext cx="9144000" cy="41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81000" y="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52400" y="1905000"/>
            <a:ext cx="8839200" cy="47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ctr">
              <a:buClrTx/>
            </a:pPr>
            <a:r>
              <a:rPr lang="en-US" sz="6000" b="1" dirty="0">
                <a:solidFill>
                  <a:srgbClr val="FFFF00"/>
                </a:solidFill>
              </a:rPr>
              <a:t>ĐÔI ĐIỀU VỀ TEST NHANH PHÁT HIỆN CHẤT MA TÚY TRONG NƯỚC TIỂU</a:t>
            </a:r>
            <a:endParaRPr lang="en-US" sz="6000" dirty="0">
              <a:solidFill>
                <a:srgbClr val="FFFF00"/>
              </a:solidFill>
            </a:endParaRPr>
          </a:p>
          <a:p>
            <a:pPr algn="ctr">
              <a:buClrTx/>
              <a:buFontTx/>
              <a:buNone/>
            </a:pPr>
            <a:endParaRPr lang="en-US" altLang="en-US" sz="6000" b="1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4326835" y="5562600"/>
            <a:ext cx="4422775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BS.CKII. </a:t>
            </a:r>
            <a:r>
              <a:rPr lang="en-US" alt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</a:rPr>
              <a:t>Huỳnh</a:t>
            </a:r>
            <a:r>
              <a:rPr lang="en-US" altLang="en-US" sz="24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 Thanh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Hiển</a:t>
            </a:r>
            <a:endParaRPr lang="en-US" altLang="en-US" sz="2400" b="1" dirty="0" smtClean="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r">
              <a:buClrTx/>
              <a:buFontTx/>
              <a:buNone/>
            </a:pP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Bệnh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Viện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Tâm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Thần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Tp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HCM</a:t>
            </a:r>
            <a:endParaRPr lang="en-US" altLang="en-US" sz="2400" b="1" dirty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87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6" y="228600"/>
            <a:ext cx="8991599" cy="114299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4. Test  </a:t>
            </a:r>
            <a:r>
              <a:rPr lang="en-US" dirty="0" err="1">
                <a:solidFill>
                  <a:srgbClr val="FF0000"/>
                </a:solidFill>
                <a:effectLst/>
              </a:rPr>
              <a:t>phát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hiện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nhóm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thuốc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lắc</a:t>
            </a:r>
            <a:r>
              <a:rPr lang="en-US" dirty="0">
                <a:solidFill>
                  <a:srgbClr val="FF0000"/>
                </a:solidFill>
                <a:effectLst/>
              </a:rPr>
              <a:t> (MDMA, MEDA, MMDA,MDA…)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4495800"/>
          </a:xfrm>
        </p:spPr>
        <p:txBody>
          <a:bodyPr>
            <a:noAutofit/>
          </a:bodyPr>
          <a:lstStyle/>
          <a:p>
            <a:r>
              <a:rPr lang="en-US" sz="3200" dirty="0" err="1">
                <a:effectLst/>
              </a:rPr>
              <a:t>Que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thử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loại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này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thường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có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độ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nhạy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là</a:t>
            </a:r>
            <a:r>
              <a:rPr lang="en-US" sz="3200" dirty="0">
                <a:effectLst/>
              </a:rPr>
              <a:t> 500ng/ml </a:t>
            </a:r>
            <a:r>
              <a:rPr lang="en-US" sz="3200" dirty="0" err="1">
                <a:effectLst/>
              </a:rPr>
              <a:t>mẫu</a:t>
            </a:r>
            <a:r>
              <a:rPr lang="en-US" sz="3200" dirty="0">
                <a:effectLst/>
              </a:rPr>
              <a:t> </a:t>
            </a:r>
            <a:r>
              <a:rPr lang="en-US" sz="3200" dirty="0" err="1" smtClean="0">
                <a:effectLst/>
              </a:rPr>
              <a:t>thử</a:t>
            </a:r>
            <a:r>
              <a:rPr lang="en-US" sz="3200" dirty="0" smtClean="0">
                <a:effectLst/>
              </a:rPr>
              <a:t>. </a:t>
            </a:r>
            <a:r>
              <a:rPr lang="en-US" sz="3200" dirty="0" err="1" smtClean="0">
                <a:effectLst/>
              </a:rPr>
              <a:t>Tuy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>
                <a:effectLst/>
              </a:rPr>
              <a:t>nhóm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thuốc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lắc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có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công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thức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hóa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học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khá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gần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với</a:t>
            </a:r>
            <a:r>
              <a:rPr lang="en-US" sz="3200" dirty="0">
                <a:effectLst/>
              </a:rPr>
              <a:t> amphetamine </a:t>
            </a:r>
            <a:r>
              <a:rPr lang="en-US" sz="3200" dirty="0" err="1">
                <a:effectLst/>
              </a:rPr>
              <a:t>và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cũng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được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làm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từ</a:t>
            </a:r>
            <a:r>
              <a:rPr lang="en-US" sz="3200" dirty="0">
                <a:effectLst/>
              </a:rPr>
              <a:t> 3 </a:t>
            </a:r>
            <a:r>
              <a:rPr lang="en-US" sz="3200" dirty="0" err="1">
                <a:effectLst/>
              </a:rPr>
              <a:t>tiền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chất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là</a:t>
            </a:r>
            <a:r>
              <a:rPr lang="en-US" sz="3200" dirty="0">
                <a:effectLst/>
              </a:rPr>
              <a:t> pseudoephedrine, ephedrine </a:t>
            </a:r>
            <a:r>
              <a:rPr lang="en-US" sz="3200" dirty="0" err="1">
                <a:effectLst/>
              </a:rPr>
              <a:t>và</a:t>
            </a:r>
            <a:r>
              <a:rPr lang="en-US" sz="3200" dirty="0">
                <a:effectLst/>
              </a:rPr>
              <a:t> phenylpropanolamine, </a:t>
            </a:r>
            <a:r>
              <a:rPr lang="en-US" sz="3200" dirty="0" err="1">
                <a:effectLst/>
              </a:rPr>
              <a:t>nhưng</a:t>
            </a:r>
            <a:r>
              <a:rPr lang="en-US" sz="3200" dirty="0">
                <a:effectLst/>
              </a:rPr>
              <a:t> do </a:t>
            </a:r>
            <a:r>
              <a:rPr lang="en-US" sz="3200" dirty="0" err="1">
                <a:effectLst/>
              </a:rPr>
              <a:t>công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thức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thay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đổi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khá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nhiều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nên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không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gây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dương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tính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chéo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với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que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thử</a:t>
            </a:r>
            <a:r>
              <a:rPr lang="en-US" sz="3200" dirty="0">
                <a:effectLst/>
              </a:rPr>
              <a:t> amphetamine/methamphetamine.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8769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62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8763000" cy="647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2895600" cy="13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800100"/>
            <a:ext cx="27432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43000" y="25146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MDMA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486400" y="2438400"/>
            <a:ext cx="2286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MDEA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05237"/>
            <a:ext cx="3047999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71900"/>
            <a:ext cx="3048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90600" y="5562600"/>
            <a:ext cx="1981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MMDA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5715000" y="5543550"/>
            <a:ext cx="1981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MDA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788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65321" cy="9906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5. </a:t>
            </a:r>
            <a:r>
              <a:rPr lang="en-US" dirty="0" err="1">
                <a:solidFill>
                  <a:srgbClr val="FF0000"/>
                </a:solidFill>
                <a:effectLst/>
              </a:rPr>
              <a:t>Que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thử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đa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năng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410200"/>
          </a:xfrm>
        </p:spPr>
        <p:txBody>
          <a:bodyPr/>
          <a:lstStyle/>
          <a:p>
            <a:r>
              <a:rPr lang="en-US" dirty="0">
                <a:effectLst/>
              </a:rPr>
              <a:t> </a:t>
            </a:r>
            <a:r>
              <a:rPr lang="en-US" sz="3400" dirty="0" err="1">
                <a:effectLst/>
              </a:rPr>
              <a:t>Còn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gọi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là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que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thử</a:t>
            </a:r>
            <a:r>
              <a:rPr lang="en-US" sz="3400" dirty="0">
                <a:effectLst/>
              </a:rPr>
              <a:t> 4 </a:t>
            </a:r>
            <a:r>
              <a:rPr lang="en-US" sz="3400" dirty="0" err="1">
                <a:effectLst/>
              </a:rPr>
              <a:t>chân</a:t>
            </a:r>
            <a:r>
              <a:rPr lang="en-US" sz="3400" dirty="0">
                <a:effectLst/>
              </a:rPr>
              <a:t>, </a:t>
            </a:r>
            <a:r>
              <a:rPr lang="en-US" sz="3400" dirty="0" err="1">
                <a:effectLst/>
              </a:rPr>
              <a:t>có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ưu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điểm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là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có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thể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phát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hiện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cùng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lúc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nhiều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chất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gây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nghiện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như</a:t>
            </a:r>
            <a:r>
              <a:rPr lang="en-US" sz="3400" dirty="0">
                <a:effectLst/>
              </a:rPr>
              <a:t>: </a:t>
            </a:r>
            <a:r>
              <a:rPr lang="en-US" sz="3400" dirty="0" err="1">
                <a:effectLst/>
              </a:rPr>
              <a:t>họ</a:t>
            </a:r>
            <a:r>
              <a:rPr lang="en-US" sz="3400" dirty="0">
                <a:effectLst/>
              </a:rPr>
              <a:t> morphine, </a:t>
            </a:r>
            <a:r>
              <a:rPr lang="en-US" sz="3400" dirty="0" err="1">
                <a:effectLst/>
              </a:rPr>
              <a:t>họ</a:t>
            </a:r>
            <a:r>
              <a:rPr lang="en-US" sz="3400" dirty="0">
                <a:effectLst/>
              </a:rPr>
              <a:t> amphetamine, MDMA (</a:t>
            </a:r>
            <a:r>
              <a:rPr lang="en-US" sz="3400" dirty="0" err="1">
                <a:effectLst/>
              </a:rPr>
              <a:t>thuốc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lắc</a:t>
            </a:r>
            <a:r>
              <a:rPr lang="en-US" sz="3400" dirty="0">
                <a:effectLst/>
              </a:rPr>
              <a:t>), </a:t>
            </a:r>
            <a:r>
              <a:rPr lang="en-US" sz="3400" dirty="0" err="1">
                <a:effectLst/>
              </a:rPr>
              <a:t>cần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sa</a:t>
            </a:r>
            <a:r>
              <a:rPr lang="en-US" sz="3400" dirty="0">
                <a:effectLst/>
              </a:rPr>
              <a:t>. </a:t>
            </a:r>
            <a:r>
              <a:rPr lang="en-US" sz="3400" dirty="0" err="1">
                <a:effectLst/>
              </a:rPr>
              <a:t>Nhược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điểm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là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giá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khá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đắt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và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có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thể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gây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nhầm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lẫn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nếu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người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đọc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kết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quả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thiếu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kinh</a:t>
            </a:r>
            <a:r>
              <a:rPr lang="en-US" sz="3400" dirty="0">
                <a:effectLst/>
              </a:rPr>
              <a:t> </a:t>
            </a:r>
            <a:r>
              <a:rPr lang="en-US" sz="3400" dirty="0" err="1">
                <a:effectLst/>
              </a:rPr>
              <a:t>nghiệm</a:t>
            </a:r>
            <a:r>
              <a:rPr lang="en-US" sz="3400" dirty="0">
                <a:effectLst/>
              </a:rPr>
              <a:t>.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07333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1"/>
            <a:ext cx="8991599" cy="91439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6. </a:t>
            </a:r>
            <a:r>
              <a:rPr lang="en-US" dirty="0" err="1">
                <a:solidFill>
                  <a:srgbClr val="FF0000"/>
                </a:solidFill>
                <a:effectLst/>
              </a:rPr>
              <a:t>Những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điều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cần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lưu</a:t>
            </a:r>
            <a:r>
              <a:rPr lang="en-US" dirty="0">
                <a:solidFill>
                  <a:srgbClr val="FF0000"/>
                </a:solidFill>
                <a:effectLst/>
              </a:rPr>
              <a:t> ý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562600"/>
          </a:xfrm>
        </p:spPr>
        <p:txBody>
          <a:bodyPr/>
          <a:lstStyle/>
          <a:p>
            <a:r>
              <a:rPr lang="en-US" sz="2800" dirty="0" err="1">
                <a:effectLst/>
              </a:rPr>
              <a:t>K</a:t>
            </a:r>
            <a:r>
              <a:rPr lang="en-US" sz="2800" dirty="0" err="1" smtClean="0">
                <a:effectLst/>
              </a:rPr>
              <a:t>hi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>
                <a:effectLst/>
              </a:rPr>
              <a:t>làm</a:t>
            </a:r>
            <a:r>
              <a:rPr lang="en-US" sz="2800" dirty="0">
                <a:effectLst/>
              </a:rPr>
              <a:t> test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loại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que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thử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quả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nhanh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ngoài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thao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cần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làm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đúng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như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hướng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dẫn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đọc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quả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sau</a:t>
            </a:r>
            <a:r>
              <a:rPr lang="en-US" sz="2800" dirty="0">
                <a:effectLst/>
              </a:rPr>
              <a:t> 1-5 </a:t>
            </a:r>
            <a:r>
              <a:rPr lang="en-US" sz="2800" dirty="0" err="1">
                <a:effectLst/>
              </a:rPr>
              <a:t>phút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kết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quả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của</a:t>
            </a:r>
            <a:r>
              <a:rPr lang="en-US" sz="2800" dirty="0">
                <a:effectLst/>
              </a:rPr>
              <a:t> test </a:t>
            </a:r>
            <a:r>
              <a:rPr lang="en-US" sz="2800" dirty="0" err="1">
                <a:effectLst/>
              </a:rPr>
              <a:t>sẽ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không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còn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giá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trị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sau</a:t>
            </a:r>
            <a:r>
              <a:rPr lang="en-US" sz="2800" dirty="0">
                <a:effectLst/>
              </a:rPr>
              <a:t> 10 </a:t>
            </a:r>
            <a:r>
              <a:rPr lang="en-US" sz="2800" dirty="0" err="1">
                <a:effectLst/>
              </a:rPr>
              <a:t>phút</a:t>
            </a:r>
            <a:r>
              <a:rPr lang="en-US" sz="2800" dirty="0">
                <a:effectLst/>
              </a:rPr>
              <a:t>.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trường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hợp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1 </a:t>
            </a:r>
            <a:r>
              <a:rPr lang="en-US" sz="2800" dirty="0" err="1">
                <a:effectLst/>
              </a:rPr>
              <a:t>vạch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rõ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1 </a:t>
            </a:r>
            <a:r>
              <a:rPr lang="en-US" sz="2800" dirty="0" err="1">
                <a:effectLst/>
              </a:rPr>
              <a:t>vạch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mờ</a:t>
            </a:r>
            <a:r>
              <a:rPr lang="en-US" sz="2800" dirty="0">
                <a:effectLst/>
              </a:rPr>
              <a:t> (</a:t>
            </a:r>
            <a:r>
              <a:rPr lang="en-US" sz="2800" dirty="0" err="1">
                <a:effectLst/>
              </a:rPr>
              <a:t>gọi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trường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hợp</a:t>
            </a:r>
            <a:r>
              <a:rPr lang="en-US" sz="2800" dirty="0">
                <a:effectLst/>
              </a:rPr>
              <a:t> 1 </a:t>
            </a:r>
            <a:r>
              <a:rPr lang="en-US" sz="2800" dirty="0" err="1">
                <a:effectLst/>
              </a:rPr>
              <a:t>vạch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rưỡi</a:t>
            </a:r>
            <a:r>
              <a:rPr lang="en-US" sz="2800" dirty="0">
                <a:effectLst/>
              </a:rPr>
              <a:t>) </a:t>
            </a:r>
            <a:r>
              <a:rPr lang="en-US" sz="2800" dirty="0" err="1">
                <a:effectLst/>
              </a:rPr>
              <a:t>thì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cần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làm</a:t>
            </a:r>
            <a:r>
              <a:rPr lang="en-US" sz="2800" dirty="0">
                <a:effectLst/>
              </a:rPr>
              <a:t> test </a:t>
            </a:r>
            <a:r>
              <a:rPr lang="en-US" sz="2800" dirty="0" err="1">
                <a:effectLst/>
              </a:rPr>
              <a:t>lại</a:t>
            </a:r>
            <a:r>
              <a:rPr lang="en-US" sz="2800" dirty="0">
                <a:effectLst/>
              </a:rPr>
              <a:t>. </a:t>
            </a:r>
            <a:endParaRPr lang="en-US" sz="2800" dirty="0" smtClean="0">
              <a:effectLst/>
            </a:endParaRPr>
          </a:p>
          <a:p>
            <a:r>
              <a:rPr lang="en-US" sz="2800" dirty="0" err="1" smtClean="0">
                <a:effectLst/>
              </a:rPr>
              <a:t>Nếu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>
                <a:effectLst/>
              </a:rPr>
              <a:t>vẫn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tiếp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tục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quả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như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vậy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thì</a:t>
            </a:r>
            <a:r>
              <a:rPr lang="en-US" sz="2800" dirty="0">
                <a:effectLst/>
              </a:rPr>
              <a:t> 2 </a:t>
            </a:r>
            <a:r>
              <a:rPr lang="en-US" sz="2800" dirty="0" err="1">
                <a:effectLst/>
              </a:rPr>
              <a:t>khả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năng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thể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xảy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ra</a:t>
            </a:r>
            <a:r>
              <a:rPr lang="en-US" sz="2800" dirty="0">
                <a:effectLst/>
              </a:rPr>
              <a:t>: kit </a:t>
            </a:r>
            <a:r>
              <a:rPr lang="en-US" sz="2800" dirty="0" err="1">
                <a:effectLst/>
              </a:rPr>
              <a:t>thử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bị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hỏng</a:t>
            </a:r>
            <a:r>
              <a:rPr lang="en-US" sz="2800" dirty="0">
                <a:effectLst/>
              </a:rPr>
              <a:t> do </a:t>
            </a:r>
            <a:r>
              <a:rPr lang="en-US" sz="2800" dirty="0" err="1">
                <a:effectLst/>
              </a:rPr>
              <a:t>quá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hạn</a:t>
            </a:r>
            <a:r>
              <a:rPr lang="en-US" sz="2800" dirty="0">
                <a:effectLst/>
              </a:rPr>
              <a:t> hay </a:t>
            </a:r>
            <a:r>
              <a:rPr lang="en-US" sz="2800" dirty="0" err="1">
                <a:effectLst/>
              </a:rPr>
              <a:t>bảo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quản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kém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hoặc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nồng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độ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dưới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ngưỡng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phát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hiện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của</a:t>
            </a:r>
            <a:r>
              <a:rPr lang="en-US" sz="2800" dirty="0">
                <a:effectLst/>
              </a:rPr>
              <a:t> test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cần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được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luận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âm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tính</a:t>
            </a:r>
            <a:r>
              <a:rPr lang="en-US" sz="2800" dirty="0">
                <a:effectLst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1"/>
            <a:ext cx="8915399" cy="91439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7. </a:t>
            </a:r>
            <a:r>
              <a:rPr lang="en-US" dirty="0" err="1">
                <a:solidFill>
                  <a:srgbClr val="FF0000"/>
                </a:solidFill>
                <a:effectLst/>
              </a:rPr>
              <a:t>Thời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gian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bán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hủy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của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các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chất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15400" cy="5638800"/>
          </a:xfrm>
        </p:spPr>
        <p:txBody>
          <a:bodyPr>
            <a:normAutofit/>
          </a:bodyPr>
          <a:lstStyle/>
          <a:p>
            <a:r>
              <a:rPr lang="en-US" sz="3000" dirty="0">
                <a:effectLst/>
              </a:rPr>
              <a:t> </a:t>
            </a:r>
            <a:r>
              <a:rPr lang="en-US" sz="3000" dirty="0" smtClean="0">
                <a:effectLst/>
              </a:rPr>
              <a:t>    - </a:t>
            </a:r>
            <a:r>
              <a:rPr lang="en-US" sz="3000" dirty="0">
                <a:effectLst/>
              </a:rPr>
              <a:t>Methamphetamine: 5-12 </a:t>
            </a:r>
            <a:r>
              <a:rPr lang="en-US" sz="3000" dirty="0" err="1">
                <a:effectLst/>
              </a:rPr>
              <a:t>giờ</a:t>
            </a:r>
            <a:endParaRPr lang="en-US" sz="3000" dirty="0">
              <a:effectLst/>
            </a:endParaRPr>
          </a:p>
          <a:p>
            <a:r>
              <a:rPr lang="en-US" sz="3000" dirty="0">
                <a:effectLst/>
              </a:rPr>
              <a:t>     - Amphetamine: 9-14 </a:t>
            </a:r>
            <a:r>
              <a:rPr lang="en-US" sz="3000" dirty="0" err="1">
                <a:effectLst/>
              </a:rPr>
              <a:t>giờ</a:t>
            </a:r>
            <a:endParaRPr lang="en-US" sz="3000" dirty="0">
              <a:effectLst/>
            </a:endParaRPr>
          </a:p>
          <a:p>
            <a:r>
              <a:rPr lang="en-US" sz="3000" dirty="0">
                <a:effectLst/>
              </a:rPr>
              <a:t>     - MDMA: 4-6 </a:t>
            </a:r>
            <a:r>
              <a:rPr lang="en-US" sz="3000" dirty="0" err="1">
                <a:effectLst/>
              </a:rPr>
              <a:t>giờ</a:t>
            </a:r>
            <a:endParaRPr lang="en-US" sz="3000" dirty="0">
              <a:effectLst/>
            </a:endParaRPr>
          </a:p>
          <a:p>
            <a:r>
              <a:rPr lang="en-US" sz="3000" dirty="0">
                <a:effectLst/>
              </a:rPr>
              <a:t>     - Morphine: 2 </a:t>
            </a:r>
            <a:r>
              <a:rPr lang="en-US" sz="3000" dirty="0" err="1">
                <a:effectLst/>
              </a:rPr>
              <a:t>giờ</a:t>
            </a:r>
            <a:endParaRPr lang="en-US" sz="3000" dirty="0">
              <a:effectLst/>
            </a:endParaRPr>
          </a:p>
          <a:p>
            <a:r>
              <a:rPr lang="en-US" sz="3000" dirty="0">
                <a:effectLst/>
              </a:rPr>
              <a:t>     - Heroin: 2-6 </a:t>
            </a:r>
            <a:r>
              <a:rPr lang="en-US" sz="3000" dirty="0" err="1">
                <a:effectLst/>
              </a:rPr>
              <a:t>phút</a:t>
            </a:r>
            <a:r>
              <a:rPr lang="en-US" sz="3000" dirty="0">
                <a:effectLst/>
              </a:rPr>
              <a:t> </a:t>
            </a:r>
            <a:r>
              <a:rPr lang="en-US" sz="3000" dirty="0" err="1" smtClean="0">
                <a:effectLst/>
              </a:rPr>
              <a:t>và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được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chuyển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hóa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thành</a:t>
            </a:r>
            <a:r>
              <a:rPr lang="en-US" sz="3000" dirty="0" smtClean="0">
                <a:effectLst/>
              </a:rPr>
              <a:t> morphine.</a:t>
            </a:r>
            <a:endParaRPr lang="en-US" sz="3000" dirty="0">
              <a:effectLst/>
            </a:endParaRPr>
          </a:p>
          <a:p>
            <a:r>
              <a:rPr lang="en-US" sz="3000" dirty="0">
                <a:effectLst/>
              </a:rPr>
              <a:t>     - Codeine: 2-3 </a:t>
            </a:r>
            <a:r>
              <a:rPr lang="en-US" sz="3000" dirty="0" err="1">
                <a:effectLst/>
              </a:rPr>
              <a:t>giờ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1057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76200"/>
            <a:ext cx="8991600" cy="1066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8/ </a:t>
            </a:r>
            <a:r>
              <a:rPr lang="en-US" dirty="0" err="1">
                <a:solidFill>
                  <a:srgbClr val="FF0000"/>
                </a:solidFill>
              </a:rPr>
              <a:t>Thời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gian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các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chất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còn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thể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phát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hiện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được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trong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nước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tiểu</a:t>
            </a:r>
            <a:r>
              <a:rPr lang="en-US" dirty="0">
                <a:solidFill>
                  <a:srgbClr val="FF0000"/>
                </a:solidFill>
              </a:rPr>
              <a:t> qua </a:t>
            </a:r>
            <a:r>
              <a:rPr lang="en-US" dirty="0" err="1">
                <a:solidFill>
                  <a:srgbClr val="FF0000"/>
                </a:solidFill>
              </a:rPr>
              <a:t>các</a:t>
            </a:r>
            <a:r>
              <a:rPr lang="en-US" dirty="0">
                <a:solidFill>
                  <a:srgbClr val="FF0000"/>
                </a:solidFill>
              </a:rPr>
              <a:t> test </a:t>
            </a:r>
            <a:r>
              <a:rPr lang="en-US" dirty="0" err="1">
                <a:solidFill>
                  <a:srgbClr val="FF0000"/>
                </a:solidFill>
              </a:rPr>
              <a:t>nhanh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4661306"/>
              </p:ext>
            </p:extLst>
          </p:nvPr>
        </p:nvGraphicFramePr>
        <p:xfrm>
          <a:off x="228600" y="1371600"/>
          <a:ext cx="86868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0"/>
                <a:gridCol w="3505200"/>
              </a:tblGrid>
              <a:tr h="36341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Tên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bg1"/>
                          </a:solidFill>
                        </a:rPr>
                        <a:t>chất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Ngày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smtClean="0"/>
                        <a:t>Methamphetamine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smtClean="0"/>
                        <a:t>Heroin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smtClean="0"/>
                        <a:t>Morphine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Codeine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smtClean="0"/>
                        <a:t>MDMA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Cocain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smtClean="0"/>
                        <a:t>LSD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Cần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</a:t>
                      </a:r>
                      <a:r>
                        <a:rPr lang="en-US" baseline="0" dirty="0" smtClean="0"/>
                        <a:t> – single 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Cần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</a:t>
                      </a:r>
                      <a:r>
                        <a:rPr lang="en-US" baseline="0" dirty="0" smtClean="0"/>
                        <a:t> – casual (1-3 time per week)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Cần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</a:t>
                      </a:r>
                      <a:r>
                        <a:rPr lang="en-US" baseline="0" dirty="0" smtClean="0"/>
                        <a:t> – Heavy Use (&gt;3 time per week)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Cần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</a:t>
                      </a:r>
                      <a:r>
                        <a:rPr lang="en-US" baseline="0" dirty="0" smtClean="0"/>
                        <a:t> – Chronic (longer than 2 months)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</a:tr>
              <a:tr h="363415">
                <a:tc>
                  <a:txBody>
                    <a:bodyPr/>
                    <a:lstStyle/>
                    <a:p>
                      <a:r>
                        <a:rPr lang="en-US" dirty="0" smtClean="0"/>
                        <a:t>Ketamine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6324600"/>
            <a:ext cx="8686800" cy="381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Nguồn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400" dirty="0">
                <a:hlinkClick r:id="rId2"/>
              </a:rPr>
              <a:t>http://alwaystestclean.com/atc/pass-urine-drug-test/#Drug-Detection-Times-In-Urine</a:t>
            </a:r>
            <a:r>
              <a:rPr lang="en-US" sz="1400" dirty="0"/>
              <a:t>.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3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05600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effectLst/>
              </a:rPr>
              <a:t>Lưu</a:t>
            </a:r>
            <a:r>
              <a:rPr lang="en-US" sz="3000" dirty="0" smtClean="0">
                <a:effectLst/>
              </a:rPr>
              <a:t> ý: </a:t>
            </a:r>
            <a:r>
              <a:rPr lang="en-US" sz="3000" dirty="0" err="1" smtClean="0">
                <a:effectLst/>
              </a:rPr>
              <a:t>Thời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gian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trên</a:t>
            </a:r>
            <a:r>
              <a:rPr lang="en-US" sz="3000" dirty="0" smtClean="0">
                <a:effectLst/>
              </a:rPr>
              <a:t> (</a:t>
            </a:r>
            <a:r>
              <a:rPr lang="en-US" sz="3000" dirty="0" err="1" smtClean="0">
                <a:effectLst/>
              </a:rPr>
              <a:t>còn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gọi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là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thời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gian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tẩy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trôi</a:t>
            </a:r>
            <a:r>
              <a:rPr lang="en-US" sz="3000" dirty="0" smtClean="0">
                <a:effectLst/>
              </a:rPr>
              <a:t>-time of wash out) </a:t>
            </a:r>
            <a:r>
              <a:rPr lang="en-US" sz="3000" dirty="0" err="1" smtClean="0">
                <a:effectLst/>
              </a:rPr>
              <a:t>được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tính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trong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điều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kiện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bình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thường</a:t>
            </a:r>
            <a:r>
              <a:rPr lang="en-US" sz="3000" dirty="0" smtClean="0">
                <a:effectLst/>
              </a:rPr>
              <a:t>, </a:t>
            </a:r>
            <a:r>
              <a:rPr lang="en-US" sz="3000" dirty="0" err="1" smtClean="0">
                <a:effectLst/>
              </a:rPr>
              <a:t>và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có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thể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thay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đổi</a:t>
            </a:r>
            <a:r>
              <a:rPr lang="en-US" sz="3000" dirty="0" smtClean="0">
                <a:effectLst/>
              </a:rPr>
              <a:t> (</a:t>
            </a:r>
            <a:r>
              <a:rPr lang="en-US" sz="3000" dirty="0" err="1" smtClean="0">
                <a:effectLst/>
              </a:rPr>
              <a:t>từ</a:t>
            </a:r>
            <a:r>
              <a:rPr lang="en-US" sz="3000" dirty="0" smtClean="0">
                <a:effectLst/>
              </a:rPr>
              <a:t> + hay – </a:t>
            </a:r>
            <a:r>
              <a:rPr lang="en-US" sz="3000" dirty="0" err="1" smtClean="0">
                <a:effectLst/>
              </a:rPr>
              <a:t>vài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giờ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đến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vài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ngày</a:t>
            </a:r>
            <a:r>
              <a:rPr lang="en-US" sz="3000" dirty="0" smtClean="0">
                <a:effectLst/>
              </a:rPr>
              <a:t>) </a:t>
            </a:r>
            <a:r>
              <a:rPr lang="en-US" sz="3000" dirty="0" err="1" smtClean="0">
                <a:effectLst/>
              </a:rPr>
              <a:t>tùy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thuộc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vào</a:t>
            </a:r>
            <a:r>
              <a:rPr lang="en-US" sz="3000" dirty="0" smtClean="0">
                <a:effectLst/>
              </a:rPr>
              <a:t>: </a:t>
            </a:r>
            <a:r>
              <a:rPr lang="en-US" sz="3000" dirty="0" err="1" smtClean="0">
                <a:effectLst/>
              </a:rPr>
              <a:t>lượng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chất</a:t>
            </a:r>
            <a:r>
              <a:rPr lang="en-US" sz="3000" dirty="0" smtClean="0">
                <a:effectLst/>
              </a:rPr>
              <a:t> ma </a:t>
            </a:r>
            <a:r>
              <a:rPr lang="en-US" sz="3000" dirty="0" err="1" smtClean="0">
                <a:effectLst/>
              </a:rPr>
              <a:t>túy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được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sử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dụng</a:t>
            </a:r>
            <a:r>
              <a:rPr lang="en-US" sz="3000" dirty="0" smtClean="0">
                <a:effectLst/>
              </a:rPr>
              <a:t> (</a:t>
            </a:r>
            <a:r>
              <a:rPr lang="en-US" sz="3000" dirty="0" err="1" smtClean="0">
                <a:effectLst/>
              </a:rPr>
              <a:t>theo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nguyên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lý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dược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động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học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về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thời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gian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bán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hủy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là</a:t>
            </a:r>
            <a:r>
              <a:rPr lang="en-US" sz="3000" dirty="0" smtClean="0">
                <a:effectLst/>
              </a:rPr>
              <a:t> ½ </a:t>
            </a:r>
            <a:r>
              <a:rPr lang="en-US" sz="3000" dirty="0" err="1" smtClean="0">
                <a:effectLst/>
              </a:rPr>
              <a:t>của</a:t>
            </a:r>
            <a:r>
              <a:rPr lang="en-US" sz="3000" dirty="0" smtClean="0">
                <a:effectLst/>
              </a:rPr>
              <a:t> ½ </a:t>
            </a:r>
            <a:r>
              <a:rPr lang="en-US" sz="3000" dirty="0" err="1" smtClean="0">
                <a:effectLst/>
              </a:rPr>
              <a:t>của</a:t>
            </a:r>
            <a:r>
              <a:rPr lang="en-US" sz="3000" dirty="0" smtClean="0">
                <a:effectLst/>
              </a:rPr>
              <a:t> ½ </a:t>
            </a:r>
            <a:r>
              <a:rPr lang="en-US" sz="3000" dirty="0" err="1" smtClean="0">
                <a:effectLst/>
              </a:rPr>
              <a:t>với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nghịch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đảo</a:t>
            </a:r>
            <a:r>
              <a:rPr lang="en-US" sz="3000" dirty="0" smtClean="0">
                <a:effectLst/>
              </a:rPr>
              <a:t> n </a:t>
            </a:r>
            <a:r>
              <a:rPr lang="en-US" sz="3000" dirty="0" err="1" smtClean="0">
                <a:effectLst/>
              </a:rPr>
              <a:t>lần</a:t>
            </a:r>
            <a:r>
              <a:rPr lang="en-US" sz="3000" dirty="0" smtClean="0">
                <a:effectLst/>
              </a:rPr>
              <a:t> (</a:t>
            </a:r>
            <a:r>
              <a:rPr lang="en-US" sz="3000" dirty="0" err="1" smtClean="0">
                <a:effectLst/>
              </a:rPr>
              <a:t>tương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ứng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với</a:t>
            </a:r>
            <a:r>
              <a:rPr lang="en-US" sz="3000" dirty="0" smtClean="0">
                <a:effectLst/>
              </a:rPr>
              <a:t> n </a:t>
            </a:r>
            <a:r>
              <a:rPr lang="en-US" sz="3000" dirty="0" err="1" smtClean="0">
                <a:effectLst/>
              </a:rPr>
              <a:t>lần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của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thời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gian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bán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hủy</a:t>
            </a:r>
            <a:r>
              <a:rPr lang="en-US" sz="3000" dirty="0" smtClean="0">
                <a:effectLst/>
              </a:rPr>
              <a:t>) </a:t>
            </a:r>
            <a:r>
              <a:rPr lang="en-US" sz="3000" dirty="0" err="1" smtClean="0">
                <a:effectLst/>
              </a:rPr>
              <a:t>của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nồng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độ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cho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đến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khi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nồng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độ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còn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dưới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ngưỡng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phát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hiện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của</a:t>
            </a:r>
            <a:r>
              <a:rPr lang="en-US" sz="3000" dirty="0" smtClean="0">
                <a:effectLst/>
              </a:rPr>
              <a:t> kit </a:t>
            </a:r>
            <a:r>
              <a:rPr lang="en-US" sz="3000" dirty="0" err="1" smtClean="0">
                <a:effectLst/>
              </a:rPr>
              <a:t>thử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sẽ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cho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kết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quả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âm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tính</a:t>
            </a:r>
            <a:r>
              <a:rPr lang="en-US" sz="3000" dirty="0" smtClean="0">
                <a:effectLst/>
              </a:rPr>
              <a:t>. </a:t>
            </a:r>
            <a:r>
              <a:rPr lang="en-US" sz="3000" dirty="0" err="1" smtClean="0">
                <a:effectLst/>
              </a:rPr>
              <a:t>Độ</a:t>
            </a:r>
            <a:r>
              <a:rPr lang="en-US" sz="3000" dirty="0" smtClean="0">
                <a:effectLst/>
              </a:rPr>
              <a:t> pH </a:t>
            </a:r>
            <a:r>
              <a:rPr lang="en-US" sz="3000" dirty="0" err="1" smtClean="0">
                <a:effectLst/>
              </a:rPr>
              <a:t>của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nước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tiểu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và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các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thuốc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được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sử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dụng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kèm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theo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làm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tăng</a:t>
            </a:r>
            <a:r>
              <a:rPr lang="en-US" sz="3000" dirty="0" smtClean="0">
                <a:effectLst/>
              </a:rPr>
              <a:t>/</a:t>
            </a:r>
            <a:r>
              <a:rPr lang="en-US" sz="3000" dirty="0" err="1" smtClean="0">
                <a:effectLst/>
              </a:rPr>
              <a:t>giảm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khả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năng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thanh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thải</a:t>
            </a:r>
            <a:r>
              <a:rPr lang="en-US" sz="3000" dirty="0" smtClean="0">
                <a:effectLst/>
              </a:rPr>
              <a:t> hay </a:t>
            </a:r>
            <a:r>
              <a:rPr lang="en-US" sz="3000" dirty="0" err="1" smtClean="0">
                <a:effectLst/>
              </a:rPr>
              <a:t>chuyển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hoá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các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chất</a:t>
            </a:r>
            <a:r>
              <a:rPr lang="en-US" sz="3000" dirty="0" smtClean="0">
                <a:effectLst/>
              </a:rPr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1601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24200"/>
            <a:ext cx="8382000" cy="26283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4200" b="1" dirty="0">
                <a:solidFill>
                  <a:srgbClr val="FFFF00"/>
                </a:solidFill>
              </a:rPr>
              <a:t>CÁM ƠN QUÝ VỊ ĐÃ LẮNG NGHE 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" y="76200"/>
            <a:ext cx="8915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</a:rPr>
              <a:t/>
            </a:r>
            <a:br>
              <a:rPr lang="en-US" dirty="0" smtClean="0">
                <a:solidFill>
                  <a:srgbClr val="FF0000"/>
                </a:solidFill>
                <a:effectLst/>
              </a:rPr>
            </a:br>
            <a:r>
              <a:rPr lang="en-US" dirty="0" smtClean="0">
                <a:solidFill>
                  <a:srgbClr val="FF0000"/>
                </a:solidFill>
                <a:effectLst/>
              </a:rPr>
              <a:t>1</a:t>
            </a:r>
            <a:r>
              <a:rPr lang="en-US" dirty="0">
                <a:solidFill>
                  <a:srgbClr val="FF0000"/>
                </a:solidFill>
                <a:effectLst/>
              </a:rPr>
              <a:t>. </a:t>
            </a:r>
            <a:r>
              <a:rPr lang="en-US" dirty="0" err="1">
                <a:solidFill>
                  <a:srgbClr val="FF0000"/>
                </a:solidFill>
                <a:effectLst/>
              </a:rPr>
              <a:t>Tổng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quan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715000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effectLst/>
              </a:rPr>
              <a:t>Hiện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>
                <a:effectLst/>
              </a:rPr>
              <a:t>nay, </a:t>
            </a:r>
            <a:r>
              <a:rPr lang="en-US" sz="3000" dirty="0" err="1">
                <a:effectLst/>
              </a:rPr>
              <a:t>trên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thị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trường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có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nhiều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loại</a:t>
            </a:r>
            <a:r>
              <a:rPr lang="en-US" sz="3000" dirty="0">
                <a:effectLst/>
              </a:rPr>
              <a:t> test </a:t>
            </a:r>
            <a:r>
              <a:rPr lang="en-US" sz="3000" dirty="0" err="1">
                <a:effectLst/>
              </a:rPr>
              <a:t>nhanh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dùng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phát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hiện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chất</a:t>
            </a:r>
            <a:r>
              <a:rPr lang="en-US" sz="3000" dirty="0">
                <a:effectLst/>
              </a:rPr>
              <a:t> ma </a:t>
            </a:r>
            <a:r>
              <a:rPr lang="en-US" sz="3000" dirty="0" err="1">
                <a:effectLst/>
              </a:rPr>
              <a:t>túy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hiện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diện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trong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nước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tiểu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của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người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bị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tình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nghi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có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sử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dụng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chất</a:t>
            </a:r>
            <a:r>
              <a:rPr lang="en-US" sz="3000" dirty="0">
                <a:effectLst/>
              </a:rPr>
              <a:t> ma </a:t>
            </a:r>
            <a:r>
              <a:rPr lang="en-US" sz="3000" dirty="0" err="1">
                <a:effectLst/>
              </a:rPr>
              <a:t>túy</a:t>
            </a:r>
            <a:r>
              <a:rPr lang="en-US" sz="3000" dirty="0">
                <a:effectLst/>
              </a:rPr>
              <a:t>. </a:t>
            </a:r>
            <a:r>
              <a:rPr lang="en-US" sz="3000" dirty="0" err="1">
                <a:effectLst/>
              </a:rPr>
              <a:t>Điều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cần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lưu</a:t>
            </a:r>
            <a:r>
              <a:rPr lang="en-US" sz="3000" dirty="0">
                <a:effectLst/>
              </a:rPr>
              <a:t> ý </a:t>
            </a:r>
            <a:r>
              <a:rPr lang="en-US" sz="3000" dirty="0" err="1">
                <a:effectLst/>
              </a:rPr>
              <a:t>là</a:t>
            </a:r>
            <a:r>
              <a:rPr lang="en-US" sz="3000" dirty="0">
                <a:effectLst/>
              </a:rPr>
              <a:t> test </a:t>
            </a:r>
            <a:r>
              <a:rPr lang="en-US" sz="3000" dirty="0" err="1">
                <a:effectLst/>
              </a:rPr>
              <a:t>nhanh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là</a:t>
            </a:r>
            <a:r>
              <a:rPr lang="en-US" sz="3000" dirty="0">
                <a:effectLst/>
              </a:rPr>
              <a:t> 1 test </a:t>
            </a:r>
            <a:r>
              <a:rPr lang="en-US" sz="3000" dirty="0" err="1">
                <a:effectLst/>
              </a:rPr>
              <a:t>sàng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lọc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chỉ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có</a:t>
            </a:r>
            <a:r>
              <a:rPr lang="en-US" sz="3000" dirty="0">
                <a:effectLst/>
              </a:rPr>
              <a:t> ý </a:t>
            </a:r>
            <a:r>
              <a:rPr lang="en-US" sz="3000" dirty="0" err="1">
                <a:effectLst/>
              </a:rPr>
              <a:t>nghĩa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là</a:t>
            </a:r>
            <a:r>
              <a:rPr lang="en-US" sz="3000" dirty="0">
                <a:effectLst/>
              </a:rPr>
              <a:t>: </a:t>
            </a:r>
            <a:r>
              <a:rPr lang="en-US" sz="3000" dirty="0" err="1">
                <a:effectLst/>
              </a:rPr>
              <a:t>trong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cơ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thể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người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được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xét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nghiệm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đã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từng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hiện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diện</a:t>
            </a:r>
            <a:r>
              <a:rPr lang="en-US" sz="3000" dirty="0">
                <a:effectLst/>
              </a:rPr>
              <a:t> 1 </a:t>
            </a:r>
            <a:r>
              <a:rPr lang="en-US" sz="3000" dirty="0" err="1">
                <a:effectLst/>
              </a:rPr>
              <a:t>chất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nghi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ngờ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là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chất</a:t>
            </a:r>
            <a:r>
              <a:rPr lang="en-US" sz="3000" dirty="0">
                <a:solidFill>
                  <a:srgbClr val="92D050"/>
                </a:solidFill>
                <a:effectLst/>
              </a:rPr>
              <a:t> ma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túy</a:t>
            </a:r>
            <a:r>
              <a:rPr lang="en-US" sz="3000" dirty="0">
                <a:solidFill>
                  <a:srgbClr val="92D050"/>
                </a:solidFill>
                <a:effectLst/>
              </a:rPr>
              <a:t>. </a:t>
            </a:r>
            <a:endParaRPr lang="en-US" sz="3000" dirty="0" smtClean="0">
              <a:solidFill>
                <a:srgbClr val="92D050"/>
              </a:solidFill>
              <a:effectLst/>
            </a:endParaRPr>
          </a:p>
          <a:p>
            <a:r>
              <a:rPr lang="en-US" sz="3000" dirty="0" err="1" smtClean="0">
                <a:effectLst/>
              </a:rPr>
              <a:t>Các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>
                <a:effectLst/>
              </a:rPr>
              <a:t>test </a:t>
            </a:r>
            <a:r>
              <a:rPr lang="en-US" sz="3000" dirty="0" err="1">
                <a:effectLst/>
              </a:rPr>
              <a:t>này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không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được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tòa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án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của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nhiều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nước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thế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giới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xem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là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bằng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chứng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của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sự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nghiện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>
                <a:solidFill>
                  <a:srgbClr val="92D050"/>
                </a:solidFill>
                <a:effectLst/>
              </a:rPr>
              <a:t>ngập</a:t>
            </a:r>
            <a:r>
              <a:rPr lang="en-US" sz="3000" dirty="0">
                <a:solidFill>
                  <a:srgbClr val="92D050"/>
                </a:solidFill>
                <a:effectLst/>
              </a:rPr>
              <a:t>.</a:t>
            </a:r>
            <a:r>
              <a:rPr lang="en-US" sz="3000" dirty="0">
                <a:solidFill>
                  <a:srgbClr val="FF0000"/>
                </a:solidFill>
                <a:effectLst/>
              </a:rPr>
              <a:t> 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</a:rPr>
              <a:t/>
            </a:r>
            <a:br>
              <a:rPr lang="en-US" dirty="0" smtClean="0">
                <a:solidFill>
                  <a:srgbClr val="FF0000"/>
                </a:solidFill>
                <a:effectLst/>
              </a:rPr>
            </a:br>
            <a:r>
              <a:rPr lang="en-US" dirty="0" smtClean="0">
                <a:solidFill>
                  <a:srgbClr val="FF0000"/>
                </a:solidFill>
                <a:effectLst/>
              </a:rPr>
              <a:t>1</a:t>
            </a:r>
            <a:r>
              <a:rPr lang="en-US" dirty="0">
                <a:solidFill>
                  <a:srgbClr val="FF0000"/>
                </a:solidFill>
                <a:effectLst/>
              </a:rPr>
              <a:t>. </a:t>
            </a:r>
            <a:r>
              <a:rPr lang="en-US" dirty="0" err="1">
                <a:solidFill>
                  <a:srgbClr val="FF0000"/>
                </a:solidFill>
                <a:effectLst/>
              </a:rPr>
              <a:t>Tổng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quan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(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tt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)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/>
          <a:lstStyle/>
          <a:p>
            <a:r>
              <a:rPr lang="en-US" sz="3000" dirty="0" err="1">
                <a:effectLst/>
              </a:rPr>
              <a:t>Để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định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đúng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chất</a:t>
            </a:r>
            <a:r>
              <a:rPr lang="en-US" sz="3000" dirty="0">
                <a:effectLst/>
              </a:rPr>
              <a:t> ma </a:t>
            </a:r>
            <a:r>
              <a:rPr lang="en-US" sz="3000" dirty="0" err="1">
                <a:effectLst/>
              </a:rPr>
              <a:t>túy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nào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thì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mẫu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thử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cần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được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tái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xét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nghiệm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tại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phòng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xét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nghiệm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tối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tân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mới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định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danh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chính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được</a:t>
            </a:r>
            <a:r>
              <a:rPr lang="en-US" sz="3000" dirty="0">
                <a:effectLst/>
              </a:rPr>
              <a:t> (</a:t>
            </a:r>
            <a:r>
              <a:rPr lang="en-US" sz="3000" dirty="0" err="1">
                <a:effectLst/>
              </a:rPr>
              <a:t>thí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dụ</a:t>
            </a:r>
            <a:r>
              <a:rPr lang="en-US" sz="3000" dirty="0">
                <a:effectLst/>
              </a:rPr>
              <a:t> test </a:t>
            </a:r>
            <a:r>
              <a:rPr lang="en-US" sz="3000" dirty="0" err="1">
                <a:effectLst/>
              </a:rPr>
              <a:t>nhanh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nhóm</a:t>
            </a:r>
            <a:r>
              <a:rPr lang="en-US" sz="3000" dirty="0">
                <a:effectLst/>
              </a:rPr>
              <a:t> morphine </a:t>
            </a:r>
            <a:r>
              <a:rPr lang="en-US" sz="3000" dirty="0" err="1">
                <a:effectLst/>
              </a:rPr>
              <a:t>không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thể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phân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biệt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được</a:t>
            </a:r>
            <a:r>
              <a:rPr lang="en-US" sz="3000" dirty="0">
                <a:effectLst/>
              </a:rPr>
              <a:t> morphine, heroin </a:t>
            </a:r>
            <a:r>
              <a:rPr lang="en-US" sz="3000" dirty="0" err="1">
                <a:effectLst/>
              </a:rPr>
              <a:t>và</a:t>
            </a:r>
            <a:r>
              <a:rPr lang="en-US" sz="3000" dirty="0">
                <a:effectLst/>
              </a:rPr>
              <a:t> codeine). </a:t>
            </a:r>
            <a:r>
              <a:rPr lang="en-US" sz="3000" dirty="0" err="1">
                <a:effectLst/>
              </a:rPr>
              <a:t>Tuy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nhiên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việc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làm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này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tốn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kém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và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cũng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không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quá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cần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thiết</a:t>
            </a:r>
            <a:r>
              <a:rPr lang="en-US" sz="3000" dirty="0">
                <a:effectLst/>
              </a:rPr>
              <a:t>. </a:t>
            </a:r>
            <a:r>
              <a:rPr lang="en-US" sz="3000" dirty="0" err="1">
                <a:effectLst/>
              </a:rPr>
              <a:t>Việc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định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tình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trạng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nghiện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thì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cần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theo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tiêu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chí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trong</a:t>
            </a:r>
            <a:r>
              <a:rPr lang="en-US" sz="3000" dirty="0">
                <a:effectLst/>
              </a:rPr>
              <a:t> ICD 10 hay DSM 5 </a:t>
            </a:r>
            <a:r>
              <a:rPr lang="en-US" sz="3000" dirty="0" err="1">
                <a:effectLst/>
              </a:rPr>
              <a:t>và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hướng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dẫn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của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trong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tài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liệu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tập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huấn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của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Bộ</a:t>
            </a:r>
            <a:r>
              <a:rPr lang="en-US" sz="3000" dirty="0">
                <a:effectLst/>
              </a:rPr>
              <a:t> Y </a:t>
            </a:r>
            <a:r>
              <a:rPr lang="en-US" sz="3000" dirty="0" err="1">
                <a:effectLst/>
              </a:rPr>
              <a:t>Tế</a:t>
            </a:r>
            <a:r>
              <a:rPr lang="en-US" sz="3000" dirty="0">
                <a:effectLst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5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76201"/>
            <a:ext cx="8991599" cy="990599"/>
          </a:xfrm>
        </p:spPr>
        <p:txBody>
          <a:bodyPr/>
          <a:lstStyle/>
          <a:p>
            <a:pPr algn="l"/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2/Test </a:t>
            </a:r>
            <a:r>
              <a:rPr lang="en-US" dirty="0" err="1">
                <a:solidFill>
                  <a:srgbClr val="FF0000"/>
                </a:solidFill>
                <a:effectLst/>
              </a:rPr>
              <a:t>phát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hiện</a:t>
            </a:r>
            <a:r>
              <a:rPr lang="en-US" dirty="0">
                <a:solidFill>
                  <a:srgbClr val="FF0000"/>
                </a:solidFill>
                <a:effectLst/>
              </a:rPr>
              <a:t> Morphine-Heroin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791200"/>
          </a:xfrm>
        </p:spPr>
        <p:txBody>
          <a:bodyPr/>
          <a:lstStyle/>
          <a:p>
            <a:r>
              <a:rPr lang="en-US" sz="3200" dirty="0" err="1">
                <a:effectLst/>
              </a:rPr>
              <a:t>Hầu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hết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các</a:t>
            </a:r>
            <a:r>
              <a:rPr lang="en-US" sz="3200" dirty="0">
                <a:effectLst/>
              </a:rPr>
              <a:t> test </a:t>
            </a:r>
            <a:r>
              <a:rPr lang="en-US" sz="3200" dirty="0" err="1">
                <a:effectLst/>
              </a:rPr>
              <a:t>này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có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độ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nhạy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khá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cao</a:t>
            </a:r>
            <a:r>
              <a:rPr lang="en-US" sz="3200" dirty="0">
                <a:effectLst/>
              </a:rPr>
              <a:t>, </a:t>
            </a:r>
            <a:r>
              <a:rPr lang="en-US" sz="3200" dirty="0" err="1">
                <a:effectLst/>
              </a:rPr>
              <a:t>có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thể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phát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hiện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nhóm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chức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hóa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học</a:t>
            </a:r>
            <a:r>
              <a:rPr lang="en-US" sz="3200" dirty="0">
                <a:effectLst/>
              </a:rPr>
              <a:t> morphine </a:t>
            </a:r>
            <a:r>
              <a:rPr lang="en-US" sz="3200" dirty="0" err="1">
                <a:effectLst/>
              </a:rPr>
              <a:t>với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nồng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độ</a:t>
            </a:r>
            <a:r>
              <a:rPr lang="en-US" sz="3200" dirty="0">
                <a:effectLst/>
              </a:rPr>
              <a:t> 300ng (1ng-nanogam = 1 </a:t>
            </a:r>
            <a:r>
              <a:rPr lang="en-US" sz="3200" dirty="0" err="1">
                <a:effectLst/>
              </a:rPr>
              <a:t>phần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triệu</a:t>
            </a:r>
            <a:r>
              <a:rPr lang="en-US" sz="3200" dirty="0">
                <a:effectLst/>
              </a:rPr>
              <a:t> mg)/ml </a:t>
            </a:r>
            <a:r>
              <a:rPr lang="en-US" sz="3200" dirty="0" err="1">
                <a:effectLst/>
              </a:rPr>
              <a:t>mẫu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thử</a:t>
            </a:r>
            <a:r>
              <a:rPr lang="en-US" sz="3200" dirty="0" smtClean="0">
                <a:effectLst/>
              </a:rPr>
              <a:t>.</a:t>
            </a:r>
            <a:r>
              <a:rPr lang="en-US" sz="3200" dirty="0">
                <a:effectLst/>
              </a:rPr>
              <a:t> Do </a:t>
            </a:r>
            <a:r>
              <a:rPr lang="en-US" sz="3200" dirty="0" err="1">
                <a:effectLst/>
              </a:rPr>
              <a:t>các</a:t>
            </a:r>
            <a:r>
              <a:rPr lang="en-US" sz="3200" dirty="0">
                <a:effectLst/>
              </a:rPr>
              <a:t> kit </a:t>
            </a:r>
            <a:r>
              <a:rPr lang="en-US" sz="3200" dirty="0" err="1">
                <a:effectLst/>
              </a:rPr>
              <a:t>thử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được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thiết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kế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và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sản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xuất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để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phát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hiện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theo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nhóm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chức</a:t>
            </a:r>
            <a:r>
              <a:rPr lang="en-US" sz="3200" dirty="0">
                <a:effectLst/>
              </a:rPr>
              <a:t> (</a:t>
            </a:r>
            <a:r>
              <a:rPr lang="en-US" sz="3200" dirty="0" err="1">
                <a:effectLst/>
              </a:rPr>
              <a:t>gốc</a:t>
            </a:r>
            <a:r>
              <a:rPr lang="en-US" sz="3200" dirty="0">
                <a:effectLst/>
              </a:rPr>
              <a:t>) </a:t>
            </a:r>
            <a:r>
              <a:rPr lang="en-US" sz="3200" dirty="0" err="1">
                <a:effectLst/>
              </a:rPr>
              <a:t>hóa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học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nên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những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chất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có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cùng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nhóm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chức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hóa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học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có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thể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cho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kết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quả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dương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tính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chéo</a:t>
            </a:r>
            <a:r>
              <a:rPr lang="en-US" sz="3200" dirty="0">
                <a:effectLst/>
              </a:rPr>
              <a:t>: Morphine, heroin, codeine, hydrocodone, oxycodone</a:t>
            </a:r>
            <a:r>
              <a:rPr lang="en-US" sz="3200" dirty="0" smtClean="0">
                <a:effectLst/>
              </a:rPr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07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1"/>
            <a:ext cx="8991599" cy="9143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2/Test </a:t>
            </a:r>
            <a:r>
              <a:rPr lang="en-US" dirty="0" err="1">
                <a:solidFill>
                  <a:srgbClr val="FF0000"/>
                </a:solidFill>
                <a:effectLst/>
              </a:rPr>
              <a:t>phát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hiện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Morphine-Heroin (TT)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867400"/>
          </a:xfrm>
        </p:spPr>
        <p:txBody>
          <a:bodyPr>
            <a:normAutofit lnSpcReduction="10000"/>
          </a:bodyPr>
          <a:lstStyle/>
          <a:p>
            <a:r>
              <a:rPr lang="en-US" sz="3600" dirty="0" err="1">
                <a:effectLst/>
              </a:rPr>
              <a:t>Trong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đó</a:t>
            </a:r>
            <a:r>
              <a:rPr lang="en-US" sz="3600" dirty="0">
                <a:effectLst/>
              </a:rPr>
              <a:t> codeine </a:t>
            </a:r>
            <a:r>
              <a:rPr lang="en-US" sz="3600" dirty="0" err="1">
                <a:effectLst/>
              </a:rPr>
              <a:t>là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chất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được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tích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hợp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trong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viên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thuốc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cảm</a:t>
            </a:r>
            <a:r>
              <a:rPr lang="en-US" sz="3600" dirty="0">
                <a:effectLst/>
              </a:rPr>
              <a:t> (</a:t>
            </a:r>
            <a:r>
              <a:rPr lang="en-US" sz="3600" dirty="0" err="1">
                <a:effectLst/>
              </a:rPr>
              <a:t>Efferalgan</a:t>
            </a:r>
            <a:r>
              <a:rPr lang="en-US" sz="3600" dirty="0">
                <a:effectLst/>
              </a:rPr>
              <a:t> codeine) hay </a:t>
            </a:r>
            <a:r>
              <a:rPr lang="en-US" sz="3600" dirty="0" err="1">
                <a:effectLst/>
              </a:rPr>
              <a:t>viên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thuốc</a:t>
            </a:r>
            <a:r>
              <a:rPr lang="en-US" sz="3600" dirty="0">
                <a:effectLst/>
              </a:rPr>
              <a:t> ho (</a:t>
            </a:r>
            <a:r>
              <a:rPr lang="en-US" sz="3600" dirty="0" err="1">
                <a:effectLst/>
              </a:rPr>
              <a:t>Terpine</a:t>
            </a:r>
            <a:r>
              <a:rPr lang="en-US" sz="3600" dirty="0">
                <a:effectLst/>
              </a:rPr>
              <a:t> codeine). </a:t>
            </a:r>
            <a:r>
              <a:rPr lang="en-US" sz="3600" dirty="0" err="1">
                <a:effectLst/>
              </a:rPr>
              <a:t>Trong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trường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hợp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này</a:t>
            </a:r>
            <a:r>
              <a:rPr lang="en-US" sz="3600" dirty="0">
                <a:effectLst/>
              </a:rPr>
              <a:t>, </a:t>
            </a:r>
            <a:r>
              <a:rPr lang="en-US" sz="3600" dirty="0" err="1">
                <a:effectLst/>
              </a:rPr>
              <a:t>việc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quan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sát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hội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chứng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cai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từ</a:t>
            </a:r>
            <a:r>
              <a:rPr lang="en-US" sz="3600" dirty="0">
                <a:effectLst/>
              </a:rPr>
              <a:t> 12-72h </a:t>
            </a:r>
            <a:r>
              <a:rPr lang="en-US" sz="3600" dirty="0" err="1">
                <a:effectLst/>
              </a:rPr>
              <a:t>kể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từ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liều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cuối</a:t>
            </a:r>
            <a:r>
              <a:rPr lang="en-US" sz="3600" dirty="0">
                <a:effectLst/>
              </a:rPr>
              <a:t> hay </a:t>
            </a:r>
            <a:r>
              <a:rPr lang="en-US" sz="3600" dirty="0" err="1">
                <a:effectLst/>
              </a:rPr>
              <a:t>kể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từ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lúc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bị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cách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ly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bắt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buộc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sẽ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giúp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nhận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định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và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kết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luận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là</a:t>
            </a:r>
            <a:r>
              <a:rPr lang="en-US" sz="3600" dirty="0">
                <a:effectLst/>
              </a:rPr>
              <a:t> </a:t>
            </a:r>
            <a:r>
              <a:rPr lang="en-US" sz="3600" dirty="0">
                <a:solidFill>
                  <a:srgbClr val="92D050"/>
                </a:solidFill>
                <a:effectLst/>
              </a:rPr>
              <a:t>“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vô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tình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uống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thuốc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chữa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bịnh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gây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dương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tính</a:t>
            </a:r>
            <a:r>
              <a:rPr lang="en-US" sz="3600" dirty="0">
                <a:solidFill>
                  <a:srgbClr val="92D050"/>
                </a:solidFill>
                <a:effectLst/>
              </a:rPr>
              <a:t>” hay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thực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sự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là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người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nghiện</a:t>
            </a:r>
            <a:r>
              <a:rPr lang="en-US" sz="3600" dirty="0">
                <a:solidFill>
                  <a:srgbClr val="92D050"/>
                </a:solidFill>
                <a:effectLst/>
              </a:rPr>
              <a:t> </a:t>
            </a:r>
            <a:r>
              <a:rPr lang="en-US" sz="3600" dirty="0" err="1">
                <a:solidFill>
                  <a:srgbClr val="92D050"/>
                </a:solidFill>
                <a:effectLst/>
              </a:rPr>
              <a:t>nhóm</a:t>
            </a:r>
            <a:r>
              <a:rPr lang="en-US" sz="3600" dirty="0">
                <a:solidFill>
                  <a:srgbClr val="92D050"/>
                </a:solidFill>
                <a:effectLst/>
              </a:rPr>
              <a:t> opiates.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152400"/>
            <a:ext cx="8534400" cy="624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17240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2" y="838200"/>
            <a:ext cx="17907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19200" y="2867025"/>
            <a:ext cx="167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Morphine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914900" y="2847975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Heroin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7" y="3981450"/>
            <a:ext cx="16097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6" y="3948112"/>
            <a:ext cx="16097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19212" y="5638800"/>
            <a:ext cx="1828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Codein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67312" y="5600700"/>
            <a:ext cx="1614488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Hydrocodon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1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1"/>
            <a:ext cx="8991599" cy="1219199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/>
              </a:rPr>
              <a:t>3. Test </a:t>
            </a:r>
            <a:r>
              <a:rPr lang="en-US" dirty="0" err="1">
                <a:solidFill>
                  <a:srgbClr val="FF0000"/>
                </a:solidFill>
                <a:effectLst/>
              </a:rPr>
              <a:t>phát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hiện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nhóm</a:t>
            </a:r>
            <a:r>
              <a:rPr lang="en-US" dirty="0">
                <a:solidFill>
                  <a:srgbClr val="FF0000"/>
                </a:solidFill>
                <a:effectLst/>
              </a:rPr>
              <a:t> amphetamine/methamphetamine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486400"/>
          </a:xfrm>
        </p:spPr>
        <p:txBody>
          <a:bodyPr>
            <a:normAutofit/>
          </a:bodyPr>
          <a:lstStyle/>
          <a:p>
            <a:r>
              <a:rPr lang="en-US" sz="2600" dirty="0" err="1">
                <a:effectLst/>
              </a:rPr>
              <a:t>Cũng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như</a:t>
            </a:r>
            <a:r>
              <a:rPr lang="en-US" sz="2600" dirty="0">
                <a:effectLst/>
              </a:rPr>
              <a:t> test </a:t>
            </a:r>
            <a:r>
              <a:rPr lang="en-US" sz="2600" dirty="0" err="1">
                <a:effectLst/>
              </a:rPr>
              <a:t>nhanh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phát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hiện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nhóm</a:t>
            </a:r>
            <a:r>
              <a:rPr lang="en-US" sz="2600" dirty="0">
                <a:effectLst/>
              </a:rPr>
              <a:t> Opiates,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test </a:t>
            </a:r>
            <a:r>
              <a:rPr lang="en-US" sz="2600" dirty="0" err="1">
                <a:effectLst/>
              </a:rPr>
              <a:t>này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thiết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kế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sản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xuất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để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phát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hiện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nhóm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chức</a:t>
            </a:r>
            <a:r>
              <a:rPr lang="en-US" sz="2600" dirty="0">
                <a:effectLst/>
              </a:rPr>
              <a:t> amphetamine </a:t>
            </a:r>
            <a:r>
              <a:rPr lang="en-US" sz="2600" dirty="0" err="1">
                <a:effectLst/>
              </a:rPr>
              <a:t>với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độ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nhạy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1000ng/ml </a:t>
            </a:r>
            <a:r>
              <a:rPr lang="en-US" sz="2600" dirty="0" err="1">
                <a:effectLst/>
              </a:rPr>
              <a:t>mẫu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thử</a:t>
            </a:r>
            <a:r>
              <a:rPr lang="en-US" sz="2600" dirty="0">
                <a:effectLst/>
              </a:rPr>
              <a:t> </a:t>
            </a:r>
            <a:endParaRPr lang="en-US" sz="2600" dirty="0" smtClean="0">
              <a:effectLst/>
            </a:endParaRPr>
          </a:p>
          <a:p>
            <a:r>
              <a:rPr lang="en-US" sz="2600" dirty="0">
                <a:effectLst/>
              </a:rPr>
              <a:t>Do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chất</a:t>
            </a:r>
            <a:r>
              <a:rPr lang="en-US" sz="2600" dirty="0">
                <a:effectLst/>
              </a:rPr>
              <a:t> amphetamine, </a:t>
            </a:r>
            <a:r>
              <a:rPr lang="en-US" sz="2600" dirty="0" err="1">
                <a:effectLst/>
              </a:rPr>
              <a:t>metamphetamine</a:t>
            </a:r>
            <a:r>
              <a:rPr lang="en-US" sz="2600" dirty="0">
                <a:effectLst/>
              </a:rPr>
              <a:t>, pseudo-ephedrine, ephedrine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phenylpropanolamine </a:t>
            </a:r>
            <a:r>
              <a:rPr lang="en-US" sz="2600" dirty="0" err="1">
                <a:effectLst/>
              </a:rPr>
              <a:t>có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công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thức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hóa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học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rất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với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nhau</a:t>
            </a:r>
            <a:r>
              <a:rPr lang="en-US" sz="2600" dirty="0">
                <a:effectLst/>
              </a:rPr>
              <a:t> (</a:t>
            </a:r>
            <a:r>
              <a:rPr lang="en-US" sz="2600" dirty="0" err="1">
                <a:effectLst/>
              </a:rPr>
              <a:t>xem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hình</a:t>
            </a:r>
            <a:r>
              <a:rPr lang="en-US" sz="2600" dirty="0">
                <a:effectLst/>
              </a:rPr>
              <a:t> minh </a:t>
            </a:r>
            <a:r>
              <a:rPr lang="en-US" sz="2600" dirty="0" err="1">
                <a:effectLst/>
              </a:rPr>
              <a:t>họa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công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thức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hóa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học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này</a:t>
            </a:r>
            <a:r>
              <a:rPr lang="en-US" sz="2600" dirty="0">
                <a:effectLst/>
              </a:rPr>
              <a:t>) </a:t>
            </a:r>
            <a:r>
              <a:rPr lang="en-US" sz="2600" dirty="0" err="1">
                <a:effectLst/>
              </a:rPr>
              <a:t>nên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thể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gây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dương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tính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chéo</a:t>
            </a:r>
            <a:r>
              <a:rPr lang="en-US" sz="2600" dirty="0">
                <a:effectLst/>
              </a:rPr>
              <a:t>.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chất</a:t>
            </a:r>
            <a:r>
              <a:rPr lang="en-US" sz="2600" dirty="0">
                <a:effectLst/>
              </a:rPr>
              <a:t> pseudo-ephedrine, ephedrine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phenylpropanolamine </a:t>
            </a:r>
            <a:r>
              <a:rPr lang="en-US" sz="2600" dirty="0" err="1">
                <a:effectLst/>
              </a:rPr>
              <a:t>thường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tích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hợp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trong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viên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thuốc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cảm</a:t>
            </a:r>
            <a:r>
              <a:rPr lang="en-US" sz="2600" dirty="0">
                <a:effectLst/>
              </a:rPr>
              <a:t> 3 </a:t>
            </a:r>
            <a:r>
              <a:rPr lang="en-US" sz="2600" dirty="0" err="1">
                <a:effectLst/>
              </a:rPr>
              <a:t>thành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như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Decolgen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Tiffy</a:t>
            </a:r>
            <a:r>
              <a:rPr lang="en-US" sz="2600" dirty="0">
                <a:effectLst/>
              </a:rPr>
              <a:t>… </a:t>
            </a:r>
            <a:r>
              <a:rPr lang="en-US" sz="2600" dirty="0" err="1">
                <a:effectLst/>
              </a:rPr>
              <a:t>trước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đây</a:t>
            </a:r>
            <a:r>
              <a:rPr lang="en-US" sz="2600" dirty="0">
                <a:effectLst/>
              </a:rPr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0472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1"/>
            <a:ext cx="8915399" cy="1142999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0000"/>
                </a:solidFill>
                <a:effectLst/>
              </a:rPr>
              <a:t>Test </a:t>
            </a:r>
            <a:r>
              <a:rPr lang="en-US" dirty="0" err="1">
                <a:solidFill>
                  <a:srgbClr val="FF0000"/>
                </a:solidFill>
                <a:effectLst/>
              </a:rPr>
              <a:t>phát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hiện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nhóm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amphetamine/methamphetamine (TT)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>
                <a:effectLst/>
              </a:rPr>
              <a:t>- </a:t>
            </a:r>
            <a:r>
              <a:rPr lang="en-US" sz="3000" dirty="0" err="1" smtClean="0">
                <a:effectLst/>
              </a:rPr>
              <a:t>Hiện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>
                <a:effectLst/>
              </a:rPr>
              <a:t>nay, </a:t>
            </a:r>
            <a:r>
              <a:rPr lang="en-US" sz="3000" dirty="0" err="1">
                <a:effectLst/>
              </a:rPr>
              <a:t>các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viên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thuốc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cảm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loại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này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đã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ngưng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sản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xuất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và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lưu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hành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tại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Việt</a:t>
            </a:r>
            <a:r>
              <a:rPr lang="en-US" sz="3000" dirty="0">
                <a:effectLst/>
              </a:rPr>
              <a:t> Nam </a:t>
            </a:r>
            <a:r>
              <a:rPr lang="en-US" sz="3000" dirty="0" err="1">
                <a:effectLst/>
              </a:rPr>
              <a:t>kể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từ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năm</a:t>
            </a:r>
            <a:r>
              <a:rPr lang="en-US" sz="3000" dirty="0">
                <a:effectLst/>
              </a:rPr>
              <a:t> 2011 </a:t>
            </a:r>
            <a:r>
              <a:rPr lang="en-US" sz="3000" dirty="0" err="1">
                <a:effectLst/>
              </a:rPr>
              <a:t>nên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hầu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như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không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còn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viên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thuốc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loại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này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trên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thị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trường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và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các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nhà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sản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xuất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dược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phẩm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đã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thay</a:t>
            </a:r>
            <a:r>
              <a:rPr lang="en-US" sz="3000" dirty="0">
                <a:effectLst/>
              </a:rPr>
              <a:t> 3 </a:t>
            </a:r>
            <a:r>
              <a:rPr lang="en-US" sz="3000" dirty="0" err="1">
                <a:effectLst/>
              </a:rPr>
              <a:t>chất</a:t>
            </a:r>
            <a:r>
              <a:rPr lang="en-US" sz="3000" dirty="0">
                <a:effectLst/>
              </a:rPr>
              <a:t> pseudo-ephedrine, ephedrine </a:t>
            </a:r>
            <a:r>
              <a:rPr lang="en-US" sz="3000" dirty="0" err="1">
                <a:effectLst/>
              </a:rPr>
              <a:t>và</a:t>
            </a:r>
            <a:r>
              <a:rPr lang="en-US" sz="3000" dirty="0">
                <a:effectLst/>
              </a:rPr>
              <a:t> phenylpropanolamine </a:t>
            </a:r>
            <a:r>
              <a:rPr lang="en-US" sz="3000" dirty="0" err="1">
                <a:effectLst/>
              </a:rPr>
              <a:t>bằng</a:t>
            </a:r>
            <a:r>
              <a:rPr lang="en-US" sz="3000" dirty="0">
                <a:effectLst/>
              </a:rPr>
              <a:t> </a:t>
            </a:r>
            <a:r>
              <a:rPr lang="en-US" sz="3000" dirty="0" err="1">
                <a:effectLst/>
              </a:rPr>
              <a:t>chất</a:t>
            </a:r>
            <a:r>
              <a:rPr lang="en-US" sz="3000" dirty="0">
                <a:effectLst/>
              </a:rPr>
              <a:t> </a:t>
            </a:r>
            <a:r>
              <a:rPr lang="en-US" sz="3000" dirty="0" smtClean="0">
                <a:effectLst/>
              </a:rPr>
              <a:t>phenylephrine </a:t>
            </a:r>
          </a:p>
          <a:p>
            <a:pPr marL="0" indent="0">
              <a:buNone/>
            </a:pPr>
            <a:r>
              <a:rPr lang="en-US" sz="3000" dirty="0" smtClean="0">
                <a:effectLst/>
              </a:rPr>
              <a:t>- Phenylephrine </a:t>
            </a:r>
            <a:r>
              <a:rPr lang="en-US" sz="3000" dirty="0" err="1" smtClean="0">
                <a:effectLst/>
              </a:rPr>
              <a:t>có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trong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viên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thuốc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cảm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Tiffi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nên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có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thể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effectLst/>
              </a:rPr>
              <a:t>gây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 err="1" smtClean="0">
                <a:solidFill>
                  <a:srgbClr val="92D050"/>
                </a:solidFill>
                <a:effectLst/>
              </a:rPr>
              <a:t>dương</a:t>
            </a:r>
            <a:r>
              <a:rPr lang="en-US" sz="3000" dirty="0" smtClean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 smtClean="0">
                <a:solidFill>
                  <a:srgbClr val="92D050"/>
                </a:solidFill>
                <a:effectLst/>
              </a:rPr>
              <a:t>tính</a:t>
            </a:r>
            <a:r>
              <a:rPr lang="en-US" sz="3000" dirty="0" smtClean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err="1" smtClean="0">
                <a:solidFill>
                  <a:srgbClr val="92D050"/>
                </a:solidFill>
                <a:effectLst/>
              </a:rPr>
              <a:t>với</a:t>
            </a:r>
            <a:r>
              <a:rPr lang="en-US" sz="3000" dirty="0" smtClean="0">
                <a:solidFill>
                  <a:srgbClr val="92D050"/>
                </a:solidFill>
                <a:effectLst/>
              </a:rPr>
              <a:t> kit </a:t>
            </a:r>
            <a:r>
              <a:rPr lang="en-US" sz="3000" dirty="0" err="1" smtClean="0">
                <a:solidFill>
                  <a:srgbClr val="92D050"/>
                </a:solidFill>
                <a:effectLst/>
              </a:rPr>
              <a:t>thử</a:t>
            </a:r>
            <a:r>
              <a:rPr lang="en-US" sz="3000" dirty="0">
                <a:solidFill>
                  <a:srgbClr val="92D050"/>
                </a:solidFill>
                <a:effectLst/>
              </a:rPr>
              <a:t> </a:t>
            </a:r>
            <a:r>
              <a:rPr lang="en-US" sz="3000" dirty="0" smtClean="0">
                <a:solidFill>
                  <a:srgbClr val="92D050"/>
                </a:solidFill>
                <a:effectLst/>
              </a:rPr>
              <a:t>Amphetamine/ methamphetamine. </a:t>
            </a:r>
            <a:endParaRPr lang="en-US" sz="3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7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62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-9525"/>
            <a:ext cx="88392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762000"/>
            <a:ext cx="1800222" cy="105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2000"/>
            <a:ext cx="1828800" cy="9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50" y="613566"/>
            <a:ext cx="2541587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22098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Amphetamine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19400" y="2209800"/>
            <a:ext cx="2286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Methamphetamine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0" y="2209800"/>
            <a:ext cx="191135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Phenylephrine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114675"/>
            <a:ext cx="198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12420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1" y="3009900"/>
            <a:ext cx="217487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85775" y="4591050"/>
            <a:ext cx="1676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Ephedrine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24175" y="4572000"/>
            <a:ext cx="2209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Pseudoephedrine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953124" y="4619625"/>
            <a:ext cx="2590801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Phenylpropanolamine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5334000"/>
            <a:ext cx="8458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rgbClr val="FF0000"/>
                </a:solidFill>
              </a:rPr>
              <a:t>Do </a:t>
            </a:r>
            <a:r>
              <a:rPr lang="en-US" sz="2400" dirty="0" err="1" smtClean="0">
                <a:solidFill>
                  <a:srgbClr val="FF0000"/>
                </a:solidFill>
              </a:rPr>
              <a:t>công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thức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hóa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học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khá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tương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đồng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nên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các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chất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này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đều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có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thể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gây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dương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tính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với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các</a:t>
            </a:r>
            <a:r>
              <a:rPr lang="en-US" sz="2400" dirty="0" smtClean="0">
                <a:solidFill>
                  <a:srgbClr val="FF0000"/>
                </a:solidFill>
              </a:rPr>
              <a:t> kit </a:t>
            </a:r>
            <a:r>
              <a:rPr lang="en-US" sz="2400" dirty="0" err="1" smtClean="0">
                <a:solidFill>
                  <a:srgbClr val="FF0000"/>
                </a:solidFill>
              </a:rPr>
              <a:t>thử</a:t>
            </a:r>
            <a:r>
              <a:rPr lang="en-US" sz="2400" dirty="0" smtClean="0">
                <a:solidFill>
                  <a:srgbClr val="FF0000"/>
                </a:solidFill>
              </a:rPr>
              <a:t> amphetamine/ methamphetamine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97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4670</TotalTime>
  <Words>1170</Words>
  <Application>Microsoft Office PowerPoint</Application>
  <PresentationFormat>On-screen Show (4:3)</PresentationFormat>
  <Paragraphs>78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Damask</vt:lpstr>
      <vt:lpstr>PowerPoint Presentation</vt:lpstr>
      <vt:lpstr> 1. Tổng quan </vt:lpstr>
      <vt:lpstr> 1. Tổng quan (tt) </vt:lpstr>
      <vt:lpstr>  2/Test phát hiện Morphine-Heroin</vt:lpstr>
      <vt:lpstr>2/Test phát hiện Morphine-Heroin (TT)</vt:lpstr>
      <vt:lpstr>PowerPoint Presentation</vt:lpstr>
      <vt:lpstr>3. Test phát hiện nhóm amphetamine/methamphetamine</vt:lpstr>
      <vt:lpstr>Test phát hiện nhóm amphetamine/methamphetamine (TT)</vt:lpstr>
      <vt:lpstr>PowerPoint Presentation</vt:lpstr>
      <vt:lpstr>4. Test  phát hiện nhóm thuốc lắc (MDMA, MEDA, MMDA,MDA…)</vt:lpstr>
      <vt:lpstr>PowerPoint Presentation</vt:lpstr>
      <vt:lpstr>5. Que thử đa năng</vt:lpstr>
      <vt:lpstr>6. Những điều cần lưu ý</vt:lpstr>
      <vt:lpstr>7. Thời gian bán hủy của các chất</vt:lpstr>
      <vt:lpstr>8/ Thời gian các chất còn có thể phát hiện được trong nước tiểu qua các test nhanh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Tiếp cận điều trị  Rối loạn lo âu toàn thể và  Rối loạn trầm cảm chủ yếu GAD &amp;MDD)</dc:title>
  <dc:creator>Nguyen, Tien Chau</dc:creator>
  <cp:lastModifiedBy>BS.HIEN</cp:lastModifiedBy>
  <cp:revision>267</cp:revision>
  <dcterms:created xsi:type="dcterms:W3CDTF">2006-08-16T00:00:00Z</dcterms:created>
  <dcterms:modified xsi:type="dcterms:W3CDTF">2017-07-25T15:39:06Z</dcterms:modified>
</cp:coreProperties>
</file>