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62" r:id="rId3"/>
    <p:sldId id="259" r:id="rId4"/>
    <p:sldId id="293" r:id="rId5"/>
    <p:sldId id="294" r:id="rId6"/>
    <p:sldId id="296" r:id="rId7"/>
    <p:sldId id="297" r:id="rId8"/>
    <p:sldId id="292" r:id="rId9"/>
    <p:sldId id="295" r:id="rId10"/>
    <p:sldId id="273" r:id="rId11"/>
    <p:sldId id="272" r:id="rId12"/>
    <p:sldId id="288" r:id="rId13"/>
    <p:sldId id="282" r:id="rId14"/>
    <p:sldId id="275" r:id="rId15"/>
    <p:sldId id="274" r:id="rId16"/>
    <p:sldId id="278" r:id="rId17"/>
    <p:sldId id="279" r:id="rId18"/>
    <p:sldId id="287" r:id="rId19"/>
    <p:sldId id="280" r:id="rId20"/>
    <p:sldId id="284" r:id="rId21"/>
    <p:sldId id="285" r:id="rId22"/>
    <p:sldId id="286" r:id="rId23"/>
    <p:sldId id="28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978" autoAdjust="0"/>
    <p:restoredTop sz="94671" autoAdjust="0"/>
  </p:normalViewPr>
  <p:slideViewPr>
    <p:cSldViewPr>
      <p:cViewPr varScale="1">
        <p:scale>
          <a:sx n="47" d="100"/>
          <a:sy n="47" d="100"/>
        </p:scale>
        <p:origin x="-1435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D3653-3CB4-49C2-A137-A63268FC43CA}" type="datetimeFigureOut">
              <a:rPr lang="en-US" smtClean="0"/>
              <a:pPr/>
              <a:t>23-Jul-17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511F4-4540-4065-8084-61F95AFB9CA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35414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677D9-FBDB-479D-BF84-2E937BADB8F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33193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093932F-B64F-461D-8A3E-E8886F2C450F}" type="datetimeFigureOut">
              <a:rPr lang="en-US" smtClean="0"/>
              <a:pPr/>
              <a:t>23-Jul-17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95F696-DF5C-4F0F-B6EA-AA0757D959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3932F-B64F-461D-8A3E-E8886F2C450F}" type="datetimeFigureOut">
              <a:rPr lang="en-US" smtClean="0"/>
              <a:pPr/>
              <a:t>23-Jul-17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5F696-DF5C-4F0F-B6EA-AA0757D959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3932F-B64F-461D-8A3E-E8886F2C450F}" type="datetimeFigureOut">
              <a:rPr lang="en-US" smtClean="0"/>
              <a:pPr/>
              <a:t>23-Jul-17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5F696-DF5C-4F0F-B6EA-AA0757D959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3932F-B64F-461D-8A3E-E8886F2C450F}" type="datetimeFigureOut">
              <a:rPr lang="en-US" smtClean="0"/>
              <a:pPr/>
              <a:t>23-Jul-17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5F696-DF5C-4F0F-B6EA-AA0757D9593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3932F-B64F-461D-8A3E-E8886F2C450F}" type="datetimeFigureOut">
              <a:rPr lang="en-US" smtClean="0"/>
              <a:pPr/>
              <a:t>23-Jul-17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5F696-DF5C-4F0F-B6EA-AA0757D9593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3932F-B64F-461D-8A3E-E8886F2C450F}" type="datetimeFigureOut">
              <a:rPr lang="en-US" smtClean="0"/>
              <a:pPr/>
              <a:t>23-Jul-17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5F696-DF5C-4F0F-B6EA-AA0757D9593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3932F-B64F-461D-8A3E-E8886F2C450F}" type="datetimeFigureOut">
              <a:rPr lang="en-US" smtClean="0"/>
              <a:pPr/>
              <a:t>23-Jul-17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5F696-DF5C-4F0F-B6EA-AA0757D959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3932F-B64F-461D-8A3E-E8886F2C450F}" type="datetimeFigureOut">
              <a:rPr lang="en-US" smtClean="0"/>
              <a:pPr/>
              <a:t>23-Jul-17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5F696-DF5C-4F0F-B6EA-AA0757D9593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3932F-B64F-461D-8A3E-E8886F2C450F}" type="datetimeFigureOut">
              <a:rPr lang="en-US" smtClean="0"/>
              <a:pPr/>
              <a:t>23-Jul-17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5F696-DF5C-4F0F-B6EA-AA0757D959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9093932F-B64F-461D-8A3E-E8886F2C450F}" type="datetimeFigureOut">
              <a:rPr lang="en-US" smtClean="0"/>
              <a:pPr/>
              <a:t>23-Jul-17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5F696-DF5C-4F0F-B6EA-AA0757D959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093932F-B64F-461D-8A3E-E8886F2C450F}" type="datetimeFigureOut">
              <a:rPr lang="en-US" smtClean="0"/>
              <a:pPr/>
              <a:t>23-Jul-17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95F696-DF5C-4F0F-B6EA-AA0757D9593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093932F-B64F-461D-8A3E-E8886F2C450F}" type="datetimeFigureOut">
              <a:rPr lang="en-US" smtClean="0"/>
              <a:pPr/>
              <a:t>23-Jul-17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F95F696-DF5C-4F0F-B6EA-AA0757D959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209800"/>
            <a:ext cx="7772400" cy="182976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CURRENT </a:t>
            </a:r>
            <a:r>
              <a:rPr lang="en-US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CHALLENGES IN PRACTISING PSYCHOTHERAPY AS  A TREATMENT FOR ADDICTION IN VIETNAM</a:t>
            </a:r>
            <a:r>
              <a:rPr lang="en-US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4</a:t>
            </a:r>
            <a:r>
              <a:rPr lang="en-US" sz="27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National </a:t>
            </a:r>
            <a:r>
              <a:rPr lang="en-US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Conference </a:t>
            </a:r>
            <a:r>
              <a:rPr lang="en-US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on Substance Use Disorder and HIV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 Chi Minh City, 3-5 August 2017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i="1" dirty="0">
                <a:latin typeface="Times New Roman" pitchFamily="18" charset="0"/>
                <a:cs typeface="Times New Roman" pitchFamily="18" charset="0"/>
              </a:rPr>
            </a:br>
            <a:endParaRPr lang="en-US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6400800" cy="1371600"/>
          </a:xfrm>
        </p:spPr>
        <p:txBody>
          <a:bodyPr>
            <a:normAutofit/>
          </a:bodyPr>
          <a:lstStyle/>
          <a:p>
            <a:pPr algn="ctr"/>
            <a:r>
              <a:rPr lang="en-US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Assoc. Prof. Bui Thi Xuan Mai, PhD.</a:t>
            </a:r>
          </a:p>
          <a:p>
            <a:pPr algn="ctr"/>
            <a:r>
              <a:rPr lang="en-US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University of </a:t>
            </a:r>
            <a:r>
              <a:rPr lang="en-US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Labor </a:t>
            </a:r>
            <a:r>
              <a:rPr lang="en-US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Social Affairs, HCMC</a:t>
            </a:r>
          </a:p>
          <a:p>
            <a:pPr algn="ctr"/>
            <a:r>
              <a:rPr lang="en-US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buixuanmaictxh@gmail.com</a:t>
            </a:r>
            <a:endParaRPr lang="en-US" sz="2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16890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334000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en-US" sz="5500" b="1" dirty="0" smtClean="0">
                <a:latin typeface="Times New Roman" pitchFamily="18" charset="0"/>
                <a:cs typeface="Times New Roman" pitchFamily="18" charset="0"/>
              </a:rPr>
              <a:t>Decision 2596/QĐ-TTg issued by Prime Minister inn 2013 approving the Scheme for innovation in drug rehabilitation in Viet Nam to 2020</a:t>
            </a:r>
          </a:p>
          <a:p>
            <a:pPr algn="just"/>
            <a:r>
              <a:rPr lang="en-US" sz="5500" dirty="0" smtClean="0">
                <a:latin typeface="Times New Roman" pitchFamily="18" charset="0"/>
                <a:cs typeface="Times New Roman" pitchFamily="18" charset="0"/>
              </a:rPr>
              <a:t>Regard addiction as a chronic disease due to brain disorders. </a:t>
            </a:r>
          </a:p>
          <a:p>
            <a:pPr algn="just"/>
            <a:r>
              <a:rPr lang="en-US" sz="5500" dirty="0" smtClean="0">
                <a:latin typeface="Times New Roman" pitchFamily="18" charset="0"/>
                <a:cs typeface="Times New Roman" pitchFamily="18" charset="0"/>
              </a:rPr>
              <a:t>Need long-term </a:t>
            </a:r>
            <a:r>
              <a:rPr lang="en-US" sz="5500" dirty="0" smtClean="0">
                <a:latin typeface="Times New Roman" pitchFamily="18" charset="0"/>
                <a:cs typeface="Times New Roman" pitchFamily="18" charset="0"/>
              </a:rPr>
              <a:t>treatment</a:t>
            </a:r>
            <a:endParaRPr lang="en-US" sz="55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5500" dirty="0" smtClean="0">
                <a:latin typeface="Times New Roman" pitchFamily="18" charset="0"/>
                <a:cs typeface="Times New Roman" pitchFamily="18" charset="0"/>
              </a:rPr>
              <a:t>Need medical-psycho-social interventions to change awareness, behaviors of patients</a:t>
            </a:r>
          </a:p>
          <a:p>
            <a:pPr algn="just"/>
            <a:r>
              <a:rPr lang="en-US" sz="5500" dirty="0" smtClean="0">
                <a:latin typeface="Times New Roman" pitchFamily="18" charset="0"/>
                <a:cs typeface="Times New Roman" pitchFamily="18" charset="0"/>
              </a:rPr>
              <a:t>Diversify measures and treatment models, esp. voluntary family-based and community-based services, compulsory </a:t>
            </a:r>
            <a:r>
              <a:rPr lang="en-US" sz="5500" dirty="0" smtClean="0">
                <a:latin typeface="Times New Roman" pitchFamily="18" charset="0"/>
                <a:cs typeface="Times New Roman" pitchFamily="18" charset="0"/>
              </a:rPr>
              <a:t>services </a:t>
            </a:r>
            <a:r>
              <a:rPr lang="en-US" sz="5500" dirty="0" smtClean="0">
                <a:latin typeface="Times New Roman" pitchFamily="18" charset="0"/>
                <a:cs typeface="Times New Roman" pitchFamily="18" charset="0"/>
              </a:rPr>
              <a:t>at detention centers</a:t>
            </a:r>
          </a:p>
          <a:p>
            <a:pPr algn="just"/>
            <a:r>
              <a:rPr lang="en-US" sz="5500" dirty="0" smtClean="0">
                <a:latin typeface="Times New Roman" pitchFamily="18" charset="0"/>
                <a:cs typeface="Times New Roman" pitchFamily="18" charset="0"/>
              </a:rPr>
              <a:t>Purpose of Project: to enhance awareness, professional capacity on prevention and treatment for </a:t>
            </a:r>
            <a:r>
              <a:rPr lang="en-US" sz="5500" dirty="0" smtClean="0">
                <a:latin typeface="Times New Roman" pitchFamily="18" charset="0"/>
                <a:cs typeface="Times New Roman" pitchFamily="18" charset="0"/>
              </a:rPr>
              <a:t>staffs, improving </a:t>
            </a:r>
            <a:r>
              <a:rPr lang="en-US" sz="5500" dirty="0" smtClean="0">
                <a:latin typeface="Times New Roman" pitchFamily="18" charset="0"/>
                <a:cs typeface="Times New Roman" pitchFamily="18" charset="0"/>
              </a:rPr>
              <a:t>the rate of patients successfully </a:t>
            </a:r>
            <a:r>
              <a:rPr lang="en-US" sz="5500" dirty="0" smtClean="0">
                <a:latin typeface="Times New Roman" pitchFamily="18" charset="0"/>
                <a:cs typeface="Times New Roman" pitchFamily="18" charset="0"/>
              </a:rPr>
              <a:t>reintegrated into society.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91600" cy="792162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Changing policy and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practice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of psychotherapy (addiction counseling) on SUD patients</a:t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b="0" dirty="0" smtClean="0">
                <a:latin typeface="Times New Roman" pitchFamily="18" charset="0"/>
                <a:cs typeface="Times New Roman" pitchFamily="18" charset="0"/>
              </a:rPr>
              <a:t>4.1 Project on innovation in drug rehabilitation</a:t>
            </a:r>
            <a:endParaRPr lang="en-US" sz="32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69883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Purposes: 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To provide knowledge and skills in addiction counseling for staffs working in drug detoxification.</a:t>
            </a:r>
          </a:p>
          <a:p>
            <a:pPr>
              <a:buFontTx/>
              <a:buChar char="-"/>
            </a:pPr>
            <a:r>
              <a:rPr lang="vi-V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To achieve goals in drug detoxification, meeting current requirements in drug detoxification.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4.2 </a:t>
            </a:r>
            <a:r>
              <a:rPr lang="en-US" sz="2400" b="0" dirty="0" smtClean="0"/>
              <a:t>Circular No. 04/2016/TT-BLDTBXH on promulgation of the framework of detoxification consult training course</a:t>
            </a:r>
            <a:endParaRPr lang="en-US" sz="2400" b="1" dirty="0"/>
          </a:p>
        </p:txBody>
      </p:sp>
    </p:spTree>
    <p:extLst>
      <p:ext uri="{BB962C8B-B14F-4D97-AF65-F5344CB8AC3E}">
        <p14:creationId xmlns="" xmlns:p14="http://schemas.microsoft.com/office/powerpoint/2010/main" val="2013774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5029200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en-US" sz="4300" dirty="0" smtClean="0">
                <a:latin typeface="Times New Roman" pitchFamily="18" charset="0"/>
                <a:cs typeface="Times New Roman" pitchFamily="18" charset="0"/>
              </a:rPr>
              <a:t>There’s a number of staffs receiving trainings on drug abuse and its effects on society, addiction counseling, case management  (through cooperation with </a:t>
            </a:r>
            <a:r>
              <a:rPr lang="en-US" sz="4300" dirty="0" smtClean="0">
                <a:latin typeface="Times New Roman" pitchFamily="18" charset="0"/>
                <a:cs typeface="Times New Roman" pitchFamily="18" charset="0"/>
              </a:rPr>
              <a:t>SAMHSA, FHI 360, SCDI…)</a:t>
            </a:r>
          </a:p>
          <a:p>
            <a:pPr algn="just"/>
            <a:r>
              <a:rPr lang="en-US" sz="4300" dirty="0" smtClean="0">
                <a:latin typeface="Times New Roman" pitchFamily="18" charset="0"/>
                <a:cs typeface="Times New Roman" pitchFamily="18" charset="0"/>
              </a:rPr>
              <a:t>The component </a:t>
            </a:r>
            <a:r>
              <a:rPr lang="en-US" sz="4300" dirty="0" smtClean="0">
                <a:latin typeface="Times New Roman" pitchFamily="18" charset="0"/>
                <a:cs typeface="Times New Roman" pitchFamily="18" charset="0"/>
              </a:rPr>
              <a:t>of addiction counseling is integrated into the official curriculums of some universities, institutions (ULSA1, ULSA2 and others)</a:t>
            </a:r>
            <a:endParaRPr lang="en-US" sz="43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4300" dirty="0" smtClean="0">
                <a:latin typeface="Times New Roman" pitchFamily="18" charset="0"/>
                <a:cs typeface="Times New Roman" pitchFamily="18" charset="0"/>
              </a:rPr>
              <a:t>Addiction counseling model began to be used experimentally on some groups, communities </a:t>
            </a:r>
            <a:endParaRPr lang="en-US" sz="43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4300" dirty="0" smtClean="0">
                <a:latin typeface="Times New Roman" pitchFamily="18" charset="0"/>
                <a:cs typeface="Times New Roman" pitchFamily="18" charset="0"/>
              </a:rPr>
              <a:t>Some rehab centers, Centers of Education, Labor and Social Affairs were converted to Addiction Treatment </a:t>
            </a:r>
            <a:r>
              <a:rPr lang="en-US" sz="4300" dirty="0" smtClean="0">
                <a:latin typeface="Times New Roman" pitchFamily="18" charset="0"/>
                <a:cs typeface="Times New Roman" pitchFamily="18" charset="0"/>
              </a:rPr>
              <a:t>Centers with highlights on the role of addiction counseling</a:t>
            </a:r>
            <a:endParaRPr lang="en-US" sz="43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4300" dirty="0" smtClean="0">
                <a:latin typeface="Times New Roman" pitchFamily="18" charset="0"/>
                <a:cs typeface="Times New Roman" pitchFamily="18" charset="0"/>
              </a:rPr>
              <a:t>There’s an enhancement in the awareness of </a:t>
            </a:r>
            <a:r>
              <a:rPr lang="en-US" sz="4300" dirty="0" smtClean="0">
                <a:latin typeface="Times New Roman" pitchFamily="18" charset="0"/>
                <a:cs typeface="Times New Roman" pitchFamily="18" charset="0"/>
              </a:rPr>
              <a:t>management staffs and clinical staffs with regards to addiction counseling.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154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4.3 Some achievements in developing counseling as an intervention model</a:t>
            </a: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2015382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Limitation of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social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awareness regarding to the role of addiction counseling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Shortage of counseling professionals plus inadequacy in qualifications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Challenges in implementation of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counseling, psychotherapy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Network of centers/clinics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applying addiction counseling have not been outspreaded enough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Insufficiency in addiction counseling training.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SOME CHALLENGES IN DEVELOPING COUNSELING (PSYCHOTHERAPY) IN ADDICTION TREATMENT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6526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acknowledgement from society, agencies, staffs, patients, their families on psychological intervention for behavior change is incomplete and unilateral.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insufficient awareness negatively affects the possibility of approaching counseling services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from patients and their families.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Negative influence on the perspectives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the managers of centers, clinics, both privately and publicly in providing, developing psychological interventions for SUD patients.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5.1.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Limitation of social awareness reagarding to the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role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of addiction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counseling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32572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 algn="just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There’s a huge shortage of staffs working in rehab centers and CBOs. 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Considerable limitation in staff’s qualifications especially on psychotherapy / CBT-based interventions.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5.2.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Shortage of counseling professionals plus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inadequacy in qualifications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1396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Counseling staffs are not methodically trained.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Experts in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psychological counseling are not well allocated.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Awareness of SUD patients on counseling intervention is not comprehensive, leading to absent meetings.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The role of counseling, psychotherapy in some MMT clinics is not holistically valued.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5.3.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Challenges in implementation of counseling,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psychotherapy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81775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Number of clinics/centers providing counseling services is small.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There’s more than 130 rehab centers nationwide, yet not enough focus on counseling, mostly providing awareness education and educational laboring. 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The number of counseling and treatment assisted service spots is limited: </a:t>
            </a:r>
            <a:r>
              <a:rPr lang="vi-VN" sz="3000" dirty="0" smtClean="0">
                <a:latin typeface="Times New Roman" pitchFamily="18" charset="0"/>
                <a:cs typeface="Times New Roman" pitchFamily="18" charset="0"/>
              </a:rPr>
              <a:t>35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counseling spots in 23 provinces</a:t>
            </a:r>
            <a:r>
              <a:rPr lang="vi-VN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5.4.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Network of centers/clinics applying addiction counseling have not been adequately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outspreaded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871166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839200" cy="4525963"/>
          </a:xfrm>
        </p:spPr>
        <p:txBody>
          <a:bodyPr>
            <a:noAutofit/>
          </a:bodyPr>
          <a:lstStyle/>
          <a:p>
            <a:pPr algn="just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Improperness in Training duration: relatively short regarding to the requirements on knowledge obtained. 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Course agenda only focus the basic knowledge, instead of intensive skills. 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Large number of participant per training leads to challenges in post-course practicum.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The heterogeneity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among participants on educational background, job positions makes it hard to generalize all-in basic knowledge and consistent training components.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5.5.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Insufficiency in addiction counseling training.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80723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Training agenda is not comprehensively developed.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Trainers are not sufficient enough and lacking of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practical experiences. 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Limitation in practicum. 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No strategies in intensive training focusing on addiction counseling at specialized institutions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such as universities.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5.6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Insufficiency in addiction counseling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training (continued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3562333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686800" cy="5410200"/>
          </a:xfrm>
        </p:spPr>
        <p:txBody>
          <a:bodyPr>
            <a:noAutofit/>
          </a:bodyPr>
          <a:lstStyle/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number of drug users and addicts increases (2015: 204,000, 2017: 210,751 (MOLISA, 2017),  average increase rate at 10% annually) with the considerable tendency in students, young people.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HCMC ranks the highest with 21,712 drug addicts, followed by Hanoi with 12,803 individuals, Dien Bien (9,481), Son La (8,888), Dong Nai (3,357).</a:t>
            </a:r>
          </a:p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High HIV prevalence is mainly due to drug use (MOH, 2016)</a:t>
            </a:r>
          </a:p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ATS and Methamphetamine use comes up with serious consequences yet no treatment guidelines introduced.</a:t>
            </a:r>
          </a:p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flow of drug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trafficking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from Laos, China, Myanmar, Thailand is on the rise.</a:t>
            </a:r>
          </a:p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emergence of aggressive and disruptive riots in detention centers becomes more widespread all over provinces (Hai Phong, Dong Nai, Tay Ninh, Vung Tau, etc.) with more drop-out patients.</a:t>
            </a:r>
          </a:p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drug-fueled issues in social security turns more complicated and urgent (robbing, mass murder, etc.). Court reports 1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8.916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case accepted with </a:t>
            </a:r>
            <a:r>
              <a:rPr lang="vi-VN" sz="2000" dirty="0" smtClean="0">
                <a:latin typeface="Times New Roman" pitchFamily="18" charset="0"/>
                <a:cs typeface="Times New Roman" pitchFamily="18" charset="0"/>
              </a:rPr>
              <a:t>24.360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convicts relating to drug charge (Supreme Court, 2016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986"/>
            <a:ext cx="8229600" cy="560613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1. 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rug addiction: Problems in Vietnam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232132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Basic Training components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for all staffs,  officials, and employees in addiction treatment and detoxification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(3 days)</a:t>
            </a:r>
            <a:endParaRPr lang="en-US" sz="35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Intensive Training components</a:t>
            </a:r>
            <a:r>
              <a:rPr lang="vi-VN" sz="3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all staffs,  officials, and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employees with focus on 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addiction counseling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(10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days)</a:t>
            </a:r>
            <a:endParaRPr lang="en-US" sz="35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Intensive Training components</a:t>
            </a:r>
            <a:r>
              <a:rPr lang="vi-VN" sz="3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for all staffs,  officials, and employees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with focus on 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social work and social support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days)</a:t>
            </a:r>
            <a:endParaRPr lang="en-US" sz="35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Framework of detoxification consult training course 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(Circular 04/2016/TT-BLDTBXH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97084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is a general training program: aiming to many groups of participants who are currently working with SUD patients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Seems to be quite consistent with the situation in Vietnam as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professional background of participants is still restricted.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However, in order to really implement psychological intervention and psychological counseling to promote behavior changes, how to use CBT approach and other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perspectives is still a tough question.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Overall Assessment of Short-term Refresher Courses on addiction counseling</a:t>
            </a:r>
            <a:endParaRPr lang="en-US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57409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Some universities in Vietnam now have psychology track in their curriculum yet mainly theoretical training</a:t>
            </a:r>
            <a:endParaRPr lang="en-US" sz="3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2 main focuses: General Psychology and Educational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sychology</a:t>
            </a:r>
            <a:endParaRPr lang="en-US" sz="39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900" dirty="0" smtClean="0">
                <a:latin typeface="Times New Roman" pitchFamily="18" charset="0"/>
                <a:cs typeface="Times New Roman" pitchFamily="18" charset="0"/>
              </a:rPr>
              <a:t>There’re only 2 institutions providing Clinical psychology, counseling training with intensive orientation yet still restricting at basic level (Hanoi University of Social Science and Humanity, Hanoi National University of Education)</a:t>
            </a:r>
            <a:endParaRPr lang="en-US" sz="39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900" dirty="0" smtClean="0">
                <a:latin typeface="Times New Roman" pitchFamily="18" charset="0"/>
                <a:cs typeface="Times New Roman" pitchFamily="18" charset="0"/>
              </a:rPr>
              <a:t>ULSA also has addiction counseling inserted into the </a:t>
            </a:r>
            <a:r>
              <a:rPr lang="en-US" sz="39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900" dirty="0" smtClean="0">
                <a:latin typeface="Times New Roman" pitchFamily="18" charset="0"/>
                <a:cs typeface="Times New Roman" pitchFamily="18" charset="0"/>
              </a:rPr>
              <a:t>urriculums but with 2-3 credits only. </a:t>
            </a:r>
            <a:endParaRPr lang="en-US" sz="39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900" dirty="0" smtClean="0">
                <a:latin typeface="Times New Roman" pitchFamily="18" charset="0"/>
                <a:cs typeface="Times New Roman" pitchFamily="18" charset="0"/>
              </a:rPr>
              <a:t>Almost all universities have not provided practicum program to improve counseling skills.</a:t>
            </a:r>
            <a:endParaRPr lang="en-US" sz="39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Regular training on addiction counseling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14875652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b="1" dirty="0" smtClean="0"/>
          </a:p>
          <a:p>
            <a:pPr marL="0" indent="0" algn="ctr">
              <a:buNone/>
            </a:pPr>
            <a:r>
              <a:rPr lang="en-US" sz="4400" b="1" dirty="0" smtClean="0"/>
              <a:t>THANK YOU!</a:t>
            </a:r>
            <a:endParaRPr lang="en-US" sz="44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85555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61467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Drug abusers used to be regarded as 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criminals.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The best solution back then is arresting and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sending them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to detention centers. Main interventions include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detoxification, drug supply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prevention, education and “forced labor” as a therapy.</a:t>
            </a:r>
            <a:endParaRPr lang="en-US" sz="3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Then drug addiction was involved with 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social evils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, moral depravation, low awareness, lazy, so “education and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labor”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are preferred as intervention, etc.</a:t>
            </a:r>
            <a:endParaRPr lang="en-US" sz="3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Later, addicts were called victims, as they were tempted and induced. As a result, they need more education and labor to keep away from drugs, etc.</a:t>
            </a:r>
          </a:p>
          <a:p>
            <a:pPr algn="just"/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Currently, addicted are treated as 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patients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, which means they need doctors and treatments like any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other diseases.</a:t>
            </a:r>
            <a:endParaRPr lang="en-US" sz="35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2. Tendencies in intervention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over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time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6195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/>
            <a:r>
              <a:rPr lang="en-US" dirty="0" smtClean="0"/>
              <a:t>Addiction counseling is:</a:t>
            </a:r>
          </a:p>
          <a:p>
            <a:r>
              <a:rPr lang="en-US" dirty="0" smtClean="0"/>
              <a:t>A interactive process between </a:t>
            </a:r>
            <a:r>
              <a:rPr lang="en-US" dirty="0" smtClean="0"/>
              <a:t>counselor </a:t>
            </a:r>
            <a:r>
              <a:rPr lang="en-US" dirty="0" smtClean="0"/>
              <a:t>and </a:t>
            </a:r>
            <a:r>
              <a:rPr lang="en-US" dirty="0" smtClean="0"/>
              <a:t>patients</a:t>
            </a:r>
            <a:r>
              <a:rPr lang="en-US" dirty="0" smtClean="0"/>
              <a:t> needing counseling</a:t>
            </a:r>
            <a:endParaRPr lang="en-US" dirty="0" smtClean="0"/>
          </a:p>
          <a:p>
            <a:r>
              <a:rPr lang="en-US" dirty="0" smtClean="0"/>
              <a:t>A service provided with professional skills and principles.</a:t>
            </a:r>
          </a:p>
          <a:p>
            <a:r>
              <a:rPr lang="en-US" dirty="0" smtClean="0"/>
              <a:t>To help patients understand their challenges, drug-related issues, support them </a:t>
            </a:r>
            <a:r>
              <a:rPr lang="en-US" dirty="0" smtClean="0"/>
              <a:t>to enhance </a:t>
            </a:r>
            <a:r>
              <a:rPr lang="en-US" dirty="0" smtClean="0"/>
              <a:t>their </a:t>
            </a:r>
            <a:r>
              <a:rPr lang="en-US" b="1" dirty="0" smtClean="0"/>
              <a:t>problem-solving skills. </a:t>
            </a:r>
            <a:endParaRPr lang="en-US" b="1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Addiction Counseling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b="0" dirty="0" smtClean="0">
                <a:latin typeface="Times New Roman" pitchFamily="18" charset="0"/>
                <a:cs typeface="Times New Roman" pitchFamily="18" charset="0"/>
              </a:rPr>
              <a:t>3.1 Concepts</a:t>
            </a:r>
            <a:endParaRPr lang="en-US" sz="32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705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839200" cy="4525963"/>
          </a:xfrm>
        </p:spPr>
        <p:txBody>
          <a:bodyPr>
            <a:noAutofit/>
          </a:bodyPr>
          <a:lstStyle/>
          <a:p>
            <a:r>
              <a:rPr lang="en-US" sz="2000" dirty="0" smtClean="0"/>
              <a:t>They seem to have a lot problems in their lives: </a:t>
            </a:r>
          </a:p>
          <a:p>
            <a:pPr marL="0" indent="0">
              <a:buNone/>
            </a:pPr>
            <a:r>
              <a:rPr lang="en-US" sz="2000" dirty="0" smtClean="0"/>
              <a:t>	+ Problematic relationships with family and society, </a:t>
            </a:r>
          </a:p>
          <a:p>
            <a:pPr marL="0" indent="0">
              <a:buNone/>
            </a:pPr>
            <a:r>
              <a:rPr lang="en-US" sz="2000" dirty="0" smtClean="0"/>
              <a:t>	+ Trouble finding a job, </a:t>
            </a:r>
          </a:p>
          <a:p>
            <a:pPr marL="0" indent="0">
              <a:buNone/>
            </a:pPr>
            <a:r>
              <a:rPr lang="en-US" sz="2000" dirty="0" smtClean="0"/>
              <a:t>	+ </a:t>
            </a:r>
            <a:r>
              <a:rPr lang="en-US" sz="2000" dirty="0" smtClean="0"/>
              <a:t>Financial </a:t>
            </a:r>
            <a:r>
              <a:rPr lang="en-US" sz="2000" dirty="0" smtClean="0"/>
              <a:t>and housing problems,</a:t>
            </a:r>
          </a:p>
          <a:p>
            <a:pPr marL="0" indent="0">
              <a:buNone/>
            </a:pPr>
            <a:r>
              <a:rPr lang="en-US" sz="2000" dirty="0" smtClean="0"/>
              <a:t>	+ Experience of inferiority complex</a:t>
            </a:r>
          </a:p>
          <a:p>
            <a:pPr marL="0" indent="0">
              <a:buNone/>
            </a:pPr>
            <a:r>
              <a:rPr lang="en-US" sz="2000" dirty="0" smtClean="0"/>
              <a:t>	+ Stigma from family and society.</a:t>
            </a:r>
          </a:p>
          <a:p>
            <a:pPr marL="0" indent="0">
              <a:buNone/>
            </a:pPr>
            <a:r>
              <a:rPr lang="en-US" sz="2000" dirty="0" smtClean="0"/>
              <a:t>	+ Heath risks and other problems</a:t>
            </a:r>
            <a:endParaRPr lang="en-US" sz="2000" dirty="0"/>
          </a:p>
          <a:p>
            <a:r>
              <a:rPr lang="en-US" sz="2000" dirty="0" smtClean="0"/>
              <a:t> Patients often experience fear and anxiety </a:t>
            </a:r>
            <a:r>
              <a:rPr lang="en-US" sz="2000" dirty="0" smtClean="0"/>
              <a:t>in </a:t>
            </a:r>
            <a:r>
              <a:rPr lang="en-US" sz="2000" dirty="0" smtClean="0"/>
              <a:t>their present and </a:t>
            </a:r>
            <a:r>
              <a:rPr lang="en-US" sz="2000" dirty="0" smtClean="0"/>
              <a:t>in their future</a:t>
            </a:r>
            <a:r>
              <a:rPr lang="en-US" sz="2000" dirty="0" smtClean="0"/>
              <a:t>, </a:t>
            </a:r>
            <a:r>
              <a:rPr lang="en-US" sz="2000" dirty="0" smtClean="0"/>
              <a:t> worried for their </a:t>
            </a:r>
            <a:r>
              <a:rPr lang="en-US" sz="2000" dirty="0" smtClean="0"/>
              <a:t>children and families.</a:t>
            </a:r>
            <a:endParaRPr lang="en-US" sz="2000" dirty="0"/>
          </a:p>
          <a:p>
            <a:r>
              <a:rPr lang="en-US" sz="2000" dirty="0" smtClean="0"/>
              <a:t>They’re </a:t>
            </a:r>
            <a:r>
              <a:rPr lang="en-US" sz="2000" dirty="0" smtClean="0"/>
              <a:t>often seen as criminal, dangerous group.</a:t>
            </a:r>
            <a:endParaRPr lang="en-US" sz="2000" dirty="0"/>
          </a:p>
          <a:p>
            <a:r>
              <a:rPr lang="en-US" sz="2000" dirty="0" smtClean="0"/>
              <a:t>They often face disrespect, marginalization.</a:t>
            </a:r>
            <a:endParaRPr lang="en-US" sz="2000" dirty="0"/>
          </a:p>
          <a:p>
            <a:r>
              <a:rPr lang="en-US" sz="2000" dirty="0" smtClean="0"/>
              <a:t> They often regarded as “black </a:t>
            </a:r>
            <a:r>
              <a:rPr lang="en-US" sz="2000" dirty="0" err="1" smtClean="0"/>
              <a:t>sheeps</a:t>
            </a:r>
            <a:r>
              <a:rPr lang="en-US" sz="2000" dirty="0" smtClean="0"/>
              <a:t>” </a:t>
            </a:r>
            <a:r>
              <a:rPr lang="en-US" sz="2000" dirty="0" smtClean="0"/>
              <a:t>with antisocial </a:t>
            </a:r>
            <a:r>
              <a:rPr lang="en-US" sz="2000" dirty="0" smtClean="0"/>
              <a:t>behaviors </a:t>
            </a:r>
            <a:r>
              <a:rPr lang="en-US" sz="2000" dirty="0" smtClean="0"/>
              <a:t>and actions against moral norms set by the majority.</a:t>
            </a:r>
          </a:p>
          <a:p>
            <a:r>
              <a:rPr lang="en-US" sz="2000" dirty="0" smtClean="0"/>
              <a:t>……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0" dirty="0" smtClean="0"/>
              <a:t>3.2 Patients need counseling services because:</a:t>
            </a:r>
            <a:endParaRPr lang="en-US" sz="3200" b="0" dirty="0"/>
          </a:p>
        </p:txBody>
      </p:sp>
    </p:spTree>
    <p:extLst>
      <p:ext uri="{BB962C8B-B14F-4D97-AF65-F5344CB8AC3E}">
        <p14:creationId xmlns="" xmlns:p14="http://schemas.microsoft.com/office/powerpoint/2010/main" val="366362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/>
          </a:p>
          <a:p>
            <a:r>
              <a:rPr lang="en-US" dirty="0" smtClean="0"/>
              <a:t>Identify the risk factors </a:t>
            </a:r>
            <a:endParaRPr lang="en-US" dirty="0"/>
          </a:p>
          <a:p>
            <a:r>
              <a:rPr lang="en-US" dirty="0" smtClean="0"/>
              <a:t>Help patients </a:t>
            </a:r>
            <a:r>
              <a:rPr lang="en-US" dirty="0" smtClean="0"/>
              <a:t>choose </a:t>
            </a:r>
            <a:r>
              <a:rPr lang="en-US" dirty="0" smtClean="0"/>
              <a:t>appropriate measures to deal with risks.</a:t>
            </a:r>
            <a:endParaRPr lang="en-US" dirty="0"/>
          </a:p>
          <a:p>
            <a:r>
              <a:rPr lang="en-US" dirty="0" smtClean="0"/>
              <a:t>Help patients reduce risks or quit using</a:t>
            </a:r>
          </a:p>
          <a:p>
            <a:r>
              <a:rPr lang="en-US" dirty="0" smtClean="0"/>
              <a:t>Assist patients set up goals and making plans to solve their problems. </a:t>
            </a:r>
          </a:p>
          <a:p>
            <a:r>
              <a:rPr lang="en-US" dirty="0" smtClean="0"/>
              <a:t>Develop drug-resistance and problem-solving skills.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0" dirty="0" smtClean="0">
                <a:latin typeface="Times New Roman" pitchFamily="18" charset="0"/>
                <a:cs typeface="Times New Roman" pitchFamily="18" charset="0"/>
              </a:rPr>
              <a:t>3.3 Roles of counseling therapists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5420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Patients have </a:t>
            </a:r>
            <a:r>
              <a:rPr lang="en-US" dirty="0" smtClean="0"/>
              <a:t>the need </a:t>
            </a:r>
            <a:r>
              <a:rPr lang="en-US" dirty="0" smtClean="0"/>
              <a:t>to be counseled, desire to change</a:t>
            </a:r>
          </a:p>
          <a:p>
            <a:r>
              <a:rPr lang="en-US" dirty="0" smtClean="0"/>
              <a:t>Counselor must possess adequate knowledge, professional skills</a:t>
            </a:r>
          </a:p>
          <a:p>
            <a:r>
              <a:rPr lang="en-US" dirty="0" smtClean="0"/>
              <a:t>Counseling venue need to satisfy particular standards: private capacity, confidentiality, safety, etc.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3.4 What does it take to make addiction counseling possible?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637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Overarching purpose is to:</a:t>
            </a:r>
          </a:p>
          <a:p>
            <a:pPr marL="0" indent="0">
              <a:buNone/>
            </a:pPr>
            <a:r>
              <a:rPr lang="en-US" b="1" i="1" dirty="0" smtClean="0"/>
              <a:t>1. Help patients feel more self-responsibility by:</a:t>
            </a:r>
          </a:p>
          <a:p>
            <a:pPr>
              <a:buFontTx/>
              <a:buChar char="-"/>
            </a:pPr>
            <a:r>
              <a:rPr lang="en-US" dirty="0" smtClean="0"/>
              <a:t>Developing decision-making skills properly</a:t>
            </a:r>
          </a:p>
          <a:p>
            <a:pPr>
              <a:buFontTx/>
              <a:buChar char="-"/>
            </a:pPr>
            <a:r>
              <a:rPr lang="en-US" dirty="0" smtClean="0"/>
              <a:t>Providing information for decision-making</a:t>
            </a:r>
          </a:p>
          <a:p>
            <a:pPr>
              <a:buFontTx/>
              <a:buChar char="-"/>
            </a:pPr>
            <a:r>
              <a:rPr lang="en-US" dirty="0" smtClean="0"/>
              <a:t>Facilitating </a:t>
            </a:r>
            <a:r>
              <a:rPr lang="en-US" dirty="0" smtClean="0"/>
              <a:t>behavioral </a:t>
            </a:r>
            <a:r>
              <a:rPr lang="en-US" dirty="0" smtClean="0"/>
              <a:t>changes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2. </a:t>
            </a:r>
            <a:r>
              <a:rPr lang="en-US" b="1" i="1" dirty="0" smtClean="0"/>
              <a:t>Effectively organize their lives by their own:</a:t>
            </a:r>
          </a:p>
          <a:p>
            <a:pPr>
              <a:buFontTx/>
              <a:buChar char="-"/>
            </a:pPr>
            <a:r>
              <a:rPr lang="en-US" dirty="0" smtClean="0"/>
              <a:t>Reduce risks and quit </a:t>
            </a:r>
            <a:r>
              <a:rPr lang="en-US" dirty="0" smtClean="0"/>
              <a:t>using drug,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Recovery, regain the balance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3.5.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Purposes of addiction counseling?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5366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dirty="0" smtClean="0"/>
              <a:t>To understand </a:t>
            </a:r>
            <a:r>
              <a:rPr lang="en-US" dirty="0" smtClean="0"/>
              <a:t>deeply </a:t>
            </a:r>
            <a:r>
              <a:rPr lang="en-US" dirty="0" smtClean="0"/>
              <a:t>about drugs, the addiction mechanism, harms, etc.</a:t>
            </a:r>
            <a:endParaRPr lang="en-US" dirty="0"/>
          </a:p>
          <a:p>
            <a:pPr lvl="0"/>
            <a:r>
              <a:rPr lang="en-US" dirty="0" smtClean="0"/>
              <a:t>To learn new knowledge and skills, know how to make decision, deal with drug-related problems</a:t>
            </a:r>
            <a:endParaRPr lang="en-US" dirty="0"/>
          </a:p>
          <a:p>
            <a:pPr lvl="0"/>
            <a:r>
              <a:rPr lang="en-US" dirty="0" smtClean="0"/>
              <a:t>To eradicate inferiority complex, stigma to integrate into society</a:t>
            </a:r>
            <a:endParaRPr lang="en-US" dirty="0"/>
          </a:p>
          <a:p>
            <a:pPr lvl="0"/>
            <a:r>
              <a:rPr lang="en-US" dirty="0" smtClean="0"/>
              <a:t>To live with responsibility to themselves and family</a:t>
            </a:r>
            <a:endParaRPr lang="en-US" dirty="0"/>
          </a:p>
          <a:p>
            <a:pPr lvl="0"/>
            <a:r>
              <a:rPr lang="en-US" dirty="0" smtClean="0"/>
              <a:t>To change lifestyles, </a:t>
            </a:r>
            <a:r>
              <a:rPr lang="en-US" dirty="0" smtClean="0"/>
              <a:t>thought patterns </a:t>
            </a:r>
            <a:r>
              <a:rPr lang="en-US" dirty="0" smtClean="0"/>
              <a:t>and negative behaviors.</a:t>
            </a:r>
            <a:endParaRPr lang="en-US" dirty="0"/>
          </a:p>
          <a:p>
            <a:pPr lvl="0"/>
            <a:r>
              <a:rPr lang="en-US" dirty="0" smtClean="0"/>
              <a:t>To approach intervention services for SUD patients</a:t>
            </a:r>
            <a:endParaRPr lang="en-US" dirty="0"/>
          </a:p>
          <a:p>
            <a:r>
              <a:rPr lang="en-US" dirty="0" smtClean="0"/>
              <a:t>To reduce drug harms, HIV prevalence </a:t>
            </a:r>
            <a:r>
              <a:rPr lang="en-US" dirty="0" smtClean="0"/>
              <a:t>fueled </a:t>
            </a:r>
            <a:r>
              <a:rPr lang="en-US" dirty="0" smtClean="0"/>
              <a:t>by drug use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Specific purposes of Addiction counseling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264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779</TotalTime>
  <Words>1505</Words>
  <Application>Microsoft Office PowerPoint</Application>
  <PresentationFormat>On-screen Show (4:3)</PresentationFormat>
  <Paragraphs>130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Concourse</vt:lpstr>
      <vt:lpstr> CURRENT CHALLENGES IN PRACTISING PSYCHOTHERAPY AS  A TREATMENT FOR ADDICTION IN VIETNAM  The 4th National Conference on Substance Use Disorder and HIV Ho Chi Minh City, 3-5 August 2017 </vt:lpstr>
      <vt:lpstr>1. Drug addiction: Problems in Vietnam</vt:lpstr>
      <vt:lpstr>2. Tendencies in intervention over time</vt:lpstr>
      <vt:lpstr>3. Addiction Counseling:  3.1 Concepts</vt:lpstr>
      <vt:lpstr>3.2 Patients need counseling services because:</vt:lpstr>
      <vt:lpstr>3.3 Roles of counseling therapists </vt:lpstr>
      <vt:lpstr>3.4 What does it take to make addiction counseling possible?</vt:lpstr>
      <vt:lpstr>3.5. Purposes of addiction counseling? </vt:lpstr>
      <vt:lpstr>Specific purposes of Addiction counseling</vt:lpstr>
      <vt:lpstr>4. Changing policy and practice of psychotherapy (addiction counseling) on SUD patients 4.1 Project on innovation in drug rehabilitation</vt:lpstr>
      <vt:lpstr>4.2 Circular No. 04/2016/TT-BLDTBXH on promulgation of the framework of detoxification consult training course</vt:lpstr>
      <vt:lpstr>4.3 Some achievements in developing counseling as an intervention model</vt:lpstr>
      <vt:lpstr>5. SOME CHALLENGES IN DEVELOPING COUNSELING (PSYCHOTHERAPY) IN ADDICTION TREATMENT</vt:lpstr>
      <vt:lpstr>5.1. Limitation of social awareness reagarding to the role of addiction counseling</vt:lpstr>
      <vt:lpstr>5.2. Shortage of counseling professionals plus inadequacy in qualifications</vt:lpstr>
      <vt:lpstr>5.3. Challenges in implementation of counseling, psychotherapy</vt:lpstr>
      <vt:lpstr>5.4. Network of centers/clinics applying addiction counseling have not been adequately outspreaded</vt:lpstr>
      <vt:lpstr>5.5. Insufficiency in addiction counseling training.</vt:lpstr>
      <vt:lpstr>5.6 Insufficiency in addiction counseling training (continued)</vt:lpstr>
      <vt:lpstr>Framework of detoxification consult training course (Circular 04/2016/TT-BLDTBXH)</vt:lpstr>
      <vt:lpstr>Overall Assessment of Short-term Refresher Courses on addiction counseling</vt:lpstr>
      <vt:lpstr>Regular training on addiction counseling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MỘT SỐ THÁCH THỨC TRONG SỬ DỤNG THAM VẤN  ĐIỀU TRỊ NGHIỆN TẠI VIỆT NAM HIỆN NAY Hội thảo Tp. HCM ngày 4/8/2017</dc:title>
  <dc:creator>User</dc:creator>
  <cp:lastModifiedBy>Nhu Trang</cp:lastModifiedBy>
  <cp:revision>96</cp:revision>
  <dcterms:created xsi:type="dcterms:W3CDTF">2017-07-12T07:13:29Z</dcterms:created>
  <dcterms:modified xsi:type="dcterms:W3CDTF">2017-07-23T15:12:37Z</dcterms:modified>
</cp:coreProperties>
</file>