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62" r:id="rId3"/>
    <p:sldId id="259" r:id="rId4"/>
    <p:sldId id="293" r:id="rId5"/>
    <p:sldId id="294" r:id="rId6"/>
    <p:sldId id="296" r:id="rId7"/>
    <p:sldId id="297" r:id="rId8"/>
    <p:sldId id="292" r:id="rId9"/>
    <p:sldId id="295" r:id="rId10"/>
    <p:sldId id="273" r:id="rId11"/>
    <p:sldId id="272" r:id="rId12"/>
    <p:sldId id="288" r:id="rId13"/>
    <p:sldId id="282" r:id="rId14"/>
    <p:sldId id="275" r:id="rId15"/>
    <p:sldId id="274" r:id="rId16"/>
    <p:sldId id="278" r:id="rId17"/>
    <p:sldId id="279" r:id="rId18"/>
    <p:sldId id="287" r:id="rId19"/>
    <p:sldId id="280" r:id="rId20"/>
    <p:sldId id="284" r:id="rId21"/>
    <p:sldId id="285" r:id="rId22"/>
    <p:sldId id="286" r:id="rId23"/>
    <p:sldId id="28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78" autoAdjust="0"/>
    <p:restoredTop sz="94671" autoAdjust="0"/>
  </p:normalViewPr>
  <p:slideViewPr>
    <p:cSldViewPr>
      <p:cViewPr varScale="1">
        <p:scale>
          <a:sx n="70" d="100"/>
          <a:sy n="70" d="100"/>
        </p:scale>
        <p:origin x="157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ED3653-3CB4-49C2-A137-A63268FC43CA}" type="datetimeFigureOut">
              <a:rPr lang="en-US" smtClean="0"/>
              <a:t>7/20/2017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6511F4-4540-4065-8084-61F95AFB9CA6}" type="slidenum">
              <a:rPr lang="en-US" smtClean="0"/>
              <a:t>‹#›</a:t>
            </a:fld>
            <a:endParaRPr lang="en-US"/>
          </a:p>
        </p:txBody>
      </p:sp>
    </p:spTree>
    <p:extLst>
      <p:ext uri="{BB962C8B-B14F-4D97-AF65-F5344CB8AC3E}">
        <p14:creationId xmlns:p14="http://schemas.microsoft.com/office/powerpoint/2010/main" val="3235414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E677D9-FBDB-479D-BF84-2E937BADB8FB}" type="slidenum">
              <a:rPr lang="en-US" smtClean="0"/>
              <a:t>5</a:t>
            </a:fld>
            <a:endParaRPr lang="en-US"/>
          </a:p>
        </p:txBody>
      </p:sp>
    </p:spTree>
    <p:extLst>
      <p:ext uri="{BB962C8B-B14F-4D97-AF65-F5344CB8AC3E}">
        <p14:creationId xmlns:p14="http://schemas.microsoft.com/office/powerpoint/2010/main" val="4331934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9093932F-B64F-461D-8A3E-E8886F2C450F}" type="datetimeFigureOut">
              <a:rPr lang="en-US" smtClean="0"/>
              <a:t>7/20/2017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F95F696-DF5C-4F0F-B6EA-AA0757D9593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93932F-B64F-461D-8A3E-E8886F2C450F}" type="datetimeFigureOut">
              <a:rPr lang="en-US" smtClean="0"/>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5F696-DF5C-4F0F-B6EA-AA0757D9593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93932F-B64F-461D-8A3E-E8886F2C450F}" type="datetimeFigureOut">
              <a:rPr lang="en-US" smtClean="0"/>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5F696-DF5C-4F0F-B6EA-AA0757D9593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093932F-B64F-461D-8A3E-E8886F2C450F}" type="datetimeFigureOut">
              <a:rPr lang="en-US" smtClean="0"/>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5F696-DF5C-4F0F-B6EA-AA0757D9593E}"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093932F-B64F-461D-8A3E-E8886F2C450F}" type="datetimeFigureOut">
              <a:rPr lang="en-US" smtClean="0"/>
              <a:t>7/20/2017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95F696-DF5C-4F0F-B6EA-AA0757D9593E}"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093932F-B64F-461D-8A3E-E8886F2C450F}" type="datetimeFigureOut">
              <a:rPr lang="en-US" smtClean="0"/>
              <a:t>7/20/2017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5F696-DF5C-4F0F-B6EA-AA0757D9593E}" type="slidenum">
              <a:rPr lang="en-US" smtClean="0"/>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093932F-B64F-461D-8A3E-E8886F2C450F}" type="datetimeFigureOut">
              <a:rPr lang="en-US" smtClean="0"/>
              <a:t>7/20/2017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95F696-DF5C-4F0F-B6EA-AA0757D9593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093932F-B64F-461D-8A3E-E8886F2C450F}" type="datetimeFigureOut">
              <a:rPr lang="en-US" smtClean="0"/>
              <a:t>7/20/2017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95F696-DF5C-4F0F-B6EA-AA0757D9593E}" type="slidenum">
              <a:rPr lang="en-US" smtClean="0"/>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93932F-B64F-461D-8A3E-E8886F2C450F}" type="datetimeFigureOut">
              <a:rPr lang="en-US" smtClean="0"/>
              <a:t>7/20/2017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95F696-DF5C-4F0F-B6EA-AA0757D9593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9093932F-B64F-461D-8A3E-E8886F2C450F}" type="datetimeFigureOut">
              <a:rPr lang="en-US" smtClean="0"/>
              <a:t>7/20/2017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95F696-DF5C-4F0F-B6EA-AA0757D9593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9093932F-B64F-461D-8A3E-E8886F2C450F}" type="datetimeFigureOut">
              <a:rPr lang="en-US" smtClean="0"/>
              <a:t>7/20/2017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F95F696-DF5C-4F0F-B6EA-AA0757D9593E}"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093932F-B64F-461D-8A3E-E8886F2C450F}" type="datetimeFigureOut">
              <a:rPr lang="en-US" smtClean="0"/>
              <a:t>7/20/2017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F95F696-DF5C-4F0F-B6EA-AA0757D9593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209800"/>
            <a:ext cx="7772400" cy="1829761"/>
          </a:xfrm>
        </p:spPr>
        <p:txBody>
          <a:bodyPr>
            <a:normAutofit fontScale="90000"/>
          </a:bodyPr>
          <a:lstStyle/>
          <a:p>
            <a:pPr algn="ctr"/>
            <a:r>
              <a:rPr lang="en-US" sz="3100" b="1" dirty="0" smtClean="0">
                <a:solidFill>
                  <a:schemeClr val="tx1"/>
                </a:solidFill>
                <a:latin typeface="Times New Roman" pitchFamily="18" charset="0"/>
                <a:cs typeface="Times New Roman" pitchFamily="18" charset="0"/>
              </a:rPr>
              <a:t/>
            </a:r>
            <a:br>
              <a:rPr lang="en-US" sz="3100" b="1" dirty="0" smtClean="0">
                <a:solidFill>
                  <a:schemeClr val="tx1"/>
                </a:solidFill>
                <a:latin typeface="Times New Roman" pitchFamily="18" charset="0"/>
                <a:cs typeface="Times New Roman" pitchFamily="18" charset="0"/>
              </a:rPr>
            </a:br>
            <a:r>
              <a:rPr lang="en-US" sz="3100" b="1" dirty="0" smtClean="0">
                <a:solidFill>
                  <a:schemeClr val="tx1"/>
                </a:solidFill>
                <a:latin typeface="Times New Roman" pitchFamily="18" charset="0"/>
                <a:cs typeface="Times New Roman" pitchFamily="18" charset="0"/>
              </a:rPr>
              <a:t>MỘT </a:t>
            </a:r>
            <a:r>
              <a:rPr lang="en-US" sz="3100" b="1" dirty="0">
                <a:solidFill>
                  <a:schemeClr val="tx1"/>
                </a:solidFill>
                <a:latin typeface="Times New Roman" pitchFamily="18" charset="0"/>
                <a:cs typeface="Times New Roman" pitchFamily="18" charset="0"/>
              </a:rPr>
              <a:t>SỐ THÁCH THỨC TRONG SỬ DỤNG THAM VẤN  ĐIỀU TRỊ NGHIỆN </a:t>
            </a:r>
            <a:r>
              <a:rPr lang="en-US" sz="3100" b="1" dirty="0" smtClean="0">
                <a:solidFill>
                  <a:schemeClr val="tx1"/>
                </a:solidFill>
                <a:latin typeface="Times New Roman" pitchFamily="18" charset="0"/>
                <a:cs typeface="Times New Roman" pitchFamily="18" charset="0"/>
              </a:rPr>
              <a:t>MA TÚY TẠI </a:t>
            </a:r>
            <a:r>
              <a:rPr lang="en-US" sz="3100" b="1" dirty="0">
                <a:solidFill>
                  <a:schemeClr val="tx1"/>
                </a:solidFill>
                <a:latin typeface="Times New Roman" pitchFamily="18" charset="0"/>
                <a:cs typeface="Times New Roman" pitchFamily="18" charset="0"/>
              </a:rPr>
              <a:t>VIỆT NAM HIỆN </a:t>
            </a:r>
            <a:r>
              <a:rPr lang="en-US" sz="3100" b="1" dirty="0" smtClean="0">
                <a:solidFill>
                  <a:schemeClr val="tx1"/>
                </a:solidFill>
                <a:latin typeface="Times New Roman" pitchFamily="18" charset="0"/>
                <a:cs typeface="Times New Roman" pitchFamily="18" charset="0"/>
              </a:rPr>
              <a:t>NAY</a:t>
            </a:r>
            <a:br>
              <a:rPr lang="en-US" sz="3100" b="1"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
            </a:r>
            <a:br>
              <a:rPr lang="en-US" sz="2700" dirty="0" smtClean="0">
                <a:solidFill>
                  <a:schemeClr val="tx1"/>
                </a:solidFill>
                <a:latin typeface="Times New Roman" pitchFamily="18" charset="0"/>
                <a:cs typeface="Times New Roman" pitchFamily="18" charset="0"/>
              </a:rPr>
            </a:br>
            <a:r>
              <a:rPr lang="en-US" sz="2400" b="1" dirty="0" err="1" smtClean="0">
                <a:solidFill>
                  <a:schemeClr val="tx1"/>
                </a:solidFill>
                <a:latin typeface="Times New Roman" pitchFamily="18" charset="0"/>
                <a:cs typeface="Times New Roman" pitchFamily="18" charset="0"/>
              </a:rPr>
              <a:t>Hội</a:t>
            </a:r>
            <a:r>
              <a:rPr lang="en-US" sz="2400" b="1" dirty="0" smtClean="0">
                <a:solidFill>
                  <a:schemeClr val="tx1"/>
                </a:solidFill>
                <a:latin typeface="Times New Roman" pitchFamily="18" charset="0"/>
                <a:cs typeface="Times New Roman" pitchFamily="18" charset="0"/>
              </a:rPr>
              <a:t> </a:t>
            </a:r>
            <a:r>
              <a:rPr lang="en-US" sz="2400" b="1" dirty="0" err="1" smtClean="0">
                <a:solidFill>
                  <a:schemeClr val="tx1"/>
                </a:solidFill>
                <a:latin typeface="Times New Roman" pitchFamily="18" charset="0"/>
                <a:cs typeface="Times New Roman" pitchFamily="18" charset="0"/>
              </a:rPr>
              <a:t>nghị</a:t>
            </a:r>
            <a:r>
              <a:rPr lang="en-US" sz="2400" b="1" dirty="0" smtClean="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Quốc</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Gia</a:t>
            </a:r>
            <a:r>
              <a:rPr lang="en-US" sz="2400" b="1" dirty="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thứ</a:t>
            </a:r>
            <a:r>
              <a:rPr lang="en-US" sz="2400" b="1" dirty="0">
                <a:solidFill>
                  <a:schemeClr val="tx1"/>
                </a:solidFill>
                <a:latin typeface="Times New Roman" pitchFamily="18" charset="0"/>
                <a:cs typeface="Times New Roman" pitchFamily="18" charset="0"/>
              </a:rPr>
              <a:t> IV </a:t>
            </a:r>
            <a:r>
              <a:rPr lang="en-US" sz="2400" b="1" dirty="0" err="1">
                <a:solidFill>
                  <a:schemeClr val="tx1"/>
                </a:solidFill>
                <a:latin typeface="Times New Roman" pitchFamily="18" charset="0"/>
                <a:cs typeface="Times New Roman" pitchFamily="18" charset="0"/>
              </a:rPr>
              <a:t>về</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Rối</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loạn</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sử</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dụng</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chất</a:t>
            </a:r>
            <a:r>
              <a:rPr lang="en-US" sz="2400" b="1" dirty="0">
                <a:solidFill>
                  <a:schemeClr val="tx1"/>
                </a:solidFill>
                <a:latin typeface="Times New Roman" pitchFamily="18" charset="0"/>
                <a:cs typeface="Times New Roman" pitchFamily="18" charset="0"/>
              </a:rPr>
              <a:t> </a:t>
            </a:r>
            <a:r>
              <a:rPr lang="en-US" sz="2400" b="1" dirty="0" err="1">
                <a:solidFill>
                  <a:schemeClr val="tx1"/>
                </a:solidFill>
                <a:latin typeface="Times New Roman" pitchFamily="18" charset="0"/>
                <a:cs typeface="Times New Roman" pitchFamily="18" charset="0"/>
              </a:rPr>
              <a:t>và</a:t>
            </a:r>
            <a:r>
              <a:rPr lang="en-US" sz="2400" b="1" dirty="0">
                <a:solidFill>
                  <a:schemeClr val="tx1"/>
                </a:solidFill>
                <a:latin typeface="Times New Roman" pitchFamily="18" charset="0"/>
                <a:cs typeface="Times New Roman" pitchFamily="18" charset="0"/>
              </a:rPr>
              <a:t> HIV</a:t>
            </a:r>
            <a:r>
              <a:rPr lang="en-US" sz="2400" b="1" dirty="0" smtClean="0">
                <a:solidFill>
                  <a:schemeClr val="tx1"/>
                </a:solidFill>
                <a:latin typeface="Times New Roman" pitchFamily="18" charset="0"/>
                <a:cs typeface="Times New Roman" pitchFamily="18" charset="0"/>
              </a:rPr>
              <a:t/>
            </a:r>
            <a:br>
              <a:rPr lang="en-US" sz="2400" b="1" dirty="0" smtClean="0">
                <a:solidFill>
                  <a:schemeClr val="tx1"/>
                </a:solidFill>
                <a:latin typeface="Times New Roman" pitchFamily="18" charset="0"/>
                <a:cs typeface="Times New Roman" pitchFamily="18" charset="0"/>
              </a:rPr>
            </a:br>
            <a:r>
              <a:rPr lang="en-US" sz="2400" b="1" dirty="0" smtClean="0">
                <a:solidFill>
                  <a:schemeClr val="tx1"/>
                </a:solidFill>
                <a:latin typeface="Times New Roman" pitchFamily="18" charset="0"/>
                <a:cs typeface="Times New Roman" pitchFamily="18" charset="0"/>
              </a:rPr>
              <a:t>Tp. HCM, </a:t>
            </a:r>
            <a:r>
              <a:rPr lang="en-US" sz="2400" b="1" dirty="0" err="1" smtClean="0">
                <a:solidFill>
                  <a:schemeClr val="tx1"/>
                </a:solidFill>
                <a:latin typeface="Times New Roman" pitchFamily="18" charset="0"/>
                <a:cs typeface="Times New Roman" pitchFamily="18" charset="0"/>
              </a:rPr>
              <a:t>ngày</a:t>
            </a:r>
            <a:r>
              <a:rPr lang="en-US" sz="2400" b="1" dirty="0" smtClean="0">
                <a:solidFill>
                  <a:schemeClr val="tx1"/>
                </a:solidFill>
                <a:latin typeface="Times New Roman" pitchFamily="18" charset="0"/>
                <a:cs typeface="Times New Roman" pitchFamily="18" charset="0"/>
              </a:rPr>
              <a:t> 3-5/8/2017</a:t>
            </a:r>
            <a:r>
              <a:rPr lang="en-US" sz="2400" b="1" i="1" dirty="0">
                <a:latin typeface="Times New Roman" pitchFamily="18" charset="0"/>
                <a:cs typeface="Times New Roman" pitchFamily="18" charset="0"/>
              </a:rPr>
              <a:t/>
            </a:r>
            <a:br>
              <a:rPr lang="en-US" sz="2400" b="1" i="1" dirty="0">
                <a:latin typeface="Times New Roman" pitchFamily="18" charset="0"/>
                <a:cs typeface="Times New Roman" pitchFamily="18" charset="0"/>
              </a:rPr>
            </a:br>
            <a:endParaRPr lang="en-US" sz="2400" b="1" i="1"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4038600"/>
            <a:ext cx="6400800" cy="1371600"/>
          </a:xfrm>
        </p:spPr>
        <p:txBody>
          <a:bodyPr>
            <a:normAutofit/>
          </a:bodyPr>
          <a:lstStyle/>
          <a:p>
            <a:pPr algn="ctr"/>
            <a:r>
              <a:rPr lang="en-US" sz="2000" i="1" dirty="0" smtClean="0">
                <a:solidFill>
                  <a:schemeClr val="tx1"/>
                </a:solidFill>
                <a:latin typeface="Times New Roman" pitchFamily="18" charset="0"/>
                <a:cs typeface="Times New Roman" pitchFamily="18" charset="0"/>
              </a:rPr>
              <a:t>PGS.TS. </a:t>
            </a:r>
            <a:r>
              <a:rPr lang="en-US" sz="2000" i="1" dirty="0" err="1" smtClean="0">
                <a:solidFill>
                  <a:schemeClr val="tx1"/>
                </a:solidFill>
                <a:latin typeface="Times New Roman" pitchFamily="18" charset="0"/>
                <a:cs typeface="Times New Roman" pitchFamily="18" charset="0"/>
              </a:rPr>
              <a:t>Bùi</a:t>
            </a:r>
            <a:r>
              <a:rPr lang="en-US" sz="2000" i="1" dirty="0" smtClean="0">
                <a:solidFill>
                  <a:schemeClr val="tx1"/>
                </a:solidFill>
                <a:latin typeface="Times New Roman" pitchFamily="18" charset="0"/>
                <a:cs typeface="Times New Roman" pitchFamily="18" charset="0"/>
              </a:rPr>
              <a:t> </a:t>
            </a:r>
            <a:r>
              <a:rPr lang="en-US" sz="2000" i="1" dirty="0" err="1" smtClean="0">
                <a:solidFill>
                  <a:schemeClr val="tx1"/>
                </a:solidFill>
                <a:latin typeface="Times New Roman" pitchFamily="18" charset="0"/>
                <a:cs typeface="Times New Roman" pitchFamily="18" charset="0"/>
              </a:rPr>
              <a:t>Thị</a:t>
            </a:r>
            <a:r>
              <a:rPr lang="en-US" sz="2000" i="1" dirty="0" smtClean="0">
                <a:solidFill>
                  <a:schemeClr val="tx1"/>
                </a:solidFill>
                <a:latin typeface="Times New Roman" pitchFamily="18" charset="0"/>
                <a:cs typeface="Times New Roman" pitchFamily="18" charset="0"/>
              </a:rPr>
              <a:t> </a:t>
            </a:r>
            <a:r>
              <a:rPr lang="en-US" sz="2000" i="1" dirty="0" err="1" smtClean="0">
                <a:solidFill>
                  <a:schemeClr val="tx1"/>
                </a:solidFill>
                <a:latin typeface="Times New Roman" pitchFamily="18" charset="0"/>
                <a:cs typeface="Times New Roman" pitchFamily="18" charset="0"/>
              </a:rPr>
              <a:t>Xuân</a:t>
            </a:r>
            <a:r>
              <a:rPr lang="en-US" sz="2000" i="1" dirty="0" smtClean="0">
                <a:solidFill>
                  <a:schemeClr val="tx1"/>
                </a:solidFill>
                <a:latin typeface="Times New Roman" pitchFamily="18" charset="0"/>
                <a:cs typeface="Times New Roman" pitchFamily="18" charset="0"/>
              </a:rPr>
              <a:t> Mai</a:t>
            </a:r>
          </a:p>
          <a:p>
            <a:pPr algn="ctr"/>
            <a:r>
              <a:rPr lang="en-US" sz="2000" i="1" dirty="0" smtClean="0">
                <a:solidFill>
                  <a:schemeClr val="tx1"/>
                </a:solidFill>
                <a:latin typeface="Times New Roman" pitchFamily="18" charset="0"/>
                <a:cs typeface="Times New Roman" pitchFamily="18" charset="0"/>
              </a:rPr>
              <a:t>ĐH LĐXH </a:t>
            </a:r>
            <a:r>
              <a:rPr lang="en-US" sz="2000" i="1" dirty="0" err="1" smtClean="0">
                <a:solidFill>
                  <a:schemeClr val="tx1"/>
                </a:solidFill>
                <a:latin typeface="Times New Roman" pitchFamily="18" charset="0"/>
                <a:cs typeface="Times New Roman" pitchFamily="18" charset="0"/>
              </a:rPr>
              <a:t>Cơ</a:t>
            </a:r>
            <a:r>
              <a:rPr lang="en-US" sz="2000" i="1" dirty="0" smtClean="0">
                <a:solidFill>
                  <a:schemeClr val="tx1"/>
                </a:solidFill>
                <a:latin typeface="Times New Roman" pitchFamily="18" charset="0"/>
                <a:cs typeface="Times New Roman" pitchFamily="18" charset="0"/>
              </a:rPr>
              <a:t> </a:t>
            </a:r>
            <a:r>
              <a:rPr lang="en-US" sz="2000" i="1" dirty="0" err="1" smtClean="0">
                <a:solidFill>
                  <a:schemeClr val="tx1"/>
                </a:solidFill>
                <a:latin typeface="Times New Roman" pitchFamily="18" charset="0"/>
                <a:cs typeface="Times New Roman" pitchFamily="18" charset="0"/>
              </a:rPr>
              <a:t>sở</a:t>
            </a:r>
            <a:r>
              <a:rPr lang="en-US" sz="2000" i="1" dirty="0" smtClean="0">
                <a:solidFill>
                  <a:schemeClr val="tx1"/>
                </a:solidFill>
                <a:latin typeface="Times New Roman" pitchFamily="18" charset="0"/>
                <a:cs typeface="Times New Roman" pitchFamily="18" charset="0"/>
              </a:rPr>
              <a:t> II</a:t>
            </a:r>
          </a:p>
          <a:p>
            <a:pPr algn="ctr"/>
            <a:r>
              <a:rPr lang="en-US" sz="2000" i="1" dirty="0" smtClean="0">
                <a:solidFill>
                  <a:schemeClr val="tx1"/>
                </a:solidFill>
                <a:latin typeface="Times New Roman" pitchFamily="18" charset="0"/>
                <a:cs typeface="Times New Roman" pitchFamily="18" charset="0"/>
              </a:rPr>
              <a:t>buixuanmaictxh@gmail.com</a:t>
            </a:r>
            <a:endParaRPr lang="en-US" sz="2000"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216890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839200" cy="5334000"/>
          </a:xfrm>
        </p:spPr>
        <p:txBody>
          <a:bodyPr>
            <a:normAutofit fontScale="47500" lnSpcReduction="20000"/>
          </a:bodyPr>
          <a:lstStyle/>
          <a:p>
            <a:pPr algn="just"/>
            <a:r>
              <a:rPr lang="en-US" sz="5500" dirty="0" smtClean="0">
                <a:latin typeface="Times New Roman" pitchFamily="18" charset="0"/>
                <a:cs typeface="Times New Roman" pitchFamily="18" charset="0"/>
              </a:rPr>
              <a:t>QĐ </a:t>
            </a:r>
            <a:r>
              <a:rPr lang="en-US" sz="5500" dirty="0" err="1" smtClean="0">
                <a:latin typeface="Times New Roman" pitchFamily="18" charset="0"/>
                <a:cs typeface="Times New Roman" pitchFamily="18" charset="0"/>
              </a:rPr>
              <a:t>của</a:t>
            </a:r>
            <a:r>
              <a:rPr lang="en-US" sz="5500" dirty="0" smtClean="0">
                <a:latin typeface="Times New Roman" pitchFamily="18" charset="0"/>
                <a:cs typeface="Times New Roman" pitchFamily="18" charset="0"/>
              </a:rPr>
              <a:t> TT CP</a:t>
            </a:r>
            <a:r>
              <a:rPr lang="en-US" sz="5500" b="1" dirty="0" smtClean="0">
                <a:latin typeface="Times New Roman" pitchFamily="18" charset="0"/>
                <a:cs typeface="Times New Roman" pitchFamily="18" charset="0"/>
              </a:rPr>
              <a:t> 2596/QĐ-</a:t>
            </a:r>
            <a:r>
              <a:rPr lang="en-US" sz="5500" b="1" dirty="0" err="1" smtClean="0">
                <a:latin typeface="Times New Roman" pitchFamily="18" charset="0"/>
                <a:cs typeface="Times New Roman" pitchFamily="18" charset="0"/>
              </a:rPr>
              <a:t>TTg</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năm</a:t>
            </a:r>
            <a:r>
              <a:rPr lang="en-US" sz="5500" b="1" dirty="0" smtClean="0">
                <a:latin typeface="Times New Roman" pitchFamily="18" charset="0"/>
                <a:cs typeface="Times New Roman" pitchFamily="18" charset="0"/>
              </a:rPr>
              <a:t> 2013 </a:t>
            </a:r>
            <a:r>
              <a:rPr lang="en-US" sz="5500" b="1" dirty="0" err="1" smtClean="0">
                <a:latin typeface="Times New Roman" pitchFamily="18" charset="0"/>
                <a:cs typeface="Times New Roman" pitchFamily="18" charset="0"/>
              </a:rPr>
              <a:t>về</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phê</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duyệt</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đề</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án</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đổi</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mới</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công</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tác</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cai</a:t>
            </a:r>
            <a:r>
              <a:rPr lang="en-US" sz="5500" b="1" dirty="0" smtClean="0">
                <a:latin typeface="Times New Roman" pitchFamily="18" charset="0"/>
                <a:cs typeface="Times New Roman" pitchFamily="18" charset="0"/>
              </a:rPr>
              <a:t> </a:t>
            </a:r>
            <a:r>
              <a:rPr lang="en-US" sz="5500" b="1" dirty="0" err="1" smtClean="0">
                <a:latin typeface="Times New Roman" pitchFamily="18" charset="0"/>
                <a:cs typeface="Times New Roman" pitchFamily="18" charset="0"/>
              </a:rPr>
              <a:t>nghiện</a:t>
            </a:r>
            <a:r>
              <a:rPr lang="en-US" sz="5500" b="1" dirty="0" smtClean="0">
                <a:latin typeface="Times New Roman" pitchFamily="18" charset="0"/>
                <a:cs typeface="Times New Roman" pitchFamily="18" charset="0"/>
              </a:rPr>
              <a:t> ma </a:t>
            </a:r>
            <a:r>
              <a:rPr lang="en-US" sz="5500" b="1" dirty="0" err="1" smtClean="0">
                <a:latin typeface="Times New Roman" pitchFamily="18" charset="0"/>
                <a:cs typeface="Times New Roman" pitchFamily="18" charset="0"/>
              </a:rPr>
              <a:t>túy</a:t>
            </a:r>
            <a:r>
              <a:rPr lang="en-US" sz="5500" b="1" dirty="0" smtClean="0">
                <a:latin typeface="Times New Roman" pitchFamily="18" charset="0"/>
                <a:cs typeface="Times New Roman" pitchFamily="18" charset="0"/>
              </a:rPr>
              <a:t> ở </a:t>
            </a:r>
            <a:r>
              <a:rPr lang="en-US" sz="5500" b="1" dirty="0" err="1" smtClean="0">
                <a:latin typeface="Times New Roman" pitchFamily="18" charset="0"/>
                <a:cs typeface="Times New Roman" pitchFamily="18" charset="0"/>
              </a:rPr>
              <a:t>Việt</a:t>
            </a:r>
            <a:r>
              <a:rPr lang="en-US" sz="5500" b="1" dirty="0" smtClean="0">
                <a:latin typeface="Times New Roman" pitchFamily="18" charset="0"/>
                <a:cs typeface="Times New Roman" pitchFamily="18" charset="0"/>
              </a:rPr>
              <a:t> Nam </a:t>
            </a:r>
            <a:r>
              <a:rPr lang="en-US" sz="5500" b="1" dirty="0" err="1" smtClean="0">
                <a:latin typeface="Times New Roman" pitchFamily="18" charset="0"/>
                <a:cs typeface="Times New Roman" pitchFamily="18" charset="0"/>
              </a:rPr>
              <a:t>đến</a:t>
            </a:r>
            <a:r>
              <a:rPr lang="en-US" sz="5500" b="1" dirty="0" smtClean="0">
                <a:latin typeface="Times New Roman" pitchFamily="18" charset="0"/>
                <a:cs typeface="Times New Roman" pitchFamily="18" charset="0"/>
              </a:rPr>
              <a:t> 2020</a:t>
            </a:r>
          </a:p>
          <a:p>
            <a:pPr algn="just"/>
            <a:r>
              <a:rPr lang="en-US" sz="5500" dirty="0" err="1" smtClean="0">
                <a:latin typeface="Times New Roman" pitchFamily="18" charset="0"/>
                <a:cs typeface="Times New Roman" pitchFamily="18" charset="0"/>
              </a:rPr>
              <a:t>Xem</a:t>
            </a:r>
            <a:r>
              <a:rPr lang="en-US" sz="5500" dirty="0" smtClean="0">
                <a:latin typeface="Times New Roman" pitchFamily="18" charset="0"/>
                <a:cs typeface="Times New Roman" pitchFamily="18" charset="0"/>
              </a:rPr>
              <a:t> n</a:t>
            </a:r>
            <a:r>
              <a:rPr lang="vi-VN" sz="5500" dirty="0" smtClean="0">
                <a:latin typeface="Times New Roman" pitchFamily="18" charset="0"/>
                <a:cs typeface="Times New Roman" pitchFamily="18" charset="0"/>
              </a:rPr>
              <a:t>ghiện </a:t>
            </a:r>
            <a:r>
              <a:rPr lang="vi-VN" sz="5500" dirty="0">
                <a:latin typeface="Times New Roman" pitchFamily="18" charset="0"/>
                <a:cs typeface="Times New Roman" pitchFamily="18" charset="0"/>
              </a:rPr>
              <a:t>ma túy là bệnh mãn tính do rối loạn của não bộ</a:t>
            </a:r>
            <a:r>
              <a:rPr lang="en-US" sz="5500" dirty="0">
                <a:latin typeface="Times New Roman" pitchFamily="18" charset="0"/>
                <a:cs typeface="Times New Roman" pitchFamily="18" charset="0"/>
              </a:rPr>
              <a:t> </a:t>
            </a:r>
            <a:endParaRPr lang="en-US" sz="5500" dirty="0" smtClean="0">
              <a:latin typeface="Times New Roman" pitchFamily="18" charset="0"/>
              <a:cs typeface="Times New Roman" pitchFamily="18" charset="0"/>
            </a:endParaRPr>
          </a:p>
          <a:p>
            <a:pPr algn="just"/>
            <a:r>
              <a:rPr lang="en-US" sz="5500" dirty="0" err="1" smtClean="0">
                <a:latin typeface="Times New Roman" pitchFamily="18" charset="0"/>
                <a:cs typeface="Times New Roman" pitchFamily="18" charset="0"/>
              </a:rPr>
              <a:t>Cần</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có</a:t>
            </a:r>
            <a:r>
              <a:rPr lang="en-US" sz="5500" dirty="0" smtClean="0">
                <a:latin typeface="Times New Roman" pitchFamily="18" charset="0"/>
                <a:cs typeface="Times New Roman" pitchFamily="18" charset="0"/>
              </a:rPr>
              <a:t> </a:t>
            </a:r>
            <a:r>
              <a:rPr lang="vi-VN" sz="5500" dirty="0" smtClean="0">
                <a:latin typeface="Times New Roman" pitchFamily="18" charset="0"/>
                <a:cs typeface="Times New Roman" pitchFamily="18" charset="0"/>
              </a:rPr>
              <a:t> </a:t>
            </a:r>
            <a:r>
              <a:rPr lang="vi-VN" sz="5500" dirty="0">
                <a:latin typeface="Times New Roman" pitchFamily="18" charset="0"/>
                <a:cs typeface="Times New Roman" pitchFamily="18" charset="0"/>
              </a:rPr>
              <a:t>điều trị nghiện ma túy </a:t>
            </a:r>
            <a:r>
              <a:rPr lang="en-US" sz="5500" dirty="0" err="1" smtClean="0">
                <a:latin typeface="Times New Roman" pitchFamily="18" charset="0"/>
                <a:cs typeface="Times New Roman" pitchFamily="18" charset="0"/>
              </a:rPr>
              <a:t>với</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thời</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gian</a:t>
            </a:r>
            <a:r>
              <a:rPr lang="en-US" sz="5500" dirty="0" smtClean="0">
                <a:latin typeface="Times New Roman" pitchFamily="18" charset="0"/>
                <a:cs typeface="Times New Roman" pitchFamily="18" charset="0"/>
              </a:rPr>
              <a:t> </a:t>
            </a:r>
            <a:r>
              <a:rPr lang="vi-VN" sz="5500" dirty="0" smtClean="0">
                <a:latin typeface="Times New Roman" pitchFamily="18" charset="0"/>
                <a:cs typeface="Times New Roman" pitchFamily="18" charset="0"/>
              </a:rPr>
              <a:t>lâu </a:t>
            </a:r>
            <a:r>
              <a:rPr lang="vi-VN" sz="5500" dirty="0">
                <a:latin typeface="Times New Roman" pitchFamily="18" charset="0"/>
                <a:cs typeface="Times New Roman" pitchFamily="18" charset="0"/>
              </a:rPr>
              <a:t>dài </a:t>
            </a:r>
            <a:r>
              <a:rPr lang="en-US" sz="5500" dirty="0" smtClean="0">
                <a:latin typeface="Times New Roman" pitchFamily="18" charset="0"/>
                <a:cs typeface="Times New Roman" pitchFamily="18" charset="0"/>
              </a:rPr>
              <a:t>, </a:t>
            </a:r>
          </a:p>
          <a:p>
            <a:pPr algn="just"/>
            <a:r>
              <a:rPr lang="en-US" sz="5500" dirty="0" err="1" smtClean="0">
                <a:latin typeface="Times New Roman" pitchFamily="18" charset="0"/>
                <a:cs typeface="Times New Roman" pitchFamily="18" charset="0"/>
              </a:rPr>
              <a:t>Cần</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có</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sự</a:t>
            </a:r>
            <a:r>
              <a:rPr lang="en-US" sz="5500" dirty="0" smtClean="0">
                <a:latin typeface="Times New Roman" pitchFamily="18" charset="0"/>
                <a:cs typeface="Times New Roman" pitchFamily="18" charset="0"/>
              </a:rPr>
              <a:t> can </a:t>
            </a:r>
            <a:r>
              <a:rPr lang="en-US" sz="5500" dirty="0" err="1" smtClean="0">
                <a:latin typeface="Times New Roman" pitchFamily="18" charset="0"/>
                <a:cs typeface="Times New Roman" pitchFamily="18" charset="0"/>
              </a:rPr>
              <a:t>thiệp</a:t>
            </a:r>
            <a:r>
              <a:rPr lang="en-US" sz="5500" dirty="0" smtClean="0">
                <a:latin typeface="Times New Roman" pitchFamily="18" charset="0"/>
                <a:cs typeface="Times New Roman" pitchFamily="18" charset="0"/>
              </a:rPr>
              <a:t> </a:t>
            </a:r>
            <a:r>
              <a:rPr lang="vi-VN" sz="5500" dirty="0" smtClean="0">
                <a:latin typeface="Times New Roman" pitchFamily="18" charset="0"/>
                <a:cs typeface="Times New Roman" pitchFamily="18" charset="0"/>
              </a:rPr>
              <a:t>hỗ </a:t>
            </a:r>
            <a:r>
              <a:rPr lang="vi-VN" sz="5500" dirty="0">
                <a:latin typeface="Times New Roman" pitchFamily="18" charset="0"/>
                <a:cs typeface="Times New Roman" pitchFamily="18" charset="0"/>
              </a:rPr>
              <a:t>trợ về y t</a:t>
            </a:r>
            <a:r>
              <a:rPr lang="en-US" sz="5500" dirty="0">
                <a:latin typeface="Times New Roman" pitchFamily="18" charset="0"/>
                <a:cs typeface="Times New Roman" pitchFamily="18" charset="0"/>
              </a:rPr>
              <a:t>ế</a:t>
            </a:r>
            <a:r>
              <a:rPr lang="vi-VN" sz="5500" dirty="0">
                <a:latin typeface="Times New Roman" pitchFamily="18" charset="0"/>
                <a:cs typeface="Times New Roman" pitchFamily="18" charset="0"/>
              </a:rPr>
              <a:t>, tâm lý, xã hội </a:t>
            </a:r>
            <a:r>
              <a:rPr lang="en-US" sz="5500" dirty="0" err="1" smtClean="0">
                <a:latin typeface="Times New Roman" pitchFamily="18" charset="0"/>
                <a:cs typeface="Times New Roman" pitchFamily="18" charset="0"/>
              </a:rPr>
              <a:t>nhằm</a:t>
            </a:r>
            <a:r>
              <a:rPr lang="en-US" sz="5500" dirty="0" smtClean="0">
                <a:latin typeface="Times New Roman" pitchFamily="18" charset="0"/>
                <a:cs typeface="Times New Roman" pitchFamily="18" charset="0"/>
              </a:rPr>
              <a:t> </a:t>
            </a:r>
            <a:r>
              <a:rPr lang="vi-VN" sz="5500" dirty="0" smtClean="0">
                <a:latin typeface="Times New Roman" pitchFamily="18" charset="0"/>
                <a:cs typeface="Times New Roman" pitchFamily="18" charset="0"/>
              </a:rPr>
              <a:t>thay </a:t>
            </a:r>
            <a:r>
              <a:rPr lang="vi-VN" sz="5500" dirty="0">
                <a:latin typeface="Times New Roman" pitchFamily="18" charset="0"/>
                <a:cs typeface="Times New Roman" pitchFamily="18" charset="0"/>
              </a:rPr>
              <a:t>đổi nhận thức, hành vi </a:t>
            </a:r>
            <a:r>
              <a:rPr lang="vi-VN" sz="5500" dirty="0" smtClean="0">
                <a:latin typeface="Times New Roman" pitchFamily="18" charset="0"/>
                <a:cs typeface="Times New Roman" pitchFamily="18" charset="0"/>
              </a:rPr>
              <a:t>của </a:t>
            </a:r>
            <a:r>
              <a:rPr lang="en-US" sz="5500" dirty="0" err="1" smtClean="0">
                <a:latin typeface="Times New Roman" pitchFamily="18" charset="0"/>
                <a:cs typeface="Times New Roman" pitchFamily="18" charset="0"/>
              </a:rPr>
              <a:t>người</a:t>
            </a:r>
            <a:r>
              <a:rPr lang="en-US" sz="5500" dirty="0" smtClean="0">
                <a:latin typeface="Times New Roman" pitchFamily="18" charset="0"/>
                <a:cs typeface="Times New Roman" pitchFamily="18" charset="0"/>
              </a:rPr>
              <a:t> </a:t>
            </a:r>
            <a:r>
              <a:rPr lang="vi-VN" sz="5500" dirty="0" smtClean="0">
                <a:latin typeface="Times New Roman" pitchFamily="18" charset="0"/>
                <a:cs typeface="Times New Roman" pitchFamily="18" charset="0"/>
              </a:rPr>
              <a:t>nghiện </a:t>
            </a:r>
            <a:r>
              <a:rPr lang="vi-VN" sz="5500" dirty="0">
                <a:latin typeface="Times New Roman" pitchFamily="18" charset="0"/>
                <a:cs typeface="Times New Roman" pitchFamily="18" charset="0"/>
              </a:rPr>
              <a:t>ma </a:t>
            </a:r>
            <a:r>
              <a:rPr lang="vi-VN" sz="5500" dirty="0" smtClean="0">
                <a:latin typeface="Times New Roman" pitchFamily="18" charset="0"/>
                <a:cs typeface="Times New Roman" pitchFamily="18" charset="0"/>
              </a:rPr>
              <a:t>túy</a:t>
            </a:r>
            <a:endParaRPr lang="en-US" sz="5500" dirty="0" smtClean="0">
              <a:latin typeface="Times New Roman" pitchFamily="18" charset="0"/>
              <a:cs typeface="Times New Roman" pitchFamily="18" charset="0"/>
            </a:endParaRPr>
          </a:p>
          <a:p>
            <a:pPr algn="just"/>
            <a:r>
              <a:rPr lang="en-US" sz="5500" dirty="0" smtClean="0">
                <a:latin typeface="Times New Roman" pitchFamily="18" charset="0"/>
                <a:cs typeface="Times New Roman" pitchFamily="18" charset="0"/>
              </a:rPr>
              <a:t>Đ</a:t>
            </a:r>
            <a:r>
              <a:rPr lang="vi-VN" sz="5500" dirty="0" smtClean="0">
                <a:latin typeface="Times New Roman" pitchFamily="18" charset="0"/>
                <a:cs typeface="Times New Roman" pitchFamily="18" charset="0"/>
              </a:rPr>
              <a:t>a </a:t>
            </a:r>
            <a:r>
              <a:rPr lang="vi-VN" sz="5500" dirty="0">
                <a:latin typeface="Times New Roman" pitchFamily="18" charset="0"/>
                <a:cs typeface="Times New Roman" pitchFamily="18" charset="0"/>
              </a:rPr>
              <a:t>dạng hóa các biện pháp và mô hình điều trị </a:t>
            </a:r>
            <a:r>
              <a:rPr lang="vi-VN" sz="5500" dirty="0" smtClean="0">
                <a:latin typeface="Times New Roman" pitchFamily="18" charset="0"/>
                <a:cs typeface="Times New Roman" pitchFamily="18" charset="0"/>
              </a:rPr>
              <a:t>nghiện</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tự</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nguyện</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tại</a:t>
            </a:r>
            <a:r>
              <a:rPr lang="en-US" sz="5500" dirty="0" smtClean="0">
                <a:latin typeface="Times New Roman" pitchFamily="18" charset="0"/>
                <a:cs typeface="Times New Roman" pitchFamily="18" charset="0"/>
              </a:rPr>
              <a:t> GĐ, CĐ, </a:t>
            </a:r>
            <a:r>
              <a:rPr lang="en-US" sz="5500" dirty="0" err="1" smtClean="0">
                <a:latin typeface="Times New Roman" pitchFamily="18" charset="0"/>
                <a:cs typeface="Times New Roman" pitchFamily="18" charset="0"/>
              </a:rPr>
              <a:t>bắt</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buộc</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tại</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Trung</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tâm</a:t>
            </a:r>
            <a:r>
              <a:rPr lang="vi-VN" sz="5500" dirty="0" smtClean="0">
                <a:latin typeface="Times New Roman" pitchFamily="18" charset="0"/>
                <a:cs typeface="Times New Roman" pitchFamily="18" charset="0"/>
              </a:rPr>
              <a:t> </a:t>
            </a:r>
            <a:endParaRPr lang="en-US" sz="5500" dirty="0" smtClean="0">
              <a:latin typeface="Times New Roman" pitchFamily="18" charset="0"/>
              <a:cs typeface="Times New Roman" pitchFamily="18" charset="0"/>
            </a:endParaRPr>
          </a:p>
          <a:p>
            <a:pPr algn="just"/>
            <a:r>
              <a:rPr lang="en-US" sz="5500" dirty="0" err="1">
                <a:latin typeface="Times New Roman" pitchFamily="18" charset="0"/>
                <a:cs typeface="Times New Roman" pitchFamily="18" charset="0"/>
              </a:rPr>
              <a:t>Mục</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tiêu</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của</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Đề</a:t>
            </a:r>
            <a:r>
              <a:rPr lang="en-US" sz="5500" dirty="0">
                <a:latin typeface="Times New Roman" pitchFamily="18" charset="0"/>
                <a:cs typeface="Times New Roman" pitchFamily="18" charset="0"/>
              </a:rPr>
              <a:t> </a:t>
            </a:r>
            <a:r>
              <a:rPr lang="en-US" sz="5500" dirty="0" err="1" smtClean="0">
                <a:latin typeface="Times New Roman" pitchFamily="18" charset="0"/>
                <a:cs typeface="Times New Roman" pitchFamily="18" charset="0"/>
              </a:rPr>
              <a:t>án</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nâng</a:t>
            </a:r>
            <a:r>
              <a:rPr lang="en-US" sz="5500" dirty="0" smtClean="0">
                <a:latin typeface="Times New Roman" pitchFamily="18" charset="0"/>
                <a:cs typeface="Times New Roman" pitchFamily="18" charset="0"/>
              </a:rPr>
              <a:t> </a:t>
            </a:r>
            <a:r>
              <a:rPr lang="en-US" sz="5500" dirty="0" err="1">
                <a:latin typeface="Times New Roman" pitchFamily="18" charset="0"/>
                <a:cs typeface="Times New Roman" pitchFamily="18" charset="0"/>
              </a:rPr>
              <a:t>cao</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nhận</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thức</a:t>
            </a:r>
            <a:r>
              <a:rPr lang="en-US" sz="5500" dirty="0">
                <a:latin typeface="Times New Roman" pitchFamily="18" charset="0"/>
                <a:cs typeface="Times New Roman" pitchFamily="18" charset="0"/>
              </a:rPr>
              <a:t>, </a:t>
            </a:r>
            <a:r>
              <a:rPr lang="en-US" sz="5500" dirty="0" err="1" smtClean="0">
                <a:latin typeface="Times New Roman" pitchFamily="18" charset="0"/>
                <a:cs typeface="Times New Roman" pitchFamily="18" charset="0"/>
              </a:rPr>
              <a:t>năng</a:t>
            </a:r>
            <a:r>
              <a:rPr lang="en-US" sz="5500" dirty="0" smtClean="0">
                <a:latin typeface="Times New Roman" pitchFamily="18" charset="0"/>
                <a:cs typeface="Times New Roman" pitchFamily="18" charset="0"/>
              </a:rPr>
              <a:t> </a:t>
            </a:r>
            <a:r>
              <a:rPr lang="en-US" sz="5500" dirty="0" err="1">
                <a:latin typeface="Times New Roman" pitchFamily="18" charset="0"/>
                <a:cs typeface="Times New Roman" pitchFamily="18" charset="0"/>
              </a:rPr>
              <a:t>lực</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chuyên</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môn</a:t>
            </a:r>
            <a:r>
              <a:rPr lang="en-US" sz="5500" dirty="0">
                <a:latin typeface="Times New Roman" pitchFamily="18" charset="0"/>
                <a:cs typeface="Times New Roman" pitchFamily="18" charset="0"/>
              </a:rPr>
              <a:t> </a:t>
            </a:r>
            <a:r>
              <a:rPr lang="en-US" sz="5500" dirty="0" err="1" smtClean="0">
                <a:latin typeface="Times New Roman" pitchFamily="18" charset="0"/>
                <a:cs typeface="Times New Roman" pitchFamily="18" charset="0"/>
              </a:rPr>
              <a:t>về</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dự</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phòng</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và</a:t>
            </a:r>
            <a:r>
              <a:rPr lang="en-US" sz="5500" dirty="0" smtClean="0">
                <a:latin typeface="Times New Roman" pitchFamily="18" charset="0"/>
                <a:cs typeface="Times New Roman" pitchFamily="18" charset="0"/>
              </a:rPr>
              <a:t> </a:t>
            </a:r>
            <a:r>
              <a:rPr lang="en-US" sz="5500" dirty="0" err="1" smtClean="0">
                <a:latin typeface="Times New Roman" pitchFamily="18" charset="0"/>
                <a:cs typeface="Times New Roman" pitchFamily="18" charset="0"/>
              </a:rPr>
              <a:t>điều</a:t>
            </a:r>
            <a:r>
              <a:rPr lang="en-US" sz="5500" dirty="0" smtClean="0">
                <a:latin typeface="Times New Roman" pitchFamily="18" charset="0"/>
                <a:cs typeface="Times New Roman" pitchFamily="18" charset="0"/>
              </a:rPr>
              <a:t> </a:t>
            </a:r>
            <a:r>
              <a:rPr lang="en-US" sz="5500" dirty="0" err="1">
                <a:latin typeface="Times New Roman" pitchFamily="18" charset="0"/>
                <a:cs typeface="Times New Roman" pitchFamily="18" charset="0"/>
              </a:rPr>
              <a:t>trị</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nghiện</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cho</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đội</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ngũ</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cán</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bộ</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tăng</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cường</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tỷ</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lệ</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người</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nghiện</a:t>
            </a:r>
            <a:r>
              <a:rPr lang="en-US" sz="5500" dirty="0">
                <a:latin typeface="Times New Roman" pitchFamily="18" charset="0"/>
                <a:cs typeface="Times New Roman" pitchFamily="18" charset="0"/>
              </a:rPr>
              <a:t> ma </a:t>
            </a:r>
            <a:r>
              <a:rPr lang="en-US" sz="5500" dirty="0" err="1">
                <a:latin typeface="Times New Roman" pitchFamily="18" charset="0"/>
                <a:cs typeface="Times New Roman" pitchFamily="18" charset="0"/>
              </a:rPr>
              <a:t>túy</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được</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hòa</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nhập</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công</a:t>
            </a:r>
            <a:r>
              <a:rPr lang="en-US" sz="5500" dirty="0">
                <a:latin typeface="Times New Roman" pitchFamily="18" charset="0"/>
                <a:cs typeface="Times New Roman" pitchFamily="18" charset="0"/>
              </a:rPr>
              <a:t> </a:t>
            </a:r>
            <a:r>
              <a:rPr lang="en-US" sz="5500" dirty="0" err="1">
                <a:latin typeface="Times New Roman" pitchFamily="18" charset="0"/>
                <a:cs typeface="Times New Roman" pitchFamily="18" charset="0"/>
              </a:rPr>
              <a:t>đồng</a:t>
            </a:r>
            <a:r>
              <a:rPr lang="en-US" sz="5500" dirty="0">
                <a:latin typeface="Times New Roman" pitchFamily="18" charset="0"/>
                <a:cs typeface="Times New Roman" pitchFamily="18" charset="0"/>
              </a:rPr>
              <a:t> </a:t>
            </a:r>
          </a:p>
          <a:p>
            <a:endParaRPr lang="en-US" dirty="0"/>
          </a:p>
        </p:txBody>
      </p:sp>
      <p:sp>
        <p:nvSpPr>
          <p:cNvPr id="2" name="Title 1"/>
          <p:cNvSpPr>
            <a:spLocks noGrp="1"/>
          </p:cNvSpPr>
          <p:nvPr>
            <p:ph type="title"/>
          </p:nvPr>
        </p:nvSpPr>
        <p:spPr>
          <a:xfrm>
            <a:off x="152400" y="274638"/>
            <a:ext cx="8534400" cy="792162"/>
          </a:xfrm>
        </p:spPr>
        <p:txBody>
          <a:bodyPr>
            <a:noAutofit/>
          </a:bodyPr>
          <a:lstStyle/>
          <a:p>
            <a:r>
              <a:rPr lang="en-US" sz="3200" b="1" dirty="0" smtClean="0">
                <a:latin typeface="Times New Roman" pitchFamily="18" charset="0"/>
                <a:cs typeface="Times New Roman" pitchFamily="18" charset="0"/>
              </a:rPr>
              <a:t>4. </a:t>
            </a:r>
            <a:r>
              <a:rPr lang="en-US" sz="3200" b="1" dirty="0" err="1" smtClean="0">
                <a:latin typeface="Times New Roman" pitchFamily="18" charset="0"/>
                <a:cs typeface="Times New Roman" pitchFamily="18" charset="0"/>
              </a:rPr>
              <a:t>Chính</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sách</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mới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và</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việc</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sử</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dụng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hình</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thức</a:t>
            </a:r>
            <a:r>
              <a:rPr lang="en-US" sz="3200" b="1" dirty="0" smtClean="0">
                <a:latin typeface="Times New Roman" pitchFamily="18" charset="0"/>
                <a:cs typeface="Times New Roman" pitchFamily="18" charset="0"/>
              </a:rPr>
              <a:t> can </a:t>
            </a:r>
            <a:r>
              <a:rPr lang="en-US" sz="3200" b="1" dirty="0" err="1" smtClean="0">
                <a:latin typeface="Times New Roman" pitchFamily="18" charset="0"/>
                <a:cs typeface="Times New Roman" pitchFamily="18" charset="0"/>
              </a:rPr>
              <a:t>thiệp</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tâm</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lý</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tham</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vấn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điều</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trị</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nghiện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với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người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nghiện</a:t>
            </a:r>
            <a:r>
              <a:rPr lang="en-US" sz="3200" b="1" dirty="0" smtClean="0">
                <a:latin typeface="Times New Roman" pitchFamily="18" charset="0"/>
                <a:cs typeface="Times New Roman" pitchFamily="18" charset="0"/>
              </a:rPr>
              <a:t> ma </a:t>
            </a:r>
            <a:r>
              <a:rPr lang="en-US" sz="3200" b="1" dirty="0" err="1" smtClean="0">
                <a:latin typeface="Times New Roman" pitchFamily="18" charset="0"/>
                <a:cs typeface="Times New Roman" pitchFamily="18" charset="0"/>
              </a:rPr>
              <a:t>túy</a:t>
            </a:r>
            <a:r>
              <a:rPr lang="en-US" sz="3200" b="1" dirty="0" smtClean="0">
                <a:latin typeface="Times New Roman" pitchFamily="18" charset="0"/>
                <a:cs typeface="Times New Roman" pitchFamily="18" charset="0"/>
              </a:rPr>
              <a:t>: 4.1 </a:t>
            </a:r>
            <a:r>
              <a:rPr lang="en-US" sz="3200" b="1" dirty="0" err="1" smtClean="0">
                <a:latin typeface="Times New Roman" pitchFamily="18" charset="0"/>
                <a:cs typeface="Times New Roman" pitchFamily="18" charset="0"/>
              </a:rPr>
              <a:t>Đề</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án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đổi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mới</a:t>
            </a:r>
            <a:r>
              <a:rPr lang="en-US" sz="3200" b="1" dirty="0" smtClean="0">
                <a:latin typeface="Times New Roman" pitchFamily="18" charset="0"/>
                <a:cs typeface="Times New Roman" pitchFamily="18" charset="0"/>
              </a:rPr>
              <a:t> CTCN</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2786988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3000" dirty="0" err="1" smtClean="0">
                <a:latin typeface="Times New Roman" pitchFamily="18" charset="0"/>
                <a:cs typeface="Times New Roman" pitchFamily="18" charset="0"/>
              </a:rPr>
              <a:t>Mục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đích</a:t>
            </a:r>
            <a:r>
              <a:rPr lang="en-US" sz="3000" dirty="0" smtClean="0">
                <a:latin typeface="Times New Roman" pitchFamily="18" charset="0"/>
                <a:cs typeface="Times New Roman" pitchFamily="18" charset="0"/>
              </a:rPr>
              <a:t>: </a:t>
            </a:r>
          </a:p>
          <a:p>
            <a:pPr>
              <a:buFontTx/>
              <a:buChar char="-"/>
            </a:pPr>
            <a:r>
              <a:rPr lang="vi-VN" sz="3000" dirty="0" smtClean="0">
                <a:latin typeface="Times New Roman" pitchFamily="18" charset="0"/>
                <a:cs typeface="Times New Roman" pitchFamily="18" charset="0"/>
              </a:rPr>
              <a:t>Cung </a:t>
            </a:r>
            <a:r>
              <a:rPr lang="vi-VN" sz="3000" dirty="0">
                <a:latin typeface="Times New Roman" pitchFamily="18" charset="0"/>
                <a:cs typeface="Times New Roman" pitchFamily="18" charset="0"/>
              </a:rPr>
              <a:t>cấp kiến thức và kỹ năng về tư vấn điều trị nghiện cho cán bộ, công chức, viên chức và người lao động làm việc trong lĩnh vực cai nghiện ma </a:t>
            </a:r>
            <a:r>
              <a:rPr lang="vi-VN" sz="3000" dirty="0" smtClean="0">
                <a:latin typeface="Times New Roman" pitchFamily="18" charset="0"/>
                <a:cs typeface="Times New Roman" pitchFamily="18" charset="0"/>
              </a:rPr>
              <a:t>túy</a:t>
            </a:r>
            <a:endParaRPr lang="en-US" sz="3000" dirty="0" smtClean="0">
              <a:latin typeface="Times New Roman" pitchFamily="18" charset="0"/>
              <a:cs typeface="Times New Roman" pitchFamily="18" charset="0"/>
            </a:endParaRPr>
          </a:p>
          <a:p>
            <a:pPr>
              <a:buFontTx/>
              <a:buChar char="-"/>
            </a:pPr>
            <a:r>
              <a:rPr lang="vi-VN" sz="3000" dirty="0" smtClean="0">
                <a:latin typeface="Times New Roman" pitchFamily="18" charset="0"/>
                <a:cs typeface="Times New Roman" pitchFamily="18" charset="0"/>
              </a:rPr>
              <a:t> </a:t>
            </a:r>
            <a:r>
              <a:rPr lang="en-US" sz="3000" dirty="0" smtClean="0">
                <a:latin typeface="Times New Roman" pitchFamily="18" charset="0"/>
                <a:cs typeface="Times New Roman" pitchFamily="18" charset="0"/>
              </a:rPr>
              <a:t>Đ</a:t>
            </a:r>
            <a:r>
              <a:rPr lang="vi-VN" sz="3000" dirty="0" smtClean="0">
                <a:latin typeface="Times New Roman" pitchFamily="18" charset="0"/>
                <a:cs typeface="Times New Roman" pitchFamily="18" charset="0"/>
              </a:rPr>
              <a:t>ể </a:t>
            </a:r>
            <a:r>
              <a:rPr lang="vi-VN" sz="3000" dirty="0">
                <a:latin typeface="Times New Roman" pitchFamily="18" charset="0"/>
                <a:cs typeface="Times New Roman" pitchFamily="18" charset="0"/>
              </a:rPr>
              <a:t>thực hiện mục tiêu cai nghiện ma túy, đáp ứng yêu cầu đổi mới công tác cai nghiện ma túy trong tình hình hiện nay.</a:t>
            </a:r>
            <a:endParaRPr lang="en-US" sz="3000" dirty="0">
              <a:latin typeface="Times New Roman" pitchFamily="18" charset="0"/>
              <a:cs typeface="Times New Roman" pitchFamily="18" charset="0"/>
            </a:endParaRPr>
          </a:p>
          <a:p>
            <a:endParaRPr lang="en-US" dirty="0"/>
          </a:p>
          <a:p>
            <a:endParaRPr lang="en-US" dirty="0"/>
          </a:p>
        </p:txBody>
      </p:sp>
      <p:sp>
        <p:nvSpPr>
          <p:cNvPr id="2" name="Title 1"/>
          <p:cNvSpPr>
            <a:spLocks noGrp="1"/>
          </p:cNvSpPr>
          <p:nvPr>
            <p:ph type="title"/>
          </p:nvPr>
        </p:nvSpPr>
        <p:spPr/>
        <p:txBody>
          <a:bodyPr>
            <a:noAutofit/>
          </a:bodyPr>
          <a:lstStyle/>
          <a:p>
            <a:r>
              <a:rPr lang="en-US" sz="2400" b="1" dirty="0" smtClean="0"/>
              <a:t>4.2 </a:t>
            </a:r>
            <a:r>
              <a:rPr lang="en-US" sz="2400" b="1" dirty="0" err="1" smtClean="0"/>
              <a:t>Thông</a:t>
            </a:r>
            <a:r>
              <a:rPr lang="en-US" sz="2400" b="1" dirty="0" smtClean="0"/>
              <a:t> </a:t>
            </a:r>
            <a:r>
              <a:rPr lang="en-US" sz="2400" b="1" dirty="0" err="1" smtClean="0"/>
              <a:t>tư</a:t>
            </a:r>
            <a:r>
              <a:rPr lang="en-US" sz="2400" b="1" dirty="0" smtClean="0"/>
              <a:t> 04/2016/TT- BLĐTBXH</a:t>
            </a:r>
            <a:r>
              <a:rPr lang="en-US" sz="2400" b="1" dirty="0"/>
              <a:t/>
            </a:r>
            <a:br>
              <a:rPr lang="en-US" sz="2400" b="1" dirty="0"/>
            </a:br>
            <a:r>
              <a:rPr lang="vi-VN" sz="2400" b="1" dirty="0"/>
              <a:t>BAN HÀNH KHUNG CHƯƠNG TRÌNH ĐÀO TẠO VỀ TƯ VẤN ĐIỀU TRỊ NGHIỆN MA TÚY</a:t>
            </a:r>
            <a:endParaRPr lang="en-US" sz="2400" b="1" dirty="0"/>
          </a:p>
        </p:txBody>
      </p:sp>
    </p:spTree>
    <p:extLst>
      <p:ext uri="{BB962C8B-B14F-4D97-AF65-F5344CB8AC3E}">
        <p14:creationId xmlns:p14="http://schemas.microsoft.com/office/powerpoint/2010/main" val="2013774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600200"/>
            <a:ext cx="8763000" cy="5029200"/>
          </a:xfrm>
        </p:spPr>
        <p:txBody>
          <a:bodyPr>
            <a:normAutofit fontScale="55000" lnSpcReduction="20000"/>
          </a:bodyPr>
          <a:lstStyle/>
          <a:p>
            <a:pPr algn="just"/>
            <a:r>
              <a:rPr lang="en-US" sz="4300" dirty="0" err="1" smtClean="0">
                <a:latin typeface="Times New Roman" pitchFamily="18" charset="0"/>
                <a:cs typeface="Times New Roman" pitchFamily="18" charset="0"/>
              </a:rPr>
              <a:t>Một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số</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cán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bộ</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được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đào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tạo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về</a:t>
            </a:r>
            <a:r>
              <a:rPr lang="en-US" sz="4300" dirty="0" smtClean="0">
                <a:latin typeface="Times New Roman" pitchFamily="18" charset="0"/>
                <a:cs typeface="Times New Roman" pitchFamily="18" charset="0"/>
              </a:rPr>
              <a:t> ma </a:t>
            </a:r>
            <a:r>
              <a:rPr lang="en-US" sz="4300" dirty="0" err="1" smtClean="0">
                <a:latin typeface="Times New Roman" pitchFamily="18" charset="0"/>
                <a:cs typeface="Times New Roman" pitchFamily="18" charset="0"/>
              </a:rPr>
              <a:t>túy</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và</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xã</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hội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tham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vấn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điều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trị</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quản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lý</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trường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hợp</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với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người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ma </a:t>
            </a:r>
            <a:r>
              <a:rPr lang="en-US" sz="4300" dirty="0" err="1" smtClean="0">
                <a:latin typeface="Times New Roman" pitchFamily="18" charset="0"/>
                <a:cs typeface="Times New Roman" pitchFamily="18" charset="0"/>
              </a:rPr>
              <a:t>túy</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thông</a:t>
            </a:r>
            <a:r>
              <a:rPr lang="en-US" sz="4300" dirty="0" smtClean="0">
                <a:latin typeface="Times New Roman" pitchFamily="18" charset="0"/>
                <a:cs typeface="Times New Roman" pitchFamily="18" charset="0"/>
              </a:rPr>
              <a:t> qua </a:t>
            </a:r>
            <a:r>
              <a:rPr lang="en-US" sz="4300" dirty="0" err="1" smtClean="0">
                <a:latin typeface="Times New Roman" pitchFamily="18" charset="0"/>
                <a:cs typeface="Times New Roman" pitchFamily="18" charset="0"/>
              </a:rPr>
              <a:t>chương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trình</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hợp</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tác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với</a:t>
            </a:r>
            <a:r>
              <a:rPr lang="en-US" sz="4300" dirty="0" smtClean="0">
                <a:latin typeface="Times New Roman" pitchFamily="18" charset="0"/>
                <a:cs typeface="Times New Roman" pitchFamily="18" charset="0"/>
              </a:rPr>
              <a:t> SAMHSA, FHI 360, SCDI…)</a:t>
            </a:r>
          </a:p>
          <a:p>
            <a:pPr algn="just"/>
            <a:r>
              <a:rPr lang="en-US" sz="4300" dirty="0" err="1" smtClean="0">
                <a:latin typeface="Times New Roman" pitchFamily="18" charset="0"/>
                <a:cs typeface="Times New Roman" pitchFamily="18" charset="0"/>
              </a:rPr>
              <a:t>Nội</a:t>
            </a:r>
            <a:r>
              <a:rPr lang="en-US" sz="4300" dirty="0" smtClean="0">
                <a:latin typeface="Times New Roman" pitchFamily="18" charset="0"/>
                <a:cs typeface="Times New Roman" pitchFamily="18" charset="0"/>
              </a:rPr>
              <a:t> dung </a:t>
            </a:r>
            <a:r>
              <a:rPr lang="en-US" sz="4300" dirty="0" err="1" smtClean="0">
                <a:latin typeface="Times New Roman" pitchFamily="18" charset="0"/>
                <a:cs typeface="Times New Roman" pitchFamily="18" charset="0"/>
              </a:rPr>
              <a:t>về</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tham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vấn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điều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trị</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ma </a:t>
            </a:r>
            <a:r>
              <a:rPr lang="en-US" sz="4300" dirty="0" err="1" smtClean="0">
                <a:latin typeface="Times New Roman" pitchFamily="18" charset="0"/>
                <a:cs typeface="Times New Roman" pitchFamily="18" charset="0"/>
              </a:rPr>
              <a:t>túy</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bắt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đầu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được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đưa</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vào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đào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tạo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trong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một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số</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trường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đại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học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cơ</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sở</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đào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tạo</a:t>
            </a:r>
            <a:r>
              <a:rPr lang="en-US" sz="4300" dirty="0" smtClean="0">
                <a:latin typeface="Times New Roman" pitchFamily="18" charset="0"/>
                <a:cs typeface="Times New Roman" pitchFamily="18" charset="0"/>
              </a:rPr>
              <a:t> (ULSA </a:t>
            </a:r>
            <a:r>
              <a:rPr lang="en-US" sz="4300" dirty="0" err="1" smtClean="0">
                <a:latin typeface="Times New Roman" pitchFamily="18" charset="0"/>
                <a:cs typeface="Times New Roman" pitchFamily="18" charset="0"/>
              </a:rPr>
              <a:t>Hà</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Nội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và</a:t>
            </a:r>
            <a:r>
              <a:rPr lang="en-US" sz="4300" dirty="0" smtClean="0">
                <a:latin typeface="Times New Roman" pitchFamily="18" charset="0"/>
                <a:cs typeface="Times New Roman" pitchFamily="18" charset="0"/>
              </a:rPr>
              <a:t> ULSA2 Tp. HCM </a:t>
            </a:r>
            <a:r>
              <a:rPr lang="en-US" sz="4300" dirty="0" err="1" smtClean="0">
                <a:latin typeface="Times New Roman" pitchFamily="18" charset="0"/>
                <a:cs typeface="Times New Roman" pitchFamily="18" charset="0"/>
              </a:rPr>
              <a:t>và</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một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số</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Trường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khác</a:t>
            </a:r>
            <a:r>
              <a:rPr lang="en-US" sz="4300" dirty="0" smtClean="0">
                <a:latin typeface="Times New Roman" pitchFamily="18" charset="0"/>
                <a:cs typeface="Times New Roman" pitchFamily="18" charset="0"/>
              </a:rPr>
              <a:t>)</a:t>
            </a:r>
          </a:p>
          <a:p>
            <a:pPr algn="just"/>
            <a:r>
              <a:rPr lang="en-US" sz="4300" dirty="0" err="1" smtClean="0">
                <a:latin typeface="Times New Roman" pitchFamily="18" charset="0"/>
                <a:cs typeface="Times New Roman" pitchFamily="18" charset="0"/>
              </a:rPr>
              <a:t>Mô</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hình</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tham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vấn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điều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trị</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bắt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đầu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được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sử</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dụng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thử</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tại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môt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số</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địa</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điểm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cộng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đồng</a:t>
            </a:r>
            <a:r>
              <a:rPr lang="en-US" sz="4300" dirty="0" smtClean="0">
                <a:latin typeface="Times New Roman" pitchFamily="18" charset="0"/>
                <a:cs typeface="Times New Roman" pitchFamily="18" charset="0"/>
              </a:rPr>
              <a:t> </a:t>
            </a:r>
          </a:p>
          <a:p>
            <a:pPr algn="just"/>
            <a:r>
              <a:rPr lang="en-US" sz="4300" dirty="0" err="1" smtClean="0">
                <a:latin typeface="Times New Roman" pitchFamily="18" charset="0"/>
                <a:cs typeface="Times New Roman" pitchFamily="18" charset="0"/>
              </a:rPr>
              <a:t>Một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số</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trung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tâm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cai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a:t>
            </a:r>
            <a:r>
              <a:rPr lang="en-US" sz="4300" dirty="0" err="1">
                <a:latin typeface="Times New Roman" pitchFamily="18" charset="0"/>
                <a:cs typeface="Times New Roman" pitchFamily="18" charset="0"/>
              </a:rPr>
              <a:t>T</a:t>
            </a:r>
            <a:r>
              <a:rPr lang="en-US" sz="4300" dirty="0" err="1" smtClean="0">
                <a:latin typeface="Times New Roman" pitchFamily="18" charset="0"/>
                <a:cs typeface="Times New Roman" pitchFamily="18" charset="0"/>
              </a:rPr>
              <a:t>rung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tâm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Giáo</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dục</a:t>
            </a:r>
            <a:r>
              <a:rPr lang="en-US" sz="4300" dirty="0" smtClean="0">
                <a:latin typeface="Times New Roman" pitchFamily="18" charset="0"/>
                <a:cs typeface="Times New Roman" pitchFamily="18" charset="0"/>
              </a:rPr>
              <a:t> Lao </a:t>
            </a:r>
            <a:r>
              <a:rPr lang="en-US" sz="4300" dirty="0" err="1" smtClean="0">
                <a:latin typeface="Times New Roman" pitchFamily="18" charset="0"/>
                <a:cs typeface="Times New Roman" pitchFamily="18" charset="0"/>
              </a:rPr>
              <a:t>động</a:t>
            </a:r>
            <a:r>
              <a:rPr lang="en-US" sz="4300" dirty="0" smtClean="0">
                <a:latin typeface="Times New Roman" pitchFamily="18" charset="0"/>
                <a:cs typeface="Times New Roman" pitchFamily="18" charset="0"/>
              </a:rPr>
              <a:t> – </a:t>
            </a:r>
            <a:r>
              <a:rPr lang="en-US" sz="4300" dirty="0" err="1" smtClean="0">
                <a:latin typeface="Times New Roman" pitchFamily="18" charset="0"/>
                <a:cs typeface="Times New Roman" pitchFamily="18" charset="0"/>
              </a:rPr>
              <a:t>Xã</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hội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được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chuyển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thành</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Trung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tâm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điều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trị</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ma </a:t>
            </a:r>
            <a:r>
              <a:rPr lang="en-US" sz="4300" dirty="0" err="1" smtClean="0">
                <a:latin typeface="Times New Roman" pitchFamily="18" charset="0"/>
                <a:cs typeface="Times New Roman" pitchFamily="18" charset="0"/>
              </a:rPr>
              <a:t>túy</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và</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nhấn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mạnh</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vai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trò</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của</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tham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vấn</a:t>
            </a:r>
            <a:r>
              <a:rPr lang="en-US" sz="4300" dirty="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điều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trị</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endParaRPr lang="en-US" sz="4300" dirty="0" smtClean="0">
              <a:latin typeface="Times New Roman" pitchFamily="18" charset="0"/>
              <a:cs typeface="Times New Roman" pitchFamily="18" charset="0"/>
            </a:endParaRPr>
          </a:p>
          <a:p>
            <a:pPr algn="just"/>
            <a:r>
              <a:rPr lang="en-US" sz="4300" dirty="0" err="1" smtClean="0">
                <a:latin typeface="Times New Roman" pitchFamily="18" charset="0"/>
                <a:cs typeface="Times New Roman" pitchFamily="18" charset="0"/>
              </a:rPr>
              <a:t>Nhận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thức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của</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một</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bộ</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phận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cán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bộ</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quản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lý</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cũng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như</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cán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bộ</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làm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việc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trực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tiếp</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với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người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về</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vai</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trò</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của</a:t>
            </a:r>
            <a:r>
              <a:rPr lang="en-US" sz="4300" dirty="0" smtClean="0">
                <a:latin typeface="Times New Roman" pitchFamily="18" charset="0"/>
                <a:cs typeface="Times New Roman" pitchFamily="18" charset="0"/>
              </a:rPr>
              <a:t> can </a:t>
            </a:r>
            <a:r>
              <a:rPr lang="en-US" sz="4300" dirty="0" err="1" smtClean="0">
                <a:latin typeface="Times New Roman" pitchFamily="18" charset="0"/>
                <a:cs typeface="Times New Roman" pitchFamily="18" charset="0"/>
              </a:rPr>
              <a:t>thiệp</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tâm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lý</a:t>
            </a:r>
            <a:r>
              <a:rPr lang="en-US" sz="4300" dirty="0" smtClean="0">
                <a:latin typeface="Times New Roman" pitchFamily="18" charset="0"/>
                <a:cs typeface="Times New Roman" pitchFamily="18" charset="0"/>
              </a:rPr>
              <a:t>/</a:t>
            </a:r>
            <a:r>
              <a:rPr lang="en-US" sz="4300" dirty="0" err="1" smtClean="0">
                <a:latin typeface="Times New Roman" pitchFamily="18" charset="0"/>
                <a:cs typeface="Times New Roman" pitchFamily="18" charset="0"/>
              </a:rPr>
              <a:t>tham</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vấn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điều</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trị</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nghiện</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được</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nâng</a:t>
            </a:r>
            <a:r>
              <a:rPr lang="en-US" sz="4300" dirty="0" smtClean="0">
                <a:latin typeface="Times New Roman" pitchFamily="18" charset="0"/>
                <a:cs typeface="Times New Roman" pitchFamily="18" charset="0"/>
              </a:rPr>
              <a:t> </a:t>
            </a:r>
            <a:r>
              <a:rPr lang="en-US" sz="4300" dirty="0" err="1" smtClean="0">
                <a:latin typeface="Times New Roman" pitchFamily="18" charset="0"/>
                <a:cs typeface="Times New Roman" pitchFamily="18" charset="0"/>
              </a:rPr>
              <a:t>cao</a:t>
            </a:r>
            <a:endParaRPr lang="en-US" sz="43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a:xfrm>
            <a:off x="152400" y="274638"/>
            <a:ext cx="8915400" cy="1143000"/>
          </a:xfrm>
        </p:spPr>
        <p:txBody>
          <a:bodyPr>
            <a:noAutofit/>
          </a:bodyPr>
          <a:lstStyle/>
          <a:p>
            <a:r>
              <a:rPr lang="en-US" sz="2800" dirty="0" smtClean="0"/>
              <a:t>4.3 </a:t>
            </a:r>
            <a:r>
              <a:rPr lang="en-US" sz="2800" dirty="0" err="1" smtClean="0"/>
              <a:t>Một</a:t>
            </a:r>
            <a:r>
              <a:rPr lang="en-US" sz="2800" dirty="0" smtClean="0"/>
              <a:t> </a:t>
            </a:r>
            <a:r>
              <a:rPr lang="en-US" sz="2800" dirty="0" err="1" smtClean="0"/>
              <a:t>số</a:t>
            </a:r>
            <a:r>
              <a:rPr lang="en-US" sz="2800" dirty="0" smtClean="0"/>
              <a:t> </a:t>
            </a:r>
            <a:r>
              <a:rPr lang="en-US" sz="2800" dirty="0" err="1" smtClean="0"/>
              <a:t>kết</a:t>
            </a:r>
            <a:r>
              <a:rPr lang="en-US" sz="2800" dirty="0" smtClean="0"/>
              <a:t> </a:t>
            </a:r>
            <a:r>
              <a:rPr lang="en-US" sz="2800" dirty="0" err="1" smtClean="0"/>
              <a:t>quả</a:t>
            </a:r>
            <a:r>
              <a:rPr lang="en-US" sz="2800" dirty="0" smtClean="0"/>
              <a:t> </a:t>
            </a:r>
            <a:r>
              <a:rPr lang="en-US" sz="2800" dirty="0" err="1" smtClean="0"/>
              <a:t>đạt</a:t>
            </a:r>
            <a:r>
              <a:rPr lang="en-US" sz="2800" dirty="0" smtClean="0"/>
              <a:t> </a:t>
            </a:r>
            <a:r>
              <a:rPr lang="en-US" sz="2800" dirty="0" err="1" smtClean="0"/>
              <a:t>được</a:t>
            </a:r>
            <a:r>
              <a:rPr lang="en-US" sz="2800" dirty="0" smtClean="0"/>
              <a:t> </a:t>
            </a:r>
            <a:r>
              <a:rPr lang="en-US" sz="2800" dirty="0" err="1" smtClean="0"/>
              <a:t>trong</a:t>
            </a:r>
            <a:r>
              <a:rPr lang="en-US" sz="2800" dirty="0" smtClean="0"/>
              <a:t> </a:t>
            </a:r>
            <a:r>
              <a:rPr lang="en-US" sz="2800" dirty="0" err="1" smtClean="0"/>
              <a:t>việc</a:t>
            </a:r>
            <a:r>
              <a:rPr lang="en-US" sz="2800" dirty="0" smtClean="0"/>
              <a:t> </a:t>
            </a:r>
            <a:r>
              <a:rPr lang="en-US" sz="2800" dirty="0" err="1" smtClean="0"/>
              <a:t>phát</a:t>
            </a:r>
            <a:r>
              <a:rPr lang="en-US" sz="2800" dirty="0" smtClean="0"/>
              <a:t> </a:t>
            </a:r>
            <a:r>
              <a:rPr lang="en-US" sz="2800" dirty="0" err="1" smtClean="0"/>
              <a:t>triển</a:t>
            </a:r>
            <a:r>
              <a:rPr lang="en-US" sz="2800" dirty="0" smtClean="0"/>
              <a:t> </a:t>
            </a:r>
            <a:r>
              <a:rPr lang="en-US" sz="2800" dirty="0" err="1" smtClean="0"/>
              <a:t>hình</a:t>
            </a:r>
            <a:r>
              <a:rPr lang="en-US" sz="2800" dirty="0" smtClean="0"/>
              <a:t> </a:t>
            </a:r>
            <a:r>
              <a:rPr lang="en-US" sz="2800" dirty="0" err="1" smtClean="0"/>
              <a:t>thức</a:t>
            </a:r>
            <a:r>
              <a:rPr lang="en-US" sz="2800" dirty="0" smtClean="0"/>
              <a:t> can </a:t>
            </a:r>
            <a:r>
              <a:rPr lang="en-US" sz="2800" dirty="0" err="1" smtClean="0"/>
              <a:t>thiệp</a:t>
            </a:r>
            <a:r>
              <a:rPr lang="en-US" sz="2800" dirty="0" smtClean="0"/>
              <a:t> </a:t>
            </a:r>
            <a:r>
              <a:rPr lang="en-US" sz="2800" dirty="0" err="1" smtClean="0"/>
              <a:t>tham</a:t>
            </a:r>
            <a:r>
              <a:rPr lang="en-US" sz="2800" dirty="0" smtClean="0"/>
              <a:t> </a:t>
            </a:r>
            <a:r>
              <a:rPr lang="en-US" sz="2800" dirty="0" err="1" smtClean="0"/>
              <a:t>vấn</a:t>
            </a:r>
            <a:r>
              <a:rPr lang="en-US" sz="2800" dirty="0" smtClean="0"/>
              <a:t>  </a:t>
            </a:r>
            <a:r>
              <a:rPr lang="en-US" sz="2800" dirty="0" err="1" smtClean="0"/>
              <a:t>điều</a:t>
            </a:r>
            <a:r>
              <a:rPr lang="en-US" sz="2800" dirty="0" smtClean="0"/>
              <a:t> </a:t>
            </a:r>
            <a:r>
              <a:rPr lang="en-US" sz="2800" dirty="0" err="1" smtClean="0"/>
              <a:t>trị</a:t>
            </a:r>
            <a:r>
              <a:rPr lang="en-US" sz="2800" dirty="0" smtClean="0"/>
              <a:t> </a:t>
            </a:r>
            <a:r>
              <a:rPr lang="en-US" sz="2800" dirty="0" err="1" smtClean="0"/>
              <a:t>nghiện</a:t>
            </a:r>
            <a:endParaRPr lang="en-US" sz="2800" dirty="0"/>
          </a:p>
        </p:txBody>
      </p:sp>
    </p:spTree>
    <p:extLst>
      <p:ext uri="{BB962C8B-B14F-4D97-AF65-F5344CB8AC3E}">
        <p14:creationId xmlns:p14="http://schemas.microsoft.com/office/powerpoint/2010/main" val="2015382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buFontTx/>
              <a:buChar char="-"/>
            </a:pPr>
            <a:r>
              <a:rPr lang="en-US" sz="3000" dirty="0" err="1">
                <a:latin typeface="Times New Roman" pitchFamily="18" charset="0"/>
                <a:cs typeface="Times New Roman" pitchFamily="18" charset="0"/>
              </a:rPr>
              <a:t>Nhận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thức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của</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xã</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hội</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về</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vai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trò</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của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điều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trị</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còn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hạn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chế</a:t>
            </a:r>
            <a:endParaRPr lang="en-US" sz="3000" dirty="0">
              <a:latin typeface="Times New Roman" pitchFamily="18" charset="0"/>
              <a:cs typeface="Times New Roman" pitchFamily="18" charset="0"/>
            </a:endParaRPr>
          </a:p>
          <a:p>
            <a:pPr algn="just">
              <a:buFontTx/>
              <a:buChar char="-"/>
            </a:pPr>
            <a:r>
              <a:rPr lang="en-US" sz="3000" dirty="0" err="1" smtClean="0">
                <a:latin typeface="Times New Roman" pitchFamily="18" charset="0"/>
                <a:cs typeface="Times New Roman" pitchFamily="18" charset="0"/>
              </a:rPr>
              <a:t>Đội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ngũ</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bộ</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làm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trị</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thiếu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yếu</a:t>
            </a:r>
            <a:endParaRPr lang="en-US" sz="3000" dirty="0" smtClean="0">
              <a:latin typeface="Times New Roman" pitchFamily="18" charset="0"/>
              <a:cs typeface="Times New Roman" pitchFamily="18" charset="0"/>
            </a:endParaRPr>
          </a:p>
          <a:p>
            <a:pPr algn="just">
              <a:buFontTx/>
              <a:buChar char="-"/>
            </a:pPr>
            <a:r>
              <a:rPr lang="en-US" sz="3000" dirty="0" err="1" smtClean="0">
                <a:latin typeface="Times New Roman" pitchFamily="18" charset="0"/>
                <a:cs typeface="Times New Roman" pitchFamily="18" charset="0"/>
              </a:rPr>
              <a:t>Công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tác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tổ</a:t>
            </a: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chức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triển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khai</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tham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tư</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điều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trị</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còn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khó</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khăn</a:t>
            </a:r>
            <a:endParaRPr lang="en-US" sz="3000" dirty="0" smtClean="0">
              <a:latin typeface="Times New Roman" pitchFamily="18" charset="0"/>
              <a:cs typeface="Times New Roman" pitchFamily="18" charset="0"/>
            </a:endParaRPr>
          </a:p>
          <a:p>
            <a:pPr algn="just">
              <a:buFontTx/>
              <a:buChar char="-"/>
            </a:pPr>
            <a:r>
              <a:rPr lang="en-US" sz="3000" dirty="0" err="1">
                <a:latin typeface="Times New Roman" pitchFamily="18" charset="0"/>
                <a:cs typeface="Times New Roman" pitchFamily="18" charset="0"/>
              </a:rPr>
              <a:t>Mạng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lưới</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cơ</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sở</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sử</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dụng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tham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điều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trị</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rộng</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rãi</a:t>
            </a:r>
            <a:endParaRPr lang="en-US" sz="3000" dirty="0" smtClean="0">
              <a:latin typeface="Times New Roman" pitchFamily="18" charset="0"/>
              <a:cs typeface="Times New Roman" pitchFamily="18" charset="0"/>
            </a:endParaRPr>
          </a:p>
          <a:p>
            <a:pPr algn="just">
              <a:buFontTx/>
              <a:buChar char="-"/>
            </a:pP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Công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tác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tổ</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chức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đào</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tạo</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tham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a:t>
            </a:r>
            <a:r>
              <a:rPr lang="en-US" sz="3000" dirty="0" err="1">
                <a:latin typeface="Times New Roman" pitchFamily="18" charset="0"/>
                <a:cs typeface="Times New Roman" pitchFamily="18" charset="0"/>
              </a:rPr>
              <a:t>tư</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điều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trị</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nghiện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còn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có</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cập</a:t>
            </a:r>
            <a:endParaRPr lang="en-US" sz="3000" dirty="0">
              <a:latin typeface="Times New Roman" pitchFamily="18" charset="0"/>
              <a:cs typeface="Times New Roman" pitchFamily="18" charset="0"/>
            </a:endParaRPr>
          </a:p>
          <a:p>
            <a:pPr>
              <a:buFontTx/>
              <a:buChar char="-"/>
            </a:pPr>
            <a:endParaRPr lang="en-US" dirty="0"/>
          </a:p>
        </p:txBody>
      </p:sp>
      <p:sp>
        <p:nvSpPr>
          <p:cNvPr id="2" name="Title 1"/>
          <p:cNvSpPr>
            <a:spLocks noGrp="1"/>
          </p:cNvSpPr>
          <p:nvPr>
            <p:ph type="title"/>
          </p:nvPr>
        </p:nvSpPr>
        <p:spPr/>
        <p:txBody>
          <a:bodyPr>
            <a:normAutofit fontScale="90000"/>
          </a:bodyPr>
          <a:lstStyle/>
          <a:p>
            <a:r>
              <a:rPr lang="en-US" sz="2800" b="1" dirty="0" smtClean="0">
                <a:latin typeface="Times New Roman" pitchFamily="18" charset="0"/>
                <a:cs typeface="Times New Roman" pitchFamily="18" charset="0"/>
              </a:rPr>
              <a:t>5. MỘT SỐ THÁCH THỨC/KHÓ KHĂN TRONG PHÁT TRIỂN THAM VẤN TRONG ĐIỀU TRỊ NGHIỆN</a:t>
            </a:r>
            <a:endParaRPr lang="en-US"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229652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dirty="0" err="1" smtClean="0">
                <a:latin typeface="Times New Roman" pitchFamily="18" charset="0"/>
                <a:cs typeface="Times New Roman" pitchFamily="18" charset="0"/>
              </a:rPr>
              <a:t>Nhận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xã</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hội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nhiều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cơ</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quan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bộ</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năng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nhân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người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r>
              <a:rPr lang="en-US" dirty="0" smtClean="0">
                <a:latin typeface="Times New Roman" pitchFamily="18" charset="0"/>
                <a:cs typeface="Times New Roman" pitchFamily="18" charset="0"/>
              </a:rPr>
              <a:t> ma </a:t>
            </a:r>
            <a:r>
              <a:rPr lang="en-US" dirty="0" err="1" smtClean="0">
                <a:latin typeface="Times New Roman" pitchFamily="18" charset="0"/>
                <a:cs typeface="Times New Roman" pitchFamily="18" charset="0"/>
              </a:rPr>
              <a:t>túy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chưa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đầy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đủ</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về</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trò</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can </a:t>
            </a:r>
            <a:r>
              <a:rPr lang="en-US" dirty="0" err="1" smtClean="0">
                <a:latin typeface="Times New Roman" pitchFamily="18" charset="0"/>
                <a:cs typeface="Times New Roman" pitchFamily="18" charset="0"/>
              </a:rPr>
              <a:t>thiệp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thay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đổi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hành</a:t>
            </a:r>
            <a:r>
              <a:rPr lang="en-US" dirty="0" smtClean="0">
                <a:latin typeface="Times New Roman" pitchFamily="18" charset="0"/>
                <a:cs typeface="Times New Roman" pitchFamily="18" charset="0"/>
              </a:rPr>
              <a:t> vi </a:t>
            </a:r>
          </a:p>
          <a:p>
            <a:pPr algn="just"/>
            <a:r>
              <a:rPr lang="en-US" dirty="0" err="1" smtClean="0">
                <a:latin typeface="Times New Roman" pitchFamily="18" charset="0"/>
                <a:cs typeface="Times New Roman" pitchFamily="18" charset="0"/>
              </a:rPr>
              <a:t>Sự</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nhận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chưa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đầy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đủ</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đã</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động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tiêu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cực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đến</a:t>
            </a:r>
            <a:r>
              <a:rPr lang="en-US" dirty="0" smtClean="0">
                <a:latin typeface="Times New Roman" pitchFamily="18" charset="0"/>
                <a:cs typeface="Times New Roman" pitchFamily="18" charset="0"/>
              </a:rPr>
              <a:t> ý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sử</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dụng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vấn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đối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với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người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người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endParaRPr lang="en-US" dirty="0" smtClean="0">
              <a:latin typeface="Times New Roman" pitchFamily="18" charset="0"/>
              <a:cs typeface="Times New Roman" pitchFamily="18" charset="0"/>
            </a:endParaRPr>
          </a:p>
          <a:p>
            <a:pPr algn="just"/>
            <a:r>
              <a:rPr lang="en-US" dirty="0" err="1" smtClean="0">
                <a:latin typeface="Times New Roman" pitchFamily="18" charset="0"/>
                <a:cs typeface="Times New Roman" pitchFamily="18" charset="0"/>
              </a:rPr>
              <a:t>Tác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động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tiêu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cực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đến</a:t>
            </a:r>
            <a:r>
              <a:rPr lang="en-US" dirty="0" smtClean="0">
                <a:latin typeface="Times New Roman" pitchFamily="18" charset="0"/>
                <a:cs typeface="Times New Roman" pitchFamily="18" charset="0"/>
              </a:rPr>
              <a:t> ý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bộ</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quản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cơ</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sở</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công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lập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và</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ngoài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công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lập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trong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việc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sử</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dụng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phát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triển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can </a:t>
            </a:r>
            <a:r>
              <a:rPr lang="en-US" dirty="0" err="1" smtClean="0">
                <a:latin typeface="Times New Roman" pitchFamily="18" charset="0"/>
                <a:cs typeface="Times New Roman" pitchFamily="18" charset="0"/>
              </a:rPr>
              <a:t>thiệp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trợ</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giúp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đối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với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người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2" name="Title 1"/>
          <p:cNvSpPr>
            <a:spLocks noGrp="1"/>
          </p:cNvSpPr>
          <p:nvPr>
            <p:ph type="title"/>
          </p:nvPr>
        </p:nvSpPr>
        <p:spPr/>
        <p:txBody>
          <a:bodyPr>
            <a:noAutofit/>
          </a:bodyPr>
          <a:lstStyle/>
          <a:p>
            <a:r>
              <a:rPr lang="en-US" sz="3200" b="1" dirty="0" smtClean="0">
                <a:latin typeface="Times New Roman" pitchFamily="18" charset="0"/>
                <a:cs typeface="Times New Roman" pitchFamily="18" charset="0"/>
              </a:rPr>
              <a:t>5.1. </a:t>
            </a:r>
            <a:r>
              <a:rPr lang="en-US" sz="3200" b="1" dirty="0" err="1" smtClean="0">
                <a:latin typeface="Times New Roman" pitchFamily="18" charset="0"/>
                <a:cs typeface="Times New Roman" pitchFamily="18" charset="0"/>
              </a:rPr>
              <a:t>Nhận</a:t>
            </a:r>
            <a:r>
              <a:rPr lang="en-US" sz="3200" b="1" dirty="0" smtClean="0">
                <a:latin typeface="Times New Roman" pitchFamily="18" charset="0"/>
                <a:cs typeface="Times New Roman" pitchFamily="18" charset="0"/>
              </a:rPr>
              <a:t> </a:t>
            </a:r>
            <a:r>
              <a:rPr lang="en-US" sz="3200" b="1" dirty="0" err="1">
                <a:latin typeface="Times New Roman" pitchFamily="18" charset="0"/>
                <a:cs typeface="Times New Roman" pitchFamily="18" charset="0"/>
              </a:rPr>
              <a:t>thức</a:t>
            </a:r>
            <a:r>
              <a:rPr lang="en-US" sz="3200" b="1" dirty="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về</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vai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trò</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của</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tham</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vấn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trong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điều</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trị</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nghiện</a:t>
            </a:r>
            <a:r>
              <a:rPr lang="en-US" sz="3200" b="1" dirty="0" smtClean="0">
                <a:latin typeface="Times New Roman" pitchFamily="18" charset="0"/>
                <a:cs typeface="Times New Roman" pitchFamily="18" charset="0"/>
              </a:rPr>
              <a:t> </a:t>
            </a:r>
            <a:r>
              <a:rPr lang="en-US" sz="3200" b="1" dirty="0" err="1">
                <a:latin typeface="Times New Roman" pitchFamily="18" charset="0"/>
                <a:cs typeface="Times New Roman" pitchFamily="18" charset="0"/>
              </a:rPr>
              <a:t>còn</a:t>
            </a:r>
            <a:r>
              <a:rPr lang="en-US" sz="3200" b="1" dirty="0">
                <a:latin typeface="Times New Roman" pitchFamily="18" charset="0"/>
                <a:cs typeface="Times New Roman" pitchFamily="18" charset="0"/>
              </a:rPr>
              <a:t> </a:t>
            </a:r>
            <a:r>
              <a:rPr lang="en-US" sz="3200" b="1" dirty="0" err="1">
                <a:latin typeface="Times New Roman" pitchFamily="18" charset="0"/>
                <a:cs typeface="Times New Roman" pitchFamily="18" charset="0"/>
              </a:rPr>
              <a:t>hạn</a:t>
            </a:r>
            <a:r>
              <a:rPr lang="en-US" sz="3200" b="1" dirty="0">
                <a:latin typeface="Times New Roman" pitchFamily="18" charset="0"/>
                <a:cs typeface="Times New Roman" pitchFamily="18" charset="0"/>
              </a:rPr>
              <a:t> </a:t>
            </a:r>
            <a:r>
              <a:rPr lang="en-US" sz="3200" b="1" dirty="0" err="1">
                <a:latin typeface="Times New Roman" pitchFamily="18" charset="0"/>
                <a:cs typeface="Times New Roman" pitchFamily="18" charset="0"/>
              </a:rPr>
              <a:t>chế</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1933257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lvl="0" indent="-457200" algn="just"/>
            <a:r>
              <a:rPr lang="en-US" sz="3000" dirty="0" err="1">
                <a:latin typeface="Times New Roman" pitchFamily="18" charset="0"/>
                <a:cs typeface="Times New Roman" pitchFamily="18" charset="0"/>
              </a:rPr>
              <a:t>Số</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cán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bộ</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đang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làm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việc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giúp</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đỡ</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người</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nghiện</a:t>
            </a:r>
            <a:r>
              <a:rPr lang="en-US" sz="3000" dirty="0">
                <a:latin typeface="Times New Roman" pitchFamily="18" charset="0"/>
                <a:cs typeface="Times New Roman" pitchFamily="18" charset="0"/>
              </a:rPr>
              <a:t> ở </a:t>
            </a:r>
            <a:r>
              <a:rPr lang="en-US" sz="3000" dirty="0" err="1">
                <a:latin typeface="Times New Roman" pitchFamily="18" charset="0"/>
                <a:cs typeface="Times New Roman" pitchFamily="18" charset="0"/>
              </a:rPr>
              <a:t>cả</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trung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tâm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lẫn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ngoài</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cộng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đồng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còn</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thiếu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nhiều</a:t>
            </a:r>
            <a:r>
              <a:rPr lang="en-US" sz="3000" dirty="0" smtClean="0">
                <a:latin typeface="Times New Roman" pitchFamily="18" charset="0"/>
                <a:cs typeface="Times New Roman" pitchFamily="18" charset="0"/>
              </a:rPr>
              <a:t>. </a:t>
            </a:r>
            <a:endParaRPr lang="en-US" sz="3000" dirty="0">
              <a:latin typeface="Times New Roman" pitchFamily="18" charset="0"/>
              <a:cs typeface="Times New Roman" pitchFamily="18" charset="0"/>
            </a:endParaRPr>
          </a:p>
          <a:p>
            <a:pPr marL="457200" indent="-457200" algn="just"/>
            <a:r>
              <a:rPr lang="en-US" sz="3000" dirty="0" err="1" smtClean="0">
                <a:latin typeface="Times New Roman" pitchFamily="18" charset="0"/>
                <a:cs typeface="Times New Roman" pitchFamily="18" charset="0"/>
              </a:rPr>
              <a:t>Rất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hạn</a:t>
            </a: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chế</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về</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trình</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độ</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a:t>
            </a:r>
            <a:r>
              <a:rPr lang="en-US" sz="3000" dirty="0" err="1" smtClean="0">
                <a:latin typeface="Times New Roman" pitchFamily="18" charset="0"/>
                <a:cs typeface="Times New Roman" pitchFamily="18" charset="0"/>
              </a:rPr>
              <a:t>trị</a:t>
            </a: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liệu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nhận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thức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hành</a:t>
            </a:r>
            <a:r>
              <a:rPr lang="en-US" sz="3000" dirty="0">
                <a:latin typeface="Times New Roman" pitchFamily="18" charset="0"/>
                <a:cs typeface="Times New Roman" pitchFamily="18" charset="0"/>
              </a:rPr>
              <a:t> vi </a:t>
            </a:r>
            <a:r>
              <a:rPr lang="en-US" sz="3000" dirty="0" smtClean="0">
                <a:latin typeface="Times New Roman" pitchFamily="18" charset="0"/>
                <a:cs typeface="Times New Roman" pitchFamily="18" charset="0"/>
              </a:rPr>
              <a:t>ở </a:t>
            </a:r>
            <a:r>
              <a:rPr lang="en-US" sz="3000" dirty="0" err="1" smtClean="0">
                <a:latin typeface="Times New Roman" pitchFamily="18" charset="0"/>
                <a:cs typeface="Times New Roman" pitchFamily="18" charset="0"/>
              </a:rPr>
              <a:t>hầu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hết</a:t>
            </a: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cán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bộ</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hỗ</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trợ</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trực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tiếp</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cho</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người</a:t>
            </a:r>
            <a:r>
              <a:rPr lang="en-US" sz="3000" dirty="0" smtClean="0">
                <a:latin typeface="Times New Roman" pitchFamily="18" charset="0"/>
                <a:cs typeface="Times New Roman" pitchFamily="18" charset="0"/>
              </a:rPr>
              <a:t> </a:t>
            </a:r>
            <a:r>
              <a:rPr lang="en-US" sz="3000" dirty="0" err="1">
                <a:latin typeface="Times New Roman" pitchFamily="18" charset="0"/>
                <a:cs typeface="Times New Roman" pitchFamily="18" charset="0"/>
              </a:rPr>
              <a:t>nghiện</a:t>
            </a:r>
            <a:r>
              <a:rPr lang="en-US" sz="3000" dirty="0">
                <a:latin typeface="Times New Roman" pitchFamily="18" charset="0"/>
                <a:cs typeface="Times New Roman" pitchFamily="18" charset="0"/>
              </a:rPr>
              <a:t>.. </a:t>
            </a:r>
            <a:endParaRPr lang="en-US" sz="3000" dirty="0" smtClean="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5.2. </a:t>
            </a:r>
            <a:r>
              <a:rPr lang="en-US" sz="3200" dirty="0" err="1">
                <a:latin typeface="Times New Roman" pitchFamily="18" charset="0"/>
                <a:cs typeface="Times New Roman" pitchFamily="18" charset="0"/>
              </a:rPr>
              <a:t>Đội</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ngũ</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cán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bộ</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làm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tham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vấn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điều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trị</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nghiện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thiếu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yếu</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262139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sz="3000" dirty="0" err="1" smtClean="0">
                <a:latin typeface="Times New Roman" pitchFamily="18" charset="0"/>
                <a:cs typeface="Times New Roman" pitchFamily="18" charset="0"/>
              </a:rPr>
              <a:t>Nhiều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bộ</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tư</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tâm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lý</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được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đào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bài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bản</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Số</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lượng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bộ</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tư</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tâm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lý</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còn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mỏng</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Nhận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thức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của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người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cai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về</a:t>
            </a:r>
            <a:r>
              <a:rPr lang="en-US" sz="3000" dirty="0" smtClean="0">
                <a:latin typeface="Times New Roman" pitchFamily="18" charset="0"/>
                <a:cs typeface="Times New Roman" pitchFamily="18" charset="0"/>
              </a:rPr>
              <a:t> can </a:t>
            </a:r>
            <a:r>
              <a:rPr lang="en-US" sz="3000" dirty="0" err="1" smtClean="0">
                <a:latin typeface="Times New Roman" pitchFamily="18" charset="0"/>
                <a:cs typeface="Times New Roman" pitchFamily="18" charset="0"/>
              </a:rPr>
              <a:t>thiệp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của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trong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trị</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đầy</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đủ</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không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đầy</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đủ</a:t>
            </a:r>
            <a:endParaRPr lang="en-US" sz="3000" dirty="0" smtClean="0">
              <a:latin typeface="Times New Roman" pitchFamily="18" charset="0"/>
              <a:cs typeface="Times New Roman" pitchFamily="18" charset="0"/>
            </a:endParaRPr>
          </a:p>
          <a:p>
            <a:pPr algn="just"/>
            <a:r>
              <a:rPr lang="en-US" sz="3000" dirty="0" err="1">
                <a:latin typeface="Times New Roman" pitchFamily="18" charset="0"/>
                <a:cs typeface="Times New Roman" pitchFamily="18" charset="0"/>
              </a:rPr>
              <a:t>Tầm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quan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trọng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của</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tham</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tư</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vấn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điều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trị</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nghiện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trong</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một</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số</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địa</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điểm</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sử</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dụng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gây</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thay</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thế</a:t>
            </a:r>
            <a:r>
              <a:rPr lang="en-US" sz="3000" dirty="0" smtClean="0">
                <a:latin typeface="Times New Roman" pitchFamily="18" charset="0"/>
                <a:cs typeface="Times New Roman" pitchFamily="18" charset="0"/>
              </a:rPr>
              <a:t> (Methadone) </a:t>
            </a:r>
            <a:r>
              <a:rPr lang="en-US" sz="3000" dirty="0" err="1">
                <a:latin typeface="Times New Roman" pitchFamily="18" charset="0"/>
                <a:cs typeface="Times New Roman" pitchFamily="18" charset="0"/>
              </a:rPr>
              <a:t>chưa</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thực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sự</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được</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coi</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trọng</a:t>
            </a:r>
            <a:endParaRPr lang="en-US" sz="30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5.3. </a:t>
            </a:r>
            <a:r>
              <a:rPr lang="en-US" sz="3200" dirty="0" err="1" smtClean="0">
                <a:latin typeface="Times New Roman" pitchFamily="18" charset="0"/>
                <a:cs typeface="Times New Roman" pitchFamily="18" charset="0"/>
              </a:rPr>
              <a:t>Công</a:t>
            </a:r>
            <a:r>
              <a:rPr lang="en-US" sz="3200" dirty="0" smtClean="0">
                <a:latin typeface="Times New Roman" pitchFamily="18" charset="0"/>
                <a:cs typeface="Times New Roman" pitchFamily="18" charset="0"/>
              </a:rPr>
              <a:t> </a:t>
            </a:r>
            <a:r>
              <a:rPr lang="en-US" sz="3200" dirty="0" err="1">
                <a:latin typeface="Times New Roman" pitchFamily="18" charset="0"/>
                <a:cs typeface="Times New Roman" pitchFamily="18" charset="0"/>
              </a:rPr>
              <a:t>tác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tổ</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chức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triển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khai</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tham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vấn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tư</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vấn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điều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trị</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nghiện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còn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nhiều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khó</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khăn</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1698177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sz="3000" dirty="0" err="1" smtClean="0">
                <a:latin typeface="Times New Roman" pitchFamily="18" charset="0"/>
                <a:cs typeface="Times New Roman" pitchFamily="18" charset="0"/>
              </a:rPr>
              <a:t>Số</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lượng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cơ</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sở</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sử</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dụng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trong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trị</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còn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khiêm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tốn</a:t>
            </a:r>
            <a:r>
              <a:rPr lang="en-US" sz="3000" dirty="0" smtClean="0">
                <a:latin typeface="Times New Roman" pitchFamily="18" charset="0"/>
                <a:cs typeface="Times New Roman" pitchFamily="18" charset="0"/>
              </a:rPr>
              <a:t>. </a:t>
            </a:r>
          </a:p>
          <a:p>
            <a:pPr algn="just"/>
            <a:r>
              <a:rPr lang="en-US" sz="3000" dirty="0" smtClean="0">
                <a:latin typeface="Times New Roman" pitchFamily="18" charset="0"/>
                <a:cs typeface="Times New Roman" pitchFamily="18" charset="0"/>
              </a:rPr>
              <a:t>C</a:t>
            </a:r>
            <a:r>
              <a:rPr lang="vi-VN" sz="3000" dirty="0" smtClean="0">
                <a:latin typeface="Times New Roman" pitchFamily="18" charset="0"/>
                <a:cs typeface="Times New Roman" pitchFamily="18" charset="0"/>
              </a:rPr>
              <a:t>ả </a:t>
            </a:r>
            <a:r>
              <a:rPr lang="vi-VN" sz="3000" dirty="0">
                <a:latin typeface="Times New Roman" pitchFamily="18" charset="0"/>
                <a:cs typeface="Times New Roman" pitchFamily="18" charset="0"/>
              </a:rPr>
              <a:t>nước có </a:t>
            </a:r>
            <a:r>
              <a:rPr lang="en-US" sz="3000" dirty="0" err="1" smtClean="0">
                <a:latin typeface="Times New Roman" pitchFamily="18" charset="0"/>
                <a:cs typeface="Times New Roman" pitchFamily="18" charset="0"/>
              </a:rPr>
              <a:t>trên</a:t>
            </a:r>
            <a:r>
              <a:rPr lang="en-US" sz="3000" dirty="0" smtClean="0">
                <a:latin typeface="Times New Roman" pitchFamily="18" charset="0"/>
                <a:cs typeface="Times New Roman" pitchFamily="18" charset="0"/>
              </a:rPr>
              <a:t> </a:t>
            </a:r>
            <a:r>
              <a:rPr lang="vi-VN" sz="3000" dirty="0" smtClean="0">
                <a:latin typeface="Times New Roman" pitchFamily="18" charset="0"/>
                <a:cs typeface="Times New Roman" pitchFamily="18" charset="0"/>
              </a:rPr>
              <a:t>13</a:t>
            </a:r>
            <a:r>
              <a:rPr lang="en-US" sz="3000" dirty="0" smtClean="0">
                <a:latin typeface="Times New Roman" pitchFamily="18" charset="0"/>
                <a:cs typeface="Times New Roman" pitchFamily="18" charset="0"/>
              </a:rPr>
              <a:t>0</a:t>
            </a:r>
            <a:r>
              <a:rPr lang="vi-VN" sz="3000" dirty="0" smtClean="0">
                <a:latin typeface="Times New Roman" pitchFamily="18" charset="0"/>
                <a:cs typeface="Times New Roman" pitchFamily="18" charset="0"/>
              </a:rPr>
              <a:t> </a:t>
            </a:r>
            <a:r>
              <a:rPr lang="vi-VN" sz="3000" dirty="0">
                <a:latin typeface="Times New Roman" pitchFamily="18" charset="0"/>
                <a:cs typeface="Times New Roman" pitchFamily="18" charset="0"/>
              </a:rPr>
              <a:t>cơ sở cai nghiện ma </a:t>
            </a:r>
            <a:r>
              <a:rPr lang="vi-VN" sz="3000" dirty="0" smtClean="0">
                <a:latin typeface="Times New Roman" pitchFamily="18" charset="0"/>
                <a:cs typeface="Times New Roman" pitchFamily="18" charset="0"/>
              </a:rPr>
              <a:t>tuý</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nhưng</a:t>
            </a:r>
            <a:r>
              <a:rPr lang="en-US" sz="3000" dirty="0" smtClean="0">
                <a:latin typeface="Times New Roman" pitchFamily="18" charset="0"/>
                <a:cs typeface="Times New Roman" pitchFamily="18" charset="0"/>
              </a:rPr>
              <a:t> can </a:t>
            </a:r>
            <a:r>
              <a:rPr lang="en-US" sz="3000" dirty="0" err="1" smtClean="0">
                <a:latin typeface="Times New Roman" pitchFamily="18" charset="0"/>
                <a:cs typeface="Times New Roman" pitchFamily="18" charset="0"/>
              </a:rPr>
              <a:t>thiệp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bằng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tâm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lý</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được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chú</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trọng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chủ</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yếu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là</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sử</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dụng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pháp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dục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nhận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thức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lao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động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dục</a:t>
            </a:r>
            <a:endParaRPr lang="en-US" sz="3000" dirty="0">
              <a:latin typeface="Times New Roman" pitchFamily="18" charset="0"/>
              <a:cs typeface="Times New Roman" pitchFamily="18" charset="0"/>
            </a:endParaRPr>
          </a:p>
          <a:p>
            <a:pPr algn="just">
              <a:buFontTx/>
              <a:buChar char="-"/>
            </a:pPr>
            <a:r>
              <a:rPr lang="en-US" sz="3000" dirty="0" err="1" smtClean="0">
                <a:latin typeface="Times New Roman" pitchFamily="18" charset="0"/>
                <a:cs typeface="Times New Roman" pitchFamily="18" charset="0"/>
              </a:rPr>
              <a:t>Số</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điểm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tư</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và</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hỗ</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trợ</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điều</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trị</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nghiện</a:t>
            </a:r>
            <a:r>
              <a:rPr lang="en-US" sz="3000" dirty="0">
                <a:latin typeface="Times New Roman" pitchFamily="18" charset="0"/>
                <a:cs typeface="Times New Roman" pitchFamily="18" charset="0"/>
              </a:rPr>
              <a:t> </a:t>
            </a:r>
            <a:r>
              <a:rPr lang="en-US" sz="3000" dirty="0" err="1">
                <a:latin typeface="Times New Roman" pitchFamily="18" charset="0"/>
                <a:cs typeface="Times New Roman" pitchFamily="18" charset="0"/>
              </a:rPr>
              <a:t>tại</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cộng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đồng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không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nhiều</a:t>
            </a:r>
            <a:r>
              <a:rPr lang="en-US" sz="3000" dirty="0" smtClean="0">
                <a:latin typeface="Times New Roman" pitchFamily="18" charset="0"/>
                <a:cs typeface="Times New Roman" pitchFamily="18" charset="0"/>
              </a:rPr>
              <a:t> : </a:t>
            </a:r>
            <a:r>
              <a:rPr lang="vi-VN" sz="3000" dirty="0" smtClean="0">
                <a:latin typeface="Times New Roman" pitchFamily="18" charset="0"/>
                <a:cs typeface="Times New Roman" pitchFamily="18" charset="0"/>
              </a:rPr>
              <a:t>35 </a:t>
            </a:r>
            <a:r>
              <a:rPr lang="vi-VN" sz="3000" dirty="0">
                <a:latin typeface="Times New Roman" pitchFamily="18" charset="0"/>
                <a:cs typeface="Times New Roman" pitchFamily="18" charset="0"/>
              </a:rPr>
              <a:t>điểm tư </a:t>
            </a:r>
            <a:r>
              <a:rPr lang="vi-VN" sz="3000" dirty="0"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vi-VN" sz="3000" dirty="0" smtClean="0">
                <a:latin typeface="Times New Roman" pitchFamily="18" charset="0"/>
                <a:cs typeface="Times New Roman" pitchFamily="18" charset="0"/>
              </a:rPr>
              <a:t>tại </a:t>
            </a:r>
            <a:r>
              <a:rPr lang="vi-VN" sz="3000" dirty="0">
                <a:latin typeface="Times New Roman" pitchFamily="18" charset="0"/>
                <a:cs typeface="Times New Roman" pitchFamily="18" charset="0"/>
              </a:rPr>
              <a:t>23 tỉnh, thành phố </a:t>
            </a:r>
            <a:endParaRPr lang="en-US" sz="3000" dirty="0" smtClean="0">
              <a:latin typeface="Times New Roman" pitchFamily="18" charset="0"/>
              <a:cs typeface="Times New Roman" pitchFamily="18" charset="0"/>
            </a:endParaRPr>
          </a:p>
          <a:p>
            <a:pPr>
              <a:buFontTx/>
              <a:buChar char="-"/>
            </a:pPr>
            <a:endParaRPr lang="en-US" dirty="0"/>
          </a:p>
          <a:p>
            <a:endParaRPr lang="en-US" dirty="0"/>
          </a:p>
          <a:p>
            <a:endParaRPr lang="en-US" dirty="0"/>
          </a:p>
        </p:txBody>
      </p:sp>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5.4. </a:t>
            </a:r>
            <a:r>
              <a:rPr lang="en-US" sz="3200" dirty="0" err="1">
                <a:latin typeface="Times New Roman" pitchFamily="18" charset="0"/>
                <a:cs typeface="Times New Roman" pitchFamily="18" charset="0"/>
              </a:rPr>
              <a:t>Mạng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lưới</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cơ</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sở</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sử</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dụng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tham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vấn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điều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trị</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nghiện</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ma </a:t>
            </a:r>
            <a:r>
              <a:rPr lang="en-US" sz="3200" dirty="0" err="1" smtClean="0">
                <a:latin typeface="Times New Roman" pitchFamily="18" charset="0"/>
                <a:cs typeface="Times New Roman" pitchFamily="18" charset="0"/>
              </a:rPr>
              <a:t>túy</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chưa</a:t>
            </a:r>
            <a:r>
              <a:rPr lang="en-US" sz="3200" dirty="0" smtClean="0">
                <a:latin typeface="Times New Roman" pitchFamily="18" charset="0"/>
                <a:cs typeface="Times New Roman" pitchFamily="18" charset="0"/>
              </a:rPr>
              <a:t> </a:t>
            </a:r>
            <a:r>
              <a:rPr lang="en-US" sz="3200" dirty="0" err="1">
                <a:latin typeface="Times New Roman" pitchFamily="18" charset="0"/>
                <a:cs typeface="Times New Roman" pitchFamily="18" charset="0"/>
              </a:rPr>
              <a:t>rộng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rãi</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2387116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8839200" cy="4525963"/>
          </a:xfrm>
        </p:spPr>
        <p:txBody>
          <a:bodyPr>
            <a:noAutofit/>
          </a:bodyPr>
          <a:lstStyle/>
          <a:p>
            <a:pPr algn="just"/>
            <a:r>
              <a:rPr lang="en-US" sz="3000" dirty="0" err="1" smtClean="0">
                <a:latin typeface="Times New Roman" pitchFamily="18" charset="0"/>
                <a:cs typeface="Times New Roman" pitchFamily="18" charset="0"/>
              </a:rPr>
              <a:t>Về</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thời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gian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đào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thực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sự</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phù</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hợp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thường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là</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ngắn</a:t>
            </a:r>
            <a:r>
              <a:rPr lang="en-US" sz="3000" dirty="0" smtClean="0">
                <a:latin typeface="Times New Roman" pitchFamily="18" charset="0"/>
                <a:cs typeface="Times New Roman" pitchFamily="18" charset="0"/>
              </a:rPr>
              <a:t> so </a:t>
            </a:r>
            <a:r>
              <a:rPr lang="en-US" sz="3000" dirty="0" err="1" smtClean="0">
                <a:latin typeface="Times New Roman" pitchFamily="18" charset="0"/>
                <a:cs typeface="Times New Roman" pitchFamily="18" charset="0"/>
              </a:rPr>
              <a:t>với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yêu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cầu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nội</a:t>
            </a:r>
            <a:r>
              <a:rPr lang="en-US" sz="3000" dirty="0" smtClean="0">
                <a:latin typeface="Times New Roman" pitchFamily="18" charset="0"/>
                <a:cs typeface="Times New Roman" pitchFamily="18" charset="0"/>
              </a:rPr>
              <a:t> dung </a:t>
            </a:r>
            <a:r>
              <a:rPr lang="en-US" sz="3000" dirty="0" err="1" smtClean="0">
                <a:latin typeface="Times New Roman" pitchFamily="18" charset="0"/>
                <a:cs typeface="Times New Roman" pitchFamily="18" charset="0"/>
              </a:rPr>
              <a:t>chuyên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môn</a:t>
            </a:r>
            <a:r>
              <a:rPr lang="en-US" sz="3000" dirty="0" smtClean="0">
                <a:latin typeface="Times New Roman" pitchFamily="18" charset="0"/>
                <a:cs typeface="Times New Roman" pitchFamily="18" charset="0"/>
              </a:rPr>
              <a:t>. </a:t>
            </a:r>
          </a:p>
          <a:p>
            <a:pPr algn="just"/>
            <a:r>
              <a:rPr lang="en-US" sz="3000" dirty="0" err="1" smtClean="0">
                <a:latin typeface="Times New Roman" pitchFamily="18" charset="0"/>
                <a:cs typeface="Times New Roman" pitchFamily="18" charset="0"/>
              </a:rPr>
              <a:t>Nội</a:t>
            </a:r>
            <a:r>
              <a:rPr lang="en-US" sz="3000" dirty="0" smtClean="0">
                <a:latin typeface="Times New Roman" pitchFamily="18" charset="0"/>
                <a:cs typeface="Times New Roman" pitchFamily="18" charset="0"/>
              </a:rPr>
              <a:t> dung </a:t>
            </a:r>
            <a:r>
              <a:rPr lang="en-US" sz="3000" dirty="0" err="1" smtClean="0">
                <a:latin typeface="Times New Roman" pitchFamily="18" charset="0"/>
                <a:cs typeface="Times New Roman" pitchFamily="18" charset="0"/>
              </a:rPr>
              <a:t>khóa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học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chủ</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yếu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mới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chỉ</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hướng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đến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cung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cấp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kiến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thức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nền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tảng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hơn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là</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kỹ</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năng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chuyên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sâu</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Số</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lượng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học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viên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khóa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tập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huấn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đào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khá</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đông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khó</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khăn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thực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hành</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Một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số</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khóa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tập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huấn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thành</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phần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học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viên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không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đồng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về</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vị</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trí</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công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việc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về</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kiến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thức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nền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tảng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nên</a:t>
            </a:r>
            <a:r>
              <a:rPr lang="en-US" sz="3000" dirty="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khó</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khăn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việc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nội</a:t>
            </a:r>
            <a:r>
              <a:rPr lang="en-US" sz="3000" dirty="0" smtClean="0">
                <a:latin typeface="Times New Roman" pitchFamily="18" charset="0"/>
                <a:cs typeface="Times New Roman" pitchFamily="18" charset="0"/>
              </a:rPr>
              <a:t> dung </a:t>
            </a:r>
            <a:r>
              <a:rPr lang="en-US" sz="3000" dirty="0" err="1" smtClean="0">
                <a:latin typeface="Times New Roman" pitchFamily="18" charset="0"/>
                <a:cs typeface="Times New Roman" pitchFamily="18" charset="0"/>
              </a:rPr>
              <a:t>phù</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hợp</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với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học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viên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trong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khóa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học</a:t>
            </a:r>
            <a:endParaRPr lang="en-US" sz="30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5.5. </a:t>
            </a:r>
            <a:r>
              <a:rPr lang="en-US" sz="3200" b="1" dirty="0" err="1" smtClean="0">
                <a:latin typeface="Times New Roman" pitchFamily="18" charset="0"/>
                <a:cs typeface="Times New Roman" pitchFamily="18" charset="0"/>
              </a:rPr>
              <a:t>Công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tác</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tổ</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chức</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đào</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tạo</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tham</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vấn</a:t>
            </a:r>
            <a:r>
              <a:rPr lang="en-US" sz="3200" b="1" dirty="0" smtClean="0">
                <a:latin typeface="Times New Roman" pitchFamily="18" charset="0"/>
                <a:cs typeface="Times New Roman" pitchFamily="18" charset="0"/>
              </a:rPr>
              <a:t>/</a:t>
            </a:r>
            <a:r>
              <a:rPr lang="en-US" sz="3200" b="1" dirty="0" err="1" smtClean="0">
                <a:latin typeface="Times New Roman" pitchFamily="18" charset="0"/>
                <a:cs typeface="Times New Roman" pitchFamily="18" charset="0"/>
              </a:rPr>
              <a:t>tư</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vấn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điều</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trị</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nghiện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còn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có</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những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bất</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cập</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23680723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n-US" sz="3000" dirty="0" err="1" smtClean="0">
                <a:latin typeface="Times New Roman" pitchFamily="18" charset="0"/>
                <a:cs typeface="Times New Roman" pitchFamily="18" charset="0"/>
              </a:rPr>
              <a:t>Nội</a:t>
            </a:r>
            <a:r>
              <a:rPr lang="en-US" sz="3000" dirty="0" smtClean="0">
                <a:latin typeface="Times New Roman" pitchFamily="18" charset="0"/>
                <a:cs typeface="Times New Roman" pitchFamily="18" charset="0"/>
              </a:rPr>
              <a:t> dung </a:t>
            </a:r>
            <a:r>
              <a:rPr lang="en-US" sz="3000" dirty="0" err="1" smtClean="0">
                <a:latin typeface="Times New Roman" pitchFamily="18" charset="0"/>
                <a:cs typeface="Times New Roman" pitchFamily="18" charset="0"/>
              </a:rPr>
              <a:t>chương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trình</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thực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sự</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hoàn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thiện</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Đội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ngũ</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giảng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viên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chuyên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sâu</a:t>
            </a:r>
            <a:r>
              <a:rPr lang="en-US" sz="3000" dirty="0" smtClean="0">
                <a:latin typeface="Times New Roman" pitchFamily="18" charset="0"/>
                <a:cs typeface="Times New Roman" pitchFamily="18" charset="0"/>
              </a:rPr>
              <a:t> , </a:t>
            </a:r>
            <a:r>
              <a:rPr lang="en-US" sz="3000" dirty="0" err="1" smtClean="0">
                <a:latin typeface="Times New Roman" pitchFamily="18" charset="0"/>
                <a:cs typeface="Times New Roman" pitchFamily="18" charset="0"/>
              </a:rPr>
              <a:t>thiếu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kinh</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thực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tiễn</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Điều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kiện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để</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thực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hành</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rất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hạn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chế</a:t>
            </a:r>
            <a:endParaRPr lang="en-US" sz="3000" dirty="0" smtClean="0">
              <a:latin typeface="Times New Roman" pitchFamily="18" charset="0"/>
              <a:cs typeface="Times New Roman" pitchFamily="18" charset="0"/>
            </a:endParaRPr>
          </a:p>
          <a:p>
            <a:pPr algn="just"/>
            <a:r>
              <a:rPr lang="en-US" sz="3000" dirty="0" err="1" smtClean="0">
                <a:latin typeface="Times New Roman" pitchFamily="18" charset="0"/>
                <a:cs typeface="Times New Roman" pitchFamily="18" charset="0"/>
              </a:rPr>
              <a:t>Chưa</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có</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chiến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lược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trong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đào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chuyên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sâu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với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lĩnh</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vực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tham</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vấn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điều</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trị</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nghiện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trong</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cơ</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sở</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đào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tạo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chuyên</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biệt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như</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các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cơ</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sở</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giáo</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dục</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đại</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học</a:t>
            </a:r>
            <a:endParaRPr lang="en-US" sz="3000" dirty="0"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5.6 </a:t>
            </a:r>
            <a:r>
              <a:rPr lang="en-US" sz="3200" dirty="0" err="1">
                <a:latin typeface="Times New Roman" pitchFamily="18" charset="0"/>
                <a:cs typeface="Times New Roman" pitchFamily="18" charset="0"/>
              </a:rPr>
              <a:t>Công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tác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tổ</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chức</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đào</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tạo</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tham</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vấn</a:t>
            </a:r>
            <a:r>
              <a:rPr lang="en-US" sz="3200" dirty="0">
                <a:latin typeface="Times New Roman" pitchFamily="18" charset="0"/>
                <a:cs typeface="Times New Roman" pitchFamily="18" charset="0"/>
              </a:rPr>
              <a:t>/</a:t>
            </a:r>
            <a:r>
              <a:rPr lang="en-US" sz="3200" dirty="0" err="1">
                <a:latin typeface="Times New Roman" pitchFamily="18" charset="0"/>
                <a:cs typeface="Times New Roman" pitchFamily="18" charset="0"/>
              </a:rPr>
              <a:t>tư</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vấn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điều</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trị</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nghiện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còn</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có</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những</a:t>
            </a:r>
            <a:r>
              <a:rPr lang="en-US" sz="3200" dirty="0">
                <a:latin typeface="Times New Roman" pitchFamily="18" charset="0"/>
                <a:cs typeface="Times New Roman" pitchFamily="18" charset="0"/>
              </a:rPr>
              <a:t> </a:t>
            </a:r>
            <a:r>
              <a:rPr lang="en-US" sz="3200" dirty="0" err="1">
                <a:latin typeface="Times New Roman" pitchFamily="18" charset="0"/>
                <a:cs typeface="Times New Roman" pitchFamily="18" charset="0"/>
              </a:rPr>
              <a:t>bất</a:t>
            </a:r>
            <a:r>
              <a:rPr lang="en-US" sz="3200" dirty="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cập</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tiếp</a:t>
            </a:r>
            <a:r>
              <a:rPr lang="en-US" sz="3200" dirty="0" smtClean="0">
                <a:latin typeface="Times New Roman" pitchFamily="18" charset="0"/>
                <a:cs typeface="Times New Roman" pitchFamily="18" charset="0"/>
              </a:rPr>
              <a:t>)</a:t>
            </a:r>
            <a:endParaRPr lang="en-US" sz="3200" dirty="0"/>
          </a:p>
        </p:txBody>
      </p:sp>
    </p:spTree>
    <p:extLst>
      <p:ext uri="{BB962C8B-B14F-4D97-AF65-F5344CB8AC3E}">
        <p14:creationId xmlns:p14="http://schemas.microsoft.com/office/powerpoint/2010/main" val="3562333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8686800" cy="5410200"/>
          </a:xfrm>
        </p:spPr>
        <p:txBody>
          <a:bodyPr>
            <a:noAutofit/>
          </a:bodyPr>
          <a:lstStyle/>
          <a:p>
            <a:pPr algn="just"/>
            <a:r>
              <a:rPr lang="en-US" sz="2000" dirty="0" err="1" smtClean="0">
                <a:latin typeface="Times New Roman" pitchFamily="18" charset="0"/>
                <a:cs typeface="Times New Roman" pitchFamily="18" charset="0"/>
              </a:rPr>
              <a:t>Số</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lượng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người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sử</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dụng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người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nghiện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gia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tăng</a:t>
            </a:r>
            <a:r>
              <a:rPr lang="en-US" sz="2000" dirty="0" smtClean="0">
                <a:latin typeface="Times New Roman" pitchFamily="18" charset="0"/>
                <a:cs typeface="Times New Roman" pitchFamily="18" charset="0"/>
              </a:rPr>
              <a:t> (2015: 204.000, </a:t>
            </a:r>
            <a:r>
              <a:rPr lang="en-US" sz="2000" dirty="0" err="1" smtClean="0">
                <a:latin typeface="Times New Roman" pitchFamily="18" charset="0"/>
                <a:cs typeface="Times New Roman" pitchFamily="18" charset="0"/>
              </a:rPr>
              <a:t>năm</a:t>
            </a:r>
            <a:r>
              <a:rPr lang="en-US" sz="2000" dirty="0" smtClean="0">
                <a:latin typeface="Times New Roman" pitchFamily="18" charset="0"/>
                <a:cs typeface="Times New Roman" pitchFamily="18" charset="0"/>
              </a:rPr>
              <a:t> 2017: </a:t>
            </a:r>
            <a:r>
              <a:rPr lang="vi-VN" sz="2000" dirty="0" smtClean="0">
                <a:latin typeface="Times New Roman" pitchFamily="18" charset="0"/>
                <a:cs typeface="Times New Roman" pitchFamily="18" charset="0"/>
              </a:rPr>
              <a:t>210.751 </a:t>
            </a:r>
            <a:r>
              <a:rPr lang="en-US" sz="2000" dirty="0" smtClean="0">
                <a:latin typeface="Times New Roman" pitchFamily="18" charset="0"/>
                <a:cs typeface="Times New Roman" pitchFamily="18" charset="0"/>
              </a:rPr>
              <a:t>(MOLISA, 2017), </a:t>
            </a:r>
            <a:r>
              <a:rPr lang="en-US" sz="2000" dirty="0" err="1" smtClean="0">
                <a:latin typeface="Times New Roman" pitchFamily="18" charset="0"/>
                <a:cs typeface="Times New Roman" pitchFamily="18" charset="0"/>
              </a:rPr>
              <a:t>trung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bình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mỗi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năm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tăng</a:t>
            </a:r>
            <a:r>
              <a:rPr lang="en-US" sz="2000" dirty="0" smtClean="0">
                <a:latin typeface="Times New Roman" pitchFamily="18" charset="0"/>
                <a:cs typeface="Times New Roman" pitchFamily="18" charset="0"/>
              </a:rPr>
              <a:t> 10</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Nhóm</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nghiện</a:t>
            </a:r>
            <a:r>
              <a:rPr lang="en-US" sz="2000" dirty="0">
                <a:latin typeface="Times New Roman" pitchFamily="18" charset="0"/>
                <a:cs typeface="Times New Roman" pitchFamily="18" charset="0"/>
              </a:rPr>
              <a:t> ma </a:t>
            </a:r>
            <a:r>
              <a:rPr lang="en-US" sz="2000" dirty="0" err="1">
                <a:latin typeface="Times New Roman" pitchFamily="18" charset="0"/>
                <a:cs typeface="Times New Roman" pitchFamily="18" charset="0"/>
              </a:rPr>
              <a:t>túy</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có</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xu</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hướng</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tăng</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nhanh</a:t>
            </a:r>
            <a:r>
              <a:rPr lang="en-US" sz="2000" dirty="0">
                <a:latin typeface="Times New Roman" pitchFamily="18" charset="0"/>
                <a:cs typeface="Times New Roman" pitchFamily="18" charset="0"/>
              </a:rPr>
              <a:t> ở </a:t>
            </a:r>
            <a:r>
              <a:rPr lang="en-US" sz="2000" dirty="0" err="1">
                <a:latin typeface="Times New Roman" pitchFamily="18" charset="0"/>
                <a:cs typeface="Times New Roman" pitchFamily="18" charset="0"/>
              </a:rPr>
              <a:t>giới</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trẻ</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học</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sinh</a:t>
            </a:r>
            <a:endParaRPr lang="en-US" sz="2000" dirty="0">
              <a:latin typeface="Times New Roman" pitchFamily="18" charset="0"/>
              <a:cs typeface="Times New Roman" pitchFamily="18" charset="0"/>
            </a:endParaRPr>
          </a:p>
          <a:p>
            <a:pPr algn="just"/>
            <a:r>
              <a:rPr lang="en-US" sz="2000" dirty="0" err="1" smtClean="0">
                <a:latin typeface="Times New Roman" pitchFamily="18" charset="0"/>
                <a:cs typeface="Times New Roman" pitchFamily="18" charset="0"/>
              </a:rPr>
              <a:t>Trong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đó</a:t>
            </a:r>
            <a:r>
              <a:rPr lang="en-US" sz="2000" dirty="0" smtClean="0">
                <a:latin typeface="Times New Roman" pitchFamily="18" charset="0"/>
                <a:cs typeface="Times New Roman" pitchFamily="18" charset="0"/>
              </a:rPr>
              <a:t> TP HCM </a:t>
            </a:r>
            <a:r>
              <a:rPr lang="en-US" sz="2000" dirty="0" err="1" smtClean="0">
                <a:latin typeface="Times New Roman" pitchFamily="18" charset="0"/>
                <a:cs typeface="Times New Roman" pitchFamily="18" charset="0"/>
              </a:rPr>
              <a:t>có</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số</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người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nghiện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cao</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nhấ</a:t>
            </a:r>
            <a:r>
              <a:rPr lang="en-US" sz="2000" dirty="0" smtClean="0">
                <a:latin typeface="Times New Roman" pitchFamily="18" charset="0"/>
                <a:cs typeface="Times New Roman" pitchFamily="18" charset="0"/>
              </a:rPr>
              <a:t> (21.712) , </a:t>
            </a:r>
            <a:r>
              <a:rPr lang="en-US" sz="2000" dirty="0" err="1" smtClean="0">
                <a:latin typeface="Times New Roman" pitchFamily="18" charset="0"/>
                <a:cs typeface="Times New Roman" pitchFamily="18" charset="0"/>
              </a:rPr>
              <a:t>tiếp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đến</a:t>
            </a:r>
            <a:r>
              <a:rPr lang="en-US" sz="2000" dirty="0" smtClean="0">
                <a:latin typeface="Times New Roman" pitchFamily="18" charset="0"/>
                <a:cs typeface="Times New Roman" pitchFamily="18" charset="0"/>
              </a:rPr>
              <a:t> HN (12.803), </a:t>
            </a:r>
            <a:r>
              <a:rPr lang="en-US" sz="2000" dirty="0" err="1" smtClean="0">
                <a:latin typeface="Times New Roman" pitchFamily="18" charset="0"/>
                <a:cs typeface="Times New Roman" pitchFamily="18" charset="0"/>
              </a:rPr>
              <a:t>Điện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Biên</a:t>
            </a:r>
            <a:r>
              <a:rPr lang="en-US" sz="2000" dirty="0" smtClean="0">
                <a:latin typeface="Times New Roman" pitchFamily="18" charset="0"/>
                <a:cs typeface="Times New Roman" pitchFamily="18" charset="0"/>
              </a:rPr>
              <a:t> (9.481), </a:t>
            </a:r>
            <a:r>
              <a:rPr lang="en-US" sz="2000" dirty="0" err="1" smtClean="0">
                <a:latin typeface="Times New Roman" pitchFamily="18" charset="0"/>
                <a:cs typeface="Times New Roman" pitchFamily="18" charset="0"/>
              </a:rPr>
              <a:t>Sơn</a:t>
            </a:r>
            <a:r>
              <a:rPr lang="en-US" sz="2000" dirty="0" smtClean="0">
                <a:latin typeface="Times New Roman" pitchFamily="18" charset="0"/>
                <a:cs typeface="Times New Roman" pitchFamily="18" charset="0"/>
              </a:rPr>
              <a:t> La (8.388),, </a:t>
            </a:r>
            <a:r>
              <a:rPr lang="en-US" sz="2000" dirty="0" err="1" smtClean="0">
                <a:latin typeface="Times New Roman" pitchFamily="18" charset="0"/>
                <a:cs typeface="Times New Roman" pitchFamily="18" charset="0"/>
              </a:rPr>
              <a:t>Đồng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Nai</a:t>
            </a:r>
            <a:r>
              <a:rPr lang="en-US" sz="2000" dirty="0" smtClean="0">
                <a:latin typeface="Times New Roman" pitchFamily="18" charset="0"/>
                <a:cs typeface="Times New Roman" pitchFamily="18" charset="0"/>
              </a:rPr>
              <a:t> (3.357)</a:t>
            </a:r>
          </a:p>
          <a:p>
            <a:pPr algn="just"/>
            <a:r>
              <a:rPr lang="en-US" sz="2000" dirty="0" err="1" smtClean="0">
                <a:latin typeface="Times New Roman" pitchFamily="18" charset="0"/>
                <a:cs typeface="Times New Roman" pitchFamily="18" charset="0"/>
              </a:rPr>
              <a:t>Tỷ</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lệ</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lây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nhiễm</a:t>
            </a:r>
            <a:r>
              <a:rPr lang="en-US" sz="2000" dirty="0" smtClean="0">
                <a:latin typeface="Times New Roman" pitchFamily="18" charset="0"/>
                <a:cs typeface="Times New Roman" pitchFamily="18" charset="0"/>
              </a:rPr>
              <a:t> HIV do </a:t>
            </a:r>
            <a:r>
              <a:rPr lang="en-US" sz="2000" dirty="0" err="1" smtClean="0">
                <a:latin typeface="Times New Roman" pitchFamily="18" charset="0"/>
                <a:cs typeface="Times New Roman" pitchFamily="18" charset="0"/>
              </a:rPr>
              <a:t>sử</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dụng</a:t>
            </a:r>
            <a:r>
              <a:rPr lang="en-US" sz="2000" dirty="0" smtClean="0">
                <a:latin typeface="Times New Roman" pitchFamily="18" charset="0"/>
                <a:cs typeface="Times New Roman" pitchFamily="18" charset="0"/>
              </a:rPr>
              <a:t> ma </a:t>
            </a:r>
            <a:r>
              <a:rPr lang="en-US" sz="2000" dirty="0" err="1" smtClean="0">
                <a:latin typeface="Times New Roman" pitchFamily="18" charset="0"/>
                <a:cs typeface="Times New Roman" pitchFamily="18" charset="0"/>
              </a:rPr>
              <a:t>túy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là</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chủ</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yếu</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Bộ</a:t>
            </a:r>
            <a:r>
              <a:rPr lang="en-US" sz="2000" dirty="0" smtClean="0">
                <a:latin typeface="Times New Roman" pitchFamily="18" charset="0"/>
                <a:cs typeface="Times New Roman" pitchFamily="18" charset="0"/>
              </a:rPr>
              <a:t> Y </a:t>
            </a:r>
            <a:r>
              <a:rPr lang="en-US" sz="2000" dirty="0" err="1" smtClean="0">
                <a:latin typeface="Times New Roman" pitchFamily="18" charset="0"/>
                <a:cs typeface="Times New Roman" pitchFamily="18" charset="0"/>
              </a:rPr>
              <a:t>tế</a:t>
            </a:r>
            <a:r>
              <a:rPr lang="en-US" sz="2000" dirty="0" smtClean="0">
                <a:latin typeface="Times New Roman" pitchFamily="18" charset="0"/>
                <a:cs typeface="Times New Roman" pitchFamily="18" charset="0"/>
              </a:rPr>
              <a:t>, 2016)</a:t>
            </a:r>
          </a:p>
          <a:p>
            <a:pPr algn="just"/>
            <a:r>
              <a:rPr lang="en-US" sz="2000" dirty="0" err="1" smtClean="0">
                <a:latin typeface="Times New Roman" pitchFamily="18" charset="0"/>
                <a:cs typeface="Times New Roman" pitchFamily="18" charset="0"/>
              </a:rPr>
              <a:t>Nghiện</a:t>
            </a:r>
            <a:r>
              <a:rPr lang="en-US" sz="2000" dirty="0" smtClean="0">
                <a:latin typeface="Times New Roman" pitchFamily="18" charset="0"/>
                <a:cs typeface="Times New Roman" pitchFamily="18" charset="0"/>
              </a:rPr>
              <a:t> ma </a:t>
            </a:r>
            <a:r>
              <a:rPr lang="en-US" sz="2000" dirty="0" err="1" smtClean="0">
                <a:latin typeface="Times New Roman" pitchFamily="18" charset="0"/>
                <a:cs typeface="Times New Roman" pitchFamily="18" charset="0"/>
              </a:rPr>
              <a:t>túy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tổng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hợp</a:t>
            </a:r>
            <a:r>
              <a:rPr lang="en-US" sz="2000" dirty="0" smtClean="0">
                <a:latin typeface="Times New Roman" pitchFamily="18" charset="0"/>
                <a:cs typeface="Times New Roman" pitchFamily="18" charset="0"/>
              </a:rPr>
              <a:t>, ma </a:t>
            </a:r>
            <a:r>
              <a:rPr lang="en-US" sz="2000" dirty="0" err="1" smtClean="0">
                <a:latin typeface="Times New Roman" pitchFamily="18" charset="0"/>
                <a:cs typeface="Times New Roman" pitchFamily="18" charset="0"/>
              </a:rPr>
              <a:t>túy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đá</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gây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nhiều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hệ</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lụy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nhưng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chưa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có</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phác</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đồ</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điều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trị</a:t>
            </a:r>
            <a:r>
              <a:rPr lang="en-US" sz="2000" dirty="0" smtClean="0">
                <a:latin typeface="Times New Roman" pitchFamily="18" charset="0"/>
                <a:cs typeface="Times New Roman" pitchFamily="18" charset="0"/>
              </a:rPr>
              <a:t> </a:t>
            </a:r>
          </a:p>
          <a:p>
            <a:pPr algn="just"/>
            <a:r>
              <a:rPr lang="en-US" sz="2000" dirty="0" err="1" smtClean="0">
                <a:latin typeface="Times New Roman" pitchFamily="18" charset="0"/>
                <a:cs typeface="Times New Roman" pitchFamily="18" charset="0"/>
              </a:rPr>
              <a:t>Nguồn</a:t>
            </a:r>
            <a:r>
              <a:rPr lang="en-US" sz="2000" dirty="0" smtClean="0">
                <a:latin typeface="Times New Roman" pitchFamily="18" charset="0"/>
                <a:cs typeface="Times New Roman" pitchFamily="18" charset="0"/>
              </a:rPr>
              <a:t> ma </a:t>
            </a:r>
            <a:r>
              <a:rPr lang="en-US" sz="2000" dirty="0" err="1" smtClean="0">
                <a:latin typeface="Times New Roman" pitchFamily="18" charset="0"/>
                <a:cs typeface="Times New Roman" pitchFamily="18" charset="0"/>
              </a:rPr>
              <a:t>úy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từ</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các</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nước</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Lào</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Trung</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Quốc</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Myama</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Thái</a:t>
            </a:r>
            <a:r>
              <a:rPr lang="en-US" sz="2000" dirty="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Lan</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vào</a:t>
            </a:r>
            <a:r>
              <a:rPr lang="en-US" sz="2000" dirty="0" smtClean="0">
                <a:latin typeface="Times New Roman" pitchFamily="18" charset="0"/>
                <a:cs typeface="Times New Roman" pitchFamily="18" charset="0"/>
              </a:rPr>
              <a:t> VN </a:t>
            </a:r>
            <a:r>
              <a:rPr lang="en-US" sz="2000" dirty="0" err="1" smtClean="0">
                <a:latin typeface="Times New Roman" pitchFamily="18" charset="0"/>
                <a:cs typeface="Times New Roman" pitchFamily="18" charset="0"/>
              </a:rPr>
              <a:t>ngày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một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tăng</a:t>
            </a:r>
            <a:endParaRPr lang="en-US" sz="2000" dirty="0" smtClean="0">
              <a:latin typeface="Times New Roman" pitchFamily="18" charset="0"/>
              <a:cs typeface="Times New Roman" pitchFamily="18" charset="0"/>
            </a:endParaRPr>
          </a:p>
          <a:p>
            <a:pPr algn="just"/>
            <a:r>
              <a:rPr lang="en-US" sz="2000" dirty="0" err="1" smtClean="0">
                <a:latin typeface="Times New Roman" pitchFamily="18" charset="0"/>
                <a:cs typeface="Times New Roman" pitchFamily="18" charset="0"/>
              </a:rPr>
              <a:t>Những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phản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ứng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dây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chuyền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đập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phá</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và</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rời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bỏ</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trung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tâm</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ngày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một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nhiều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liên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tiếp</a:t>
            </a:r>
            <a:r>
              <a:rPr lang="en-US" sz="2000" dirty="0" smtClean="0">
                <a:latin typeface="Times New Roman" pitchFamily="18" charset="0"/>
                <a:cs typeface="Times New Roman" pitchFamily="18" charset="0"/>
              </a:rPr>
              <a:t> ở </a:t>
            </a:r>
            <a:r>
              <a:rPr lang="en-US" sz="2000" dirty="0" err="1" smtClean="0">
                <a:latin typeface="Times New Roman" pitchFamily="18" charset="0"/>
                <a:cs typeface="Times New Roman" pitchFamily="18" charset="0"/>
              </a:rPr>
              <a:t>các</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tỉnh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thành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Hải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Phòng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Đồng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Tây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Ninh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Vũng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Tàu</a:t>
            </a:r>
            <a:r>
              <a:rPr lang="en-US" sz="2000" dirty="0" smtClean="0">
                <a:latin typeface="Times New Roman" pitchFamily="18" charset="0"/>
                <a:cs typeface="Times New Roman" pitchFamily="18" charset="0"/>
              </a:rPr>
              <a:t>…)</a:t>
            </a:r>
          </a:p>
          <a:p>
            <a:pPr algn="just"/>
            <a:r>
              <a:rPr lang="en-US" sz="2000" dirty="0" err="1" smtClean="0">
                <a:latin typeface="Times New Roman" pitchFamily="18" charset="0"/>
                <a:cs typeface="Times New Roman" pitchFamily="18" charset="0"/>
              </a:rPr>
              <a:t>Các</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vấn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đề</a:t>
            </a:r>
            <a:r>
              <a:rPr lang="en-US" sz="2000" dirty="0" smtClean="0">
                <a:latin typeface="Times New Roman" pitchFamily="18" charset="0"/>
                <a:cs typeface="Times New Roman" pitchFamily="18" charset="0"/>
              </a:rPr>
              <a:t> an </a:t>
            </a:r>
            <a:r>
              <a:rPr lang="en-US" sz="2000" dirty="0" err="1" smtClean="0">
                <a:latin typeface="Times New Roman" pitchFamily="18" charset="0"/>
                <a:cs typeface="Times New Roman" pitchFamily="18" charset="0"/>
              </a:rPr>
              <a:t>ninh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trật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tự</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xã</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hội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liên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quan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tới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vấn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đề</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nghiện</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ma </a:t>
            </a:r>
            <a:r>
              <a:rPr lang="en-US" sz="2000" dirty="0" err="1" smtClean="0">
                <a:latin typeface="Times New Roman" pitchFamily="18" charset="0"/>
                <a:cs typeface="Times New Roman" pitchFamily="18" charset="0"/>
              </a:rPr>
              <a:t>túy</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ngày</a:t>
            </a:r>
            <a:r>
              <a:rPr lang="en-US" sz="2000" dirty="0" smtClean="0">
                <a:latin typeface="Times New Roman" pitchFamily="18" charset="0"/>
                <a:cs typeface="Times New Roman" pitchFamily="18" charset="0"/>
              </a:rPr>
              <a:t> </a:t>
            </a:r>
            <a:r>
              <a:rPr lang="en-US" sz="2000" dirty="0" err="1">
                <a:latin typeface="Times New Roman" pitchFamily="18" charset="0"/>
                <a:cs typeface="Times New Roman" pitchFamily="18" charset="0"/>
              </a:rPr>
              <a:t>một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trở</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nên</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bức</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xúc</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phức</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tạp</a:t>
            </a:r>
            <a:r>
              <a:rPr lang="en-US" sz="2000" dirty="0">
                <a:latin typeface="Times New Roman" pitchFamily="18" charset="0"/>
                <a:cs typeface="Times New Roman" pitchFamily="18" charset="0"/>
              </a:rPr>
              <a:t> ( </a:t>
            </a:r>
            <a:r>
              <a:rPr lang="en-US" sz="2000" dirty="0" err="1">
                <a:latin typeface="Times New Roman" pitchFamily="18" charset="0"/>
                <a:cs typeface="Times New Roman" pitchFamily="18" charset="0"/>
              </a:rPr>
              <a:t>cướp</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giật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giết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người</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hàng</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loạt</a:t>
            </a:r>
            <a:r>
              <a:rPr lang="en-US" sz="2000" dirty="0">
                <a:latin typeface="Times New Roman" pitchFamily="18" charset="0"/>
                <a:cs typeface="Times New Roman" pitchFamily="18" charset="0"/>
              </a:rPr>
              <a:t>…). </a:t>
            </a:r>
            <a:r>
              <a:rPr lang="vi-VN" sz="2000" dirty="0" smtClean="0">
                <a:latin typeface="Times New Roman" pitchFamily="18" charset="0"/>
                <a:cs typeface="Times New Roman" pitchFamily="18" charset="0"/>
              </a:rPr>
              <a:t>toà </a:t>
            </a:r>
            <a:r>
              <a:rPr lang="vi-VN" sz="2000" dirty="0">
                <a:latin typeface="Times New Roman" pitchFamily="18" charset="0"/>
                <a:cs typeface="Times New Roman" pitchFamily="18" charset="0"/>
              </a:rPr>
              <a:t>án thụ lý 18.916 vụ với 24.360 bị cáo phạm các tội về ma tuý</a:t>
            </a:r>
            <a:r>
              <a:rPr lang="en-US" sz="2000" dirty="0">
                <a:latin typeface="Times New Roman" pitchFamily="18" charset="0"/>
                <a:cs typeface="Times New Roman" pitchFamily="18" charset="0"/>
              </a:rPr>
              <a:t> (TANDTC</a:t>
            </a:r>
            <a:r>
              <a:rPr lang="en-US" sz="2000" dirty="0" smtClean="0">
                <a:latin typeface="Times New Roman" pitchFamily="18" charset="0"/>
                <a:cs typeface="Times New Roman" pitchFamily="18" charset="0"/>
              </a:rPr>
              <a:t>, 2016</a:t>
            </a:r>
            <a:r>
              <a:rPr lang="en-US" sz="2000" dirty="0">
                <a:latin typeface="Times New Roman" pitchFamily="18" charset="0"/>
                <a:cs typeface="Times New Roman" pitchFamily="18" charset="0"/>
              </a:rPr>
              <a:t>)</a:t>
            </a:r>
          </a:p>
          <a:p>
            <a:pPr algn="just"/>
            <a:endParaRPr lang="en-US" sz="2400" dirty="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1. </a:t>
            </a:r>
            <a:r>
              <a:rPr lang="en-US" sz="3200" b="1" dirty="0" err="1" smtClean="0">
                <a:latin typeface="Times New Roman" pitchFamily="18" charset="0"/>
                <a:cs typeface="Times New Roman" pitchFamily="18" charset="0"/>
              </a:rPr>
              <a:t>Một</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số</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vấn</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đề</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nghiện</a:t>
            </a:r>
            <a:r>
              <a:rPr lang="en-US" sz="3200" b="1" dirty="0" smtClean="0">
                <a:latin typeface="Times New Roman" pitchFamily="18" charset="0"/>
                <a:cs typeface="Times New Roman" pitchFamily="18" charset="0"/>
              </a:rPr>
              <a:t> ma </a:t>
            </a:r>
            <a:r>
              <a:rPr lang="en-US" sz="3200" b="1" dirty="0" err="1" smtClean="0">
                <a:latin typeface="Times New Roman" pitchFamily="18" charset="0"/>
                <a:cs typeface="Times New Roman" pitchFamily="18" charset="0"/>
              </a:rPr>
              <a:t>túy</a:t>
            </a:r>
            <a:r>
              <a:rPr lang="en-US" sz="3200" b="1" dirty="0" smtClean="0">
                <a:latin typeface="Times New Roman" pitchFamily="18" charset="0"/>
                <a:cs typeface="Times New Roman" pitchFamily="18" charset="0"/>
              </a:rPr>
              <a:t> ở </a:t>
            </a:r>
            <a:r>
              <a:rPr lang="en-US" sz="3200" b="1" dirty="0" err="1" smtClean="0">
                <a:latin typeface="Times New Roman" pitchFamily="18" charset="0"/>
                <a:cs typeface="Times New Roman" pitchFamily="18" charset="0"/>
              </a:rPr>
              <a:t>Việt</a:t>
            </a:r>
            <a:r>
              <a:rPr lang="en-US" sz="3200" b="1" dirty="0" smtClean="0">
                <a:latin typeface="Times New Roman" pitchFamily="18" charset="0"/>
                <a:cs typeface="Times New Roman" pitchFamily="18" charset="0"/>
              </a:rPr>
              <a:t> Nam</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6232132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lgn="just">
              <a:buNone/>
            </a:pPr>
            <a:r>
              <a:rPr lang="en-US" sz="3500" b="1" dirty="0" smtClean="0">
                <a:latin typeface="Times New Roman" pitchFamily="18" charset="0"/>
                <a:cs typeface="Times New Roman" pitchFamily="18" charset="0"/>
              </a:rPr>
              <a:t>1. </a:t>
            </a:r>
            <a:r>
              <a:rPr lang="vi-VN" sz="3500" b="1" dirty="0" smtClean="0">
                <a:latin typeface="Times New Roman" pitchFamily="18" charset="0"/>
                <a:cs typeface="Times New Roman" pitchFamily="18" charset="0"/>
              </a:rPr>
              <a:t>Chương </a:t>
            </a:r>
            <a:r>
              <a:rPr lang="vi-VN" sz="3500" b="1" dirty="0">
                <a:latin typeface="Times New Roman" pitchFamily="18" charset="0"/>
                <a:cs typeface="Times New Roman" pitchFamily="18" charset="0"/>
              </a:rPr>
              <a:t>trình đào tạo cơ bản </a:t>
            </a:r>
            <a:r>
              <a:rPr lang="vi-VN" sz="3500" dirty="0">
                <a:latin typeface="Times New Roman" pitchFamily="18" charset="0"/>
                <a:cs typeface="Times New Roman" pitchFamily="18" charset="0"/>
              </a:rPr>
              <a:t>dành cho tất cả cán bộ, công chức, viên chức và người lao động làm việc trong lĩnh vực điều trị và cai nghiện ma túy</a:t>
            </a:r>
            <a:r>
              <a:rPr lang="vi-VN" sz="3500" dirty="0" smtClean="0">
                <a:latin typeface="Times New Roman" pitchFamily="18" charset="0"/>
                <a:cs typeface="Times New Roman" pitchFamily="18" charset="0"/>
              </a:rPr>
              <a:t>;</a:t>
            </a:r>
            <a:r>
              <a:rPr lang="en-US" sz="3500" dirty="0" smtClean="0">
                <a:latin typeface="Times New Roman" pitchFamily="18" charset="0"/>
                <a:cs typeface="Times New Roman" pitchFamily="18" charset="0"/>
              </a:rPr>
              <a:t> (3 </a:t>
            </a:r>
            <a:r>
              <a:rPr lang="en-US" sz="3500" dirty="0" err="1" smtClean="0">
                <a:latin typeface="Times New Roman" pitchFamily="18" charset="0"/>
                <a:cs typeface="Times New Roman" pitchFamily="18" charset="0"/>
              </a:rPr>
              <a:t>ngày</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pPr marL="0" indent="0" algn="just">
              <a:buNone/>
            </a:pPr>
            <a:r>
              <a:rPr lang="en-US" sz="3500" b="1" dirty="0" smtClean="0">
                <a:latin typeface="Times New Roman" pitchFamily="18" charset="0"/>
                <a:cs typeface="Times New Roman" pitchFamily="18" charset="0"/>
              </a:rPr>
              <a:t>2. </a:t>
            </a:r>
            <a:r>
              <a:rPr lang="vi-VN" sz="3500" b="1" dirty="0" smtClean="0">
                <a:latin typeface="Times New Roman" pitchFamily="18" charset="0"/>
                <a:cs typeface="Times New Roman" pitchFamily="18" charset="0"/>
              </a:rPr>
              <a:t>Chương </a:t>
            </a:r>
            <a:r>
              <a:rPr lang="vi-VN" sz="3500" b="1" dirty="0">
                <a:latin typeface="Times New Roman" pitchFamily="18" charset="0"/>
                <a:cs typeface="Times New Roman" pitchFamily="18" charset="0"/>
              </a:rPr>
              <a:t>trình đào tạo chuyên sâu </a:t>
            </a:r>
            <a:r>
              <a:rPr lang="vi-VN" sz="3500" dirty="0">
                <a:latin typeface="Times New Roman" pitchFamily="18" charset="0"/>
                <a:cs typeface="Times New Roman" pitchFamily="18" charset="0"/>
              </a:rPr>
              <a:t>dành cho cán bộ, công chức, viên chức và người lao động làm </a:t>
            </a:r>
            <a:r>
              <a:rPr lang="vi-VN" sz="3500" b="1" dirty="0">
                <a:latin typeface="Times New Roman" pitchFamily="18" charset="0"/>
                <a:cs typeface="Times New Roman" pitchFamily="18" charset="0"/>
              </a:rPr>
              <a:t>công tác tư vấn </a:t>
            </a:r>
            <a:r>
              <a:rPr lang="vi-VN" sz="3500" dirty="0">
                <a:latin typeface="Times New Roman" pitchFamily="18" charset="0"/>
                <a:cs typeface="Times New Roman" pitchFamily="18" charset="0"/>
              </a:rPr>
              <a:t>điều trị nghiện ma túy</a:t>
            </a:r>
            <a:r>
              <a:rPr lang="vi-VN" sz="3500" dirty="0" smtClean="0">
                <a:latin typeface="Times New Roman" pitchFamily="18" charset="0"/>
                <a:cs typeface="Times New Roman" pitchFamily="18" charset="0"/>
              </a:rPr>
              <a:t>;</a:t>
            </a:r>
            <a:r>
              <a:rPr lang="en-US" sz="3500" dirty="0" smtClean="0">
                <a:latin typeface="Times New Roman" pitchFamily="18" charset="0"/>
                <a:cs typeface="Times New Roman" pitchFamily="18" charset="0"/>
              </a:rPr>
              <a:t> (10 </a:t>
            </a:r>
            <a:r>
              <a:rPr lang="en-US" sz="3500" dirty="0" err="1" smtClean="0">
                <a:latin typeface="Times New Roman" pitchFamily="18" charset="0"/>
                <a:cs typeface="Times New Roman" pitchFamily="18" charset="0"/>
              </a:rPr>
              <a:t>ngày</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pPr marL="0" indent="0" algn="just">
              <a:buNone/>
            </a:pPr>
            <a:r>
              <a:rPr lang="en-US" sz="3500" b="1" dirty="0" smtClean="0">
                <a:latin typeface="Times New Roman" pitchFamily="18" charset="0"/>
                <a:cs typeface="Times New Roman" pitchFamily="18" charset="0"/>
              </a:rPr>
              <a:t>3. </a:t>
            </a:r>
            <a:r>
              <a:rPr lang="vi-VN" sz="3500" b="1" dirty="0" smtClean="0">
                <a:latin typeface="Times New Roman" pitchFamily="18" charset="0"/>
                <a:cs typeface="Times New Roman" pitchFamily="18" charset="0"/>
              </a:rPr>
              <a:t>Chương </a:t>
            </a:r>
            <a:r>
              <a:rPr lang="vi-VN" sz="3500" b="1" dirty="0">
                <a:latin typeface="Times New Roman" pitchFamily="18" charset="0"/>
                <a:cs typeface="Times New Roman" pitchFamily="18" charset="0"/>
              </a:rPr>
              <a:t>trình đào tạo chuyên sâu </a:t>
            </a:r>
            <a:r>
              <a:rPr lang="vi-VN" sz="3500" dirty="0">
                <a:latin typeface="Times New Roman" pitchFamily="18" charset="0"/>
                <a:cs typeface="Times New Roman" pitchFamily="18" charset="0"/>
              </a:rPr>
              <a:t>dành cho cán bộ, công chức, viên chức và người lao động làm </a:t>
            </a:r>
            <a:r>
              <a:rPr lang="vi-VN" sz="3500" b="1" dirty="0">
                <a:latin typeface="Times New Roman" pitchFamily="18" charset="0"/>
                <a:cs typeface="Times New Roman" pitchFamily="18" charset="0"/>
              </a:rPr>
              <a:t>công tác hỗ trợ xã hội </a:t>
            </a:r>
            <a:r>
              <a:rPr lang="vi-VN" sz="3500" dirty="0">
                <a:latin typeface="Times New Roman" pitchFamily="18" charset="0"/>
                <a:cs typeface="Times New Roman" pitchFamily="18" charset="0"/>
              </a:rPr>
              <a:t>trong điều trị và cai nghiện ma túy</a:t>
            </a:r>
            <a:r>
              <a:rPr lang="vi-VN" sz="3500" dirty="0" smtClean="0">
                <a:latin typeface="Times New Roman" pitchFamily="18" charset="0"/>
                <a:cs typeface="Times New Roman" pitchFamily="18" charset="0"/>
              </a:rPr>
              <a:t>.</a:t>
            </a:r>
            <a:r>
              <a:rPr lang="en-US" sz="3500" dirty="0" smtClean="0">
                <a:latin typeface="Times New Roman" pitchFamily="18" charset="0"/>
                <a:cs typeface="Times New Roman" pitchFamily="18" charset="0"/>
              </a:rPr>
              <a:t> (7 </a:t>
            </a:r>
            <a:r>
              <a:rPr lang="en-US" sz="3500" dirty="0" err="1" smtClean="0">
                <a:latin typeface="Times New Roman" pitchFamily="18" charset="0"/>
                <a:cs typeface="Times New Roman" pitchFamily="18" charset="0"/>
              </a:rPr>
              <a:t>ngày</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noAutofit/>
          </a:bodyPr>
          <a:lstStyle/>
          <a:p>
            <a:r>
              <a:rPr lang="en-US" sz="3200" b="1" i="1" dirty="0" err="1" smtClean="0">
                <a:latin typeface="Times New Roman" pitchFamily="18" charset="0"/>
                <a:cs typeface="Times New Roman" pitchFamily="18" charset="0"/>
              </a:rPr>
              <a:t>Khung</a:t>
            </a:r>
            <a:r>
              <a:rPr lang="en-US" sz="3200" b="1" i="1" dirty="0" smtClean="0">
                <a:latin typeface="Times New Roman" pitchFamily="18" charset="0"/>
                <a:cs typeface="Times New Roman" pitchFamily="18" charset="0"/>
              </a:rPr>
              <a:t> C</a:t>
            </a:r>
            <a:r>
              <a:rPr lang="vi-VN" sz="3200" b="1" i="1" dirty="0" smtClean="0">
                <a:latin typeface="Times New Roman" pitchFamily="18" charset="0"/>
                <a:cs typeface="Times New Roman" pitchFamily="18" charset="0"/>
              </a:rPr>
              <a:t>hương trình đào tạo về tư vấn điều trị nghiện ma túy </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Thông</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tư</a:t>
            </a:r>
            <a:r>
              <a:rPr lang="en-US" sz="3200" b="1" i="1" dirty="0" smtClean="0">
                <a:latin typeface="Times New Roman" pitchFamily="18" charset="0"/>
                <a:cs typeface="Times New Roman" pitchFamily="18" charset="0"/>
              </a:rPr>
              <a:t> 04/2016/TT-BLĐTBXH)</a:t>
            </a:r>
            <a:endParaRPr lang="en-US" sz="3200" b="1" i="1" dirty="0">
              <a:latin typeface="Times New Roman" pitchFamily="18" charset="0"/>
              <a:cs typeface="Times New Roman" pitchFamily="18" charset="0"/>
            </a:endParaRPr>
          </a:p>
        </p:txBody>
      </p:sp>
    </p:spTree>
    <p:extLst>
      <p:ext uri="{BB962C8B-B14F-4D97-AF65-F5344CB8AC3E}">
        <p14:creationId xmlns:p14="http://schemas.microsoft.com/office/powerpoint/2010/main" val="40297084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lgn="just"/>
            <a:r>
              <a:rPr lang="en-US" dirty="0" err="1" smtClean="0">
                <a:latin typeface="Times New Roman" pitchFamily="18" charset="0"/>
                <a:cs typeface="Times New Roman" pitchFamily="18" charset="0"/>
              </a:rPr>
              <a:t>Đây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là</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một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chương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đào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tạo</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khá</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tổng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hướng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đến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nhiều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nhóm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đối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tượng</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cán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bộ</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làm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việc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với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người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endParaRPr lang="en-US" dirty="0" smtClean="0">
              <a:latin typeface="Times New Roman" pitchFamily="18" charset="0"/>
              <a:cs typeface="Times New Roman" pitchFamily="18" charset="0"/>
            </a:endParaRPr>
          </a:p>
          <a:p>
            <a:pPr algn="just"/>
            <a:r>
              <a:rPr lang="en-US" dirty="0" err="1" smtClean="0">
                <a:latin typeface="Times New Roman" pitchFamily="18" charset="0"/>
                <a:cs typeface="Times New Roman" pitchFamily="18" charset="0"/>
              </a:rPr>
              <a:t>Tương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đối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phù</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hợp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trong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hình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hiện</a:t>
            </a:r>
            <a:r>
              <a:rPr lang="en-US" dirty="0" smtClean="0">
                <a:latin typeface="Times New Roman" pitchFamily="18" charset="0"/>
                <a:cs typeface="Times New Roman" pitchFamily="18" charset="0"/>
              </a:rPr>
              <a:t> nay ở   ở </a:t>
            </a:r>
            <a:r>
              <a:rPr lang="en-US" dirty="0" err="1" smtClean="0">
                <a:latin typeface="Times New Roman" pitchFamily="18" charset="0"/>
                <a:cs typeface="Times New Roman" pitchFamily="18" charset="0"/>
              </a:rPr>
              <a:t>Việt</a:t>
            </a:r>
            <a:r>
              <a:rPr lang="en-US" dirty="0" smtClean="0">
                <a:latin typeface="Times New Roman" pitchFamily="18" charset="0"/>
                <a:cs typeface="Times New Roman" pitchFamily="18" charset="0"/>
              </a:rPr>
              <a:t> Nam </a:t>
            </a:r>
            <a:r>
              <a:rPr lang="en-US" dirty="0" err="1" smtClean="0">
                <a:latin typeface="Times New Roman" pitchFamily="18" charset="0"/>
                <a:cs typeface="Times New Roman" pitchFamily="18" charset="0"/>
              </a:rPr>
              <a:t>khi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nền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tảng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chuyên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môn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của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nhiều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bộ</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còn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khá</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hạn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chế</a:t>
            </a:r>
            <a:endParaRPr lang="en-US" dirty="0" smtClean="0">
              <a:latin typeface="Times New Roman" pitchFamily="18" charset="0"/>
              <a:cs typeface="Times New Roman" pitchFamily="18" charset="0"/>
            </a:endParaRPr>
          </a:p>
          <a:p>
            <a:pPr algn="just"/>
            <a:r>
              <a:rPr lang="en-US" dirty="0" err="1" smtClean="0">
                <a:latin typeface="Times New Roman" pitchFamily="18" charset="0"/>
                <a:cs typeface="Times New Roman" pitchFamily="18" charset="0"/>
              </a:rPr>
              <a:t>Tuy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nhiên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để</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thực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sự</a:t>
            </a:r>
            <a:r>
              <a:rPr lang="en-US" dirty="0" smtClean="0">
                <a:latin typeface="Times New Roman" pitchFamily="18" charset="0"/>
                <a:cs typeface="Times New Roman" pitchFamily="18" charset="0"/>
              </a:rPr>
              <a:t> can </a:t>
            </a:r>
            <a:r>
              <a:rPr lang="en-US" dirty="0" err="1" smtClean="0">
                <a:latin typeface="Times New Roman" pitchFamily="18" charset="0"/>
                <a:cs typeface="Times New Roman" pitchFamily="18" charset="0"/>
              </a:rPr>
              <a:t>thiệp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điều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trị</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nghiện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bằng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biện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pháp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tư</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vấn</a:t>
            </a:r>
            <a:r>
              <a:rPr lang="en-US" dirty="0" smtClean="0">
                <a:latin typeface="Times New Roman" pitchFamily="18" charset="0"/>
                <a:cs typeface="Times New Roman" pitchFamily="18" charset="0"/>
              </a:rPr>
              <a:t>/</a:t>
            </a:r>
            <a:r>
              <a:rPr lang="en-US" dirty="0" err="1" smtClean="0">
                <a:latin typeface="Times New Roman" pitchFamily="18" charset="0"/>
                <a:cs typeface="Times New Roman" pitchFamily="18" charset="0"/>
              </a:rPr>
              <a:t>tham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vấn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động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tới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tâm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sử</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dụng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cách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tiếp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cận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thay</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đổi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hành</a:t>
            </a:r>
            <a:r>
              <a:rPr lang="en-US" dirty="0" smtClean="0">
                <a:latin typeface="Times New Roman" pitchFamily="18" charset="0"/>
                <a:cs typeface="Times New Roman" pitchFamily="18" charset="0"/>
              </a:rPr>
              <a:t> vi, </a:t>
            </a:r>
            <a:r>
              <a:rPr lang="en-US" dirty="0" err="1" smtClean="0">
                <a:latin typeface="Times New Roman" pitchFamily="18" charset="0"/>
                <a:cs typeface="Times New Roman" pitchFamily="18" charset="0"/>
              </a:rPr>
              <a:t>nhận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hành</a:t>
            </a:r>
            <a:r>
              <a:rPr lang="en-US" dirty="0" smtClean="0">
                <a:latin typeface="Times New Roman" pitchFamily="18" charset="0"/>
                <a:cs typeface="Times New Roman" pitchFamily="18" charset="0"/>
              </a:rPr>
              <a:t> vi hay </a:t>
            </a:r>
            <a:r>
              <a:rPr lang="en-US" dirty="0" err="1" smtClean="0">
                <a:latin typeface="Times New Roman" pitchFamily="18" charset="0"/>
                <a:cs typeface="Times New Roman" pitchFamily="18" charset="0"/>
              </a:rPr>
              <a:t>một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số</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lý</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thuyết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tiếp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cận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khác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là</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một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thách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thức</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lớn</a:t>
            </a:r>
            <a:endParaRPr lang="en-US" dirty="0">
              <a:latin typeface="Times New Roman" pitchFamily="18" charset="0"/>
              <a:cs typeface="Times New Roman" pitchFamily="18" charset="0"/>
            </a:endParaRPr>
          </a:p>
        </p:txBody>
      </p:sp>
      <p:sp>
        <p:nvSpPr>
          <p:cNvPr id="2" name="Title 1"/>
          <p:cNvSpPr>
            <a:spLocks noGrp="1"/>
          </p:cNvSpPr>
          <p:nvPr>
            <p:ph type="title"/>
          </p:nvPr>
        </p:nvSpPr>
        <p:spPr/>
        <p:txBody>
          <a:bodyPr>
            <a:normAutofit fontScale="90000"/>
          </a:bodyPr>
          <a:lstStyle/>
          <a:p>
            <a:r>
              <a:rPr lang="en-US" sz="3200" i="1" dirty="0" err="1" smtClean="0">
                <a:latin typeface="Times New Roman" pitchFamily="18" charset="0"/>
                <a:cs typeface="Times New Roman" pitchFamily="18" charset="0"/>
              </a:rPr>
              <a:t>Đánh</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giá</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chung</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đối</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với</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chương</a:t>
            </a:r>
            <a:r>
              <a:rPr lang="en-US" sz="3200" i="1" dirty="0" smtClean="0">
                <a:latin typeface="Times New Roman" pitchFamily="18" charset="0"/>
                <a:cs typeface="Times New Roman" pitchFamily="18" charset="0"/>
              </a:rPr>
              <a:t> </a:t>
            </a:r>
            <a:r>
              <a:rPr lang="en-US" sz="3200" i="1" dirty="0" err="1" smtClean="0">
                <a:latin typeface="Times New Roman" pitchFamily="18" charset="0"/>
                <a:cs typeface="Times New Roman" pitchFamily="18" charset="0"/>
              </a:rPr>
              <a:t>trình</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bồi</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dưỡng</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ngắn</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ngày</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về</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tham</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vấn</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điều</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trị</a:t>
            </a:r>
            <a:r>
              <a:rPr lang="en-US" sz="3200" b="1" i="1" dirty="0" smtClean="0">
                <a:latin typeface="Times New Roman" pitchFamily="18" charset="0"/>
                <a:cs typeface="Times New Roman" pitchFamily="18" charset="0"/>
              </a:rPr>
              <a:t> </a:t>
            </a:r>
            <a:r>
              <a:rPr lang="en-US" sz="3200" b="1" i="1" dirty="0" err="1" smtClean="0">
                <a:latin typeface="Times New Roman" pitchFamily="18" charset="0"/>
                <a:cs typeface="Times New Roman" pitchFamily="18" charset="0"/>
              </a:rPr>
              <a:t>nghiện</a:t>
            </a:r>
            <a:r>
              <a:rPr lang="en-US" sz="3200" b="1" i="1" dirty="0" smtClean="0">
                <a:latin typeface="Times New Roman" pitchFamily="18" charset="0"/>
                <a:cs typeface="Times New Roman" pitchFamily="18" charset="0"/>
              </a:rPr>
              <a:t> ma </a:t>
            </a:r>
            <a:r>
              <a:rPr lang="en-US" sz="3200" b="1" i="1" dirty="0" err="1" smtClean="0">
                <a:latin typeface="Times New Roman" pitchFamily="18" charset="0"/>
                <a:cs typeface="Times New Roman" pitchFamily="18" charset="0"/>
              </a:rPr>
              <a:t>túy</a:t>
            </a:r>
            <a:endParaRPr lang="en-US" sz="3200" b="1" i="1" dirty="0">
              <a:latin typeface="Times New Roman" pitchFamily="18" charset="0"/>
              <a:cs typeface="Times New Roman" pitchFamily="18" charset="0"/>
            </a:endParaRPr>
          </a:p>
        </p:txBody>
      </p:sp>
    </p:spTree>
    <p:extLst>
      <p:ext uri="{BB962C8B-B14F-4D97-AF65-F5344CB8AC3E}">
        <p14:creationId xmlns:p14="http://schemas.microsoft.com/office/powerpoint/2010/main" val="12757409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algn="just"/>
            <a:r>
              <a:rPr lang="en-US" sz="3800" dirty="0" err="1">
                <a:latin typeface="Times New Roman" pitchFamily="18" charset="0"/>
                <a:cs typeface="Times New Roman" pitchFamily="18" charset="0"/>
              </a:rPr>
              <a:t>Hiện</a:t>
            </a:r>
            <a:r>
              <a:rPr lang="en-US" sz="3800" dirty="0">
                <a:latin typeface="Times New Roman" pitchFamily="18" charset="0"/>
                <a:cs typeface="Times New Roman" pitchFamily="18" charset="0"/>
              </a:rPr>
              <a:t> nay </a:t>
            </a:r>
            <a:r>
              <a:rPr lang="en-US" sz="3800" dirty="0" err="1">
                <a:latin typeface="Times New Roman" pitchFamily="18" charset="0"/>
                <a:cs typeface="Times New Roman" pitchFamily="18" charset="0"/>
              </a:rPr>
              <a:t>nhiều</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trường</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đại</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học</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đang</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đào</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tạo</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tâm</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lý</a:t>
            </a:r>
            <a:r>
              <a:rPr lang="en-US" sz="3800" dirty="0">
                <a:latin typeface="Times New Roman" pitchFamily="18" charset="0"/>
                <a:cs typeface="Times New Roman" pitchFamily="18" charset="0"/>
              </a:rPr>
              <a:t> ở </a:t>
            </a:r>
            <a:r>
              <a:rPr lang="en-US" sz="3800" dirty="0" err="1">
                <a:latin typeface="Times New Roman" pitchFamily="18" charset="0"/>
                <a:cs typeface="Times New Roman" pitchFamily="18" charset="0"/>
              </a:rPr>
              <a:t>Việt</a:t>
            </a:r>
            <a:r>
              <a:rPr lang="en-US" sz="3800" dirty="0">
                <a:latin typeface="Times New Roman" pitchFamily="18" charset="0"/>
                <a:cs typeface="Times New Roman" pitchFamily="18" charset="0"/>
              </a:rPr>
              <a:t> Nam </a:t>
            </a:r>
            <a:r>
              <a:rPr lang="en-US" sz="3800" dirty="0" err="1">
                <a:latin typeface="Times New Roman" pitchFamily="18" charset="0"/>
                <a:cs typeface="Times New Roman" pitchFamily="18" charset="0"/>
              </a:rPr>
              <a:t>chủ</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yếu</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vẫn</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là</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lý</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thuyết</a:t>
            </a:r>
            <a:endParaRPr lang="en-US" sz="3800" dirty="0">
              <a:latin typeface="Times New Roman" pitchFamily="18" charset="0"/>
              <a:cs typeface="Times New Roman" pitchFamily="18" charset="0"/>
            </a:endParaRPr>
          </a:p>
          <a:p>
            <a:pPr algn="just"/>
            <a:r>
              <a:rPr lang="en-US" sz="3800" dirty="0" err="1">
                <a:latin typeface="Times New Roman" pitchFamily="18" charset="0"/>
                <a:cs typeface="Times New Roman" pitchFamily="18" charset="0"/>
              </a:rPr>
              <a:t>Nội</a:t>
            </a:r>
            <a:r>
              <a:rPr lang="en-US" sz="3800" dirty="0">
                <a:latin typeface="Times New Roman" pitchFamily="18" charset="0"/>
                <a:cs typeface="Times New Roman" pitchFamily="18" charset="0"/>
              </a:rPr>
              <a:t> dung </a:t>
            </a:r>
            <a:r>
              <a:rPr lang="en-US" sz="3800" dirty="0" err="1">
                <a:latin typeface="Times New Roman" pitchFamily="18" charset="0"/>
                <a:cs typeface="Times New Roman" pitchFamily="18" charset="0"/>
              </a:rPr>
              <a:t>đào</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tạo</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tâm</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lý</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chủ</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yếu</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là</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tâm</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lý</a:t>
            </a:r>
            <a:r>
              <a:rPr lang="en-US" sz="3800" dirty="0">
                <a:latin typeface="Times New Roman" pitchFamily="18" charset="0"/>
                <a:cs typeface="Times New Roman" pitchFamily="18" charset="0"/>
              </a:rPr>
              <a:t> </a:t>
            </a:r>
            <a:r>
              <a:rPr lang="en-US" sz="3800" dirty="0" err="1">
                <a:latin typeface="Times New Roman" pitchFamily="18" charset="0"/>
                <a:cs typeface="Times New Roman" pitchFamily="18" charset="0"/>
              </a:rPr>
              <a:t>học</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đại</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cương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tâm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lý</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giáo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dục</a:t>
            </a:r>
            <a:endParaRPr lang="en-US" sz="3900" dirty="0" smtClean="0">
              <a:latin typeface="Times New Roman" pitchFamily="18" charset="0"/>
              <a:cs typeface="Times New Roman" pitchFamily="18" charset="0"/>
            </a:endParaRPr>
          </a:p>
          <a:p>
            <a:pPr algn="just"/>
            <a:r>
              <a:rPr lang="en-US" sz="3900" dirty="0" err="1" smtClean="0">
                <a:latin typeface="Times New Roman" pitchFamily="18" charset="0"/>
                <a:cs typeface="Times New Roman" pitchFamily="18" charset="0"/>
              </a:rPr>
              <a:t>Đào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tạo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tâm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lý</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lâm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sàng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tham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vấn</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còn</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rất</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ít</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mới</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chỉ</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có</a:t>
            </a:r>
            <a:r>
              <a:rPr lang="en-US" sz="3900" dirty="0" smtClean="0">
                <a:latin typeface="Times New Roman" pitchFamily="18" charset="0"/>
                <a:cs typeface="Times New Roman" pitchFamily="18" charset="0"/>
              </a:rPr>
              <a:t> 1-2 </a:t>
            </a:r>
            <a:r>
              <a:rPr lang="en-US" sz="3900" dirty="0" err="1" smtClean="0">
                <a:latin typeface="Times New Roman" pitchFamily="18" charset="0"/>
                <a:cs typeface="Times New Roman" pitchFamily="18" charset="0"/>
              </a:rPr>
              <a:t>cơ</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sở</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đã</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đi</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vào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đào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tạo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theo</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hướng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chuyên</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sâu</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tuy</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nhiên</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cũng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chỉ</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dừng</a:t>
            </a:r>
            <a:r>
              <a:rPr lang="en-US" sz="3900" dirty="0" smtClean="0">
                <a:latin typeface="Times New Roman" pitchFamily="18" charset="0"/>
                <a:cs typeface="Times New Roman" pitchFamily="18" charset="0"/>
              </a:rPr>
              <a:t> ở </a:t>
            </a:r>
            <a:r>
              <a:rPr lang="en-US" sz="3900" dirty="0" err="1" smtClean="0">
                <a:latin typeface="Times New Roman" pitchFamily="18" charset="0"/>
                <a:cs typeface="Times New Roman" pitchFamily="18" charset="0"/>
              </a:rPr>
              <a:t>tham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vấn</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lâm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sàng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cơ</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bản</a:t>
            </a:r>
            <a:r>
              <a:rPr lang="en-US" sz="3900" dirty="0" smtClean="0">
                <a:latin typeface="Times New Roman" pitchFamily="18" charset="0"/>
                <a:cs typeface="Times New Roman" pitchFamily="18" charset="0"/>
              </a:rPr>
              <a:t> (ĐH KHXHNV HN, ĐH GD HN)</a:t>
            </a:r>
          </a:p>
          <a:p>
            <a:pPr algn="just"/>
            <a:r>
              <a:rPr lang="en-US" sz="3900" dirty="0" err="1">
                <a:latin typeface="Times New Roman" pitchFamily="18" charset="0"/>
                <a:cs typeface="Times New Roman" pitchFamily="18" charset="0"/>
              </a:rPr>
              <a:t>Nội</a:t>
            </a:r>
            <a:r>
              <a:rPr lang="en-US" sz="3900" dirty="0">
                <a:latin typeface="Times New Roman" pitchFamily="18" charset="0"/>
                <a:cs typeface="Times New Roman" pitchFamily="18" charset="0"/>
              </a:rPr>
              <a:t> dung </a:t>
            </a:r>
            <a:r>
              <a:rPr lang="en-US" sz="3900" dirty="0" err="1">
                <a:latin typeface="Times New Roman" pitchFamily="18" charset="0"/>
                <a:cs typeface="Times New Roman" pitchFamily="18" charset="0"/>
              </a:rPr>
              <a:t>tham</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vấn</a:t>
            </a:r>
            <a:r>
              <a:rPr lang="en-US" sz="3900" dirty="0">
                <a:latin typeface="Times New Roman" pitchFamily="18" charset="0"/>
                <a:cs typeface="Times New Roman" pitchFamily="18" charset="0"/>
              </a:rPr>
              <a:t>/</a:t>
            </a:r>
            <a:r>
              <a:rPr lang="en-US" sz="3900" dirty="0" err="1">
                <a:latin typeface="Times New Roman" pitchFamily="18" charset="0"/>
                <a:cs typeface="Times New Roman" pitchFamily="18" charset="0"/>
              </a:rPr>
              <a:t>tư</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vẫn</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điều</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trị</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nghiện</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đã</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bắt</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đầu</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được</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đưa</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vào</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một</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số</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trường</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đại</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học</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như</a:t>
            </a:r>
            <a:r>
              <a:rPr lang="en-US" sz="3900" dirty="0">
                <a:latin typeface="Times New Roman" pitchFamily="18" charset="0"/>
                <a:cs typeface="Times New Roman" pitchFamily="18" charset="0"/>
              </a:rPr>
              <a:t> ĐH LĐXH, </a:t>
            </a:r>
            <a:r>
              <a:rPr lang="en-US" sz="3900" dirty="0" err="1">
                <a:latin typeface="Times New Roman" pitchFamily="18" charset="0"/>
                <a:cs typeface="Times New Roman" pitchFamily="18" charset="0"/>
              </a:rPr>
              <a:t>nhưng</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mới</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dừng</a:t>
            </a:r>
            <a:r>
              <a:rPr lang="en-US" sz="3900" dirty="0">
                <a:latin typeface="Times New Roman" pitchFamily="18" charset="0"/>
                <a:cs typeface="Times New Roman" pitchFamily="18" charset="0"/>
              </a:rPr>
              <a:t> ở </a:t>
            </a:r>
            <a:r>
              <a:rPr lang="en-US" sz="3900" dirty="0" err="1">
                <a:latin typeface="Times New Roman" pitchFamily="18" charset="0"/>
                <a:cs typeface="Times New Roman" pitchFamily="18" charset="0"/>
              </a:rPr>
              <a:t>môn</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học</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với</a:t>
            </a:r>
            <a:r>
              <a:rPr lang="en-US" sz="3900" dirty="0">
                <a:latin typeface="Times New Roman" pitchFamily="18" charset="0"/>
                <a:cs typeface="Times New Roman" pitchFamily="18" charset="0"/>
              </a:rPr>
              <a:t> 2-3 </a:t>
            </a:r>
            <a:r>
              <a:rPr lang="en-US" sz="3900" dirty="0" err="1">
                <a:latin typeface="Times New Roman" pitchFamily="18" charset="0"/>
                <a:cs typeface="Times New Roman" pitchFamily="18" charset="0"/>
              </a:rPr>
              <a:t>tín</a:t>
            </a:r>
            <a:r>
              <a:rPr lang="en-US" sz="3900" dirty="0">
                <a:latin typeface="Times New Roman" pitchFamily="18" charset="0"/>
                <a:cs typeface="Times New Roman" pitchFamily="18" charset="0"/>
              </a:rPr>
              <a:t> </a:t>
            </a:r>
            <a:r>
              <a:rPr lang="en-US" sz="3900" dirty="0" err="1">
                <a:latin typeface="Times New Roman" pitchFamily="18" charset="0"/>
                <a:cs typeface="Times New Roman" pitchFamily="18" charset="0"/>
              </a:rPr>
              <a:t>chỉ</a:t>
            </a:r>
            <a:endParaRPr lang="en-US" sz="3900" dirty="0">
              <a:latin typeface="Times New Roman" pitchFamily="18" charset="0"/>
              <a:cs typeface="Times New Roman" pitchFamily="18" charset="0"/>
            </a:endParaRPr>
          </a:p>
          <a:p>
            <a:pPr algn="just"/>
            <a:r>
              <a:rPr lang="en-US" sz="3900" dirty="0" err="1" smtClean="0">
                <a:latin typeface="Times New Roman" pitchFamily="18" charset="0"/>
                <a:cs typeface="Times New Roman" pitchFamily="18" charset="0"/>
              </a:rPr>
              <a:t>Hầu</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hết</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các</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trường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chưa</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có</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chương</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trình</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thực</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hành</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tay</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nghề</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tham</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vấn</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điều</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trị</a:t>
            </a:r>
            <a:r>
              <a:rPr lang="en-US" sz="3900" dirty="0" smtClean="0">
                <a:latin typeface="Times New Roman" pitchFamily="18" charset="0"/>
                <a:cs typeface="Times New Roman" pitchFamily="18" charset="0"/>
              </a:rPr>
              <a:t> </a:t>
            </a:r>
            <a:r>
              <a:rPr lang="en-US" sz="3900" dirty="0" err="1" smtClean="0">
                <a:latin typeface="Times New Roman" pitchFamily="18" charset="0"/>
                <a:cs typeface="Times New Roman" pitchFamily="18" charset="0"/>
              </a:rPr>
              <a:t>nghiện</a:t>
            </a:r>
            <a:endParaRPr lang="en-US" sz="3900" dirty="0" smtClean="0">
              <a:latin typeface="Times New Roman" pitchFamily="18" charset="0"/>
              <a:cs typeface="Times New Roman" pitchFamily="18" charset="0"/>
            </a:endParaRPr>
          </a:p>
        </p:txBody>
      </p:sp>
      <p:sp>
        <p:nvSpPr>
          <p:cNvPr id="2" name="Title 1"/>
          <p:cNvSpPr>
            <a:spLocks noGrp="1"/>
          </p:cNvSpPr>
          <p:nvPr>
            <p:ph type="title"/>
          </p:nvPr>
        </p:nvSpPr>
        <p:spPr/>
        <p:txBody>
          <a:bodyPr>
            <a:normAutofit/>
          </a:bodyPr>
          <a:lstStyle/>
          <a:p>
            <a:r>
              <a:rPr lang="en-US" sz="3200" i="1" dirty="0" err="1">
                <a:latin typeface="Times New Roman" pitchFamily="18" charset="0"/>
                <a:cs typeface="Times New Roman" pitchFamily="18" charset="0"/>
              </a:rPr>
              <a:t>Đối</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với</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đào</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tạo</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chính</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quy</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về</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tham</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vấn</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điều</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trị</a:t>
            </a:r>
            <a:r>
              <a:rPr lang="en-US" sz="3200" i="1" dirty="0">
                <a:latin typeface="Times New Roman" pitchFamily="18" charset="0"/>
                <a:cs typeface="Times New Roman" pitchFamily="18" charset="0"/>
              </a:rPr>
              <a:t> </a:t>
            </a:r>
            <a:r>
              <a:rPr lang="en-US" sz="3200" i="1" dirty="0" err="1">
                <a:latin typeface="Times New Roman" pitchFamily="18" charset="0"/>
                <a:cs typeface="Times New Roman" pitchFamily="18" charset="0"/>
              </a:rPr>
              <a:t>nghiện</a:t>
            </a:r>
            <a:r>
              <a:rPr lang="en-US" sz="3200" i="1" dirty="0">
                <a:latin typeface="Times New Roman" pitchFamily="18" charset="0"/>
                <a:cs typeface="Times New Roman" pitchFamily="18" charset="0"/>
              </a:rPr>
              <a:t> ma </a:t>
            </a:r>
            <a:r>
              <a:rPr lang="en-US" sz="3200" i="1" dirty="0" err="1">
                <a:latin typeface="Times New Roman" pitchFamily="18" charset="0"/>
                <a:cs typeface="Times New Roman" pitchFamily="18" charset="0"/>
              </a:rPr>
              <a:t>túy</a:t>
            </a:r>
            <a:endParaRPr lang="en-US" sz="3200" dirty="0"/>
          </a:p>
        </p:txBody>
      </p:sp>
    </p:spTree>
    <p:extLst>
      <p:ext uri="{BB962C8B-B14F-4D97-AF65-F5344CB8AC3E}">
        <p14:creationId xmlns:p14="http://schemas.microsoft.com/office/powerpoint/2010/main" val="14875652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en-US" sz="4400" b="1" dirty="0" smtClean="0"/>
          </a:p>
          <a:p>
            <a:pPr marL="0" indent="0" algn="ctr">
              <a:buNone/>
            </a:pPr>
            <a:r>
              <a:rPr lang="en-US" sz="4400" b="1" dirty="0" smtClean="0"/>
              <a:t>XIN CÁM ƠN </a:t>
            </a:r>
          </a:p>
          <a:p>
            <a:pPr marL="0" indent="0" algn="ctr">
              <a:buNone/>
            </a:pPr>
            <a:r>
              <a:rPr lang="en-US" sz="4400" b="1" dirty="0" smtClean="0"/>
              <a:t>SỰ LẮNG NGHE CỦA CÁC QUÝ VỊ</a:t>
            </a:r>
            <a:endParaRPr lang="en-US" sz="4400" b="1" dirty="0"/>
          </a:p>
        </p:txBody>
      </p:sp>
      <p:sp>
        <p:nvSpPr>
          <p:cNvPr id="2" name="Title 1"/>
          <p:cNvSpPr>
            <a:spLocks noGrp="1"/>
          </p:cNvSpPr>
          <p:nvPr>
            <p:ph type="title"/>
          </p:nvPr>
        </p:nvSpPr>
        <p:spPr/>
        <p:txBody>
          <a:bodyPr/>
          <a:lstStyle/>
          <a:p>
            <a:endParaRPr lang="en-US" dirty="0"/>
          </a:p>
        </p:txBody>
      </p:sp>
    </p:spTree>
    <p:extLst>
      <p:ext uri="{BB962C8B-B14F-4D97-AF65-F5344CB8AC3E}">
        <p14:creationId xmlns:p14="http://schemas.microsoft.com/office/powerpoint/2010/main" val="1685555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lgn="just"/>
            <a:r>
              <a:rPr lang="en-US" sz="3500" dirty="0" err="1" smtClean="0">
                <a:latin typeface="Times New Roman" pitchFamily="18" charset="0"/>
                <a:cs typeface="Times New Roman" pitchFamily="18" charset="0"/>
              </a:rPr>
              <a:t>Trước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kia</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người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nghiện</a:t>
            </a:r>
            <a:r>
              <a:rPr lang="en-US" sz="3500" dirty="0" smtClean="0">
                <a:latin typeface="Times New Roman" pitchFamily="18" charset="0"/>
                <a:cs typeface="Times New Roman" pitchFamily="18" charset="0"/>
              </a:rPr>
              <a:t> ma </a:t>
            </a:r>
            <a:r>
              <a:rPr lang="en-US" sz="3500" dirty="0" err="1" smtClean="0">
                <a:latin typeface="Times New Roman" pitchFamily="18" charset="0"/>
                <a:cs typeface="Times New Roman" pitchFamily="18" charset="0"/>
              </a:rPr>
              <a:t>túy</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coi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là</a:t>
            </a:r>
            <a:r>
              <a:rPr lang="en-US" sz="3500" dirty="0" smtClean="0">
                <a:latin typeface="Times New Roman" pitchFamily="18" charset="0"/>
                <a:cs typeface="Times New Roman" pitchFamily="18" charset="0"/>
              </a:rPr>
              <a:t>  </a:t>
            </a:r>
            <a:r>
              <a:rPr lang="en-US" sz="3500" b="1" dirty="0" err="1">
                <a:latin typeface="Times New Roman" pitchFamily="18" charset="0"/>
                <a:cs typeface="Times New Roman" pitchFamily="18" charset="0"/>
              </a:rPr>
              <a:t>tội</a:t>
            </a:r>
            <a:r>
              <a:rPr lang="en-US" sz="3500" b="1" dirty="0">
                <a:latin typeface="Times New Roman" pitchFamily="18" charset="0"/>
                <a:cs typeface="Times New Roman" pitchFamily="18" charset="0"/>
              </a:rPr>
              <a:t> </a:t>
            </a:r>
            <a:r>
              <a:rPr lang="en-US" sz="3500" b="1" dirty="0" err="1">
                <a:latin typeface="Times New Roman" pitchFamily="18" charset="0"/>
                <a:cs typeface="Times New Roman" pitchFamily="18" charset="0"/>
              </a:rPr>
              <a:t>phạm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khi</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đó</a:t>
            </a:r>
            <a:r>
              <a:rPr lang="en-US" sz="3500" dirty="0">
                <a:latin typeface="Times New Roman" pitchFamily="18" charset="0"/>
                <a:cs typeface="Times New Roman" pitchFamily="18" charset="0"/>
              </a:rPr>
              <a:t> can </a:t>
            </a:r>
            <a:r>
              <a:rPr lang="en-US" sz="3500" dirty="0" err="1">
                <a:latin typeface="Times New Roman" pitchFamily="18" charset="0"/>
                <a:cs typeface="Times New Roman" pitchFamily="18" charset="0"/>
              </a:rPr>
              <a:t>thiệp</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là</a:t>
            </a:r>
            <a:r>
              <a:rPr lang="en-US" sz="3500" dirty="0">
                <a:latin typeface="Times New Roman" pitchFamily="18" charset="0"/>
                <a:cs typeface="Times New Roman" pitchFamily="18" charset="0"/>
              </a:rPr>
              <a:t> </a:t>
            </a:r>
            <a:r>
              <a:rPr lang="en-US" sz="3500" dirty="0" smtClean="0">
                <a:latin typeface="Times New Roman" pitchFamily="18" charset="0"/>
                <a:cs typeface="Times New Roman" pitchFamily="18" charset="0"/>
              </a:rPr>
              <a:t>“</a:t>
            </a:r>
            <a:r>
              <a:rPr lang="en-US" sz="3500" dirty="0" err="1" smtClean="0">
                <a:latin typeface="Times New Roman" pitchFamily="18" charset="0"/>
                <a:cs typeface="Times New Roman" pitchFamily="18" charset="0"/>
              </a:rPr>
              <a:t>bắt</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và</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đưa</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vào</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trong</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trung</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tâm</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cai</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nghiện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Cách</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can </a:t>
            </a:r>
            <a:r>
              <a:rPr lang="en-US" sz="3500" dirty="0" err="1">
                <a:latin typeface="Times New Roman" pitchFamily="18" charset="0"/>
                <a:cs typeface="Times New Roman" pitchFamily="18" charset="0"/>
              </a:rPr>
              <a:t>thiệp</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chủ</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yếu</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là</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cắt</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cơn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giải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độc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ngăn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cách</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nguồn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thuốc</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giáo</a:t>
            </a:r>
            <a:r>
              <a:rPr lang="en-US" sz="3500" dirty="0">
                <a:latin typeface="Times New Roman" pitchFamily="18" charset="0"/>
                <a:cs typeface="Times New Roman" pitchFamily="18" charset="0"/>
              </a:rPr>
              <a:t> </a:t>
            </a:r>
            <a:r>
              <a:rPr lang="en-US" sz="3500" dirty="0" err="1">
                <a:latin typeface="Times New Roman" pitchFamily="18" charset="0"/>
                <a:cs typeface="Times New Roman" pitchFamily="18" charset="0"/>
              </a:rPr>
              <a:t>dục</a:t>
            </a:r>
            <a:r>
              <a:rPr lang="en-US" sz="3500" dirty="0">
                <a:latin typeface="Times New Roman" pitchFamily="18" charset="0"/>
                <a:cs typeface="Times New Roman" pitchFamily="18" charset="0"/>
              </a:rPr>
              <a:t>, </a:t>
            </a:r>
            <a:r>
              <a:rPr lang="en-US" sz="3500" dirty="0" smtClean="0">
                <a:latin typeface="Times New Roman" pitchFamily="18" charset="0"/>
                <a:cs typeface="Times New Roman" pitchFamily="18" charset="0"/>
              </a:rPr>
              <a:t>“</a:t>
            </a:r>
            <a:r>
              <a:rPr lang="en-US" sz="3500" dirty="0" err="1" smtClean="0">
                <a:latin typeface="Times New Roman" pitchFamily="18" charset="0"/>
                <a:cs typeface="Times New Roman" pitchFamily="18" charset="0"/>
              </a:rPr>
              <a:t>lao</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động</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trị</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liệu</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pPr algn="just"/>
            <a:r>
              <a:rPr lang="en-US" sz="3500" dirty="0" err="1" smtClean="0">
                <a:latin typeface="Times New Roman" pitchFamily="18" charset="0"/>
                <a:cs typeface="Times New Roman" pitchFamily="18" charset="0"/>
              </a:rPr>
              <a:t>Sau</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đó</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nghiện</a:t>
            </a:r>
            <a:r>
              <a:rPr lang="en-US" sz="3500" dirty="0" smtClean="0">
                <a:latin typeface="Times New Roman" pitchFamily="18" charset="0"/>
                <a:cs typeface="Times New Roman" pitchFamily="18" charset="0"/>
              </a:rPr>
              <a:t> ma </a:t>
            </a:r>
            <a:r>
              <a:rPr lang="en-US" sz="3500" dirty="0" err="1" smtClean="0">
                <a:latin typeface="Times New Roman" pitchFamily="18" charset="0"/>
                <a:cs typeface="Times New Roman" pitchFamily="18" charset="0"/>
              </a:rPr>
              <a:t>túy</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gắn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với</a:t>
            </a:r>
            <a:r>
              <a:rPr lang="en-US" sz="3500" dirty="0" smtClean="0">
                <a:latin typeface="Times New Roman" pitchFamily="18" charset="0"/>
                <a:cs typeface="Times New Roman" pitchFamily="18" charset="0"/>
              </a:rPr>
              <a:t> </a:t>
            </a:r>
            <a:r>
              <a:rPr lang="en-US" sz="3500" b="1" dirty="0" err="1" smtClean="0">
                <a:latin typeface="Times New Roman" pitchFamily="18" charset="0"/>
                <a:cs typeface="Times New Roman" pitchFamily="18" charset="0"/>
              </a:rPr>
              <a:t>tệ</a:t>
            </a:r>
            <a:r>
              <a:rPr lang="en-US" sz="3500" b="1" dirty="0" smtClean="0">
                <a:latin typeface="Times New Roman" pitchFamily="18" charset="0"/>
                <a:cs typeface="Times New Roman" pitchFamily="18" charset="0"/>
              </a:rPr>
              <a:t> </a:t>
            </a:r>
            <a:r>
              <a:rPr lang="en-US" sz="3500" b="1" dirty="0" err="1" smtClean="0">
                <a:latin typeface="Times New Roman" pitchFamily="18" charset="0"/>
                <a:cs typeface="Times New Roman" pitchFamily="18" charset="0"/>
              </a:rPr>
              <a:t>nạn</a:t>
            </a:r>
            <a:r>
              <a:rPr lang="en-US" sz="3500" b="1"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xã</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hội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suy</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đồi</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đạo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đức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nhận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thức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kém</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lười</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lao</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động</a:t>
            </a:r>
            <a:r>
              <a:rPr lang="en-US" sz="3500" dirty="0" smtClean="0">
                <a:latin typeface="Times New Roman" pitchFamily="18" charset="0"/>
                <a:cs typeface="Times New Roman" pitchFamily="18" charset="0"/>
              </a:rPr>
              <a:t>” </a:t>
            </a:r>
            <a:r>
              <a:rPr lang="en-US" sz="3500" dirty="0" err="1">
                <a:latin typeface="Times New Roman" pitchFamily="18" charset="0"/>
                <a:cs typeface="Times New Roman" pitchFamily="18" charset="0"/>
              </a:rPr>
              <a:t>và</a:t>
            </a:r>
            <a:r>
              <a:rPr lang="en-US" sz="3500" dirty="0">
                <a:latin typeface="Times New Roman" pitchFamily="18" charset="0"/>
                <a:cs typeface="Times New Roman" pitchFamily="18" charset="0"/>
              </a:rPr>
              <a:t> </a:t>
            </a:r>
            <a:r>
              <a:rPr lang="en-US" sz="3500" dirty="0" smtClean="0">
                <a:latin typeface="Times New Roman" pitchFamily="18" charset="0"/>
                <a:cs typeface="Times New Roman" pitchFamily="18" charset="0"/>
              </a:rPr>
              <a:t>can </a:t>
            </a:r>
            <a:r>
              <a:rPr lang="en-US" sz="3500" dirty="0" err="1" smtClean="0">
                <a:latin typeface="Times New Roman" pitchFamily="18" charset="0"/>
                <a:cs typeface="Times New Roman" pitchFamily="18" charset="0"/>
              </a:rPr>
              <a:t>thiệp</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là</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giáo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dục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giáo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dục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lao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động</a:t>
            </a:r>
            <a:r>
              <a:rPr lang="en-US" sz="3500" dirty="0" smtClean="0">
                <a:latin typeface="Times New Roman" pitchFamily="18" charset="0"/>
                <a:cs typeface="Times New Roman" pitchFamily="18" charset="0"/>
              </a:rPr>
              <a:t>” </a:t>
            </a:r>
            <a:r>
              <a:rPr lang="en-US" sz="3500" dirty="0">
                <a:latin typeface="Times New Roman" pitchFamily="18" charset="0"/>
                <a:cs typeface="Times New Roman" pitchFamily="18" charset="0"/>
              </a:rPr>
              <a:t>..</a:t>
            </a:r>
          </a:p>
          <a:p>
            <a:pPr algn="just"/>
            <a:r>
              <a:rPr lang="en-US" sz="3500" dirty="0" err="1" smtClean="0">
                <a:latin typeface="Times New Roman" pitchFamily="18" charset="0"/>
                <a:cs typeface="Times New Roman" pitchFamily="18" charset="0"/>
              </a:rPr>
              <a:t>Sau</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này</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người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nghiện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coi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là</a:t>
            </a:r>
            <a:r>
              <a:rPr lang="en-US" sz="3500" dirty="0" smtClean="0">
                <a:latin typeface="Times New Roman" pitchFamily="18" charset="0"/>
                <a:cs typeface="Times New Roman" pitchFamily="18" charset="0"/>
              </a:rPr>
              <a:t> </a:t>
            </a:r>
            <a:r>
              <a:rPr lang="en-US" sz="3500" b="1" dirty="0" err="1" smtClean="0">
                <a:latin typeface="Times New Roman" pitchFamily="18" charset="0"/>
                <a:cs typeface="Times New Roman" pitchFamily="18" charset="0"/>
              </a:rPr>
              <a:t>nạn</a:t>
            </a:r>
            <a:r>
              <a:rPr lang="en-US" sz="3500" b="1" dirty="0" smtClean="0">
                <a:latin typeface="Times New Roman" pitchFamily="18" charset="0"/>
                <a:cs typeface="Times New Roman" pitchFamily="18" charset="0"/>
              </a:rPr>
              <a:t> </a:t>
            </a:r>
            <a:r>
              <a:rPr lang="en-US" sz="3500" b="1" dirty="0" err="1" smtClean="0">
                <a:latin typeface="Times New Roman" pitchFamily="18" charset="0"/>
                <a:cs typeface="Times New Roman" pitchFamily="18" charset="0"/>
              </a:rPr>
              <a:t>nhân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bởi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bị</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lôi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kéo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vào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nạn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nghiện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hút</a:t>
            </a:r>
            <a:r>
              <a:rPr lang="en-US" sz="3500" dirty="0" smtClean="0">
                <a:latin typeface="Times New Roman" pitchFamily="18" charset="0"/>
                <a:cs typeface="Times New Roman" pitchFamily="18" charset="0"/>
              </a:rPr>
              <a:t>,  do </a:t>
            </a:r>
            <a:r>
              <a:rPr lang="en-US" sz="3500" dirty="0" err="1" smtClean="0">
                <a:latin typeface="Times New Roman" pitchFamily="18" charset="0"/>
                <a:cs typeface="Times New Roman" pitchFamily="18" charset="0"/>
              </a:rPr>
              <a:t>vậy</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họ</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cần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giáo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dục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tránh</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xa</a:t>
            </a:r>
            <a:r>
              <a:rPr lang="en-US" sz="3500" dirty="0" smtClean="0">
                <a:latin typeface="Times New Roman" pitchFamily="18" charset="0"/>
                <a:cs typeface="Times New Roman" pitchFamily="18" charset="0"/>
              </a:rPr>
              <a:t> ma </a:t>
            </a:r>
            <a:r>
              <a:rPr lang="en-US" sz="3500" dirty="0" err="1" smtClean="0">
                <a:latin typeface="Times New Roman" pitchFamily="18" charset="0"/>
                <a:cs typeface="Times New Roman" pitchFamily="18" charset="0"/>
              </a:rPr>
              <a:t>túy</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cần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lao</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động</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để</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quên</a:t>
            </a:r>
            <a:r>
              <a:rPr lang="en-US" sz="3500" dirty="0" smtClean="0">
                <a:latin typeface="Times New Roman" pitchFamily="18" charset="0"/>
                <a:cs typeface="Times New Roman" pitchFamily="18" charset="0"/>
              </a:rPr>
              <a:t> ma </a:t>
            </a:r>
            <a:r>
              <a:rPr lang="en-US" sz="3500" dirty="0" err="1" smtClean="0">
                <a:latin typeface="Times New Roman" pitchFamily="18" charset="0"/>
                <a:cs typeface="Times New Roman" pitchFamily="18" charset="0"/>
              </a:rPr>
              <a:t>túy</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pPr algn="just"/>
            <a:r>
              <a:rPr lang="en-US" sz="3500" dirty="0" err="1" smtClean="0">
                <a:latin typeface="Times New Roman" pitchFamily="18" charset="0"/>
                <a:cs typeface="Times New Roman" pitchFamily="18" charset="0"/>
              </a:rPr>
              <a:t>Hiện</a:t>
            </a:r>
            <a:r>
              <a:rPr lang="en-US" sz="3500" dirty="0" smtClean="0">
                <a:latin typeface="Times New Roman" pitchFamily="18" charset="0"/>
                <a:cs typeface="Times New Roman" pitchFamily="18" charset="0"/>
              </a:rPr>
              <a:t> nay </a:t>
            </a:r>
            <a:r>
              <a:rPr lang="en-US" sz="3500" dirty="0" err="1" smtClean="0">
                <a:latin typeface="Times New Roman" pitchFamily="18" charset="0"/>
                <a:cs typeface="Times New Roman" pitchFamily="18" charset="0"/>
              </a:rPr>
              <a:t>người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nghiện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xem</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là</a:t>
            </a:r>
            <a:r>
              <a:rPr lang="en-US" sz="3500" dirty="0" smtClean="0">
                <a:latin typeface="Times New Roman" pitchFamily="18" charset="0"/>
                <a:cs typeface="Times New Roman" pitchFamily="18" charset="0"/>
              </a:rPr>
              <a:t> </a:t>
            </a:r>
            <a:r>
              <a:rPr lang="en-US" sz="3500" b="1" dirty="0" err="1" smtClean="0">
                <a:latin typeface="Times New Roman" pitchFamily="18" charset="0"/>
                <a:cs typeface="Times New Roman" pitchFamily="18" charset="0"/>
              </a:rPr>
              <a:t>bệnh</a:t>
            </a:r>
            <a:r>
              <a:rPr lang="en-US" sz="3500" b="1" dirty="0" smtClean="0">
                <a:latin typeface="Times New Roman" pitchFamily="18" charset="0"/>
                <a:cs typeface="Times New Roman" pitchFamily="18" charset="0"/>
              </a:rPr>
              <a:t> </a:t>
            </a:r>
            <a:r>
              <a:rPr lang="en-US" sz="3500" b="1" dirty="0" err="1">
                <a:latin typeface="Times New Roman" pitchFamily="18" charset="0"/>
                <a:cs typeface="Times New Roman" pitchFamily="18" charset="0"/>
              </a:rPr>
              <a:t>nhân</a:t>
            </a:r>
            <a:r>
              <a:rPr lang="en-US" sz="3500" dirty="0">
                <a:latin typeface="Times New Roman" pitchFamily="18" charset="0"/>
                <a:cs typeface="Times New Roman" pitchFamily="18" charset="0"/>
              </a:rPr>
              <a:t>, </a:t>
            </a:r>
            <a:r>
              <a:rPr lang="en-US" sz="3500" dirty="0" err="1" smtClean="0">
                <a:latin typeface="Times New Roman" pitchFamily="18" charset="0"/>
                <a:cs typeface="Times New Roman" pitchFamily="18" charset="0"/>
              </a:rPr>
              <a:t>họ</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cần</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được</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điều</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trị</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như</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người</a:t>
            </a:r>
            <a:r>
              <a:rPr lang="en-US" sz="3500" dirty="0" smtClean="0">
                <a:latin typeface="Times New Roman" pitchFamily="18" charset="0"/>
                <a:cs typeface="Times New Roman" pitchFamily="18" charset="0"/>
              </a:rPr>
              <a:t> </a:t>
            </a:r>
            <a:r>
              <a:rPr lang="en-US" sz="3500" dirty="0" err="1" smtClean="0">
                <a:latin typeface="Times New Roman" pitchFamily="18" charset="0"/>
                <a:cs typeface="Times New Roman" pitchFamily="18" charset="0"/>
              </a:rPr>
              <a:t>bệnh</a:t>
            </a:r>
            <a:r>
              <a:rPr lang="en-US" sz="3500" dirty="0" smtClean="0">
                <a:latin typeface="Times New Roman" pitchFamily="18" charset="0"/>
                <a:cs typeface="Times New Roman" pitchFamily="18" charset="0"/>
              </a:rPr>
              <a:t>.</a:t>
            </a:r>
            <a:endParaRPr lang="en-US" sz="3500" dirty="0">
              <a:latin typeface="Times New Roman" pitchFamily="18" charset="0"/>
              <a:cs typeface="Times New Roman" pitchFamily="18" charset="0"/>
            </a:endParaRPr>
          </a:p>
          <a:p>
            <a:endParaRPr lang="en-US" dirty="0"/>
          </a:p>
        </p:txBody>
      </p:sp>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2. </a:t>
            </a:r>
            <a:r>
              <a:rPr lang="en-US" sz="3200" b="1" dirty="0" err="1" smtClean="0">
                <a:latin typeface="Times New Roman" pitchFamily="18" charset="0"/>
                <a:cs typeface="Times New Roman" pitchFamily="18" charset="0"/>
              </a:rPr>
              <a:t>Những</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xu</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hướng</a:t>
            </a:r>
            <a:r>
              <a:rPr lang="en-US" sz="3200" b="1" dirty="0" smtClean="0">
                <a:latin typeface="Times New Roman" pitchFamily="18" charset="0"/>
                <a:cs typeface="Times New Roman" pitchFamily="18" charset="0"/>
              </a:rPr>
              <a:t> can </a:t>
            </a:r>
            <a:r>
              <a:rPr lang="en-US" sz="3200" b="1" dirty="0" err="1" smtClean="0">
                <a:latin typeface="Times New Roman" pitchFamily="18" charset="0"/>
                <a:cs typeface="Times New Roman" pitchFamily="18" charset="0"/>
              </a:rPr>
              <a:t>thiệp</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trợ</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giúp</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người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nghiện</a:t>
            </a:r>
            <a:r>
              <a:rPr lang="en-US" sz="3200" b="1" dirty="0" smtClean="0">
                <a:latin typeface="Times New Roman" pitchFamily="18" charset="0"/>
                <a:cs typeface="Times New Roman" pitchFamily="18" charset="0"/>
              </a:rPr>
              <a:t> ma </a:t>
            </a:r>
            <a:r>
              <a:rPr lang="en-US" sz="3200" b="1" dirty="0" err="1" smtClean="0">
                <a:latin typeface="Times New Roman" pitchFamily="18" charset="0"/>
                <a:cs typeface="Times New Roman" pitchFamily="18" charset="0"/>
              </a:rPr>
              <a:t>túy</a:t>
            </a:r>
            <a:r>
              <a:rPr lang="en-US" sz="3200" b="1" dirty="0" smtClean="0">
                <a:latin typeface="Times New Roman" pitchFamily="18" charset="0"/>
                <a:cs typeface="Times New Roman" pitchFamily="18" charset="0"/>
              </a:rPr>
              <a:t> qua </a:t>
            </a:r>
            <a:r>
              <a:rPr lang="en-US" sz="3200" b="1" dirty="0" err="1" smtClean="0">
                <a:latin typeface="Times New Roman" pitchFamily="18" charset="0"/>
                <a:cs typeface="Times New Roman" pitchFamily="18" charset="0"/>
              </a:rPr>
              <a:t>các</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thời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gian</a:t>
            </a:r>
            <a:endParaRPr lang="en-US"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1326195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457200" indent="-457200"/>
            <a:r>
              <a:rPr lang="en-US" dirty="0" err="1"/>
              <a:t>Tham</a:t>
            </a:r>
            <a:r>
              <a:rPr lang="en-US" dirty="0"/>
              <a:t> </a:t>
            </a:r>
            <a:r>
              <a:rPr lang="en-US" dirty="0" err="1"/>
              <a:t>vấn</a:t>
            </a:r>
            <a:r>
              <a:rPr lang="en-US" dirty="0"/>
              <a:t> </a:t>
            </a:r>
            <a:r>
              <a:rPr lang="en-US" dirty="0" err="1" smtClean="0"/>
              <a:t>điều</a:t>
            </a:r>
            <a:r>
              <a:rPr lang="en-US" dirty="0" smtClean="0"/>
              <a:t> </a:t>
            </a:r>
            <a:r>
              <a:rPr lang="en-US" dirty="0" err="1" smtClean="0"/>
              <a:t>trị</a:t>
            </a:r>
            <a:r>
              <a:rPr lang="en-US" dirty="0" smtClean="0"/>
              <a:t> </a:t>
            </a:r>
            <a:r>
              <a:rPr lang="en-US" dirty="0" err="1"/>
              <a:t>nghiện</a:t>
            </a:r>
            <a:r>
              <a:rPr lang="en-US" dirty="0"/>
              <a:t> </a:t>
            </a:r>
            <a:r>
              <a:rPr lang="en-US" dirty="0" smtClean="0"/>
              <a:t>(</a:t>
            </a:r>
            <a:r>
              <a:rPr lang="en-US" dirty="0" err="1" smtClean="0"/>
              <a:t>còn</a:t>
            </a:r>
            <a:r>
              <a:rPr lang="en-US" dirty="0" smtClean="0"/>
              <a:t> </a:t>
            </a:r>
            <a:r>
              <a:rPr lang="en-US" dirty="0" err="1" smtClean="0"/>
              <a:t>được</a:t>
            </a:r>
            <a:r>
              <a:rPr lang="en-US" dirty="0" smtClean="0"/>
              <a:t> </a:t>
            </a:r>
            <a:r>
              <a:rPr lang="en-US" dirty="0" err="1" smtClean="0"/>
              <a:t>gọi</a:t>
            </a:r>
            <a:r>
              <a:rPr lang="en-US" dirty="0" smtClean="0"/>
              <a:t> </a:t>
            </a:r>
            <a:r>
              <a:rPr lang="en-US" dirty="0" err="1" smtClean="0"/>
              <a:t>là</a:t>
            </a:r>
            <a:r>
              <a:rPr lang="en-US" dirty="0" smtClean="0"/>
              <a:t> </a:t>
            </a:r>
            <a:r>
              <a:rPr lang="en-US" dirty="0" err="1" smtClean="0"/>
              <a:t>tư</a:t>
            </a:r>
            <a:r>
              <a:rPr lang="en-US" dirty="0" smtClean="0"/>
              <a:t> </a:t>
            </a:r>
            <a:r>
              <a:rPr lang="en-US" dirty="0" err="1" smtClean="0"/>
              <a:t>vấn</a:t>
            </a:r>
            <a:r>
              <a:rPr lang="en-US" dirty="0" smtClean="0"/>
              <a:t> </a:t>
            </a:r>
            <a:r>
              <a:rPr lang="en-US" dirty="0" err="1" smtClean="0"/>
              <a:t>điều</a:t>
            </a:r>
            <a:r>
              <a:rPr lang="en-US" dirty="0" smtClean="0"/>
              <a:t> </a:t>
            </a:r>
            <a:r>
              <a:rPr lang="en-US" dirty="0" err="1" smtClean="0"/>
              <a:t>trị</a:t>
            </a:r>
            <a:r>
              <a:rPr lang="en-US" dirty="0" smtClean="0"/>
              <a:t> </a:t>
            </a:r>
            <a:r>
              <a:rPr lang="en-US" dirty="0" err="1" smtClean="0"/>
              <a:t>nghiện</a:t>
            </a:r>
            <a:r>
              <a:rPr lang="en-US" dirty="0" smtClean="0"/>
              <a:t>)</a:t>
            </a:r>
          </a:p>
          <a:p>
            <a:r>
              <a:rPr lang="en-US" dirty="0" err="1"/>
              <a:t>L</a:t>
            </a:r>
            <a:r>
              <a:rPr lang="en-US" dirty="0" err="1" smtClean="0"/>
              <a:t>à</a:t>
            </a:r>
            <a:r>
              <a:rPr lang="en-US" dirty="0" smtClean="0"/>
              <a:t> </a:t>
            </a:r>
            <a:r>
              <a:rPr lang="en-US" dirty="0" err="1"/>
              <a:t>quá</a:t>
            </a:r>
            <a:r>
              <a:rPr lang="en-US" dirty="0"/>
              <a:t> </a:t>
            </a:r>
            <a:r>
              <a:rPr lang="en-US" dirty="0" err="1"/>
              <a:t>trình</a:t>
            </a:r>
            <a:r>
              <a:rPr lang="en-US" dirty="0"/>
              <a:t> </a:t>
            </a:r>
            <a:r>
              <a:rPr lang="en-US" dirty="0" err="1"/>
              <a:t>tương</a:t>
            </a:r>
            <a:r>
              <a:rPr lang="en-US" dirty="0"/>
              <a:t> </a:t>
            </a:r>
            <a:r>
              <a:rPr lang="en-US" dirty="0" err="1"/>
              <a:t>tác</a:t>
            </a:r>
            <a:r>
              <a:rPr lang="en-US" dirty="0"/>
              <a:t> </a:t>
            </a:r>
            <a:r>
              <a:rPr lang="en-US" dirty="0" err="1"/>
              <a:t>giữa</a:t>
            </a:r>
            <a:r>
              <a:rPr lang="en-US" dirty="0"/>
              <a:t> </a:t>
            </a:r>
            <a:r>
              <a:rPr lang="en-US" dirty="0" err="1"/>
              <a:t>nhà</a:t>
            </a:r>
            <a:r>
              <a:rPr lang="en-US" dirty="0"/>
              <a:t> </a:t>
            </a:r>
            <a:r>
              <a:rPr lang="en-US" dirty="0" err="1"/>
              <a:t>tham</a:t>
            </a:r>
            <a:r>
              <a:rPr lang="en-US" dirty="0"/>
              <a:t> </a:t>
            </a:r>
            <a:r>
              <a:rPr lang="en-US" dirty="0" err="1"/>
              <a:t>vấn</a:t>
            </a:r>
            <a:r>
              <a:rPr lang="en-US" dirty="0"/>
              <a:t> </a:t>
            </a:r>
            <a:r>
              <a:rPr lang="en-US" dirty="0" err="1" smtClean="0"/>
              <a:t>và</a:t>
            </a:r>
            <a:r>
              <a:rPr lang="en-US" dirty="0" smtClean="0"/>
              <a:t> </a:t>
            </a:r>
            <a:r>
              <a:rPr lang="en-US" dirty="0" err="1" smtClean="0"/>
              <a:t>người</a:t>
            </a:r>
            <a:r>
              <a:rPr lang="en-US" dirty="0" smtClean="0"/>
              <a:t> </a:t>
            </a:r>
            <a:r>
              <a:rPr lang="en-US" dirty="0" err="1" smtClean="0"/>
              <a:t>nghiện</a:t>
            </a:r>
            <a:r>
              <a:rPr lang="en-US" dirty="0" smtClean="0"/>
              <a:t> ma </a:t>
            </a:r>
            <a:r>
              <a:rPr lang="en-US" dirty="0" err="1" smtClean="0"/>
              <a:t>túy</a:t>
            </a:r>
            <a:r>
              <a:rPr lang="en-US" dirty="0" smtClean="0"/>
              <a:t> </a:t>
            </a:r>
            <a:r>
              <a:rPr lang="en-US" dirty="0" err="1" smtClean="0"/>
              <a:t>có</a:t>
            </a:r>
            <a:r>
              <a:rPr lang="en-US" dirty="0" smtClean="0"/>
              <a:t> </a:t>
            </a:r>
            <a:r>
              <a:rPr lang="en-US" dirty="0" err="1" smtClean="0"/>
              <a:t>nhu</a:t>
            </a:r>
            <a:r>
              <a:rPr lang="en-US" dirty="0" smtClean="0"/>
              <a:t> </a:t>
            </a:r>
            <a:r>
              <a:rPr lang="en-US" dirty="0" err="1" smtClean="0"/>
              <a:t>cầu</a:t>
            </a:r>
            <a:r>
              <a:rPr lang="en-US" dirty="0" smtClean="0"/>
              <a:t> </a:t>
            </a:r>
            <a:r>
              <a:rPr lang="en-US" dirty="0" err="1" smtClean="0"/>
              <a:t>tham</a:t>
            </a:r>
            <a:r>
              <a:rPr lang="en-US" dirty="0" smtClean="0"/>
              <a:t> </a:t>
            </a:r>
            <a:r>
              <a:rPr lang="en-US" dirty="0" err="1" smtClean="0"/>
              <a:t>vấn</a:t>
            </a:r>
            <a:r>
              <a:rPr lang="en-US" dirty="0" smtClean="0"/>
              <a:t> </a:t>
            </a:r>
          </a:p>
          <a:p>
            <a:r>
              <a:rPr lang="en-US" dirty="0" err="1" smtClean="0"/>
              <a:t>Được</a:t>
            </a:r>
            <a:r>
              <a:rPr lang="en-US" dirty="0" smtClean="0"/>
              <a:t> </a:t>
            </a:r>
            <a:r>
              <a:rPr lang="en-US" dirty="0" err="1" smtClean="0"/>
              <a:t>thực</a:t>
            </a:r>
            <a:r>
              <a:rPr lang="en-US" dirty="0" smtClean="0"/>
              <a:t> </a:t>
            </a:r>
            <a:r>
              <a:rPr lang="en-US" dirty="0" err="1" smtClean="0"/>
              <a:t>hiện</a:t>
            </a:r>
            <a:r>
              <a:rPr lang="en-US" dirty="0" smtClean="0"/>
              <a:t> </a:t>
            </a:r>
            <a:r>
              <a:rPr lang="en-US" dirty="0" err="1" smtClean="0"/>
              <a:t>dựa</a:t>
            </a:r>
            <a:r>
              <a:rPr lang="en-US" dirty="0" smtClean="0"/>
              <a:t> </a:t>
            </a:r>
            <a:r>
              <a:rPr lang="en-US" dirty="0" err="1"/>
              <a:t>trên</a:t>
            </a:r>
            <a:r>
              <a:rPr lang="en-US" dirty="0"/>
              <a:t> </a:t>
            </a:r>
            <a:r>
              <a:rPr lang="en-US" dirty="0" err="1"/>
              <a:t>nguyên</a:t>
            </a:r>
            <a:r>
              <a:rPr lang="en-US" dirty="0"/>
              <a:t> </a:t>
            </a:r>
            <a:r>
              <a:rPr lang="en-US" dirty="0" err="1"/>
              <a:t>tắc</a:t>
            </a:r>
            <a:r>
              <a:rPr lang="en-US" dirty="0"/>
              <a:t> </a:t>
            </a:r>
            <a:r>
              <a:rPr lang="en-US" dirty="0" err="1"/>
              <a:t>nghề</a:t>
            </a:r>
            <a:r>
              <a:rPr lang="en-US" dirty="0"/>
              <a:t> </a:t>
            </a:r>
            <a:r>
              <a:rPr lang="en-US" dirty="0" err="1"/>
              <a:t>nghiệp</a:t>
            </a:r>
            <a:r>
              <a:rPr lang="en-US" dirty="0"/>
              <a:t> </a:t>
            </a:r>
            <a:r>
              <a:rPr lang="en-US" dirty="0" err="1"/>
              <a:t>và</a:t>
            </a:r>
            <a:r>
              <a:rPr lang="en-US" dirty="0"/>
              <a:t> </a:t>
            </a:r>
            <a:r>
              <a:rPr lang="en-US" dirty="0" err="1"/>
              <a:t>kỹ</a:t>
            </a:r>
            <a:r>
              <a:rPr lang="en-US" dirty="0"/>
              <a:t> </a:t>
            </a:r>
            <a:r>
              <a:rPr lang="en-US" dirty="0" err="1"/>
              <a:t>nãng</a:t>
            </a:r>
            <a:r>
              <a:rPr lang="en-US" dirty="0"/>
              <a:t> </a:t>
            </a:r>
            <a:r>
              <a:rPr lang="en-US" dirty="0" err="1"/>
              <a:t>chuyên</a:t>
            </a:r>
            <a:r>
              <a:rPr lang="en-US" dirty="0"/>
              <a:t> </a:t>
            </a:r>
            <a:r>
              <a:rPr lang="en-US" dirty="0" err="1"/>
              <a:t>môn</a:t>
            </a:r>
            <a:r>
              <a:rPr lang="en-US" dirty="0"/>
              <a:t> </a:t>
            </a:r>
            <a:endParaRPr lang="en-US" dirty="0" smtClean="0"/>
          </a:p>
          <a:p>
            <a:r>
              <a:rPr lang="en-US" dirty="0" err="1"/>
              <a:t>G</a:t>
            </a:r>
            <a:r>
              <a:rPr lang="en-US" dirty="0" err="1" smtClean="0"/>
              <a:t>iúp</a:t>
            </a:r>
            <a:r>
              <a:rPr lang="en-US" dirty="0" smtClean="0"/>
              <a:t> </a:t>
            </a:r>
            <a:r>
              <a:rPr lang="en-US" dirty="0" err="1" smtClean="0"/>
              <a:t>người</a:t>
            </a:r>
            <a:r>
              <a:rPr lang="en-US" dirty="0" smtClean="0"/>
              <a:t> </a:t>
            </a:r>
            <a:r>
              <a:rPr lang="en-US" dirty="0" err="1" smtClean="0"/>
              <a:t>nghiện</a:t>
            </a:r>
            <a:r>
              <a:rPr lang="en-US" dirty="0" smtClean="0"/>
              <a:t> ma </a:t>
            </a:r>
            <a:r>
              <a:rPr lang="en-US" dirty="0" err="1" smtClean="0"/>
              <a:t>túy</a:t>
            </a:r>
            <a:r>
              <a:rPr lang="en-US" dirty="0" smtClean="0"/>
              <a:t> </a:t>
            </a:r>
            <a:r>
              <a:rPr lang="en-US" dirty="0" err="1" smtClean="0"/>
              <a:t>hiểu</a:t>
            </a:r>
            <a:r>
              <a:rPr lang="en-US" dirty="0" smtClean="0"/>
              <a:t> </a:t>
            </a:r>
            <a:r>
              <a:rPr lang="en-US" dirty="0" err="1"/>
              <a:t>về</a:t>
            </a:r>
            <a:r>
              <a:rPr lang="en-US" dirty="0"/>
              <a:t> </a:t>
            </a:r>
            <a:r>
              <a:rPr lang="en-US" dirty="0" err="1"/>
              <a:t>những</a:t>
            </a:r>
            <a:r>
              <a:rPr lang="en-US" dirty="0"/>
              <a:t> </a:t>
            </a:r>
            <a:r>
              <a:rPr lang="en-US" dirty="0" err="1"/>
              <a:t>khó</a:t>
            </a:r>
            <a:r>
              <a:rPr lang="en-US" dirty="0"/>
              <a:t> </a:t>
            </a:r>
            <a:r>
              <a:rPr lang="en-US" dirty="0" err="1"/>
              <a:t>khăn</a:t>
            </a:r>
            <a:r>
              <a:rPr lang="en-US" dirty="0"/>
              <a:t>, </a:t>
            </a:r>
            <a:r>
              <a:rPr lang="en-US" dirty="0" err="1"/>
              <a:t>vấn</a:t>
            </a:r>
            <a:r>
              <a:rPr lang="en-US" dirty="0"/>
              <a:t> </a:t>
            </a:r>
            <a:r>
              <a:rPr lang="en-US" dirty="0" err="1"/>
              <a:t>đề</a:t>
            </a:r>
            <a:r>
              <a:rPr lang="en-US" dirty="0"/>
              <a:t> do </a:t>
            </a:r>
            <a:r>
              <a:rPr lang="en-US" dirty="0" err="1"/>
              <a:t>nghiện</a:t>
            </a:r>
            <a:r>
              <a:rPr lang="en-US" dirty="0"/>
              <a:t> ma </a:t>
            </a:r>
            <a:r>
              <a:rPr lang="en-US" dirty="0" err="1"/>
              <a:t>túy</a:t>
            </a:r>
            <a:r>
              <a:rPr lang="en-US" dirty="0"/>
              <a:t>, </a:t>
            </a:r>
            <a:r>
              <a:rPr lang="en-US" dirty="0" err="1"/>
              <a:t>từ</a:t>
            </a:r>
            <a:r>
              <a:rPr lang="en-US" dirty="0"/>
              <a:t> </a:t>
            </a:r>
            <a:r>
              <a:rPr lang="en-US" dirty="0" err="1"/>
              <a:t>đó</a:t>
            </a:r>
            <a:r>
              <a:rPr lang="en-US" dirty="0"/>
              <a:t> </a:t>
            </a:r>
            <a:r>
              <a:rPr lang="en-US" b="1" dirty="0" err="1"/>
              <a:t>nâng</a:t>
            </a:r>
            <a:r>
              <a:rPr lang="en-US" b="1" dirty="0"/>
              <a:t> </a:t>
            </a:r>
            <a:r>
              <a:rPr lang="en-US" b="1" dirty="0" err="1"/>
              <a:t>cao</a:t>
            </a:r>
            <a:r>
              <a:rPr lang="en-US" b="1" dirty="0"/>
              <a:t> </a:t>
            </a:r>
            <a:r>
              <a:rPr lang="en-US" b="1" dirty="0" err="1"/>
              <a:t>năng</a:t>
            </a:r>
            <a:r>
              <a:rPr lang="en-US" b="1" dirty="0"/>
              <a:t> </a:t>
            </a:r>
            <a:r>
              <a:rPr lang="en-US" b="1" dirty="0" err="1"/>
              <a:t>lực</a:t>
            </a:r>
            <a:r>
              <a:rPr lang="en-US" b="1" dirty="0"/>
              <a:t> </a:t>
            </a:r>
            <a:r>
              <a:rPr lang="en-US" b="1" dirty="0" err="1"/>
              <a:t>giải</a:t>
            </a:r>
            <a:r>
              <a:rPr lang="en-US" b="1" dirty="0"/>
              <a:t> </a:t>
            </a:r>
            <a:r>
              <a:rPr lang="en-US" b="1" dirty="0" err="1"/>
              <a:t>quyết</a:t>
            </a:r>
            <a:r>
              <a:rPr lang="en-US" b="1" dirty="0"/>
              <a:t> </a:t>
            </a:r>
            <a:r>
              <a:rPr lang="en-US" b="1" dirty="0" err="1"/>
              <a:t>vấn</a:t>
            </a:r>
            <a:r>
              <a:rPr lang="en-US" b="1" dirty="0"/>
              <a:t> </a:t>
            </a:r>
            <a:r>
              <a:rPr lang="en-US" b="1" dirty="0" err="1"/>
              <a:t>đề</a:t>
            </a:r>
            <a:r>
              <a:rPr lang="en-US" b="1" dirty="0"/>
              <a:t> </a:t>
            </a:r>
            <a:r>
              <a:rPr lang="en-US" b="1" dirty="0" err="1"/>
              <a:t>của</a:t>
            </a:r>
            <a:r>
              <a:rPr lang="en-US" b="1" dirty="0"/>
              <a:t> </a:t>
            </a:r>
            <a:r>
              <a:rPr lang="en-US" b="1" dirty="0" err="1" smtClean="0"/>
              <a:t>họ</a:t>
            </a:r>
            <a:r>
              <a:rPr lang="en-US" b="1" dirty="0" smtClean="0"/>
              <a:t>.</a:t>
            </a:r>
            <a:endParaRPr lang="en-US" b="1" dirty="0"/>
          </a:p>
          <a:p>
            <a:endParaRPr lang="en-US" dirty="0"/>
          </a:p>
        </p:txBody>
      </p:sp>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3. </a:t>
            </a:r>
            <a:r>
              <a:rPr lang="en-US" sz="3200" b="1" dirty="0" err="1" smtClean="0">
                <a:latin typeface="Times New Roman" pitchFamily="18" charset="0"/>
                <a:cs typeface="Times New Roman" pitchFamily="18" charset="0"/>
              </a:rPr>
              <a:t>Tham</a:t>
            </a:r>
            <a:r>
              <a:rPr lang="en-US" sz="3200" b="1" dirty="0" smtClean="0">
                <a:latin typeface="Times New Roman" pitchFamily="18" charset="0"/>
                <a:cs typeface="Times New Roman" pitchFamily="18" charset="0"/>
              </a:rPr>
              <a:t> </a:t>
            </a:r>
            <a:r>
              <a:rPr lang="en-US" sz="3200" b="1" dirty="0" err="1">
                <a:latin typeface="Times New Roman" pitchFamily="18" charset="0"/>
                <a:cs typeface="Times New Roman" pitchFamily="18" charset="0"/>
              </a:rPr>
              <a:t>vấn</a:t>
            </a:r>
            <a:r>
              <a:rPr lang="en-US" sz="3200" b="1" dirty="0">
                <a:latin typeface="Times New Roman" pitchFamily="18" charset="0"/>
                <a:cs typeface="Times New Roman" pitchFamily="18" charset="0"/>
              </a:rPr>
              <a:t> </a:t>
            </a:r>
            <a:r>
              <a:rPr lang="en-US" sz="3200" b="1" dirty="0" err="1">
                <a:latin typeface="Times New Roman" pitchFamily="18" charset="0"/>
                <a:cs typeface="Times New Roman" pitchFamily="18" charset="0"/>
              </a:rPr>
              <a:t>điều</a:t>
            </a:r>
            <a:r>
              <a:rPr lang="en-US" sz="3200" b="1" dirty="0">
                <a:latin typeface="Times New Roman" pitchFamily="18" charset="0"/>
                <a:cs typeface="Times New Roman" pitchFamily="18" charset="0"/>
              </a:rPr>
              <a:t> </a:t>
            </a:r>
            <a:r>
              <a:rPr lang="en-US" sz="3200" b="1" dirty="0" err="1">
                <a:latin typeface="Times New Roman" pitchFamily="18" charset="0"/>
                <a:cs typeface="Times New Roman" pitchFamily="18" charset="0"/>
              </a:rPr>
              <a:t>trị</a:t>
            </a:r>
            <a:r>
              <a:rPr lang="en-US" sz="3200" b="1" dirty="0">
                <a:latin typeface="Times New Roman" pitchFamily="18" charset="0"/>
                <a:cs typeface="Times New Roman" pitchFamily="18" charset="0"/>
              </a:rPr>
              <a:t> </a:t>
            </a:r>
            <a:r>
              <a:rPr lang="en-US" sz="3200" b="1" dirty="0" err="1">
                <a:latin typeface="Times New Roman" pitchFamily="18" charset="0"/>
                <a:cs typeface="Times New Roman" pitchFamily="18" charset="0"/>
              </a:rPr>
              <a:t>nghiện</a:t>
            </a:r>
            <a:r>
              <a:rPr lang="en-US" sz="3200" b="1" dirty="0">
                <a:latin typeface="Times New Roman" pitchFamily="18" charset="0"/>
                <a:cs typeface="Times New Roman" pitchFamily="18" charset="0"/>
              </a:rPr>
              <a:t> ma </a:t>
            </a:r>
            <a:r>
              <a:rPr lang="en-US" sz="3200" b="1" dirty="0" err="1" smtClean="0">
                <a:latin typeface="Times New Roman" pitchFamily="18" charset="0"/>
                <a:cs typeface="Times New Roman" pitchFamily="18" charset="0"/>
              </a:rPr>
              <a:t>túy</a:t>
            </a:r>
            <a:r>
              <a:rPr lang="en-US" sz="3200" b="1" dirty="0" smtClean="0">
                <a:latin typeface="Times New Roman" pitchFamily="18" charset="0"/>
                <a:cs typeface="Times New Roman" pitchFamily="18" charset="0"/>
              </a:rPr>
              <a:t> (ĐTNMT): 3.1 </a:t>
            </a:r>
            <a:r>
              <a:rPr lang="en-US" sz="3200" b="1" dirty="0" err="1" smtClean="0">
                <a:latin typeface="Times New Roman" pitchFamily="18" charset="0"/>
                <a:cs typeface="Times New Roman" pitchFamily="18" charset="0"/>
              </a:rPr>
              <a:t>khái</a:t>
            </a:r>
            <a:r>
              <a:rPr lang="en-US" sz="3200" b="1" dirty="0" smtClean="0">
                <a:latin typeface="Times New Roman" pitchFamily="18" charset="0"/>
                <a:cs typeface="Times New Roman" pitchFamily="18" charset="0"/>
              </a:rPr>
              <a:t> </a:t>
            </a:r>
            <a:r>
              <a:rPr lang="en-US" sz="3200" b="1" dirty="0" err="1" smtClean="0">
                <a:latin typeface="Times New Roman" pitchFamily="18" charset="0"/>
                <a:cs typeface="Times New Roman" pitchFamily="18" charset="0"/>
              </a:rPr>
              <a:t>niệm</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19370514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0"/>
            <a:ext cx="8839200" cy="4525963"/>
          </a:xfrm>
        </p:spPr>
        <p:txBody>
          <a:bodyPr>
            <a:noAutofit/>
          </a:bodyPr>
          <a:lstStyle/>
          <a:p>
            <a:r>
              <a:rPr lang="en-US" sz="2000" dirty="0" err="1" smtClean="0"/>
              <a:t>Họ</a:t>
            </a:r>
            <a:r>
              <a:rPr lang="en-US" sz="2000" dirty="0" smtClean="0"/>
              <a:t> </a:t>
            </a:r>
            <a:r>
              <a:rPr lang="en-US" sz="2000" dirty="0" err="1" smtClean="0"/>
              <a:t>thường</a:t>
            </a:r>
            <a:r>
              <a:rPr lang="en-US" sz="2000" dirty="0" smtClean="0"/>
              <a:t> </a:t>
            </a:r>
            <a:r>
              <a:rPr lang="en-US" sz="2000" dirty="0" err="1" smtClean="0"/>
              <a:t>có</a:t>
            </a:r>
            <a:r>
              <a:rPr lang="en-US" sz="2000" dirty="0" smtClean="0"/>
              <a:t> </a:t>
            </a:r>
            <a:r>
              <a:rPr lang="en-US" sz="2000" dirty="0" err="1" smtClean="0"/>
              <a:t>rất</a:t>
            </a:r>
            <a:r>
              <a:rPr lang="en-US" sz="2000" dirty="0" smtClean="0"/>
              <a:t> </a:t>
            </a:r>
            <a:r>
              <a:rPr lang="en-US" sz="2000" dirty="0" err="1"/>
              <a:t>nhiều</a:t>
            </a:r>
            <a:r>
              <a:rPr lang="en-US" sz="2000" dirty="0"/>
              <a:t> </a:t>
            </a:r>
            <a:r>
              <a:rPr lang="en-US" sz="2000" dirty="0" err="1"/>
              <a:t>khó</a:t>
            </a:r>
            <a:r>
              <a:rPr lang="en-US" sz="2000" dirty="0"/>
              <a:t> </a:t>
            </a:r>
            <a:r>
              <a:rPr lang="en-US" sz="2000" dirty="0" err="1"/>
              <a:t>khăn</a:t>
            </a:r>
            <a:r>
              <a:rPr lang="en-US" sz="2000" dirty="0"/>
              <a:t> </a:t>
            </a:r>
            <a:r>
              <a:rPr lang="en-US" sz="2000" dirty="0" err="1"/>
              <a:t>trong</a:t>
            </a:r>
            <a:r>
              <a:rPr lang="en-US" sz="2000" dirty="0"/>
              <a:t> </a:t>
            </a:r>
            <a:r>
              <a:rPr lang="en-US" sz="2000" dirty="0" err="1"/>
              <a:t>cuộc</a:t>
            </a:r>
            <a:r>
              <a:rPr lang="en-US" sz="2000" dirty="0"/>
              <a:t> </a:t>
            </a:r>
            <a:r>
              <a:rPr lang="en-US" sz="2000" dirty="0" err="1" smtClean="0"/>
              <a:t>sống</a:t>
            </a:r>
            <a:r>
              <a:rPr lang="en-US" sz="2000" dirty="0" smtClean="0"/>
              <a:t>: </a:t>
            </a:r>
          </a:p>
          <a:p>
            <a:pPr marL="0" indent="0">
              <a:buNone/>
            </a:pPr>
            <a:r>
              <a:rPr lang="en-US" sz="2000" dirty="0" smtClean="0"/>
              <a:t>	+  </a:t>
            </a:r>
            <a:r>
              <a:rPr lang="en-US" sz="2000" dirty="0" err="1" smtClean="0"/>
              <a:t>Khó</a:t>
            </a:r>
            <a:r>
              <a:rPr lang="en-US" sz="2000" dirty="0" smtClean="0"/>
              <a:t> </a:t>
            </a:r>
            <a:r>
              <a:rPr lang="en-US" sz="2000" dirty="0" err="1"/>
              <a:t>khăn</a:t>
            </a:r>
            <a:r>
              <a:rPr lang="en-US" sz="2000" dirty="0"/>
              <a:t> </a:t>
            </a:r>
            <a:r>
              <a:rPr lang="en-US" sz="2000" dirty="0" err="1"/>
              <a:t>trong</a:t>
            </a:r>
            <a:r>
              <a:rPr lang="en-US" sz="2000" dirty="0"/>
              <a:t> </a:t>
            </a:r>
            <a:r>
              <a:rPr lang="en-US" sz="2000" dirty="0" err="1"/>
              <a:t>quan</a:t>
            </a:r>
            <a:r>
              <a:rPr lang="en-US" sz="2000" dirty="0"/>
              <a:t> </a:t>
            </a:r>
            <a:r>
              <a:rPr lang="en-US" sz="2000" dirty="0" err="1"/>
              <a:t>hệ</a:t>
            </a:r>
            <a:r>
              <a:rPr lang="en-US" sz="2000" dirty="0"/>
              <a:t> </a:t>
            </a:r>
            <a:r>
              <a:rPr lang="en-US" sz="2000" dirty="0" err="1"/>
              <a:t>với</a:t>
            </a:r>
            <a:r>
              <a:rPr lang="en-US" sz="2000" dirty="0"/>
              <a:t> </a:t>
            </a:r>
            <a:r>
              <a:rPr lang="en-US" sz="2000" dirty="0" err="1"/>
              <a:t>gia</a:t>
            </a:r>
            <a:r>
              <a:rPr lang="en-US" sz="2000" dirty="0"/>
              <a:t> </a:t>
            </a:r>
            <a:r>
              <a:rPr lang="en-US" sz="2000" dirty="0" err="1"/>
              <a:t>đình</a:t>
            </a:r>
            <a:r>
              <a:rPr lang="en-US" sz="2000" dirty="0"/>
              <a:t> </a:t>
            </a:r>
            <a:r>
              <a:rPr lang="en-US" sz="2000" dirty="0" err="1"/>
              <a:t>và</a:t>
            </a:r>
            <a:r>
              <a:rPr lang="en-US" sz="2000" dirty="0"/>
              <a:t> </a:t>
            </a:r>
            <a:r>
              <a:rPr lang="en-US" sz="2000" dirty="0" err="1"/>
              <a:t>xã</a:t>
            </a:r>
            <a:r>
              <a:rPr lang="en-US" sz="2000" dirty="0"/>
              <a:t> </a:t>
            </a:r>
            <a:r>
              <a:rPr lang="en-US" sz="2000" dirty="0" err="1"/>
              <a:t>hội</a:t>
            </a:r>
            <a:r>
              <a:rPr lang="en-US" sz="2000" dirty="0"/>
              <a:t>, </a:t>
            </a:r>
            <a:endParaRPr lang="en-US" sz="2000" dirty="0" smtClean="0"/>
          </a:p>
          <a:p>
            <a:pPr marL="0" indent="0">
              <a:buNone/>
            </a:pPr>
            <a:r>
              <a:rPr lang="en-US" sz="2000" dirty="0" smtClean="0"/>
              <a:t>	+ </a:t>
            </a:r>
            <a:r>
              <a:rPr lang="en-US" sz="2000" dirty="0" err="1" smtClean="0"/>
              <a:t>Khó</a:t>
            </a:r>
            <a:r>
              <a:rPr lang="en-US" sz="2000" dirty="0" smtClean="0"/>
              <a:t> </a:t>
            </a:r>
            <a:r>
              <a:rPr lang="en-US" sz="2000" dirty="0" err="1"/>
              <a:t>khăn</a:t>
            </a:r>
            <a:r>
              <a:rPr lang="en-US" sz="2000" dirty="0"/>
              <a:t> </a:t>
            </a:r>
            <a:r>
              <a:rPr lang="en-US" sz="2000" dirty="0" err="1"/>
              <a:t>trong</a:t>
            </a:r>
            <a:r>
              <a:rPr lang="en-US" sz="2000" dirty="0"/>
              <a:t> </a:t>
            </a:r>
            <a:r>
              <a:rPr lang="en-US" sz="2000" dirty="0" err="1"/>
              <a:t>công</a:t>
            </a:r>
            <a:r>
              <a:rPr lang="en-US" sz="2000" dirty="0"/>
              <a:t> </a:t>
            </a:r>
            <a:r>
              <a:rPr lang="en-US" sz="2000" dirty="0" err="1"/>
              <a:t>ăn</a:t>
            </a:r>
            <a:r>
              <a:rPr lang="en-US" sz="2000" dirty="0"/>
              <a:t> </a:t>
            </a:r>
            <a:r>
              <a:rPr lang="en-US" sz="2000" dirty="0" err="1"/>
              <a:t>việc</a:t>
            </a:r>
            <a:r>
              <a:rPr lang="en-US" sz="2000" dirty="0"/>
              <a:t> </a:t>
            </a:r>
            <a:r>
              <a:rPr lang="en-US" sz="2000" dirty="0" err="1"/>
              <a:t>làm</a:t>
            </a:r>
            <a:r>
              <a:rPr lang="en-US" sz="2000" dirty="0"/>
              <a:t>, </a:t>
            </a:r>
            <a:endParaRPr lang="en-US" sz="2000" dirty="0" smtClean="0"/>
          </a:p>
          <a:p>
            <a:pPr marL="0" indent="0">
              <a:buNone/>
            </a:pPr>
            <a:r>
              <a:rPr lang="en-US" sz="2000" dirty="0" smtClean="0"/>
              <a:t>	+ </a:t>
            </a:r>
            <a:r>
              <a:rPr lang="en-US" sz="2000" dirty="0" err="1" smtClean="0"/>
              <a:t>Khó</a:t>
            </a:r>
            <a:r>
              <a:rPr lang="en-US" sz="2000" dirty="0" smtClean="0"/>
              <a:t> </a:t>
            </a:r>
            <a:r>
              <a:rPr lang="en-US" sz="2000" dirty="0" err="1" smtClean="0"/>
              <a:t>khăn</a:t>
            </a:r>
            <a:r>
              <a:rPr lang="en-US" sz="2000" dirty="0" smtClean="0"/>
              <a:t> </a:t>
            </a:r>
            <a:r>
              <a:rPr lang="en-US" sz="2000" dirty="0" err="1" smtClean="0"/>
              <a:t>về</a:t>
            </a:r>
            <a:r>
              <a:rPr lang="en-US" sz="2000" dirty="0" smtClean="0"/>
              <a:t> </a:t>
            </a:r>
            <a:r>
              <a:rPr lang="en-US" sz="2000" dirty="0" err="1" smtClean="0"/>
              <a:t>tài</a:t>
            </a:r>
            <a:r>
              <a:rPr lang="en-US" sz="2000" dirty="0" smtClean="0"/>
              <a:t> </a:t>
            </a:r>
            <a:r>
              <a:rPr lang="en-US" sz="2000" dirty="0" err="1"/>
              <a:t>chính</a:t>
            </a:r>
            <a:r>
              <a:rPr lang="en-US" sz="2000" dirty="0"/>
              <a:t>, </a:t>
            </a:r>
            <a:r>
              <a:rPr lang="en-US" sz="2000" dirty="0" err="1"/>
              <a:t>nơi</a:t>
            </a:r>
            <a:r>
              <a:rPr lang="en-US" sz="2000" dirty="0"/>
              <a:t> ở</a:t>
            </a:r>
            <a:r>
              <a:rPr lang="en-US" sz="2000" dirty="0" smtClean="0"/>
              <a:t>,</a:t>
            </a:r>
          </a:p>
          <a:p>
            <a:pPr marL="0" indent="0">
              <a:buNone/>
            </a:pPr>
            <a:r>
              <a:rPr lang="en-US" sz="2000" dirty="0" smtClean="0"/>
              <a:t>	+ H </a:t>
            </a:r>
            <a:r>
              <a:rPr lang="en-US" sz="2000" dirty="0" err="1" smtClean="0"/>
              <a:t>có</a:t>
            </a:r>
            <a:r>
              <a:rPr lang="en-US" sz="2000" dirty="0" smtClean="0"/>
              <a:t> </a:t>
            </a:r>
            <a:r>
              <a:rPr lang="en-US" sz="2000" dirty="0" err="1" smtClean="0"/>
              <a:t>cảm</a:t>
            </a:r>
            <a:r>
              <a:rPr lang="en-US" sz="2000" dirty="0" smtClean="0"/>
              <a:t> </a:t>
            </a:r>
            <a:r>
              <a:rPr lang="en-US" sz="2000" dirty="0" err="1" smtClean="0"/>
              <a:t>giác</a:t>
            </a:r>
            <a:r>
              <a:rPr lang="en-US" sz="2000" dirty="0" smtClean="0"/>
              <a:t>  </a:t>
            </a:r>
            <a:r>
              <a:rPr lang="en-US" sz="2000" dirty="0" err="1"/>
              <a:t>mặc</a:t>
            </a:r>
            <a:r>
              <a:rPr lang="en-US" sz="2000" dirty="0"/>
              <a:t> </a:t>
            </a:r>
            <a:r>
              <a:rPr lang="en-US" sz="2000" dirty="0" err="1"/>
              <a:t>cảm</a:t>
            </a:r>
            <a:r>
              <a:rPr lang="en-US" sz="2000" dirty="0"/>
              <a:t> </a:t>
            </a:r>
            <a:r>
              <a:rPr lang="en-US" sz="2000" dirty="0" err="1"/>
              <a:t>của</a:t>
            </a:r>
            <a:r>
              <a:rPr lang="en-US" sz="2000" dirty="0"/>
              <a:t> </a:t>
            </a:r>
            <a:r>
              <a:rPr lang="en-US" sz="2000" dirty="0" err="1"/>
              <a:t>bản</a:t>
            </a:r>
            <a:r>
              <a:rPr lang="en-US" sz="2000" dirty="0"/>
              <a:t> </a:t>
            </a:r>
            <a:r>
              <a:rPr lang="en-US" sz="2000" dirty="0" err="1"/>
              <a:t>thân</a:t>
            </a:r>
            <a:r>
              <a:rPr lang="en-US" sz="2000" dirty="0"/>
              <a:t> </a:t>
            </a:r>
            <a:endParaRPr lang="en-US" sz="2000" dirty="0" smtClean="0"/>
          </a:p>
          <a:p>
            <a:pPr marL="0" indent="0">
              <a:buNone/>
            </a:pPr>
            <a:r>
              <a:rPr lang="en-US" sz="2000" dirty="0" smtClean="0"/>
              <a:t>	+ </a:t>
            </a:r>
            <a:r>
              <a:rPr lang="en-US" sz="2000" dirty="0" err="1" smtClean="0"/>
              <a:t>Bị</a:t>
            </a:r>
            <a:r>
              <a:rPr lang="en-US" sz="2000" dirty="0" smtClean="0"/>
              <a:t> </a:t>
            </a:r>
            <a:r>
              <a:rPr lang="en-US" sz="2000" dirty="0" err="1" smtClean="0"/>
              <a:t>kỳ</a:t>
            </a:r>
            <a:r>
              <a:rPr lang="en-US" sz="2000" dirty="0" smtClean="0"/>
              <a:t> </a:t>
            </a:r>
            <a:r>
              <a:rPr lang="en-US" sz="2000" dirty="0" err="1"/>
              <a:t>thị</a:t>
            </a:r>
            <a:r>
              <a:rPr lang="en-US" sz="2000" dirty="0"/>
              <a:t> </a:t>
            </a:r>
            <a:r>
              <a:rPr lang="en-US" sz="2000" dirty="0" err="1"/>
              <a:t>của</a:t>
            </a:r>
            <a:r>
              <a:rPr lang="en-US" sz="2000" dirty="0"/>
              <a:t> </a:t>
            </a:r>
            <a:r>
              <a:rPr lang="en-US" sz="2000" dirty="0" err="1"/>
              <a:t>gia</a:t>
            </a:r>
            <a:r>
              <a:rPr lang="en-US" sz="2000" dirty="0"/>
              <a:t> </a:t>
            </a:r>
            <a:r>
              <a:rPr lang="en-US" sz="2000" dirty="0" err="1"/>
              <a:t>đình</a:t>
            </a:r>
            <a:r>
              <a:rPr lang="en-US" sz="2000" dirty="0"/>
              <a:t> </a:t>
            </a:r>
            <a:r>
              <a:rPr lang="en-US" sz="2000" dirty="0" err="1"/>
              <a:t>và</a:t>
            </a:r>
            <a:r>
              <a:rPr lang="en-US" sz="2000" dirty="0"/>
              <a:t> </a:t>
            </a:r>
            <a:r>
              <a:rPr lang="en-US" sz="2000" dirty="0" err="1"/>
              <a:t>cộng</a:t>
            </a:r>
            <a:r>
              <a:rPr lang="en-US" sz="2000" dirty="0"/>
              <a:t>  </a:t>
            </a:r>
            <a:r>
              <a:rPr lang="en-US" sz="2000" dirty="0" err="1"/>
              <a:t>đồng</a:t>
            </a:r>
            <a:r>
              <a:rPr lang="en-US" sz="2000" dirty="0" smtClean="0"/>
              <a:t>.</a:t>
            </a:r>
          </a:p>
          <a:p>
            <a:pPr marL="0" indent="0">
              <a:buNone/>
            </a:pPr>
            <a:r>
              <a:rPr lang="en-US" sz="2000" dirty="0" smtClean="0"/>
              <a:t>	+ </a:t>
            </a:r>
            <a:r>
              <a:rPr lang="en-US" sz="2000" dirty="0" err="1" smtClean="0"/>
              <a:t>Vấn</a:t>
            </a:r>
            <a:r>
              <a:rPr lang="en-US" sz="2000" dirty="0" smtClean="0"/>
              <a:t> </a:t>
            </a:r>
            <a:r>
              <a:rPr lang="en-US" sz="2000" dirty="0" err="1" smtClean="0"/>
              <a:t>đề</a:t>
            </a:r>
            <a:r>
              <a:rPr lang="en-US" sz="2000" dirty="0" smtClean="0"/>
              <a:t> </a:t>
            </a:r>
            <a:r>
              <a:rPr lang="en-US" sz="2000" dirty="0" err="1" smtClean="0"/>
              <a:t>sức</a:t>
            </a:r>
            <a:r>
              <a:rPr lang="en-US" sz="2000" dirty="0" smtClean="0"/>
              <a:t> </a:t>
            </a:r>
            <a:r>
              <a:rPr lang="en-US" sz="2000" dirty="0" err="1" smtClean="0"/>
              <a:t>khỏe</a:t>
            </a:r>
            <a:r>
              <a:rPr lang="en-US" sz="2000" dirty="0" smtClean="0"/>
              <a:t> </a:t>
            </a:r>
            <a:r>
              <a:rPr lang="en-US" sz="2000" dirty="0" err="1" smtClean="0"/>
              <a:t>và</a:t>
            </a:r>
            <a:r>
              <a:rPr lang="en-US" sz="2000" dirty="0" smtClean="0"/>
              <a:t> </a:t>
            </a:r>
            <a:r>
              <a:rPr lang="en-US" sz="2000" dirty="0" err="1" smtClean="0"/>
              <a:t>nhiều</a:t>
            </a:r>
            <a:r>
              <a:rPr lang="en-US" sz="2000" dirty="0" smtClean="0"/>
              <a:t> </a:t>
            </a:r>
            <a:r>
              <a:rPr lang="en-US" sz="2000" dirty="0" err="1" smtClean="0"/>
              <a:t>vấn</a:t>
            </a:r>
            <a:r>
              <a:rPr lang="en-US" sz="2000" dirty="0" smtClean="0"/>
              <a:t> </a:t>
            </a:r>
            <a:r>
              <a:rPr lang="en-US" sz="2000" dirty="0" err="1" smtClean="0"/>
              <a:t>đề</a:t>
            </a:r>
            <a:r>
              <a:rPr lang="en-US" sz="2000" dirty="0" smtClean="0"/>
              <a:t> </a:t>
            </a:r>
            <a:r>
              <a:rPr lang="en-US" sz="2000" dirty="0" err="1" smtClean="0"/>
              <a:t>khác</a:t>
            </a:r>
            <a:endParaRPr lang="en-US" sz="2000" dirty="0"/>
          </a:p>
          <a:p>
            <a:r>
              <a:rPr lang="en-US" sz="2000" dirty="0" smtClean="0"/>
              <a:t> </a:t>
            </a:r>
            <a:r>
              <a:rPr lang="en-US" sz="2000" dirty="0" err="1"/>
              <a:t>Người</a:t>
            </a:r>
            <a:r>
              <a:rPr lang="en-US" sz="2000" dirty="0"/>
              <a:t> </a:t>
            </a:r>
            <a:r>
              <a:rPr lang="en-US" sz="2000" dirty="0" err="1"/>
              <a:t>nghiện</a:t>
            </a:r>
            <a:r>
              <a:rPr lang="en-US" sz="2000" dirty="0"/>
              <a:t> ma </a:t>
            </a:r>
            <a:r>
              <a:rPr lang="en-US" sz="2000" dirty="0" err="1"/>
              <a:t>túy</a:t>
            </a:r>
            <a:r>
              <a:rPr lang="en-US" sz="2000" dirty="0"/>
              <a:t> </a:t>
            </a:r>
            <a:r>
              <a:rPr lang="en-US" sz="2000" dirty="0" err="1"/>
              <a:t>thường</a:t>
            </a:r>
            <a:r>
              <a:rPr lang="en-US" sz="2000" dirty="0"/>
              <a:t> </a:t>
            </a:r>
            <a:r>
              <a:rPr lang="en-US" sz="2000" dirty="0" err="1"/>
              <a:t>có</a:t>
            </a:r>
            <a:r>
              <a:rPr lang="en-US" sz="2000" dirty="0"/>
              <a:t> </a:t>
            </a:r>
            <a:r>
              <a:rPr lang="en-US" sz="2000" dirty="0" err="1"/>
              <a:t>tâm</a:t>
            </a:r>
            <a:r>
              <a:rPr lang="en-US" sz="2000" dirty="0"/>
              <a:t> </a:t>
            </a:r>
            <a:r>
              <a:rPr lang="en-US" sz="2000" dirty="0" err="1"/>
              <a:t>lý</a:t>
            </a:r>
            <a:r>
              <a:rPr lang="en-US" sz="2000" dirty="0"/>
              <a:t> lo </a:t>
            </a:r>
            <a:r>
              <a:rPr lang="en-US" sz="2000" dirty="0" err="1"/>
              <a:t>lắng</a:t>
            </a:r>
            <a:r>
              <a:rPr lang="en-US" sz="2000" dirty="0"/>
              <a:t>, </a:t>
            </a:r>
            <a:r>
              <a:rPr lang="en-US" sz="2000" dirty="0" err="1"/>
              <a:t>sợ</a:t>
            </a:r>
            <a:r>
              <a:rPr lang="en-US" sz="2000" dirty="0"/>
              <a:t> </a:t>
            </a:r>
            <a:r>
              <a:rPr lang="en-US" sz="2000" dirty="0" err="1"/>
              <a:t>hãi</a:t>
            </a:r>
            <a:r>
              <a:rPr lang="en-US" sz="2000" dirty="0"/>
              <a:t>: lo </a:t>
            </a:r>
            <a:r>
              <a:rPr lang="en-US" sz="2000" dirty="0" err="1"/>
              <a:t>lắng</a:t>
            </a:r>
            <a:r>
              <a:rPr lang="en-US" sz="2000" dirty="0"/>
              <a:t> </a:t>
            </a:r>
            <a:r>
              <a:rPr lang="en-US" sz="2000" dirty="0" err="1"/>
              <a:t>về</a:t>
            </a:r>
            <a:r>
              <a:rPr lang="en-US" sz="2000" dirty="0"/>
              <a:t> </a:t>
            </a:r>
            <a:r>
              <a:rPr lang="en-US" sz="2000" dirty="0" err="1"/>
              <a:t>cuộc</a:t>
            </a:r>
            <a:r>
              <a:rPr lang="en-US" sz="2000" dirty="0"/>
              <a:t> </a:t>
            </a:r>
            <a:r>
              <a:rPr lang="en-US" sz="2000" dirty="0" err="1"/>
              <a:t>sống</a:t>
            </a:r>
            <a:r>
              <a:rPr lang="en-US" sz="2000" dirty="0"/>
              <a:t> </a:t>
            </a:r>
            <a:r>
              <a:rPr lang="en-US" sz="2000" dirty="0" err="1"/>
              <a:t>hiện</a:t>
            </a:r>
            <a:r>
              <a:rPr lang="en-US" sz="2000" dirty="0"/>
              <a:t> </a:t>
            </a:r>
            <a:r>
              <a:rPr lang="en-US" sz="2000" dirty="0" err="1"/>
              <a:t>tại</a:t>
            </a:r>
            <a:r>
              <a:rPr lang="en-US" sz="2000" dirty="0"/>
              <a:t>, </a:t>
            </a:r>
            <a:r>
              <a:rPr lang="en-US" sz="2000" dirty="0" err="1"/>
              <a:t>họ</a:t>
            </a:r>
            <a:r>
              <a:rPr lang="en-US" sz="2000" dirty="0"/>
              <a:t> lo </a:t>
            </a:r>
            <a:r>
              <a:rPr lang="en-US" sz="2000" dirty="0" err="1"/>
              <a:t>lắng</a:t>
            </a:r>
            <a:r>
              <a:rPr lang="en-US" sz="2000" dirty="0"/>
              <a:t> </a:t>
            </a:r>
            <a:r>
              <a:rPr lang="en-US" sz="2000" dirty="0" err="1"/>
              <a:t>cho</a:t>
            </a:r>
            <a:r>
              <a:rPr lang="en-US" sz="2000" dirty="0"/>
              <a:t> </a:t>
            </a:r>
            <a:r>
              <a:rPr lang="en-US" sz="2000" dirty="0" err="1"/>
              <a:t>tương</a:t>
            </a:r>
            <a:r>
              <a:rPr lang="en-US" sz="2000" dirty="0"/>
              <a:t> </a:t>
            </a:r>
            <a:r>
              <a:rPr lang="en-US" sz="2000" dirty="0" err="1"/>
              <a:t>lai</a:t>
            </a:r>
            <a:r>
              <a:rPr lang="en-US" sz="2000" dirty="0"/>
              <a:t>, </a:t>
            </a:r>
            <a:r>
              <a:rPr lang="en-US" sz="2000" dirty="0" err="1"/>
              <a:t>cho</a:t>
            </a:r>
            <a:r>
              <a:rPr lang="en-US" sz="2000" dirty="0"/>
              <a:t> con </a:t>
            </a:r>
            <a:r>
              <a:rPr lang="en-US" sz="2000" dirty="0" err="1"/>
              <a:t>cái</a:t>
            </a:r>
            <a:r>
              <a:rPr lang="en-US" sz="2000" dirty="0"/>
              <a:t> </a:t>
            </a:r>
            <a:r>
              <a:rPr lang="en-US" sz="2000" dirty="0" err="1"/>
              <a:t>và</a:t>
            </a:r>
            <a:r>
              <a:rPr lang="en-US" sz="2000" dirty="0"/>
              <a:t> </a:t>
            </a:r>
            <a:r>
              <a:rPr lang="en-US" sz="2000" dirty="0" err="1"/>
              <a:t>gia</a:t>
            </a:r>
            <a:r>
              <a:rPr lang="en-US" sz="2000" dirty="0"/>
              <a:t> </a:t>
            </a:r>
            <a:r>
              <a:rPr lang="en-US" sz="2000" dirty="0" err="1" smtClean="0"/>
              <a:t>đình</a:t>
            </a:r>
            <a:endParaRPr lang="en-US" sz="2000" dirty="0"/>
          </a:p>
          <a:p>
            <a:r>
              <a:rPr lang="en-US" sz="2000" dirty="0" err="1" smtClean="0"/>
              <a:t>Họ</a:t>
            </a:r>
            <a:r>
              <a:rPr lang="en-US" sz="2000" dirty="0" smtClean="0"/>
              <a:t> </a:t>
            </a:r>
            <a:r>
              <a:rPr lang="en-US" sz="2000" dirty="0" err="1"/>
              <a:t>thường</a:t>
            </a:r>
            <a:r>
              <a:rPr lang="en-US" sz="2000" dirty="0"/>
              <a:t> </a:t>
            </a:r>
            <a:r>
              <a:rPr lang="en-US" sz="2000" dirty="0" err="1"/>
              <a:t>bị</a:t>
            </a:r>
            <a:r>
              <a:rPr lang="en-US" sz="2000" dirty="0"/>
              <a:t> </a:t>
            </a:r>
            <a:r>
              <a:rPr lang="en-US" sz="2000" dirty="0" err="1"/>
              <a:t>xem</a:t>
            </a:r>
            <a:r>
              <a:rPr lang="en-US" sz="2000" dirty="0"/>
              <a:t> </a:t>
            </a:r>
            <a:r>
              <a:rPr lang="en-US" sz="2000" dirty="0" err="1"/>
              <a:t>là</a:t>
            </a:r>
            <a:r>
              <a:rPr lang="en-US" sz="2000" dirty="0"/>
              <a:t> </a:t>
            </a:r>
            <a:r>
              <a:rPr lang="en-US" sz="2000" dirty="0" err="1"/>
              <a:t>tội</a:t>
            </a:r>
            <a:r>
              <a:rPr lang="en-US" sz="2000" dirty="0"/>
              <a:t> </a:t>
            </a:r>
            <a:r>
              <a:rPr lang="en-US" sz="2000" dirty="0" err="1"/>
              <a:t>phạm</a:t>
            </a:r>
            <a:r>
              <a:rPr lang="en-US" sz="2000" dirty="0"/>
              <a:t>, </a:t>
            </a:r>
            <a:r>
              <a:rPr lang="en-US" sz="2000" dirty="0" err="1"/>
              <a:t>là</a:t>
            </a:r>
            <a:r>
              <a:rPr lang="en-US" sz="2000" dirty="0"/>
              <a:t> </a:t>
            </a:r>
            <a:r>
              <a:rPr lang="en-US" sz="2000" dirty="0" err="1"/>
              <a:t>người</a:t>
            </a:r>
            <a:r>
              <a:rPr lang="en-US" sz="2000" dirty="0"/>
              <a:t> </a:t>
            </a:r>
            <a:r>
              <a:rPr lang="en-US" sz="2000" dirty="0" err="1"/>
              <a:t>nguy</a:t>
            </a:r>
            <a:r>
              <a:rPr lang="en-US" sz="2000" dirty="0"/>
              <a:t> </a:t>
            </a:r>
            <a:r>
              <a:rPr lang="en-US" sz="2000" dirty="0" err="1"/>
              <a:t>hiểm</a:t>
            </a:r>
            <a:r>
              <a:rPr lang="en-US" sz="2000" dirty="0"/>
              <a:t>.</a:t>
            </a:r>
          </a:p>
          <a:p>
            <a:r>
              <a:rPr lang="en-US" sz="2000" dirty="0" err="1" smtClean="0"/>
              <a:t>Họ</a:t>
            </a:r>
            <a:r>
              <a:rPr lang="en-US" sz="2000" dirty="0" smtClean="0"/>
              <a:t> </a:t>
            </a:r>
            <a:r>
              <a:rPr lang="en-US" sz="2000" dirty="0" err="1"/>
              <a:t>cũng</a:t>
            </a:r>
            <a:r>
              <a:rPr lang="en-US" sz="2000" dirty="0"/>
              <a:t> </a:t>
            </a:r>
            <a:r>
              <a:rPr lang="en-US" sz="2000" dirty="0" err="1"/>
              <a:t>thường</a:t>
            </a:r>
            <a:r>
              <a:rPr lang="en-US" sz="2000" dirty="0"/>
              <a:t> </a:t>
            </a:r>
            <a:r>
              <a:rPr lang="en-US" sz="2000" dirty="0" err="1"/>
              <a:t>bị</a:t>
            </a:r>
            <a:r>
              <a:rPr lang="en-US" sz="2000" dirty="0"/>
              <a:t> </a:t>
            </a:r>
            <a:r>
              <a:rPr lang="en-US" sz="2000" dirty="0" err="1"/>
              <a:t>phân</a:t>
            </a:r>
            <a:r>
              <a:rPr lang="en-US" sz="2000" dirty="0"/>
              <a:t> </a:t>
            </a:r>
            <a:r>
              <a:rPr lang="en-US" sz="2000" dirty="0" err="1"/>
              <a:t>biệt</a:t>
            </a:r>
            <a:r>
              <a:rPr lang="en-US" sz="2000" dirty="0"/>
              <a:t> </a:t>
            </a:r>
            <a:r>
              <a:rPr lang="en-US" sz="2000" dirty="0" err="1"/>
              <a:t>đối</a:t>
            </a:r>
            <a:r>
              <a:rPr lang="en-US" sz="2000" dirty="0"/>
              <a:t> </a:t>
            </a:r>
            <a:r>
              <a:rPr lang="en-US" sz="2000" dirty="0" err="1"/>
              <a:t>xử</a:t>
            </a:r>
            <a:r>
              <a:rPr lang="en-US" sz="2000" dirty="0"/>
              <a:t>, </a:t>
            </a:r>
            <a:r>
              <a:rPr lang="en-US" sz="2000" dirty="0" err="1" smtClean="0"/>
              <a:t>coi</a:t>
            </a:r>
            <a:r>
              <a:rPr lang="en-US" sz="2000" dirty="0" smtClean="0"/>
              <a:t> </a:t>
            </a:r>
            <a:r>
              <a:rPr lang="en-US" sz="2000" dirty="0" err="1"/>
              <a:t>thường</a:t>
            </a:r>
            <a:r>
              <a:rPr lang="en-US" sz="2000" dirty="0"/>
              <a:t>.</a:t>
            </a:r>
          </a:p>
          <a:p>
            <a:r>
              <a:rPr lang="en-US" sz="2000" dirty="0" smtClean="0"/>
              <a:t> </a:t>
            </a:r>
            <a:r>
              <a:rPr lang="en-US" sz="2000" dirty="0" err="1"/>
              <a:t>Họ</a:t>
            </a:r>
            <a:r>
              <a:rPr lang="en-US" sz="2000" dirty="0"/>
              <a:t> </a:t>
            </a:r>
            <a:r>
              <a:rPr lang="en-US" sz="2000" dirty="0" err="1"/>
              <a:t>thường</a:t>
            </a:r>
            <a:r>
              <a:rPr lang="en-US" sz="2000" dirty="0"/>
              <a:t> </a:t>
            </a:r>
            <a:r>
              <a:rPr lang="en-US" sz="2000" dirty="0" err="1"/>
              <a:t>bị</a:t>
            </a:r>
            <a:r>
              <a:rPr lang="en-US" sz="2000" dirty="0"/>
              <a:t> </a:t>
            </a:r>
            <a:r>
              <a:rPr lang="en-US" sz="2000" dirty="0" err="1"/>
              <a:t>xem</a:t>
            </a:r>
            <a:r>
              <a:rPr lang="en-US" sz="2000" dirty="0"/>
              <a:t> </a:t>
            </a:r>
            <a:r>
              <a:rPr lang="en-US" sz="2000" dirty="0" err="1"/>
              <a:t>như</a:t>
            </a:r>
            <a:r>
              <a:rPr lang="en-US" sz="2000" dirty="0"/>
              <a:t> </a:t>
            </a:r>
            <a:r>
              <a:rPr lang="en-US" sz="2000" dirty="0" err="1"/>
              <a:t>người</a:t>
            </a:r>
            <a:r>
              <a:rPr lang="en-US" sz="2000" dirty="0"/>
              <a:t> </a:t>
            </a:r>
            <a:r>
              <a:rPr lang="en-US" sz="2000" dirty="0" err="1"/>
              <a:t>có</a:t>
            </a:r>
            <a:r>
              <a:rPr lang="en-US" sz="2000" dirty="0"/>
              <a:t> </a:t>
            </a:r>
            <a:r>
              <a:rPr lang="en-US" sz="2000" dirty="0" err="1"/>
              <a:t>hành</a:t>
            </a:r>
            <a:r>
              <a:rPr lang="en-US" sz="2000" dirty="0"/>
              <a:t> vi </a:t>
            </a:r>
            <a:r>
              <a:rPr lang="en-US" sz="2000" dirty="0" err="1"/>
              <a:t>đi</a:t>
            </a:r>
            <a:r>
              <a:rPr lang="en-US" sz="2000" dirty="0"/>
              <a:t> </a:t>
            </a:r>
            <a:r>
              <a:rPr lang="en-US" sz="2000" dirty="0" err="1"/>
              <a:t>ngược</a:t>
            </a:r>
            <a:r>
              <a:rPr lang="en-US" sz="2000" dirty="0"/>
              <a:t> </a:t>
            </a:r>
            <a:r>
              <a:rPr lang="en-US" sz="2000" dirty="0" err="1"/>
              <a:t>lại</a:t>
            </a:r>
            <a:r>
              <a:rPr lang="en-US" sz="2000" dirty="0"/>
              <a:t> </a:t>
            </a:r>
            <a:r>
              <a:rPr lang="en-US" sz="2000" dirty="0" err="1"/>
              <a:t>với</a:t>
            </a:r>
            <a:r>
              <a:rPr lang="en-US" sz="2000" dirty="0"/>
              <a:t> </a:t>
            </a:r>
            <a:r>
              <a:rPr lang="en-US" sz="2000" dirty="0" err="1"/>
              <a:t>chuẩn</a:t>
            </a:r>
            <a:r>
              <a:rPr lang="en-US" sz="2000" dirty="0"/>
              <a:t> </a:t>
            </a:r>
            <a:r>
              <a:rPr lang="en-US" sz="2000" dirty="0" err="1"/>
              <a:t>mực</a:t>
            </a:r>
            <a:r>
              <a:rPr lang="en-US" sz="2000" dirty="0"/>
              <a:t> </a:t>
            </a:r>
            <a:r>
              <a:rPr lang="en-US" sz="2000" dirty="0" err="1"/>
              <a:t>đạo</a:t>
            </a:r>
            <a:r>
              <a:rPr lang="en-US" sz="2000" dirty="0"/>
              <a:t> </a:t>
            </a:r>
            <a:r>
              <a:rPr lang="en-US" sz="2000" dirty="0" err="1"/>
              <a:t>đức</a:t>
            </a:r>
            <a:r>
              <a:rPr lang="en-US" sz="2000" dirty="0"/>
              <a:t>, </a:t>
            </a:r>
            <a:r>
              <a:rPr lang="en-US" sz="2000" dirty="0" err="1"/>
              <a:t>là</a:t>
            </a:r>
            <a:r>
              <a:rPr lang="en-US" sz="2000" dirty="0"/>
              <a:t> </a:t>
            </a:r>
            <a:r>
              <a:rPr lang="en-US" sz="2000" dirty="0" err="1"/>
              <a:t>người</a:t>
            </a:r>
            <a:r>
              <a:rPr lang="en-US" sz="2000" dirty="0"/>
              <a:t> </a:t>
            </a:r>
            <a:r>
              <a:rPr lang="en-US" sz="2000" dirty="0" err="1"/>
              <a:t>có</a:t>
            </a:r>
            <a:r>
              <a:rPr lang="en-US" sz="2000" dirty="0"/>
              <a:t> </a:t>
            </a:r>
            <a:r>
              <a:rPr lang="en-US" sz="2000" dirty="0" err="1"/>
              <a:t>những</a:t>
            </a:r>
            <a:r>
              <a:rPr lang="en-US" sz="2000" dirty="0"/>
              <a:t> </a:t>
            </a:r>
            <a:r>
              <a:rPr lang="en-US" sz="2000" dirty="0" err="1"/>
              <a:t>hành</a:t>
            </a:r>
            <a:r>
              <a:rPr lang="en-US" sz="2000" dirty="0"/>
              <a:t> vi </a:t>
            </a:r>
            <a:r>
              <a:rPr lang="en-US" sz="2000" dirty="0" err="1"/>
              <a:t>chống</a:t>
            </a:r>
            <a:r>
              <a:rPr lang="en-US" sz="2000" dirty="0"/>
              <a:t> </a:t>
            </a:r>
            <a:r>
              <a:rPr lang="en-US" sz="2000" dirty="0" err="1"/>
              <a:t>đối</a:t>
            </a:r>
            <a:r>
              <a:rPr lang="en-US" sz="2000" dirty="0"/>
              <a:t> </a:t>
            </a:r>
            <a:r>
              <a:rPr lang="en-US" sz="2000" dirty="0" err="1"/>
              <a:t>xã</a:t>
            </a:r>
            <a:r>
              <a:rPr lang="en-US" sz="2000" dirty="0"/>
              <a:t> </a:t>
            </a:r>
            <a:r>
              <a:rPr lang="en-US" sz="2000" dirty="0" err="1"/>
              <a:t>hội</a:t>
            </a:r>
            <a:r>
              <a:rPr lang="en-US" sz="2000" dirty="0" smtClean="0"/>
              <a:t>.</a:t>
            </a:r>
          </a:p>
          <a:p>
            <a:r>
              <a:rPr lang="en-US" sz="2000" dirty="0" smtClean="0"/>
              <a:t>……</a:t>
            </a:r>
            <a:endParaRPr lang="en-US" sz="2000" dirty="0"/>
          </a:p>
        </p:txBody>
      </p:sp>
      <p:sp>
        <p:nvSpPr>
          <p:cNvPr id="2" name="Title 1"/>
          <p:cNvSpPr>
            <a:spLocks noGrp="1"/>
          </p:cNvSpPr>
          <p:nvPr>
            <p:ph type="title"/>
          </p:nvPr>
        </p:nvSpPr>
        <p:spPr>
          <a:xfrm>
            <a:off x="381000" y="304800"/>
            <a:ext cx="8229600" cy="1143000"/>
          </a:xfrm>
        </p:spPr>
        <p:txBody>
          <a:bodyPr>
            <a:noAutofit/>
          </a:bodyPr>
          <a:lstStyle/>
          <a:p>
            <a:r>
              <a:rPr lang="en-US" sz="3200" dirty="0" smtClean="0"/>
              <a:t>3.2 </a:t>
            </a:r>
            <a:r>
              <a:rPr lang="en-US" sz="3200" dirty="0" err="1" smtClean="0"/>
              <a:t>Người</a:t>
            </a:r>
            <a:r>
              <a:rPr lang="en-US" sz="3200" dirty="0" smtClean="0"/>
              <a:t> </a:t>
            </a:r>
            <a:r>
              <a:rPr lang="en-US" sz="3200" dirty="0" err="1" smtClean="0"/>
              <a:t>nghiện</a:t>
            </a:r>
            <a:r>
              <a:rPr lang="en-US" sz="3200" dirty="0" smtClean="0"/>
              <a:t> ma </a:t>
            </a:r>
            <a:r>
              <a:rPr lang="en-US" sz="3200" dirty="0" err="1" smtClean="0"/>
              <a:t>túy</a:t>
            </a:r>
            <a:r>
              <a:rPr lang="en-US" sz="3200" dirty="0" smtClean="0"/>
              <a:t> </a:t>
            </a:r>
            <a:r>
              <a:rPr lang="en-US" sz="3200" dirty="0" err="1" smtClean="0"/>
              <a:t>cần</a:t>
            </a:r>
            <a:r>
              <a:rPr lang="en-US" sz="3200" dirty="0" smtClean="0"/>
              <a:t> </a:t>
            </a:r>
            <a:r>
              <a:rPr lang="en-US" sz="3200" dirty="0" err="1" smtClean="0"/>
              <a:t>tới</a:t>
            </a:r>
            <a:r>
              <a:rPr lang="en-US" sz="3200" dirty="0" smtClean="0"/>
              <a:t> </a:t>
            </a:r>
            <a:r>
              <a:rPr lang="en-US" sz="3200" dirty="0" err="1" smtClean="0"/>
              <a:t>tham</a:t>
            </a:r>
            <a:r>
              <a:rPr lang="en-US" sz="3200" dirty="0" smtClean="0"/>
              <a:t> </a:t>
            </a:r>
            <a:r>
              <a:rPr lang="en-US" sz="3200" dirty="0" err="1" smtClean="0"/>
              <a:t>vấn</a:t>
            </a:r>
            <a:r>
              <a:rPr lang="en-US" sz="3200" dirty="0" smtClean="0"/>
              <a:t> </a:t>
            </a:r>
            <a:r>
              <a:rPr lang="en-US" sz="3200" dirty="0" err="1" smtClean="0"/>
              <a:t>bởi</a:t>
            </a:r>
            <a:r>
              <a:rPr lang="en-US" sz="3200" dirty="0" smtClean="0"/>
              <a:t>:</a:t>
            </a:r>
            <a:endParaRPr lang="en-US" sz="3200" dirty="0"/>
          </a:p>
        </p:txBody>
      </p:sp>
    </p:spTree>
    <p:extLst>
      <p:ext uri="{BB962C8B-B14F-4D97-AF65-F5344CB8AC3E}">
        <p14:creationId xmlns:p14="http://schemas.microsoft.com/office/powerpoint/2010/main" val="36636226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95400"/>
            <a:ext cx="8229600" cy="4525963"/>
          </a:xfrm>
        </p:spPr>
        <p:txBody>
          <a:bodyPr/>
          <a:lstStyle/>
          <a:p>
            <a:pPr marL="0" indent="0">
              <a:buNone/>
            </a:pPr>
            <a:endParaRPr lang="en-US" b="1" dirty="0" smtClean="0"/>
          </a:p>
          <a:p>
            <a:r>
              <a:rPr lang="en-US" dirty="0" err="1"/>
              <a:t>Xác</a:t>
            </a:r>
            <a:r>
              <a:rPr lang="en-US" dirty="0"/>
              <a:t> </a:t>
            </a:r>
            <a:r>
              <a:rPr lang="en-US" dirty="0" err="1"/>
              <a:t>định</a:t>
            </a:r>
            <a:r>
              <a:rPr lang="en-US" dirty="0"/>
              <a:t> </a:t>
            </a:r>
            <a:r>
              <a:rPr lang="en-US" dirty="0" err="1"/>
              <a:t>tình</a:t>
            </a:r>
            <a:r>
              <a:rPr lang="en-US" dirty="0"/>
              <a:t> </a:t>
            </a:r>
            <a:r>
              <a:rPr lang="en-US" dirty="0" err="1"/>
              <a:t>huống</a:t>
            </a:r>
            <a:r>
              <a:rPr lang="en-US" dirty="0"/>
              <a:t> </a:t>
            </a:r>
            <a:r>
              <a:rPr lang="en-US" dirty="0" err="1"/>
              <a:t>nguy</a:t>
            </a:r>
            <a:r>
              <a:rPr lang="en-US" dirty="0"/>
              <a:t> </a:t>
            </a:r>
            <a:r>
              <a:rPr lang="en-US" dirty="0" err="1"/>
              <a:t>cơ</a:t>
            </a:r>
            <a:endParaRPr lang="en-US" dirty="0"/>
          </a:p>
          <a:p>
            <a:r>
              <a:rPr lang="en-US" dirty="0" err="1"/>
              <a:t>Hỗ</a:t>
            </a:r>
            <a:r>
              <a:rPr lang="en-US" dirty="0"/>
              <a:t> </a:t>
            </a:r>
            <a:r>
              <a:rPr lang="en-US" dirty="0" err="1"/>
              <a:t>trợ</a:t>
            </a:r>
            <a:r>
              <a:rPr lang="en-US" dirty="0"/>
              <a:t> </a:t>
            </a:r>
            <a:r>
              <a:rPr lang="en-US" dirty="0" err="1"/>
              <a:t>tìm</a:t>
            </a:r>
            <a:r>
              <a:rPr lang="en-US" dirty="0"/>
              <a:t> </a:t>
            </a:r>
            <a:r>
              <a:rPr lang="en-US" dirty="0" err="1"/>
              <a:t>biện</a:t>
            </a:r>
            <a:r>
              <a:rPr lang="en-US" dirty="0"/>
              <a:t> </a:t>
            </a:r>
            <a:r>
              <a:rPr lang="en-US" dirty="0" err="1"/>
              <a:t>pháp</a:t>
            </a:r>
            <a:r>
              <a:rPr lang="en-US" dirty="0"/>
              <a:t> </a:t>
            </a:r>
            <a:r>
              <a:rPr lang="en-US" dirty="0" err="1"/>
              <a:t>đối</a:t>
            </a:r>
            <a:r>
              <a:rPr lang="en-US" dirty="0"/>
              <a:t> </a:t>
            </a:r>
            <a:r>
              <a:rPr lang="en-US" dirty="0" err="1"/>
              <a:t>phó</a:t>
            </a:r>
            <a:r>
              <a:rPr lang="en-US" dirty="0"/>
              <a:t> </a:t>
            </a:r>
            <a:r>
              <a:rPr lang="en-US" dirty="0" err="1"/>
              <a:t>với</a:t>
            </a:r>
            <a:r>
              <a:rPr lang="en-US" dirty="0"/>
              <a:t> </a:t>
            </a:r>
            <a:r>
              <a:rPr lang="en-US" dirty="0" err="1"/>
              <a:t>nguy</a:t>
            </a:r>
            <a:r>
              <a:rPr lang="en-US" dirty="0"/>
              <a:t> </a:t>
            </a:r>
            <a:r>
              <a:rPr lang="en-US" dirty="0" err="1"/>
              <a:t>cơ</a:t>
            </a:r>
            <a:endParaRPr lang="en-US" dirty="0"/>
          </a:p>
          <a:p>
            <a:r>
              <a:rPr lang="en-US" dirty="0" err="1" smtClean="0"/>
              <a:t>Giúp</a:t>
            </a:r>
            <a:r>
              <a:rPr lang="en-US" dirty="0" smtClean="0"/>
              <a:t> NNMT </a:t>
            </a:r>
            <a:r>
              <a:rPr lang="en-US" dirty="0" err="1" smtClean="0"/>
              <a:t>giảm</a:t>
            </a:r>
            <a:r>
              <a:rPr lang="en-US" dirty="0" smtClean="0"/>
              <a:t> </a:t>
            </a:r>
            <a:r>
              <a:rPr lang="en-US" dirty="0" err="1" smtClean="0"/>
              <a:t>nguy</a:t>
            </a:r>
            <a:r>
              <a:rPr lang="en-US" dirty="0" smtClean="0"/>
              <a:t> </a:t>
            </a:r>
            <a:r>
              <a:rPr lang="en-US" dirty="0" err="1" smtClean="0"/>
              <a:t>cơ</a:t>
            </a:r>
            <a:r>
              <a:rPr lang="en-US" dirty="0" smtClean="0"/>
              <a:t> </a:t>
            </a:r>
            <a:r>
              <a:rPr lang="en-US" dirty="0" err="1" smtClean="0"/>
              <a:t>hoạc</a:t>
            </a:r>
            <a:r>
              <a:rPr lang="en-US" dirty="0" smtClean="0"/>
              <a:t> </a:t>
            </a:r>
            <a:r>
              <a:rPr lang="en-US" dirty="0" err="1" smtClean="0"/>
              <a:t>dừng</a:t>
            </a:r>
            <a:r>
              <a:rPr lang="en-US" dirty="0" smtClean="0"/>
              <a:t> </a:t>
            </a:r>
            <a:r>
              <a:rPr lang="en-US" dirty="0" err="1" smtClean="0"/>
              <a:t>sử</a:t>
            </a:r>
            <a:r>
              <a:rPr lang="en-US" dirty="0" smtClean="0"/>
              <a:t> </a:t>
            </a:r>
            <a:r>
              <a:rPr lang="en-US" dirty="0" err="1" smtClean="0"/>
              <a:t>dụng</a:t>
            </a:r>
            <a:endParaRPr lang="en-US" dirty="0" smtClean="0"/>
          </a:p>
          <a:p>
            <a:r>
              <a:rPr lang="en-US" dirty="0" err="1" smtClean="0"/>
              <a:t>Hỗ</a:t>
            </a:r>
            <a:r>
              <a:rPr lang="en-US" dirty="0" smtClean="0"/>
              <a:t> </a:t>
            </a:r>
            <a:r>
              <a:rPr lang="en-US" dirty="0" err="1" smtClean="0"/>
              <a:t>trợ</a:t>
            </a:r>
            <a:r>
              <a:rPr lang="en-US" dirty="0" smtClean="0"/>
              <a:t> </a:t>
            </a:r>
            <a:r>
              <a:rPr lang="en-US" dirty="0" err="1" smtClean="0"/>
              <a:t>xác</a:t>
            </a:r>
            <a:r>
              <a:rPr lang="en-US" dirty="0" smtClean="0"/>
              <a:t> </a:t>
            </a:r>
            <a:r>
              <a:rPr lang="en-US" dirty="0" err="1" smtClean="0"/>
              <a:t>định</a:t>
            </a:r>
            <a:r>
              <a:rPr lang="en-US" dirty="0" smtClean="0"/>
              <a:t> </a:t>
            </a:r>
            <a:r>
              <a:rPr lang="en-US" dirty="0" err="1" smtClean="0"/>
              <a:t>mục</a:t>
            </a:r>
            <a:r>
              <a:rPr lang="en-US" dirty="0" smtClean="0"/>
              <a:t> </a:t>
            </a:r>
            <a:r>
              <a:rPr lang="en-US" dirty="0" err="1" smtClean="0"/>
              <a:t>tiêu</a:t>
            </a:r>
            <a:r>
              <a:rPr lang="en-US" dirty="0" smtClean="0"/>
              <a:t> </a:t>
            </a:r>
            <a:r>
              <a:rPr lang="en-US" dirty="0" err="1" smtClean="0"/>
              <a:t>và</a:t>
            </a:r>
            <a:r>
              <a:rPr lang="en-US" dirty="0" smtClean="0"/>
              <a:t>  </a:t>
            </a:r>
            <a:r>
              <a:rPr lang="en-US" dirty="0" err="1" smtClean="0"/>
              <a:t>lập</a:t>
            </a:r>
            <a:r>
              <a:rPr lang="en-US" dirty="0" smtClean="0"/>
              <a:t> </a:t>
            </a:r>
            <a:r>
              <a:rPr lang="en-US" dirty="0" err="1" smtClean="0"/>
              <a:t>kế</a:t>
            </a:r>
            <a:r>
              <a:rPr lang="en-US" dirty="0" smtClean="0"/>
              <a:t> </a:t>
            </a:r>
            <a:r>
              <a:rPr lang="en-US" dirty="0" err="1" smtClean="0"/>
              <a:t>hoạch</a:t>
            </a:r>
            <a:r>
              <a:rPr lang="en-US" dirty="0" smtClean="0"/>
              <a:t> </a:t>
            </a:r>
            <a:r>
              <a:rPr lang="en-US" dirty="0" err="1" smtClean="0"/>
              <a:t>giải</a:t>
            </a:r>
            <a:r>
              <a:rPr lang="en-US" dirty="0" smtClean="0"/>
              <a:t> </a:t>
            </a:r>
            <a:r>
              <a:rPr lang="en-US" dirty="0" err="1" smtClean="0"/>
              <a:t>quyết</a:t>
            </a:r>
            <a:r>
              <a:rPr lang="en-US" dirty="0" smtClean="0"/>
              <a:t> </a:t>
            </a:r>
            <a:r>
              <a:rPr lang="en-US" dirty="0" err="1" smtClean="0"/>
              <a:t>vấn</a:t>
            </a:r>
            <a:r>
              <a:rPr lang="en-US" dirty="0" smtClean="0"/>
              <a:t> </a:t>
            </a:r>
            <a:r>
              <a:rPr lang="en-US" dirty="0" err="1" smtClean="0"/>
              <a:t>đề</a:t>
            </a:r>
            <a:r>
              <a:rPr lang="en-US" dirty="0" smtClean="0"/>
              <a:t> </a:t>
            </a:r>
            <a:r>
              <a:rPr lang="en-US" dirty="0" err="1" smtClean="0"/>
              <a:t>của</a:t>
            </a:r>
            <a:r>
              <a:rPr lang="en-US" dirty="0" smtClean="0"/>
              <a:t> </a:t>
            </a:r>
            <a:r>
              <a:rPr lang="en-US" dirty="0" err="1" smtClean="0"/>
              <a:t>thân</a:t>
            </a:r>
            <a:r>
              <a:rPr lang="en-US" dirty="0" smtClean="0"/>
              <a:t> </a:t>
            </a:r>
            <a:r>
              <a:rPr lang="en-US" dirty="0" err="1" smtClean="0"/>
              <a:t>chủ</a:t>
            </a:r>
            <a:endParaRPr lang="en-US" dirty="0" smtClean="0"/>
          </a:p>
          <a:p>
            <a:r>
              <a:rPr lang="en-US" dirty="0" err="1" smtClean="0"/>
              <a:t>Phát</a:t>
            </a:r>
            <a:r>
              <a:rPr lang="en-US" dirty="0" smtClean="0"/>
              <a:t> </a:t>
            </a:r>
            <a:r>
              <a:rPr lang="en-US" dirty="0" err="1" smtClean="0"/>
              <a:t>triển</a:t>
            </a:r>
            <a:r>
              <a:rPr lang="en-US" dirty="0" smtClean="0"/>
              <a:t> </a:t>
            </a:r>
            <a:r>
              <a:rPr lang="en-US" dirty="0" err="1" smtClean="0"/>
              <a:t>kỹ</a:t>
            </a:r>
            <a:r>
              <a:rPr lang="en-US" dirty="0" smtClean="0"/>
              <a:t> </a:t>
            </a:r>
            <a:r>
              <a:rPr lang="en-US" dirty="0" err="1" smtClean="0"/>
              <a:t>năng</a:t>
            </a:r>
            <a:r>
              <a:rPr lang="en-US" dirty="0" smtClean="0"/>
              <a:t> </a:t>
            </a:r>
            <a:r>
              <a:rPr lang="en-US" dirty="0" err="1" smtClean="0"/>
              <a:t>từ</a:t>
            </a:r>
            <a:r>
              <a:rPr lang="en-US" dirty="0" smtClean="0"/>
              <a:t> </a:t>
            </a:r>
            <a:r>
              <a:rPr lang="en-US" dirty="0" err="1" smtClean="0"/>
              <a:t>chối</a:t>
            </a:r>
            <a:r>
              <a:rPr lang="en-US" dirty="0" smtClean="0"/>
              <a:t> ma </a:t>
            </a:r>
            <a:r>
              <a:rPr lang="en-US" dirty="0" err="1" smtClean="0"/>
              <a:t>túy</a:t>
            </a:r>
            <a:r>
              <a:rPr lang="en-US" dirty="0" smtClean="0"/>
              <a:t> </a:t>
            </a:r>
            <a:r>
              <a:rPr lang="en-US" dirty="0" err="1" smtClean="0"/>
              <a:t>và</a:t>
            </a:r>
            <a:r>
              <a:rPr lang="en-US" dirty="0" smtClean="0"/>
              <a:t> </a:t>
            </a:r>
            <a:r>
              <a:rPr lang="en-US" dirty="0" err="1" smtClean="0"/>
              <a:t>giải</a:t>
            </a:r>
            <a:r>
              <a:rPr lang="en-US" dirty="0" smtClean="0"/>
              <a:t> </a:t>
            </a:r>
            <a:r>
              <a:rPr lang="en-US" dirty="0" err="1" smtClean="0"/>
              <a:t>quyết</a:t>
            </a:r>
            <a:r>
              <a:rPr lang="en-US" dirty="0" smtClean="0"/>
              <a:t> </a:t>
            </a:r>
            <a:r>
              <a:rPr lang="en-US" dirty="0" err="1" smtClean="0"/>
              <a:t>vấn</a:t>
            </a:r>
            <a:r>
              <a:rPr lang="en-US" dirty="0" smtClean="0"/>
              <a:t> </a:t>
            </a:r>
            <a:r>
              <a:rPr lang="en-US" dirty="0" err="1" smtClean="0"/>
              <a:t>đề</a:t>
            </a:r>
            <a:endParaRPr lang="en-US" dirty="0" smtClean="0"/>
          </a:p>
          <a:p>
            <a:endParaRPr lang="en-US" dirty="0"/>
          </a:p>
        </p:txBody>
      </p:sp>
      <p:sp>
        <p:nvSpPr>
          <p:cNvPr id="2" name="Title 1"/>
          <p:cNvSpPr>
            <a:spLocks noGrp="1"/>
          </p:cNvSpPr>
          <p:nvPr>
            <p:ph type="title"/>
          </p:nvPr>
        </p:nvSpPr>
        <p:spPr>
          <a:xfrm>
            <a:off x="457200" y="609600"/>
            <a:ext cx="8229600" cy="1143000"/>
          </a:xfrm>
        </p:spPr>
        <p:txBody>
          <a:bodyPr>
            <a:normAutofit fontScale="90000"/>
          </a:bodyPr>
          <a:lstStyle/>
          <a:p>
            <a:r>
              <a:rPr lang="en-US" sz="3600" dirty="0" smtClean="0">
                <a:latin typeface="Times New Roman" pitchFamily="18" charset="0"/>
                <a:cs typeface="Times New Roman" pitchFamily="18" charset="0"/>
              </a:rPr>
              <a:t>3.3 </a:t>
            </a:r>
            <a:r>
              <a:rPr lang="en-US" sz="3600" dirty="0" err="1" smtClean="0">
                <a:latin typeface="Times New Roman" pitchFamily="18" charset="0"/>
                <a:cs typeface="Times New Roman" pitchFamily="18" charset="0"/>
              </a:rPr>
              <a:t>Vai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trò</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của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người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tham</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vấn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điều</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trị</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nghiện</a:t>
            </a:r>
            <a:r>
              <a:rPr lang="en-US" sz="3600" dirty="0" smtClean="0">
                <a:latin typeface="Times New Roman" pitchFamily="18" charset="0"/>
                <a:cs typeface="Times New Roman" pitchFamily="18" charset="0"/>
              </a:rPr>
              <a:t> ma </a:t>
            </a:r>
            <a:r>
              <a:rPr lang="en-US" sz="3600" dirty="0" err="1" smtClean="0">
                <a:latin typeface="Times New Roman" pitchFamily="18" charset="0"/>
                <a:cs typeface="Times New Roman" pitchFamily="18" charset="0"/>
              </a:rPr>
              <a:t>túy</a:t>
            </a:r>
            <a:r>
              <a:rPr lang="en-US" dirty="0" smtClean="0"/>
              <a:t/>
            </a:r>
            <a:br>
              <a:rPr lang="en-US" dirty="0" smtClean="0"/>
            </a:br>
            <a:endParaRPr lang="en-US" dirty="0"/>
          </a:p>
        </p:txBody>
      </p:sp>
    </p:spTree>
    <p:extLst>
      <p:ext uri="{BB962C8B-B14F-4D97-AF65-F5344CB8AC3E}">
        <p14:creationId xmlns:p14="http://schemas.microsoft.com/office/powerpoint/2010/main" val="454204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Người</a:t>
            </a:r>
            <a:r>
              <a:rPr lang="en-US" dirty="0" smtClean="0"/>
              <a:t> </a:t>
            </a:r>
            <a:r>
              <a:rPr lang="en-US" dirty="0" err="1" smtClean="0"/>
              <a:t>nghiện</a:t>
            </a:r>
            <a:r>
              <a:rPr lang="en-US" dirty="0" smtClean="0"/>
              <a:t> </a:t>
            </a:r>
            <a:r>
              <a:rPr lang="en-US" dirty="0" err="1" smtClean="0"/>
              <a:t>có</a:t>
            </a:r>
            <a:r>
              <a:rPr lang="en-US" dirty="0" smtClean="0"/>
              <a:t> </a:t>
            </a:r>
            <a:r>
              <a:rPr lang="en-US" dirty="0" err="1" smtClean="0"/>
              <a:t>nhhu</a:t>
            </a:r>
            <a:r>
              <a:rPr lang="en-US" dirty="0" smtClean="0"/>
              <a:t> </a:t>
            </a:r>
            <a:r>
              <a:rPr lang="en-US" dirty="0" err="1" smtClean="0"/>
              <a:t>cầu</a:t>
            </a:r>
            <a:r>
              <a:rPr lang="en-US" dirty="0" smtClean="0"/>
              <a:t> </a:t>
            </a:r>
            <a:r>
              <a:rPr lang="en-US" dirty="0" err="1" smtClean="0"/>
              <a:t>được</a:t>
            </a:r>
            <a:r>
              <a:rPr lang="en-US" dirty="0" smtClean="0"/>
              <a:t> </a:t>
            </a:r>
            <a:r>
              <a:rPr lang="en-US" dirty="0" err="1" smtClean="0"/>
              <a:t>tham</a:t>
            </a:r>
            <a:r>
              <a:rPr lang="en-US" dirty="0" smtClean="0"/>
              <a:t> </a:t>
            </a:r>
            <a:r>
              <a:rPr lang="en-US" dirty="0" err="1" smtClean="0"/>
              <a:t>vấn</a:t>
            </a:r>
            <a:r>
              <a:rPr lang="en-US" dirty="0" smtClean="0"/>
              <a:t>, </a:t>
            </a:r>
            <a:r>
              <a:rPr lang="en-US" dirty="0" err="1" smtClean="0"/>
              <a:t>mong</a:t>
            </a:r>
            <a:r>
              <a:rPr lang="en-US" dirty="0" smtClean="0"/>
              <a:t> </a:t>
            </a:r>
            <a:r>
              <a:rPr lang="en-US" dirty="0" err="1" smtClean="0"/>
              <a:t>muốn</a:t>
            </a:r>
            <a:r>
              <a:rPr lang="en-US" dirty="0" smtClean="0"/>
              <a:t> </a:t>
            </a:r>
            <a:r>
              <a:rPr lang="en-US" dirty="0" err="1" smtClean="0"/>
              <a:t>thay</a:t>
            </a:r>
            <a:r>
              <a:rPr lang="en-US" dirty="0" smtClean="0"/>
              <a:t> </a:t>
            </a:r>
            <a:r>
              <a:rPr lang="en-US" dirty="0" err="1" smtClean="0"/>
              <a:t>đổi</a:t>
            </a:r>
            <a:endParaRPr lang="en-US" dirty="0" smtClean="0"/>
          </a:p>
          <a:p>
            <a:r>
              <a:rPr lang="en-US" dirty="0" err="1" smtClean="0"/>
              <a:t>Người</a:t>
            </a:r>
            <a:r>
              <a:rPr lang="en-US" dirty="0" smtClean="0"/>
              <a:t> </a:t>
            </a:r>
            <a:r>
              <a:rPr lang="en-US" dirty="0" err="1" smtClean="0"/>
              <a:t>tham</a:t>
            </a:r>
            <a:r>
              <a:rPr lang="en-US" dirty="0" smtClean="0"/>
              <a:t> </a:t>
            </a:r>
            <a:r>
              <a:rPr lang="en-US" dirty="0" err="1" smtClean="0"/>
              <a:t>vấn</a:t>
            </a:r>
            <a:r>
              <a:rPr lang="en-US" dirty="0" smtClean="0"/>
              <a:t> </a:t>
            </a:r>
            <a:r>
              <a:rPr lang="en-US" dirty="0" err="1" smtClean="0"/>
              <a:t>cần</a:t>
            </a:r>
            <a:r>
              <a:rPr lang="en-US" dirty="0" smtClean="0"/>
              <a:t> </a:t>
            </a:r>
            <a:r>
              <a:rPr lang="en-US" dirty="0" err="1" smtClean="0"/>
              <a:t>có</a:t>
            </a:r>
            <a:r>
              <a:rPr lang="en-US" dirty="0" smtClean="0"/>
              <a:t> </a:t>
            </a:r>
            <a:r>
              <a:rPr lang="en-US" dirty="0" err="1" smtClean="0"/>
              <a:t>kiến</a:t>
            </a:r>
            <a:r>
              <a:rPr lang="en-US" dirty="0" smtClean="0"/>
              <a:t> </a:t>
            </a:r>
            <a:r>
              <a:rPr lang="en-US" dirty="0" err="1" smtClean="0"/>
              <a:t>thức</a:t>
            </a:r>
            <a:r>
              <a:rPr lang="en-US" dirty="0" smtClean="0"/>
              <a:t>, </a:t>
            </a:r>
            <a:r>
              <a:rPr lang="en-US" dirty="0" err="1" smtClean="0"/>
              <a:t>kỹ</a:t>
            </a:r>
            <a:r>
              <a:rPr lang="en-US" dirty="0" smtClean="0"/>
              <a:t> </a:t>
            </a:r>
            <a:r>
              <a:rPr lang="en-US" dirty="0" err="1" smtClean="0"/>
              <a:t>năng</a:t>
            </a:r>
            <a:r>
              <a:rPr lang="en-US" dirty="0" smtClean="0"/>
              <a:t> </a:t>
            </a:r>
            <a:r>
              <a:rPr lang="en-US" dirty="0" err="1" smtClean="0"/>
              <a:t>chuyên</a:t>
            </a:r>
            <a:r>
              <a:rPr lang="en-US" dirty="0" smtClean="0"/>
              <a:t> </a:t>
            </a:r>
            <a:r>
              <a:rPr lang="en-US" dirty="0" err="1" smtClean="0"/>
              <a:t>môn</a:t>
            </a:r>
            <a:endParaRPr lang="en-US" dirty="0" smtClean="0"/>
          </a:p>
          <a:p>
            <a:r>
              <a:rPr lang="en-US" dirty="0" err="1" smtClean="0"/>
              <a:t>Nơi</a:t>
            </a:r>
            <a:r>
              <a:rPr lang="en-US" dirty="0" smtClean="0"/>
              <a:t> </a:t>
            </a:r>
            <a:r>
              <a:rPr lang="en-US" dirty="0" err="1" smtClean="0"/>
              <a:t>tham</a:t>
            </a:r>
            <a:r>
              <a:rPr lang="en-US" dirty="0" smtClean="0"/>
              <a:t> </a:t>
            </a:r>
            <a:r>
              <a:rPr lang="en-US" dirty="0" err="1" smtClean="0"/>
              <a:t>vấn</a:t>
            </a:r>
            <a:r>
              <a:rPr lang="en-US" dirty="0" smtClean="0"/>
              <a:t> </a:t>
            </a:r>
            <a:r>
              <a:rPr lang="en-US" dirty="0" err="1" smtClean="0"/>
              <a:t>đảm</a:t>
            </a:r>
            <a:r>
              <a:rPr lang="en-US" dirty="0" smtClean="0"/>
              <a:t> </a:t>
            </a:r>
            <a:r>
              <a:rPr lang="en-US" dirty="0" err="1" smtClean="0"/>
              <a:t>bảo</a:t>
            </a:r>
            <a:r>
              <a:rPr lang="en-US" dirty="0" smtClean="0"/>
              <a:t> </a:t>
            </a:r>
            <a:r>
              <a:rPr lang="en-US" dirty="0" err="1" smtClean="0"/>
              <a:t>yêu</a:t>
            </a:r>
            <a:r>
              <a:rPr lang="en-US" dirty="0" smtClean="0"/>
              <a:t> </a:t>
            </a:r>
            <a:r>
              <a:rPr lang="en-US" dirty="0" err="1" smtClean="0"/>
              <a:t>cầu</a:t>
            </a:r>
            <a:r>
              <a:rPr lang="en-US" dirty="0" smtClean="0"/>
              <a:t> </a:t>
            </a:r>
            <a:r>
              <a:rPr lang="en-US" dirty="0" err="1" smtClean="0"/>
              <a:t>kỹ</a:t>
            </a:r>
            <a:r>
              <a:rPr lang="en-US" dirty="0" smtClean="0"/>
              <a:t> </a:t>
            </a:r>
            <a:r>
              <a:rPr lang="en-US" dirty="0" err="1" smtClean="0"/>
              <a:t>thuật</a:t>
            </a:r>
            <a:r>
              <a:rPr lang="en-US" dirty="0" smtClean="0"/>
              <a:t>: </a:t>
            </a:r>
            <a:r>
              <a:rPr lang="en-US" dirty="0" err="1" smtClean="0"/>
              <a:t>đảm</a:t>
            </a:r>
            <a:r>
              <a:rPr lang="en-US" dirty="0" smtClean="0"/>
              <a:t> </a:t>
            </a:r>
            <a:r>
              <a:rPr lang="en-US" dirty="0" err="1" smtClean="0"/>
              <a:t>bảo</a:t>
            </a:r>
            <a:r>
              <a:rPr lang="en-US" dirty="0" smtClean="0"/>
              <a:t> </a:t>
            </a:r>
            <a:r>
              <a:rPr lang="en-US" dirty="0" err="1" smtClean="0"/>
              <a:t>tính</a:t>
            </a:r>
            <a:r>
              <a:rPr lang="en-US" dirty="0" smtClean="0"/>
              <a:t> </a:t>
            </a:r>
            <a:r>
              <a:rPr lang="en-US" dirty="0" err="1" smtClean="0"/>
              <a:t>riêng</a:t>
            </a:r>
            <a:r>
              <a:rPr lang="en-US" dirty="0" smtClean="0"/>
              <a:t> </a:t>
            </a:r>
            <a:r>
              <a:rPr lang="en-US" dirty="0" err="1" smtClean="0"/>
              <a:t>tư</a:t>
            </a:r>
            <a:r>
              <a:rPr lang="en-US" dirty="0" smtClean="0"/>
              <a:t>, </a:t>
            </a:r>
            <a:r>
              <a:rPr lang="en-US" dirty="0" err="1" smtClean="0"/>
              <a:t>bí</a:t>
            </a:r>
            <a:r>
              <a:rPr lang="en-US" dirty="0" smtClean="0"/>
              <a:t> </a:t>
            </a:r>
            <a:r>
              <a:rPr lang="en-US" dirty="0" err="1" smtClean="0"/>
              <a:t>mặt</a:t>
            </a:r>
            <a:r>
              <a:rPr lang="en-US" dirty="0" smtClean="0"/>
              <a:t>, an </a:t>
            </a:r>
            <a:r>
              <a:rPr lang="en-US" dirty="0" err="1" smtClean="0"/>
              <a:t>toàn</a:t>
            </a:r>
            <a:r>
              <a:rPr lang="en-US" dirty="0" smtClean="0"/>
              <a:t>…</a:t>
            </a:r>
            <a:endParaRPr lang="en-US" dirty="0"/>
          </a:p>
        </p:txBody>
      </p:sp>
      <p:sp>
        <p:nvSpPr>
          <p:cNvPr id="2" name="Title 1"/>
          <p:cNvSpPr>
            <a:spLocks noGrp="1"/>
          </p:cNvSpPr>
          <p:nvPr>
            <p:ph type="title"/>
          </p:nvPr>
        </p:nvSpPr>
        <p:spPr/>
        <p:txBody>
          <a:bodyPr>
            <a:normAutofit/>
          </a:bodyPr>
          <a:lstStyle/>
          <a:p>
            <a:r>
              <a:rPr lang="en-US" sz="3200" dirty="0" smtClean="0">
                <a:latin typeface="Times New Roman" pitchFamily="18" charset="0"/>
                <a:cs typeface="Times New Roman" pitchFamily="18" charset="0"/>
              </a:rPr>
              <a:t>3.4 </a:t>
            </a:r>
            <a:r>
              <a:rPr lang="en-US" sz="3200" dirty="0" err="1" smtClean="0">
                <a:latin typeface="Times New Roman" pitchFamily="18" charset="0"/>
                <a:cs typeface="Times New Roman" pitchFamily="18" charset="0"/>
              </a:rPr>
              <a:t>Để</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tham</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vấn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điều</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trị</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nghiện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được</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xảy</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ra</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4086374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en-US" b="1" dirty="0" err="1" smtClean="0"/>
              <a:t>Mục</a:t>
            </a:r>
            <a:r>
              <a:rPr lang="en-US" b="1" dirty="0" smtClean="0"/>
              <a:t> </a:t>
            </a:r>
            <a:r>
              <a:rPr lang="en-US" b="1" dirty="0" err="1" smtClean="0"/>
              <a:t>đích</a:t>
            </a:r>
            <a:r>
              <a:rPr lang="en-US" b="1" dirty="0" smtClean="0"/>
              <a:t> </a:t>
            </a:r>
            <a:r>
              <a:rPr lang="en-US" b="1" dirty="0" err="1" smtClean="0"/>
              <a:t>chung</a:t>
            </a:r>
            <a:endParaRPr lang="en-US" b="1" dirty="0" smtClean="0"/>
          </a:p>
          <a:p>
            <a:pPr marL="514350" indent="-514350">
              <a:buAutoNum type="arabicPeriod"/>
            </a:pPr>
            <a:r>
              <a:rPr lang="en-US" b="1" i="1" dirty="0" err="1" smtClean="0"/>
              <a:t>Giúp</a:t>
            </a:r>
            <a:r>
              <a:rPr lang="en-US" b="1" i="1" dirty="0" smtClean="0"/>
              <a:t> </a:t>
            </a:r>
            <a:r>
              <a:rPr lang="en-US" b="1" i="1" dirty="0" err="1" smtClean="0"/>
              <a:t>thân</a:t>
            </a:r>
            <a:r>
              <a:rPr lang="en-US" b="1" i="1" dirty="0" smtClean="0"/>
              <a:t> </a:t>
            </a:r>
            <a:r>
              <a:rPr lang="en-US" b="1" i="1" dirty="0" err="1" smtClean="0"/>
              <a:t>chủ</a:t>
            </a:r>
            <a:r>
              <a:rPr lang="en-US" b="1" i="1" dirty="0" smtClean="0"/>
              <a:t>/NNMT </a:t>
            </a:r>
            <a:r>
              <a:rPr lang="en-US" b="1" i="1" dirty="0" err="1" smtClean="0"/>
              <a:t>tự</a:t>
            </a:r>
            <a:r>
              <a:rPr lang="en-US" b="1" i="1" dirty="0" smtClean="0"/>
              <a:t> </a:t>
            </a:r>
            <a:r>
              <a:rPr lang="en-US" b="1" i="1" dirty="0" err="1" smtClean="0"/>
              <a:t>chịu</a:t>
            </a:r>
            <a:r>
              <a:rPr lang="en-US" b="1" i="1" dirty="0" smtClean="0"/>
              <a:t> </a:t>
            </a:r>
            <a:r>
              <a:rPr lang="en-US" b="1" i="1" dirty="0" err="1" smtClean="0"/>
              <a:t>trách</a:t>
            </a:r>
            <a:r>
              <a:rPr lang="en-US" b="1" i="1" dirty="0" smtClean="0"/>
              <a:t> </a:t>
            </a:r>
            <a:r>
              <a:rPr lang="en-US" b="1" i="1" dirty="0" err="1" smtClean="0"/>
              <a:t>nhiệm</a:t>
            </a:r>
            <a:r>
              <a:rPr lang="en-US" b="1" i="1" dirty="0" smtClean="0"/>
              <a:t> </a:t>
            </a:r>
            <a:r>
              <a:rPr lang="en-US" b="1" i="1" dirty="0" err="1" smtClean="0"/>
              <a:t>với</a:t>
            </a:r>
            <a:r>
              <a:rPr lang="en-US" b="1" i="1" dirty="0" smtClean="0"/>
              <a:t> </a:t>
            </a:r>
            <a:r>
              <a:rPr lang="en-US" b="1" i="1" dirty="0" err="1" smtClean="0"/>
              <a:t>cuộc</a:t>
            </a:r>
            <a:r>
              <a:rPr lang="en-US" b="1" i="1" dirty="0" smtClean="0"/>
              <a:t> </a:t>
            </a:r>
            <a:r>
              <a:rPr lang="en-US" b="1" i="1" dirty="0" err="1" smtClean="0"/>
              <a:t>đời</a:t>
            </a:r>
            <a:r>
              <a:rPr lang="en-US" b="1" i="1" dirty="0" smtClean="0"/>
              <a:t> </a:t>
            </a:r>
            <a:r>
              <a:rPr lang="en-US" b="1" i="1" dirty="0" err="1" smtClean="0"/>
              <a:t>của</a:t>
            </a:r>
            <a:r>
              <a:rPr lang="en-US" b="1" i="1" dirty="0" smtClean="0"/>
              <a:t> </a:t>
            </a:r>
            <a:r>
              <a:rPr lang="en-US" b="1" i="1" dirty="0" err="1" smtClean="0"/>
              <a:t>họ</a:t>
            </a:r>
            <a:r>
              <a:rPr lang="en-US" b="1" i="1" dirty="0" smtClean="0"/>
              <a:t> </a:t>
            </a:r>
            <a:r>
              <a:rPr lang="en-US" b="1" i="1" dirty="0" err="1" smtClean="0"/>
              <a:t>bằng</a:t>
            </a:r>
            <a:r>
              <a:rPr lang="en-US" b="1" i="1" dirty="0" smtClean="0"/>
              <a:t> </a:t>
            </a:r>
            <a:r>
              <a:rPr lang="en-US" b="1" i="1" dirty="0" err="1" smtClean="0"/>
              <a:t>cách</a:t>
            </a:r>
            <a:r>
              <a:rPr lang="en-US" b="1" i="1" dirty="0" smtClean="0"/>
              <a:t>:</a:t>
            </a:r>
          </a:p>
          <a:p>
            <a:pPr>
              <a:buFontTx/>
              <a:buChar char="-"/>
            </a:pPr>
            <a:r>
              <a:rPr lang="en-US" dirty="0" err="1" smtClean="0"/>
              <a:t>Phát</a:t>
            </a:r>
            <a:r>
              <a:rPr lang="en-US" dirty="0" smtClean="0"/>
              <a:t> </a:t>
            </a:r>
            <a:r>
              <a:rPr lang="en-US" dirty="0" err="1" smtClean="0"/>
              <a:t>triển</a:t>
            </a:r>
            <a:r>
              <a:rPr lang="en-US" dirty="0" smtClean="0"/>
              <a:t> </a:t>
            </a:r>
            <a:r>
              <a:rPr lang="en-US" dirty="0" err="1" smtClean="0"/>
              <a:t>khả</a:t>
            </a:r>
            <a:r>
              <a:rPr lang="en-US" dirty="0" smtClean="0"/>
              <a:t> </a:t>
            </a:r>
            <a:r>
              <a:rPr lang="en-US" dirty="0" err="1" smtClean="0"/>
              <a:t>năng</a:t>
            </a:r>
            <a:r>
              <a:rPr lang="en-US" dirty="0" smtClean="0"/>
              <a:t> </a:t>
            </a:r>
            <a:r>
              <a:rPr lang="en-US" dirty="0" err="1" smtClean="0"/>
              <a:t>tự</a:t>
            </a:r>
            <a:r>
              <a:rPr lang="en-US" dirty="0" smtClean="0"/>
              <a:t> </a:t>
            </a:r>
            <a:r>
              <a:rPr lang="en-US" dirty="0" err="1" smtClean="0"/>
              <a:t>ra</a:t>
            </a:r>
            <a:r>
              <a:rPr lang="en-US" dirty="0" smtClean="0"/>
              <a:t> </a:t>
            </a:r>
            <a:r>
              <a:rPr lang="en-US" dirty="0" err="1" smtClean="0"/>
              <a:t>quyết</a:t>
            </a:r>
            <a:r>
              <a:rPr lang="en-US" dirty="0" smtClean="0"/>
              <a:t> </a:t>
            </a:r>
            <a:r>
              <a:rPr lang="en-US" dirty="0" err="1" smtClean="0"/>
              <a:t>định</a:t>
            </a:r>
            <a:r>
              <a:rPr lang="en-US" dirty="0" smtClean="0"/>
              <a:t> </a:t>
            </a:r>
            <a:r>
              <a:rPr lang="en-US" dirty="0" err="1" smtClean="0"/>
              <a:t>đúng</a:t>
            </a:r>
            <a:r>
              <a:rPr lang="en-US" dirty="0" smtClean="0"/>
              <a:t> </a:t>
            </a:r>
            <a:r>
              <a:rPr lang="en-US" dirty="0" err="1" smtClean="0"/>
              <a:t>đắn</a:t>
            </a:r>
            <a:endParaRPr lang="en-US" dirty="0" smtClean="0"/>
          </a:p>
          <a:p>
            <a:pPr>
              <a:buFontTx/>
              <a:buChar char="-"/>
            </a:pPr>
            <a:r>
              <a:rPr lang="en-US" dirty="0" err="1" smtClean="0"/>
              <a:t>Cung</a:t>
            </a:r>
            <a:r>
              <a:rPr lang="en-US" dirty="0" smtClean="0"/>
              <a:t> </a:t>
            </a:r>
            <a:r>
              <a:rPr lang="en-US" dirty="0" err="1" smtClean="0"/>
              <a:t>cấp</a:t>
            </a:r>
            <a:r>
              <a:rPr lang="en-US" dirty="0" smtClean="0"/>
              <a:t> </a:t>
            </a:r>
            <a:r>
              <a:rPr lang="en-US" dirty="0" err="1" smtClean="0"/>
              <a:t>thông</a:t>
            </a:r>
            <a:r>
              <a:rPr lang="en-US" dirty="0" smtClean="0"/>
              <a:t> tin </a:t>
            </a:r>
            <a:r>
              <a:rPr lang="en-US" dirty="0" err="1" smtClean="0"/>
              <a:t>để</a:t>
            </a:r>
            <a:r>
              <a:rPr lang="en-US" dirty="0" smtClean="0"/>
              <a:t> </a:t>
            </a:r>
            <a:r>
              <a:rPr lang="en-US" dirty="0" err="1" smtClean="0"/>
              <a:t>họ</a:t>
            </a:r>
            <a:r>
              <a:rPr lang="en-US" dirty="0" smtClean="0"/>
              <a:t> </a:t>
            </a:r>
            <a:r>
              <a:rPr lang="en-US" dirty="0" err="1" smtClean="0"/>
              <a:t>ra</a:t>
            </a:r>
            <a:r>
              <a:rPr lang="en-US" dirty="0" smtClean="0"/>
              <a:t> </a:t>
            </a:r>
            <a:r>
              <a:rPr lang="en-US" dirty="0" err="1" smtClean="0"/>
              <a:t>quyết</a:t>
            </a:r>
            <a:r>
              <a:rPr lang="en-US" dirty="0" smtClean="0"/>
              <a:t> </a:t>
            </a:r>
            <a:r>
              <a:rPr lang="en-US" dirty="0" err="1" smtClean="0"/>
              <a:t>định</a:t>
            </a:r>
            <a:endParaRPr lang="en-US" dirty="0" smtClean="0"/>
          </a:p>
          <a:p>
            <a:pPr>
              <a:buFontTx/>
              <a:buChar char="-"/>
            </a:pPr>
            <a:r>
              <a:rPr lang="en-US" dirty="0" err="1" smtClean="0"/>
              <a:t>Hỗ</a:t>
            </a:r>
            <a:r>
              <a:rPr lang="en-US" dirty="0" smtClean="0"/>
              <a:t> </a:t>
            </a:r>
            <a:r>
              <a:rPr lang="en-US" dirty="0" err="1" smtClean="0"/>
              <a:t>trợ</a:t>
            </a:r>
            <a:r>
              <a:rPr lang="en-US" dirty="0" smtClean="0"/>
              <a:t> </a:t>
            </a:r>
            <a:r>
              <a:rPr lang="en-US" dirty="0" err="1" smtClean="0"/>
              <a:t>họ</a:t>
            </a:r>
            <a:r>
              <a:rPr lang="en-US" dirty="0" smtClean="0"/>
              <a:t> </a:t>
            </a:r>
            <a:r>
              <a:rPr lang="en-US" dirty="0" err="1" smtClean="0"/>
              <a:t>thay</a:t>
            </a:r>
            <a:r>
              <a:rPr lang="en-US" dirty="0" smtClean="0"/>
              <a:t> </a:t>
            </a:r>
            <a:r>
              <a:rPr lang="en-US" dirty="0" err="1" smtClean="0"/>
              <a:t>đổi</a:t>
            </a:r>
            <a:r>
              <a:rPr lang="en-US" dirty="0" smtClean="0"/>
              <a:t> </a:t>
            </a:r>
            <a:r>
              <a:rPr lang="en-US" dirty="0" err="1" smtClean="0"/>
              <a:t>hành</a:t>
            </a:r>
            <a:r>
              <a:rPr lang="en-US" dirty="0" smtClean="0"/>
              <a:t> vi</a:t>
            </a:r>
          </a:p>
          <a:p>
            <a:pPr marL="0" indent="0">
              <a:buNone/>
            </a:pPr>
            <a:r>
              <a:rPr lang="en-US" dirty="0" smtClean="0"/>
              <a:t>2. </a:t>
            </a:r>
            <a:r>
              <a:rPr lang="en-US" b="1" i="1" dirty="0" err="1" smtClean="0"/>
              <a:t>Tự</a:t>
            </a:r>
            <a:r>
              <a:rPr lang="en-US" b="1" i="1" dirty="0" smtClean="0"/>
              <a:t> </a:t>
            </a:r>
            <a:r>
              <a:rPr lang="en-US" b="1" i="1" dirty="0" err="1" smtClean="0"/>
              <a:t>tổ</a:t>
            </a:r>
            <a:r>
              <a:rPr lang="en-US" b="1" i="1" dirty="0" smtClean="0"/>
              <a:t> </a:t>
            </a:r>
            <a:r>
              <a:rPr lang="en-US" b="1" i="1" dirty="0" err="1" smtClean="0"/>
              <a:t>chức</a:t>
            </a:r>
            <a:r>
              <a:rPr lang="en-US" b="1" i="1" dirty="0" smtClean="0"/>
              <a:t> </a:t>
            </a:r>
            <a:r>
              <a:rPr lang="en-US" b="1" i="1" dirty="0" err="1" smtClean="0"/>
              <a:t>cuộc</a:t>
            </a:r>
            <a:r>
              <a:rPr lang="en-US" b="1" i="1" dirty="0" smtClean="0"/>
              <a:t> </a:t>
            </a:r>
            <a:r>
              <a:rPr lang="en-US" b="1" i="1" dirty="0" err="1" smtClean="0"/>
              <a:t>sống</a:t>
            </a:r>
            <a:r>
              <a:rPr lang="en-US" b="1" i="1" dirty="0" smtClean="0"/>
              <a:t> </a:t>
            </a:r>
            <a:r>
              <a:rPr lang="en-US" b="1" i="1" dirty="0" err="1" smtClean="0"/>
              <a:t>cá</a:t>
            </a:r>
            <a:r>
              <a:rPr lang="en-US" b="1" i="1" dirty="0" smtClean="0"/>
              <a:t> </a:t>
            </a:r>
            <a:r>
              <a:rPr lang="en-US" b="1" i="1" dirty="0" err="1" smtClean="0"/>
              <a:t>nhân</a:t>
            </a:r>
            <a:r>
              <a:rPr lang="en-US" b="1" i="1" dirty="0" smtClean="0"/>
              <a:t> </a:t>
            </a:r>
            <a:r>
              <a:rPr lang="en-US" b="1" i="1" dirty="0" err="1" smtClean="0"/>
              <a:t>có</a:t>
            </a:r>
            <a:r>
              <a:rPr lang="en-US" b="1" i="1" dirty="0" smtClean="0"/>
              <a:t> </a:t>
            </a:r>
            <a:r>
              <a:rPr lang="en-US" b="1" i="1" dirty="0" err="1" smtClean="0"/>
              <a:t>hiệu</a:t>
            </a:r>
            <a:r>
              <a:rPr lang="en-US" b="1" i="1" dirty="0" smtClean="0"/>
              <a:t> </a:t>
            </a:r>
            <a:r>
              <a:rPr lang="en-US" b="1" i="1" dirty="0" err="1" smtClean="0"/>
              <a:t>quả</a:t>
            </a:r>
            <a:endParaRPr lang="en-US" b="1" i="1" dirty="0" smtClean="0"/>
          </a:p>
          <a:p>
            <a:pPr>
              <a:buFontTx/>
              <a:buChar char="-"/>
            </a:pPr>
            <a:r>
              <a:rPr lang="en-US" dirty="0" err="1" smtClean="0"/>
              <a:t>giảm</a:t>
            </a:r>
            <a:r>
              <a:rPr lang="en-US" dirty="0" smtClean="0"/>
              <a:t> </a:t>
            </a:r>
            <a:r>
              <a:rPr lang="en-US" dirty="0" err="1"/>
              <a:t>nguy</a:t>
            </a:r>
            <a:r>
              <a:rPr lang="en-US" dirty="0"/>
              <a:t> </a:t>
            </a:r>
            <a:r>
              <a:rPr lang="en-US" dirty="0" err="1"/>
              <a:t>cơ</a:t>
            </a:r>
            <a:r>
              <a:rPr lang="en-US" dirty="0"/>
              <a:t> </a:t>
            </a:r>
            <a:r>
              <a:rPr lang="en-US" dirty="0" err="1"/>
              <a:t>và</a:t>
            </a:r>
            <a:r>
              <a:rPr lang="en-US" dirty="0"/>
              <a:t> </a:t>
            </a:r>
            <a:r>
              <a:rPr lang="en-US" dirty="0" err="1"/>
              <a:t>ngừng</a:t>
            </a:r>
            <a:r>
              <a:rPr lang="en-US" dirty="0"/>
              <a:t> </a:t>
            </a:r>
            <a:r>
              <a:rPr lang="en-US" dirty="0" err="1"/>
              <a:t>sử</a:t>
            </a:r>
            <a:r>
              <a:rPr lang="en-US" dirty="0"/>
              <a:t> </a:t>
            </a:r>
            <a:r>
              <a:rPr lang="en-US" dirty="0" err="1"/>
              <a:t>dụng</a:t>
            </a:r>
            <a:r>
              <a:rPr lang="en-US" dirty="0"/>
              <a:t> ma </a:t>
            </a:r>
            <a:r>
              <a:rPr lang="en-US" dirty="0" err="1"/>
              <a:t>túy</a:t>
            </a:r>
            <a:r>
              <a:rPr lang="en-US" dirty="0"/>
              <a:t>, </a:t>
            </a:r>
            <a:endParaRPr lang="en-US" dirty="0" smtClean="0"/>
          </a:p>
          <a:p>
            <a:pPr>
              <a:buFontTx/>
              <a:buChar char="-"/>
            </a:pPr>
            <a:r>
              <a:rPr lang="en-US" dirty="0" err="1" smtClean="0"/>
              <a:t>phục</a:t>
            </a:r>
            <a:r>
              <a:rPr lang="en-US" dirty="0" smtClean="0"/>
              <a:t> </a:t>
            </a:r>
            <a:r>
              <a:rPr lang="en-US" dirty="0" err="1"/>
              <a:t>hồi</a:t>
            </a:r>
            <a:r>
              <a:rPr lang="en-US" dirty="0"/>
              <a:t> </a:t>
            </a:r>
            <a:r>
              <a:rPr lang="en-US" dirty="0" smtClean="0"/>
              <a:t>, </a:t>
            </a:r>
            <a:r>
              <a:rPr lang="en-US" dirty="0" err="1" smtClean="0"/>
              <a:t>lấy</a:t>
            </a:r>
            <a:r>
              <a:rPr lang="en-US" dirty="0" smtClean="0"/>
              <a:t> </a:t>
            </a:r>
            <a:r>
              <a:rPr lang="en-US" dirty="0" err="1" smtClean="0"/>
              <a:t>lại</a:t>
            </a:r>
            <a:r>
              <a:rPr lang="en-US" dirty="0" smtClean="0"/>
              <a:t> </a:t>
            </a:r>
            <a:r>
              <a:rPr lang="en-US" dirty="0" err="1" smtClean="0"/>
              <a:t>sự</a:t>
            </a:r>
            <a:r>
              <a:rPr lang="en-US" dirty="0" smtClean="0"/>
              <a:t> </a:t>
            </a:r>
            <a:r>
              <a:rPr lang="en-US" dirty="0" err="1" smtClean="0"/>
              <a:t>cân</a:t>
            </a:r>
            <a:r>
              <a:rPr lang="en-US" dirty="0" smtClean="0"/>
              <a:t> </a:t>
            </a:r>
            <a:r>
              <a:rPr lang="en-US" dirty="0" err="1" smtClean="0"/>
              <a:t>bằng</a:t>
            </a:r>
            <a:endParaRPr lang="en-US" dirty="0"/>
          </a:p>
        </p:txBody>
      </p:sp>
      <p:sp>
        <p:nvSpPr>
          <p:cNvPr id="2" name="Title 1"/>
          <p:cNvSpPr>
            <a:spLocks noGrp="1"/>
          </p:cNvSpPr>
          <p:nvPr>
            <p:ph type="title"/>
          </p:nvPr>
        </p:nvSpPr>
        <p:spPr/>
        <p:txBody>
          <a:bodyPr>
            <a:normAutofit fontScale="90000"/>
          </a:bodyPr>
          <a:lstStyle/>
          <a:p>
            <a:r>
              <a:rPr lang="en-US" sz="3600" b="1" dirty="0" smtClean="0">
                <a:latin typeface="Times New Roman" pitchFamily="18" charset="0"/>
                <a:cs typeface="Times New Roman" pitchFamily="18" charset="0"/>
              </a:rPr>
              <a:t>3.5. </a:t>
            </a:r>
            <a:r>
              <a:rPr lang="en-US" sz="3600" b="1" dirty="0" err="1">
                <a:latin typeface="Times New Roman" pitchFamily="18" charset="0"/>
                <a:cs typeface="Times New Roman" pitchFamily="18" charset="0"/>
              </a:rPr>
              <a:t>Mục</a:t>
            </a:r>
            <a:r>
              <a:rPr lang="en-US" sz="3600" b="1" dirty="0">
                <a:latin typeface="Times New Roman" pitchFamily="18" charset="0"/>
                <a:cs typeface="Times New Roman" pitchFamily="18" charset="0"/>
              </a:rPr>
              <a:t> </a:t>
            </a:r>
            <a:r>
              <a:rPr lang="en-US" sz="3600" b="1" dirty="0" err="1">
                <a:latin typeface="Times New Roman" pitchFamily="18" charset="0"/>
                <a:cs typeface="Times New Roman" pitchFamily="18" charset="0"/>
              </a:rPr>
              <a:t>đích</a:t>
            </a:r>
            <a:r>
              <a:rPr lang="en-US" sz="3600" b="1" dirty="0">
                <a:latin typeface="Times New Roman" pitchFamily="18" charset="0"/>
                <a:cs typeface="Times New Roman" pitchFamily="18" charset="0"/>
              </a:rPr>
              <a:t> </a:t>
            </a:r>
            <a:r>
              <a:rPr lang="en-US" sz="3600" b="1" dirty="0" err="1">
                <a:latin typeface="Times New Roman" pitchFamily="18" charset="0"/>
                <a:cs typeface="Times New Roman" pitchFamily="18" charset="0"/>
              </a:rPr>
              <a:t>của</a:t>
            </a:r>
            <a:r>
              <a:rPr lang="en-US" sz="3600" b="1" dirty="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tham</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vấn</a:t>
            </a:r>
            <a:r>
              <a:rPr lang="en-US" sz="3600" b="1" dirty="0" smtClean="0">
                <a:latin typeface="Times New Roman" pitchFamily="18" charset="0"/>
                <a:cs typeface="Times New Roman" pitchFamily="18" charset="0"/>
              </a:rPr>
              <a:t>/</a:t>
            </a:r>
            <a:r>
              <a:rPr lang="en-US" sz="3600" b="1" dirty="0" err="1" smtClean="0">
                <a:latin typeface="Times New Roman" pitchFamily="18" charset="0"/>
                <a:cs typeface="Times New Roman" pitchFamily="18" charset="0"/>
              </a:rPr>
              <a:t>tư</a:t>
            </a:r>
            <a:r>
              <a:rPr lang="en-US" sz="3600" b="1" dirty="0" smtClean="0">
                <a:latin typeface="Times New Roman" pitchFamily="18" charset="0"/>
                <a:cs typeface="Times New Roman" pitchFamily="18" charset="0"/>
              </a:rPr>
              <a:t> </a:t>
            </a:r>
            <a:r>
              <a:rPr lang="en-US" sz="3600" b="1" dirty="0" err="1" smtClean="0">
                <a:latin typeface="Times New Roman" pitchFamily="18" charset="0"/>
                <a:cs typeface="Times New Roman" pitchFamily="18" charset="0"/>
              </a:rPr>
              <a:t>vấn</a:t>
            </a:r>
            <a:r>
              <a:rPr lang="en-US" sz="3600" b="1" dirty="0" smtClean="0">
                <a:latin typeface="Times New Roman" pitchFamily="18" charset="0"/>
                <a:cs typeface="Times New Roman" pitchFamily="18" charset="0"/>
              </a:rPr>
              <a:t> ĐTNMT</a:t>
            </a:r>
            <a:r>
              <a:rPr lang="en-US" dirty="0"/>
              <a:t/>
            </a:r>
            <a:br>
              <a:rPr lang="en-US" dirty="0"/>
            </a:br>
            <a:endParaRPr lang="en-US" dirty="0"/>
          </a:p>
        </p:txBody>
      </p:sp>
    </p:spTree>
    <p:extLst>
      <p:ext uri="{BB962C8B-B14F-4D97-AF65-F5344CB8AC3E}">
        <p14:creationId xmlns:p14="http://schemas.microsoft.com/office/powerpoint/2010/main" val="19536682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lvl="0"/>
            <a:r>
              <a:rPr lang="en-US" dirty="0" err="1" smtClean="0"/>
              <a:t>Hiểu</a:t>
            </a:r>
            <a:r>
              <a:rPr lang="en-US" dirty="0" smtClean="0"/>
              <a:t> </a:t>
            </a:r>
            <a:r>
              <a:rPr lang="en-US" dirty="0" err="1" smtClean="0"/>
              <a:t>sâu</a:t>
            </a:r>
            <a:r>
              <a:rPr lang="en-US" dirty="0" smtClean="0"/>
              <a:t> </a:t>
            </a:r>
            <a:r>
              <a:rPr lang="en-US" dirty="0" err="1"/>
              <a:t>hơn</a:t>
            </a:r>
            <a:r>
              <a:rPr lang="en-US" dirty="0"/>
              <a:t> </a:t>
            </a:r>
            <a:r>
              <a:rPr lang="en-US" dirty="0" err="1"/>
              <a:t>về</a:t>
            </a:r>
            <a:r>
              <a:rPr lang="en-US" dirty="0"/>
              <a:t> ma </a:t>
            </a:r>
            <a:r>
              <a:rPr lang="en-US" dirty="0" err="1"/>
              <a:t>túy</a:t>
            </a:r>
            <a:r>
              <a:rPr lang="en-US" dirty="0"/>
              <a:t> </a:t>
            </a:r>
            <a:r>
              <a:rPr lang="en-US" dirty="0" err="1"/>
              <a:t>và</a:t>
            </a:r>
            <a:r>
              <a:rPr lang="en-US" dirty="0"/>
              <a:t> </a:t>
            </a:r>
            <a:r>
              <a:rPr lang="en-US" dirty="0" err="1"/>
              <a:t>cơ</a:t>
            </a:r>
            <a:r>
              <a:rPr lang="en-US" dirty="0"/>
              <a:t> </a:t>
            </a:r>
            <a:r>
              <a:rPr lang="en-US" dirty="0" err="1"/>
              <a:t>chế</a:t>
            </a:r>
            <a:r>
              <a:rPr lang="en-US" dirty="0"/>
              <a:t> </a:t>
            </a:r>
            <a:r>
              <a:rPr lang="en-US" dirty="0" err="1"/>
              <a:t>của</a:t>
            </a:r>
            <a:r>
              <a:rPr lang="en-US" dirty="0"/>
              <a:t> </a:t>
            </a:r>
            <a:r>
              <a:rPr lang="en-US" dirty="0" err="1"/>
              <a:t>nghiện</a:t>
            </a:r>
            <a:r>
              <a:rPr lang="en-US" dirty="0"/>
              <a:t> ma </a:t>
            </a:r>
            <a:r>
              <a:rPr lang="en-US" dirty="0" err="1"/>
              <a:t>túy</a:t>
            </a:r>
            <a:r>
              <a:rPr lang="en-US" dirty="0"/>
              <a:t>, </a:t>
            </a:r>
            <a:r>
              <a:rPr lang="en-US" dirty="0" err="1"/>
              <a:t>tác</a:t>
            </a:r>
            <a:r>
              <a:rPr lang="en-US" dirty="0"/>
              <a:t> </a:t>
            </a:r>
            <a:r>
              <a:rPr lang="en-US" dirty="0" err="1"/>
              <a:t>hại</a:t>
            </a:r>
            <a:r>
              <a:rPr lang="en-US" dirty="0"/>
              <a:t> </a:t>
            </a:r>
            <a:r>
              <a:rPr lang="en-US" dirty="0" err="1"/>
              <a:t>của</a:t>
            </a:r>
            <a:r>
              <a:rPr lang="en-US" dirty="0"/>
              <a:t> ma </a:t>
            </a:r>
            <a:r>
              <a:rPr lang="en-US" dirty="0" err="1"/>
              <a:t>túy</a:t>
            </a:r>
            <a:r>
              <a:rPr lang="en-US" dirty="0"/>
              <a:t>...</a:t>
            </a:r>
          </a:p>
          <a:p>
            <a:pPr lvl="0"/>
            <a:r>
              <a:rPr lang="en-US" dirty="0" err="1" smtClean="0"/>
              <a:t>Học</a:t>
            </a:r>
            <a:r>
              <a:rPr lang="en-US" dirty="0" smtClean="0"/>
              <a:t> </a:t>
            </a:r>
            <a:r>
              <a:rPr lang="en-US" dirty="0" err="1" smtClean="0"/>
              <a:t>được</a:t>
            </a:r>
            <a:r>
              <a:rPr lang="en-US" dirty="0" smtClean="0"/>
              <a:t> </a:t>
            </a:r>
            <a:r>
              <a:rPr lang="en-US" dirty="0" err="1" smtClean="0"/>
              <a:t>kiến</a:t>
            </a:r>
            <a:r>
              <a:rPr lang="en-US" dirty="0" smtClean="0"/>
              <a:t> </a:t>
            </a:r>
            <a:r>
              <a:rPr lang="en-US" dirty="0" err="1"/>
              <a:t>thức</a:t>
            </a:r>
            <a:r>
              <a:rPr lang="en-US" dirty="0"/>
              <a:t> </a:t>
            </a:r>
            <a:r>
              <a:rPr lang="en-US" dirty="0" err="1"/>
              <a:t>và</a:t>
            </a:r>
            <a:r>
              <a:rPr lang="en-US" dirty="0"/>
              <a:t> </a:t>
            </a:r>
            <a:r>
              <a:rPr lang="en-US" dirty="0" err="1" smtClean="0"/>
              <a:t>kỹ</a:t>
            </a:r>
            <a:r>
              <a:rPr lang="en-US" dirty="0" smtClean="0"/>
              <a:t> </a:t>
            </a:r>
            <a:r>
              <a:rPr lang="en-US" dirty="0" err="1"/>
              <a:t>nãng</a:t>
            </a:r>
            <a:r>
              <a:rPr lang="en-US" dirty="0"/>
              <a:t>, </a:t>
            </a:r>
            <a:r>
              <a:rPr lang="en-US" dirty="0" err="1" smtClean="0"/>
              <a:t>ra</a:t>
            </a:r>
            <a:r>
              <a:rPr lang="en-US" dirty="0" smtClean="0"/>
              <a:t> </a:t>
            </a:r>
            <a:r>
              <a:rPr lang="en-US" dirty="0" err="1"/>
              <a:t>quyết</a:t>
            </a:r>
            <a:r>
              <a:rPr lang="en-US" dirty="0"/>
              <a:t> </a:t>
            </a:r>
            <a:r>
              <a:rPr lang="en-US" dirty="0" err="1"/>
              <a:t>định</a:t>
            </a:r>
            <a:r>
              <a:rPr lang="en-US" dirty="0"/>
              <a:t> </a:t>
            </a:r>
            <a:r>
              <a:rPr lang="en-US" dirty="0" err="1"/>
              <a:t>và</a:t>
            </a:r>
            <a:r>
              <a:rPr lang="en-US" dirty="0"/>
              <a:t> </a:t>
            </a:r>
            <a:r>
              <a:rPr lang="en-US" dirty="0" err="1"/>
              <a:t>xử</a:t>
            </a:r>
            <a:r>
              <a:rPr lang="en-US" dirty="0"/>
              <a:t> </a:t>
            </a:r>
            <a:r>
              <a:rPr lang="en-US" dirty="0" err="1"/>
              <a:t>lý</a:t>
            </a:r>
            <a:r>
              <a:rPr lang="en-US" dirty="0"/>
              <a:t> </a:t>
            </a:r>
            <a:r>
              <a:rPr lang="en-US" dirty="0" err="1"/>
              <a:t>tình</a:t>
            </a:r>
            <a:r>
              <a:rPr lang="en-US" dirty="0"/>
              <a:t> </a:t>
            </a:r>
            <a:r>
              <a:rPr lang="en-US" dirty="0" err="1"/>
              <a:t>huống</a:t>
            </a:r>
            <a:r>
              <a:rPr lang="en-US" dirty="0"/>
              <a:t> </a:t>
            </a:r>
            <a:r>
              <a:rPr lang="en-US" dirty="0" smtClean="0"/>
              <a:t>, </a:t>
            </a:r>
            <a:r>
              <a:rPr lang="en-US" dirty="0" err="1" smtClean="0"/>
              <a:t>đối</a:t>
            </a:r>
            <a:r>
              <a:rPr lang="en-US" dirty="0" smtClean="0"/>
              <a:t> </a:t>
            </a:r>
            <a:r>
              <a:rPr lang="en-US" dirty="0" err="1"/>
              <a:t>phó</a:t>
            </a:r>
            <a:r>
              <a:rPr lang="en-US" dirty="0"/>
              <a:t> </a:t>
            </a:r>
            <a:r>
              <a:rPr lang="en-US" dirty="0" err="1"/>
              <a:t>với</a:t>
            </a:r>
            <a:r>
              <a:rPr lang="en-US" dirty="0"/>
              <a:t> </a:t>
            </a:r>
            <a:r>
              <a:rPr lang="en-US" dirty="0" err="1"/>
              <a:t>việc</a:t>
            </a:r>
            <a:r>
              <a:rPr lang="en-US" dirty="0"/>
              <a:t> </a:t>
            </a:r>
            <a:r>
              <a:rPr lang="en-US" dirty="0" err="1"/>
              <a:t>sử</a:t>
            </a:r>
            <a:r>
              <a:rPr lang="en-US" dirty="0"/>
              <a:t> </a:t>
            </a:r>
            <a:r>
              <a:rPr lang="en-US" dirty="0" err="1"/>
              <a:t>dụng</a:t>
            </a:r>
            <a:r>
              <a:rPr lang="en-US" dirty="0"/>
              <a:t> ma </a:t>
            </a:r>
            <a:r>
              <a:rPr lang="en-US" dirty="0" err="1"/>
              <a:t>túy</a:t>
            </a:r>
            <a:endParaRPr lang="en-US" dirty="0"/>
          </a:p>
          <a:p>
            <a:pPr lvl="0"/>
            <a:r>
              <a:rPr lang="en-US" dirty="0" err="1"/>
              <a:t>Xóa</a:t>
            </a:r>
            <a:r>
              <a:rPr lang="en-US" dirty="0"/>
              <a:t> </a:t>
            </a:r>
            <a:r>
              <a:rPr lang="en-US" dirty="0" err="1"/>
              <a:t>bỏ</a:t>
            </a:r>
            <a:r>
              <a:rPr lang="en-US" dirty="0"/>
              <a:t> </a:t>
            </a:r>
            <a:r>
              <a:rPr lang="en-US" dirty="0" err="1"/>
              <a:t>mặc</a:t>
            </a:r>
            <a:r>
              <a:rPr lang="en-US" dirty="0"/>
              <a:t> </a:t>
            </a:r>
            <a:r>
              <a:rPr lang="en-US" dirty="0" err="1"/>
              <a:t>cảm</a:t>
            </a:r>
            <a:r>
              <a:rPr lang="en-US" dirty="0"/>
              <a:t>, </a:t>
            </a:r>
            <a:r>
              <a:rPr lang="en-US" dirty="0" err="1"/>
              <a:t>tự</a:t>
            </a:r>
            <a:r>
              <a:rPr lang="en-US" dirty="0"/>
              <a:t> </a:t>
            </a:r>
            <a:r>
              <a:rPr lang="en-US" dirty="0" err="1"/>
              <a:t>ti</a:t>
            </a:r>
            <a:r>
              <a:rPr lang="en-US" dirty="0"/>
              <a:t> </a:t>
            </a:r>
            <a:r>
              <a:rPr lang="en-US" dirty="0" err="1"/>
              <a:t>và</a:t>
            </a:r>
            <a:r>
              <a:rPr lang="en-US" dirty="0"/>
              <a:t> </a:t>
            </a:r>
            <a:r>
              <a:rPr lang="en-US" dirty="0" err="1"/>
              <a:t>tự</a:t>
            </a:r>
            <a:r>
              <a:rPr lang="en-US" dirty="0"/>
              <a:t> </a:t>
            </a:r>
            <a:r>
              <a:rPr lang="en-US" dirty="0" err="1"/>
              <a:t>kỳ</a:t>
            </a:r>
            <a:r>
              <a:rPr lang="en-US" dirty="0"/>
              <a:t> </a:t>
            </a:r>
            <a:r>
              <a:rPr lang="en-US" dirty="0" err="1"/>
              <a:t>thị</a:t>
            </a:r>
            <a:r>
              <a:rPr lang="en-US" dirty="0"/>
              <a:t> </a:t>
            </a:r>
            <a:r>
              <a:rPr lang="en-US" dirty="0" err="1"/>
              <a:t>để</a:t>
            </a:r>
            <a:r>
              <a:rPr lang="en-US" dirty="0"/>
              <a:t> </a:t>
            </a:r>
            <a:r>
              <a:rPr lang="en-US" dirty="0" err="1"/>
              <a:t>hòa</a:t>
            </a:r>
            <a:r>
              <a:rPr lang="en-US" dirty="0"/>
              <a:t> </a:t>
            </a:r>
            <a:r>
              <a:rPr lang="en-US" dirty="0" err="1"/>
              <a:t>nhập</a:t>
            </a:r>
            <a:r>
              <a:rPr lang="en-US" dirty="0"/>
              <a:t> </a:t>
            </a:r>
            <a:r>
              <a:rPr lang="en-US" dirty="0" err="1"/>
              <a:t>với</a:t>
            </a:r>
            <a:r>
              <a:rPr lang="en-US" dirty="0"/>
              <a:t> </a:t>
            </a:r>
            <a:r>
              <a:rPr lang="en-US" dirty="0" err="1"/>
              <a:t>xã</a:t>
            </a:r>
            <a:r>
              <a:rPr lang="en-US" dirty="0"/>
              <a:t> </a:t>
            </a:r>
            <a:r>
              <a:rPr lang="en-US" dirty="0" err="1"/>
              <a:t>hội</a:t>
            </a:r>
            <a:endParaRPr lang="en-US" dirty="0"/>
          </a:p>
          <a:p>
            <a:pPr lvl="0"/>
            <a:r>
              <a:rPr lang="en-US" dirty="0" err="1"/>
              <a:t>Sống</a:t>
            </a:r>
            <a:r>
              <a:rPr lang="en-US" dirty="0"/>
              <a:t> </a:t>
            </a:r>
            <a:r>
              <a:rPr lang="en-US" dirty="0" err="1"/>
              <a:t>có</a:t>
            </a:r>
            <a:r>
              <a:rPr lang="en-US" dirty="0"/>
              <a:t> </a:t>
            </a:r>
            <a:r>
              <a:rPr lang="en-US" dirty="0" err="1"/>
              <a:t>trách</a:t>
            </a:r>
            <a:r>
              <a:rPr lang="en-US" dirty="0"/>
              <a:t> </a:t>
            </a:r>
            <a:r>
              <a:rPr lang="en-US" dirty="0" err="1"/>
              <a:t>nhiệm</a:t>
            </a:r>
            <a:r>
              <a:rPr lang="en-US" dirty="0"/>
              <a:t> </a:t>
            </a:r>
            <a:r>
              <a:rPr lang="en-US" dirty="0" err="1"/>
              <a:t>với</a:t>
            </a:r>
            <a:r>
              <a:rPr lang="en-US" dirty="0"/>
              <a:t> </a:t>
            </a:r>
            <a:r>
              <a:rPr lang="en-US" dirty="0" err="1"/>
              <a:t>bản</a:t>
            </a:r>
            <a:r>
              <a:rPr lang="en-US" dirty="0"/>
              <a:t> </a:t>
            </a:r>
            <a:r>
              <a:rPr lang="en-US" dirty="0" err="1"/>
              <a:t>thân</a:t>
            </a:r>
            <a:r>
              <a:rPr lang="en-US" dirty="0"/>
              <a:t> </a:t>
            </a:r>
            <a:r>
              <a:rPr lang="en-US" dirty="0" err="1"/>
              <a:t>và</a:t>
            </a:r>
            <a:r>
              <a:rPr lang="en-US" dirty="0"/>
              <a:t> </a:t>
            </a:r>
            <a:r>
              <a:rPr lang="en-US" dirty="0" err="1"/>
              <a:t>gia</a:t>
            </a:r>
            <a:r>
              <a:rPr lang="en-US" dirty="0"/>
              <a:t> </a:t>
            </a:r>
            <a:r>
              <a:rPr lang="en-US" dirty="0" err="1"/>
              <a:t>đình</a:t>
            </a:r>
            <a:r>
              <a:rPr lang="en-US" dirty="0"/>
              <a:t>.</a:t>
            </a:r>
          </a:p>
          <a:p>
            <a:pPr lvl="0"/>
            <a:r>
              <a:rPr lang="en-US" dirty="0" err="1"/>
              <a:t>Thay</a:t>
            </a:r>
            <a:r>
              <a:rPr lang="en-US" dirty="0"/>
              <a:t> </a:t>
            </a:r>
            <a:r>
              <a:rPr lang="en-US" dirty="0" err="1"/>
              <a:t>đổi</a:t>
            </a:r>
            <a:r>
              <a:rPr lang="en-US" dirty="0"/>
              <a:t> </a:t>
            </a:r>
            <a:r>
              <a:rPr lang="en-US" dirty="0" err="1"/>
              <a:t>lối</a:t>
            </a:r>
            <a:r>
              <a:rPr lang="en-US" dirty="0"/>
              <a:t> </a:t>
            </a:r>
            <a:r>
              <a:rPr lang="en-US" dirty="0" err="1"/>
              <a:t>sống</a:t>
            </a:r>
            <a:r>
              <a:rPr lang="en-US" dirty="0"/>
              <a:t>, </a:t>
            </a:r>
            <a:r>
              <a:rPr lang="en-US" dirty="0" err="1"/>
              <a:t>suy</a:t>
            </a:r>
            <a:r>
              <a:rPr lang="en-US" dirty="0"/>
              <a:t> </a:t>
            </a:r>
            <a:r>
              <a:rPr lang="en-US" dirty="0" err="1"/>
              <a:t>nghĩ</a:t>
            </a:r>
            <a:r>
              <a:rPr lang="en-US" dirty="0"/>
              <a:t> </a:t>
            </a:r>
            <a:r>
              <a:rPr lang="en-US" dirty="0" err="1"/>
              <a:t>và</a:t>
            </a:r>
            <a:r>
              <a:rPr lang="en-US" dirty="0"/>
              <a:t> </a:t>
            </a:r>
            <a:r>
              <a:rPr lang="en-US" dirty="0" err="1"/>
              <a:t>hành</a:t>
            </a:r>
            <a:r>
              <a:rPr lang="en-US" dirty="0"/>
              <a:t> vi </a:t>
            </a:r>
            <a:r>
              <a:rPr lang="en-US" dirty="0" err="1"/>
              <a:t>không</a:t>
            </a:r>
            <a:r>
              <a:rPr lang="en-US" dirty="0"/>
              <a:t> </a:t>
            </a:r>
            <a:r>
              <a:rPr lang="en-US" dirty="0" err="1"/>
              <a:t>tích</a:t>
            </a:r>
            <a:r>
              <a:rPr lang="en-US" dirty="0"/>
              <a:t> </a:t>
            </a:r>
            <a:r>
              <a:rPr lang="en-US" dirty="0" err="1"/>
              <a:t>cực</a:t>
            </a:r>
            <a:endParaRPr lang="en-US" dirty="0"/>
          </a:p>
          <a:p>
            <a:pPr lvl="0"/>
            <a:r>
              <a:rPr lang="en-US" dirty="0" err="1"/>
              <a:t>Tiếp</a:t>
            </a:r>
            <a:r>
              <a:rPr lang="en-US" dirty="0"/>
              <a:t> </a:t>
            </a:r>
            <a:r>
              <a:rPr lang="en-US" dirty="0" err="1"/>
              <a:t>cận</a:t>
            </a:r>
            <a:r>
              <a:rPr lang="en-US" dirty="0"/>
              <a:t> </a:t>
            </a:r>
            <a:r>
              <a:rPr lang="en-US" dirty="0" err="1"/>
              <a:t>với</a:t>
            </a:r>
            <a:r>
              <a:rPr lang="en-US" dirty="0"/>
              <a:t> </a:t>
            </a:r>
            <a:r>
              <a:rPr lang="en-US" dirty="0" err="1"/>
              <a:t>các</a:t>
            </a:r>
            <a:r>
              <a:rPr lang="en-US" dirty="0"/>
              <a:t> </a:t>
            </a:r>
            <a:r>
              <a:rPr lang="en-US" dirty="0" err="1"/>
              <a:t>dịch</a:t>
            </a:r>
            <a:r>
              <a:rPr lang="en-US" dirty="0"/>
              <a:t> </a:t>
            </a:r>
            <a:r>
              <a:rPr lang="en-US" dirty="0" err="1"/>
              <a:t>vụ</a:t>
            </a:r>
            <a:r>
              <a:rPr lang="en-US" dirty="0"/>
              <a:t> can </a:t>
            </a:r>
            <a:r>
              <a:rPr lang="en-US" dirty="0" err="1"/>
              <a:t>thiệp</a:t>
            </a:r>
            <a:r>
              <a:rPr lang="en-US" dirty="0"/>
              <a:t> </a:t>
            </a:r>
            <a:r>
              <a:rPr lang="en-US" dirty="0" err="1"/>
              <a:t>cho</a:t>
            </a:r>
            <a:r>
              <a:rPr lang="en-US" dirty="0"/>
              <a:t> </a:t>
            </a:r>
            <a:r>
              <a:rPr lang="en-US" dirty="0" err="1"/>
              <a:t>người</a:t>
            </a:r>
            <a:r>
              <a:rPr lang="en-US" dirty="0"/>
              <a:t> </a:t>
            </a:r>
            <a:r>
              <a:rPr lang="en-US" dirty="0" err="1"/>
              <a:t>nghiện</a:t>
            </a:r>
            <a:r>
              <a:rPr lang="en-US" dirty="0"/>
              <a:t> ma </a:t>
            </a:r>
            <a:r>
              <a:rPr lang="en-US" dirty="0" err="1"/>
              <a:t>túy</a:t>
            </a:r>
            <a:endParaRPr lang="en-US" dirty="0"/>
          </a:p>
          <a:p>
            <a:r>
              <a:rPr lang="en-US" dirty="0" err="1"/>
              <a:t>Giảm</a:t>
            </a:r>
            <a:r>
              <a:rPr lang="en-US" dirty="0"/>
              <a:t> </a:t>
            </a:r>
            <a:r>
              <a:rPr lang="en-US" dirty="0" err="1"/>
              <a:t>tác</a:t>
            </a:r>
            <a:r>
              <a:rPr lang="en-US" dirty="0"/>
              <a:t> </a:t>
            </a:r>
            <a:r>
              <a:rPr lang="en-US" dirty="0" err="1"/>
              <a:t>hại</a:t>
            </a:r>
            <a:r>
              <a:rPr lang="en-US" dirty="0"/>
              <a:t> </a:t>
            </a:r>
            <a:r>
              <a:rPr lang="en-US" dirty="0" err="1"/>
              <a:t>của</a:t>
            </a:r>
            <a:r>
              <a:rPr lang="en-US" dirty="0"/>
              <a:t> ma </a:t>
            </a:r>
            <a:r>
              <a:rPr lang="en-US" dirty="0" err="1"/>
              <a:t>túy</a:t>
            </a:r>
            <a:r>
              <a:rPr lang="en-US" dirty="0"/>
              <a:t>, </a:t>
            </a:r>
            <a:r>
              <a:rPr lang="en-US" dirty="0" err="1"/>
              <a:t>của</a:t>
            </a:r>
            <a:r>
              <a:rPr lang="en-US" dirty="0"/>
              <a:t> </a:t>
            </a:r>
            <a:r>
              <a:rPr lang="en-US" dirty="0" err="1"/>
              <a:t>lan</a:t>
            </a:r>
            <a:r>
              <a:rPr lang="en-US" dirty="0"/>
              <a:t> </a:t>
            </a:r>
            <a:r>
              <a:rPr lang="en-US" dirty="0" err="1"/>
              <a:t>truyền</a:t>
            </a:r>
            <a:r>
              <a:rPr lang="en-US" dirty="0"/>
              <a:t> </a:t>
            </a:r>
            <a:r>
              <a:rPr lang="en-US" dirty="0" err="1"/>
              <a:t>các</a:t>
            </a:r>
            <a:r>
              <a:rPr lang="en-US" dirty="0"/>
              <a:t> </a:t>
            </a:r>
            <a:r>
              <a:rPr lang="en-US" dirty="0" err="1"/>
              <a:t>bệnh</a:t>
            </a:r>
            <a:r>
              <a:rPr lang="en-US" dirty="0"/>
              <a:t> do </a:t>
            </a:r>
            <a:r>
              <a:rPr lang="en-US" dirty="0" err="1"/>
              <a:t>tiêm</a:t>
            </a:r>
            <a:r>
              <a:rPr lang="en-US" dirty="0"/>
              <a:t> </a:t>
            </a:r>
            <a:r>
              <a:rPr lang="en-US" dirty="0" err="1"/>
              <a:t>chích</a:t>
            </a:r>
            <a:r>
              <a:rPr lang="en-US" dirty="0"/>
              <a:t> ma </a:t>
            </a:r>
            <a:r>
              <a:rPr lang="en-US" dirty="0" err="1"/>
              <a:t>túy</a:t>
            </a:r>
            <a:r>
              <a:rPr lang="en-US" dirty="0"/>
              <a:t> </a:t>
            </a:r>
            <a:r>
              <a:rPr lang="en-US" dirty="0" err="1"/>
              <a:t>nhiễm</a:t>
            </a:r>
            <a:r>
              <a:rPr lang="en-US" dirty="0"/>
              <a:t> HIV</a:t>
            </a:r>
          </a:p>
        </p:txBody>
      </p:sp>
      <p:sp>
        <p:nvSpPr>
          <p:cNvPr id="2" name="Title 1"/>
          <p:cNvSpPr>
            <a:spLocks noGrp="1"/>
          </p:cNvSpPr>
          <p:nvPr>
            <p:ph type="title"/>
          </p:nvPr>
        </p:nvSpPr>
        <p:spPr/>
        <p:txBody>
          <a:bodyPr>
            <a:normAutofit/>
          </a:bodyPr>
          <a:lstStyle/>
          <a:p>
            <a:r>
              <a:rPr lang="en-US" sz="3200" dirty="0" err="1" smtClean="0">
                <a:latin typeface="Times New Roman" pitchFamily="18" charset="0"/>
                <a:cs typeface="Times New Roman" pitchFamily="18" charset="0"/>
              </a:rPr>
              <a:t>Mục</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đích</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cụ</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thể</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của</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Tham</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vấn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điều</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trị</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nghiện</a:t>
            </a:r>
            <a:r>
              <a:rPr lang="en-US" sz="3200" dirty="0" smtClean="0">
                <a:latin typeface="Times New Roman" pitchFamily="18" charset="0"/>
                <a:cs typeface="Times New Roman" pitchFamily="18" charset="0"/>
              </a:rPr>
              <a:t> ma </a:t>
            </a:r>
            <a:r>
              <a:rPr lang="en-US" sz="3200" dirty="0" err="1" smtClean="0">
                <a:latin typeface="Times New Roman" pitchFamily="18" charset="0"/>
                <a:cs typeface="Times New Roman" pitchFamily="18" charset="0"/>
              </a:rPr>
              <a:t>túy</a:t>
            </a:r>
            <a:endParaRPr lang="en-US" sz="3200" dirty="0">
              <a:latin typeface="Times New Roman" pitchFamily="18" charset="0"/>
              <a:cs typeface="Times New Roman" pitchFamily="18" charset="0"/>
            </a:endParaRPr>
          </a:p>
        </p:txBody>
      </p:sp>
    </p:spTree>
    <p:extLst>
      <p:ext uri="{BB962C8B-B14F-4D97-AF65-F5344CB8AC3E}">
        <p14:creationId xmlns:p14="http://schemas.microsoft.com/office/powerpoint/2010/main" val="22126471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436</TotalTime>
  <Words>2478</Words>
  <Application>Microsoft Office PowerPoint</Application>
  <PresentationFormat>On-screen Show (4:3)</PresentationFormat>
  <Paragraphs>131</Paragraphs>
  <Slides>23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Calibri</vt:lpstr>
      <vt:lpstr>Lucida Sans Unicode</vt:lpstr>
      <vt:lpstr>Times New Roman</vt:lpstr>
      <vt:lpstr>Verdana</vt:lpstr>
      <vt:lpstr>Wingdings 2</vt:lpstr>
      <vt:lpstr>Wingdings 3</vt:lpstr>
      <vt:lpstr>Concourse</vt:lpstr>
      <vt:lpstr> MỘT SỐ THÁCH THỨC TRONG SỬ DỤNG THAM VẤN  ĐIỀU TRỊ NGHIỆN MA TÚY TẠI VIỆT NAM HIỆN NAY  Hội nghị Quốc Gia  thứ IV về Rối loạn sử dụng chất và HIV Tp. HCM, ngày 3-5/8/2017 </vt:lpstr>
      <vt:lpstr>1. Một số vấn đề nghiện ma túy ở Việt Nam</vt:lpstr>
      <vt:lpstr>2. Những xu hướng can thiệp trợ giúp người nghiện ma túy qua các thời gian</vt:lpstr>
      <vt:lpstr>3. Tham vấn điều trị nghiện ma túy (ĐTNMT): 3.1 khái niệm</vt:lpstr>
      <vt:lpstr>3.2 Người nghiện ma túy cần tới tham vấn bởi:</vt:lpstr>
      <vt:lpstr>3.3 Vai trò của người tham vấn điều trị nghiện ma túy </vt:lpstr>
      <vt:lpstr>3.4 Để tham vấn điều trị nghiện được xảy ra</vt:lpstr>
      <vt:lpstr>3.5. Mục đích của tham vấn/tư vấn ĐTNMT </vt:lpstr>
      <vt:lpstr>Mục đích cụ thể của Tham vấn điều trị nghiện ma túy</vt:lpstr>
      <vt:lpstr>4. Chính sách mới và việc sử dụng hình thức can thiệp tâm lý (tham vấn điều trị nghiện) với người nghiện ma túy: 4.1 Đề án đổi mới CTCN</vt:lpstr>
      <vt:lpstr>4.2 Thông tư 04/2016/TT- BLĐTBXH BAN HÀNH KHUNG CHƯƠNG TRÌNH ĐÀO TẠO VỀ TƯ VẤN ĐIỀU TRỊ NGHIỆN MA TÚY</vt:lpstr>
      <vt:lpstr>4.3 Một số kết quả đạt được trong việc phát triển hình thức can thiệp tham vấn  điều trị nghiện</vt:lpstr>
      <vt:lpstr>5. MỘT SỐ THÁCH THỨC/KHÓ KHĂN TRONG PHÁT TRIỂN THAM VẤN TRONG ĐIỀU TRỊ NGHIỆN</vt:lpstr>
      <vt:lpstr>5.1. Nhận thức về vai trò của tham vấn trong điều trị nghiện còn hạn chế</vt:lpstr>
      <vt:lpstr>5.2. Đội ngũ cán bộ làm tham vấn điều trị nghiện thiếu, yếu</vt:lpstr>
      <vt:lpstr>5.3. Công tác tổ chức triển khai tham vấn, tư vấn điều trị nghiện còn nhiều khó khăn</vt:lpstr>
      <vt:lpstr>5.4. Mạng lưới cơ sở sử dụng tham vấn điều trị nghiện ma túy chưa rộng rãi</vt:lpstr>
      <vt:lpstr>5.5. Công tác tổ chức đào tạo tham vấn/tư vấn điều trị nghiện còn có những bất cập</vt:lpstr>
      <vt:lpstr>5.6 Công tác tổ chức đào tạo tham vấn/tư vấn điều trị nghiện còn có những bất cập (tiếp)</vt:lpstr>
      <vt:lpstr>Khung Chương trình đào tạo về tư vấn điều trị nghiện ma túy  (Thông tư 04/2016/TT-BLĐTBXH)</vt:lpstr>
      <vt:lpstr>Đánh giá chung đối với chương trình bồi dưỡng ngắn ngày về tham vấn điều trị nghiện ma túy</vt:lpstr>
      <vt:lpstr>Đối với đào tạo chính quy về tham vấn điều trị nghiện ma túy</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MỘT SỐ THÁCH THỨC TRONG SỬ DỤNG THAM VẤN  ĐIỀU TRỊ NGHIỆN TẠI VIỆT NAM HIỆN NAY Hội thảo Tp. HCM ngày 4/8/2017</dc:title>
  <dc:creator>User</dc:creator>
  <cp:lastModifiedBy>DCOM</cp:lastModifiedBy>
  <cp:revision>51</cp:revision>
  <dcterms:created xsi:type="dcterms:W3CDTF">2017-07-12T07:13:29Z</dcterms:created>
  <dcterms:modified xsi:type="dcterms:W3CDTF">2017-07-20T03:54:58Z</dcterms:modified>
</cp:coreProperties>
</file>