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image" Target="../media/image8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794816414686825E-3"/>
          <c:y val="0.32019704433497537"/>
          <c:w val="0.92872570194384452"/>
          <c:h val="0.2791461412151067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Tỷ lệ %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0.3222858382681974"/>
                  <c:y val="-0.1854265649628705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9.8510859379928414E-2"/>
                  <c:y val="-0.16531893493071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Worker, </a:t>
                    </a:r>
                    <a:r>
                      <a:rPr lang="en-US" dirty="0"/>
                      <a:t>19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9497624425729007E-2"/>
                  <c:y val="0.1862964560011671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4233261339092869E-2"/>
                  <c:y val="0.26694277844666381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vi-VN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Officer</c:v>
                </c:pt>
                <c:pt idx="1">
                  <c:v>Worker</c:v>
                </c:pt>
                <c:pt idx="2">
                  <c:v>Student</c:v>
                </c:pt>
                <c:pt idx="3">
                  <c:v>Freelancer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4.8</c:v>
                </c:pt>
                <c:pt idx="1">
                  <c:v>19</c:v>
                </c:pt>
                <c:pt idx="2">
                  <c:v>16.2</c:v>
                </c:pt>
                <c:pt idx="3">
                  <c:v>60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vi-V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985507246376812E-2"/>
          <c:y val="0.25118483412322273"/>
          <c:w val="0.97342995169082125"/>
          <c:h val="0.3791469194312795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Tỷ lệ %</c:v>
                </c:pt>
              </c:strCache>
            </c:strRef>
          </c:tx>
          <c:spPr>
            <a:solidFill>
              <a:schemeClr val="accent1"/>
            </a:solidFill>
            <a:ln w="12699">
              <a:solidFill>
                <a:schemeClr val="tx1"/>
              </a:solidFill>
              <a:prstDash val="solid"/>
            </a:ln>
          </c:spPr>
          <c:explosion val="25"/>
          <c:dPt>
            <c:idx val="0"/>
            <c:bubble3D val="0"/>
          </c:dPt>
          <c:dPt>
            <c:idx val="1"/>
            <c:bubble3D val="0"/>
            <c:spPr>
              <a:solidFill>
                <a:schemeClr val="accent2"/>
              </a:solidFill>
              <a:ln w="12699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2699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0007779532467313E-2"/>
                  <c:y val="0.1234617350421335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8985507246376805E-2"/>
                  <c:y val="0.3541182946985846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8767418974451471E-2"/>
                  <c:y val="-0.1607842791772931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975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Nhóm bạn</c:v>
                </c:pt>
                <c:pt idx="1">
                  <c:v>Người thân</c:v>
                </c:pt>
                <c:pt idx="2">
                  <c:v>Xung đột tâm lý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76.2</c:v>
                </c:pt>
                <c:pt idx="1">
                  <c:v>6.7</c:v>
                </c:pt>
                <c:pt idx="2">
                  <c:v>17.100000000000001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2699">
          <a:solidFill>
            <a:schemeClr val="tx1"/>
          </a:solidFill>
          <a:prstDash val="solid"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8309178743961352E-2"/>
          <c:y val="0.23696682464454977"/>
          <c:w val="0.90579710144927539"/>
          <c:h val="0.35308056872037913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chemeClr val="accent1"/>
            </a:solidFill>
            <a:ln w="12699">
              <a:solidFill>
                <a:schemeClr val="tx1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FF6600"/>
              </a:solidFill>
              <a:ln w="12699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2699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2699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0.11351862240922551"/>
                  <c:y val="0.243132381151678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1352657004830918"/>
                  <c:y val="0.2091248441753587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39%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&lt; 6 tháng</c:v>
                </c:pt>
                <c:pt idx="1">
                  <c:v> 6 - 12 tháng</c:v>
                </c:pt>
                <c:pt idx="2">
                  <c:v>&gt; 12 tháng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50.5</c:v>
                </c:pt>
                <c:pt idx="1">
                  <c:v>39</c:v>
                </c:pt>
                <c:pt idx="2">
                  <c:v>10.5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2699">
          <a:solidFill>
            <a:schemeClr val="tx1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1.6908212560386472E-2"/>
          <c:y val="0.79383886255924174"/>
          <c:w val="0.95652173913043481"/>
          <c:h val="0.19194312796208532"/>
        </c:manualLayout>
      </c:layout>
      <c:overlay val="0"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84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vi-VN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0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253275109170307"/>
          <c:y val="1.8739352640545145E-2"/>
          <c:w val="0.44104803493449779"/>
          <c:h val="0.8568994889267461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33CCCC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1062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2124">
                <a:noFill/>
              </a:ln>
            </c:spPr>
            <c:txPr>
              <a:bodyPr/>
              <a:lstStyle/>
              <a:p>
                <a:pPr>
                  <a:defRPr sz="1742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Thay đổi giấc ngủ</c:v>
                </c:pt>
                <c:pt idx="1">
                  <c:v>Ý tưởng hoang tưởng</c:v>
                </c:pt>
                <c:pt idx="2">
                  <c:v>Gỉam khả năng làm việc</c:v>
                </c:pt>
                <c:pt idx="3">
                  <c:v>Dễ cáu giận</c:v>
                </c:pt>
                <c:pt idx="4">
                  <c:v>Giảm quan hệ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100</c:v>
                </c:pt>
                <c:pt idx="1">
                  <c:v>99</c:v>
                </c:pt>
                <c:pt idx="2">
                  <c:v>94.2</c:v>
                </c:pt>
                <c:pt idx="3">
                  <c:v>78</c:v>
                </c:pt>
                <c:pt idx="4">
                  <c:v>74.3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12567264"/>
        <c:axId val="1912560192"/>
      </c:barChart>
      <c:catAx>
        <c:axId val="19125672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125601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12560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42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912567264"/>
        <c:crosses val="autoZero"/>
        <c:crossBetween val="between"/>
      </c:valAx>
      <c:spPr>
        <a:noFill/>
        <a:ln w="22124">
          <a:noFill/>
        </a:ln>
      </c:spPr>
    </c:plotArea>
    <c:plotVisOnly val="1"/>
    <c:dispBlanksAs val="gap"/>
    <c:showDLblsOverMax val="0"/>
  </c:chart>
  <c:spPr>
    <a:solidFill>
      <a:srgbClr val="FF00FF"/>
    </a:solidFill>
    <a:ln>
      <a:noFill/>
    </a:ln>
  </c:spPr>
  <c:txPr>
    <a:bodyPr/>
    <a:lstStyle/>
    <a:p>
      <a:pPr>
        <a:defRPr sz="1742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109890109890109"/>
          <c:y val="2.1113243761996161E-2"/>
          <c:w val="0.43736263736263736"/>
          <c:h val="0.8771593090211132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33CCCC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654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6"/>
              <c:layout>
                <c:manualLayout>
                  <c:x val="3.5346097201767304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08">
                <a:noFill/>
              </a:ln>
            </c:spPr>
            <c:txPr>
              <a:bodyPr/>
              <a:lstStyle/>
              <a:p>
                <a:pPr>
                  <a:defRPr sz="1395" b="0" i="0" u="none" strike="noStrike" baseline="0">
                    <a:solidFill>
                      <a:srgbClr val="FF0000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Sheet1!$B$1:$I$1</c:f>
              <c:strCache>
                <c:ptCount val="8"/>
                <c:pt idx="0">
                  <c:v>Thay đổi giấc ngủ</c:v>
                </c:pt>
                <c:pt idx="1">
                  <c:v>Hoang tưởng</c:v>
                </c:pt>
                <c:pt idx="2">
                  <c:v>Ảo giác</c:v>
                </c:pt>
                <c:pt idx="3">
                  <c:v>Gỉam khả năng làm việc</c:v>
                </c:pt>
                <c:pt idx="4">
                  <c:v>Rối loạn hành vi</c:v>
                </c:pt>
                <c:pt idx="5">
                  <c:v>Bồn chồn bứt rứt</c:v>
                </c:pt>
                <c:pt idx="6">
                  <c:v>Rối loạn hoạt động tình dục</c:v>
                </c:pt>
                <c:pt idx="7">
                  <c:v>Triệu chứng khác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100</c:v>
                </c:pt>
                <c:pt idx="1">
                  <c:v>93.3</c:v>
                </c:pt>
                <c:pt idx="2">
                  <c:v>65.7</c:v>
                </c:pt>
                <c:pt idx="3">
                  <c:v>94.2</c:v>
                </c:pt>
                <c:pt idx="4">
                  <c:v>64.7</c:v>
                </c:pt>
                <c:pt idx="5">
                  <c:v>40</c:v>
                </c:pt>
                <c:pt idx="6">
                  <c:v>20.9</c:v>
                </c:pt>
                <c:pt idx="7">
                  <c:v>76.2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912565632"/>
        <c:axId val="1912566176"/>
      </c:barChart>
      <c:catAx>
        <c:axId val="1912565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5" b="0" i="0" u="none" strike="noStrike" baseline="0">
                <a:solidFill>
                  <a:srgbClr val="FF0000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9125661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12566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6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95" b="0" i="0" u="none" strike="noStrike" baseline="0">
                <a:solidFill>
                  <a:srgbClr val="FF0000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912565632"/>
        <c:crosses val="autoZero"/>
        <c:crossBetween val="between"/>
      </c:valAx>
      <c:spPr>
        <a:noFill/>
        <a:ln w="25308">
          <a:noFill/>
        </a:ln>
      </c:spPr>
    </c:plotArea>
    <c:plotVisOnly val="1"/>
    <c:dispBlanksAs val="gap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FFFF00" mc:Ignorable="a14" a14:legacySpreadsheetColorIndex="13"/>
        </a:gs>
        <a:gs pos="100000">
          <a:srgbClr xmlns:mc="http://schemas.openxmlformats.org/markup-compatibility/2006" xmlns:a14="http://schemas.microsoft.com/office/drawing/2010/main" val="FFFFFE" mc:Ignorable="a14" a14:legacySpreadsheetColorIndex="13">
            <a:gamma/>
            <a:tint val="73725"/>
            <a:invGamma/>
          </a:srgbClr>
        </a:gs>
      </a:gsLst>
      <a:lin ang="5400000" scaled="1"/>
    </a:gradFill>
    <a:ln w="3164">
      <a:solidFill>
        <a:schemeClr val="tx1"/>
      </a:solidFill>
      <a:prstDash val="solid"/>
    </a:ln>
  </c:spPr>
  <c:txPr>
    <a:bodyPr/>
    <a:lstStyle/>
    <a:p>
      <a:pPr>
        <a:defRPr sz="1395" b="0" i="0" u="none" strike="noStrike" baseline="0">
          <a:solidFill>
            <a:srgbClr val="FF0000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594202898550725"/>
          <c:y val="4.9763033175355451E-2"/>
          <c:w val="0.85990338164251212"/>
          <c:h val="0.699052132701421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FF00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Hoang tưởng bị hại</c:v>
                </c:pt>
                <c:pt idx="1">
                  <c:v>Hoang tưởng liên hệ</c:v>
                </c:pt>
                <c:pt idx="2">
                  <c:v>Hoang tưởng bị theo dõi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70.400000000000006</c:v>
                </c:pt>
                <c:pt idx="1">
                  <c:v>14.3</c:v>
                </c:pt>
                <c:pt idx="2">
                  <c:v>27.5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792424544"/>
        <c:axId val="1792418016"/>
        <c:axId val="0"/>
      </c:bar3DChart>
      <c:catAx>
        <c:axId val="1792424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17924180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92418016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792424544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360774818401939"/>
          <c:y val="2.6066350710900472E-2"/>
          <c:w val="0.66343825665859568"/>
          <c:h val="0.812796208530805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33CCCC" mc:Ignorable="a14" a14:legacySpreadsheetColorIndex="24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2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69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4273980101719311"/>
                  <c:y val="-1.531243939335169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7558329461040489"/>
                  <c:y val="1.261394049881695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20014487679743345"/>
                  <c:y val="-4.3404057251464258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8.1217321561563097E-2"/>
                  <c:y val="2.108917419805283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0609997517488971"/>
                  <c:y val="-1.6756526123889687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FFFF00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Ảo thanh phức tạp</c:v>
                </c:pt>
                <c:pt idx="1">
                  <c:v>Ảo thanh thô sơ</c:v>
                </c:pt>
                <c:pt idx="2">
                  <c:v>Ảo thị</c:v>
                </c:pt>
                <c:pt idx="3">
                  <c:v>Ảo khứu</c:v>
                </c:pt>
                <c:pt idx="4">
                  <c:v>Ảo xúc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52.1</c:v>
                </c:pt>
                <c:pt idx="1">
                  <c:v>27.5</c:v>
                </c:pt>
                <c:pt idx="2">
                  <c:v>31.2</c:v>
                </c:pt>
                <c:pt idx="3">
                  <c:v>2.9</c:v>
                </c:pt>
                <c:pt idx="4">
                  <c:v>10.1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792423456"/>
        <c:axId val="1792422368"/>
      </c:barChart>
      <c:catAx>
        <c:axId val="1792423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FFFF00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792422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92422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FFFF00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792423456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spPr>
    <a:solidFill>
      <a:srgbClr val="FF0000"/>
    </a:solidFill>
    <a:ln>
      <a:noFill/>
    </a:ln>
  </c:spPr>
  <c:txPr>
    <a:bodyPr/>
    <a:lstStyle/>
    <a:p>
      <a:pPr>
        <a:defRPr sz="1800" b="0" i="0" u="none" strike="noStrike" baseline="0">
          <a:solidFill>
            <a:srgbClr val="FFFF00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02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144927536231885"/>
          <c:y val="3.5545023696682464E-2"/>
          <c:w val="0.87439613526570048"/>
          <c:h val="0.682464454976303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chemeClr val="accent1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8203064203229902E-2"/>
                  <c:y val="-6.59419295471862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9495222459043959E-2"/>
                  <c:y val="-7.6354077751949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176662506948199"/>
                  <c:y val="-3.11397388617561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Hành vi gây hại chi bản thân</c:v>
                </c:pt>
                <c:pt idx="1">
                  <c:v>Hành vi toan tự sát</c:v>
                </c:pt>
                <c:pt idx="2">
                  <c:v>Hành vi kích động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20.95</c:v>
                </c:pt>
                <c:pt idx="1">
                  <c:v>0.95</c:v>
                </c:pt>
                <c:pt idx="2">
                  <c:v>79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999703904"/>
        <c:axId val="1999704992"/>
        <c:axId val="0"/>
      </c:bar3DChart>
      <c:catAx>
        <c:axId val="1999703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1999704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99704992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vi-VN"/>
          </a:p>
        </c:txPr>
        <c:crossAx val="1999703904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vi-V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782082324455206"/>
          <c:y val="2.6066350710900472E-2"/>
          <c:w val="0.68038740920096852"/>
          <c:h val="0.9526066350710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blipFill dpi="0" rotWithShape="0">
              <a:blip xmlns:r="http://schemas.openxmlformats.org/officeDocument/2006/relationships" r:embed="rId1"/>
              <a:srcRect/>
              <a:tile tx="0" ty="0" sx="100000" sy="100000" flip="none" algn="tl"/>
            </a:blipFill>
            <a:ln w="12699">
              <a:solidFill>
                <a:schemeClr val="tx1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vi-V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Cấu véo</c:v>
                </c:pt>
                <c:pt idx="1">
                  <c:v>Tăng chú ý</c:v>
                </c:pt>
                <c:pt idx="2">
                  <c:v>Giảm cân</c:v>
                </c:pt>
                <c:pt idx="3">
                  <c:v>Rối loạn trí nhớ</c:v>
                </c:pt>
                <c:pt idx="4">
                  <c:v>Giảm thèm ăn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10.1</c:v>
                </c:pt>
                <c:pt idx="1">
                  <c:v>67.599999999999994</c:v>
                </c:pt>
                <c:pt idx="2">
                  <c:v>21.9</c:v>
                </c:pt>
                <c:pt idx="3">
                  <c:v>37.1</c:v>
                </c:pt>
                <c:pt idx="4">
                  <c:v>25.7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999702272"/>
        <c:axId val="2023095968"/>
      </c:barChart>
      <c:catAx>
        <c:axId val="19997022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230959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0230959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99702272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spPr>
    <a:gradFill rotWithShape="0">
      <a:gsLst>
        <a:gs pos="0">
          <a:srgbClr xmlns:mc="http://schemas.openxmlformats.org/markup-compatibility/2006" xmlns:a14="http://schemas.microsoft.com/office/drawing/2010/main" val="339966" mc:Ignorable="a14" a14:legacySpreadsheetColorIndex="57"/>
        </a:gs>
        <a:gs pos="100000">
          <a:srgbClr xmlns:mc="http://schemas.openxmlformats.org/markup-compatibility/2006" xmlns:a14="http://schemas.microsoft.com/office/drawing/2010/main" val="000000" mc:Ignorable="a14" a14:legacySpreadsheetColorIndex="57">
            <a:gamma/>
            <a:shade val="46275"/>
            <a:invGamma/>
          </a:srgbClr>
        </a:gs>
      </a:gsLst>
      <a:path path="rect">
        <a:fillToRect l="100000" b="100000"/>
      </a:path>
    </a:gradFill>
    <a:ln>
      <a:noFill/>
    </a:ln>
  </c:spPr>
  <c:txPr>
    <a:bodyPr/>
    <a:lstStyle/>
    <a:p>
      <a:pPr>
        <a:defRPr sz="180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vi-VN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F50BA-E2AA-47D5-9DB0-304B7A6E1EE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B02CC-5ECE-4AE1-B1C2-F794F38C7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0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A3A1EAE4-19FB-42E3-8627-5A7F66BDDB84}" type="slidenum">
              <a:rPr lang="en-US">
                <a:solidFill>
                  <a:prstClr val="black"/>
                </a:solidFill>
                <a:latin typeface="Arial" charset="0"/>
              </a:rPr>
              <a:pPr eaLnBrk="1" hangingPunct="1"/>
              <a:t>25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Các triệu chứng sớm thường gặp</a:t>
            </a:r>
          </a:p>
        </p:txBody>
      </p:sp>
    </p:spTree>
    <p:extLst>
      <p:ext uri="{BB962C8B-B14F-4D97-AF65-F5344CB8AC3E}">
        <p14:creationId xmlns:p14="http://schemas.microsoft.com/office/powerpoint/2010/main" val="427096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4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6F165-C1B0-444C-A417-61744DEACB0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4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601D9-FCD1-4FFC-A9D6-84D10998B58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4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2D0FE-CAC3-47A0-B932-300567E55E8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64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05EE6-E226-4434-9641-0C41C52C61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6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85343-1B24-4307-8738-D552FB0962B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888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96BA6-F714-4CB6-9E61-0F17DD46F24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111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F56EE-A0A5-4E52-9F18-CDF4D8DC6E5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30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FB054-7056-4D32-999C-CA391D82A04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86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51C72-C562-4A1D-A7C9-99B08A4F481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49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8917-3E33-4196-8310-4002A941A06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6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C6FB4-30BA-4839-AD14-6D3A60B99AC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48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2AFAF-A03E-453F-A6D2-ACEB4FDA9D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11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DD210-2F1B-4A39-97B3-B5ECFECEF6F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4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5B05F-6E7E-41DD-B764-E79DB5E9D09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5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D1394-D6B2-4AF9-B87B-FB8BC591585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4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4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296D8-6314-4753-BB45-001920EE4E22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709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52400" y="609600"/>
            <a:ext cx="9144000" cy="5791200"/>
          </a:xfrm>
        </p:spPr>
        <p:txBody>
          <a:bodyPr anchor="t"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CLINICAL FEATURES AND </a:t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ACUTE PSYCHOSIS  TREATMENT </a:t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AMONG METHAMPHETAMIN USERS</a:t>
            </a:r>
            <a:r>
              <a:rPr lang="en-US" sz="2800" dirty="0" smtClean="0">
                <a:latin typeface="Arial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Arial" charset="0"/>
                <a:cs typeface="Times New Roman" pitchFamily="18" charset="0"/>
              </a:rPr>
            </a:br>
            <a:r>
              <a:rPr lang="en-US" sz="2800" dirty="0">
                <a:latin typeface="Arial" charset="0"/>
                <a:cs typeface="Times New Roman" pitchFamily="18" charset="0"/>
              </a:rPr>
              <a:t/>
            </a:r>
            <a:br>
              <a:rPr lang="en-US" sz="2800" dirty="0">
                <a:latin typeface="Arial" charset="0"/>
                <a:cs typeface="Times New Roman" pitchFamily="18" charset="0"/>
              </a:rPr>
            </a:br>
            <a:r>
              <a:rPr lang="en-US" sz="3600" dirty="0" smtClean="0">
                <a:latin typeface="Arial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Arial" charset="0"/>
                <a:cs typeface="Times New Roman" pitchFamily="18" charset="0"/>
              </a:rPr>
            </a:br>
            <a:r>
              <a:rPr lang="en-US" sz="2800" dirty="0" smtClean="0">
                <a:latin typeface="Arial" charset="0"/>
              </a:rPr>
              <a:t/>
            </a:r>
            <a:br>
              <a:rPr lang="en-US" sz="2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NGUYEN HUU THANG, MD</a:t>
            </a:r>
          </a:p>
        </p:txBody>
      </p:sp>
    </p:spTree>
    <p:extLst>
      <p:ext uri="{BB962C8B-B14F-4D97-AF65-F5344CB8AC3E}">
        <p14:creationId xmlns:p14="http://schemas.microsoft.com/office/powerpoint/2010/main" val="389437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vi-VN" sz="2800" dirty="0" smtClean="0"/>
              <a:t> </a:t>
            </a:r>
            <a:r>
              <a:rPr lang="en-US" b="1" dirty="0" smtClean="0">
                <a:solidFill>
                  <a:schemeClr val="hlink"/>
                </a:solidFill>
                <a:latin typeface="Arial" charset="0"/>
              </a:rPr>
              <a:t>Inclusion criteria</a:t>
            </a:r>
            <a:endParaRPr lang="vi-VN" dirty="0" smtClean="0">
              <a:latin typeface="Arial" charset="0"/>
            </a:endParaRPr>
          </a:p>
          <a:p>
            <a:pPr algn="just" eaLnBrk="1" hangingPunct="1">
              <a:buFontTx/>
              <a:buChar char="-"/>
              <a:defRPr/>
            </a:pPr>
            <a:r>
              <a:rPr lang="en-US" dirty="0" smtClean="0">
                <a:latin typeface="Arial" charset="0"/>
              </a:rPr>
              <a:t>Using crystal </a:t>
            </a:r>
            <a:r>
              <a:rPr lang="en-US" dirty="0">
                <a:latin typeface="Arial" charset="0"/>
              </a:rPr>
              <a:t>methamphetamine by </a:t>
            </a:r>
            <a:r>
              <a:rPr lang="en-US" dirty="0" smtClean="0">
                <a:latin typeface="Arial" charset="0"/>
              </a:rPr>
              <a:t>snorting</a:t>
            </a:r>
          </a:p>
          <a:p>
            <a:pPr algn="just" eaLnBrk="1" hangingPunct="1">
              <a:buFontTx/>
              <a:buChar char="-"/>
              <a:defRPr/>
            </a:pPr>
            <a:r>
              <a:rPr lang="en-US" dirty="0" smtClean="0">
                <a:latin typeface="Arial" charset="0"/>
              </a:rPr>
              <a:t>Acute psychosis symptoms lead to hospitalization (Ho Chi Minh city Psychiatric Hospital)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METHOD</a:t>
            </a:r>
            <a:endParaRPr lang="en-US" sz="36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55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92100"/>
            <a:ext cx="76200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METHOD</a:t>
            </a:r>
            <a:endParaRPr lang="en-US" sz="3600" b="1" dirty="0">
              <a:latin typeface="Times New Roman" pitchFamily="18" charset="0"/>
            </a:endParaRPr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0386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endParaRPr lang="pt-BR" b="1" dirty="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pt-BR" b="1" dirty="0" smtClean="0">
                <a:solidFill>
                  <a:schemeClr val="hlink"/>
                </a:solidFill>
                <a:latin typeface="Arial" charset="0"/>
              </a:rPr>
              <a:t>Exclusion criteria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  <a:defRPr/>
            </a:pPr>
            <a:r>
              <a:rPr lang="pt-BR" dirty="0" smtClean="0">
                <a:effectLst/>
                <a:latin typeface="Arial" charset="0"/>
              </a:rPr>
              <a:t>Cases with underlying causes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  <a:defRPr/>
            </a:pPr>
            <a:r>
              <a:rPr lang="pt-BR" dirty="0" smtClean="0">
                <a:effectLst/>
                <a:latin typeface="Arial" charset="0"/>
              </a:rPr>
              <a:t>History </a:t>
            </a:r>
            <a:r>
              <a:rPr lang="pt-BR" dirty="0">
                <a:effectLst/>
                <a:latin typeface="Arial" charset="0"/>
              </a:rPr>
              <a:t>of s</a:t>
            </a:r>
            <a:r>
              <a:rPr lang="pt-BR" dirty="0" smtClean="0">
                <a:effectLst/>
                <a:latin typeface="Arial" charset="0"/>
              </a:rPr>
              <a:t>chizophrenia, mood disorders, anxiety disorder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  <a:defRPr/>
            </a:pPr>
            <a:r>
              <a:rPr lang="pt-BR" dirty="0" smtClean="0">
                <a:effectLst/>
                <a:latin typeface="Arial" charset="0"/>
              </a:rPr>
              <a:t>Incorporate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  <a:defRPr/>
            </a:pPr>
            <a:r>
              <a:rPr lang="pt-BR" dirty="0" smtClean="0">
                <a:effectLst/>
                <a:latin typeface="Arial" charset="0"/>
              </a:rPr>
              <a:t>Other mental disorders due to methamphetamine (not psychosis)</a:t>
            </a:r>
            <a:endParaRPr lang="pt-BR" dirty="0"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72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92100"/>
            <a:ext cx="79248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METHOD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hlink"/>
                </a:solidFill>
                <a:effectLst/>
                <a:latin typeface="Arial" charset="0"/>
              </a:rPr>
              <a:t>Time and Site</a:t>
            </a:r>
            <a:endParaRPr lang="vi-VN" dirty="0" smtClean="0">
              <a:solidFill>
                <a:schemeClr val="hlink"/>
              </a:solidFill>
              <a:effectLst/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en-US" dirty="0" smtClean="0">
                <a:effectLst/>
                <a:latin typeface="Arial" charset="0"/>
              </a:rPr>
              <a:t>Ho Chi Minh city Psychiatric Hospital</a:t>
            </a:r>
            <a:endParaRPr lang="en-US" dirty="0">
              <a:effectLst/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buFontTx/>
              <a:buChar char="-"/>
            </a:pPr>
            <a:r>
              <a:rPr lang="en-US" dirty="0" smtClean="0">
                <a:effectLst/>
                <a:latin typeface="Arial" charset="0"/>
              </a:rPr>
              <a:t>Inpatient department</a:t>
            </a:r>
            <a:endParaRPr lang="vi-VN" dirty="0" smtClean="0"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4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z="3200" b="1" dirty="0" smtClean="0">
                <a:solidFill>
                  <a:srgbClr val="FF0000"/>
                </a:solidFill>
                <a:latin typeface="Arial" charset="0"/>
              </a:rPr>
              <a:t>METHOD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82000" cy="5257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chemeClr val="hlink"/>
                </a:solidFill>
                <a:latin typeface="Arial" charset="0"/>
              </a:rPr>
              <a:t>Study design</a:t>
            </a:r>
            <a:endParaRPr lang="pt-BR" dirty="0" smtClean="0">
              <a:solidFill>
                <a:schemeClr val="hlink"/>
              </a:solidFill>
              <a:latin typeface="Arial" charset="0"/>
            </a:endParaRPr>
          </a:p>
          <a:p>
            <a:pPr algn="just" eaLnBrk="1" hangingPunct="1">
              <a:defRPr/>
            </a:pPr>
            <a:r>
              <a:rPr lang="pt-BR" dirty="0" smtClean="0">
                <a:latin typeface="Arial" charset="0"/>
              </a:rPr>
              <a:t>Prospective, cross-sectional study</a:t>
            </a:r>
          </a:p>
        </p:txBody>
      </p:sp>
    </p:spTree>
    <p:extLst>
      <p:ext uri="{BB962C8B-B14F-4D97-AF65-F5344CB8AC3E}">
        <p14:creationId xmlns:p14="http://schemas.microsoft.com/office/powerpoint/2010/main" val="232343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z="3200" b="1" dirty="0" smtClean="0">
                <a:solidFill>
                  <a:srgbClr val="FF0000"/>
                </a:solidFill>
                <a:latin typeface="Arial" charset="0"/>
              </a:rPr>
              <a:t>METHOD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chemeClr val="hlink"/>
                </a:solidFill>
              </a:rPr>
              <a:t>Sample size</a:t>
            </a:r>
            <a:endParaRPr lang="vi-VN" b="1" dirty="0" smtClean="0">
              <a:solidFill>
                <a:schemeClr val="hlink"/>
              </a:solidFill>
            </a:endParaRPr>
          </a:p>
          <a:p>
            <a:pPr algn="just" eaLnBrk="1" hangingPunct="1">
              <a:defRPr/>
            </a:pPr>
            <a:r>
              <a:rPr lang="en-US" dirty="0" smtClean="0">
                <a:effectLst/>
                <a:latin typeface="Arial" charset="0"/>
              </a:rPr>
              <a:t>105 patients</a:t>
            </a:r>
          </a:p>
          <a:p>
            <a:pPr algn="just" eaLnBrk="1" hangingPunct="1">
              <a:defRPr/>
            </a:pPr>
            <a:r>
              <a:rPr lang="en-US" dirty="0" smtClean="0">
                <a:effectLst/>
                <a:latin typeface="Arial" charset="0"/>
              </a:rPr>
              <a:t>Patients were randomly </a:t>
            </a:r>
            <a:r>
              <a:rPr lang="en-US" dirty="0">
                <a:effectLst/>
                <a:latin typeface="Arial" charset="0"/>
              </a:rPr>
              <a:t>allocated to either the group receiving </a:t>
            </a:r>
            <a:r>
              <a:rPr lang="en-US" dirty="0" smtClean="0">
                <a:effectLst/>
                <a:latin typeface="Arial" charset="0"/>
              </a:rPr>
              <a:t>haloperidol or </a:t>
            </a:r>
            <a:r>
              <a:rPr lang="en-US" dirty="0">
                <a:effectLst/>
                <a:latin typeface="Arial" charset="0"/>
              </a:rPr>
              <a:t>to </a:t>
            </a:r>
            <a:r>
              <a:rPr lang="en-US" dirty="0" smtClean="0">
                <a:effectLst/>
                <a:latin typeface="Arial" charset="0"/>
              </a:rPr>
              <a:t>the </a:t>
            </a:r>
            <a:r>
              <a:rPr lang="en-US" dirty="0">
                <a:effectLst/>
                <a:latin typeface="Arial" charset="0"/>
              </a:rPr>
              <a:t>group receiving </a:t>
            </a:r>
            <a:r>
              <a:rPr lang="en-US" dirty="0" err="1" smtClean="0">
                <a:effectLst/>
                <a:latin typeface="Arial" charset="0"/>
              </a:rPr>
              <a:t>risperidone</a:t>
            </a:r>
            <a:endParaRPr lang="en-US" dirty="0"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2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sz="3200" b="1" dirty="0" smtClean="0">
                <a:solidFill>
                  <a:schemeClr val="hlink"/>
                </a:solidFill>
                <a:latin typeface="Arial" charset="0"/>
              </a:rPr>
              <a:t>Data collection and analysis</a:t>
            </a:r>
            <a:endParaRPr lang="en-US" sz="3200" b="1" dirty="0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05800" cy="52578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pt-BR" sz="2800" dirty="0" smtClean="0">
                <a:effectLst/>
                <a:latin typeface="Arial" charset="0"/>
              </a:rPr>
              <a:t>Medical history, physical &amp; mental symptoms were documented during hospitalization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pt-BR" sz="3000" dirty="0" smtClean="0">
                <a:effectLst/>
                <a:latin typeface="Arial" charset="0"/>
              </a:rPr>
              <a:t>BPRS were measured 2 times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pt-BR" sz="3000" dirty="0" smtClean="0">
                <a:effectLst/>
                <a:latin typeface="Arial" charset="0"/>
              </a:rPr>
              <a:t>Data were documented in specific patient record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pt-BR" sz="3000" dirty="0" smtClean="0">
                <a:effectLst/>
                <a:latin typeface="Arial" charset="0"/>
              </a:rPr>
              <a:t>Data analysis: SPSS 11.5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pt-BR" sz="3000" dirty="0" smtClean="0">
                <a:effectLst/>
                <a:latin typeface="Arial" charset="0"/>
              </a:rPr>
              <a:t>Significant level: p &lt; 0.05</a:t>
            </a: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pt-BR" sz="2800" dirty="0" smtClean="0">
                <a:latin typeface="Arial" charset="0"/>
              </a:rPr>
              <a:t>	</a:t>
            </a: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1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0"/>
            <a:ext cx="8229600" cy="5461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RESULTS</a:t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en-US" sz="3200" dirty="0" smtClean="0">
              <a:solidFill>
                <a:schemeClr val="hlink"/>
              </a:solidFill>
            </a:endParaRPr>
          </a:p>
        </p:txBody>
      </p:sp>
      <p:graphicFrame>
        <p:nvGraphicFramePr>
          <p:cNvPr id="18435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09389132"/>
              </p:ext>
            </p:extLst>
          </p:nvPr>
        </p:nvGraphicFramePr>
        <p:xfrm>
          <a:off x="725488" y="1219200"/>
          <a:ext cx="361791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Chart" r:id="rId3" imgW="4019561" imgH="4553081" progId="MSGraph.Chart.8">
                  <p:embed followColorScheme="full"/>
                </p:oleObj>
              </mc:Choice>
              <mc:Fallback>
                <p:oleObj name="Chart" r:id="rId3" imgW="4019561" imgH="4553081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8" y="1219200"/>
                        <a:ext cx="361791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24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905000"/>
            <a:ext cx="4038600" cy="1295400"/>
          </a:xfrm>
        </p:spPr>
        <p:txBody>
          <a:bodyPr/>
          <a:lstStyle/>
          <a:p>
            <a:pPr algn="just" eaLnBrk="1" hangingPunct="1">
              <a:defRPr/>
            </a:pPr>
            <a:r>
              <a:rPr lang="nl-NL" sz="3000" dirty="0" smtClean="0">
                <a:latin typeface="Arial" charset="0"/>
              </a:rPr>
              <a:t>Bonita J. Iritani</a:t>
            </a:r>
            <a:r>
              <a:rPr lang="nl-NL" sz="3000" dirty="0">
                <a:latin typeface="Arial" charset="0"/>
              </a:rPr>
              <a:t> </a:t>
            </a:r>
            <a:r>
              <a:rPr lang="nl-NL" sz="3000" dirty="0" smtClean="0">
                <a:latin typeface="Arial" charset="0"/>
              </a:rPr>
              <a:t>et al. (2006).</a:t>
            </a:r>
          </a:p>
        </p:txBody>
      </p:sp>
      <p:sp>
        <p:nvSpPr>
          <p:cNvPr id="696326" name="Text Box 6"/>
          <p:cNvSpPr txBox="1">
            <a:spLocks noChangeArrowheads="1"/>
          </p:cNvSpPr>
          <p:nvPr/>
        </p:nvSpPr>
        <p:spPr bwMode="auto">
          <a:xfrm>
            <a:off x="304800" y="838200"/>
            <a:ext cx="7162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28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Age of first meth use</a:t>
            </a:r>
            <a:endParaRPr lang="en-US" sz="2800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8446" name="Text Box 51"/>
          <p:cNvSpPr txBox="1">
            <a:spLocks noChangeArrowheads="1"/>
          </p:cNvSpPr>
          <p:nvPr/>
        </p:nvSpPr>
        <p:spPr bwMode="auto">
          <a:xfrm>
            <a:off x="304800" y="542038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lv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800" dirty="0" err="1" smtClean="0">
                <a:solidFill>
                  <a:srgbClr val="FFCC00"/>
                </a:solidFill>
                <a:latin typeface="Arial" charset="0"/>
              </a:rPr>
              <a:t>Avarage</a:t>
            </a:r>
            <a:r>
              <a:rPr lang="en-US" sz="2800" dirty="0" smtClean="0">
                <a:solidFill>
                  <a:srgbClr val="FFCC00"/>
                </a:solidFill>
                <a:latin typeface="Arial" charset="0"/>
              </a:rPr>
              <a:t> age of first psychosis episode: </a:t>
            </a:r>
            <a:r>
              <a:rPr lang="pt-BR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20,74±2,74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007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hlink"/>
                </a:solidFill>
                <a:latin typeface="Arial" charset="0"/>
              </a:rPr>
              <a:t>Gender</a:t>
            </a:r>
            <a:endParaRPr lang="en-US" dirty="0" smtClean="0"/>
          </a:p>
        </p:txBody>
      </p:sp>
      <p:graphicFrame>
        <p:nvGraphicFramePr>
          <p:cNvPr id="19459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69331703"/>
              </p:ext>
            </p:extLst>
          </p:nvPr>
        </p:nvGraphicFramePr>
        <p:xfrm>
          <a:off x="457200" y="1447801"/>
          <a:ext cx="3810000" cy="429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Chart" r:id="rId3" imgW="4029246" imgH="4543412" progId="MSGraph.Chart.8">
                  <p:embed followColorScheme="full"/>
                </p:oleObj>
              </mc:Choice>
              <mc:Fallback>
                <p:oleObj name="Chart" r:id="rId3" imgW="4029246" imgH="4543412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1"/>
                        <a:ext cx="3810000" cy="429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nl-NL" sz="2800" dirty="0" smtClean="0"/>
              <a:t>Almost studies: men are the majority</a:t>
            </a:r>
          </a:p>
          <a:p>
            <a:pPr algn="just" eaLnBrk="1" hangingPunct="1">
              <a:defRPr/>
            </a:pPr>
            <a:r>
              <a:rPr lang="nl-NL" sz="2800" dirty="0" smtClean="0"/>
              <a:t>Debra Harris (2000): 79% patients were men</a:t>
            </a:r>
          </a:p>
          <a:p>
            <a:pPr algn="just" eaLnBrk="1" hangingPunct="1">
              <a:defRPr/>
            </a:pPr>
            <a:r>
              <a:rPr lang="nl-NL" sz="2800" dirty="0" smtClean="0"/>
              <a:t>Significant difference between gender and age group</a:t>
            </a:r>
          </a:p>
          <a:p>
            <a:pPr algn="just" eaLnBrk="1" hangingPunct="1">
              <a:defRPr/>
            </a:pPr>
            <a:endParaRPr lang="en-US" sz="28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444500"/>
            <a:ext cx="822960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smtClean="0">
                <a:solidFill>
                  <a:srgbClr val="FF0000"/>
                </a:solidFill>
              </a:rPr>
              <a:t>RESULTS</a:t>
            </a:r>
            <a:br>
              <a:rPr lang="en-US" sz="3200" smtClean="0">
                <a:solidFill>
                  <a:srgbClr val="FF0000"/>
                </a:solidFill>
              </a:rPr>
            </a:br>
            <a:endParaRPr lang="en-US" sz="3200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18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Residence</a:t>
            </a:r>
          </a:p>
        </p:txBody>
      </p:sp>
      <p:graphicFrame>
        <p:nvGraphicFramePr>
          <p:cNvPr id="20483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5187668"/>
              </p:ext>
            </p:extLst>
          </p:nvPr>
        </p:nvGraphicFramePr>
        <p:xfrm>
          <a:off x="660400" y="1905000"/>
          <a:ext cx="36322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Chart" r:id="rId3" imgW="4019561" imgH="4553081" progId="MSGraph.Chart.8">
                  <p:embed followColorScheme="full"/>
                </p:oleObj>
              </mc:Choice>
              <mc:Fallback>
                <p:oleObj name="Chart" r:id="rId3" imgW="4019561" imgH="4553081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1905000"/>
                        <a:ext cx="36322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71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dirty="0" smtClean="0">
                <a:latin typeface="Arial" charset="0"/>
              </a:rPr>
              <a:t>US </a:t>
            </a:r>
            <a:r>
              <a:rPr lang="vi-VN" sz="2800" dirty="0" smtClean="0">
                <a:latin typeface="Arial" charset="0"/>
              </a:rPr>
              <a:t>(2002-2004): 17% </a:t>
            </a:r>
            <a:r>
              <a:rPr lang="en-US" sz="2800" dirty="0" smtClean="0">
                <a:latin typeface="Arial" charset="0"/>
              </a:rPr>
              <a:t>meth </a:t>
            </a:r>
            <a:r>
              <a:rPr lang="en-US" sz="2800" dirty="0">
                <a:latin typeface="Arial" charset="0"/>
              </a:rPr>
              <a:t>users living in the </a:t>
            </a:r>
            <a:r>
              <a:rPr lang="en-US" sz="2800" dirty="0" smtClean="0">
                <a:latin typeface="Arial" charset="0"/>
              </a:rPr>
              <a:t>countryside </a:t>
            </a:r>
          </a:p>
        </p:txBody>
      </p:sp>
    </p:spTree>
    <p:extLst>
      <p:ext uri="{BB962C8B-B14F-4D97-AF65-F5344CB8AC3E}">
        <p14:creationId xmlns:p14="http://schemas.microsoft.com/office/powerpoint/2010/main" val="35229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3200" b="1" dirty="0" smtClean="0">
                <a:solidFill>
                  <a:schemeClr val="hlink"/>
                </a:solidFill>
                <a:latin typeface="Arial" charset="0"/>
              </a:rPr>
              <a:t>Occupation </a:t>
            </a:r>
            <a:endParaRPr lang="en-US" sz="3200" b="1" dirty="0" smtClean="0">
              <a:solidFill>
                <a:schemeClr val="hlink"/>
              </a:solidFill>
              <a:latin typeface="Arial" charset="0"/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75509414"/>
              </p:ext>
            </p:extLst>
          </p:nvPr>
        </p:nvGraphicFramePr>
        <p:xfrm>
          <a:off x="514350" y="1344613"/>
          <a:ext cx="4362450" cy="53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860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914400"/>
            <a:ext cx="40386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nl-NL" sz="2600" dirty="0" smtClean="0">
                <a:effectLst/>
                <a:latin typeface="Arial" charset="0"/>
              </a:rPr>
              <a:t>Iwanami A (1994): </a:t>
            </a:r>
            <a:r>
              <a:rPr lang="en-US" sz="2600" dirty="0">
                <a:effectLst/>
                <a:latin typeface="Arial" charset="0"/>
              </a:rPr>
              <a:t>high rates of unemployment and low educational levels</a:t>
            </a:r>
            <a:r>
              <a:rPr lang="en-US" sz="2600" dirty="0" smtClean="0">
                <a:effectLst/>
                <a:latin typeface="Arial" charset="0"/>
              </a:rPr>
              <a:t>. </a:t>
            </a:r>
            <a:endParaRPr lang="nl-NL" sz="2600" dirty="0" smtClean="0">
              <a:effectLst/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vi-VN" sz="2600" dirty="0" smtClean="0">
                <a:effectLst/>
                <a:latin typeface="Arial" charset="0"/>
              </a:rPr>
              <a:t>Sugaya N. </a:t>
            </a:r>
            <a:r>
              <a:rPr lang="en-US" sz="2600" dirty="0" smtClean="0">
                <a:effectLst/>
                <a:latin typeface="Arial" charset="0"/>
              </a:rPr>
              <a:t>et al. </a:t>
            </a:r>
            <a:r>
              <a:rPr lang="vi-VN" sz="2600" dirty="0" smtClean="0">
                <a:effectLst/>
                <a:latin typeface="Arial" charset="0"/>
              </a:rPr>
              <a:t> (2011): 41,2% </a:t>
            </a:r>
            <a:r>
              <a:rPr lang="en-US" sz="2600" dirty="0" smtClean="0">
                <a:effectLst/>
                <a:latin typeface="Arial" charset="0"/>
              </a:rPr>
              <a:t>fulltime job</a:t>
            </a:r>
            <a:r>
              <a:rPr lang="vi-VN" sz="2600" dirty="0" smtClean="0">
                <a:effectLst/>
                <a:latin typeface="Arial" charset="0"/>
              </a:rPr>
              <a:t>, 25% </a:t>
            </a:r>
            <a:r>
              <a:rPr lang="en-US" sz="2600" dirty="0" err="1" smtClean="0">
                <a:effectLst/>
                <a:latin typeface="Arial" charset="0"/>
              </a:rPr>
              <a:t>parttime</a:t>
            </a:r>
            <a:r>
              <a:rPr lang="en-US" sz="2600" dirty="0" smtClean="0">
                <a:effectLst/>
                <a:latin typeface="Arial" charset="0"/>
              </a:rPr>
              <a:t> job</a:t>
            </a:r>
            <a:r>
              <a:rPr lang="vi-VN" sz="2600" dirty="0" smtClean="0">
                <a:effectLst/>
                <a:latin typeface="Arial" charset="0"/>
              </a:rPr>
              <a:t>, 25% </a:t>
            </a:r>
            <a:r>
              <a:rPr lang="en-US" sz="2600" dirty="0" smtClean="0">
                <a:effectLst/>
                <a:latin typeface="Arial" charset="0"/>
              </a:rPr>
              <a:t>unemployment</a:t>
            </a:r>
            <a:r>
              <a:rPr lang="vi-VN" sz="2600" dirty="0" smtClean="0">
                <a:effectLst/>
                <a:latin typeface="Arial" charset="0"/>
              </a:rPr>
              <a:t>, 8,8% </a:t>
            </a:r>
            <a:r>
              <a:rPr lang="en-US" sz="2600" dirty="0" smtClean="0">
                <a:effectLst/>
                <a:latin typeface="Arial" charset="0"/>
              </a:rPr>
              <a:t>community counselor</a:t>
            </a:r>
          </a:p>
        </p:txBody>
      </p:sp>
    </p:spTree>
    <p:extLst>
      <p:ext uri="{BB962C8B-B14F-4D97-AF65-F5344CB8AC3E}">
        <p14:creationId xmlns:p14="http://schemas.microsoft.com/office/powerpoint/2010/main" val="130301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082" grpId="0"/>
      <p:bldP spid="686084" grpId="0" build="p" rev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533400"/>
            <a:ext cx="7772400" cy="14319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CONTENTS</a:t>
            </a:r>
          </a:p>
        </p:txBody>
      </p:sp>
      <p:sp>
        <p:nvSpPr>
          <p:cNvPr id="6932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057400"/>
            <a:ext cx="6400800" cy="4114800"/>
          </a:xfrm>
        </p:spPr>
        <p:txBody>
          <a:bodyPr/>
          <a:lstStyle/>
          <a:p>
            <a:pPr marL="609600" indent="-609600" algn="l" eaLnBrk="1" hangingPunct="1">
              <a:buFontTx/>
              <a:buAutoNum type="arabicPeriod"/>
              <a:defRPr/>
            </a:pPr>
            <a:r>
              <a:rPr lang="en-US" dirty="0" smtClean="0">
                <a:latin typeface="Arial" charset="0"/>
              </a:rPr>
              <a:t>Introduction</a:t>
            </a:r>
          </a:p>
          <a:p>
            <a:pPr marL="609600" indent="-609600" algn="l" eaLnBrk="1" hangingPunct="1">
              <a:buFontTx/>
              <a:buAutoNum type="arabicPeriod"/>
              <a:defRPr/>
            </a:pPr>
            <a:r>
              <a:rPr lang="en-US" dirty="0" smtClean="0">
                <a:latin typeface="Arial" charset="0"/>
              </a:rPr>
              <a:t>Literature review</a:t>
            </a:r>
          </a:p>
          <a:p>
            <a:pPr marL="609600" indent="-609600" algn="l" eaLnBrk="1" hangingPunct="1">
              <a:buFontTx/>
              <a:buAutoNum type="arabicPeriod"/>
              <a:defRPr/>
            </a:pPr>
            <a:r>
              <a:rPr lang="en-US" dirty="0" smtClean="0">
                <a:latin typeface="Arial" charset="0"/>
              </a:rPr>
              <a:t>Method </a:t>
            </a:r>
          </a:p>
          <a:p>
            <a:pPr marL="609600" indent="-609600" algn="l" eaLnBrk="1" hangingPunct="1">
              <a:buFontTx/>
              <a:buAutoNum type="arabicPeriod"/>
              <a:defRPr/>
            </a:pPr>
            <a:r>
              <a:rPr lang="en-US" dirty="0" smtClean="0">
                <a:latin typeface="Arial" charset="0"/>
              </a:rPr>
              <a:t>Results &amp; Discussion</a:t>
            </a:r>
          </a:p>
          <a:p>
            <a:pPr marL="609600" indent="-609600" algn="l" eaLnBrk="1" hangingPunct="1">
              <a:buFontTx/>
              <a:buAutoNum type="arabicPeriod"/>
              <a:defRPr/>
            </a:pPr>
            <a:r>
              <a:rPr lang="en-US" dirty="0" smtClean="0">
                <a:latin typeface="Arial" charset="0"/>
              </a:rPr>
              <a:t>Conclusions &amp; Suggestion</a:t>
            </a:r>
          </a:p>
        </p:txBody>
      </p:sp>
    </p:spTree>
    <p:extLst>
      <p:ext uri="{BB962C8B-B14F-4D97-AF65-F5344CB8AC3E}">
        <p14:creationId xmlns:p14="http://schemas.microsoft.com/office/powerpoint/2010/main" val="25849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hlink"/>
                </a:solidFill>
                <a:latin typeface="Arial" charset="0"/>
              </a:rPr>
              <a:t>Drug use triggers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28532059"/>
              </p:ext>
            </p:extLst>
          </p:nvPr>
        </p:nvGraphicFramePr>
        <p:xfrm>
          <a:off x="508000" y="1955800"/>
          <a:ext cx="39370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891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smtClean="0"/>
              <a:t>	</a:t>
            </a:r>
            <a:endParaRPr lang="en-US" sz="2400" smtClean="0">
              <a:latin typeface="Times New Roman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81000" y="1600200"/>
            <a:ext cx="3429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838200" y="1600200"/>
            <a:ext cx="3124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486400" y="1752600"/>
            <a:ext cx="30480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800" dirty="0" err="1">
                <a:solidFill>
                  <a:srgbClr val="FFFFFF"/>
                </a:solidFill>
                <a:latin typeface="Arial" charset="0"/>
              </a:rPr>
              <a:t>Lê</a:t>
            </a:r>
            <a:r>
              <a:rPr lang="en-US" sz="28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Arial" charset="0"/>
              </a:rPr>
              <a:t>Công</a:t>
            </a:r>
            <a:r>
              <a:rPr lang="en-US" sz="28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Arial" charset="0"/>
              </a:rPr>
              <a:t>Thiện</a:t>
            </a:r>
            <a:r>
              <a:rPr lang="en-US" sz="2800" dirty="0">
                <a:solidFill>
                  <a:srgbClr val="FFFFFF"/>
                </a:solidFill>
                <a:latin typeface="Arial" charset="0"/>
              </a:rPr>
              <a:t> (2012), 65,6% </a:t>
            </a:r>
            <a:r>
              <a:rPr lang="en-US" sz="2800" dirty="0" smtClean="0">
                <a:solidFill>
                  <a:srgbClr val="FFFFFF"/>
                </a:solidFill>
                <a:latin typeface="Arial" charset="0"/>
              </a:rPr>
              <a:t>of patients used meth with friends in group</a:t>
            </a:r>
            <a:endParaRPr lang="en-US" sz="28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02626" y="4920734"/>
            <a:ext cx="99797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Friends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964668"/>
            <a:ext cx="1143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Relatives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1916668"/>
            <a:ext cx="23241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Psychological conflict</a:t>
            </a:r>
          </a:p>
        </p:txBody>
      </p:sp>
    </p:spTree>
    <p:extLst>
      <p:ext uri="{BB962C8B-B14F-4D97-AF65-F5344CB8AC3E}">
        <p14:creationId xmlns:p14="http://schemas.microsoft.com/office/powerpoint/2010/main" val="48862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9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8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9154" grpId="0"/>
      <p:bldP spid="68915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Frequency </a:t>
            </a:r>
          </a:p>
        </p:txBody>
      </p:sp>
      <p:graphicFrame>
        <p:nvGraphicFramePr>
          <p:cNvPr id="23555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8027057"/>
              </p:ext>
            </p:extLst>
          </p:nvPr>
        </p:nvGraphicFramePr>
        <p:xfrm>
          <a:off x="457200" y="1905000"/>
          <a:ext cx="40386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Chart" r:id="rId3" imgW="4038509" imgH="4115010" progId="MSGraph.Chart.8">
                  <p:embed followColorScheme="full"/>
                </p:oleObj>
              </mc:Choice>
              <mc:Fallback>
                <p:oleObj name="Chart" r:id="rId3" imgW="4038509" imgH="411501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40386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295400"/>
            <a:ext cx="4495800" cy="41148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vi-VN" sz="2800" dirty="0" smtClean="0">
                <a:effectLst/>
                <a:latin typeface="Arial" charset="0"/>
              </a:rPr>
              <a:t>McKetin R. </a:t>
            </a:r>
            <a:r>
              <a:rPr lang="en-US" sz="2800" dirty="0" smtClean="0">
                <a:effectLst/>
                <a:latin typeface="Arial" charset="0"/>
              </a:rPr>
              <a:t>et al. (</a:t>
            </a:r>
            <a:r>
              <a:rPr lang="vi-VN" sz="2800" dirty="0" smtClean="0">
                <a:effectLst/>
                <a:latin typeface="Arial" charset="0"/>
              </a:rPr>
              <a:t>2006): 80%</a:t>
            </a:r>
            <a:r>
              <a:rPr lang="en-US" sz="2800" dirty="0" smtClean="0">
                <a:effectLst/>
                <a:latin typeface="Arial" charset="0"/>
              </a:rPr>
              <a:t> of patients used meth daily</a:t>
            </a:r>
            <a:endParaRPr lang="vi-VN" sz="2800" dirty="0" smtClean="0">
              <a:effectLst/>
              <a:latin typeface="Arial" charset="0"/>
            </a:endParaRPr>
          </a:p>
          <a:p>
            <a:pPr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vi-VN" sz="2800" dirty="0" smtClean="0">
                <a:effectLst/>
                <a:latin typeface="Arial" charset="0"/>
              </a:rPr>
              <a:t>Sherman S.G. </a:t>
            </a:r>
            <a:r>
              <a:rPr lang="en-US" sz="2800" dirty="0" smtClean="0">
                <a:effectLst/>
                <a:latin typeface="Arial" charset="0"/>
              </a:rPr>
              <a:t>et</a:t>
            </a:r>
            <a:r>
              <a:rPr lang="vi-VN" sz="2800" dirty="0" smtClean="0">
                <a:effectLst/>
                <a:latin typeface="Arial" charset="0"/>
              </a:rPr>
              <a:t> </a:t>
            </a:r>
            <a:r>
              <a:rPr lang="en-US" sz="2800" dirty="0" smtClean="0">
                <a:effectLst/>
                <a:latin typeface="Arial" charset="0"/>
              </a:rPr>
              <a:t>al. </a:t>
            </a:r>
            <a:r>
              <a:rPr lang="vi-VN" sz="2800" dirty="0" smtClean="0">
                <a:effectLst/>
                <a:latin typeface="Arial" charset="0"/>
              </a:rPr>
              <a:t>(2009): </a:t>
            </a:r>
            <a:r>
              <a:rPr lang="en-US" sz="2800" dirty="0" smtClean="0">
                <a:effectLst/>
                <a:latin typeface="Arial" charset="0"/>
              </a:rPr>
              <a:t>&gt; 50% patients used meth </a:t>
            </a:r>
            <a:r>
              <a:rPr lang="vi-VN" sz="2800" dirty="0" smtClean="0">
                <a:effectLst/>
                <a:latin typeface="Arial" charset="0"/>
              </a:rPr>
              <a:t>≥2 </a:t>
            </a:r>
            <a:r>
              <a:rPr lang="en-US" sz="2800" dirty="0" smtClean="0">
                <a:effectLst/>
                <a:latin typeface="Arial" charset="0"/>
              </a:rPr>
              <a:t>times/week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4458" y="5118556"/>
            <a:ext cx="1597742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1-3 times/</a:t>
            </a:r>
            <a:r>
              <a:rPr lang="en-US" sz="1600" dirty="0" err="1" smtClean="0">
                <a:solidFill>
                  <a:schemeClr val="bg2"/>
                </a:solidFill>
              </a:rPr>
              <a:t>weel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1664" y="5511566"/>
            <a:ext cx="1732936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&lt; 3 times/month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5149334"/>
            <a:ext cx="16764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4-7 times/week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4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500"/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500"/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44" grpId="0"/>
      <p:bldP spid="727044" grpId="1"/>
      <p:bldP spid="727046" grpId="0" build="p"/>
      <p:bldP spid="727046" grpId="1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Duration of use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10073592"/>
              </p:ext>
            </p:extLst>
          </p:nvPr>
        </p:nvGraphicFramePr>
        <p:xfrm>
          <a:off x="508000" y="1955800"/>
          <a:ext cx="39370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2909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Tx/>
              <a:buNone/>
              <a:defRPr/>
            </a:pPr>
            <a:r>
              <a:rPr lang="en-US" sz="2000" dirty="0" smtClean="0"/>
              <a:t>	</a:t>
            </a:r>
            <a:r>
              <a:rPr lang="vi-VN" sz="2800" dirty="0" smtClean="0">
                <a:latin typeface="Arial" charset="0"/>
              </a:rPr>
              <a:t>Akiyama K. (2006): </a:t>
            </a:r>
            <a:r>
              <a:rPr lang="en-US" sz="2800" dirty="0" smtClean="0">
                <a:latin typeface="Arial" charset="0"/>
              </a:rPr>
              <a:t>2-31 years </a:t>
            </a:r>
            <a:endParaRPr lang="vi-VN" sz="2800" dirty="0" smtClean="0">
              <a:latin typeface="Arial" charset="0"/>
            </a:endParaRP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Tx/>
              <a:buNone/>
              <a:defRPr/>
            </a:pPr>
            <a:r>
              <a:rPr lang="en-US" sz="2800" dirty="0" smtClean="0">
                <a:latin typeface="Arial" charset="0"/>
              </a:rPr>
              <a:t>	</a:t>
            </a:r>
            <a:r>
              <a:rPr lang="vi-VN" sz="2800" dirty="0" smtClean="0">
                <a:latin typeface="Arial" charset="0"/>
              </a:rPr>
              <a:t>McKetin R. </a:t>
            </a:r>
            <a:r>
              <a:rPr lang="en-US" sz="2800" dirty="0" smtClean="0">
                <a:latin typeface="Arial" charset="0"/>
              </a:rPr>
              <a:t>et al. </a:t>
            </a:r>
            <a:r>
              <a:rPr lang="vi-VN" sz="2800" dirty="0" smtClean="0">
                <a:latin typeface="Arial" charset="0"/>
              </a:rPr>
              <a:t>(2006): </a:t>
            </a:r>
            <a:r>
              <a:rPr lang="en-US" sz="2800" dirty="0" smtClean="0">
                <a:latin typeface="Arial" charset="0"/>
              </a:rPr>
              <a:t>102 days on average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3058" y="5135836"/>
            <a:ext cx="1216742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&lt;6 months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0264" y="5528846"/>
            <a:ext cx="1428136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&gt;12 months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5181600"/>
            <a:ext cx="13716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6-12 months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12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2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090" grpId="0"/>
      <p:bldP spid="72909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No. of psychosis episode</a:t>
            </a:r>
          </a:p>
        </p:txBody>
      </p:sp>
      <p:graphicFrame>
        <p:nvGraphicFramePr>
          <p:cNvPr id="25603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" y="1905000"/>
          <a:ext cx="40386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8" name="Chart" r:id="rId3" imgW="4038509" imgH="4115010" progId="MSGraph.Chart.8">
                  <p:embed followColorScheme="full"/>
                </p:oleObj>
              </mc:Choice>
              <mc:Fallback>
                <p:oleObj name="Chart" r:id="rId3" imgW="4038509" imgH="411501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40386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11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038600" cy="2438400"/>
          </a:xfrm>
        </p:spPr>
        <p:txBody>
          <a:bodyPr/>
          <a:lstStyle/>
          <a:p>
            <a:pPr algn="just" eaLnBrk="1" hangingPunct="1">
              <a:defRPr/>
            </a:pPr>
            <a:r>
              <a:rPr lang="nl-NL" sz="2800" dirty="0" smtClean="0">
                <a:latin typeface="Arial" charset="0"/>
              </a:rPr>
              <a:t>Yui K (1998) suggested that the recurrence is due to noradrenergic stimulation.</a:t>
            </a: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221658" y="5257800"/>
            <a:ext cx="1216742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1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5638800"/>
            <a:ext cx="1199536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≥3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5224046"/>
            <a:ext cx="13716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2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11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731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1138" grpId="0"/>
      <p:bldP spid="73114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Diagnosis</a:t>
            </a:r>
          </a:p>
        </p:txBody>
      </p:sp>
      <p:graphicFrame>
        <p:nvGraphicFramePr>
          <p:cNvPr id="26627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457200" y="1905000"/>
          <a:ext cx="40386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" name="Chart" r:id="rId3" imgW="4029246" imgH="4543412" progId="MSGraph.Chart.8">
                  <p:embed followColorScheme="full"/>
                </p:oleObj>
              </mc:Choice>
              <mc:Fallback>
                <p:oleObj name="Chart" r:id="rId3" imgW="4029246" imgH="4543412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40386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83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nl-NL" sz="2800" dirty="0" smtClean="0"/>
              <a:t>	</a:t>
            </a:r>
            <a:r>
              <a:rPr lang="en-US" sz="2800" dirty="0" smtClean="0">
                <a:latin typeface="Arial" charset="0"/>
              </a:rPr>
              <a:t>John Marsden et al. (2003): various diagnosis</a:t>
            </a:r>
          </a:p>
        </p:txBody>
      </p:sp>
    </p:spTree>
    <p:extLst>
      <p:ext uri="{BB962C8B-B14F-4D97-AF65-F5344CB8AC3E}">
        <p14:creationId xmlns:p14="http://schemas.microsoft.com/office/powerpoint/2010/main" val="112256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0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370" grpId="0"/>
      <p:bldP spid="698370" grpId="1"/>
      <p:bldP spid="698370" grpId="2"/>
      <p:bldP spid="698372" grpId="0" build="p"/>
      <p:bldP spid="698372" grpI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RESULTS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>
                <a:solidFill>
                  <a:schemeClr val="hlink"/>
                </a:solidFill>
                <a:latin typeface="Arial" charset="0"/>
              </a:rPr>
              <a:t>Early symptoms</a:t>
            </a: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type="chart" sz="half" idx="1"/>
            <p:extLst>
              <p:ext uri="{D42A27DB-BD31-4B8C-83A1-F6EECF244321}">
                <p14:modId xmlns:p14="http://schemas.microsoft.com/office/powerpoint/2010/main" val="2433553235"/>
              </p:ext>
            </p:extLst>
          </p:nvPr>
        </p:nvGraphicFramePr>
        <p:xfrm>
          <a:off x="306388" y="1955800"/>
          <a:ext cx="3781425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45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n-US" sz="2800" dirty="0" smtClean="0"/>
              <a:t>Sleeping disorder is common symptoms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2158425"/>
            <a:ext cx="18288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Decrease in sexual activity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090446"/>
            <a:ext cx="18288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Be irritable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810000"/>
            <a:ext cx="18288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Decrease in working ability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800600"/>
            <a:ext cx="18288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Paranoia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5605046"/>
            <a:ext cx="18288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Sleeping troubles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3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0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0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70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0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4514" grpId="0"/>
      <p:bldP spid="70451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Clinical features</a:t>
            </a: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41095234"/>
              </p:ext>
            </p:extLst>
          </p:nvPr>
        </p:nvGraphicFramePr>
        <p:xfrm>
          <a:off x="112713" y="1504950"/>
          <a:ext cx="4311650" cy="4938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993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038600" cy="1676400"/>
          </a:xfrm>
        </p:spPr>
        <p:txBody>
          <a:bodyPr/>
          <a:lstStyle/>
          <a:p>
            <a:pPr algn="just" eaLnBrk="1" hangingPunct="1">
              <a:defRPr/>
            </a:pPr>
            <a:r>
              <a:rPr lang="en-US" sz="2800" dirty="0" smtClean="0"/>
              <a:t>Various symptoms related </a:t>
            </a:r>
            <a:r>
              <a:rPr lang="en-US" sz="2800" dirty="0"/>
              <a:t>to </a:t>
            </a:r>
            <a:r>
              <a:rPr lang="en-US" sz="2800" dirty="0" smtClean="0"/>
              <a:t>paranoia </a:t>
            </a:r>
            <a:r>
              <a:rPr lang="en-US" sz="2800" dirty="0"/>
              <a:t>and </a:t>
            </a:r>
            <a:r>
              <a:rPr lang="en-US" sz="2800" dirty="0" smtClean="0"/>
              <a:t>hallucination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676400"/>
            <a:ext cx="20574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Other symptoms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082225"/>
            <a:ext cx="20574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Sexual activity problems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819400"/>
            <a:ext cx="2034653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Jitter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3319046"/>
            <a:ext cx="20574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Behavior disorder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733800"/>
            <a:ext cx="20574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Decrease in working ability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4419600"/>
            <a:ext cx="2034653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hallucination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4995446"/>
            <a:ext cx="2034653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paranoia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5528846"/>
            <a:ext cx="2034653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Sleeping troubles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1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39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Paranoid thoughts</a:t>
            </a:r>
          </a:p>
        </p:txBody>
      </p:sp>
      <p:graphicFrame>
        <p:nvGraphicFramePr>
          <p:cNvPr id="3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69474351"/>
              </p:ext>
            </p:extLst>
          </p:nvPr>
        </p:nvGraphicFramePr>
        <p:xfrm>
          <a:off x="508000" y="1955800"/>
          <a:ext cx="39370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64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981200"/>
            <a:ext cx="3962400" cy="5334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nl-NL" sz="2800" dirty="0" smtClean="0"/>
              <a:t>Paranoid thought of being harmed is the majority Debra Harris (2000).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19200" y="5105400"/>
            <a:ext cx="990600" cy="615553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Being harmed</a:t>
            </a:r>
            <a:endParaRPr lang="en-US" sz="17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5105400"/>
            <a:ext cx="990600" cy="615553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Being noted</a:t>
            </a:r>
            <a:endParaRPr lang="en-US" sz="17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0400" y="5105400"/>
            <a:ext cx="990600" cy="615553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dirty="0" smtClean="0">
                <a:solidFill>
                  <a:schemeClr val="bg2">
                    <a:lumMod val="75000"/>
                  </a:schemeClr>
                </a:solidFill>
              </a:rPr>
              <a:t>Being followed</a:t>
            </a:r>
            <a:endParaRPr lang="en-US" sz="17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91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6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6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50" grpId="0"/>
      <p:bldP spid="61645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Types </a:t>
            </a:r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of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</a:rPr>
              <a:t>Hallucination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23305249"/>
              </p:ext>
            </p:extLst>
          </p:nvPr>
        </p:nvGraphicFramePr>
        <p:xfrm>
          <a:off x="508000" y="1498600"/>
          <a:ext cx="3927475" cy="515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74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828800"/>
            <a:ext cx="4191000" cy="4114800"/>
          </a:xfrm>
        </p:spPr>
        <p:txBody>
          <a:bodyPr/>
          <a:lstStyle/>
          <a:p>
            <a:pPr eaLnBrk="1" hangingPunct="1"/>
            <a:r>
              <a:rPr lang="vi-VN" sz="2800" dirty="0" smtClean="0">
                <a:effectLst/>
                <a:latin typeface="Arial" charset="0"/>
              </a:rPr>
              <a:t>Akiyama K. </a:t>
            </a:r>
            <a:r>
              <a:rPr lang="en-US" sz="2800" dirty="0" smtClean="0">
                <a:effectLst/>
                <a:latin typeface="Arial" charset="0"/>
              </a:rPr>
              <a:t>(</a:t>
            </a:r>
            <a:r>
              <a:rPr lang="vi-VN" sz="2800" dirty="0" smtClean="0">
                <a:effectLst/>
                <a:latin typeface="Arial" charset="0"/>
              </a:rPr>
              <a:t>2006</a:t>
            </a:r>
            <a:r>
              <a:rPr lang="en-US" sz="2800" dirty="0">
                <a:effectLst/>
                <a:latin typeface="Arial" charset="0"/>
              </a:rPr>
              <a:t>)</a:t>
            </a:r>
            <a:endParaRPr lang="en-US" sz="2800" dirty="0" smtClean="0">
              <a:effectLst/>
              <a:latin typeface="Arial" charset="0"/>
            </a:endParaRPr>
          </a:p>
          <a:p>
            <a:pPr lvl="1" eaLnBrk="1" hangingPunct="1"/>
            <a:r>
              <a:rPr lang="en-US" dirty="0">
                <a:effectLst/>
                <a:latin typeface="Arial" charset="0"/>
              </a:rPr>
              <a:t>A</a:t>
            </a:r>
            <a:r>
              <a:rPr lang="vi-VN" dirty="0" smtClean="0">
                <a:effectLst/>
                <a:latin typeface="Arial" charset="0"/>
              </a:rPr>
              <a:t>uditory</a:t>
            </a:r>
            <a:r>
              <a:rPr lang="en-US" dirty="0" smtClean="0">
                <a:effectLst/>
                <a:latin typeface="Arial" charset="0"/>
              </a:rPr>
              <a:t>: </a:t>
            </a:r>
            <a:r>
              <a:rPr lang="vi-VN" dirty="0" smtClean="0">
                <a:effectLst/>
                <a:latin typeface="Arial" charset="0"/>
              </a:rPr>
              <a:t>90,6%</a:t>
            </a:r>
            <a:endParaRPr lang="en-US" dirty="0" smtClean="0">
              <a:effectLst/>
              <a:latin typeface="Arial" charset="0"/>
            </a:endParaRPr>
          </a:p>
          <a:p>
            <a:pPr lvl="1" eaLnBrk="1" hangingPunct="1"/>
            <a:r>
              <a:rPr lang="vi-VN" dirty="0" smtClean="0">
                <a:effectLst/>
                <a:latin typeface="Arial" charset="0"/>
              </a:rPr>
              <a:t>Visual</a:t>
            </a:r>
            <a:r>
              <a:rPr lang="en-US" dirty="0" smtClean="0">
                <a:effectLst/>
                <a:latin typeface="Arial" charset="0"/>
              </a:rPr>
              <a:t>: </a:t>
            </a:r>
            <a:r>
              <a:rPr lang="vi-VN" dirty="0" smtClean="0">
                <a:effectLst/>
                <a:latin typeface="Arial" charset="0"/>
              </a:rPr>
              <a:t>68,8%</a:t>
            </a:r>
            <a:endParaRPr lang="en-US" dirty="0" smtClean="0">
              <a:effectLst/>
              <a:latin typeface="Arial" charset="0"/>
            </a:endParaRPr>
          </a:p>
          <a:p>
            <a:pPr eaLnBrk="1" hangingPunct="1"/>
            <a:r>
              <a:rPr lang="vi-VN" sz="2800" dirty="0" smtClean="0">
                <a:effectLst/>
                <a:latin typeface="Arial" charset="0"/>
              </a:rPr>
              <a:t>Srisurapanont M.</a:t>
            </a:r>
            <a:r>
              <a:rPr lang="en-US" sz="2800" dirty="0" smtClean="0">
                <a:effectLst/>
                <a:latin typeface="Arial" charset="0"/>
              </a:rPr>
              <a:t> (</a:t>
            </a:r>
            <a:r>
              <a:rPr lang="vi-VN" sz="2800" dirty="0" smtClean="0">
                <a:effectLst/>
                <a:latin typeface="Arial" charset="0"/>
              </a:rPr>
              <a:t>2003</a:t>
            </a:r>
            <a:r>
              <a:rPr lang="en-US" sz="2800" dirty="0" smtClean="0">
                <a:effectLst/>
                <a:latin typeface="Arial" charset="0"/>
              </a:rPr>
              <a:t>)</a:t>
            </a:r>
          </a:p>
          <a:p>
            <a:pPr lvl="1" eaLnBrk="1" hangingPunct="1"/>
            <a:r>
              <a:rPr lang="en-US" dirty="0" smtClean="0">
                <a:effectLst/>
                <a:latin typeface="Arial" charset="0"/>
              </a:rPr>
              <a:t>A</a:t>
            </a:r>
            <a:r>
              <a:rPr lang="vi-VN" dirty="0">
                <a:effectLst/>
                <a:latin typeface="Arial" charset="0"/>
              </a:rPr>
              <a:t>uditory</a:t>
            </a:r>
            <a:r>
              <a:rPr lang="en-US" dirty="0" smtClean="0">
                <a:effectLst/>
                <a:latin typeface="Arial" charset="0"/>
              </a:rPr>
              <a:t>: </a:t>
            </a:r>
            <a:r>
              <a:rPr lang="vi-VN" dirty="0" smtClean="0">
                <a:effectLst/>
                <a:latin typeface="Arial" charset="0"/>
              </a:rPr>
              <a:t>44,6%</a:t>
            </a:r>
            <a:endParaRPr lang="en-US" dirty="0" smtClean="0"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905000"/>
            <a:ext cx="19050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Tactile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2263" y="2709446"/>
            <a:ext cx="1906137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/>
                </a:solidFill>
              </a:rPr>
              <a:t>Olfactory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3547646"/>
            <a:ext cx="19050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Visual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4385846"/>
            <a:ext cx="1905000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Simple Auditory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5029200"/>
            <a:ext cx="19050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Complicated Auditory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89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7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7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7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7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7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7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7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7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7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474" grpId="0"/>
      <p:bldP spid="61747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hlink"/>
                </a:solidFill>
                <a:latin typeface="Arial" charset="0"/>
              </a:rPr>
              <a:t>Behavior disorders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52825765"/>
              </p:ext>
            </p:extLst>
          </p:nvPr>
        </p:nvGraphicFramePr>
        <p:xfrm>
          <a:off x="508000" y="1955800"/>
          <a:ext cx="39370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84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495800" cy="41148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nl-NL" sz="2800" dirty="0" smtClean="0">
                <a:effectLst/>
              </a:rPr>
              <a:t>Martin H. Leamo (2010) suggested that behavior disorders are consequences of paranoia &amp; hallucination, such as: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effectLst/>
              </a:rPr>
              <a:t>fugitive behavior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effectLst/>
              </a:rPr>
              <a:t>help-asking behavior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effectLst/>
              </a:rPr>
              <a:t>assault behavior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>
                <a:effectLst/>
              </a:rPr>
              <a:t>weapons </a:t>
            </a:r>
            <a:r>
              <a:rPr lang="en-US" sz="2400" dirty="0">
                <a:effectLst/>
              </a:rPr>
              <a:t>use</a:t>
            </a:r>
            <a:r>
              <a:rPr lang="en-US" sz="2400" dirty="0" smtClean="0">
                <a:effectLst/>
              </a:rPr>
              <a:t>.</a:t>
            </a:r>
            <a:endParaRPr lang="nl-NL" sz="2400" dirty="0" smtClean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4953000"/>
            <a:ext cx="9906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Self-harm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4953000"/>
            <a:ext cx="9906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Suicide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thought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24200" y="4953000"/>
            <a:ext cx="9906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Agitated behavior</a:t>
            </a:r>
            <a:endParaRPr 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76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10600" cy="54102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pl-PL" sz="2800" dirty="0" smtClean="0">
                <a:effectLst/>
                <a:latin typeface="Arial" charset="0"/>
              </a:rPr>
              <a:t>Methamphetamine </a:t>
            </a:r>
            <a:r>
              <a:rPr lang="en-US" sz="2800" dirty="0" smtClean="0">
                <a:effectLst/>
                <a:latin typeface="Arial" charset="0"/>
              </a:rPr>
              <a:t>has strong effects on CNS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effectLst/>
                <a:latin typeface="Arial" charset="0"/>
              </a:rPr>
              <a:t>The diagnosis of ATS-induced mental disorders is based on the guidance of ICD-10 &amp; DSM-5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effectLst/>
                <a:latin typeface="Arial" charset="0"/>
              </a:rPr>
              <a:t>Use of methamphetamine is increasingly common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effectLst/>
                <a:latin typeface="Arial" charset="0"/>
              </a:rPr>
              <a:t>A lot of emergency cases and outpatient treatment related to </a:t>
            </a:r>
            <a:r>
              <a:rPr lang="en-US" sz="2800" dirty="0" err="1" smtClean="0">
                <a:effectLst/>
                <a:latin typeface="Arial" charset="0"/>
              </a:rPr>
              <a:t>methamphetamin</a:t>
            </a:r>
            <a:r>
              <a:rPr lang="en-US" sz="2800" dirty="0" smtClean="0">
                <a:effectLst/>
                <a:latin typeface="Arial" charset="0"/>
              </a:rPr>
              <a:t> use at the Ho Chi Minh city Psychiatric Hospital</a:t>
            </a:r>
          </a:p>
        </p:txBody>
      </p:sp>
    </p:spTree>
    <p:extLst>
      <p:ext uri="{BB962C8B-B14F-4D97-AF65-F5344CB8AC3E}">
        <p14:creationId xmlns:p14="http://schemas.microsoft.com/office/powerpoint/2010/main" val="210140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Other symptoms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60235567"/>
              </p:ext>
            </p:extLst>
          </p:nvPr>
        </p:nvGraphicFramePr>
        <p:xfrm>
          <a:off x="512763" y="1955800"/>
          <a:ext cx="3927475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47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nl-NL" sz="2800" dirty="0" smtClean="0"/>
              <a:t>Jon E. Grant (2012): 17,6% </a:t>
            </a:r>
            <a:r>
              <a:rPr lang="nl-NL" sz="2800" dirty="0"/>
              <a:t>of people who used illicit substance </a:t>
            </a:r>
            <a:r>
              <a:rPr lang="nl-NL" sz="2800" dirty="0" smtClean="0"/>
              <a:t>scratched </a:t>
            </a:r>
            <a:r>
              <a:rPr lang="nl-NL" sz="2800" dirty="0"/>
              <a:t>their </a:t>
            </a:r>
            <a:r>
              <a:rPr lang="nl-NL" sz="2800" dirty="0" smtClean="0"/>
              <a:t>skin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2209800"/>
            <a:ext cx="11430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Loss of appetite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124200"/>
            <a:ext cx="11430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Memory disorder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3987225"/>
            <a:ext cx="114300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Weight loss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4901625"/>
            <a:ext cx="1143000" cy="55399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2"/>
                </a:solidFill>
              </a:rPr>
              <a:t>Increase in attention</a:t>
            </a:r>
            <a:endParaRPr lang="en-US" sz="15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5846802"/>
            <a:ext cx="1143000" cy="55399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bg2"/>
                </a:solidFill>
              </a:rPr>
              <a:t>Skin scratch</a:t>
            </a:r>
            <a:endParaRPr lang="en-US" sz="15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1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754" grpId="0"/>
      <p:bldP spid="71475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RESULTS</a:t>
            </a:r>
            <a:br>
              <a:rPr lang="en-US" sz="32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US" sz="3200" b="1" dirty="0" smtClean="0">
                <a:solidFill>
                  <a:schemeClr val="hlink"/>
                </a:solidFill>
                <a:latin typeface="Arial" charset="0"/>
              </a:rPr>
              <a:t>Treatment outcomes</a:t>
            </a:r>
          </a:p>
        </p:txBody>
      </p:sp>
      <p:graphicFrame>
        <p:nvGraphicFramePr>
          <p:cNvPr id="735265" name="Group 33"/>
          <p:cNvGraphicFramePr>
            <a:graphicFrameLocks noGrp="1"/>
          </p:cNvGraphicFramePr>
          <p:nvPr>
            <p:ph sz="quarter" idx="1"/>
          </p:nvPr>
        </p:nvGraphicFramePr>
        <p:xfrm>
          <a:off x="457200" y="2362200"/>
          <a:ext cx="4038600" cy="1646238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</a:tblGrid>
              <a:tr h="823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Haloperidol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4,63±0,92(4-6)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Risperidone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4,94±1,32(3-8)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5246" name="Rectangle 1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nl-NL" sz="2800" dirty="0" smtClean="0"/>
              <a:t>Peter Lepping</a:t>
            </a:r>
            <a:r>
              <a:rPr lang="nl-NL" sz="2800" b="1" dirty="0" smtClean="0"/>
              <a:t> </a:t>
            </a:r>
            <a:r>
              <a:rPr lang="nl-NL" sz="2800" dirty="0" smtClean="0"/>
              <a:t>(2011): risperidone and haloperidone are effective to treat positive symptoms</a:t>
            </a:r>
          </a:p>
        </p:txBody>
      </p:sp>
      <p:graphicFrame>
        <p:nvGraphicFramePr>
          <p:cNvPr id="735264" name="Group 32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01797628"/>
              </p:ext>
            </p:extLst>
          </p:nvPr>
        </p:nvGraphicFramePr>
        <p:xfrm>
          <a:off x="457200" y="4876800"/>
          <a:ext cx="4038600" cy="1219200"/>
        </p:xfrm>
        <a:graphic>
          <a:graphicData uri="http://schemas.openxmlformats.org/drawingml/2006/table">
            <a:tbl>
              <a:tblPr/>
              <a:tblGrid>
                <a:gridCol w="2590800"/>
                <a:gridCol w="1447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7,5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±5,33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Risperidone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,79±6,28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8" name="Text Box 26"/>
          <p:cNvSpPr txBox="1">
            <a:spLocks noChangeArrowheads="1"/>
          </p:cNvSpPr>
          <p:nvPr/>
        </p:nvSpPr>
        <p:spPr bwMode="auto">
          <a:xfrm>
            <a:off x="533400" y="4191000"/>
            <a:ext cx="381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</a:rPr>
              <a:t>Duration</a:t>
            </a:r>
            <a:endParaRPr lang="en-US" sz="240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609600" y="16002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FF00"/>
                </a:solidFill>
                <a:latin typeface="Arial" charset="0"/>
              </a:rPr>
              <a:t>Dosage</a:t>
            </a:r>
            <a:endParaRPr lang="en-US" sz="2400" dirty="0">
              <a:solidFill>
                <a:srgbClr val="FFFF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0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3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5234" grpId="0"/>
      <p:bldP spid="7352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RESULTS</a:t>
            </a:r>
            <a:br>
              <a:rPr lang="en-US" sz="32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US" sz="3200" b="1" dirty="0" smtClean="0">
                <a:solidFill>
                  <a:schemeClr val="hlink"/>
                </a:solidFill>
                <a:latin typeface="Arial" charset="0"/>
              </a:rPr>
              <a:t>Hallucination</a:t>
            </a:r>
          </a:p>
        </p:txBody>
      </p:sp>
      <p:graphicFrame>
        <p:nvGraphicFramePr>
          <p:cNvPr id="34819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09600" y="1905000"/>
          <a:ext cx="35052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2" name="Chart" r:id="rId3" imgW="5962812" imgH="4105341" progId="MSGraph.Chart.8">
                  <p:embed followColorScheme="full"/>
                </p:oleObj>
              </mc:Choice>
              <mc:Fallback>
                <p:oleObj name="Chart" r:id="rId3" imgW="5962812" imgH="4105341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905000"/>
                        <a:ext cx="350520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57200" y="4548188"/>
          <a:ext cx="4019550" cy="205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3" name="Chart" r:id="rId5" imgW="4029246" imgH="2057505" progId="MSGraph.Chart.8">
                  <p:embed followColorScheme="full"/>
                </p:oleObj>
              </mc:Choice>
              <mc:Fallback>
                <p:oleObj name="Chart" r:id="rId5" imgW="4029246" imgH="2057505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548188"/>
                        <a:ext cx="4019550" cy="2052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3560" name="Rectangle 8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nl-NL" sz="2800" dirty="0" smtClean="0"/>
              <a:t>L.E. Jonsson</a:t>
            </a:r>
            <a:r>
              <a:rPr lang="nl-NL" sz="2800" b="1" dirty="0" smtClean="0"/>
              <a:t> </a:t>
            </a:r>
            <a:r>
              <a:rPr lang="nl-NL" sz="2800" dirty="0" smtClean="0"/>
              <a:t>(1970): psychosis caused by meth use improved within the 1st week</a:t>
            </a:r>
          </a:p>
        </p:txBody>
      </p:sp>
      <p:sp>
        <p:nvSpPr>
          <p:cNvPr id="34822" name="Text Box 9"/>
          <p:cNvSpPr txBox="1">
            <a:spLocks noChangeArrowheads="1"/>
          </p:cNvSpPr>
          <p:nvPr/>
        </p:nvSpPr>
        <p:spPr bwMode="auto">
          <a:xfrm>
            <a:off x="1066800" y="4191000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srgbClr val="FFFF00"/>
                </a:solidFill>
              </a:rPr>
              <a:t>Simple Auditory </a:t>
            </a:r>
            <a:r>
              <a:rPr lang="en-US" dirty="0" err="1">
                <a:solidFill>
                  <a:srgbClr val="FFFF00"/>
                </a:solidFill>
              </a:rPr>
              <a:t>hallucinationn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4823" name="Text Box 10"/>
          <p:cNvSpPr txBox="1">
            <a:spLocks noChangeArrowheads="1"/>
          </p:cNvSpPr>
          <p:nvPr/>
        </p:nvSpPr>
        <p:spPr bwMode="auto">
          <a:xfrm>
            <a:off x="990600" y="1600200"/>
            <a:ext cx="3886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</a:rPr>
              <a:t>Complicated Auditory </a:t>
            </a:r>
            <a:r>
              <a:rPr lang="en-US" dirty="0" err="1" smtClean="0">
                <a:solidFill>
                  <a:srgbClr val="FFFF00"/>
                </a:solidFill>
              </a:rPr>
              <a:t>hallucinationn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5058" y="5681246"/>
            <a:ext cx="1216742" cy="338554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1 week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3609201"/>
            <a:ext cx="762000" cy="27699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/>
                </a:solidFill>
              </a:rPr>
              <a:t>1 week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3581400"/>
            <a:ext cx="762000" cy="27699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/>
                </a:solidFill>
              </a:rPr>
              <a:t>2 week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hlink"/>
                </a:solidFill>
                <a:latin typeface="Arial" charset="0"/>
              </a:rPr>
              <a:t>Paranoid thoughts</a:t>
            </a:r>
          </a:p>
        </p:txBody>
      </p:sp>
      <p:graphicFrame>
        <p:nvGraphicFramePr>
          <p:cNvPr id="665687" name="Group 8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61427049"/>
              </p:ext>
            </p:extLst>
          </p:nvPr>
        </p:nvGraphicFramePr>
        <p:xfrm>
          <a:off x="152400" y="931863"/>
          <a:ext cx="4800600" cy="4898892"/>
        </p:xfrm>
        <a:graphic>
          <a:graphicData uri="http://schemas.openxmlformats.org/drawingml/2006/table">
            <a:tbl>
              <a:tblPr/>
              <a:tblGrid>
                <a:gridCol w="2286000"/>
                <a:gridCol w="838200"/>
                <a:gridCol w="838200"/>
                <a:gridCol w="838200"/>
              </a:tblGrid>
              <a:tr h="937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Paranoia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1 week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2 week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cs typeface="Arial" charset="0"/>
                        </a:rPr>
                        <a:t>3 week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81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Being harmed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(n=41)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Risperidone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(n=28)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80,5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71,4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3,6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Being noted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(n=7)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Risperidone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(n=7)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57,2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71,5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97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Being followed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(n=12)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Risperidone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(n=15)</a:t>
                      </a:r>
                    </a:p>
                  </a:txBody>
                  <a:tcPr marT="45709" marB="4570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67,7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60,1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33,3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26,6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13,3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5663" name="Rectangle 63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905000"/>
            <a:ext cx="4038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nl-NL" sz="2800" dirty="0"/>
              <a:t>Shoptaw </a:t>
            </a:r>
            <a:r>
              <a:rPr lang="nl-NL" sz="2800" dirty="0" smtClean="0"/>
              <a:t>SJ. (2009): In some cases, agitated behaviors and paranoid behaviors responded quickly to the treatment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755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>
                <a:solidFill>
                  <a:schemeClr val="hlink"/>
                </a:solidFill>
                <a:effectLst/>
                <a:latin typeface="Arial" charset="0"/>
              </a:rPr>
              <a:t>BPRS - Brief Psychiatric Rating Scale</a:t>
            </a:r>
            <a:endParaRPr lang="en-US" sz="3200" b="1" dirty="0" smtClean="0">
              <a:solidFill>
                <a:schemeClr val="hlink"/>
              </a:solidFill>
              <a:effectLst/>
              <a:latin typeface="Arial" charset="0"/>
            </a:endParaRPr>
          </a:p>
        </p:txBody>
      </p:sp>
      <p:sp>
        <p:nvSpPr>
          <p:cNvPr id="690188" name="Rectangle 12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905000"/>
            <a:ext cx="4495800" cy="2057400"/>
          </a:xfrm>
        </p:spPr>
        <p:txBody>
          <a:bodyPr/>
          <a:lstStyle/>
          <a:p>
            <a:pPr eaLnBrk="1" hangingPunct="1">
              <a:defRPr/>
            </a:pPr>
            <a:r>
              <a:rPr lang="nl-NL" sz="2800" dirty="0" smtClean="0"/>
              <a:t>Leelahanaj T (2005):</a:t>
            </a:r>
          </a:p>
          <a:p>
            <a:pPr lvl="1" eaLnBrk="1" hangingPunct="1">
              <a:defRPr/>
            </a:pPr>
            <a:r>
              <a:rPr lang="nl-NL" sz="2400" dirty="0" smtClean="0"/>
              <a:t>40%: changed in BPRS results</a:t>
            </a:r>
          </a:p>
          <a:p>
            <a:pPr lvl="1" eaLnBrk="1" hangingPunct="1">
              <a:defRPr/>
            </a:pPr>
            <a:r>
              <a:rPr lang="nl-NL" sz="2400" dirty="0" smtClean="0"/>
              <a:t>100%: full improvement</a:t>
            </a:r>
            <a:endParaRPr lang="nl-NL" sz="2400" dirty="0"/>
          </a:p>
        </p:txBody>
      </p:sp>
      <p:graphicFrame>
        <p:nvGraphicFramePr>
          <p:cNvPr id="690199" name="Group 2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3631630"/>
              </p:ext>
            </p:extLst>
          </p:nvPr>
        </p:nvGraphicFramePr>
        <p:xfrm>
          <a:off x="457200" y="1905000"/>
          <a:ext cx="4038600" cy="1981200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58,18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±13,66 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Risperidone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54,77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±10,15 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90257" name="Group 81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540629269"/>
              </p:ext>
            </p:extLst>
          </p:nvPr>
        </p:nvGraphicFramePr>
        <p:xfrm>
          <a:off x="457200" y="4572000"/>
          <a:ext cx="4038600" cy="1981200"/>
        </p:xfrm>
        <a:graphic>
          <a:graphicData uri="http://schemas.openxmlformats.org/drawingml/2006/table">
            <a:tbl>
              <a:tblPr/>
              <a:tblGrid>
                <a:gridCol w="1066800"/>
                <a:gridCol w="1371600"/>
                <a:gridCol w="16002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Haloperidol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Risperidone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30-50%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14,3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16,2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&gt;50%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34,3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48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271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solidFill>
                  <a:schemeClr val="hlink"/>
                </a:solidFill>
                <a:latin typeface="Arial" charset="0"/>
              </a:rPr>
              <a:t>Extrapyramidal </a:t>
            </a:r>
            <a:r>
              <a:rPr lang="en-US" sz="3200" dirty="0" smtClean="0">
                <a:solidFill>
                  <a:schemeClr val="hlink"/>
                </a:solidFill>
                <a:latin typeface="Arial" charset="0"/>
              </a:rPr>
              <a:t>symptoms (EPS)</a:t>
            </a:r>
          </a:p>
        </p:txBody>
      </p:sp>
      <p:sp>
        <p:nvSpPr>
          <p:cNvPr id="71578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334000" y="1905000"/>
            <a:ext cx="37338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nl-NL" sz="2400" dirty="0" smtClean="0"/>
              <a:t>According to authors, haloperidol is more likely to cause EPS and less tolerant than risperidone because of different mechanism of action on D2 receptor</a:t>
            </a:r>
          </a:p>
        </p:txBody>
      </p:sp>
      <p:graphicFrame>
        <p:nvGraphicFramePr>
          <p:cNvPr id="715849" name="Group 7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82035815"/>
              </p:ext>
            </p:extLst>
          </p:nvPr>
        </p:nvGraphicFramePr>
        <p:xfrm>
          <a:off x="228600" y="1905000"/>
          <a:ext cx="4419600" cy="1524000"/>
        </p:xfrm>
        <a:graphic>
          <a:graphicData uri="http://schemas.openxmlformats.org/drawingml/2006/table">
            <a:tbl>
              <a:tblPr/>
              <a:tblGrid>
                <a:gridCol w="1295400"/>
                <a:gridCol w="1524000"/>
                <a:gridCol w="16002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EPS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Risperiodne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Positive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Negative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15852" name="Group 7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196335071"/>
              </p:ext>
            </p:extLst>
          </p:nvPr>
        </p:nvGraphicFramePr>
        <p:xfrm>
          <a:off x="228600" y="4191000"/>
          <a:ext cx="5257800" cy="2192339"/>
        </p:xfrm>
        <a:graphic>
          <a:graphicData uri="http://schemas.openxmlformats.org/drawingml/2006/table">
            <a:tbl>
              <a:tblPr/>
              <a:tblGrid>
                <a:gridCol w="2286000"/>
                <a:gridCol w="1447800"/>
                <a:gridCol w="1524000"/>
              </a:tblGrid>
              <a:tr h="561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Haloperidol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Risperidone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Muscle tone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25,7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5,7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Parkinson’s syndrome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2,8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Restlessness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1,7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4,9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2" name="Text Box 59"/>
          <p:cNvSpPr txBox="1">
            <a:spLocks noChangeArrowheads="1"/>
          </p:cNvSpPr>
          <p:nvPr/>
        </p:nvSpPr>
        <p:spPr bwMode="auto">
          <a:xfrm>
            <a:off x="228600" y="3505200"/>
            <a:ext cx="472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3300"/>
                </a:solidFill>
                <a:latin typeface="Arial" charset="0"/>
              </a:rPr>
              <a:t>Types of EPS</a:t>
            </a:r>
            <a:endParaRPr lang="en-US" sz="2400" dirty="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37933" name="Text Box 60"/>
          <p:cNvSpPr txBox="1">
            <a:spLocks noChangeArrowheads="1"/>
          </p:cNvSpPr>
          <p:nvPr/>
        </p:nvSpPr>
        <p:spPr bwMode="auto">
          <a:xfrm>
            <a:off x="152400" y="1371600"/>
            <a:ext cx="4876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FF3300"/>
                </a:solidFill>
                <a:latin typeface="Arial" charset="0"/>
              </a:rPr>
              <a:t>Extrapyramidal </a:t>
            </a:r>
            <a:r>
              <a:rPr lang="en-US" sz="2400" dirty="0" smtClean="0">
                <a:solidFill>
                  <a:srgbClr val="FF3300"/>
                </a:solidFill>
                <a:latin typeface="Arial" charset="0"/>
              </a:rPr>
              <a:t>symptoms</a:t>
            </a:r>
            <a:endParaRPr lang="en-US" sz="2400" dirty="0">
              <a:solidFill>
                <a:srgbClr val="FF33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98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5780" grpId="0"/>
      <p:bldP spid="71578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8229600" cy="19875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hlink"/>
                </a:solidFill>
                <a:latin typeface="Arial" charset="0"/>
              </a:rPr>
              <a:t>Clinical features and related factors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charset="0"/>
              </a:rPr>
              <a:t>Men is the majority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dirty="0" smtClean="0">
                <a:latin typeface="Arial" charset="0"/>
              </a:rPr>
              <a:t>Mainly live in city, are freelancer and have low education level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Paranoid thought of being </a:t>
            </a:r>
            <a:r>
              <a:rPr lang="en-US" dirty="0">
                <a:latin typeface="Arial" charset="0"/>
              </a:rPr>
              <a:t>harmed, v</a:t>
            </a:r>
            <a:r>
              <a:rPr lang="en-US" dirty="0" smtClean="0">
                <a:latin typeface="Arial" charset="0"/>
              </a:rPr>
              <a:t>isual hallucination, </a:t>
            </a:r>
            <a:r>
              <a:rPr lang="en-US" dirty="0">
                <a:latin typeface="Arial" charset="0"/>
              </a:rPr>
              <a:t>auditory hallucination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 Agitated behaviors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06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6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6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6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6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6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0482" grpId="0"/>
      <p:bldP spid="66048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n-US" dirty="0" smtClean="0">
                <a:solidFill>
                  <a:schemeClr val="hlink"/>
                </a:solidFill>
                <a:latin typeface="Arial" charset="0"/>
              </a:rPr>
              <a:t>Treatment outcomes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atin typeface="Arial" charset="0"/>
              </a:rPr>
              <a:t> 100% improvement within 4 weeks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No differences </a:t>
            </a:r>
            <a:r>
              <a:rPr lang="en-US" dirty="0">
                <a:latin typeface="Arial" charset="0"/>
              </a:rPr>
              <a:t>in </a:t>
            </a:r>
            <a:r>
              <a:rPr lang="en-US" dirty="0" smtClean="0">
                <a:latin typeface="Arial" charset="0"/>
              </a:rPr>
              <a:t>4-week responsiveness between haloperidol and </a:t>
            </a:r>
            <a:r>
              <a:rPr lang="en-US" dirty="0" err="1" smtClean="0">
                <a:latin typeface="Arial" charset="0"/>
              </a:rPr>
              <a:t>risperidone</a:t>
            </a:r>
            <a:endParaRPr lang="en-US" dirty="0">
              <a:latin typeface="Arial" charset="0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Risperidone</a:t>
            </a:r>
            <a:r>
              <a:rPr lang="en-US" dirty="0">
                <a:latin typeface="Arial" charset="0"/>
              </a:rPr>
              <a:t> is less likely to </a:t>
            </a:r>
            <a:r>
              <a:rPr lang="en-US" dirty="0" smtClean="0">
                <a:latin typeface="Arial" charset="0"/>
              </a:rPr>
              <a:t>cause extrapyramidal symptoms than haloperidol </a:t>
            </a:r>
          </a:p>
        </p:txBody>
      </p:sp>
    </p:spTree>
    <p:extLst>
      <p:ext uri="{BB962C8B-B14F-4D97-AF65-F5344CB8AC3E}">
        <p14:creationId xmlns:p14="http://schemas.microsoft.com/office/powerpoint/2010/main" val="87535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6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6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6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6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1506" grpId="0"/>
      <p:bldP spid="66150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en-US" sz="3600" dirty="0" smtClean="0">
              <a:latin typeface="Arial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3600" dirty="0" smtClean="0">
                <a:solidFill>
                  <a:schemeClr val="hlink"/>
                </a:solidFill>
                <a:latin typeface="Arial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2519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36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36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3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3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6258" grpId="0"/>
      <p:bldP spid="7362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smtClean="0">
                <a:solidFill>
                  <a:srgbClr val="FF0000"/>
                </a:solidFill>
                <a:latin typeface="Arial" charset="0"/>
              </a:rPr>
              <a:t>ĐẶT VẤN ĐỀ</a:t>
            </a:r>
          </a:p>
        </p:txBody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29600" cy="5791200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en-US" sz="2800" dirty="0" smtClean="0">
                <a:latin typeface="Arial" charset="0"/>
              </a:rPr>
              <a:t>Aims of the study:</a:t>
            </a:r>
            <a:endParaRPr lang="vi-VN" sz="2800" dirty="0" smtClean="0">
              <a:latin typeface="Arial" charset="0"/>
            </a:endParaRPr>
          </a:p>
          <a:p>
            <a:pPr marL="609600" indent="-609600"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n-US" sz="2800" i="1" dirty="0" smtClean="0">
              <a:latin typeface="Arial" charset="0"/>
            </a:endParaRPr>
          </a:p>
          <a:p>
            <a:pPr marL="609600" indent="-609600"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i="1" dirty="0" smtClean="0">
                <a:latin typeface="Arial" charset="0"/>
              </a:rPr>
              <a:t>Describe clinical features and related factors of acute psychosis among methamphetamine users at </a:t>
            </a:r>
            <a:r>
              <a:rPr lang="it-IT" sz="2800" i="1" dirty="0">
                <a:latin typeface="Arial" charset="0"/>
              </a:rPr>
              <a:t>Ho Chi Minh city Psychiatric Hospital</a:t>
            </a:r>
          </a:p>
          <a:p>
            <a:pPr marL="0" indent="0" algn="just" eaLnBrk="1" hangingPunct="1">
              <a:buClr>
                <a:schemeClr val="tx1"/>
              </a:buClr>
              <a:buNone/>
              <a:defRPr/>
            </a:pPr>
            <a:endParaRPr lang="en-US" sz="2800" i="1" dirty="0" smtClean="0">
              <a:latin typeface="Arial" charset="0"/>
            </a:endParaRPr>
          </a:p>
          <a:p>
            <a:pPr marL="609600" indent="-609600" algn="just" eaLnBrk="1" hangingPunct="1"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i="1" dirty="0" smtClean="0">
                <a:latin typeface="Arial" charset="0"/>
              </a:rPr>
              <a:t>Investigate the outcomes of acute psychosis treatment </a:t>
            </a:r>
            <a:r>
              <a:rPr lang="en-US" sz="2800" i="1" dirty="0">
                <a:latin typeface="Arial" charset="0"/>
              </a:rPr>
              <a:t>among methamphetamine </a:t>
            </a:r>
            <a:r>
              <a:rPr lang="en-US" sz="2800" i="1" dirty="0" smtClean="0">
                <a:latin typeface="Arial" charset="0"/>
              </a:rPr>
              <a:t>users</a:t>
            </a:r>
          </a:p>
        </p:txBody>
      </p:sp>
    </p:spTree>
    <p:extLst>
      <p:ext uri="{BB962C8B-B14F-4D97-AF65-F5344CB8AC3E}">
        <p14:creationId xmlns:p14="http://schemas.microsoft.com/office/powerpoint/2010/main" val="28630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LITERATURE REVIEW</a:t>
            </a: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58200" cy="57150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r>
              <a:rPr lang="en-US" sz="2800" b="1" dirty="0" smtClean="0">
                <a:solidFill>
                  <a:schemeClr val="hlink"/>
                </a:solidFill>
                <a:effectLst/>
                <a:latin typeface="Arial" pitchFamily="34" charset="0"/>
                <a:cs typeface="Arial" pitchFamily="34" charset="0"/>
              </a:rPr>
              <a:t>Clinical features</a:t>
            </a:r>
            <a:endParaRPr lang="en-US" sz="2800" b="1" dirty="0" smtClean="0">
              <a:effectLst/>
              <a:latin typeface="Arial" pitchFamily="34" charset="0"/>
              <a:cs typeface="Arial" pitchFamily="34" charset="0"/>
            </a:endParaRPr>
          </a:p>
          <a:p>
            <a:pPr marL="812800" indent="-812800" algn="just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effectLst/>
                <a:latin typeface="Arial" pitchFamily="34" charset="0"/>
                <a:cs typeface="Arial" pitchFamily="34" charset="0"/>
              </a:rPr>
              <a:t>Methamphetamine use can cause acute onset psychosis</a:t>
            </a:r>
          </a:p>
          <a:p>
            <a:pPr marL="812800" indent="-812800" algn="just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effectLst/>
                <a:latin typeface="Arial" pitchFamily="34" charset="0"/>
                <a:cs typeface="Arial" pitchFamily="34" charset="0"/>
              </a:rPr>
              <a:t>In some cases, methamphetamine use can cause chronic </a:t>
            </a:r>
            <a:r>
              <a:rPr lang="en-US" sz="2800" dirty="0">
                <a:effectLst/>
                <a:latin typeface="Arial" pitchFamily="34" charset="0"/>
                <a:cs typeface="Arial" pitchFamily="34" charset="0"/>
              </a:rPr>
              <a:t>psychotic symptoms like </a:t>
            </a:r>
            <a:r>
              <a:rPr lang="en-US" sz="2800" dirty="0" smtClean="0">
                <a:effectLst/>
                <a:latin typeface="Arial" pitchFamily="34" charset="0"/>
                <a:cs typeface="Arial" pitchFamily="34" charset="0"/>
              </a:rPr>
              <a:t>schizophrenia </a:t>
            </a:r>
            <a:r>
              <a:rPr lang="en-US" sz="2800" dirty="0"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lang="en-US" sz="2800" dirty="0" err="1">
                <a:effectLst/>
                <a:latin typeface="Arial" pitchFamily="34" charset="0"/>
                <a:cs typeface="Arial" pitchFamily="34" charset="0"/>
              </a:rPr>
              <a:t>Hülya</a:t>
            </a:r>
            <a:r>
              <a:rPr lang="en-US" sz="2800" dirty="0">
                <a:effectLst/>
                <a:latin typeface="Arial" pitchFamily="34" charset="0"/>
                <a:cs typeface="Arial" pitchFamily="34" charset="0"/>
              </a:rPr>
              <a:t> Bilgin,2010).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728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charset="0"/>
              </a:rPr>
              <a:t>LITERATURE REVIEW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610600" cy="5562600"/>
          </a:xfrm>
        </p:spPr>
        <p:txBody>
          <a:bodyPr/>
          <a:lstStyle/>
          <a:p>
            <a:pPr marL="609600" indent="-60960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2800" dirty="0">
                <a:effectLst/>
                <a:latin typeface="Arial" charset="0"/>
              </a:rPr>
              <a:t>Paranoia and </a:t>
            </a:r>
            <a:r>
              <a:rPr lang="en-US" sz="2800" dirty="0" smtClean="0">
                <a:effectLst/>
                <a:latin typeface="Arial" charset="0"/>
              </a:rPr>
              <a:t>hallucination appear at first. Then, anxiety occurs as a consequence of paranoia</a:t>
            </a:r>
          </a:p>
          <a:p>
            <a:pPr marL="609600" indent="-60960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defRPr/>
            </a:pPr>
            <a:endParaRPr lang="en-US" sz="2800" dirty="0" smtClean="0">
              <a:effectLst/>
              <a:latin typeface="Arial" charset="0"/>
            </a:endParaRPr>
          </a:p>
          <a:p>
            <a:pPr marL="609600" indent="-60960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2800" dirty="0" smtClean="0">
                <a:effectLst/>
                <a:latin typeface="Arial" charset="0"/>
              </a:rPr>
              <a:t>Visual </a:t>
            </a:r>
            <a:r>
              <a:rPr lang="en-US" sz="2800" dirty="0">
                <a:effectLst/>
                <a:latin typeface="Arial" charset="0"/>
              </a:rPr>
              <a:t>hallucination &amp; auditory </a:t>
            </a:r>
            <a:r>
              <a:rPr lang="en-US" sz="2800" dirty="0" smtClean="0">
                <a:effectLst/>
                <a:latin typeface="Arial" charset="0"/>
              </a:rPr>
              <a:t>hallucination occur at well aware no orientation disorder situations</a:t>
            </a:r>
          </a:p>
          <a:p>
            <a:pPr marL="609600" indent="-60960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defRPr/>
            </a:pPr>
            <a:endParaRPr lang="en-US" sz="2800" dirty="0" smtClean="0">
              <a:effectLst/>
              <a:latin typeface="Arial" charset="0"/>
            </a:endParaRPr>
          </a:p>
          <a:p>
            <a:pPr marL="609600" indent="-60960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defRPr/>
            </a:pPr>
            <a:r>
              <a:rPr lang="en-US" sz="2800" dirty="0" smtClean="0">
                <a:effectLst/>
                <a:latin typeface="Arial" charset="0"/>
              </a:rPr>
              <a:t>Agitated </a:t>
            </a:r>
            <a:r>
              <a:rPr lang="en-US" sz="2800" dirty="0">
                <a:effectLst/>
                <a:latin typeface="Arial" charset="0"/>
              </a:rPr>
              <a:t>behaviors</a:t>
            </a:r>
            <a:endParaRPr lang="en-US" sz="2800" dirty="0" smtClean="0">
              <a:effectLst/>
              <a:latin typeface="Arial" charset="0"/>
            </a:endParaRPr>
          </a:p>
          <a:p>
            <a:pPr marL="609600" indent="-609600" algn="just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Char char="Ø"/>
              <a:defRPr/>
            </a:pPr>
            <a:endParaRPr lang="en-US" sz="2800" dirty="0" smtClean="0"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10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FF0000"/>
                </a:solidFill>
                <a:latin typeface="Arial" charset="0"/>
              </a:rPr>
              <a:t>LITERATURE REVIEW</a:t>
            </a:r>
            <a:endParaRPr lang="en-US" sz="3200" b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610600" cy="5562600"/>
          </a:xfrm>
        </p:spPr>
        <p:txBody>
          <a:bodyPr/>
          <a:lstStyle/>
          <a:p>
            <a:pPr marL="609600" indent="-609600" algn="just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 smtClean="0">
                <a:effectLst/>
                <a:latin typeface="Arial" charset="0"/>
              </a:rPr>
              <a:t>These symptoms can occur after only using single dose or for a short time</a:t>
            </a:r>
          </a:p>
          <a:p>
            <a:pPr marL="609600" indent="-609600" algn="just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en-US" sz="2800" dirty="0" smtClean="0">
              <a:effectLst/>
              <a:latin typeface="Arial" charset="0"/>
            </a:endParaRPr>
          </a:p>
          <a:p>
            <a:pPr marL="609600" indent="-609600" algn="just" eaLnBrk="1" hangingPunct="1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dirty="0" smtClean="0">
                <a:effectLst/>
                <a:latin typeface="Arial" charset="0"/>
              </a:rPr>
              <a:t>Psychotic symptoms due to methamphetamine use usually recover within 1 week. In some cases, it takes a longer time for user to recover.</a:t>
            </a:r>
          </a:p>
        </p:txBody>
      </p:sp>
    </p:spTree>
    <p:extLst>
      <p:ext uri="{BB962C8B-B14F-4D97-AF65-F5344CB8AC3E}">
        <p14:creationId xmlns:p14="http://schemas.microsoft.com/office/powerpoint/2010/main" val="181463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LITERATURE REVIEW</a:t>
            </a:r>
            <a:endParaRPr lang="en-US" sz="3200" b="1" dirty="0" smtClean="0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8839200" cy="5257800"/>
          </a:xfrm>
        </p:spPr>
        <p:txBody>
          <a:bodyPr/>
          <a:lstStyle/>
          <a:p>
            <a:pPr marL="812800" indent="-812800" algn="just" eaLnBrk="1" hangingPunct="1">
              <a:buFontTx/>
              <a:buNone/>
              <a:defRPr/>
            </a:pPr>
            <a:r>
              <a:rPr lang="en-US" dirty="0" smtClean="0">
                <a:latin typeface="Arial" charset="0"/>
              </a:rPr>
              <a:t>Treatment of acute onset psychosis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due to methamphetamine use</a:t>
            </a:r>
            <a:endParaRPr lang="pt-BR" b="1" dirty="0" smtClean="0">
              <a:solidFill>
                <a:schemeClr val="hlink"/>
              </a:solidFill>
              <a:effectLst/>
              <a:latin typeface="Arial" charset="0"/>
            </a:endParaRPr>
          </a:p>
          <a:p>
            <a:pPr marL="812800" indent="-812800" algn="just" eaLnBrk="1" hangingPunct="1">
              <a:buFontTx/>
              <a:buNone/>
              <a:defRPr/>
            </a:pPr>
            <a:r>
              <a:rPr lang="pt-BR" b="1" dirty="0" smtClean="0">
                <a:effectLst/>
                <a:latin typeface="Arial" charset="0"/>
              </a:rPr>
              <a:t>       - </a:t>
            </a:r>
            <a:r>
              <a:rPr lang="pt-BR" dirty="0" smtClean="0">
                <a:effectLst/>
                <a:latin typeface="Arial" charset="0"/>
              </a:rPr>
              <a:t>Antipsychotic drugs or benzodiazepine or combination</a:t>
            </a:r>
            <a:endParaRPr lang="pt-BR" b="1" dirty="0" smtClean="0">
              <a:effectLst/>
              <a:latin typeface="Arial" charset="0"/>
            </a:endParaRPr>
          </a:p>
          <a:p>
            <a:pPr marL="812800" indent="-812800" algn="just" eaLnBrk="1" hangingPunct="1">
              <a:buFontTx/>
              <a:buNone/>
              <a:defRPr/>
            </a:pPr>
            <a:r>
              <a:rPr lang="pt-BR" dirty="0" smtClean="0">
                <a:effectLst/>
                <a:latin typeface="Arial" charset="0"/>
              </a:rPr>
              <a:t>	- Good evidence: haloperidol, olanzapine, risperidone, quetiapine</a:t>
            </a:r>
          </a:p>
        </p:txBody>
      </p:sp>
    </p:spTree>
    <p:extLst>
      <p:ext uri="{BB962C8B-B14F-4D97-AF65-F5344CB8AC3E}">
        <p14:creationId xmlns:p14="http://schemas.microsoft.com/office/powerpoint/2010/main" val="364742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METHOD</a:t>
            </a:r>
            <a:endParaRPr lang="en-US" sz="3600" b="1" dirty="0" smtClean="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b="1" dirty="0" smtClean="0">
              <a:effectLst/>
              <a:latin typeface="Arial" charset="0"/>
            </a:endParaRPr>
          </a:p>
          <a:p>
            <a:pPr eaLnBrk="1" hangingPunct="1"/>
            <a:r>
              <a:rPr lang="en-US" b="1" dirty="0" smtClean="0">
                <a:solidFill>
                  <a:schemeClr val="hlink"/>
                </a:solidFill>
                <a:effectLst/>
                <a:latin typeface="Arial" charset="0"/>
              </a:rPr>
              <a:t>SAMPLE</a:t>
            </a:r>
            <a:endParaRPr lang="vi-VN" dirty="0" smtClean="0">
              <a:solidFill>
                <a:schemeClr val="hlink"/>
              </a:solidFill>
              <a:effectLst/>
              <a:latin typeface="Arial" charset="0"/>
            </a:endParaRPr>
          </a:p>
          <a:p>
            <a:pPr algn="just" eaLnBrk="1" hangingPunct="1"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>
                <a:effectLst/>
                <a:latin typeface="Arial" charset="0"/>
              </a:rPr>
              <a:t> Patients with acute onset psychosis due to methamphetamine use at Ho Chi Minh city Psychiatric Hospital</a:t>
            </a:r>
          </a:p>
        </p:txBody>
      </p:sp>
    </p:spTree>
    <p:extLst>
      <p:ext uri="{BB962C8B-B14F-4D97-AF65-F5344CB8AC3E}">
        <p14:creationId xmlns:p14="http://schemas.microsoft.com/office/powerpoint/2010/main" val="55772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1026</Words>
  <Application>Microsoft Office PowerPoint</Application>
  <PresentationFormat>On-screen Show (4:3)</PresentationFormat>
  <Paragraphs>275</Paragraphs>
  <Slides>38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Tahoma</vt:lpstr>
      <vt:lpstr>Times New Roman</vt:lpstr>
      <vt:lpstr>Wingdings</vt:lpstr>
      <vt:lpstr>Ocean</vt:lpstr>
      <vt:lpstr>Chart</vt:lpstr>
      <vt:lpstr> CLINICAL FEATURES AND  ACUTE PSYCHOSIS  TREATMENT  AMONG METHAMPHETAMIN USERS    NGUYEN HUU THANG, MD</vt:lpstr>
      <vt:lpstr>CONTENTS</vt:lpstr>
      <vt:lpstr>Introduction</vt:lpstr>
      <vt:lpstr>ĐẶT VẤN ĐỀ</vt:lpstr>
      <vt:lpstr>LITERATURE REVIEW</vt:lpstr>
      <vt:lpstr>LITERATURE REVIEW</vt:lpstr>
      <vt:lpstr>LITERATURE REVIEW</vt:lpstr>
      <vt:lpstr>LITERATURE REVIEW</vt:lpstr>
      <vt:lpstr>  METHOD</vt:lpstr>
      <vt:lpstr>PowerPoint Presentation</vt:lpstr>
      <vt:lpstr>METHOD</vt:lpstr>
      <vt:lpstr>METHOD</vt:lpstr>
      <vt:lpstr>METHOD</vt:lpstr>
      <vt:lpstr>METHOD</vt:lpstr>
      <vt:lpstr>Data collection and analysis</vt:lpstr>
      <vt:lpstr>RESULTS </vt:lpstr>
      <vt:lpstr>Gender</vt:lpstr>
      <vt:lpstr>Residence</vt:lpstr>
      <vt:lpstr>Occupation </vt:lpstr>
      <vt:lpstr>Drug use triggers</vt:lpstr>
      <vt:lpstr>Frequency </vt:lpstr>
      <vt:lpstr>Duration of use</vt:lpstr>
      <vt:lpstr>No. of psychosis episode</vt:lpstr>
      <vt:lpstr>Diagnosis</vt:lpstr>
      <vt:lpstr>  RESULTS Early symptoms</vt:lpstr>
      <vt:lpstr>Clinical features</vt:lpstr>
      <vt:lpstr>Paranoid thoughts</vt:lpstr>
      <vt:lpstr>Types of Hallucination</vt:lpstr>
      <vt:lpstr>Behavior disorders</vt:lpstr>
      <vt:lpstr>Other symptoms</vt:lpstr>
      <vt:lpstr>RESULTS Treatment outcomes</vt:lpstr>
      <vt:lpstr>RESULTS Hallucination</vt:lpstr>
      <vt:lpstr>Paranoid thoughts</vt:lpstr>
      <vt:lpstr>BPRS - Brief Psychiatric Rating Scale</vt:lpstr>
      <vt:lpstr>Extrapyramidal symptoms (EPS)</vt:lpstr>
      <vt:lpstr>Conclusions</vt:lpstr>
      <vt:lpstr>Conclusions</vt:lpstr>
      <vt:lpstr>PowerPoint Presentation</vt:lpstr>
    </vt:vector>
  </TitlesOfParts>
  <Company>CKK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FEATURES AND ACUTE PSYCHOSIS  TREATMENT AMONG METHAMPHETAMIN USERS    NGUYEN HUU THANG, MD</dc:title>
  <dc:creator>Windows User</dc:creator>
  <cp:lastModifiedBy>nschitrung@yahoo.com</cp:lastModifiedBy>
  <cp:revision>35</cp:revision>
  <dcterms:created xsi:type="dcterms:W3CDTF">2017-07-30T15:06:49Z</dcterms:created>
  <dcterms:modified xsi:type="dcterms:W3CDTF">2017-08-02T13:33:23Z</dcterms:modified>
</cp:coreProperties>
</file>