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notesSlides/notesSlide1.xml" ContentType="application/vnd.openxmlformats-officedocument.presentationml.notesSlide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0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4" r:id="rId3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85" d="100"/>
          <a:sy n="85" d="100"/>
        </p:scale>
        <p:origin x="130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Excel_Worksheet9.xlsx"/><Relationship Id="rId1" Type="http://schemas.openxmlformats.org/officeDocument/2006/relationships/image" Target="../media/image8.jpeg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autoTitleDeleted val="1"/>
    <c:view3D>
      <c:rotX val="15"/>
      <c:rotY val="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6.4794816414686825E-3"/>
          <c:y val="0.32019704433497537"/>
          <c:w val="0.92872570194384452"/>
          <c:h val="0.27914614121510672"/>
        </c:manualLayout>
      </c:layout>
      <c:pie3DChart>
        <c:varyColors val="1"/>
        <c:ser>
          <c:idx val="0"/>
          <c:order val="0"/>
          <c:tx>
            <c:strRef>
              <c:f>Sheet1!$A$2</c:f>
              <c:strCache>
                <c:ptCount val="1"/>
                <c:pt idx="0">
                  <c:v>Tỷ lệ %</c:v>
                </c:pt>
              </c:strCache>
            </c:strRef>
          </c:tx>
          <c:explosion val="25"/>
          <c:dPt>
            <c:idx val="0"/>
            <c:bubble3D val="0"/>
          </c:dPt>
          <c:dPt>
            <c:idx val="1"/>
            <c:bubble3D val="0"/>
          </c:dPt>
          <c:dPt>
            <c:idx val="2"/>
            <c:bubble3D val="0"/>
          </c:dPt>
          <c:dPt>
            <c:idx val="3"/>
            <c:bubble3D val="0"/>
          </c:dPt>
          <c:dLbls>
            <c:dLbl>
              <c:idx val="0"/>
              <c:layout>
                <c:manualLayout>
                  <c:x val="-0.3222858382681974"/>
                  <c:y val="-0.18542656496287055"/>
                </c:manualLayout>
              </c:layout>
              <c:dLblPos val="bestFit"/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-9.8510859379928414E-2"/>
                  <c:y val="-0.165318934930717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Worker, </a:t>
                    </a:r>
                    <a:r>
                      <a:rPr lang="en-US" dirty="0"/>
                      <a:t>19</a:t>
                    </a:r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-5.9497624425729007E-2"/>
                  <c:y val="0.18629645600116712"/>
                </c:manualLayout>
              </c:layout>
              <c:dLblPos val="bestFit"/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8.4233261339092869E-2"/>
                  <c:y val="0.26694277844666381"/>
                </c:manualLayout>
              </c:layout>
              <c:spPr/>
              <c:txPr>
                <a:bodyPr/>
                <a:lstStyle/>
                <a:p>
                  <a:pPr>
                    <a:defRPr sz="1400"/>
                  </a:pPr>
                  <a:endParaRPr lang="vi-VN"/>
                </a:p>
              </c:txPr>
              <c:dLblPos val="bestFit"/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Ref>
              <c:f>Sheet1!$B$1:$E$1</c:f>
              <c:strCache>
                <c:ptCount val="4"/>
                <c:pt idx="0">
                  <c:v>Officer</c:v>
                </c:pt>
                <c:pt idx="1">
                  <c:v>Worker</c:v>
                </c:pt>
                <c:pt idx="2">
                  <c:v>Student</c:v>
                </c:pt>
                <c:pt idx="3">
                  <c:v>Freelancer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4.8</c:v>
                </c:pt>
                <c:pt idx="1">
                  <c:v>19</c:v>
                </c:pt>
                <c:pt idx="2">
                  <c:v>16.2</c:v>
                </c:pt>
                <c:pt idx="3">
                  <c:v>60</c:v>
                </c:pt>
              </c:numCache>
            </c:numRef>
          </c:val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vi-VN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2.8985507246376812E-2"/>
          <c:y val="0.25118483412322273"/>
          <c:w val="0.97342995169082125"/>
          <c:h val="0.37914691943127959"/>
        </c:manualLayout>
      </c:layout>
      <c:pie3DChart>
        <c:varyColors val="1"/>
        <c:ser>
          <c:idx val="0"/>
          <c:order val="0"/>
          <c:tx>
            <c:strRef>
              <c:f>Sheet1!$A$2</c:f>
              <c:strCache>
                <c:ptCount val="1"/>
                <c:pt idx="0">
                  <c:v>Tỷ lệ %</c:v>
                </c:pt>
              </c:strCache>
            </c:strRef>
          </c:tx>
          <c:spPr>
            <a:solidFill>
              <a:schemeClr val="accent1"/>
            </a:solidFill>
            <a:ln w="12699">
              <a:solidFill>
                <a:schemeClr val="tx1"/>
              </a:solidFill>
              <a:prstDash val="solid"/>
            </a:ln>
          </c:spPr>
          <c:explosion val="25"/>
          <c:dPt>
            <c:idx val="0"/>
            <c:bubble3D val="0"/>
          </c:dPt>
          <c:dPt>
            <c:idx val="1"/>
            <c:bubble3D val="0"/>
            <c:spPr>
              <a:solidFill>
                <a:schemeClr val="accent2"/>
              </a:solidFill>
              <a:ln w="12699">
                <a:solidFill>
                  <a:schemeClr val="tx1"/>
                </a:solidFill>
                <a:prstDash val="solid"/>
              </a:ln>
            </c:spPr>
          </c:dPt>
          <c:dPt>
            <c:idx val="2"/>
            <c:bubble3D val="0"/>
            <c:spPr>
              <a:solidFill>
                <a:schemeClr val="hlink"/>
              </a:solidFill>
              <a:ln w="12699">
                <a:solidFill>
                  <a:schemeClr val="tx1"/>
                </a:solidFill>
                <a:prstDash val="solid"/>
              </a:ln>
            </c:spPr>
          </c:dPt>
          <c:dLbls>
            <c:dLbl>
              <c:idx val="0"/>
              <c:layout>
                <c:manualLayout>
                  <c:x val="1.0007779532467313E-2"/>
                  <c:y val="0.1234617350421335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2.8985507246376805E-2"/>
                  <c:y val="0.35411829469858469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4.8767418974451471E-2"/>
                  <c:y val="-0.1607842791772931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 w="25399">
                <a:noFill/>
              </a:ln>
            </c:spPr>
            <c:txPr>
              <a:bodyPr/>
              <a:lstStyle/>
              <a:p>
                <a:pPr>
                  <a:defRPr sz="1975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vi-VN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Ref>
              <c:f>Sheet1!$B$1:$D$1</c:f>
              <c:strCache>
                <c:ptCount val="3"/>
                <c:pt idx="0">
                  <c:v>Nhóm bạn</c:v>
                </c:pt>
                <c:pt idx="1">
                  <c:v>Người thân</c:v>
                </c:pt>
                <c:pt idx="2">
                  <c:v>Xung đột tâm lý</c:v>
                </c:pt>
              </c:strCache>
            </c:strRef>
          </c:cat>
          <c:val>
            <c:numRef>
              <c:f>Sheet1!$B$2:$D$2</c:f>
              <c:numCache>
                <c:formatCode>General</c:formatCode>
                <c:ptCount val="3"/>
                <c:pt idx="0">
                  <c:v>76.2</c:v>
                </c:pt>
                <c:pt idx="1">
                  <c:v>6.7</c:v>
                </c:pt>
                <c:pt idx="2">
                  <c:v>17.100000000000001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1"/>
        </c:dLbls>
      </c:pie3DChart>
      <c:spPr>
        <a:noFill/>
        <a:ln w="12699">
          <a:solidFill>
            <a:schemeClr val="tx1"/>
          </a:solidFill>
          <a:prstDash val="solid"/>
        </a:ln>
      </c:spPr>
    </c:plotArea>
    <c:plotVisOnly val="1"/>
    <c:dispBlanksAs val="zero"/>
    <c:showDLblsOverMax val="0"/>
  </c:chart>
  <c:spPr>
    <a:noFill/>
    <a:ln>
      <a:noFill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vi-VN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4.8309178743961352E-2"/>
          <c:y val="0.23696682464454977"/>
          <c:w val="0.90579710144927539"/>
          <c:h val="0.35308056872037913"/>
        </c:manualLayout>
      </c:layout>
      <c:pie3DChart>
        <c:varyColors val="1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chemeClr val="accent1"/>
            </a:solidFill>
            <a:ln w="12699">
              <a:solidFill>
                <a:schemeClr val="tx1"/>
              </a:solidFill>
              <a:prstDash val="solid"/>
            </a:ln>
          </c:spPr>
          <c:explosion val="25"/>
          <c:dPt>
            <c:idx val="0"/>
            <c:bubble3D val="0"/>
            <c:spPr>
              <a:solidFill>
                <a:srgbClr val="FF6600"/>
              </a:solidFill>
              <a:ln w="12699">
                <a:solidFill>
                  <a:schemeClr val="tx1"/>
                </a:solidFill>
                <a:prstDash val="solid"/>
              </a:ln>
            </c:spPr>
          </c:dPt>
          <c:dPt>
            <c:idx val="1"/>
            <c:bubble3D val="0"/>
            <c:spPr>
              <a:solidFill>
                <a:schemeClr val="accent2"/>
              </a:solidFill>
              <a:ln w="12699">
                <a:solidFill>
                  <a:schemeClr val="tx1"/>
                </a:solidFill>
                <a:prstDash val="solid"/>
              </a:ln>
            </c:spPr>
          </c:dPt>
          <c:dPt>
            <c:idx val="2"/>
            <c:bubble3D val="0"/>
            <c:spPr>
              <a:solidFill>
                <a:schemeClr val="hlink"/>
              </a:solidFill>
              <a:ln w="12699">
                <a:solidFill>
                  <a:schemeClr val="tx1"/>
                </a:solidFill>
                <a:prstDash val="solid"/>
              </a:ln>
            </c:spPr>
          </c:dPt>
          <c:dLbls>
            <c:dLbl>
              <c:idx val="0"/>
              <c:layout>
                <c:manualLayout>
                  <c:x val="-0.11351862240922551"/>
                  <c:y val="0.2431323811516781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0.11352657004830918"/>
                  <c:y val="0.20912484417535879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39%</a:t>
                    </a:r>
                    <a:endParaRPr lang="en-US" dirty="0"/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 w="25399">
                <a:noFill/>
              </a:ln>
            </c:spPr>
            <c:txPr>
              <a:bodyPr/>
              <a:lstStyle/>
              <a:p>
                <a:pPr>
                  <a:defRPr sz="200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vi-VN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Ref>
              <c:f>Sheet1!$B$1:$D$1</c:f>
              <c:strCache>
                <c:ptCount val="3"/>
                <c:pt idx="0">
                  <c:v>&lt; 6 tháng</c:v>
                </c:pt>
                <c:pt idx="1">
                  <c:v> 6 - 12 tháng</c:v>
                </c:pt>
                <c:pt idx="2">
                  <c:v>&gt; 12 tháng</c:v>
                </c:pt>
              </c:strCache>
            </c:strRef>
          </c:cat>
          <c:val>
            <c:numRef>
              <c:f>Sheet1!$B$2:$D$2</c:f>
              <c:numCache>
                <c:formatCode>General</c:formatCode>
                <c:ptCount val="3"/>
                <c:pt idx="0">
                  <c:v>50.5</c:v>
                </c:pt>
                <c:pt idx="1">
                  <c:v>39</c:v>
                </c:pt>
                <c:pt idx="2">
                  <c:v>10.5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1"/>
        </c:dLbls>
      </c:pie3DChart>
      <c:spPr>
        <a:noFill/>
        <a:ln w="12699">
          <a:solidFill>
            <a:schemeClr val="tx1"/>
          </a:solidFill>
          <a:prstDash val="solid"/>
        </a:ln>
      </c:spPr>
    </c:plotArea>
    <c:legend>
      <c:legendPos val="b"/>
      <c:layout>
        <c:manualLayout>
          <c:xMode val="edge"/>
          <c:yMode val="edge"/>
          <c:x val="1.6908212560386472E-2"/>
          <c:y val="0.79383886255924174"/>
          <c:w val="0.95652173913043481"/>
          <c:h val="0.19194312796208532"/>
        </c:manualLayout>
      </c:layout>
      <c:overlay val="0"/>
      <c:spPr>
        <a:noFill/>
        <a:ln w="3175">
          <a:solidFill>
            <a:schemeClr val="tx1"/>
          </a:solidFill>
          <a:prstDash val="solid"/>
        </a:ln>
      </c:spPr>
      <c:txPr>
        <a:bodyPr/>
        <a:lstStyle/>
        <a:p>
          <a:pPr>
            <a:defRPr sz="1840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vi-VN"/>
        </a:p>
      </c:txPr>
    </c:legend>
    <c:plotVisOnly val="1"/>
    <c:dispBlanksAs val="zero"/>
    <c:showDLblsOverMax val="0"/>
  </c:chart>
  <c:spPr>
    <a:noFill/>
    <a:ln>
      <a:noFill/>
    </a:ln>
  </c:spPr>
  <c:txPr>
    <a:bodyPr/>
    <a:lstStyle/>
    <a:p>
      <a:pPr>
        <a:defRPr sz="2000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vi-VN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48253275109170307"/>
          <c:y val="1.8739352640545145E-2"/>
          <c:w val="0.44104803493449779"/>
          <c:h val="0.85689948892674617"/>
        </c:manualLayout>
      </c:layout>
      <c:barChart>
        <c:barDir val="bar"/>
        <c:grouping val="stack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gradFill rotWithShape="0">
              <a:gsLst>
                <a:gs pos="0">
                  <a:srgbClr xmlns:mc="http://schemas.openxmlformats.org/markup-compatibility/2006" xmlns:a14="http://schemas.microsoft.com/office/drawing/2010/main" val="000000" mc:Ignorable="a14" a14:legacySpreadsheetColorIndex="24">
                    <a:gamma/>
                    <a:shade val="46275"/>
                    <a:invGamma/>
                  </a:srgbClr>
                </a:gs>
                <a:gs pos="50000">
                  <a:srgbClr xmlns:mc="http://schemas.openxmlformats.org/markup-compatibility/2006" xmlns:a14="http://schemas.microsoft.com/office/drawing/2010/main" val="33CCCC" mc:Ignorable="a14" a14:legacySpreadsheetColorIndex="24"/>
                </a:gs>
                <a:gs pos="100000">
                  <a:srgbClr xmlns:mc="http://schemas.openxmlformats.org/markup-compatibility/2006" xmlns:a14="http://schemas.microsoft.com/office/drawing/2010/main" val="000000" mc:Ignorable="a14" a14:legacySpreadsheetColorIndex="24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 w="11062">
              <a:solidFill>
                <a:schemeClr val="tx1"/>
              </a:solidFill>
              <a:prstDash val="solid"/>
            </a:ln>
          </c:spPr>
          <c:invertIfNegative val="0"/>
          <c:dLbls>
            <c:spPr>
              <a:noFill/>
              <a:ln w="22124">
                <a:noFill/>
              </a:ln>
            </c:spPr>
            <c:txPr>
              <a:bodyPr/>
              <a:lstStyle/>
              <a:p>
                <a:pPr>
                  <a:defRPr sz="1742" b="0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vi-VN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Sheet1!$B$1:$F$1</c:f>
              <c:strCache>
                <c:ptCount val="5"/>
                <c:pt idx="0">
                  <c:v>Thay đổi giấc ngủ</c:v>
                </c:pt>
                <c:pt idx="1">
                  <c:v>Ý tưởng hoang tưởng</c:v>
                </c:pt>
                <c:pt idx="2">
                  <c:v>Gỉam khả năng làm việc</c:v>
                </c:pt>
                <c:pt idx="3">
                  <c:v>Dễ cáu giận</c:v>
                </c:pt>
                <c:pt idx="4">
                  <c:v>Giảm quan hệ</c:v>
                </c:pt>
              </c:strCache>
            </c:strRef>
          </c:cat>
          <c:val>
            <c:numRef>
              <c:f>Sheet1!$B$2:$F$2</c:f>
              <c:numCache>
                <c:formatCode>General</c:formatCode>
                <c:ptCount val="5"/>
                <c:pt idx="0">
                  <c:v>100</c:v>
                </c:pt>
                <c:pt idx="1">
                  <c:v>99</c:v>
                </c:pt>
                <c:pt idx="2">
                  <c:v>94.2</c:v>
                </c:pt>
                <c:pt idx="3">
                  <c:v>78</c:v>
                </c:pt>
                <c:pt idx="4">
                  <c:v>74.3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1912567264"/>
        <c:axId val="1912560192"/>
      </c:barChart>
      <c:catAx>
        <c:axId val="1912567264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1912560192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191256019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 w="27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42" b="0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vi-VN"/>
          </a:p>
        </c:txPr>
        <c:crossAx val="1912567264"/>
        <c:crosses val="autoZero"/>
        <c:crossBetween val="between"/>
      </c:valAx>
      <c:spPr>
        <a:noFill/>
        <a:ln w="22124">
          <a:noFill/>
        </a:ln>
      </c:spPr>
    </c:plotArea>
    <c:plotVisOnly val="1"/>
    <c:dispBlanksAs val="gap"/>
    <c:showDLblsOverMax val="0"/>
  </c:chart>
  <c:spPr>
    <a:solidFill>
      <a:srgbClr val="FF00FF"/>
    </a:solidFill>
    <a:ln>
      <a:noFill/>
    </a:ln>
  </c:spPr>
  <c:txPr>
    <a:bodyPr/>
    <a:lstStyle/>
    <a:p>
      <a:pPr>
        <a:defRPr sz="1742" b="0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vi-VN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50109890109890109"/>
          <c:y val="2.1113243761996161E-2"/>
          <c:w val="0.43736263736263736"/>
          <c:h val="0.87715930902111328"/>
        </c:manualLayout>
      </c:layout>
      <c:barChart>
        <c:barDir val="bar"/>
        <c:grouping val="stack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gradFill rotWithShape="0">
              <a:gsLst>
                <a:gs pos="0">
                  <a:srgbClr xmlns:mc="http://schemas.openxmlformats.org/markup-compatibility/2006" xmlns:a14="http://schemas.microsoft.com/office/drawing/2010/main" val="000000" mc:Ignorable="a14" a14:legacySpreadsheetColorIndex="24">
                    <a:gamma/>
                    <a:shade val="46275"/>
                    <a:invGamma/>
                  </a:srgbClr>
                </a:gs>
                <a:gs pos="50000">
                  <a:srgbClr xmlns:mc="http://schemas.openxmlformats.org/markup-compatibility/2006" xmlns:a14="http://schemas.microsoft.com/office/drawing/2010/main" val="33CCCC" mc:Ignorable="a14" a14:legacySpreadsheetColorIndex="24"/>
                </a:gs>
                <a:gs pos="100000">
                  <a:srgbClr xmlns:mc="http://schemas.openxmlformats.org/markup-compatibility/2006" xmlns:a14="http://schemas.microsoft.com/office/drawing/2010/main" val="000000" mc:Ignorable="a14" a14:legacySpreadsheetColorIndex="24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 w="12654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6"/>
              <c:layout>
                <c:manualLayout>
                  <c:x val="3.5346097201767304E-2"/>
                  <c:y val="0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 w="25308">
                <a:noFill/>
              </a:ln>
            </c:spPr>
            <c:txPr>
              <a:bodyPr/>
              <a:lstStyle/>
              <a:p>
                <a:pPr>
                  <a:defRPr sz="1395" b="0" i="0" u="none" strike="noStrike" baseline="0">
                    <a:solidFill>
                      <a:srgbClr val="FF0000"/>
                    </a:solidFill>
                    <a:latin typeface="Arial"/>
                    <a:ea typeface="Arial"/>
                    <a:cs typeface="Arial"/>
                  </a:defRPr>
                </a:pPr>
                <a:endParaRPr lang="vi-VN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Sheet1!$B$1:$I$1</c:f>
              <c:strCache>
                <c:ptCount val="8"/>
                <c:pt idx="0">
                  <c:v>Thay đổi giấc ngủ</c:v>
                </c:pt>
                <c:pt idx="1">
                  <c:v>Hoang tưởng</c:v>
                </c:pt>
                <c:pt idx="2">
                  <c:v>Ảo giác</c:v>
                </c:pt>
                <c:pt idx="3">
                  <c:v>Gỉam khả năng làm việc</c:v>
                </c:pt>
                <c:pt idx="4">
                  <c:v>Rối loạn hành vi</c:v>
                </c:pt>
                <c:pt idx="5">
                  <c:v>Bồn chồn bứt rứt</c:v>
                </c:pt>
                <c:pt idx="6">
                  <c:v>Rối loạn hoạt động tình dục</c:v>
                </c:pt>
                <c:pt idx="7">
                  <c:v>Triệu chứng khác</c:v>
                </c:pt>
              </c:strCache>
            </c:strRef>
          </c:cat>
          <c:val>
            <c:numRef>
              <c:f>Sheet1!$B$2:$I$2</c:f>
              <c:numCache>
                <c:formatCode>General</c:formatCode>
                <c:ptCount val="8"/>
                <c:pt idx="0">
                  <c:v>100</c:v>
                </c:pt>
                <c:pt idx="1">
                  <c:v>93.3</c:v>
                </c:pt>
                <c:pt idx="2">
                  <c:v>65.7</c:v>
                </c:pt>
                <c:pt idx="3">
                  <c:v>94.2</c:v>
                </c:pt>
                <c:pt idx="4">
                  <c:v>64.7</c:v>
                </c:pt>
                <c:pt idx="5">
                  <c:v>40</c:v>
                </c:pt>
                <c:pt idx="6">
                  <c:v>20.9</c:v>
                </c:pt>
                <c:pt idx="7">
                  <c:v>76.2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1912565632"/>
        <c:axId val="1912566176"/>
      </c:barChart>
      <c:catAx>
        <c:axId val="191256563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ln w="316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395" b="0" i="0" u="none" strike="noStrike" baseline="0">
                <a:solidFill>
                  <a:srgbClr val="FF0000"/>
                </a:solidFill>
                <a:latin typeface="Arial"/>
                <a:ea typeface="Arial"/>
                <a:cs typeface="Arial"/>
              </a:defRPr>
            </a:pPr>
            <a:endParaRPr lang="vi-VN"/>
          </a:p>
        </c:txPr>
        <c:crossAx val="1912566176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191256617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 w="316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395" b="0" i="0" u="none" strike="noStrike" baseline="0">
                <a:solidFill>
                  <a:srgbClr val="FF0000"/>
                </a:solidFill>
                <a:latin typeface="Arial"/>
                <a:ea typeface="Arial"/>
                <a:cs typeface="Arial"/>
              </a:defRPr>
            </a:pPr>
            <a:endParaRPr lang="vi-VN"/>
          </a:p>
        </c:txPr>
        <c:crossAx val="1912565632"/>
        <c:crosses val="autoZero"/>
        <c:crossBetween val="between"/>
      </c:valAx>
      <c:spPr>
        <a:noFill/>
        <a:ln w="25308">
          <a:noFill/>
        </a:ln>
      </c:spPr>
    </c:plotArea>
    <c:plotVisOnly val="1"/>
    <c:dispBlanksAs val="gap"/>
    <c:showDLblsOverMax val="0"/>
  </c:chart>
  <c:spPr>
    <a:gradFill rotWithShape="0">
      <a:gsLst>
        <a:gs pos="0">
          <a:srgbClr xmlns:mc="http://schemas.openxmlformats.org/markup-compatibility/2006" xmlns:a14="http://schemas.microsoft.com/office/drawing/2010/main" val="FFFF00" mc:Ignorable="a14" a14:legacySpreadsheetColorIndex="13"/>
        </a:gs>
        <a:gs pos="100000">
          <a:srgbClr xmlns:mc="http://schemas.openxmlformats.org/markup-compatibility/2006" xmlns:a14="http://schemas.microsoft.com/office/drawing/2010/main" val="FFFFFE" mc:Ignorable="a14" a14:legacySpreadsheetColorIndex="13">
            <a:gamma/>
            <a:tint val="73725"/>
            <a:invGamma/>
          </a:srgbClr>
        </a:gs>
      </a:gsLst>
      <a:lin ang="5400000" scaled="1"/>
    </a:gradFill>
    <a:ln w="3164">
      <a:solidFill>
        <a:schemeClr val="tx1"/>
      </a:solidFill>
      <a:prstDash val="solid"/>
    </a:ln>
  </c:spPr>
  <c:txPr>
    <a:bodyPr/>
    <a:lstStyle/>
    <a:p>
      <a:pPr>
        <a:defRPr sz="1395" b="0" i="0" u="none" strike="noStrike" baseline="0">
          <a:solidFill>
            <a:srgbClr val="FF0000"/>
          </a:solidFill>
          <a:latin typeface="Arial"/>
          <a:ea typeface="Arial"/>
          <a:cs typeface="Arial"/>
        </a:defRPr>
      </a:pPr>
      <a:endParaRPr lang="vi-VN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02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1594202898550725"/>
          <c:y val="4.9763033175355451E-2"/>
          <c:w val="0.85990338164251212"/>
          <c:h val="0.69905213270142175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FF00"/>
            </a:solidFill>
            <a:ln w="12699">
              <a:solidFill>
                <a:schemeClr val="tx1"/>
              </a:solidFill>
              <a:prstDash val="solid"/>
            </a:ln>
          </c:spPr>
          <c:invertIfNegative val="0"/>
          <c:dLbls>
            <c:spPr>
              <a:noFill/>
              <a:ln w="25399">
                <a:noFill/>
              </a:ln>
            </c:spPr>
            <c:txPr>
              <a:bodyPr/>
              <a:lstStyle/>
              <a:p>
                <a:pPr>
                  <a:defRPr sz="180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vi-VN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Sheet1!$B$1:$D$1</c:f>
              <c:strCache>
                <c:ptCount val="3"/>
                <c:pt idx="0">
                  <c:v>Hoang tưởng bị hại</c:v>
                </c:pt>
                <c:pt idx="1">
                  <c:v>Hoang tưởng liên hệ</c:v>
                </c:pt>
                <c:pt idx="2">
                  <c:v>Hoang tưởng bị theo dõi</c:v>
                </c:pt>
              </c:strCache>
            </c:strRef>
          </c:cat>
          <c:val>
            <c:numRef>
              <c:f>Sheet1!$B$2:$D$2</c:f>
              <c:numCache>
                <c:formatCode>General</c:formatCode>
                <c:ptCount val="3"/>
                <c:pt idx="0">
                  <c:v>70.400000000000006</c:v>
                </c:pt>
                <c:pt idx="1">
                  <c:v>14.3</c:v>
                </c:pt>
                <c:pt idx="2">
                  <c:v>27.5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gapDepth val="0"/>
        <c:shape val="box"/>
        <c:axId val="1792424544"/>
        <c:axId val="1792418016"/>
        <c:axId val="0"/>
      </c:bar3DChart>
      <c:catAx>
        <c:axId val="1792424544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low"/>
        <c:crossAx val="1792418016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1792418016"/>
        <c:scaling>
          <c:orientation val="minMax"/>
        </c:scaling>
        <c:delete val="0"/>
        <c:axPos val="l"/>
        <c:majorGridlines>
          <c:spPr>
            <a:ln w="3175">
              <a:solidFill>
                <a:schemeClr val="tx1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vi-VN"/>
          </a:p>
        </c:txPr>
        <c:crossAx val="1792424544"/>
        <c:crosses val="autoZero"/>
        <c:crossBetween val="between"/>
      </c:valAx>
      <c:spPr>
        <a:noFill/>
        <a:ln w="25399">
          <a:noFill/>
        </a:ln>
      </c:spPr>
    </c:plotArea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vi-VN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7360774818401939"/>
          <c:y val="2.6066350710900472E-2"/>
          <c:w val="0.66343825665859568"/>
          <c:h val="0.8127962085308057"/>
        </c:manualLayout>
      </c:layout>
      <c:barChart>
        <c:barDir val="bar"/>
        <c:grouping val="stack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gradFill rotWithShape="0">
              <a:gsLst>
                <a:gs pos="0">
                  <a:srgbClr xmlns:mc="http://schemas.openxmlformats.org/markup-compatibility/2006" xmlns:a14="http://schemas.microsoft.com/office/drawing/2010/main" val="000000" mc:Ignorable="a14" a14:legacySpreadsheetColorIndex="24">
                    <a:gamma/>
                    <a:shade val="46275"/>
                    <a:invGamma/>
                  </a:srgbClr>
                </a:gs>
                <a:gs pos="50000">
                  <a:srgbClr xmlns:mc="http://schemas.openxmlformats.org/markup-compatibility/2006" xmlns:a14="http://schemas.microsoft.com/office/drawing/2010/main" val="33CCCC" mc:Ignorable="a14" a14:legacySpreadsheetColorIndex="24"/>
                </a:gs>
                <a:gs pos="100000">
                  <a:srgbClr xmlns:mc="http://schemas.openxmlformats.org/markup-compatibility/2006" xmlns:a14="http://schemas.microsoft.com/office/drawing/2010/main" val="000000" mc:Ignorable="a14" a14:legacySpreadsheetColorIndex="24">
                    <a:gamma/>
                    <a:shade val="46275"/>
                    <a:invGamma/>
                  </a:srgbClr>
                </a:gs>
              </a:gsLst>
              <a:lin ang="5400000" scaled="1"/>
            </a:gradFill>
            <a:ln w="12699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0.14273980101719311"/>
                  <c:y val="-1.5312439393351694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0.17558329461040489"/>
                  <c:y val="1.2613940498816959E-3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0.20014487679743345"/>
                  <c:y val="-4.3404057251464258E-4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8.1217321561563097E-2"/>
                  <c:y val="2.1089174198052831E-3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layout>
                <c:manualLayout>
                  <c:x val="0.10609997517488971"/>
                  <c:y val="-1.6756526123889687E-3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 w="25399">
                <a:noFill/>
              </a:ln>
            </c:spPr>
            <c:txPr>
              <a:bodyPr/>
              <a:lstStyle/>
              <a:p>
                <a:pPr>
                  <a:defRPr sz="1800" b="0" i="0" u="none" strike="noStrike" baseline="0">
                    <a:solidFill>
                      <a:srgbClr val="FFFF00"/>
                    </a:solidFill>
                    <a:latin typeface="Arial"/>
                    <a:ea typeface="Arial"/>
                    <a:cs typeface="Arial"/>
                  </a:defRPr>
                </a:pPr>
                <a:endParaRPr lang="vi-VN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Sheet1!$B$1:$F$1</c:f>
              <c:strCache>
                <c:ptCount val="5"/>
                <c:pt idx="0">
                  <c:v>Ảo thanh phức tạp</c:v>
                </c:pt>
                <c:pt idx="1">
                  <c:v>Ảo thanh thô sơ</c:v>
                </c:pt>
                <c:pt idx="2">
                  <c:v>Ảo thị</c:v>
                </c:pt>
                <c:pt idx="3">
                  <c:v>Ảo khứu</c:v>
                </c:pt>
                <c:pt idx="4">
                  <c:v>Ảo xúc</c:v>
                </c:pt>
              </c:strCache>
            </c:strRef>
          </c:cat>
          <c:val>
            <c:numRef>
              <c:f>Sheet1!$B$2:$F$2</c:f>
              <c:numCache>
                <c:formatCode>General</c:formatCode>
                <c:ptCount val="5"/>
                <c:pt idx="0">
                  <c:v>52.1</c:v>
                </c:pt>
                <c:pt idx="1">
                  <c:v>27.5</c:v>
                </c:pt>
                <c:pt idx="2">
                  <c:v>31.2</c:v>
                </c:pt>
                <c:pt idx="3">
                  <c:v>2.9</c:v>
                </c:pt>
                <c:pt idx="4">
                  <c:v>10.1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1792423456"/>
        <c:axId val="1792422368"/>
      </c:barChart>
      <c:catAx>
        <c:axId val="179242345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FFFF00"/>
                </a:solidFill>
                <a:latin typeface="Arial"/>
                <a:ea typeface="Arial"/>
                <a:cs typeface="Arial"/>
              </a:defRPr>
            </a:pPr>
            <a:endParaRPr lang="vi-VN"/>
          </a:p>
        </c:txPr>
        <c:crossAx val="1792422368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179242236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0" i="0" u="none" strike="noStrike" baseline="0">
                <a:solidFill>
                  <a:srgbClr val="FFFF00"/>
                </a:solidFill>
                <a:latin typeface="Arial"/>
                <a:ea typeface="Arial"/>
                <a:cs typeface="Arial"/>
              </a:defRPr>
            </a:pPr>
            <a:endParaRPr lang="vi-VN"/>
          </a:p>
        </c:txPr>
        <c:crossAx val="1792423456"/>
        <c:crosses val="autoZero"/>
        <c:crossBetween val="between"/>
      </c:valAx>
      <c:spPr>
        <a:noFill/>
        <a:ln w="25399">
          <a:noFill/>
        </a:ln>
      </c:spPr>
    </c:plotArea>
    <c:plotVisOnly val="1"/>
    <c:dispBlanksAs val="gap"/>
    <c:showDLblsOverMax val="0"/>
  </c:chart>
  <c:spPr>
    <a:solidFill>
      <a:srgbClr val="FF0000"/>
    </a:solidFill>
    <a:ln>
      <a:noFill/>
    </a:ln>
  </c:spPr>
  <c:txPr>
    <a:bodyPr/>
    <a:lstStyle/>
    <a:p>
      <a:pPr>
        <a:defRPr sz="1800" b="0" i="0" u="none" strike="noStrike" baseline="0">
          <a:solidFill>
            <a:srgbClr val="FFFF00"/>
          </a:solidFill>
          <a:latin typeface="Arial"/>
          <a:ea typeface="Arial"/>
          <a:cs typeface="Arial"/>
        </a:defRPr>
      </a:pPr>
      <a:endParaRPr lang="vi-VN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02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0144927536231885"/>
          <c:y val="3.5545023696682464E-2"/>
          <c:w val="0.87439613526570048"/>
          <c:h val="0.68246445497630337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chemeClr val="accent1"/>
            </a:solidFill>
            <a:ln w="12699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2.8203064203229902E-2"/>
                  <c:y val="-6.594192954718625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1.9495222459043959E-2"/>
                  <c:y val="-7.635407775194932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-0.10176662506948199"/>
                  <c:y val="-3.1139738861756189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 w="25399">
                <a:noFill/>
              </a:ln>
            </c:spPr>
            <c:txPr>
              <a:bodyPr/>
              <a:lstStyle/>
              <a:p>
                <a:pPr>
                  <a:defRPr sz="140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vi-VN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Sheet1!$B$1:$D$1</c:f>
              <c:strCache>
                <c:ptCount val="3"/>
                <c:pt idx="0">
                  <c:v>Hành vi gây hại chi bản thân</c:v>
                </c:pt>
                <c:pt idx="1">
                  <c:v>Hành vi toan tự sát</c:v>
                </c:pt>
                <c:pt idx="2">
                  <c:v>Hành vi kích động</c:v>
                </c:pt>
              </c:strCache>
            </c:strRef>
          </c:cat>
          <c:val>
            <c:numRef>
              <c:f>Sheet1!$B$2:$D$2</c:f>
              <c:numCache>
                <c:formatCode>General</c:formatCode>
                <c:ptCount val="3"/>
                <c:pt idx="0">
                  <c:v>20.95</c:v>
                </c:pt>
                <c:pt idx="1">
                  <c:v>0.95</c:v>
                </c:pt>
                <c:pt idx="2">
                  <c:v>79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gapDepth val="0"/>
        <c:shape val="box"/>
        <c:axId val="1999703904"/>
        <c:axId val="1999704992"/>
        <c:axId val="0"/>
      </c:bar3DChart>
      <c:catAx>
        <c:axId val="1999703904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low"/>
        <c:crossAx val="1999704992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1999704992"/>
        <c:scaling>
          <c:orientation val="minMax"/>
        </c:scaling>
        <c:delete val="0"/>
        <c:axPos val="l"/>
        <c:majorGridlines>
          <c:spPr>
            <a:ln w="3175">
              <a:solidFill>
                <a:schemeClr val="tx1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400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vi-VN"/>
          </a:p>
        </c:txPr>
        <c:crossAx val="1999703904"/>
        <c:crosses val="autoZero"/>
        <c:crossBetween val="between"/>
      </c:valAx>
      <c:spPr>
        <a:noFill/>
        <a:ln w="25399">
          <a:noFill/>
        </a:ln>
      </c:spPr>
    </c:plotArea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400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vi-VN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9782082324455206"/>
          <c:y val="2.6066350710900472E-2"/>
          <c:w val="0.68038740920096852"/>
          <c:h val="0.95260663507109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blipFill dpi="0" rotWithShape="0">
              <a:blip xmlns:r="http://schemas.openxmlformats.org/officeDocument/2006/relationships" r:embed="rId1"/>
              <a:srcRect/>
              <a:tile tx="0" ty="0" sx="100000" sy="100000" flip="none" algn="tl"/>
            </a:blipFill>
            <a:ln w="12699">
              <a:solidFill>
                <a:schemeClr val="tx1"/>
              </a:solidFill>
              <a:prstDash val="solid"/>
            </a:ln>
            <a:effectLst>
              <a:outerShdw dist="35921" dir="2700000" algn="br">
                <a:srgbClr val="000000"/>
              </a:outerShdw>
            </a:effectLst>
          </c:spPr>
          <c:invertIfNegative val="0"/>
          <c:dLbls>
            <c:spPr>
              <a:noFill/>
              <a:ln w="25399">
                <a:noFill/>
              </a:ln>
            </c:spPr>
            <c:txPr>
              <a:bodyPr/>
              <a:lstStyle/>
              <a:p>
                <a:pPr>
                  <a:defRPr sz="1800" b="0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vi-VN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Sheet1!$B$1:$F$1</c:f>
              <c:strCache>
                <c:ptCount val="5"/>
                <c:pt idx="0">
                  <c:v>Cấu véo</c:v>
                </c:pt>
                <c:pt idx="1">
                  <c:v>Tăng chú ý</c:v>
                </c:pt>
                <c:pt idx="2">
                  <c:v>Giảm cân</c:v>
                </c:pt>
                <c:pt idx="3">
                  <c:v>Rối loạn trí nhớ</c:v>
                </c:pt>
                <c:pt idx="4">
                  <c:v>Giảm thèm ăn</c:v>
                </c:pt>
              </c:strCache>
            </c:strRef>
          </c:cat>
          <c:val>
            <c:numRef>
              <c:f>Sheet1!$B$2:$F$2</c:f>
              <c:numCache>
                <c:formatCode>General</c:formatCode>
                <c:ptCount val="5"/>
                <c:pt idx="0">
                  <c:v>10.1</c:v>
                </c:pt>
                <c:pt idx="1">
                  <c:v>67.599999999999994</c:v>
                </c:pt>
                <c:pt idx="2">
                  <c:v>21.9</c:v>
                </c:pt>
                <c:pt idx="3">
                  <c:v>37.1</c:v>
                </c:pt>
                <c:pt idx="4">
                  <c:v>25.7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1999702272"/>
        <c:axId val="2023095968"/>
      </c:barChart>
      <c:catAx>
        <c:axId val="1999702272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2023095968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2023095968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1999702272"/>
        <c:crosses val="autoZero"/>
        <c:crossBetween val="between"/>
      </c:valAx>
      <c:spPr>
        <a:noFill/>
        <a:ln w="25399">
          <a:noFill/>
        </a:ln>
      </c:spPr>
    </c:plotArea>
    <c:plotVisOnly val="1"/>
    <c:dispBlanksAs val="gap"/>
    <c:showDLblsOverMax val="0"/>
  </c:chart>
  <c:spPr>
    <a:gradFill rotWithShape="0">
      <a:gsLst>
        <a:gs pos="0">
          <a:srgbClr xmlns:mc="http://schemas.openxmlformats.org/markup-compatibility/2006" xmlns:a14="http://schemas.microsoft.com/office/drawing/2010/main" val="339966" mc:Ignorable="a14" a14:legacySpreadsheetColorIndex="57"/>
        </a:gs>
        <a:gs pos="100000">
          <a:srgbClr xmlns:mc="http://schemas.openxmlformats.org/markup-compatibility/2006" xmlns:a14="http://schemas.microsoft.com/office/drawing/2010/main" val="000000" mc:Ignorable="a14" a14:legacySpreadsheetColorIndex="57">
            <a:gamma/>
            <a:shade val="46275"/>
            <a:invGamma/>
          </a:srgbClr>
        </a:gs>
      </a:gsLst>
      <a:path path="rect">
        <a:fillToRect l="100000" b="100000"/>
      </a:path>
    </a:gradFill>
    <a:ln>
      <a:noFill/>
    </a:ln>
  </c:spPr>
  <c:txPr>
    <a:bodyPr/>
    <a:lstStyle/>
    <a:p>
      <a:pPr>
        <a:defRPr sz="1800" b="0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vi-VN"/>
    </a:p>
  </c:txPr>
  <c:externalData r:id="rId2">
    <c:autoUpdate val="0"/>
  </c:externalData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7.v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image" Target="../media/image9.emf"/></Relationships>
</file>

<file path=ppt/media/image1.jpeg>
</file>

<file path=ppt/media/image8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7F50BA-E2AA-47D5-9DB0-304B7A6E1EE9}" type="datetimeFigureOut">
              <a:rPr lang="en-US" smtClean="0"/>
              <a:t>8/2/2017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A1B02CC-5ECE-4AE1-B1C2-F794F38C7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61087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fld id="{A3A1EAE4-19FB-42E3-8627-5A7F66BDDB84}" type="slidenum">
              <a:rPr lang="en-US">
                <a:solidFill>
                  <a:prstClr val="black"/>
                </a:solidFill>
                <a:latin typeface="Arial" charset="0"/>
              </a:rPr>
              <a:pPr eaLnBrk="1" hangingPunct="1"/>
              <a:t>25</a:t>
            </a:fld>
            <a:endParaRPr lang="en-U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430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2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r>
              <a:rPr lang="en-US" smtClean="0"/>
              <a:t>Các triệu chứng sớm thường gặp</a:t>
            </a:r>
          </a:p>
        </p:txBody>
      </p:sp>
    </p:spTree>
    <p:extLst>
      <p:ext uri="{BB962C8B-B14F-4D97-AF65-F5344CB8AC3E}">
        <p14:creationId xmlns:p14="http://schemas.microsoft.com/office/powerpoint/2010/main" val="42709617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4"/>
          <p:cNvSpPr>
            <a:spLocks/>
          </p:cNvSpPr>
          <p:nvPr/>
        </p:nvSpPr>
        <p:spPr bwMode="auto">
          <a:xfrm>
            <a:off x="285750" y="2803525"/>
            <a:ext cx="1588" cy="3035300"/>
          </a:xfrm>
          <a:custGeom>
            <a:avLst/>
            <a:gdLst>
              <a:gd name="T0" fmla="*/ 0 w 1588"/>
              <a:gd name="T1" fmla="*/ 0 h 1912"/>
              <a:gd name="T2" fmla="*/ 0 w 1588"/>
              <a:gd name="T3" fmla="*/ 2147483647 h 1912"/>
              <a:gd name="T4" fmla="*/ 0 w 1588"/>
              <a:gd name="T5" fmla="*/ 2147483647 h 1912"/>
              <a:gd name="T6" fmla="*/ 0 w 1588"/>
              <a:gd name="T7" fmla="*/ 2147483647 h 1912"/>
              <a:gd name="T8" fmla="*/ 0 w 1588"/>
              <a:gd name="T9" fmla="*/ 2147483647 h 1912"/>
              <a:gd name="T10" fmla="*/ 0 w 1588"/>
              <a:gd name="T11" fmla="*/ 2147483647 h 1912"/>
              <a:gd name="T12" fmla="*/ 0 w 1588"/>
              <a:gd name="T13" fmla="*/ 0 h 1912"/>
              <a:gd name="T14" fmla="*/ 0 w 1588"/>
              <a:gd name="T15" fmla="*/ 0 h 1912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0" t="0" r="r" b="b"/>
            <a:pathLst>
              <a:path w="1588" h="1912">
                <a:moveTo>
                  <a:pt x="0" y="0"/>
                </a:moveTo>
                <a:lnTo>
                  <a:pt x="0" y="6"/>
                </a:lnTo>
                <a:lnTo>
                  <a:pt x="0" y="60"/>
                </a:lnTo>
                <a:lnTo>
                  <a:pt x="0" y="1912"/>
                </a:lnTo>
                <a:lnTo>
                  <a:pt x="0" y="0"/>
                </a:lnTo>
                <a:close/>
              </a:path>
            </a:pathLst>
          </a:custGeom>
          <a:solidFill>
            <a:srgbClr val="6BBA2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44098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997075"/>
            <a:ext cx="7772400" cy="1431925"/>
          </a:xfrm>
        </p:spPr>
        <p:txBody>
          <a:bodyPr anchor="b" anchorCtr="1"/>
          <a:lstStyle>
            <a:lvl1pPr algn="ctr">
              <a:defRPr/>
            </a:lvl1pPr>
          </a:lstStyle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644099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56F165-C1B0-444C-A417-61744DEACB09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639489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4601D9-FCD1-4FFC-A9D6-84D10998B580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23467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92100"/>
            <a:ext cx="2057400" cy="5727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92100"/>
            <a:ext cx="6019800" cy="5727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42D0FE-CAC3-47A0-B932-300567E55E86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986401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Tx" preserve="1">
  <p:cSld name="Title, 2 Conten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13843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905000"/>
            <a:ext cx="40386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57200" y="4038600"/>
            <a:ext cx="40386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>
          <a:xfrm>
            <a:off x="4648200" y="1905000"/>
            <a:ext cx="40386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605EE6-E226-4434-9641-0C41C52C6140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865661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x" preserve="1">
  <p:cSld name="Title, Conten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13843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985343-1B24-4307-8738-D552FB0962B2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788889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chartAndTx" preserve="1">
  <p:cSld name="Title, Char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13843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996BA6-F714-4CB6-9E61-0F17DD46F240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911131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xOverObj" preserve="1">
  <p:cSld name="Title and Tex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13843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905000"/>
            <a:ext cx="82296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4038600"/>
            <a:ext cx="82296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AF56EE-A0A5-4E52-9F18-CDF4D8DC6E51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33003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DFB054-7056-4D32-999C-CA391D82A043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01865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F51C72-C562-4A1D-A7C9-99B08A4F4817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32491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778917-3E33-4196-8310-4002A941A06E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66693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DC6FB4-30BA-4839-AD14-6D3A60B99AC9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34851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02AFAF-A03E-453F-A6D2-ACEB4FDA9D2B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164114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1DD210-2F1B-4A39-97B3-B5ECFECEF6FE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56422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55B05F-6E7E-41DD-B764-E79DB5E9D094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63511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9D1394-D6B2-4AF9-B87B-FB8BC5915850}" type="slidenum">
              <a:rPr lang="en-US">
                <a:solidFill>
                  <a:srgbClr val="FFFFFF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8595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7">
            <a:duotone>
              <a:schemeClr val="bg1"/>
              <a:srgbClr val="FFFFFF"/>
            </a:duotone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30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92100"/>
            <a:ext cx="8229600" cy="1384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6430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05000"/>
            <a:ext cx="82296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4307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4307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4307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32296D8-6314-4753-BB45-001920EE4E22}" type="slidenum">
              <a:rPr lang="en-US">
                <a:solidFill>
                  <a:srgbClr val="FFFFFF"/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70987"/>
      </p:ext>
    </p:extLst>
  </p:cSld>
  <p:clrMap bg1="dk2" tx1="lt1" bg2="dk1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Tahoma" pitchFamily="34" charset="0"/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Tahoma" pitchFamily="34" charset="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2.emf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3.emf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4.emf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3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4.vml"/><Relationship Id="rId4" Type="http://schemas.openxmlformats.org/officeDocument/2006/relationships/image" Target="../media/image5.emf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3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5.vml"/><Relationship Id="rId4" Type="http://schemas.openxmlformats.org/officeDocument/2006/relationships/image" Target="../media/image6.emf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6.vml"/><Relationship Id="rId4" Type="http://schemas.openxmlformats.org/officeDocument/2006/relationships/image" Target="../media/image7.emf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4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1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1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7.vml"/><Relationship Id="rId6" Type="http://schemas.openxmlformats.org/officeDocument/2006/relationships/image" Target="../media/image10.emf"/><Relationship Id="rId5" Type="http://schemas.openxmlformats.org/officeDocument/2006/relationships/oleObject" Target="../embeddings/oleObject8.bin"/><Relationship Id="rId4" Type="http://schemas.openxmlformats.org/officeDocument/2006/relationships/image" Target="../media/image9.emf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52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-152400" y="609600"/>
            <a:ext cx="9144000" cy="5791200"/>
          </a:xfrm>
        </p:spPr>
        <p:txBody>
          <a:bodyPr anchor="t"/>
          <a:lstStyle/>
          <a:p>
            <a:pPr eaLnBrk="1" hangingPunct="1">
              <a:lnSpc>
                <a:spcPct val="120000"/>
              </a:lnSpc>
              <a:defRPr/>
            </a:pPr>
            <a:r>
              <a:rPr lang="en-US" sz="3200" dirty="0" smtClean="0">
                <a:latin typeface="Arial" charset="0"/>
              </a:rPr>
              <a:t/>
            </a:r>
            <a:br>
              <a:rPr lang="en-US" sz="3200" dirty="0" smtClean="0">
                <a:latin typeface="Arial" charset="0"/>
              </a:rPr>
            </a:br>
            <a:r>
              <a:rPr lang="en-US" sz="3200" dirty="0" smtClean="0">
                <a:latin typeface="Arial" charset="0"/>
              </a:rPr>
              <a:t>CLINICAL FEATURES AND </a:t>
            </a:r>
            <a:br>
              <a:rPr lang="en-US" sz="3200" dirty="0" smtClean="0">
                <a:latin typeface="Arial" charset="0"/>
              </a:rPr>
            </a:br>
            <a:r>
              <a:rPr lang="en-US" sz="3200" dirty="0" smtClean="0">
                <a:latin typeface="Arial" charset="0"/>
              </a:rPr>
              <a:t>ACUTE PSYCHOSIS  TREATMENT </a:t>
            </a:r>
            <a:br>
              <a:rPr lang="en-US" sz="3200" dirty="0" smtClean="0">
                <a:latin typeface="Arial" charset="0"/>
              </a:rPr>
            </a:br>
            <a:r>
              <a:rPr lang="en-US" sz="3200" dirty="0" smtClean="0">
                <a:latin typeface="Arial" charset="0"/>
              </a:rPr>
              <a:t>AMONG METHAMPHETAMIN USERS</a:t>
            </a:r>
            <a:r>
              <a:rPr lang="en-US" sz="2800" dirty="0" smtClean="0">
                <a:latin typeface="Arial" charset="0"/>
                <a:cs typeface="Times New Roman" pitchFamily="18" charset="0"/>
              </a:rPr>
              <a:t/>
            </a:r>
            <a:br>
              <a:rPr lang="en-US" sz="2800" dirty="0" smtClean="0">
                <a:latin typeface="Arial" charset="0"/>
                <a:cs typeface="Times New Roman" pitchFamily="18" charset="0"/>
              </a:rPr>
            </a:br>
            <a:r>
              <a:rPr lang="en-US" sz="2800" dirty="0">
                <a:latin typeface="Arial" charset="0"/>
                <a:cs typeface="Times New Roman" pitchFamily="18" charset="0"/>
              </a:rPr>
              <a:t/>
            </a:r>
            <a:br>
              <a:rPr lang="en-US" sz="2800" dirty="0">
                <a:latin typeface="Arial" charset="0"/>
                <a:cs typeface="Times New Roman" pitchFamily="18" charset="0"/>
              </a:rPr>
            </a:br>
            <a:r>
              <a:rPr lang="en-US" sz="3600" dirty="0" smtClean="0">
                <a:latin typeface="Arial" charset="0"/>
                <a:cs typeface="Times New Roman" pitchFamily="18" charset="0"/>
              </a:rPr>
              <a:t/>
            </a:r>
            <a:br>
              <a:rPr lang="en-US" sz="3600" dirty="0" smtClean="0">
                <a:latin typeface="Arial" charset="0"/>
                <a:cs typeface="Times New Roman" pitchFamily="18" charset="0"/>
              </a:rPr>
            </a:br>
            <a:r>
              <a:rPr lang="en-US" sz="2800" dirty="0" smtClean="0">
                <a:latin typeface="Arial" charset="0"/>
              </a:rPr>
              <a:t/>
            </a:r>
            <a:br>
              <a:rPr lang="en-US" sz="2800" dirty="0" smtClean="0">
                <a:latin typeface="Arial" charset="0"/>
              </a:rPr>
            </a:br>
            <a:r>
              <a:rPr lang="en-US" sz="2800" dirty="0" smtClean="0">
                <a:latin typeface="Arial" charset="0"/>
              </a:rPr>
              <a:t>NGUYEN HUU THANG, MD</a:t>
            </a:r>
          </a:p>
        </p:txBody>
      </p:sp>
    </p:spTree>
    <p:extLst>
      <p:ext uri="{BB962C8B-B14F-4D97-AF65-F5344CB8AC3E}">
        <p14:creationId xmlns:p14="http://schemas.microsoft.com/office/powerpoint/2010/main" val="38943703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0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71600"/>
            <a:ext cx="8229600" cy="4876800"/>
          </a:xfrm>
        </p:spPr>
        <p:txBody>
          <a:bodyPr/>
          <a:lstStyle/>
          <a:p>
            <a:pPr eaLnBrk="1" hangingPunct="1">
              <a:defRPr/>
            </a:pPr>
            <a:r>
              <a:rPr lang="vi-VN" sz="2800" dirty="0" smtClean="0"/>
              <a:t> </a:t>
            </a:r>
            <a:r>
              <a:rPr lang="en-US" b="1" dirty="0" smtClean="0">
                <a:solidFill>
                  <a:schemeClr val="hlink"/>
                </a:solidFill>
                <a:latin typeface="Arial" charset="0"/>
              </a:rPr>
              <a:t>Inclusion criteria</a:t>
            </a:r>
            <a:endParaRPr lang="vi-VN" dirty="0" smtClean="0">
              <a:latin typeface="Arial" charset="0"/>
            </a:endParaRPr>
          </a:p>
          <a:p>
            <a:pPr algn="just" eaLnBrk="1" hangingPunct="1">
              <a:buFontTx/>
              <a:buChar char="-"/>
              <a:defRPr/>
            </a:pPr>
            <a:r>
              <a:rPr lang="en-US" dirty="0" smtClean="0">
                <a:latin typeface="Arial" charset="0"/>
              </a:rPr>
              <a:t>Using crystal </a:t>
            </a:r>
            <a:r>
              <a:rPr lang="en-US" dirty="0">
                <a:latin typeface="Arial" charset="0"/>
              </a:rPr>
              <a:t>methamphetamine by </a:t>
            </a:r>
            <a:r>
              <a:rPr lang="en-US" dirty="0" smtClean="0">
                <a:latin typeface="Arial" charset="0"/>
              </a:rPr>
              <a:t>snorting</a:t>
            </a:r>
          </a:p>
          <a:p>
            <a:pPr algn="just" eaLnBrk="1" hangingPunct="1">
              <a:buFontTx/>
              <a:buChar char="-"/>
              <a:defRPr/>
            </a:pPr>
            <a:r>
              <a:rPr lang="en-US" dirty="0" smtClean="0">
                <a:latin typeface="Arial" charset="0"/>
              </a:rPr>
              <a:t>Acute psychosis symptoms lead to hospitalization (Ho Chi Minh city Psychiatric Hospital)</a:t>
            </a: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457200" y="152400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9pPr>
          </a:lstStyle>
          <a:p>
            <a:pPr algn="ctr" eaLnBrk="1" hangingPunct="1">
              <a:defRPr/>
            </a:pPr>
            <a:r>
              <a:rPr lang="en-US" sz="3200" dirty="0" smtClean="0">
                <a:solidFill>
                  <a:srgbClr val="FF0000"/>
                </a:solidFill>
                <a:latin typeface="Arial" charset="0"/>
              </a:rPr>
              <a:t>METHOD</a:t>
            </a:r>
            <a:endParaRPr lang="en-US" sz="3600" b="1" dirty="0" smtClean="0"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075549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1986" name="Rectangle 2"/>
          <p:cNvSpPr>
            <a:spLocks noGrp="1" noChangeArrowheads="1"/>
          </p:cNvSpPr>
          <p:nvPr>
            <p:ph type="title"/>
          </p:nvPr>
        </p:nvSpPr>
        <p:spPr>
          <a:xfrm>
            <a:off x="1066800" y="292100"/>
            <a:ext cx="7620000" cy="13843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3200" dirty="0">
                <a:solidFill>
                  <a:srgbClr val="FF0000"/>
                </a:solidFill>
                <a:latin typeface="Arial" charset="0"/>
              </a:rPr>
              <a:t>METHOD</a:t>
            </a:r>
            <a:endParaRPr lang="en-US" sz="3600" b="1" dirty="0">
              <a:latin typeface="Times New Roman" pitchFamily="18" charset="0"/>
            </a:endParaRPr>
          </a:p>
        </p:txBody>
      </p:sp>
      <p:sp>
        <p:nvSpPr>
          <p:cNvPr id="68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19200"/>
            <a:ext cx="8229600" cy="4038600"/>
          </a:xfrm>
        </p:spPr>
        <p:txBody>
          <a:bodyPr/>
          <a:lstStyle/>
          <a:p>
            <a:pPr algn="just" eaLnBrk="1" hangingPunct="1">
              <a:lnSpc>
                <a:spcPct val="80000"/>
              </a:lnSpc>
              <a:buFontTx/>
              <a:buNone/>
              <a:defRPr/>
            </a:pPr>
            <a:endParaRPr lang="pt-BR" b="1" dirty="0" smtClean="0">
              <a:latin typeface="Arial" charset="0"/>
            </a:endParaRPr>
          </a:p>
          <a:p>
            <a:pPr algn="just" eaLnBrk="1" hangingPunct="1">
              <a:lnSpc>
                <a:spcPct val="80000"/>
              </a:lnSpc>
              <a:buFontTx/>
              <a:buNone/>
              <a:defRPr/>
            </a:pPr>
            <a:r>
              <a:rPr lang="pt-BR" b="1" dirty="0" smtClean="0">
                <a:solidFill>
                  <a:schemeClr val="hlink"/>
                </a:solidFill>
                <a:latin typeface="Arial" charset="0"/>
              </a:rPr>
              <a:t>Exclusion criteria </a:t>
            </a:r>
          </a:p>
          <a:p>
            <a:pPr algn="just" eaLnBrk="1" hangingPunct="1">
              <a:lnSpc>
                <a:spcPct val="80000"/>
              </a:lnSpc>
              <a:buFontTx/>
              <a:buChar char="-"/>
              <a:defRPr/>
            </a:pPr>
            <a:r>
              <a:rPr lang="pt-BR" dirty="0" smtClean="0">
                <a:effectLst/>
                <a:latin typeface="Arial" charset="0"/>
              </a:rPr>
              <a:t>Cases with underlying causes</a:t>
            </a:r>
          </a:p>
          <a:p>
            <a:pPr algn="just" eaLnBrk="1" hangingPunct="1">
              <a:lnSpc>
                <a:spcPct val="80000"/>
              </a:lnSpc>
              <a:buFontTx/>
              <a:buChar char="-"/>
              <a:defRPr/>
            </a:pPr>
            <a:r>
              <a:rPr lang="pt-BR" dirty="0" smtClean="0">
                <a:effectLst/>
                <a:latin typeface="Arial" charset="0"/>
              </a:rPr>
              <a:t>History </a:t>
            </a:r>
            <a:r>
              <a:rPr lang="pt-BR" dirty="0">
                <a:effectLst/>
                <a:latin typeface="Arial" charset="0"/>
              </a:rPr>
              <a:t>of s</a:t>
            </a:r>
            <a:r>
              <a:rPr lang="pt-BR" dirty="0" smtClean="0">
                <a:effectLst/>
                <a:latin typeface="Arial" charset="0"/>
              </a:rPr>
              <a:t>chizophrenia, mood disorders, anxiety disorder</a:t>
            </a:r>
          </a:p>
          <a:p>
            <a:pPr algn="just" eaLnBrk="1" hangingPunct="1">
              <a:lnSpc>
                <a:spcPct val="80000"/>
              </a:lnSpc>
              <a:buFontTx/>
              <a:buChar char="-"/>
              <a:defRPr/>
            </a:pPr>
            <a:r>
              <a:rPr lang="pt-BR" dirty="0" smtClean="0">
                <a:effectLst/>
                <a:latin typeface="Arial" charset="0"/>
              </a:rPr>
              <a:t>Incorporate</a:t>
            </a:r>
          </a:p>
          <a:p>
            <a:pPr algn="just" eaLnBrk="1" hangingPunct="1">
              <a:lnSpc>
                <a:spcPct val="80000"/>
              </a:lnSpc>
              <a:buFontTx/>
              <a:buChar char="-"/>
              <a:defRPr/>
            </a:pPr>
            <a:r>
              <a:rPr lang="pt-BR" dirty="0" smtClean="0">
                <a:effectLst/>
                <a:latin typeface="Arial" charset="0"/>
              </a:rPr>
              <a:t>Other mental disorders due to methamphetamine (not psychosis)</a:t>
            </a:r>
            <a:endParaRPr lang="pt-BR" dirty="0"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19721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850" name="Rectangle 2"/>
          <p:cNvSpPr>
            <a:spLocks noGrp="1" noChangeArrowheads="1"/>
          </p:cNvSpPr>
          <p:nvPr>
            <p:ph type="title"/>
          </p:nvPr>
        </p:nvSpPr>
        <p:spPr>
          <a:xfrm>
            <a:off x="1219200" y="292100"/>
            <a:ext cx="7924800" cy="13843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3200" dirty="0" smtClean="0">
                <a:solidFill>
                  <a:srgbClr val="FF0000"/>
                </a:solidFill>
                <a:latin typeface="Arial" charset="0"/>
              </a:rPr>
              <a:t>METHOD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 eaLnBrk="1" hangingPunct="1">
              <a:lnSpc>
                <a:spcPct val="90000"/>
              </a:lnSpc>
            </a:pPr>
            <a:r>
              <a:rPr lang="en-US" b="1" dirty="0" smtClean="0">
                <a:solidFill>
                  <a:schemeClr val="hlink"/>
                </a:solidFill>
                <a:effectLst/>
                <a:latin typeface="Arial" charset="0"/>
              </a:rPr>
              <a:t>Time and Site</a:t>
            </a:r>
            <a:endParaRPr lang="vi-VN" dirty="0" smtClean="0">
              <a:solidFill>
                <a:schemeClr val="hlink"/>
              </a:solidFill>
              <a:effectLst/>
              <a:latin typeface="Arial" charset="0"/>
            </a:endParaRPr>
          </a:p>
          <a:p>
            <a:pPr algn="just" eaLnBrk="1" hangingPunct="1">
              <a:lnSpc>
                <a:spcPct val="90000"/>
              </a:lnSpc>
              <a:buFontTx/>
              <a:buChar char="-"/>
            </a:pPr>
            <a:r>
              <a:rPr lang="en-US" dirty="0" smtClean="0">
                <a:effectLst/>
                <a:latin typeface="Arial" charset="0"/>
              </a:rPr>
              <a:t>Ho Chi Minh city Psychiatric Hospital</a:t>
            </a:r>
            <a:endParaRPr lang="en-US" dirty="0">
              <a:effectLst/>
              <a:latin typeface="Arial" charset="0"/>
            </a:endParaRPr>
          </a:p>
          <a:p>
            <a:pPr algn="just" eaLnBrk="1" hangingPunct="1">
              <a:lnSpc>
                <a:spcPct val="90000"/>
              </a:lnSpc>
              <a:buFontTx/>
              <a:buChar char="-"/>
            </a:pPr>
            <a:r>
              <a:rPr lang="en-US" dirty="0" smtClean="0">
                <a:effectLst/>
                <a:latin typeface="Arial" charset="0"/>
              </a:rPr>
              <a:t>Inpatient department</a:t>
            </a:r>
            <a:endParaRPr lang="vi-VN" dirty="0" smtClean="0"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34985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sz="3200" b="1" dirty="0" smtClean="0">
                <a:solidFill>
                  <a:srgbClr val="FF0000"/>
                </a:solidFill>
                <a:latin typeface="Arial" charset="0"/>
              </a:rPr>
              <a:t>METHOD</a:t>
            </a:r>
            <a:endParaRPr lang="en-US" sz="3200" b="1" dirty="0" smtClean="0">
              <a:solidFill>
                <a:srgbClr val="FF0000"/>
              </a:solidFill>
              <a:latin typeface="Arial" charset="0"/>
            </a:endParaRPr>
          </a:p>
        </p:txBody>
      </p:sp>
      <p:sp>
        <p:nvSpPr>
          <p:cNvPr id="683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600200"/>
            <a:ext cx="8382000" cy="5257800"/>
          </a:xfrm>
        </p:spPr>
        <p:txBody>
          <a:bodyPr/>
          <a:lstStyle/>
          <a:p>
            <a:pPr eaLnBrk="1" hangingPunct="1">
              <a:buFontTx/>
              <a:buNone/>
              <a:defRPr/>
            </a:pPr>
            <a:r>
              <a:rPr lang="en-US" b="1" dirty="0" smtClean="0"/>
              <a:t>	</a:t>
            </a:r>
            <a:r>
              <a:rPr lang="en-US" b="1" dirty="0" smtClean="0">
                <a:solidFill>
                  <a:schemeClr val="hlink"/>
                </a:solidFill>
                <a:latin typeface="Arial" charset="0"/>
              </a:rPr>
              <a:t>Study design</a:t>
            </a:r>
            <a:endParaRPr lang="pt-BR" dirty="0" smtClean="0">
              <a:solidFill>
                <a:schemeClr val="hlink"/>
              </a:solidFill>
              <a:latin typeface="Arial" charset="0"/>
            </a:endParaRPr>
          </a:p>
          <a:p>
            <a:pPr algn="just" eaLnBrk="1" hangingPunct="1">
              <a:defRPr/>
            </a:pPr>
            <a:r>
              <a:rPr lang="pt-BR" dirty="0" smtClean="0">
                <a:latin typeface="Arial" charset="0"/>
              </a:rPr>
              <a:t>Prospective, cross-sectional study</a:t>
            </a:r>
          </a:p>
        </p:txBody>
      </p:sp>
    </p:spTree>
    <p:extLst>
      <p:ext uri="{BB962C8B-B14F-4D97-AF65-F5344CB8AC3E}">
        <p14:creationId xmlns:p14="http://schemas.microsoft.com/office/powerpoint/2010/main" val="2323435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sz="3200" b="1" dirty="0" smtClean="0">
                <a:solidFill>
                  <a:srgbClr val="FF0000"/>
                </a:solidFill>
                <a:latin typeface="Arial" charset="0"/>
              </a:rPr>
              <a:t>METHOD</a:t>
            </a:r>
            <a:endParaRPr lang="en-US" sz="3200" b="1" dirty="0" smtClean="0">
              <a:solidFill>
                <a:srgbClr val="FF0000"/>
              </a:solidFill>
              <a:latin typeface="Arial" charset="0"/>
            </a:endParaRPr>
          </a:p>
        </p:txBody>
      </p:sp>
      <p:sp>
        <p:nvSpPr>
          <p:cNvPr id="68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Tx/>
              <a:buNone/>
              <a:defRPr/>
            </a:pPr>
            <a:r>
              <a:rPr lang="en-US" b="1" dirty="0" smtClean="0"/>
              <a:t>	</a:t>
            </a:r>
            <a:r>
              <a:rPr lang="en-US" b="1" dirty="0" smtClean="0">
                <a:solidFill>
                  <a:schemeClr val="hlink"/>
                </a:solidFill>
              </a:rPr>
              <a:t>Sample size</a:t>
            </a:r>
            <a:endParaRPr lang="vi-VN" b="1" dirty="0" smtClean="0">
              <a:solidFill>
                <a:schemeClr val="hlink"/>
              </a:solidFill>
            </a:endParaRPr>
          </a:p>
          <a:p>
            <a:pPr algn="just" eaLnBrk="1" hangingPunct="1">
              <a:defRPr/>
            </a:pPr>
            <a:r>
              <a:rPr lang="en-US" dirty="0" smtClean="0">
                <a:effectLst/>
                <a:latin typeface="Arial" charset="0"/>
              </a:rPr>
              <a:t>105 patients</a:t>
            </a:r>
          </a:p>
          <a:p>
            <a:pPr algn="just" eaLnBrk="1" hangingPunct="1">
              <a:defRPr/>
            </a:pPr>
            <a:r>
              <a:rPr lang="en-US" dirty="0" smtClean="0">
                <a:effectLst/>
                <a:latin typeface="Arial" charset="0"/>
              </a:rPr>
              <a:t>Patients were randomly </a:t>
            </a:r>
            <a:r>
              <a:rPr lang="en-US" dirty="0">
                <a:effectLst/>
                <a:latin typeface="Arial" charset="0"/>
              </a:rPr>
              <a:t>allocated to either the group receiving </a:t>
            </a:r>
            <a:r>
              <a:rPr lang="en-US" dirty="0" smtClean="0">
                <a:effectLst/>
                <a:latin typeface="Arial" charset="0"/>
              </a:rPr>
              <a:t>haloperidol or </a:t>
            </a:r>
            <a:r>
              <a:rPr lang="en-US" dirty="0">
                <a:effectLst/>
                <a:latin typeface="Arial" charset="0"/>
              </a:rPr>
              <a:t>to </a:t>
            </a:r>
            <a:r>
              <a:rPr lang="en-US" dirty="0" smtClean="0">
                <a:effectLst/>
                <a:latin typeface="Arial" charset="0"/>
              </a:rPr>
              <a:t>the </a:t>
            </a:r>
            <a:r>
              <a:rPr lang="en-US" dirty="0">
                <a:effectLst/>
                <a:latin typeface="Arial" charset="0"/>
              </a:rPr>
              <a:t>group receiving </a:t>
            </a:r>
            <a:r>
              <a:rPr lang="en-US" dirty="0" err="1" smtClean="0">
                <a:effectLst/>
                <a:latin typeface="Arial" charset="0"/>
              </a:rPr>
              <a:t>risperidone</a:t>
            </a:r>
            <a:endParaRPr lang="en-US" dirty="0"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3926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13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sz="3200" b="1" dirty="0" smtClean="0">
                <a:solidFill>
                  <a:schemeClr val="hlink"/>
                </a:solidFill>
                <a:latin typeface="Arial" charset="0"/>
              </a:rPr>
              <a:t>Data collection and analysis</a:t>
            </a:r>
            <a:endParaRPr lang="en-US" sz="3200" b="1" dirty="0" smtClean="0">
              <a:solidFill>
                <a:schemeClr val="hlink"/>
              </a:solidFill>
              <a:latin typeface="Arial" charset="0"/>
            </a:endParaRPr>
          </a:p>
        </p:txBody>
      </p:sp>
      <p:sp>
        <p:nvSpPr>
          <p:cNvPr id="6113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600200"/>
            <a:ext cx="8305800" cy="5257800"/>
          </a:xfrm>
        </p:spPr>
        <p:txBody>
          <a:bodyPr/>
          <a:lstStyle/>
          <a:p>
            <a:pPr algn="just" eaLnBrk="1" hangingPunct="1">
              <a:lnSpc>
                <a:spcPct val="80000"/>
              </a:lnSpc>
              <a:defRPr/>
            </a:pPr>
            <a:r>
              <a:rPr lang="pt-BR" sz="2800" dirty="0" smtClean="0">
                <a:effectLst/>
                <a:latin typeface="Arial" charset="0"/>
              </a:rPr>
              <a:t>Medical history, physical &amp; mental symptoms were documented during hospitalization</a:t>
            </a:r>
          </a:p>
          <a:p>
            <a:pPr algn="just" eaLnBrk="1" hangingPunct="1">
              <a:lnSpc>
                <a:spcPct val="80000"/>
              </a:lnSpc>
              <a:defRPr/>
            </a:pPr>
            <a:r>
              <a:rPr lang="pt-BR" sz="3000" dirty="0" smtClean="0">
                <a:effectLst/>
                <a:latin typeface="Arial" charset="0"/>
              </a:rPr>
              <a:t>BPRS were measured 2 times</a:t>
            </a:r>
          </a:p>
          <a:p>
            <a:pPr algn="just" eaLnBrk="1" hangingPunct="1">
              <a:lnSpc>
                <a:spcPct val="80000"/>
              </a:lnSpc>
              <a:defRPr/>
            </a:pPr>
            <a:r>
              <a:rPr lang="pt-BR" sz="3000" dirty="0" smtClean="0">
                <a:effectLst/>
                <a:latin typeface="Arial" charset="0"/>
              </a:rPr>
              <a:t>Data were documented in specific patient record</a:t>
            </a:r>
          </a:p>
          <a:p>
            <a:pPr algn="just" eaLnBrk="1" hangingPunct="1">
              <a:lnSpc>
                <a:spcPct val="80000"/>
              </a:lnSpc>
              <a:defRPr/>
            </a:pPr>
            <a:r>
              <a:rPr lang="pt-BR" sz="3000" dirty="0" smtClean="0">
                <a:effectLst/>
                <a:latin typeface="Arial" charset="0"/>
              </a:rPr>
              <a:t>Data analysis: SPSS 11.5</a:t>
            </a:r>
          </a:p>
          <a:p>
            <a:pPr algn="just" eaLnBrk="1" hangingPunct="1">
              <a:lnSpc>
                <a:spcPct val="80000"/>
              </a:lnSpc>
              <a:defRPr/>
            </a:pPr>
            <a:r>
              <a:rPr lang="pt-BR" sz="3000" dirty="0" smtClean="0">
                <a:effectLst/>
                <a:latin typeface="Arial" charset="0"/>
              </a:rPr>
              <a:t>Significant level: p &lt; 0.05</a:t>
            </a:r>
          </a:p>
          <a:p>
            <a:pPr algn="just" eaLnBrk="1" hangingPunct="1">
              <a:lnSpc>
                <a:spcPct val="80000"/>
              </a:lnSpc>
              <a:buFontTx/>
              <a:buNone/>
              <a:defRPr/>
            </a:pPr>
            <a:r>
              <a:rPr lang="pt-BR" sz="2800" dirty="0" smtClean="0">
                <a:latin typeface="Arial" charset="0"/>
              </a:rPr>
              <a:t>	</a:t>
            </a:r>
            <a:endParaRPr lang="en-US" sz="2800" dirty="0" smtClean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34111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44500"/>
            <a:ext cx="8229600" cy="546100"/>
          </a:xfrm>
        </p:spPr>
        <p:txBody>
          <a:bodyPr/>
          <a:lstStyle/>
          <a:p>
            <a:pPr eaLnBrk="1" hangingPunct="1">
              <a:defRPr/>
            </a:pPr>
            <a:r>
              <a:rPr lang="en-US" sz="3200" dirty="0" smtClean="0">
                <a:solidFill>
                  <a:srgbClr val="FF0000"/>
                </a:solidFill>
              </a:rPr>
              <a:t>RESULTS</a:t>
            </a:r>
            <a:br>
              <a:rPr lang="en-US" sz="3200" dirty="0" smtClean="0">
                <a:solidFill>
                  <a:srgbClr val="FF0000"/>
                </a:solidFill>
              </a:rPr>
            </a:br>
            <a:endParaRPr lang="en-US" sz="3200" dirty="0" smtClean="0">
              <a:solidFill>
                <a:schemeClr val="hlink"/>
              </a:solidFill>
            </a:endParaRPr>
          </a:p>
        </p:txBody>
      </p:sp>
      <p:graphicFrame>
        <p:nvGraphicFramePr>
          <p:cNvPr id="18435" name="Object 3"/>
          <p:cNvGraphicFramePr>
            <a:graphicFrameLocks noGrp="1" noChangeAspect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609389132"/>
              </p:ext>
            </p:extLst>
          </p:nvPr>
        </p:nvGraphicFramePr>
        <p:xfrm>
          <a:off x="725488" y="1219200"/>
          <a:ext cx="3617912" cy="3810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59" name="Chart" r:id="rId3" imgW="4019561" imgH="4553081" progId="MSGraph.Chart.8">
                  <p:embed followColorScheme="full"/>
                </p:oleObj>
              </mc:Choice>
              <mc:Fallback>
                <p:oleObj name="Chart" r:id="rId3" imgW="4019561" imgH="4553081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25488" y="1219200"/>
                        <a:ext cx="3617912" cy="38100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696324" name="Rectangle 4"/>
          <p:cNvSpPr>
            <a:spLocks noGrp="1" noChangeArrowheads="1"/>
          </p:cNvSpPr>
          <p:nvPr>
            <p:ph type="body" sz="half" idx="3"/>
          </p:nvPr>
        </p:nvSpPr>
        <p:spPr>
          <a:xfrm>
            <a:off x="4648200" y="1905000"/>
            <a:ext cx="4038600" cy="1295400"/>
          </a:xfrm>
        </p:spPr>
        <p:txBody>
          <a:bodyPr/>
          <a:lstStyle/>
          <a:p>
            <a:pPr algn="just" eaLnBrk="1" hangingPunct="1">
              <a:defRPr/>
            </a:pPr>
            <a:r>
              <a:rPr lang="nl-NL" sz="3000" dirty="0" smtClean="0">
                <a:latin typeface="Arial" charset="0"/>
              </a:rPr>
              <a:t>Bonita J. Iritani</a:t>
            </a:r>
            <a:r>
              <a:rPr lang="nl-NL" sz="3000" dirty="0">
                <a:latin typeface="Arial" charset="0"/>
              </a:rPr>
              <a:t> </a:t>
            </a:r>
            <a:r>
              <a:rPr lang="nl-NL" sz="3000" dirty="0" smtClean="0">
                <a:latin typeface="Arial" charset="0"/>
              </a:rPr>
              <a:t>et al. (2006).</a:t>
            </a:r>
          </a:p>
        </p:txBody>
      </p:sp>
      <p:sp>
        <p:nvSpPr>
          <p:cNvPr id="696326" name="Text Box 6"/>
          <p:cNvSpPr txBox="1">
            <a:spLocks noChangeArrowheads="1"/>
          </p:cNvSpPr>
          <p:nvPr/>
        </p:nvSpPr>
        <p:spPr bwMode="auto">
          <a:xfrm>
            <a:off x="304800" y="838200"/>
            <a:ext cx="7162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50000"/>
              </a:spcBef>
              <a:spcAft>
                <a:spcPct val="0"/>
              </a:spcAft>
              <a:defRPr/>
            </a:pPr>
            <a:r>
              <a:rPr lang="en-US" sz="2800" dirty="0" smtClean="0">
                <a:solidFill>
                  <a:srgbClr val="FFCC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Age of first meth use</a:t>
            </a:r>
            <a:endParaRPr lang="en-US" sz="2800" dirty="0">
              <a:solidFill>
                <a:srgbClr val="FFCC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18446" name="Text Box 51"/>
          <p:cNvSpPr txBox="1">
            <a:spLocks noChangeArrowheads="1"/>
          </p:cNvSpPr>
          <p:nvPr/>
        </p:nvSpPr>
        <p:spPr bwMode="auto">
          <a:xfrm>
            <a:off x="304800" y="5420380"/>
            <a:ext cx="8534400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lvl="0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en-US" sz="2800" dirty="0" err="1" smtClean="0">
                <a:solidFill>
                  <a:srgbClr val="FFCC00"/>
                </a:solidFill>
                <a:latin typeface="Arial" charset="0"/>
              </a:rPr>
              <a:t>Avarage</a:t>
            </a:r>
            <a:r>
              <a:rPr lang="en-US" sz="2800" dirty="0" smtClean="0">
                <a:solidFill>
                  <a:srgbClr val="FFCC00"/>
                </a:solidFill>
                <a:latin typeface="Arial" charset="0"/>
              </a:rPr>
              <a:t> age of first psychosis episode: </a:t>
            </a:r>
            <a:r>
              <a:rPr lang="pt-BR" sz="2800" dirty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cs typeface="Times New Roman" pitchFamily="18" charset="0"/>
              </a:rPr>
              <a:t>20,74±2,74</a:t>
            </a:r>
            <a:r>
              <a:rPr lang="en-US" sz="2800" dirty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490077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5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b="1" dirty="0" smtClean="0">
                <a:solidFill>
                  <a:schemeClr val="hlink"/>
                </a:solidFill>
                <a:latin typeface="Arial" charset="0"/>
              </a:rPr>
              <a:t>Gender</a:t>
            </a:r>
            <a:endParaRPr lang="en-US" dirty="0" smtClean="0"/>
          </a:p>
        </p:txBody>
      </p:sp>
      <p:graphicFrame>
        <p:nvGraphicFramePr>
          <p:cNvPr id="19459" name="Object 3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769331703"/>
              </p:ext>
            </p:extLst>
          </p:nvPr>
        </p:nvGraphicFramePr>
        <p:xfrm>
          <a:off x="457200" y="1447801"/>
          <a:ext cx="3810000" cy="4296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83" name="Chart" r:id="rId3" imgW="4029246" imgH="4543412" progId="MSGraph.Chart.8">
                  <p:embed followColorScheme="full"/>
                </p:oleObj>
              </mc:Choice>
              <mc:Fallback>
                <p:oleObj name="Chart" r:id="rId3" imgW="4029246" imgH="4543412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7200" y="1447801"/>
                        <a:ext cx="3810000" cy="42968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685060" name="Rectangle 4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algn="just" eaLnBrk="1" hangingPunct="1">
              <a:defRPr/>
            </a:pPr>
            <a:r>
              <a:rPr lang="nl-NL" sz="2800" dirty="0" smtClean="0"/>
              <a:t>Almost studies: men are the majority</a:t>
            </a:r>
          </a:p>
          <a:p>
            <a:pPr algn="just" eaLnBrk="1" hangingPunct="1">
              <a:defRPr/>
            </a:pPr>
            <a:r>
              <a:rPr lang="nl-NL" sz="2800" dirty="0" smtClean="0"/>
              <a:t>Debra Harris (2000): 79% patients were men</a:t>
            </a:r>
          </a:p>
          <a:p>
            <a:pPr algn="just" eaLnBrk="1" hangingPunct="1">
              <a:defRPr/>
            </a:pPr>
            <a:r>
              <a:rPr lang="nl-NL" sz="2800" dirty="0" smtClean="0"/>
              <a:t>Significant difference between gender and age group</a:t>
            </a:r>
          </a:p>
          <a:p>
            <a:pPr algn="just" eaLnBrk="1" hangingPunct="1">
              <a:defRPr/>
            </a:pPr>
            <a:endParaRPr lang="en-US" sz="2800" dirty="0" smtClean="0"/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457200" y="444500"/>
            <a:ext cx="8229600" cy="54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defRPr/>
            </a:pPr>
            <a:r>
              <a:rPr lang="en-US" sz="3200" smtClean="0">
                <a:solidFill>
                  <a:srgbClr val="FF0000"/>
                </a:solidFill>
              </a:rPr>
              <a:t>RESULTS</a:t>
            </a:r>
            <a:br>
              <a:rPr lang="en-US" sz="3200" smtClean="0">
                <a:solidFill>
                  <a:srgbClr val="FF0000"/>
                </a:solidFill>
              </a:rPr>
            </a:br>
            <a:endParaRPr lang="en-US" sz="3200" dirty="0" smtClean="0">
              <a:solidFill>
                <a:schemeClr val="hlin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01896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71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dirty="0" smtClean="0">
                <a:solidFill>
                  <a:schemeClr val="hlink"/>
                </a:solidFill>
                <a:latin typeface="Arial" charset="0"/>
              </a:rPr>
              <a:t>Residence</a:t>
            </a:r>
          </a:p>
        </p:txBody>
      </p:sp>
      <p:graphicFrame>
        <p:nvGraphicFramePr>
          <p:cNvPr id="20483" name="Object 3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535187668"/>
              </p:ext>
            </p:extLst>
          </p:nvPr>
        </p:nvGraphicFramePr>
        <p:xfrm>
          <a:off x="660400" y="1905000"/>
          <a:ext cx="3632200" cy="4114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07" name="Chart" r:id="rId3" imgW="4019561" imgH="4553081" progId="MSGraph.Chart.8">
                  <p:embed followColorScheme="full"/>
                </p:oleObj>
              </mc:Choice>
              <mc:Fallback>
                <p:oleObj name="Chart" r:id="rId3" imgW="4019561" imgH="4553081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60400" y="1905000"/>
                        <a:ext cx="3632200" cy="41148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687108" name="Rectangle 4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algn="just" eaLnBrk="1" hangingPunct="1">
              <a:spcBef>
                <a:spcPct val="0"/>
              </a:spcBef>
              <a:buFontTx/>
              <a:buNone/>
              <a:defRPr/>
            </a:pPr>
            <a:r>
              <a:rPr lang="en-US" sz="2400" dirty="0" smtClean="0">
                <a:latin typeface="Arial" charset="0"/>
              </a:rPr>
              <a:t>US </a:t>
            </a:r>
            <a:r>
              <a:rPr lang="vi-VN" sz="2800" dirty="0" smtClean="0">
                <a:latin typeface="Arial" charset="0"/>
              </a:rPr>
              <a:t>(2002-2004): 17% </a:t>
            </a:r>
            <a:r>
              <a:rPr lang="en-US" sz="2800" dirty="0" smtClean="0">
                <a:latin typeface="Arial" charset="0"/>
              </a:rPr>
              <a:t>meth </a:t>
            </a:r>
            <a:r>
              <a:rPr lang="en-US" sz="2800" dirty="0">
                <a:latin typeface="Arial" charset="0"/>
              </a:rPr>
              <a:t>users living in the </a:t>
            </a:r>
            <a:r>
              <a:rPr lang="en-US" sz="2800" dirty="0" smtClean="0">
                <a:latin typeface="Arial" charset="0"/>
              </a:rPr>
              <a:t>countryside </a:t>
            </a:r>
          </a:p>
        </p:txBody>
      </p:sp>
    </p:spTree>
    <p:extLst>
      <p:ext uri="{BB962C8B-B14F-4D97-AF65-F5344CB8AC3E}">
        <p14:creationId xmlns:p14="http://schemas.microsoft.com/office/powerpoint/2010/main" val="3522907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3200" b="1" dirty="0" smtClean="0">
                <a:solidFill>
                  <a:schemeClr val="hlink"/>
                </a:solidFill>
                <a:latin typeface="Arial" charset="0"/>
              </a:rPr>
              <a:t>Occupation </a:t>
            </a:r>
            <a:endParaRPr lang="en-US" sz="3200" b="1" dirty="0" smtClean="0">
              <a:solidFill>
                <a:schemeClr val="hlink"/>
              </a:solidFill>
              <a:latin typeface="Arial" charset="0"/>
            </a:endParaRPr>
          </a:p>
        </p:txBody>
      </p:sp>
      <p:graphicFrame>
        <p:nvGraphicFramePr>
          <p:cNvPr id="2" name="Object 3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4275509414"/>
              </p:ext>
            </p:extLst>
          </p:nvPr>
        </p:nvGraphicFramePr>
        <p:xfrm>
          <a:off x="514350" y="1344613"/>
          <a:ext cx="4362450" cy="53578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86084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4876800" y="914400"/>
            <a:ext cx="4038600" cy="5105400"/>
          </a:xfrm>
        </p:spPr>
        <p:txBody>
          <a:bodyPr/>
          <a:lstStyle/>
          <a:p>
            <a:pPr algn="just" eaLnBrk="1" hangingPunct="1">
              <a:lnSpc>
                <a:spcPct val="90000"/>
              </a:lnSpc>
              <a:defRPr/>
            </a:pPr>
            <a:r>
              <a:rPr lang="nl-NL" sz="2600" dirty="0" smtClean="0">
                <a:effectLst/>
                <a:latin typeface="Arial" charset="0"/>
              </a:rPr>
              <a:t>Iwanami A (1994): </a:t>
            </a:r>
            <a:r>
              <a:rPr lang="en-US" sz="2600" dirty="0">
                <a:effectLst/>
                <a:latin typeface="Arial" charset="0"/>
              </a:rPr>
              <a:t>high rates of unemployment and low educational levels</a:t>
            </a:r>
            <a:r>
              <a:rPr lang="en-US" sz="2600" dirty="0" smtClean="0">
                <a:effectLst/>
                <a:latin typeface="Arial" charset="0"/>
              </a:rPr>
              <a:t>. </a:t>
            </a:r>
            <a:endParaRPr lang="nl-NL" sz="2600" dirty="0" smtClean="0">
              <a:effectLst/>
              <a:latin typeface="Arial" charset="0"/>
            </a:endParaRPr>
          </a:p>
          <a:p>
            <a:pPr algn="just" eaLnBrk="1" hangingPunct="1">
              <a:lnSpc>
                <a:spcPct val="90000"/>
              </a:lnSpc>
              <a:defRPr/>
            </a:pPr>
            <a:r>
              <a:rPr lang="vi-VN" sz="2600" dirty="0" smtClean="0">
                <a:effectLst/>
                <a:latin typeface="Arial" charset="0"/>
              </a:rPr>
              <a:t>Sugaya N. </a:t>
            </a:r>
            <a:r>
              <a:rPr lang="en-US" sz="2600" dirty="0" smtClean="0">
                <a:effectLst/>
                <a:latin typeface="Arial" charset="0"/>
              </a:rPr>
              <a:t>et al. </a:t>
            </a:r>
            <a:r>
              <a:rPr lang="vi-VN" sz="2600" dirty="0" smtClean="0">
                <a:effectLst/>
                <a:latin typeface="Arial" charset="0"/>
              </a:rPr>
              <a:t> (2011): 41,2% </a:t>
            </a:r>
            <a:r>
              <a:rPr lang="en-US" sz="2600" dirty="0" smtClean="0">
                <a:effectLst/>
                <a:latin typeface="Arial" charset="0"/>
              </a:rPr>
              <a:t>fulltime job</a:t>
            </a:r>
            <a:r>
              <a:rPr lang="vi-VN" sz="2600" dirty="0" smtClean="0">
                <a:effectLst/>
                <a:latin typeface="Arial" charset="0"/>
              </a:rPr>
              <a:t>, 25% </a:t>
            </a:r>
            <a:r>
              <a:rPr lang="en-US" sz="2600" dirty="0" err="1" smtClean="0">
                <a:effectLst/>
                <a:latin typeface="Arial" charset="0"/>
              </a:rPr>
              <a:t>parttime</a:t>
            </a:r>
            <a:r>
              <a:rPr lang="en-US" sz="2600" dirty="0" smtClean="0">
                <a:effectLst/>
                <a:latin typeface="Arial" charset="0"/>
              </a:rPr>
              <a:t> job</a:t>
            </a:r>
            <a:r>
              <a:rPr lang="vi-VN" sz="2600" dirty="0" smtClean="0">
                <a:effectLst/>
                <a:latin typeface="Arial" charset="0"/>
              </a:rPr>
              <a:t>, 25% </a:t>
            </a:r>
            <a:r>
              <a:rPr lang="en-US" sz="2600" dirty="0" smtClean="0">
                <a:effectLst/>
                <a:latin typeface="Arial" charset="0"/>
              </a:rPr>
              <a:t>unemployment</a:t>
            </a:r>
            <a:r>
              <a:rPr lang="vi-VN" sz="2600" dirty="0" smtClean="0">
                <a:effectLst/>
                <a:latin typeface="Arial" charset="0"/>
              </a:rPr>
              <a:t>, 8,8% </a:t>
            </a:r>
            <a:r>
              <a:rPr lang="en-US" sz="2600" dirty="0" smtClean="0">
                <a:effectLst/>
                <a:latin typeface="Arial" charset="0"/>
              </a:rPr>
              <a:t>community counselor</a:t>
            </a:r>
          </a:p>
        </p:txBody>
      </p:sp>
    </p:spTree>
    <p:extLst>
      <p:ext uri="{BB962C8B-B14F-4D97-AF65-F5344CB8AC3E}">
        <p14:creationId xmlns:p14="http://schemas.microsoft.com/office/powerpoint/2010/main" val="1303013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0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68608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6860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6860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0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0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0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86082" grpId="0"/>
      <p:bldP spid="686084" grpId="0" build="p" rev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3252" name="Rectangle 4"/>
          <p:cNvSpPr>
            <a:spLocks noGrp="1" noChangeArrowheads="1"/>
          </p:cNvSpPr>
          <p:nvPr>
            <p:ph type="ctrTitle"/>
          </p:nvPr>
        </p:nvSpPr>
        <p:spPr>
          <a:xfrm>
            <a:off x="533400" y="533400"/>
            <a:ext cx="7772400" cy="1431925"/>
          </a:xfrm>
        </p:spPr>
        <p:txBody>
          <a:bodyPr/>
          <a:lstStyle/>
          <a:p>
            <a:pPr algn="l" eaLnBrk="1" hangingPunct="1">
              <a:defRPr/>
            </a:pPr>
            <a:r>
              <a:rPr lang="en-US" sz="3200" dirty="0" smtClean="0">
                <a:solidFill>
                  <a:srgbClr val="FF0000"/>
                </a:solidFill>
                <a:latin typeface="Arial" charset="0"/>
              </a:rPr>
              <a:t>CONTENTS</a:t>
            </a:r>
          </a:p>
        </p:txBody>
      </p:sp>
      <p:sp>
        <p:nvSpPr>
          <p:cNvPr id="693253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2057400"/>
            <a:ext cx="6400800" cy="4114800"/>
          </a:xfrm>
        </p:spPr>
        <p:txBody>
          <a:bodyPr/>
          <a:lstStyle/>
          <a:p>
            <a:pPr marL="609600" indent="-609600" algn="l" eaLnBrk="1" hangingPunct="1">
              <a:buFontTx/>
              <a:buAutoNum type="arabicPeriod"/>
              <a:defRPr/>
            </a:pPr>
            <a:r>
              <a:rPr lang="en-US" dirty="0" smtClean="0">
                <a:latin typeface="Arial" charset="0"/>
              </a:rPr>
              <a:t>Introduction</a:t>
            </a:r>
          </a:p>
          <a:p>
            <a:pPr marL="609600" indent="-609600" algn="l" eaLnBrk="1" hangingPunct="1">
              <a:buFontTx/>
              <a:buAutoNum type="arabicPeriod"/>
              <a:defRPr/>
            </a:pPr>
            <a:r>
              <a:rPr lang="en-US" dirty="0" smtClean="0">
                <a:latin typeface="Arial" charset="0"/>
              </a:rPr>
              <a:t>Literature review</a:t>
            </a:r>
          </a:p>
          <a:p>
            <a:pPr marL="609600" indent="-609600" algn="l" eaLnBrk="1" hangingPunct="1">
              <a:buFontTx/>
              <a:buAutoNum type="arabicPeriod"/>
              <a:defRPr/>
            </a:pPr>
            <a:r>
              <a:rPr lang="en-US" dirty="0" smtClean="0">
                <a:latin typeface="Arial" charset="0"/>
              </a:rPr>
              <a:t>Method </a:t>
            </a:r>
          </a:p>
          <a:p>
            <a:pPr marL="609600" indent="-609600" algn="l" eaLnBrk="1" hangingPunct="1">
              <a:buFontTx/>
              <a:buAutoNum type="arabicPeriod"/>
              <a:defRPr/>
            </a:pPr>
            <a:r>
              <a:rPr lang="en-US" dirty="0" smtClean="0">
                <a:latin typeface="Arial" charset="0"/>
              </a:rPr>
              <a:t>Results &amp; Discussion</a:t>
            </a:r>
          </a:p>
          <a:p>
            <a:pPr marL="609600" indent="-609600" algn="l" eaLnBrk="1" hangingPunct="1">
              <a:buFontTx/>
              <a:buAutoNum type="arabicPeriod"/>
              <a:defRPr/>
            </a:pPr>
            <a:r>
              <a:rPr lang="en-US" dirty="0" smtClean="0">
                <a:latin typeface="Arial" charset="0"/>
              </a:rPr>
              <a:t>Conclusions &amp; Suggestion</a:t>
            </a:r>
          </a:p>
        </p:txBody>
      </p:sp>
    </p:spTree>
    <p:extLst>
      <p:ext uri="{BB962C8B-B14F-4D97-AF65-F5344CB8AC3E}">
        <p14:creationId xmlns:p14="http://schemas.microsoft.com/office/powerpoint/2010/main" val="25849288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915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04800"/>
            <a:ext cx="8229600" cy="1384300"/>
          </a:xfrm>
        </p:spPr>
        <p:txBody>
          <a:bodyPr/>
          <a:lstStyle/>
          <a:p>
            <a:pPr eaLnBrk="1" hangingPunct="1">
              <a:defRPr/>
            </a:pPr>
            <a:r>
              <a:rPr lang="en-US" sz="3200" b="1" dirty="0" smtClean="0">
                <a:solidFill>
                  <a:schemeClr val="hlink"/>
                </a:solidFill>
                <a:latin typeface="Arial" charset="0"/>
              </a:rPr>
              <a:t>Drug use triggers</a:t>
            </a:r>
          </a:p>
        </p:txBody>
      </p:sp>
      <p:graphicFrame>
        <p:nvGraphicFramePr>
          <p:cNvPr id="2" name="Object 3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628532059"/>
              </p:ext>
            </p:extLst>
          </p:nvPr>
        </p:nvGraphicFramePr>
        <p:xfrm>
          <a:off x="508000" y="1955800"/>
          <a:ext cx="3937000" cy="401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89156" name="Rectangle 4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algn="just" eaLnBrk="1" hangingPunct="1">
              <a:lnSpc>
                <a:spcPct val="80000"/>
              </a:lnSpc>
              <a:buFontTx/>
              <a:buNone/>
              <a:defRPr/>
            </a:pPr>
            <a:r>
              <a:rPr lang="en-US" sz="1800" smtClean="0"/>
              <a:t>	</a:t>
            </a:r>
            <a:endParaRPr lang="en-US" sz="2400" smtClean="0">
              <a:latin typeface="Times New Roman" pitchFamily="18" charset="0"/>
            </a:endParaRPr>
          </a:p>
        </p:txBody>
      </p:sp>
      <p:sp>
        <p:nvSpPr>
          <p:cNvPr id="22533" name="Text Box 5"/>
          <p:cNvSpPr txBox="1">
            <a:spLocks noChangeArrowheads="1"/>
          </p:cNvSpPr>
          <p:nvPr/>
        </p:nvSpPr>
        <p:spPr bwMode="auto">
          <a:xfrm>
            <a:off x="381000" y="1600200"/>
            <a:ext cx="342900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22534" name="Text Box 6"/>
          <p:cNvSpPr txBox="1">
            <a:spLocks noChangeArrowheads="1"/>
          </p:cNvSpPr>
          <p:nvPr/>
        </p:nvSpPr>
        <p:spPr bwMode="auto">
          <a:xfrm>
            <a:off x="838200" y="1600200"/>
            <a:ext cx="312420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22535" name="Text Box 7"/>
          <p:cNvSpPr txBox="1">
            <a:spLocks noChangeArrowheads="1"/>
          </p:cNvSpPr>
          <p:nvPr/>
        </p:nvSpPr>
        <p:spPr bwMode="auto">
          <a:xfrm>
            <a:off x="5486400" y="1752600"/>
            <a:ext cx="3048000" cy="224676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algn="just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en-US" sz="2800" dirty="0" err="1">
                <a:solidFill>
                  <a:srgbClr val="FFFFFF"/>
                </a:solidFill>
                <a:latin typeface="Arial" charset="0"/>
              </a:rPr>
              <a:t>Lê</a:t>
            </a:r>
            <a:r>
              <a:rPr lang="en-US" sz="2800" dirty="0">
                <a:solidFill>
                  <a:srgbClr val="FFFFFF"/>
                </a:solidFill>
                <a:latin typeface="Arial" charset="0"/>
              </a:rPr>
              <a:t> </a:t>
            </a:r>
            <a:r>
              <a:rPr lang="en-US" sz="2800" dirty="0" err="1">
                <a:solidFill>
                  <a:srgbClr val="FFFFFF"/>
                </a:solidFill>
                <a:latin typeface="Arial" charset="0"/>
              </a:rPr>
              <a:t>Công</a:t>
            </a:r>
            <a:r>
              <a:rPr lang="en-US" sz="2800" dirty="0">
                <a:solidFill>
                  <a:srgbClr val="FFFFFF"/>
                </a:solidFill>
                <a:latin typeface="Arial" charset="0"/>
              </a:rPr>
              <a:t> </a:t>
            </a:r>
            <a:r>
              <a:rPr lang="en-US" sz="2800" dirty="0" err="1">
                <a:solidFill>
                  <a:srgbClr val="FFFFFF"/>
                </a:solidFill>
                <a:latin typeface="Arial" charset="0"/>
              </a:rPr>
              <a:t>Thiện</a:t>
            </a:r>
            <a:r>
              <a:rPr lang="en-US" sz="2800" dirty="0">
                <a:solidFill>
                  <a:srgbClr val="FFFFFF"/>
                </a:solidFill>
                <a:latin typeface="Arial" charset="0"/>
              </a:rPr>
              <a:t> (2012), 65,6% </a:t>
            </a:r>
            <a:r>
              <a:rPr lang="en-US" sz="2800" dirty="0" smtClean="0">
                <a:solidFill>
                  <a:srgbClr val="FFFFFF"/>
                </a:solidFill>
                <a:latin typeface="Arial" charset="0"/>
              </a:rPr>
              <a:t>of patients used meth with friends in group</a:t>
            </a:r>
            <a:endParaRPr lang="en-US" sz="2800" dirty="0">
              <a:solidFill>
                <a:srgbClr val="FFFFFF"/>
              </a:solidFill>
              <a:latin typeface="Arial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802626" y="4920734"/>
            <a:ext cx="997974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Friends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304800" y="4964668"/>
            <a:ext cx="1143000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Relatives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381000" y="1916668"/>
            <a:ext cx="2324100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Psychological conflict</a:t>
            </a:r>
          </a:p>
        </p:txBody>
      </p:sp>
    </p:spTree>
    <p:extLst>
      <p:ext uri="{BB962C8B-B14F-4D97-AF65-F5344CB8AC3E}">
        <p14:creationId xmlns:p14="http://schemas.microsoft.com/office/powerpoint/2010/main" val="4886290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9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891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891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68915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689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49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91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891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6891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891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6891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89154" grpId="0"/>
      <p:bldP spid="689156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dirty="0" smtClean="0">
                <a:solidFill>
                  <a:schemeClr val="hlink"/>
                </a:solidFill>
                <a:latin typeface="Arial" charset="0"/>
              </a:rPr>
              <a:t>Frequency </a:t>
            </a:r>
          </a:p>
        </p:txBody>
      </p:sp>
      <p:graphicFrame>
        <p:nvGraphicFramePr>
          <p:cNvPr id="23555" name="Object 5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3298027057"/>
              </p:ext>
            </p:extLst>
          </p:nvPr>
        </p:nvGraphicFramePr>
        <p:xfrm>
          <a:off x="457200" y="1905000"/>
          <a:ext cx="4038600" cy="4114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181" name="Chart" r:id="rId3" imgW="4038509" imgH="4115010" progId="MSGraph.Chart.8">
                  <p:embed followColorScheme="full"/>
                </p:oleObj>
              </mc:Choice>
              <mc:Fallback>
                <p:oleObj name="Chart" r:id="rId3" imgW="4038509" imgH="4115010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7200" y="1905000"/>
                        <a:ext cx="4038600" cy="41148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727046" name="Rectangle 6"/>
          <p:cNvSpPr>
            <a:spLocks noGrp="1" noChangeArrowheads="1"/>
          </p:cNvSpPr>
          <p:nvPr>
            <p:ph type="body" sz="half" idx="2"/>
          </p:nvPr>
        </p:nvSpPr>
        <p:spPr>
          <a:xfrm>
            <a:off x="4419600" y="1295400"/>
            <a:ext cx="4495800" cy="4114800"/>
          </a:xfrm>
        </p:spPr>
        <p:txBody>
          <a:bodyPr/>
          <a:lstStyle/>
          <a:p>
            <a:pPr algn="just" eaLnBrk="1" hangingPunct="1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</a:pPr>
            <a:r>
              <a:rPr lang="vi-VN" sz="2800" dirty="0" smtClean="0">
                <a:effectLst/>
                <a:latin typeface="Arial" charset="0"/>
              </a:rPr>
              <a:t>McKetin R. </a:t>
            </a:r>
            <a:r>
              <a:rPr lang="en-US" sz="2800" dirty="0" smtClean="0">
                <a:effectLst/>
                <a:latin typeface="Arial" charset="0"/>
              </a:rPr>
              <a:t>et al. (</a:t>
            </a:r>
            <a:r>
              <a:rPr lang="vi-VN" sz="2800" dirty="0" smtClean="0">
                <a:effectLst/>
                <a:latin typeface="Arial" charset="0"/>
              </a:rPr>
              <a:t>2006): 80%</a:t>
            </a:r>
            <a:r>
              <a:rPr lang="en-US" sz="2800" dirty="0" smtClean="0">
                <a:effectLst/>
                <a:latin typeface="Arial" charset="0"/>
              </a:rPr>
              <a:t> of patients used meth daily</a:t>
            </a:r>
            <a:endParaRPr lang="vi-VN" sz="2800" dirty="0" smtClean="0">
              <a:effectLst/>
              <a:latin typeface="Arial" charset="0"/>
            </a:endParaRPr>
          </a:p>
          <a:p>
            <a:pPr algn="just" eaLnBrk="1" hangingPunct="1"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</a:pPr>
            <a:r>
              <a:rPr lang="vi-VN" sz="2800" dirty="0" smtClean="0">
                <a:effectLst/>
                <a:latin typeface="Arial" charset="0"/>
              </a:rPr>
              <a:t>Sherman S.G. </a:t>
            </a:r>
            <a:r>
              <a:rPr lang="en-US" sz="2800" dirty="0" smtClean="0">
                <a:effectLst/>
                <a:latin typeface="Arial" charset="0"/>
              </a:rPr>
              <a:t>et</a:t>
            </a:r>
            <a:r>
              <a:rPr lang="vi-VN" sz="2800" dirty="0" smtClean="0">
                <a:effectLst/>
                <a:latin typeface="Arial" charset="0"/>
              </a:rPr>
              <a:t> </a:t>
            </a:r>
            <a:r>
              <a:rPr lang="en-US" sz="2800" dirty="0" smtClean="0">
                <a:effectLst/>
                <a:latin typeface="Arial" charset="0"/>
              </a:rPr>
              <a:t>al. </a:t>
            </a:r>
            <a:r>
              <a:rPr lang="vi-VN" sz="2800" dirty="0" smtClean="0">
                <a:effectLst/>
                <a:latin typeface="Arial" charset="0"/>
              </a:rPr>
              <a:t>(2009): </a:t>
            </a:r>
            <a:r>
              <a:rPr lang="en-US" sz="2800" dirty="0" smtClean="0">
                <a:effectLst/>
                <a:latin typeface="Arial" charset="0"/>
              </a:rPr>
              <a:t>&gt; 50% patients used meth </a:t>
            </a:r>
            <a:r>
              <a:rPr lang="vi-VN" sz="2800" dirty="0" smtClean="0">
                <a:effectLst/>
                <a:latin typeface="Arial" charset="0"/>
              </a:rPr>
              <a:t>≥2 </a:t>
            </a:r>
            <a:r>
              <a:rPr lang="en-US" sz="2800" dirty="0" smtClean="0">
                <a:effectLst/>
                <a:latin typeface="Arial" charset="0"/>
              </a:rPr>
              <a:t>times/week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764458" y="5118556"/>
            <a:ext cx="1597742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2"/>
                </a:solidFill>
              </a:rPr>
              <a:t>1-3 times/</a:t>
            </a:r>
            <a:r>
              <a:rPr lang="en-US" sz="1600" dirty="0" err="1" smtClean="0">
                <a:solidFill>
                  <a:schemeClr val="bg2"/>
                </a:solidFill>
              </a:rPr>
              <a:t>weel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781664" y="5511566"/>
            <a:ext cx="1732936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2"/>
                </a:solidFill>
              </a:rPr>
              <a:t>&lt; 3 times/month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743200" y="5149334"/>
            <a:ext cx="16764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2"/>
                </a:solidFill>
              </a:rPr>
              <a:t>4-7 times/week</a:t>
            </a:r>
            <a:endParaRPr lang="en-US" sz="16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09494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-.5"/>
                                          </p:val>
                                        </p:tav>
                                        <p:tav tm="50000">
                                          <p:val>
                                            <p:strVal val="#ppt_w-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5000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7270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7270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270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7270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270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7270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7270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7270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7270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7270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 nodeType="clickPar">
                      <p:stCondLst>
                        <p:cond delay="indefinite"/>
                      </p:stCondLst>
                      <p:childTnLst>
                        <p:par>
                          <p:cTn id="3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2" presetID="25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3" dur="2000" fill="hold"/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-9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2000" fill="hold"/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50000">
                                          <p:val>
                                            <p:strVal val="ppt_w-.5"/>
                                          </p:val>
                                        </p:tav>
                                        <p:tav tm="100000">
                                          <p:val>
                                            <p:strVal val="ppt_w-.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2000" fill="hold"/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strVal val="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2000" fill="hold"/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+.4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2000" fill="hold"/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0">
                                          <p:val>
                                            <p:strVal val="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ppt_y-.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1998"/>
                                          </p:stCondLst>
                                        </p:cTn>
                                        <p:tgtEl>
                                          <p:spTgt spid="7270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22" presetClass="exit" presetSubtype="8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left)">
                                      <p:cBhvr>
                                        <p:cTn id="40" dur="500"/>
                                        <p:tgtEl>
                                          <p:spTgt spid="7270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0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" presetID="22" presetClass="exit" presetSubtype="8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left)">
                                      <p:cBhvr>
                                        <p:cTn id="43" dur="500"/>
                                        <p:tgtEl>
                                          <p:spTgt spid="7270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0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27044" grpId="0"/>
      <p:bldP spid="727044" grpId="1"/>
      <p:bldP spid="727046" grpId="0" build="p"/>
      <p:bldP spid="727046" grpId="1" build="allAtOnce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90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dirty="0" smtClean="0">
                <a:solidFill>
                  <a:schemeClr val="hlink"/>
                </a:solidFill>
                <a:latin typeface="Arial" charset="0"/>
              </a:rPr>
              <a:t>Duration of use</a:t>
            </a:r>
          </a:p>
        </p:txBody>
      </p:sp>
      <p:graphicFrame>
        <p:nvGraphicFramePr>
          <p:cNvPr id="2" name="Object 4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610073592"/>
              </p:ext>
            </p:extLst>
          </p:nvPr>
        </p:nvGraphicFramePr>
        <p:xfrm>
          <a:off x="508000" y="1955800"/>
          <a:ext cx="3937000" cy="401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29093" name="Rectangle 5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eaLnBrk="1" hangingPunct="1">
              <a:lnSpc>
                <a:spcPct val="120000"/>
              </a:lnSpc>
              <a:spcBef>
                <a:spcPts val="300"/>
              </a:spcBef>
              <a:spcAft>
                <a:spcPts val="300"/>
              </a:spcAft>
              <a:buClr>
                <a:schemeClr val="tx1"/>
              </a:buClr>
              <a:buFontTx/>
              <a:buNone/>
              <a:defRPr/>
            </a:pPr>
            <a:r>
              <a:rPr lang="en-US" sz="2000" dirty="0" smtClean="0"/>
              <a:t>	</a:t>
            </a:r>
            <a:r>
              <a:rPr lang="vi-VN" sz="2800" dirty="0" smtClean="0">
                <a:latin typeface="Arial" charset="0"/>
              </a:rPr>
              <a:t>Akiyama K. (2006): </a:t>
            </a:r>
            <a:r>
              <a:rPr lang="en-US" sz="2800" dirty="0" smtClean="0">
                <a:latin typeface="Arial" charset="0"/>
              </a:rPr>
              <a:t>2-31 years </a:t>
            </a:r>
            <a:endParaRPr lang="vi-VN" sz="2800" dirty="0" smtClean="0">
              <a:latin typeface="Arial" charset="0"/>
            </a:endParaRPr>
          </a:p>
          <a:p>
            <a:pPr eaLnBrk="1" hangingPunct="1">
              <a:spcBef>
                <a:spcPts val="300"/>
              </a:spcBef>
              <a:spcAft>
                <a:spcPts val="300"/>
              </a:spcAft>
              <a:buClr>
                <a:schemeClr val="tx1"/>
              </a:buClr>
              <a:buFontTx/>
              <a:buNone/>
              <a:defRPr/>
            </a:pPr>
            <a:r>
              <a:rPr lang="en-US" sz="2800" dirty="0" smtClean="0">
                <a:latin typeface="Arial" charset="0"/>
              </a:rPr>
              <a:t>	</a:t>
            </a:r>
            <a:r>
              <a:rPr lang="vi-VN" sz="2800" dirty="0" smtClean="0">
                <a:latin typeface="Arial" charset="0"/>
              </a:rPr>
              <a:t>McKetin R. </a:t>
            </a:r>
            <a:r>
              <a:rPr lang="en-US" sz="2800" dirty="0" smtClean="0">
                <a:latin typeface="Arial" charset="0"/>
              </a:rPr>
              <a:t>et al. </a:t>
            </a:r>
            <a:r>
              <a:rPr lang="vi-VN" sz="2800" dirty="0" smtClean="0">
                <a:latin typeface="Arial" charset="0"/>
              </a:rPr>
              <a:t>(2006): </a:t>
            </a:r>
            <a:r>
              <a:rPr lang="en-US" sz="2800" dirty="0" smtClean="0">
                <a:latin typeface="Arial" charset="0"/>
              </a:rPr>
              <a:t>102 days on average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993058" y="5135836"/>
            <a:ext cx="1216742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2"/>
                </a:solidFill>
              </a:rPr>
              <a:t>&lt;6 months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010264" y="5528846"/>
            <a:ext cx="1428136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2"/>
                </a:solidFill>
              </a:rPr>
              <a:t>&gt;12 months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2895600" y="5181600"/>
            <a:ext cx="13716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2"/>
                </a:solidFill>
              </a:rPr>
              <a:t>6-12 months</a:t>
            </a:r>
            <a:endParaRPr lang="en-US" sz="16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5125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90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7290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290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30000">
                                          <p:val>
                                            <p:strVal val="#ppt_h/2"/>
                                          </p:val>
                                        </p:tav>
                                        <p:tav tm="40000">
                                          <p:val>
                                            <p:strVal val="#ppt_h"/>
                                          </p:val>
                                        </p:tav>
                                        <p:tav tm="50000">
                                          <p:val>
                                            <p:strVal val="#ppt_h/2"/>
                                          </p:val>
                                        </p:tav>
                                        <p:tav tm="60000">
                                          <p:val>
                                            <p:strVal val="#ppt_h"/>
                                          </p:val>
                                        </p:tav>
                                        <p:tav tm="69900">
                                          <p:val>
                                            <p:strVal val="#ppt_h/2"/>
                                          </p:val>
                                        </p:tav>
                                        <p:tav tm="8000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290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7290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5"/>
                                          </p:val>
                                        </p:tav>
                                        <p:tav tm="20000">
                                          <p:val>
                                            <p:strVal val="#ppt_y-.2"/>
                                          </p:val>
                                        </p:tav>
                                        <p:tav tm="30000">
                                          <p:val>
                                            <p:strVal val="#ppt_y"/>
                                          </p:val>
                                        </p:tav>
                                        <p:tav tm="40000">
                                          <p:val>
                                            <p:strVal val="#ppt_y-.15"/>
                                          </p:val>
                                        </p:tav>
                                        <p:tav tm="50000">
                                          <p:val>
                                            <p:strVal val="#ppt_y"/>
                                          </p:val>
                                        </p:tav>
                                        <p:tav tm="60000">
                                          <p:val>
                                            <p:strVal val="#ppt_y-.1"/>
                                          </p:val>
                                        </p:tav>
                                        <p:tav tm="69900">
                                          <p:val>
                                            <p:strVal val="#ppt_y"/>
                                          </p:val>
                                        </p:tav>
                                        <p:tav tm="80000">
                                          <p:val>
                                            <p:strVal val="#ppt_y-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90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90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90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90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90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90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90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90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29090" grpId="0"/>
      <p:bldP spid="729093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11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dirty="0" smtClean="0">
                <a:solidFill>
                  <a:schemeClr val="hlink"/>
                </a:solidFill>
                <a:latin typeface="Arial" charset="0"/>
              </a:rPr>
              <a:t>No. of psychosis episode</a:t>
            </a:r>
          </a:p>
        </p:txBody>
      </p:sp>
      <p:graphicFrame>
        <p:nvGraphicFramePr>
          <p:cNvPr id="25603" name="Object 4"/>
          <p:cNvGraphicFramePr>
            <a:graphicFrameLocks noGrp="1" noChangeAspect="1"/>
          </p:cNvGraphicFramePr>
          <p:nvPr>
            <p:ph sz="half" idx="1"/>
          </p:nvPr>
        </p:nvGraphicFramePr>
        <p:xfrm>
          <a:off x="457200" y="1905000"/>
          <a:ext cx="4038600" cy="4114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228" name="Chart" r:id="rId3" imgW="4038509" imgH="4115010" progId="MSGraph.Chart.8">
                  <p:embed followColorScheme="full"/>
                </p:oleObj>
              </mc:Choice>
              <mc:Fallback>
                <p:oleObj name="Chart" r:id="rId3" imgW="4038509" imgH="4115010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7200" y="1905000"/>
                        <a:ext cx="4038600" cy="41148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731141" name="Rectangle 5"/>
          <p:cNvSpPr>
            <a:spLocks noGrp="1" noChangeArrowheads="1"/>
          </p:cNvSpPr>
          <p:nvPr>
            <p:ph type="body" sz="half" idx="2"/>
          </p:nvPr>
        </p:nvSpPr>
        <p:spPr>
          <a:xfrm>
            <a:off x="4648200" y="1905000"/>
            <a:ext cx="4038600" cy="2438400"/>
          </a:xfrm>
        </p:spPr>
        <p:txBody>
          <a:bodyPr/>
          <a:lstStyle/>
          <a:p>
            <a:pPr algn="just" eaLnBrk="1" hangingPunct="1">
              <a:defRPr/>
            </a:pPr>
            <a:r>
              <a:rPr lang="nl-NL" sz="2800" dirty="0" smtClean="0">
                <a:latin typeface="Arial" charset="0"/>
              </a:rPr>
              <a:t>Yui K (1998) suggested that the recurrence is due to noradrenergic stimulation.</a:t>
            </a:r>
            <a:endParaRPr lang="en-US" sz="2800" dirty="0" smtClean="0"/>
          </a:p>
        </p:txBody>
      </p:sp>
      <p:sp>
        <p:nvSpPr>
          <p:cNvPr id="5" name="TextBox 4"/>
          <p:cNvSpPr txBox="1"/>
          <p:nvPr/>
        </p:nvSpPr>
        <p:spPr>
          <a:xfrm>
            <a:off x="1221658" y="5257800"/>
            <a:ext cx="1216742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2"/>
                </a:solidFill>
              </a:rPr>
              <a:t>1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219200" y="5638800"/>
            <a:ext cx="1199536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2"/>
                </a:solidFill>
              </a:rPr>
              <a:t>≥3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743200" y="5224046"/>
            <a:ext cx="13716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bg2"/>
                </a:solidFill>
              </a:rPr>
              <a:t>2</a:t>
            </a:r>
            <a:endParaRPr lang="en-US" sz="16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0115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73113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1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1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31138" grpId="0"/>
      <p:bldP spid="731141" grpId="0" build="p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83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dirty="0" smtClean="0">
                <a:solidFill>
                  <a:schemeClr val="hlink"/>
                </a:solidFill>
                <a:latin typeface="Arial" charset="0"/>
              </a:rPr>
              <a:t>Diagnosis</a:t>
            </a:r>
          </a:p>
        </p:txBody>
      </p:sp>
      <p:graphicFrame>
        <p:nvGraphicFramePr>
          <p:cNvPr id="26627" name="Object 3"/>
          <p:cNvGraphicFramePr>
            <a:graphicFrameLocks noGrp="1" noChangeAspect="1"/>
          </p:cNvGraphicFramePr>
          <p:nvPr>
            <p:ph sz="half" idx="1"/>
          </p:nvPr>
        </p:nvGraphicFramePr>
        <p:xfrm>
          <a:off x="457200" y="1905000"/>
          <a:ext cx="4038600" cy="4114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251" name="Chart" r:id="rId3" imgW="4029246" imgH="4543412" progId="MSGraph.Chart.8">
                  <p:embed followColorScheme="full"/>
                </p:oleObj>
              </mc:Choice>
              <mc:Fallback>
                <p:oleObj name="Chart" r:id="rId3" imgW="4029246" imgH="4543412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7200" y="1905000"/>
                        <a:ext cx="4038600" cy="41148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698372" name="Rectangle 4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algn="just" eaLnBrk="1" hangingPunct="1">
              <a:buFontTx/>
              <a:buNone/>
              <a:defRPr/>
            </a:pPr>
            <a:r>
              <a:rPr lang="nl-NL" sz="2800" dirty="0" smtClean="0"/>
              <a:t>	</a:t>
            </a:r>
            <a:r>
              <a:rPr lang="en-US" sz="2800" dirty="0" smtClean="0">
                <a:latin typeface="Arial" charset="0"/>
              </a:rPr>
              <a:t>John Marsden et al. (2003): various diagnosis</a:t>
            </a:r>
          </a:p>
        </p:txBody>
      </p:sp>
    </p:spTree>
    <p:extLst>
      <p:ext uri="{BB962C8B-B14F-4D97-AF65-F5344CB8AC3E}">
        <p14:creationId xmlns:p14="http://schemas.microsoft.com/office/powerpoint/2010/main" val="11225699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9" presetClass="entr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8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983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20"/>
                                          </p:val>
                                        </p:tav>
                                        <p:tav tm="50000">
                                          <p:val>
                                            <p:strVal val="#ppt_h/2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983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6983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3"/>
                                          </p:val>
                                        </p:tav>
                                        <p:tav tm="5000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6983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6" presetClass="emph" presetSubtype="0" autoRev="1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4" dur="449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8370"/>
                                        </p:tgtEl>
                                      </p:cBhvr>
                                      <p:to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15" presetID="23" presetClass="entr" presetSubtype="16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83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983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6983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xit" presetSubtype="32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6983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6983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98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23" presetClass="exit" presetSubtype="3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6983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6983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983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98370" grpId="0"/>
      <p:bldP spid="698370" grpId="1"/>
      <p:bldP spid="698370" grpId="2"/>
      <p:bldP spid="698372" grpId="0" build="p"/>
      <p:bldP spid="698372" grpId="1" build="allAtOnce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451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04800"/>
            <a:ext cx="8229600" cy="1384300"/>
          </a:xfrm>
        </p:spPr>
        <p:txBody>
          <a:bodyPr/>
          <a:lstStyle/>
          <a:p>
            <a:pPr eaLnBrk="1" hangingPunct="1">
              <a:defRPr/>
            </a:pPr>
            <a:r>
              <a:rPr lang="en-US" sz="3200" dirty="0" smtClean="0"/>
              <a:t/>
            </a:r>
            <a:br>
              <a:rPr lang="en-US" sz="3200" dirty="0" smtClean="0"/>
            </a:br>
            <a:r>
              <a:rPr lang="en-US" sz="3200" dirty="0" smtClean="0"/>
              <a:t> </a:t>
            </a:r>
            <a:r>
              <a:rPr lang="en-US" sz="2800" b="1" dirty="0" smtClean="0">
                <a:solidFill>
                  <a:srgbClr val="FF0000"/>
                </a:solidFill>
                <a:latin typeface="Arial" charset="0"/>
              </a:rPr>
              <a:t>RESULTS</a:t>
            </a:r>
            <a:r>
              <a:rPr lang="en-US" sz="3200" dirty="0" smtClean="0"/>
              <a:t/>
            </a:r>
            <a:br>
              <a:rPr lang="en-US" sz="3200" dirty="0" smtClean="0"/>
            </a:br>
            <a:r>
              <a:rPr lang="en-US" sz="2800" dirty="0" smtClean="0">
                <a:solidFill>
                  <a:schemeClr val="hlink"/>
                </a:solidFill>
                <a:latin typeface="Arial" charset="0"/>
              </a:rPr>
              <a:t>Early symptoms</a:t>
            </a:r>
          </a:p>
        </p:txBody>
      </p:sp>
      <p:graphicFrame>
        <p:nvGraphicFramePr>
          <p:cNvPr id="5" name="Object 3"/>
          <p:cNvGraphicFramePr>
            <a:graphicFrameLocks noGrp="1" noChangeAspect="1"/>
          </p:cNvGraphicFramePr>
          <p:nvPr>
            <p:ph type="chart" sz="half" idx="1"/>
            <p:extLst>
              <p:ext uri="{D42A27DB-BD31-4B8C-83A1-F6EECF244321}">
                <p14:modId xmlns:p14="http://schemas.microsoft.com/office/powerpoint/2010/main" val="2433553235"/>
              </p:ext>
            </p:extLst>
          </p:nvPr>
        </p:nvGraphicFramePr>
        <p:xfrm>
          <a:off x="306388" y="1955800"/>
          <a:ext cx="3781425" cy="4851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04516" name="Rectangle 4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algn="just" eaLnBrk="1" hangingPunct="1">
              <a:defRPr/>
            </a:pPr>
            <a:r>
              <a:rPr lang="en-US" sz="2800" dirty="0" smtClean="0"/>
              <a:t>Sleeping disorder is common symptoms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04800" y="2158425"/>
            <a:ext cx="18288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Decrease in sexual activity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" y="3090446"/>
            <a:ext cx="18288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Be irritable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04800" y="3810000"/>
            <a:ext cx="18288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Decrease in working ability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04800" y="4800600"/>
            <a:ext cx="18288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Paranoia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04800" y="5605046"/>
            <a:ext cx="18288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Sleeping troubles</a:t>
            </a:r>
            <a:endParaRPr lang="en-US" sz="16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59337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 C 0.007 -0.01333  0.014 -0.028  0.021 -0.04667  C 0.04 -0.1  0.045 -0.152  0.031 -0.16  C 0.017 -0.16933  -0.01 -0.132  -0.029 -0.07867  C -0.039 -0.05067  -0.045 -0.024  -0.047 -0.004  C -0.05 0.012  -0.051 0.028  -0.051 0.04667  C -0.051 0.10667  -0.038 0.156  -0.023 0.156  C -0.008 0.156  0.005 0.10667  0.005 0.04667  C 0.005 0.01867  0.002 -0.008  -0.003 -0.02667  C -0.005 -0.04267  -0.01 -0.06  -0.016 -0.07733  C -0.036 -0.132  -0.063 -0.16933  -0.077 -0.16  C -0.091 -0.15067  -0.086 -0.1  -0.066 -0.04533  C -0.058 -0.02  -0.047 0.00133  -0.036 0.016  C -0.028 0.02933  -0.019 0.04133  -0.007 0.05333  C 0.029 0.092  0.065 0.10933  0.075 0.09333  C 0.084 0.07733  0.064 0.03333  0.028 -0.004  C 0.013 -0.02  -0.003 -0.032  -0.016 -0.04  C -0.028 -0.048  -0.043 -0.05467  -0.059 -0.05867  C -0.103 -0.072  -0.141 -0.068  -0.144 -0.04667  C -0.148 -0.02667  -0.115 0.0  -0.071 0.01333  C -0.051 0.01867  -0.032 0.02133  -0.017 0.02  C -0.004 0.02  0.01 0.01733  0.025 0.01333  C 0.069 0.0  0.102 -0.028  0.098 -0.048  C 0.095 -0.068  0.057 -0.07333  0.013 -0.06  C -0.008 -0.05333  -0.027 -0.044  -0.04 -0.03333  C -0.051 -0.02533  -0.062 -0.016  -0.074 -0.004  C -0.109 0.03467  -0.13 0.07733  -0.12 0.09333  C -0.111 0.10933  -0.074 0.092  -0.039 0.05467  C -0.022 0.036  -0.008 0.01733  0.0 0.0  Z" pathEditMode="relative">
                                      <p:cBhvr>
                                        <p:cTn id="6" dur="1299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451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4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704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704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898" decel="100000" fill="hold"/>
                                        <p:tgtEl>
                                          <p:spTgt spid="704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" accel="100000" fill="hold">
                                          <p:stCondLst>
                                            <p:cond delay="898"/>
                                          </p:stCondLst>
                                        </p:cTn>
                                        <p:tgtEl>
                                          <p:spTgt spid="704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04514" grpId="0"/>
      <p:bldP spid="704516" grpId="0" build="p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93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dirty="0" smtClean="0">
                <a:solidFill>
                  <a:srgbClr val="FF0000"/>
                </a:solidFill>
                <a:latin typeface="Arial" charset="0"/>
              </a:rPr>
              <a:t>Clinical features</a:t>
            </a:r>
          </a:p>
        </p:txBody>
      </p:sp>
      <p:graphicFrame>
        <p:nvGraphicFramePr>
          <p:cNvPr id="2" name="Object 5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741095234"/>
              </p:ext>
            </p:extLst>
          </p:nvPr>
        </p:nvGraphicFramePr>
        <p:xfrm>
          <a:off x="112713" y="1504950"/>
          <a:ext cx="4311650" cy="49387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99398" name="Rectangle 6"/>
          <p:cNvSpPr>
            <a:spLocks noGrp="1" noChangeArrowheads="1"/>
          </p:cNvSpPr>
          <p:nvPr>
            <p:ph type="body" sz="half" idx="2"/>
          </p:nvPr>
        </p:nvSpPr>
        <p:spPr>
          <a:xfrm>
            <a:off x="4648200" y="1905000"/>
            <a:ext cx="4038600" cy="1676400"/>
          </a:xfrm>
        </p:spPr>
        <p:txBody>
          <a:bodyPr/>
          <a:lstStyle/>
          <a:p>
            <a:pPr algn="just" eaLnBrk="1" hangingPunct="1">
              <a:defRPr/>
            </a:pPr>
            <a:r>
              <a:rPr lang="en-US" sz="2800" dirty="0" smtClean="0"/>
              <a:t>Various symptoms related </a:t>
            </a:r>
            <a:r>
              <a:rPr lang="en-US" sz="2800" dirty="0"/>
              <a:t>to </a:t>
            </a:r>
            <a:r>
              <a:rPr lang="en-US" sz="2800" dirty="0" smtClean="0"/>
              <a:t>paranoia </a:t>
            </a:r>
            <a:r>
              <a:rPr lang="en-US" sz="2800" dirty="0"/>
              <a:t>and </a:t>
            </a:r>
            <a:r>
              <a:rPr lang="en-US" sz="2800" dirty="0" smtClean="0"/>
              <a:t>hallucination</a:t>
            </a:r>
            <a:endParaRPr lang="en-US" sz="2800" dirty="0"/>
          </a:p>
        </p:txBody>
      </p:sp>
      <p:sp>
        <p:nvSpPr>
          <p:cNvPr id="6" name="TextBox 5"/>
          <p:cNvSpPr txBox="1"/>
          <p:nvPr/>
        </p:nvSpPr>
        <p:spPr>
          <a:xfrm>
            <a:off x="228600" y="1676400"/>
            <a:ext cx="20574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Other symptoms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28600" y="2082225"/>
            <a:ext cx="20574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Sexual activity problems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28600" y="2819400"/>
            <a:ext cx="2034653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bg2"/>
                </a:solidFill>
              </a:rPr>
              <a:t>Jitter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28600" y="3319046"/>
            <a:ext cx="20574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Behavior disorder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228600" y="3733800"/>
            <a:ext cx="20574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Decrease in working ability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228600" y="4419600"/>
            <a:ext cx="2034653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bg2"/>
                </a:solidFill>
              </a:rPr>
              <a:t>hallucination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28600" y="4995446"/>
            <a:ext cx="2034653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bg2"/>
                </a:solidFill>
              </a:rPr>
              <a:t>paranoia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228600" y="5528846"/>
            <a:ext cx="2034653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Sleeping troubles</a:t>
            </a:r>
            <a:endParaRPr lang="en-US" sz="16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9119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93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99398" grpId="0" build="p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64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b="1" dirty="0" smtClean="0">
                <a:solidFill>
                  <a:srgbClr val="FF0000"/>
                </a:solidFill>
                <a:latin typeface="Arial" charset="0"/>
              </a:rPr>
              <a:t>Paranoid thoughts</a:t>
            </a:r>
          </a:p>
        </p:txBody>
      </p:sp>
      <p:graphicFrame>
        <p:nvGraphicFramePr>
          <p:cNvPr id="3" name="Object 4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3669474351"/>
              </p:ext>
            </p:extLst>
          </p:nvPr>
        </p:nvGraphicFramePr>
        <p:xfrm>
          <a:off x="508000" y="1955800"/>
          <a:ext cx="3937000" cy="401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16451" name="Rectangle 3"/>
          <p:cNvSpPr>
            <a:spLocks noGrp="1" noChangeArrowheads="1"/>
          </p:cNvSpPr>
          <p:nvPr>
            <p:ph type="body" sz="half" idx="2"/>
          </p:nvPr>
        </p:nvSpPr>
        <p:spPr>
          <a:xfrm>
            <a:off x="4724400" y="1981200"/>
            <a:ext cx="3962400" cy="5334000"/>
          </a:xfrm>
        </p:spPr>
        <p:txBody>
          <a:bodyPr/>
          <a:lstStyle/>
          <a:p>
            <a:pPr algn="just" eaLnBrk="1" hangingPunct="1">
              <a:lnSpc>
                <a:spcPct val="80000"/>
              </a:lnSpc>
              <a:defRPr/>
            </a:pPr>
            <a:r>
              <a:rPr lang="nl-NL" sz="2800" dirty="0" smtClean="0"/>
              <a:t>Paranoid thought of being harmed is the majority Debra Harris (2000). </a:t>
            </a:r>
          </a:p>
          <a:p>
            <a:pPr algn="just" eaLnBrk="1" hangingPunct="1">
              <a:lnSpc>
                <a:spcPct val="80000"/>
              </a:lnSpc>
              <a:defRPr/>
            </a:pPr>
            <a:endParaRPr lang="en-US" sz="1800" dirty="0" smtClean="0"/>
          </a:p>
        </p:txBody>
      </p:sp>
      <p:sp>
        <p:nvSpPr>
          <p:cNvPr id="2" name="TextBox 1"/>
          <p:cNvSpPr txBox="1"/>
          <p:nvPr/>
        </p:nvSpPr>
        <p:spPr>
          <a:xfrm>
            <a:off x="1219200" y="5105400"/>
            <a:ext cx="990600" cy="615553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700" dirty="0" smtClean="0">
                <a:solidFill>
                  <a:schemeClr val="bg2">
                    <a:lumMod val="75000"/>
                  </a:schemeClr>
                </a:solidFill>
              </a:rPr>
              <a:t>Being harmed</a:t>
            </a:r>
            <a:endParaRPr lang="en-US" sz="1700" dirty="0">
              <a:solidFill>
                <a:schemeClr val="bg2">
                  <a:lumMod val="75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09800" y="5105400"/>
            <a:ext cx="990600" cy="615553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700" dirty="0" smtClean="0">
                <a:solidFill>
                  <a:schemeClr val="bg2">
                    <a:lumMod val="75000"/>
                  </a:schemeClr>
                </a:solidFill>
              </a:rPr>
              <a:t>Being noted</a:t>
            </a:r>
            <a:endParaRPr lang="en-US" sz="1700" dirty="0">
              <a:solidFill>
                <a:schemeClr val="bg2">
                  <a:lumMod val="75000"/>
                </a:schemeClr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200400" y="5105400"/>
            <a:ext cx="990600" cy="615553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700" dirty="0" smtClean="0">
                <a:solidFill>
                  <a:schemeClr val="bg2">
                    <a:lumMod val="75000"/>
                  </a:schemeClr>
                </a:solidFill>
              </a:rPr>
              <a:t>Being followed</a:t>
            </a:r>
            <a:endParaRPr lang="en-US" sz="1700" dirty="0">
              <a:solidFill>
                <a:schemeClr val="bg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979118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4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164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164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30000">
                                          <p:val>
                                            <p:strVal val="#ppt_h/2"/>
                                          </p:val>
                                        </p:tav>
                                        <p:tav tm="40000">
                                          <p:val>
                                            <p:strVal val="#ppt_h"/>
                                          </p:val>
                                        </p:tav>
                                        <p:tav tm="50000">
                                          <p:val>
                                            <p:strVal val="#ppt_h/2"/>
                                          </p:val>
                                        </p:tav>
                                        <p:tav tm="60000">
                                          <p:val>
                                            <p:strVal val="#ppt_h"/>
                                          </p:val>
                                        </p:tav>
                                        <p:tav tm="69900">
                                          <p:val>
                                            <p:strVal val="#ppt_h/2"/>
                                          </p:val>
                                        </p:tav>
                                        <p:tav tm="8000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6164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164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5"/>
                                          </p:val>
                                        </p:tav>
                                        <p:tav tm="20000">
                                          <p:val>
                                            <p:strVal val="#ppt_y-.2"/>
                                          </p:val>
                                        </p:tav>
                                        <p:tav tm="30000">
                                          <p:val>
                                            <p:strVal val="#ppt_y"/>
                                          </p:val>
                                        </p:tav>
                                        <p:tav tm="40000">
                                          <p:val>
                                            <p:strVal val="#ppt_y-.15"/>
                                          </p:val>
                                        </p:tav>
                                        <p:tav tm="50000">
                                          <p:val>
                                            <p:strVal val="#ppt_y"/>
                                          </p:val>
                                        </p:tav>
                                        <p:tav tm="60000">
                                          <p:val>
                                            <p:strVal val="#ppt_y-.1"/>
                                          </p:val>
                                        </p:tav>
                                        <p:tav tm="69900">
                                          <p:val>
                                            <p:strVal val="#ppt_y"/>
                                          </p:val>
                                        </p:tav>
                                        <p:tav tm="80000">
                                          <p:val>
                                            <p:strVal val="#ppt_y-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4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4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4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4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6450" grpId="0"/>
      <p:bldP spid="616451" grpId="0" build="p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74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2800" b="1" dirty="0" smtClean="0">
                <a:solidFill>
                  <a:srgbClr val="FF0000"/>
                </a:solidFill>
                <a:latin typeface="Arial" charset="0"/>
              </a:rPr>
              <a:t>Types </a:t>
            </a:r>
            <a:r>
              <a:rPr lang="en-US" sz="2800" b="1" dirty="0">
                <a:solidFill>
                  <a:srgbClr val="FF0000"/>
                </a:solidFill>
                <a:latin typeface="Arial" charset="0"/>
              </a:rPr>
              <a:t>of </a:t>
            </a:r>
            <a:r>
              <a:rPr lang="en-US" sz="2800" b="1" dirty="0" smtClean="0">
                <a:solidFill>
                  <a:srgbClr val="FF0000"/>
                </a:solidFill>
                <a:latin typeface="Arial" charset="0"/>
              </a:rPr>
              <a:t>Hallucination</a:t>
            </a:r>
          </a:p>
        </p:txBody>
      </p:sp>
      <p:graphicFrame>
        <p:nvGraphicFramePr>
          <p:cNvPr id="2" name="Object 4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023305249"/>
              </p:ext>
            </p:extLst>
          </p:nvPr>
        </p:nvGraphicFramePr>
        <p:xfrm>
          <a:off x="508000" y="1498600"/>
          <a:ext cx="3927475" cy="5156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17475" name="Rectangle 3"/>
          <p:cNvSpPr>
            <a:spLocks noGrp="1" noChangeArrowheads="1"/>
          </p:cNvSpPr>
          <p:nvPr>
            <p:ph type="body" sz="half" idx="2"/>
          </p:nvPr>
        </p:nvSpPr>
        <p:spPr>
          <a:xfrm>
            <a:off x="4953000" y="1828800"/>
            <a:ext cx="4191000" cy="4114800"/>
          </a:xfrm>
        </p:spPr>
        <p:txBody>
          <a:bodyPr/>
          <a:lstStyle/>
          <a:p>
            <a:pPr eaLnBrk="1" hangingPunct="1"/>
            <a:r>
              <a:rPr lang="vi-VN" sz="2800" dirty="0" smtClean="0">
                <a:effectLst/>
                <a:latin typeface="Arial" charset="0"/>
              </a:rPr>
              <a:t>Akiyama K. </a:t>
            </a:r>
            <a:r>
              <a:rPr lang="en-US" sz="2800" dirty="0" smtClean="0">
                <a:effectLst/>
                <a:latin typeface="Arial" charset="0"/>
              </a:rPr>
              <a:t>(</a:t>
            </a:r>
            <a:r>
              <a:rPr lang="vi-VN" sz="2800" dirty="0" smtClean="0">
                <a:effectLst/>
                <a:latin typeface="Arial" charset="0"/>
              </a:rPr>
              <a:t>2006</a:t>
            </a:r>
            <a:r>
              <a:rPr lang="en-US" sz="2800" dirty="0">
                <a:effectLst/>
                <a:latin typeface="Arial" charset="0"/>
              </a:rPr>
              <a:t>)</a:t>
            </a:r>
            <a:endParaRPr lang="en-US" sz="2800" dirty="0" smtClean="0">
              <a:effectLst/>
              <a:latin typeface="Arial" charset="0"/>
            </a:endParaRPr>
          </a:p>
          <a:p>
            <a:pPr lvl="1" eaLnBrk="1" hangingPunct="1"/>
            <a:r>
              <a:rPr lang="en-US" dirty="0">
                <a:effectLst/>
                <a:latin typeface="Arial" charset="0"/>
              </a:rPr>
              <a:t>A</a:t>
            </a:r>
            <a:r>
              <a:rPr lang="vi-VN" dirty="0" smtClean="0">
                <a:effectLst/>
                <a:latin typeface="Arial" charset="0"/>
              </a:rPr>
              <a:t>uditory</a:t>
            </a:r>
            <a:r>
              <a:rPr lang="en-US" dirty="0" smtClean="0">
                <a:effectLst/>
                <a:latin typeface="Arial" charset="0"/>
              </a:rPr>
              <a:t>: </a:t>
            </a:r>
            <a:r>
              <a:rPr lang="vi-VN" dirty="0" smtClean="0">
                <a:effectLst/>
                <a:latin typeface="Arial" charset="0"/>
              </a:rPr>
              <a:t>90,6%</a:t>
            </a:r>
            <a:endParaRPr lang="en-US" dirty="0" smtClean="0">
              <a:effectLst/>
              <a:latin typeface="Arial" charset="0"/>
            </a:endParaRPr>
          </a:p>
          <a:p>
            <a:pPr lvl="1" eaLnBrk="1" hangingPunct="1"/>
            <a:r>
              <a:rPr lang="vi-VN" dirty="0" smtClean="0">
                <a:effectLst/>
                <a:latin typeface="Arial" charset="0"/>
              </a:rPr>
              <a:t>Visual</a:t>
            </a:r>
            <a:r>
              <a:rPr lang="en-US" dirty="0" smtClean="0">
                <a:effectLst/>
                <a:latin typeface="Arial" charset="0"/>
              </a:rPr>
              <a:t>: </a:t>
            </a:r>
            <a:r>
              <a:rPr lang="vi-VN" dirty="0" smtClean="0">
                <a:effectLst/>
                <a:latin typeface="Arial" charset="0"/>
              </a:rPr>
              <a:t>68,8%</a:t>
            </a:r>
            <a:endParaRPr lang="en-US" dirty="0" smtClean="0">
              <a:effectLst/>
              <a:latin typeface="Arial" charset="0"/>
            </a:endParaRPr>
          </a:p>
          <a:p>
            <a:pPr eaLnBrk="1" hangingPunct="1"/>
            <a:r>
              <a:rPr lang="vi-VN" sz="2800" dirty="0" smtClean="0">
                <a:effectLst/>
                <a:latin typeface="Arial" charset="0"/>
              </a:rPr>
              <a:t>Srisurapanont M.</a:t>
            </a:r>
            <a:r>
              <a:rPr lang="en-US" sz="2800" dirty="0" smtClean="0">
                <a:effectLst/>
                <a:latin typeface="Arial" charset="0"/>
              </a:rPr>
              <a:t> (</a:t>
            </a:r>
            <a:r>
              <a:rPr lang="vi-VN" sz="2800" dirty="0" smtClean="0">
                <a:effectLst/>
                <a:latin typeface="Arial" charset="0"/>
              </a:rPr>
              <a:t>2003</a:t>
            </a:r>
            <a:r>
              <a:rPr lang="en-US" sz="2800" dirty="0" smtClean="0">
                <a:effectLst/>
                <a:latin typeface="Arial" charset="0"/>
              </a:rPr>
              <a:t>)</a:t>
            </a:r>
          </a:p>
          <a:p>
            <a:pPr lvl="1" eaLnBrk="1" hangingPunct="1"/>
            <a:r>
              <a:rPr lang="en-US" dirty="0" smtClean="0">
                <a:effectLst/>
                <a:latin typeface="Arial" charset="0"/>
              </a:rPr>
              <a:t>A</a:t>
            </a:r>
            <a:r>
              <a:rPr lang="vi-VN" dirty="0">
                <a:effectLst/>
                <a:latin typeface="Arial" charset="0"/>
              </a:rPr>
              <a:t>uditory</a:t>
            </a:r>
            <a:r>
              <a:rPr lang="en-US" dirty="0" smtClean="0">
                <a:effectLst/>
                <a:latin typeface="Arial" charset="0"/>
              </a:rPr>
              <a:t>: </a:t>
            </a:r>
            <a:r>
              <a:rPr lang="vi-VN" dirty="0" smtClean="0">
                <a:effectLst/>
                <a:latin typeface="Arial" charset="0"/>
              </a:rPr>
              <a:t>44,6%</a:t>
            </a:r>
            <a:endParaRPr lang="en-US" dirty="0" smtClean="0">
              <a:effectLst/>
              <a:latin typeface="Arial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33400" y="1905000"/>
            <a:ext cx="19050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Tactile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2263" y="2709446"/>
            <a:ext cx="1906137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bg2"/>
                </a:solidFill>
              </a:rPr>
              <a:t>Olfactory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33400" y="3547646"/>
            <a:ext cx="19050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Visual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33400" y="4385846"/>
            <a:ext cx="1905000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Simple Auditory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33400" y="5029200"/>
            <a:ext cx="19050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Complicated Auditory</a:t>
            </a:r>
            <a:endParaRPr lang="en-US" sz="16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08935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4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6174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2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6174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6174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174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50000">
                                          <p:val>
                                            <p:strVal val="#ppt_y+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6174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4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6174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4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6174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4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174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4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6174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4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6174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7474" grpId="0"/>
      <p:bldP spid="617475" grpId="0" build="p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4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b="1" dirty="0" smtClean="0">
                <a:solidFill>
                  <a:schemeClr val="hlink"/>
                </a:solidFill>
                <a:latin typeface="Arial" charset="0"/>
              </a:rPr>
              <a:t>Behavior disorders</a:t>
            </a:r>
          </a:p>
        </p:txBody>
      </p:sp>
      <p:graphicFrame>
        <p:nvGraphicFramePr>
          <p:cNvPr id="2" name="Object 4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452825765"/>
              </p:ext>
            </p:extLst>
          </p:nvPr>
        </p:nvGraphicFramePr>
        <p:xfrm>
          <a:off x="508000" y="1955800"/>
          <a:ext cx="3937000" cy="401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18499" name="Rectangle 3"/>
          <p:cNvSpPr>
            <a:spLocks noGrp="1" noChangeArrowheads="1"/>
          </p:cNvSpPr>
          <p:nvPr>
            <p:ph type="body" sz="half" idx="2"/>
          </p:nvPr>
        </p:nvSpPr>
        <p:spPr>
          <a:xfrm>
            <a:off x="4648200" y="1905000"/>
            <a:ext cx="4495800" cy="4114800"/>
          </a:xfrm>
        </p:spPr>
        <p:txBody>
          <a:bodyPr/>
          <a:lstStyle/>
          <a:p>
            <a:pPr marL="0" indent="0" eaLnBrk="1" hangingPunct="1">
              <a:lnSpc>
                <a:spcPct val="80000"/>
              </a:lnSpc>
              <a:buFontTx/>
              <a:buNone/>
              <a:defRPr/>
            </a:pPr>
            <a:r>
              <a:rPr lang="nl-NL" sz="2800" dirty="0" smtClean="0">
                <a:effectLst/>
              </a:rPr>
              <a:t>Martin H. Leamo (2010) suggested that behavior disorders are consequences of paranoia &amp; hallucination, such as: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400" dirty="0" smtClean="0">
                <a:effectLst/>
              </a:rPr>
              <a:t>fugitive behavior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400" dirty="0" smtClean="0">
                <a:effectLst/>
              </a:rPr>
              <a:t>help-asking behavior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400" dirty="0" smtClean="0">
                <a:effectLst/>
              </a:rPr>
              <a:t>assault behavior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400" dirty="0" smtClean="0">
                <a:effectLst/>
              </a:rPr>
              <a:t>weapons </a:t>
            </a:r>
            <a:r>
              <a:rPr lang="en-US" sz="2400" dirty="0">
                <a:effectLst/>
              </a:rPr>
              <a:t>use</a:t>
            </a:r>
            <a:r>
              <a:rPr lang="en-US" sz="2400" dirty="0" smtClean="0">
                <a:effectLst/>
              </a:rPr>
              <a:t>.</a:t>
            </a:r>
            <a:endParaRPr lang="nl-NL" sz="2400" dirty="0" smtClean="0">
              <a:effectLst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143000" y="4953000"/>
            <a:ext cx="9906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>
                    <a:lumMod val="75000"/>
                  </a:schemeClr>
                </a:solidFill>
              </a:rPr>
              <a:t>Self-harm</a:t>
            </a:r>
            <a:endParaRPr lang="en-US" sz="1600" dirty="0">
              <a:solidFill>
                <a:schemeClr val="bg2">
                  <a:lumMod val="75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133600" y="4953000"/>
            <a:ext cx="9906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>
                    <a:lumMod val="75000"/>
                  </a:schemeClr>
                </a:solidFill>
              </a:rPr>
              <a:t>Suicide </a:t>
            </a:r>
            <a:r>
              <a:rPr lang="en-US" sz="1600" dirty="0">
                <a:solidFill>
                  <a:schemeClr val="bg2">
                    <a:lumMod val="75000"/>
                  </a:schemeClr>
                </a:solidFill>
              </a:rPr>
              <a:t>thought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124200" y="4953000"/>
            <a:ext cx="9906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>
                    <a:lumMod val="75000"/>
                  </a:schemeClr>
                </a:solidFill>
              </a:rPr>
              <a:t>Agitated behavior</a:t>
            </a:r>
            <a:endParaRPr lang="en-US" sz="1600" dirty="0">
              <a:solidFill>
                <a:schemeClr val="bg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8769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3200" b="1" dirty="0" smtClean="0">
                <a:solidFill>
                  <a:srgbClr val="FF0000"/>
                </a:solidFill>
                <a:latin typeface="Arial" charset="0"/>
              </a:rPr>
              <a:t>Introduction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219200"/>
            <a:ext cx="8610600" cy="5410200"/>
          </a:xfrm>
        </p:spPr>
        <p:txBody>
          <a:bodyPr/>
          <a:lstStyle/>
          <a:p>
            <a:pPr eaLnBrk="1" hangingPunct="1">
              <a:lnSpc>
                <a:spcPct val="150000"/>
              </a:lnSpc>
            </a:pPr>
            <a:r>
              <a:rPr lang="pl-PL" sz="2800" dirty="0" smtClean="0">
                <a:effectLst/>
                <a:latin typeface="Arial" charset="0"/>
              </a:rPr>
              <a:t>Methamphetamine </a:t>
            </a:r>
            <a:r>
              <a:rPr lang="en-US" sz="2800" dirty="0" smtClean="0">
                <a:effectLst/>
                <a:latin typeface="Arial" charset="0"/>
              </a:rPr>
              <a:t>has strong effects on CNS</a:t>
            </a:r>
          </a:p>
          <a:p>
            <a:pPr eaLnBrk="1" hangingPunct="1">
              <a:lnSpc>
                <a:spcPct val="150000"/>
              </a:lnSpc>
            </a:pPr>
            <a:r>
              <a:rPr lang="en-US" sz="2800" dirty="0" smtClean="0">
                <a:effectLst/>
                <a:latin typeface="Arial" charset="0"/>
              </a:rPr>
              <a:t>The diagnosis of ATS-induced mental disorders is based on the guidance of ICD-10 &amp; DSM-5</a:t>
            </a:r>
          </a:p>
          <a:p>
            <a:pPr eaLnBrk="1" hangingPunct="1">
              <a:lnSpc>
                <a:spcPct val="150000"/>
              </a:lnSpc>
            </a:pPr>
            <a:r>
              <a:rPr lang="en-US" sz="2800" dirty="0" smtClean="0">
                <a:effectLst/>
                <a:latin typeface="Arial" charset="0"/>
              </a:rPr>
              <a:t>Use of methamphetamine is increasingly common</a:t>
            </a:r>
          </a:p>
          <a:p>
            <a:pPr eaLnBrk="1" hangingPunct="1">
              <a:lnSpc>
                <a:spcPct val="150000"/>
              </a:lnSpc>
            </a:pPr>
            <a:r>
              <a:rPr lang="en-US" sz="2800" dirty="0" smtClean="0">
                <a:effectLst/>
                <a:latin typeface="Arial" charset="0"/>
              </a:rPr>
              <a:t>A lot of emergency cases and outpatient treatment related to </a:t>
            </a:r>
            <a:r>
              <a:rPr lang="en-US" sz="2800" dirty="0" err="1" smtClean="0">
                <a:effectLst/>
                <a:latin typeface="Arial" charset="0"/>
              </a:rPr>
              <a:t>methamphetamin</a:t>
            </a:r>
            <a:r>
              <a:rPr lang="en-US" sz="2800" dirty="0" smtClean="0">
                <a:effectLst/>
                <a:latin typeface="Arial" charset="0"/>
              </a:rPr>
              <a:t> use at the Ho Chi Minh city Psychiatric Hospital</a:t>
            </a:r>
          </a:p>
        </p:txBody>
      </p:sp>
    </p:spTree>
    <p:extLst>
      <p:ext uri="{BB962C8B-B14F-4D97-AF65-F5344CB8AC3E}">
        <p14:creationId xmlns:p14="http://schemas.microsoft.com/office/powerpoint/2010/main" val="21014076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47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dirty="0" smtClean="0">
                <a:solidFill>
                  <a:schemeClr val="hlink"/>
                </a:solidFill>
                <a:latin typeface="Arial" charset="0"/>
              </a:rPr>
              <a:t>Other symptoms</a:t>
            </a:r>
          </a:p>
        </p:txBody>
      </p:sp>
      <p:graphicFrame>
        <p:nvGraphicFramePr>
          <p:cNvPr id="2" name="Object 3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960235567"/>
              </p:ext>
            </p:extLst>
          </p:nvPr>
        </p:nvGraphicFramePr>
        <p:xfrm>
          <a:off x="512763" y="1955800"/>
          <a:ext cx="3927475" cy="4699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14756" name="Rectangle 4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algn="just" eaLnBrk="1" hangingPunct="1">
              <a:defRPr/>
            </a:pPr>
            <a:r>
              <a:rPr lang="nl-NL" sz="2800" dirty="0" smtClean="0"/>
              <a:t>Jon E. Grant (2012): 17,6% </a:t>
            </a:r>
            <a:r>
              <a:rPr lang="nl-NL" sz="2800" dirty="0"/>
              <a:t>of people who used illicit substance </a:t>
            </a:r>
            <a:r>
              <a:rPr lang="nl-NL" sz="2800" dirty="0" smtClean="0"/>
              <a:t>scratched </a:t>
            </a:r>
            <a:r>
              <a:rPr lang="nl-NL" sz="2800" dirty="0"/>
              <a:t>their </a:t>
            </a:r>
            <a:r>
              <a:rPr lang="nl-NL" sz="2800" dirty="0" smtClean="0"/>
              <a:t>skin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33400" y="2209800"/>
            <a:ext cx="11430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Loss of appetite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33400" y="3124200"/>
            <a:ext cx="11430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Memory disorder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33400" y="3987225"/>
            <a:ext cx="1143000" cy="584775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Weight loss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3400" y="4901625"/>
            <a:ext cx="1143000" cy="553998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500" dirty="0" smtClean="0">
                <a:solidFill>
                  <a:schemeClr val="bg2"/>
                </a:solidFill>
              </a:rPr>
              <a:t>Increase in attention</a:t>
            </a:r>
            <a:endParaRPr lang="en-US" sz="1500" dirty="0">
              <a:solidFill>
                <a:schemeClr val="bg2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33400" y="5846802"/>
            <a:ext cx="1143000" cy="553998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500" dirty="0" smtClean="0">
                <a:solidFill>
                  <a:schemeClr val="bg2"/>
                </a:solidFill>
              </a:rPr>
              <a:t>Skin scratch</a:t>
            </a:r>
            <a:endParaRPr lang="en-US" sz="15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9511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4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147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147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147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47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47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4754" grpId="0"/>
      <p:bldP spid="714756" grpId="0" build="p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52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b="1" dirty="0" smtClean="0">
                <a:solidFill>
                  <a:srgbClr val="FF0000"/>
                </a:solidFill>
                <a:latin typeface="Arial" charset="0"/>
              </a:rPr>
              <a:t>RESULTS</a:t>
            </a:r>
            <a:br>
              <a:rPr lang="en-US" sz="3200" b="1" dirty="0" smtClean="0">
                <a:solidFill>
                  <a:srgbClr val="FF0000"/>
                </a:solidFill>
                <a:latin typeface="Arial" charset="0"/>
              </a:rPr>
            </a:br>
            <a:r>
              <a:rPr lang="en-US" sz="3200" b="1" dirty="0" smtClean="0">
                <a:solidFill>
                  <a:schemeClr val="hlink"/>
                </a:solidFill>
                <a:latin typeface="Arial" charset="0"/>
              </a:rPr>
              <a:t>Treatment outcomes</a:t>
            </a:r>
          </a:p>
        </p:txBody>
      </p:sp>
      <p:graphicFrame>
        <p:nvGraphicFramePr>
          <p:cNvPr id="735265" name="Group 33"/>
          <p:cNvGraphicFramePr>
            <a:graphicFrameLocks noGrp="1"/>
          </p:cNvGraphicFramePr>
          <p:nvPr>
            <p:ph sz="quarter" idx="1"/>
          </p:nvPr>
        </p:nvGraphicFramePr>
        <p:xfrm>
          <a:off x="457200" y="2362200"/>
          <a:ext cx="4038600" cy="1646238"/>
        </p:xfrm>
        <a:graphic>
          <a:graphicData uri="http://schemas.openxmlformats.org/drawingml/2006/table">
            <a:tbl>
              <a:tblPr/>
              <a:tblGrid>
                <a:gridCol w="2019300"/>
                <a:gridCol w="2019300"/>
              </a:tblGrid>
              <a:tr h="82311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  <a:cs typeface="Arial" charset="0"/>
                        </a:rPr>
                        <a:t>Haloperidol</a:t>
                      </a:r>
                    </a:p>
                  </a:txBody>
                  <a:tcPr marT="45729" marB="4572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  <a:cs typeface="Arial" charset="0"/>
                        </a:rPr>
                        <a:t>4,63±0,92(4-6) </a:t>
                      </a:r>
                    </a:p>
                  </a:txBody>
                  <a:tcPr marT="45729" marB="4572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2311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  <a:cs typeface="Arial" charset="0"/>
                        </a:rPr>
                        <a:t>Risperidone</a:t>
                      </a:r>
                    </a:p>
                  </a:txBody>
                  <a:tcPr marT="45729" marB="4572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  <a:cs typeface="Arial" charset="0"/>
                        </a:rPr>
                        <a:t>4,94±1,32(3-8) </a:t>
                      </a:r>
                    </a:p>
                  </a:txBody>
                  <a:tcPr marT="45729" marB="4572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735246" name="Rectangle 14"/>
          <p:cNvSpPr>
            <a:spLocks noGrp="1" noChangeArrowheads="1"/>
          </p:cNvSpPr>
          <p:nvPr>
            <p:ph type="body" sz="half" idx="3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2800" dirty="0" smtClean="0"/>
              <a:t>Peter Lepping</a:t>
            </a:r>
            <a:r>
              <a:rPr lang="nl-NL" sz="2800" b="1" dirty="0" smtClean="0"/>
              <a:t> </a:t>
            </a:r>
            <a:r>
              <a:rPr lang="nl-NL" sz="2800" dirty="0" smtClean="0"/>
              <a:t>(2011): risperidone and haloperidone are effective to treat positive symptoms</a:t>
            </a:r>
          </a:p>
        </p:txBody>
      </p:sp>
      <p:graphicFrame>
        <p:nvGraphicFramePr>
          <p:cNvPr id="735264" name="Group 32"/>
          <p:cNvGraphicFramePr>
            <a:graphicFrameLocks noGrp="1"/>
          </p:cNvGraphicFramePr>
          <p:nvPr>
            <p:ph sz="quarter" idx="2"/>
            <p:extLst>
              <p:ext uri="{D42A27DB-BD31-4B8C-83A1-F6EECF244321}">
                <p14:modId xmlns:p14="http://schemas.microsoft.com/office/powerpoint/2010/main" val="301797628"/>
              </p:ext>
            </p:extLst>
          </p:nvPr>
        </p:nvGraphicFramePr>
        <p:xfrm>
          <a:off x="457200" y="4876800"/>
          <a:ext cx="4038600" cy="1219200"/>
        </p:xfrm>
        <a:graphic>
          <a:graphicData uri="http://schemas.openxmlformats.org/drawingml/2006/table">
            <a:tbl>
              <a:tblPr/>
              <a:tblGrid>
                <a:gridCol w="2590800"/>
                <a:gridCol w="1447800"/>
              </a:tblGrid>
              <a:tr h="5334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Haloperidol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de-DE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7,5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±5,33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Risperidone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FF00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de-DE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8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,79±6,28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3818" name="Text Box 26"/>
          <p:cNvSpPr txBox="1">
            <a:spLocks noChangeArrowheads="1"/>
          </p:cNvSpPr>
          <p:nvPr/>
        </p:nvSpPr>
        <p:spPr bwMode="auto">
          <a:xfrm>
            <a:off x="533400" y="4191000"/>
            <a:ext cx="3810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en-US" sz="2400" dirty="0" smtClean="0">
                <a:solidFill>
                  <a:srgbClr val="FFFF00"/>
                </a:solidFill>
                <a:latin typeface="Arial" charset="0"/>
              </a:rPr>
              <a:t>Duration</a:t>
            </a:r>
            <a:endParaRPr lang="en-US" sz="2400" dirty="0">
              <a:solidFill>
                <a:srgbClr val="FFFF00"/>
              </a:solidFill>
              <a:latin typeface="Arial" charset="0"/>
            </a:endParaRPr>
          </a:p>
        </p:txBody>
      </p:sp>
      <p:sp>
        <p:nvSpPr>
          <p:cNvPr id="33819" name="Text Box 27"/>
          <p:cNvSpPr txBox="1">
            <a:spLocks noChangeArrowheads="1"/>
          </p:cNvSpPr>
          <p:nvPr/>
        </p:nvSpPr>
        <p:spPr bwMode="auto">
          <a:xfrm>
            <a:off x="609600" y="1600200"/>
            <a:ext cx="3200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en-US" sz="2400" dirty="0" smtClean="0">
                <a:solidFill>
                  <a:srgbClr val="FFFF00"/>
                </a:solidFill>
                <a:latin typeface="Arial" charset="0"/>
              </a:rPr>
              <a:t>Dosage</a:t>
            </a:r>
            <a:endParaRPr lang="en-US" sz="2400" dirty="0">
              <a:solidFill>
                <a:srgbClr val="FFFF00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430060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5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352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5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7352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35234" grpId="0"/>
      <p:bldP spid="735246" grpId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355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3200" b="1" dirty="0" smtClean="0">
                <a:solidFill>
                  <a:srgbClr val="FF0000"/>
                </a:solidFill>
                <a:latin typeface="Arial" charset="0"/>
              </a:rPr>
              <a:t>RESULTS</a:t>
            </a:r>
            <a:br>
              <a:rPr lang="en-US" sz="3200" b="1" dirty="0" smtClean="0">
                <a:solidFill>
                  <a:srgbClr val="FF0000"/>
                </a:solidFill>
                <a:latin typeface="Arial" charset="0"/>
              </a:rPr>
            </a:br>
            <a:r>
              <a:rPr lang="en-US" sz="3200" b="1" dirty="0" smtClean="0">
                <a:solidFill>
                  <a:schemeClr val="hlink"/>
                </a:solidFill>
                <a:latin typeface="Arial" charset="0"/>
              </a:rPr>
              <a:t>Hallucination</a:t>
            </a:r>
          </a:p>
        </p:txBody>
      </p:sp>
      <p:graphicFrame>
        <p:nvGraphicFramePr>
          <p:cNvPr id="34819" name="Object 5"/>
          <p:cNvGraphicFramePr>
            <a:graphicFrameLocks noGrp="1" noChangeAspect="1"/>
          </p:cNvGraphicFramePr>
          <p:nvPr>
            <p:ph sz="quarter" idx="1"/>
          </p:nvPr>
        </p:nvGraphicFramePr>
        <p:xfrm>
          <a:off x="609600" y="1905000"/>
          <a:ext cx="3505200" cy="2286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6452" name="Chart" r:id="rId3" imgW="5962812" imgH="4105341" progId="MSGraph.Chart.8">
                  <p:embed followColorScheme="full"/>
                </p:oleObj>
              </mc:Choice>
              <mc:Fallback>
                <p:oleObj name="Chart" r:id="rId3" imgW="5962812" imgH="4105341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09600" y="1905000"/>
                        <a:ext cx="3505200" cy="22860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4820" name="Object 7"/>
          <p:cNvGraphicFramePr>
            <a:graphicFrameLocks noGrp="1" noChangeAspect="1"/>
          </p:cNvGraphicFramePr>
          <p:nvPr>
            <p:ph sz="quarter" idx="2"/>
          </p:nvPr>
        </p:nvGraphicFramePr>
        <p:xfrm>
          <a:off x="457200" y="4548188"/>
          <a:ext cx="4019550" cy="20526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6453" name="Chart" r:id="rId5" imgW="4029246" imgH="2057505" progId="MSGraph.Chart.8">
                  <p:embed followColorScheme="full"/>
                </p:oleObj>
              </mc:Choice>
              <mc:Fallback>
                <p:oleObj name="Chart" r:id="rId5" imgW="4029246" imgH="2057505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7200" y="4548188"/>
                        <a:ext cx="4019550" cy="205263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663560" name="Rectangle 8"/>
          <p:cNvSpPr>
            <a:spLocks noGrp="1" noChangeArrowheads="1"/>
          </p:cNvSpPr>
          <p:nvPr>
            <p:ph type="body" sz="half" idx="3"/>
          </p:nvPr>
        </p:nvSpPr>
        <p:spPr/>
        <p:txBody>
          <a:bodyPr/>
          <a:lstStyle/>
          <a:p>
            <a:pPr algn="just" eaLnBrk="1" hangingPunct="1">
              <a:defRPr/>
            </a:pPr>
            <a:r>
              <a:rPr lang="nl-NL" sz="2800" dirty="0" smtClean="0"/>
              <a:t>L.E. Jonsson</a:t>
            </a:r>
            <a:r>
              <a:rPr lang="nl-NL" sz="2800" b="1" dirty="0" smtClean="0"/>
              <a:t> </a:t>
            </a:r>
            <a:r>
              <a:rPr lang="nl-NL" sz="2800" dirty="0" smtClean="0"/>
              <a:t>(1970): psychosis caused by meth use improved within the 1st week</a:t>
            </a:r>
          </a:p>
        </p:txBody>
      </p:sp>
      <p:sp>
        <p:nvSpPr>
          <p:cNvPr id="34822" name="Text Box 9"/>
          <p:cNvSpPr txBox="1">
            <a:spLocks noChangeArrowheads="1"/>
          </p:cNvSpPr>
          <p:nvPr/>
        </p:nvSpPr>
        <p:spPr bwMode="auto">
          <a:xfrm>
            <a:off x="1066800" y="4191000"/>
            <a:ext cx="381000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en-US" dirty="0">
                <a:solidFill>
                  <a:srgbClr val="FFFF00"/>
                </a:solidFill>
              </a:rPr>
              <a:t>Simple Auditory </a:t>
            </a:r>
            <a:r>
              <a:rPr lang="en-US" dirty="0" err="1">
                <a:solidFill>
                  <a:srgbClr val="FFFF00"/>
                </a:solidFill>
              </a:rPr>
              <a:t>hallucinationn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34823" name="Text Box 10"/>
          <p:cNvSpPr txBox="1">
            <a:spLocks noChangeArrowheads="1"/>
          </p:cNvSpPr>
          <p:nvPr/>
        </p:nvSpPr>
        <p:spPr bwMode="auto">
          <a:xfrm>
            <a:off x="990600" y="1600200"/>
            <a:ext cx="388620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en-US" dirty="0" smtClean="0">
                <a:solidFill>
                  <a:srgbClr val="FFFF00"/>
                </a:solidFill>
              </a:rPr>
              <a:t>Complicated Auditory </a:t>
            </a:r>
            <a:r>
              <a:rPr lang="en-US" dirty="0" err="1" smtClean="0">
                <a:solidFill>
                  <a:srgbClr val="FFFF00"/>
                </a:solidFill>
              </a:rPr>
              <a:t>hallucinationn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755058" y="5681246"/>
            <a:ext cx="1216742" cy="338554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1 week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447800" y="3609201"/>
            <a:ext cx="762000" cy="276999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bg2"/>
                </a:solidFill>
              </a:rPr>
              <a:t>1 week</a:t>
            </a:r>
            <a:endParaRPr lang="en-US" sz="1200" dirty="0">
              <a:solidFill>
                <a:schemeClr val="bg2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743200" y="3581400"/>
            <a:ext cx="762000" cy="276999"/>
          </a:xfrm>
          <a:prstGeom prst="rect">
            <a:avLst/>
          </a:prstGeom>
          <a:solidFill>
            <a:schemeClr val="tx2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bg2"/>
                </a:solidFill>
              </a:rPr>
              <a:t>2 week</a:t>
            </a:r>
            <a:endParaRPr lang="en-US" sz="12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539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0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-228600"/>
            <a:ext cx="8229600" cy="1384300"/>
          </a:xfrm>
        </p:spPr>
        <p:txBody>
          <a:bodyPr/>
          <a:lstStyle/>
          <a:p>
            <a:pPr eaLnBrk="1" hangingPunct="1">
              <a:defRPr/>
            </a:pPr>
            <a:r>
              <a:rPr lang="en-US" sz="3200" b="1" dirty="0" smtClean="0">
                <a:solidFill>
                  <a:schemeClr val="hlink"/>
                </a:solidFill>
                <a:latin typeface="Arial" charset="0"/>
              </a:rPr>
              <a:t>Paranoid thoughts</a:t>
            </a:r>
          </a:p>
        </p:txBody>
      </p:sp>
      <p:graphicFrame>
        <p:nvGraphicFramePr>
          <p:cNvPr id="665687" name="Group 87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3961427049"/>
              </p:ext>
            </p:extLst>
          </p:nvPr>
        </p:nvGraphicFramePr>
        <p:xfrm>
          <a:off x="152400" y="931863"/>
          <a:ext cx="4800600" cy="4898892"/>
        </p:xfrm>
        <a:graphic>
          <a:graphicData uri="http://schemas.openxmlformats.org/drawingml/2006/table">
            <a:tbl>
              <a:tblPr/>
              <a:tblGrid>
                <a:gridCol w="2286000"/>
                <a:gridCol w="838200"/>
                <a:gridCol w="838200"/>
                <a:gridCol w="838200"/>
              </a:tblGrid>
              <a:tr h="93797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Paranoia</a:t>
                      </a:r>
                    </a:p>
                  </a:txBody>
                  <a:tcPr marT="45709" marB="4570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Arial" charset="0"/>
                          <a:cs typeface="Arial" charset="0"/>
                        </a:rPr>
                        <a:t>1 week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Arial" charset="0"/>
                          <a:cs typeface="Arial" charset="0"/>
                        </a:rPr>
                        <a:t>2 week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hlink"/>
                          </a:solidFill>
                          <a:effectLst/>
                          <a:latin typeface="Arial" charset="0"/>
                          <a:cs typeface="Arial" charset="0"/>
                        </a:rPr>
                        <a:t>3 week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7816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Being harmed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Haloperidol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(n=41)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Risperidone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(n=28)</a:t>
                      </a:r>
                    </a:p>
                  </a:txBody>
                  <a:tcPr marT="45709" marB="4570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80,5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71,4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19,5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25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0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3,6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43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Being noted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Haloperidol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(n=7)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Risperidone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(n=7)</a:t>
                      </a:r>
                    </a:p>
                  </a:txBody>
                  <a:tcPr marT="45709" marB="4570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28,5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0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14,3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28,5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57,2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71,5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63975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Being followed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Haloperidol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(n=12)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Risperidone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(n=15)</a:t>
                      </a:r>
                    </a:p>
                  </a:txBody>
                  <a:tcPr marT="45709" marB="45709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67,7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60,1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33,3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26,6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13,3</a:t>
                      </a:r>
                    </a:p>
                  </a:txBody>
                  <a:tcPr marT="45709" marB="4570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665663" name="Rectangle 63"/>
          <p:cNvSpPr>
            <a:spLocks noGrp="1" noChangeArrowheads="1"/>
          </p:cNvSpPr>
          <p:nvPr>
            <p:ph type="body" sz="half" idx="2"/>
          </p:nvPr>
        </p:nvSpPr>
        <p:spPr>
          <a:xfrm>
            <a:off x="5105400" y="1905000"/>
            <a:ext cx="4038600" cy="4114800"/>
          </a:xfrm>
        </p:spPr>
        <p:txBody>
          <a:bodyPr/>
          <a:lstStyle/>
          <a:p>
            <a:pPr eaLnBrk="1" hangingPunct="1">
              <a:defRPr/>
            </a:pPr>
            <a:r>
              <a:rPr lang="nl-NL" sz="2800" dirty="0"/>
              <a:t>Shoptaw </a:t>
            </a:r>
            <a:r>
              <a:rPr lang="nl-NL" sz="2800" dirty="0" smtClean="0"/>
              <a:t>SJ. (2009): In some cases, agitated behaviors and paranoid behaviors responded quickly to the treatment</a:t>
            </a:r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val="1075585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3200" b="1" dirty="0">
                <a:solidFill>
                  <a:schemeClr val="hlink"/>
                </a:solidFill>
                <a:effectLst/>
                <a:latin typeface="Arial" charset="0"/>
              </a:rPr>
              <a:t>BPRS - Brief Psychiatric Rating Scale</a:t>
            </a:r>
            <a:endParaRPr lang="en-US" sz="3200" b="1" dirty="0" smtClean="0">
              <a:solidFill>
                <a:schemeClr val="hlink"/>
              </a:solidFill>
              <a:effectLst/>
              <a:latin typeface="Arial" charset="0"/>
            </a:endParaRPr>
          </a:p>
        </p:txBody>
      </p:sp>
      <p:sp>
        <p:nvSpPr>
          <p:cNvPr id="690188" name="Rectangle 12"/>
          <p:cNvSpPr>
            <a:spLocks noGrp="1" noChangeArrowheads="1"/>
          </p:cNvSpPr>
          <p:nvPr>
            <p:ph type="body" sz="half" idx="3"/>
          </p:nvPr>
        </p:nvSpPr>
        <p:spPr>
          <a:xfrm>
            <a:off x="4648200" y="1905000"/>
            <a:ext cx="4495800" cy="2057400"/>
          </a:xfrm>
        </p:spPr>
        <p:txBody>
          <a:bodyPr/>
          <a:lstStyle/>
          <a:p>
            <a:pPr eaLnBrk="1" hangingPunct="1">
              <a:defRPr/>
            </a:pPr>
            <a:r>
              <a:rPr lang="nl-NL" sz="2800" dirty="0" smtClean="0"/>
              <a:t>Leelahanaj T (2005):</a:t>
            </a:r>
          </a:p>
          <a:p>
            <a:pPr lvl="1" eaLnBrk="1" hangingPunct="1">
              <a:defRPr/>
            </a:pPr>
            <a:r>
              <a:rPr lang="nl-NL" sz="2400" dirty="0" smtClean="0"/>
              <a:t>40%: changed in BPRS results</a:t>
            </a:r>
          </a:p>
          <a:p>
            <a:pPr lvl="1" eaLnBrk="1" hangingPunct="1">
              <a:defRPr/>
            </a:pPr>
            <a:r>
              <a:rPr lang="nl-NL" sz="2400" dirty="0" smtClean="0"/>
              <a:t>100%: full improvement</a:t>
            </a:r>
            <a:endParaRPr lang="nl-NL" sz="2400" dirty="0"/>
          </a:p>
        </p:txBody>
      </p:sp>
      <p:graphicFrame>
        <p:nvGraphicFramePr>
          <p:cNvPr id="690199" name="Group 2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353631630"/>
              </p:ext>
            </p:extLst>
          </p:nvPr>
        </p:nvGraphicFramePr>
        <p:xfrm>
          <a:off x="457200" y="1905000"/>
          <a:ext cx="4038600" cy="1981200"/>
        </p:xfrm>
        <a:graphic>
          <a:graphicData uri="http://schemas.openxmlformats.org/drawingml/2006/table">
            <a:tbl>
              <a:tblPr/>
              <a:tblGrid>
                <a:gridCol w="2019300"/>
                <a:gridCol w="2019300"/>
              </a:tblGrid>
              <a:tr h="9906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Haloperidol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nl-NL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58,18</a:t>
                      </a: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±13,66 </a:t>
                      </a:r>
                      <a:r>
                        <a:rPr kumimoji="0" lang="nl-NL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%</a:t>
                      </a: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906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Risperidone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nl-NL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54,77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±10,15 </a:t>
                      </a:r>
                      <a:r>
                        <a:rPr kumimoji="0" lang="nl-NL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Times New Roman" pitchFamily="18" charset="0"/>
                        </a:rPr>
                        <a:t>%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690257" name="Group 81"/>
          <p:cNvGraphicFramePr>
            <a:graphicFrameLocks noGrp="1"/>
          </p:cNvGraphicFramePr>
          <p:nvPr>
            <p:ph sz="quarter" idx="2"/>
            <p:extLst>
              <p:ext uri="{D42A27DB-BD31-4B8C-83A1-F6EECF244321}">
                <p14:modId xmlns:p14="http://schemas.microsoft.com/office/powerpoint/2010/main" val="2540629269"/>
              </p:ext>
            </p:extLst>
          </p:nvPr>
        </p:nvGraphicFramePr>
        <p:xfrm>
          <a:off x="457200" y="4572000"/>
          <a:ext cx="4038600" cy="1981200"/>
        </p:xfrm>
        <a:graphic>
          <a:graphicData uri="http://schemas.openxmlformats.org/drawingml/2006/table">
            <a:tbl>
              <a:tblPr/>
              <a:tblGrid>
                <a:gridCol w="1066800"/>
                <a:gridCol w="1371600"/>
                <a:gridCol w="1600200"/>
              </a:tblGrid>
              <a:tr h="6604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Arial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Haloperidol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Risperidone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04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30-50%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14,3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16,2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04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&gt;50%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35,2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34,3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914865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5780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92100"/>
            <a:ext cx="8229600" cy="927100"/>
          </a:xfrm>
        </p:spPr>
        <p:txBody>
          <a:bodyPr/>
          <a:lstStyle/>
          <a:p>
            <a:pPr eaLnBrk="1" hangingPunct="1">
              <a:defRPr/>
            </a:pPr>
            <a:r>
              <a:rPr lang="en-US" sz="3200" dirty="0">
                <a:solidFill>
                  <a:schemeClr val="hlink"/>
                </a:solidFill>
                <a:latin typeface="Arial" charset="0"/>
              </a:rPr>
              <a:t>Extrapyramidal </a:t>
            </a:r>
            <a:r>
              <a:rPr lang="en-US" sz="3200" dirty="0" smtClean="0">
                <a:solidFill>
                  <a:schemeClr val="hlink"/>
                </a:solidFill>
                <a:latin typeface="Arial" charset="0"/>
              </a:rPr>
              <a:t>symptoms (EPS)</a:t>
            </a:r>
          </a:p>
        </p:txBody>
      </p:sp>
      <p:sp>
        <p:nvSpPr>
          <p:cNvPr id="715783" name="Rectangle 7"/>
          <p:cNvSpPr>
            <a:spLocks noGrp="1" noChangeArrowheads="1"/>
          </p:cNvSpPr>
          <p:nvPr>
            <p:ph type="body" sz="half" idx="3"/>
          </p:nvPr>
        </p:nvSpPr>
        <p:spPr>
          <a:xfrm>
            <a:off x="5334000" y="1905000"/>
            <a:ext cx="3733800" cy="4114800"/>
          </a:xfrm>
        </p:spPr>
        <p:txBody>
          <a:bodyPr/>
          <a:lstStyle/>
          <a:p>
            <a:pPr algn="just" eaLnBrk="1" hangingPunct="1">
              <a:lnSpc>
                <a:spcPct val="90000"/>
              </a:lnSpc>
              <a:defRPr/>
            </a:pPr>
            <a:r>
              <a:rPr lang="nl-NL" sz="2400" dirty="0" smtClean="0"/>
              <a:t>According to authors, haloperidol is more likely to cause EPS and less tolerant than risperidone because of different mechanism of action on D2 receptor</a:t>
            </a:r>
          </a:p>
        </p:txBody>
      </p:sp>
      <p:graphicFrame>
        <p:nvGraphicFramePr>
          <p:cNvPr id="715849" name="Group 7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2882035815"/>
              </p:ext>
            </p:extLst>
          </p:nvPr>
        </p:nvGraphicFramePr>
        <p:xfrm>
          <a:off x="228600" y="1905000"/>
          <a:ext cx="4419600" cy="1524000"/>
        </p:xfrm>
        <a:graphic>
          <a:graphicData uri="http://schemas.openxmlformats.org/drawingml/2006/table">
            <a:tbl>
              <a:tblPr/>
              <a:tblGrid>
                <a:gridCol w="1295400"/>
                <a:gridCol w="1524000"/>
                <a:gridCol w="1600200"/>
              </a:tblGrid>
              <a:tr h="6604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EPS 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Haloperidol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Risperiodne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FF00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Positive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28,5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12,4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Negative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21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38,1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715852" name="Group 76"/>
          <p:cNvGraphicFramePr>
            <a:graphicFrameLocks noGrp="1"/>
          </p:cNvGraphicFramePr>
          <p:nvPr>
            <p:ph sz="quarter" idx="2"/>
            <p:extLst>
              <p:ext uri="{D42A27DB-BD31-4B8C-83A1-F6EECF244321}">
                <p14:modId xmlns:p14="http://schemas.microsoft.com/office/powerpoint/2010/main" val="3196335071"/>
              </p:ext>
            </p:extLst>
          </p:nvPr>
        </p:nvGraphicFramePr>
        <p:xfrm>
          <a:off x="228600" y="4191000"/>
          <a:ext cx="5257800" cy="2192339"/>
        </p:xfrm>
        <a:graphic>
          <a:graphicData uri="http://schemas.openxmlformats.org/drawingml/2006/table">
            <a:tbl>
              <a:tblPr/>
              <a:tblGrid>
                <a:gridCol w="2286000"/>
                <a:gridCol w="1447800"/>
                <a:gridCol w="1524000"/>
              </a:tblGrid>
              <a:tr h="56186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Haloperidol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FF00"/>
                          </a:solidFill>
                          <a:effectLst/>
                          <a:latin typeface="Arial" charset="0"/>
                          <a:cs typeface="Arial" charset="0"/>
                        </a:rPr>
                        <a:t>Risperidone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9520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Muscle tone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25,7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5,7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0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Parkinson’s syndrome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2,8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0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9520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Restlessness</a:t>
                      </a:r>
                    </a:p>
                  </a:txBody>
                  <a:tcPr marT="45711" marB="45711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1,7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2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4,9</a:t>
                      </a:r>
                    </a:p>
                  </a:txBody>
                  <a:tcPr marT="45711" marB="45711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7932" name="Text Box 59"/>
          <p:cNvSpPr txBox="1">
            <a:spLocks noChangeArrowheads="1"/>
          </p:cNvSpPr>
          <p:nvPr/>
        </p:nvSpPr>
        <p:spPr bwMode="auto">
          <a:xfrm>
            <a:off x="228600" y="3505200"/>
            <a:ext cx="4724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en-US" sz="2400" dirty="0" smtClean="0">
                <a:solidFill>
                  <a:srgbClr val="FF3300"/>
                </a:solidFill>
                <a:latin typeface="Arial" charset="0"/>
              </a:rPr>
              <a:t>Types of EPS</a:t>
            </a:r>
            <a:endParaRPr lang="en-US" sz="2400" dirty="0">
              <a:solidFill>
                <a:srgbClr val="FF3300"/>
              </a:solidFill>
              <a:latin typeface="Arial" charset="0"/>
            </a:endParaRPr>
          </a:p>
        </p:txBody>
      </p:sp>
      <p:sp>
        <p:nvSpPr>
          <p:cNvPr id="37933" name="Text Box 60"/>
          <p:cNvSpPr txBox="1">
            <a:spLocks noChangeArrowheads="1"/>
          </p:cNvSpPr>
          <p:nvPr/>
        </p:nvSpPr>
        <p:spPr bwMode="auto">
          <a:xfrm>
            <a:off x="152400" y="1371600"/>
            <a:ext cx="4876800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en-US" sz="2400" dirty="0">
                <a:solidFill>
                  <a:srgbClr val="FF3300"/>
                </a:solidFill>
                <a:latin typeface="Arial" charset="0"/>
              </a:rPr>
              <a:t>Extrapyramidal </a:t>
            </a:r>
            <a:r>
              <a:rPr lang="en-US" sz="2400" dirty="0" smtClean="0">
                <a:solidFill>
                  <a:srgbClr val="FF3300"/>
                </a:solidFill>
                <a:latin typeface="Arial" charset="0"/>
              </a:rPr>
              <a:t>symptoms</a:t>
            </a:r>
            <a:endParaRPr lang="en-US" sz="2400" dirty="0">
              <a:solidFill>
                <a:srgbClr val="FF3300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89819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57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7157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157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7157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57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7157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7157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7157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5780" grpId="0"/>
      <p:bldP spid="715783" grpId="0" build="p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dirty="0" smtClean="0">
                <a:solidFill>
                  <a:srgbClr val="FF0000"/>
                </a:solidFill>
              </a:rPr>
              <a:t>Conclusions</a:t>
            </a:r>
          </a:p>
        </p:txBody>
      </p:sp>
      <p:sp>
        <p:nvSpPr>
          <p:cNvPr id="66048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905000"/>
            <a:ext cx="8229600" cy="1987550"/>
          </a:xfrm>
        </p:spPr>
        <p:txBody>
          <a:bodyPr/>
          <a:lstStyle/>
          <a:p>
            <a:pPr algn="just" eaLnBrk="1" hangingPunct="1">
              <a:lnSpc>
                <a:spcPct val="90000"/>
              </a:lnSpc>
              <a:defRPr/>
            </a:pPr>
            <a:r>
              <a:rPr lang="en-US" dirty="0" smtClean="0">
                <a:solidFill>
                  <a:schemeClr val="hlink"/>
                </a:solidFill>
                <a:latin typeface="Arial" charset="0"/>
              </a:rPr>
              <a:t>Clinical features and related factors</a:t>
            </a:r>
          </a:p>
          <a:p>
            <a:pPr algn="just" eaLnBrk="1" hangingPunct="1">
              <a:lnSpc>
                <a:spcPct val="90000"/>
              </a:lnSpc>
              <a:defRPr/>
            </a:pPr>
            <a:r>
              <a:rPr lang="en-US" dirty="0" smtClean="0">
                <a:latin typeface="Arial" charset="0"/>
              </a:rPr>
              <a:t>Men is the majority</a:t>
            </a:r>
          </a:p>
          <a:p>
            <a:pPr algn="just" eaLnBrk="1" hangingPunct="1">
              <a:lnSpc>
                <a:spcPct val="90000"/>
              </a:lnSpc>
              <a:defRPr/>
            </a:pPr>
            <a:r>
              <a:rPr lang="en-US" dirty="0" smtClean="0">
                <a:latin typeface="Arial" charset="0"/>
              </a:rPr>
              <a:t>Mainly live in city, are freelancer and have low education level</a:t>
            </a:r>
          </a:p>
          <a:p>
            <a:pPr algn="just" eaLnBrk="1" hangingPunct="1">
              <a:lnSpc>
                <a:spcPct val="90000"/>
              </a:lnSpc>
              <a:buFont typeface="Wingdings" pitchFamily="2" charset="2"/>
              <a:buChar char="Ø"/>
              <a:defRPr/>
            </a:pPr>
            <a:r>
              <a:rPr lang="en-US" dirty="0" smtClean="0">
                <a:latin typeface="Arial" charset="0"/>
              </a:rPr>
              <a:t>Paranoid thought of being </a:t>
            </a:r>
            <a:r>
              <a:rPr lang="en-US" dirty="0">
                <a:latin typeface="Arial" charset="0"/>
              </a:rPr>
              <a:t>harmed, v</a:t>
            </a:r>
            <a:r>
              <a:rPr lang="en-US" dirty="0" smtClean="0">
                <a:latin typeface="Arial" charset="0"/>
              </a:rPr>
              <a:t>isual hallucination, </a:t>
            </a:r>
            <a:r>
              <a:rPr lang="en-US" dirty="0">
                <a:latin typeface="Arial" charset="0"/>
              </a:rPr>
              <a:t>auditory hallucination </a:t>
            </a:r>
          </a:p>
          <a:p>
            <a:pPr algn="just" eaLnBrk="1" hangingPunct="1">
              <a:lnSpc>
                <a:spcPct val="90000"/>
              </a:lnSpc>
              <a:buFont typeface="Wingdings" pitchFamily="2" charset="2"/>
              <a:buChar char="Ø"/>
              <a:defRPr/>
            </a:pPr>
            <a:r>
              <a:rPr lang="en-US" dirty="0" smtClean="0">
                <a:latin typeface="Arial" charset="0"/>
              </a:rPr>
              <a:t> Agitated behaviors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Char char="Ø"/>
              <a:defRPr/>
            </a:pPr>
            <a:endParaRPr lang="en-US" dirty="0" smtClean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4060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04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6604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6604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6604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6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66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66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6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6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66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66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66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1000"/>
                                        <p:tgtEl>
                                          <p:spTgt spid="66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66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66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66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 nodeType="clickPar">
                      <p:stCondLst>
                        <p:cond delay="indefinite"/>
                      </p:stCondLst>
                      <p:childTnLst>
                        <p:par>
                          <p:cTn id="3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0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66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66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66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0482" grpId="0"/>
      <p:bldP spid="660483" grpId="0" build="p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dirty="0" smtClean="0">
                <a:solidFill>
                  <a:srgbClr val="FF0000"/>
                </a:solidFill>
              </a:rPr>
              <a:t>Conclusions</a:t>
            </a:r>
          </a:p>
        </p:txBody>
      </p:sp>
      <p:sp>
        <p:nvSpPr>
          <p:cNvPr id="661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 eaLnBrk="1" hangingPunct="1">
              <a:defRPr/>
            </a:pPr>
            <a:r>
              <a:rPr lang="en-US" dirty="0" smtClean="0">
                <a:solidFill>
                  <a:schemeClr val="hlink"/>
                </a:solidFill>
                <a:latin typeface="Arial" charset="0"/>
              </a:rPr>
              <a:t>Treatment outcomes</a:t>
            </a:r>
          </a:p>
          <a:p>
            <a:pPr algn="just" eaLnBrk="1" hangingPunct="1">
              <a:buFont typeface="Wingdings" pitchFamily="2" charset="2"/>
              <a:buChar char="Ø"/>
              <a:defRPr/>
            </a:pPr>
            <a:r>
              <a:rPr lang="en-US" dirty="0" smtClean="0">
                <a:latin typeface="Arial" charset="0"/>
              </a:rPr>
              <a:t> 100% improvement within 4 weeks</a:t>
            </a:r>
          </a:p>
          <a:p>
            <a:pPr algn="just" eaLnBrk="1" hangingPunct="1">
              <a:buFont typeface="Wingdings" pitchFamily="2" charset="2"/>
              <a:buChar char="Ø"/>
              <a:defRPr/>
            </a:pPr>
            <a:r>
              <a:rPr lang="en-US" dirty="0">
                <a:latin typeface="Arial" charset="0"/>
              </a:rPr>
              <a:t> </a:t>
            </a:r>
            <a:r>
              <a:rPr lang="en-US" dirty="0" smtClean="0">
                <a:latin typeface="Arial" charset="0"/>
              </a:rPr>
              <a:t>No differences </a:t>
            </a:r>
            <a:r>
              <a:rPr lang="en-US" dirty="0">
                <a:latin typeface="Arial" charset="0"/>
              </a:rPr>
              <a:t>in </a:t>
            </a:r>
            <a:r>
              <a:rPr lang="en-US" dirty="0" smtClean="0">
                <a:latin typeface="Arial" charset="0"/>
              </a:rPr>
              <a:t>4-week responsiveness between haloperidol and </a:t>
            </a:r>
            <a:r>
              <a:rPr lang="en-US" dirty="0" err="1" smtClean="0">
                <a:latin typeface="Arial" charset="0"/>
              </a:rPr>
              <a:t>risperidone</a:t>
            </a:r>
            <a:endParaRPr lang="en-US" dirty="0">
              <a:latin typeface="Arial" charset="0"/>
            </a:endParaRPr>
          </a:p>
          <a:p>
            <a:pPr algn="just" eaLnBrk="1" hangingPunct="1">
              <a:buFont typeface="Wingdings" pitchFamily="2" charset="2"/>
              <a:buChar char="Ø"/>
              <a:defRPr/>
            </a:pPr>
            <a:r>
              <a:rPr lang="en-US" dirty="0">
                <a:latin typeface="Arial" charset="0"/>
              </a:rPr>
              <a:t> </a:t>
            </a:r>
            <a:r>
              <a:rPr lang="en-US" dirty="0" err="1">
                <a:latin typeface="Arial" charset="0"/>
              </a:rPr>
              <a:t>Risperidone</a:t>
            </a:r>
            <a:r>
              <a:rPr lang="en-US" dirty="0">
                <a:latin typeface="Arial" charset="0"/>
              </a:rPr>
              <a:t> is less likely to </a:t>
            </a:r>
            <a:r>
              <a:rPr lang="en-US" dirty="0" smtClean="0">
                <a:latin typeface="Arial" charset="0"/>
              </a:rPr>
              <a:t>cause extrapyramidal symptoms than haloperidol </a:t>
            </a:r>
          </a:p>
        </p:txBody>
      </p:sp>
    </p:spTree>
    <p:extLst>
      <p:ext uri="{BB962C8B-B14F-4D97-AF65-F5344CB8AC3E}">
        <p14:creationId xmlns:p14="http://schemas.microsoft.com/office/powerpoint/2010/main" val="8753505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15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15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15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1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661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61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661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1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661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61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61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1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661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661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661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1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661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661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661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1506" grpId="0"/>
      <p:bldP spid="661507" grpId="0" build="p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62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en-US" smtClean="0"/>
          </a:p>
        </p:txBody>
      </p:sp>
      <p:sp>
        <p:nvSpPr>
          <p:cNvPr id="73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endParaRPr lang="en-US" sz="3600" dirty="0" smtClean="0">
              <a:latin typeface="Arial" charset="0"/>
            </a:endParaRPr>
          </a:p>
          <a:p>
            <a:pPr algn="ctr" eaLnBrk="1" hangingPunct="1">
              <a:buFontTx/>
              <a:buNone/>
              <a:defRPr/>
            </a:pPr>
            <a:r>
              <a:rPr lang="en-US" sz="3600" dirty="0" smtClean="0">
                <a:solidFill>
                  <a:schemeClr val="hlink"/>
                </a:solidFill>
                <a:latin typeface="Arial" charset="0"/>
              </a:rPr>
              <a:t>THANK YOU!</a:t>
            </a:r>
          </a:p>
        </p:txBody>
      </p:sp>
    </p:spTree>
    <p:extLst>
      <p:ext uri="{BB962C8B-B14F-4D97-AF65-F5344CB8AC3E}">
        <p14:creationId xmlns:p14="http://schemas.microsoft.com/office/powerpoint/2010/main" val="6251992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6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73625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73625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7362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7362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7362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7362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62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7362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7362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7362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36258" grpId="0"/>
      <p:bldP spid="73625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193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0"/>
            <a:ext cx="82296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3200" b="1" smtClean="0">
                <a:solidFill>
                  <a:srgbClr val="FF0000"/>
                </a:solidFill>
                <a:latin typeface="Arial" charset="0"/>
              </a:rPr>
              <a:t>ĐẶT VẤN ĐỀ</a:t>
            </a:r>
          </a:p>
        </p:txBody>
      </p:sp>
      <p:sp>
        <p:nvSpPr>
          <p:cNvPr id="5519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229600" cy="5791200"/>
          </a:xfrm>
        </p:spPr>
        <p:txBody>
          <a:bodyPr/>
          <a:lstStyle/>
          <a:p>
            <a:pPr marL="0" indent="0" algn="just" eaLnBrk="1" hangingPunct="1">
              <a:buFontTx/>
              <a:buNone/>
              <a:defRPr/>
            </a:pPr>
            <a:r>
              <a:rPr lang="en-US" sz="2800" dirty="0" smtClean="0">
                <a:latin typeface="Arial" charset="0"/>
              </a:rPr>
              <a:t>Aims of the study:</a:t>
            </a:r>
            <a:endParaRPr lang="vi-VN" sz="2800" dirty="0" smtClean="0">
              <a:latin typeface="Arial" charset="0"/>
            </a:endParaRPr>
          </a:p>
          <a:p>
            <a:pPr marL="609600" indent="-609600" algn="just" eaLnBrk="1" hangingPunct="1">
              <a:buClr>
                <a:schemeClr val="tx1"/>
              </a:buClr>
              <a:buFont typeface="Wingdings" pitchFamily="2" charset="2"/>
              <a:buChar char="Ø"/>
              <a:defRPr/>
            </a:pPr>
            <a:endParaRPr lang="en-US" sz="2800" i="1" dirty="0" smtClean="0">
              <a:latin typeface="Arial" charset="0"/>
            </a:endParaRPr>
          </a:p>
          <a:p>
            <a:pPr marL="609600" indent="-609600" algn="just" eaLnBrk="1" hangingPunct="1">
              <a:buClr>
                <a:schemeClr val="tx1"/>
              </a:buClr>
              <a:buFont typeface="Wingdings" pitchFamily="2" charset="2"/>
              <a:buChar char="Ø"/>
              <a:defRPr/>
            </a:pPr>
            <a:r>
              <a:rPr lang="en-US" sz="2800" i="1" dirty="0" smtClean="0">
                <a:latin typeface="Arial" charset="0"/>
              </a:rPr>
              <a:t>Describe clinical features and related factors of acute psychosis among methamphetamine users at </a:t>
            </a:r>
            <a:r>
              <a:rPr lang="it-IT" sz="2800" i="1" dirty="0">
                <a:latin typeface="Arial" charset="0"/>
              </a:rPr>
              <a:t>Ho Chi Minh city Psychiatric Hospital</a:t>
            </a:r>
          </a:p>
          <a:p>
            <a:pPr marL="0" indent="0" algn="just" eaLnBrk="1" hangingPunct="1">
              <a:buClr>
                <a:schemeClr val="tx1"/>
              </a:buClr>
              <a:buNone/>
              <a:defRPr/>
            </a:pPr>
            <a:endParaRPr lang="en-US" sz="2800" i="1" dirty="0" smtClean="0">
              <a:latin typeface="Arial" charset="0"/>
            </a:endParaRPr>
          </a:p>
          <a:p>
            <a:pPr marL="609600" indent="-609600" algn="just" eaLnBrk="1" hangingPunct="1">
              <a:buClr>
                <a:schemeClr val="tx1"/>
              </a:buClr>
              <a:buFont typeface="Wingdings" pitchFamily="2" charset="2"/>
              <a:buChar char="Ø"/>
              <a:defRPr/>
            </a:pPr>
            <a:r>
              <a:rPr lang="en-US" sz="2800" i="1" dirty="0" smtClean="0">
                <a:latin typeface="Arial" charset="0"/>
              </a:rPr>
              <a:t>Investigate the outcomes of acute psychosis treatment </a:t>
            </a:r>
            <a:r>
              <a:rPr lang="en-US" sz="2800" i="1" dirty="0">
                <a:latin typeface="Arial" charset="0"/>
              </a:rPr>
              <a:t>among methamphetamine </a:t>
            </a:r>
            <a:r>
              <a:rPr lang="en-US" sz="2800" i="1" dirty="0" smtClean="0">
                <a:latin typeface="Arial" charset="0"/>
              </a:rPr>
              <a:t>users</a:t>
            </a:r>
          </a:p>
        </p:txBody>
      </p:sp>
    </p:spTree>
    <p:extLst>
      <p:ext uri="{BB962C8B-B14F-4D97-AF65-F5344CB8AC3E}">
        <p14:creationId xmlns:p14="http://schemas.microsoft.com/office/powerpoint/2010/main" val="2863039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3200" b="1" dirty="0" smtClean="0">
                <a:solidFill>
                  <a:srgbClr val="FF0000"/>
                </a:solidFill>
                <a:latin typeface="Arial" charset="0"/>
              </a:rPr>
              <a:t>LITERATURE REVIEW</a:t>
            </a:r>
          </a:p>
        </p:txBody>
      </p:sp>
      <p:sp>
        <p:nvSpPr>
          <p:cNvPr id="555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143000"/>
            <a:ext cx="8458200" cy="5715000"/>
          </a:xfrm>
        </p:spPr>
        <p:txBody>
          <a:bodyPr/>
          <a:lstStyle/>
          <a:p>
            <a:pPr marL="0" indent="0" eaLnBrk="1" hangingPunct="1">
              <a:lnSpc>
                <a:spcPct val="150000"/>
              </a:lnSpc>
              <a:buFontTx/>
              <a:buNone/>
              <a:defRPr/>
            </a:pPr>
            <a:r>
              <a:rPr lang="en-US" sz="2800" b="1" dirty="0" smtClean="0">
                <a:solidFill>
                  <a:schemeClr val="hlink"/>
                </a:solidFill>
                <a:effectLst/>
                <a:latin typeface="Arial" pitchFamily="34" charset="0"/>
                <a:cs typeface="Arial" pitchFamily="34" charset="0"/>
              </a:rPr>
              <a:t>Clinical features</a:t>
            </a:r>
            <a:endParaRPr lang="en-US" sz="2800" b="1" dirty="0" smtClean="0">
              <a:effectLst/>
              <a:latin typeface="Arial" pitchFamily="34" charset="0"/>
              <a:cs typeface="Arial" pitchFamily="34" charset="0"/>
            </a:endParaRPr>
          </a:p>
          <a:p>
            <a:pPr marL="812800" indent="-812800" algn="just" eaLnBrk="1" hangingPunct="1">
              <a:lnSpc>
                <a:spcPct val="150000"/>
              </a:lnSpc>
              <a:buClr>
                <a:schemeClr val="tx1"/>
              </a:buClr>
              <a:buFont typeface="Wingdings" pitchFamily="2" charset="2"/>
              <a:buChar char="Ø"/>
              <a:defRPr/>
            </a:pPr>
            <a:r>
              <a:rPr lang="en-US" sz="2800" dirty="0" smtClean="0">
                <a:effectLst/>
                <a:latin typeface="Arial" pitchFamily="34" charset="0"/>
                <a:cs typeface="Arial" pitchFamily="34" charset="0"/>
              </a:rPr>
              <a:t>Methamphetamine use can cause acute onset psychosis</a:t>
            </a:r>
          </a:p>
          <a:p>
            <a:pPr marL="812800" indent="-812800" algn="just" eaLnBrk="1" hangingPunct="1">
              <a:lnSpc>
                <a:spcPct val="150000"/>
              </a:lnSpc>
              <a:buClr>
                <a:schemeClr val="tx1"/>
              </a:buClr>
              <a:buFont typeface="Wingdings" pitchFamily="2" charset="2"/>
              <a:buChar char="Ø"/>
              <a:defRPr/>
            </a:pPr>
            <a:r>
              <a:rPr lang="en-US" sz="2800" dirty="0" smtClean="0">
                <a:effectLst/>
                <a:latin typeface="Arial" pitchFamily="34" charset="0"/>
                <a:cs typeface="Arial" pitchFamily="34" charset="0"/>
              </a:rPr>
              <a:t>In some cases, methamphetamine use can cause chronic </a:t>
            </a:r>
            <a:r>
              <a:rPr lang="en-US" sz="2800" dirty="0">
                <a:effectLst/>
                <a:latin typeface="Arial" pitchFamily="34" charset="0"/>
                <a:cs typeface="Arial" pitchFamily="34" charset="0"/>
              </a:rPr>
              <a:t>psychotic symptoms like </a:t>
            </a:r>
            <a:r>
              <a:rPr lang="en-US" sz="2800" dirty="0" smtClean="0">
                <a:effectLst/>
                <a:latin typeface="Arial" pitchFamily="34" charset="0"/>
                <a:cs typeface="Arial" pitchFamily="34" charset="0"/>
              </a:rPr>
              <a:t>schizophrenia </a:t>
            </a:r>
            <a:r>
              <a:rPr lang="en-US" sz="2800" dirty="0">
                <a:effectLst/>
                <a:latin typeface="Arial" pitchFamily="34" charset="0"/>
                <a:cs typeface="Arial" pitchFamily="34" charset="0"/>
              </a:rPr>
              <a:t>(</a:t>
            </a:r>
            <a:r>
              <a:rPr lang="en-US" sz="2800" dirty="0" err="1">
                <a:effectLst/>
                <a:latin typeface="Arial" pitchFamily="34" charset="0"/>
                <a:cs typeface="Arial" pitchFamily="34" charset="0"/>
              </a:rPr>
              <a:t>Hülya</a:t>
            </a:r>
            <a:r>
              <a:rPr lang="en-US" sz="2800" dirty="0">
                <a:effectLst/>
                <a:latin typeface="Arial" pitchFamily="34" charset="0"/>
                <a:cs typeface="Arial" pitchFamily="34" charset="0"/>
              </a:rPr>
              <a:t> Bilgin,2010).</a:t>
            </a:r>
            <a:r>
              <a:rPr lang="en-US" sz="2800" dirty="0">
                <a:latin typeface="Arial" pitchFamily="34" charset="0"/>
                <a:cs typeface="Arial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5972833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705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3200" b="1" dirty="0">
                <a:solidFill>
                  <a:srgbClr val="FF0000"/>
                </a:solidFill>
                <a:latin typeface="Arial" charset="0"/>
              </a:rPr>
              <a:t>LITERATURE REVIEW</a:t>
            </a:r>
            <a:endParaRPr lang="en-US" sz="3200" b="1" dirty="0" smtClean="0">
              <a:solidFill>
                <a:srgbClr val="FF0000"/>
              </a:solidFill>
              <a:latin typeface="Arial" charset="0"/>
            </a:endParaRPr>
          </a:p>
        </p:txBody>
      </p:sp>
      <p:sp>
        <p:nvSpPr>
          <p:cNvPr id="5570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610600" cy="5562600"/>
          </a:xfrm>
        </p:spPr>
        <p:txBody>
          <a:bodyPr/>
          <a:lstStyle/>
          <a:p>
            <a:pPr marL="609600" indent="-609600" algn="just"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 typeface="Wingdings" pitchFamily="2" charset="2"/>
              <a:buChar char="Ø"/>
              <a:defRPr/>
            </a:pPr>
            <a:r>
              <a:rPr lang="en-US" sz="2800" dirty="0">
                <a:effectLst/>
                <a:latin typeface="Arial" charset="0"/>
              </a:rPr>
              <a:t>Paranoia and </a:t>
            </a:r>
            <a:r>
              <a:rPr lang="en-US" sz="2800" dirty="0" smtClean="0">
                <a:effectLst/>
                <a:latin typeface="Arial" charset="0"/>
              </a:rPr>
              <a:t>hallucination appear at first. Then, anxiety occurs as a consequence of paranoia</a:t>
            </a:r>
          </a:p>
          <a:p>
            <a:pPr marL="609600" indent="-609600" algn="just"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 typeface="Wingdings" pitchFamily="2" charset="2"/>
              <a:buChar char="Ø"/>
              <a:defRPr/>
            </a:pPr>
            <a:endParaRPr lang="en-US" sz="2800" dirty="0" smtClean="0">
              <a:effectLst/>
              <a:latin typeface="Arial" charset="0"/>
            </a:endParaRPr>
          </a:p>
          <a:p>
            <a:pPr marL="609600" indent="-609600" algn="just"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 typeface="Wingdings" pitchFamily="2" charset="2"/>
              <a:buChar char="Ø"/>
              <a:defRPr/>
            </a:pPr>
            <a:r>
              <a:rPr lang="en-US" sz="2800" dirty="0" smtClean="0">
                <a:effectLst/>
                <a:latin typeface="Arial" charset="0"/>
              </a:rPr>
              <a:t>Visual </a:t>
            </a:r>
            <a:r>
              <a:rPr lang="en-US" sz="2800" dirty="0">
                <a:effectLst/>
                <a:latin typeface="Arial" charset="0"/>
              </a:rPr>
              <a:t>hallucination &amp; auditory </a:t>
            </a:r>
            <a:r>
              <a:rPr lang="en-US" sz="2800" dirty="0" smtClean="0">
                <a:effectLst/>
                <a:latin typeface="Arial" charset="0"/>
              </a:rPr>
              <a:t>hallucination occur at well aware no orientation disorder situations</a:t>
            </a:r>
          </a:p>
          <a:p>
            <a:pPr marL="609600" indent="-609600" algn="just"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 typeface="Wingdings" pitchFamily="2" charset="2"/>
              <a:buChar char="Ø"/>
              <a:defRPr/>
            </a:pPr>
            <a:endParaRPr lang="en-US" sz="2800" dirty="0" smtClean="0">
              <a:effectLst/>
              <a:latin typeface="Arial" charset="0"/>
            </a:endParaRPr>
          </a:p>
          <a:p>
            <a:pPr marL="609600" indent="-609600" algn="just"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 typeface="Wingdings" pitchFamily="2" charset="2"/>
              <a:buChar char="Ø"/>
              <a:defRPr/>
            </a:pPr>
            <a:r>
              <a:rPr lang="en-US" sz="2800" dirty="0" smtClean="0">
                <a:effectLst/>
                <a:latin typeface="Arial" charset="0"/>
              </a:rPr>
              <a:t>Agitated </a:t>
            </a:r>
            <a:r>
              <a:rPr lang="en-US" sz="2800" dirty="0">
                <a:effectLst/>
                <a:latin typeface="Arial" charset="0"/>
              </a:rPr>
              <a:t>behaviors</a:t>
            </a:r>
            <a:endParaRPr lang="en-US" sz="2800" dirty="0" smtClean="0">
              <a:effectLst/>
              <a:latin typeface="Arial" charset="0"/>
            </a:endParaRPr>
          </a:p>
          <a:p>
            <a:pPr marL="609600" indent="-609600" algn="just" eaLnBrk="1" hangingPunct="1">
              <a:lnSpc>
                <a:spcPct val="150000"/>
              </a:lnSpc>
              <a:spcBef>
                <a:spcPct val="0"/>
              </a:spcBef>
              <a:buClrTx/>
              <a:buSzTx/>
              <a:buFont typeface="Wingdings" pitchFamily="2" charset="2"/>
              <a:buChar char="Ø"/>
              <a:defRPr/>
            </a:pPr>
            <a:endParaRPr lang="en-US" sz="2800" dirty="0" smtClean="0"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741036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3200" b="1" dirty="0">
                <a:solidFill>
                  <a:srgbClr val="FF0000"/>
                </a:solidFill>
                <a:latin typeface="Arial" charset="0"/>
              </a:rPr>
              <a:t>LITERATURE REVIEW</a:t>
            </a:r>
            <a:endParaRPr lang="en-US" sz="3200" b="1" dirty="0" smtClean="0">
              <a:solidFill>
                <a:srgbClr val="FF0000"/>
              </a:solidFill>
              <a:latin typeface="Arial" charset="0"/>
            </a:endParaRP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610600" cy="5562600"/>
          </a:xfrm>
        </p:spPr>
        <p:txBody>
          <a:bodyPr/>
          <a:lstStyle/>
          <a:p>
            <a:pPr marL="609600" indent="-609600" algn="just" eaLnBrk="1" hangingPunct="1">
              <a:lnSpc>
                <a:spcPct val="150000"/>
              </a:lnSpc>
              <a:buClr>
                <a:schemeClr val="tx1"/>
              </a:buClr>
              <a:buFont typeface="Wingdings" pitchFamily="2" charset="2"/>
              <a:buChar char="Ø"/>
            </a:pPr>
            <a:r>
              <a:rPr lang="en-US" sz="2800" dirty="0" smtClean="0">
                <a:effectLst/>
                <a:latin typeface="Arial" charset="0"/>
              </a:rPr>
              <a:t>These symptoms can occur after only using single dose or for a short time</a:t>
            </a:r>
          </a:p>
          <a:p>
            <a:pPr marL="609600" indent="-609600" algn="just" eaLnBrk="1" hangingPunct="1">
              <a:lnSpc>
                <a:spcPct val="150000"/>
              </a:lnSpc>
              <a:buClr>
                <a:schemeClr val="tx1"/>
              </a:buClr>
              <a:buFont typeface="Wingdings" pitchFamily="2" charset="2"/>
              <a:buChar char="Ø"/>
            </a:pPr>
            <a:endParaRPr lang="en-US" sz="2800" dirty="0" smtClean="0">
              <a:effectLst/>
              <a:latin typeface="Arial" charset="0"/>
            </a:endParaRPr>
          </a:p>
          <a:p>
            <a:pPr marL="609600" indent="-609600" algn="just" eaLnBrk="1" hangingPunct="1">
              <a:lnSpc>
                <a:spcPct val="150000"/>
              </a:lnSpc>
              <a:buClr>
                <a:schemeClr val="tx1"/>
              </a:buClr>
              <a:buFont typeface="Wingdings" pitchFamily="2" charset="2"/>
              <a:buChar char="Ø"/>
            </a:pPr>
            <a:r>
              <a:rPr lang="en-US" sz="2800" dirty="0" smtClean="0">
                <a:effectLst/>
                <a:latin typeface="Arial" charset="0"/>
              </a:rPr>
              <a:t>Psychotic symptoms due to methamphetamine use usually recover within 1 week. In some cases, it takes a longer time for user to recover.</a:t>
            </a:r>
          </a:p>
        </p:txBody>
      </p:sp>
    </p:spTree>
    <p:extLst>
      <p:ext uri="{BB962C8B-B14F-4D97-AF65-F5344CB8AC3E}">
        <p14:creationId xmlns:p14="http://schemas.microsoft.com/office/powerpoint/2010/main" val="1814635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en-US" sz="3200" b="1" dirty="0" smtClean="0">
                <a:solidFill>
                  <a:srgbClr val="FF0000"/>
                </a:solidFill>
                <a:latin typeface="Arial" charset="0"/>
              </a:rPr>
              <a:t>LITERATURE REVIEW</a:t>
            </a:r>
            <a:endParaRPr lang="en-US" sz="3200" b="1" dirty="0" smtClean="0">
              <a:solidFill>
                <a:srgbClr val="FF0000"/>
              </a:solidFill>
              <a:effectLst/>
              <a:latin typeface="Arial" charset="0"/>
            </a:endParaRPr>
          </a:p>
        </p:txBody>
      </p:sp>
      <p:sp>
        <p:nvSpPr>
          <p:cNvPr id="677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19200"/>
            <a:ext cx="8839200" cy="5257800"/>
          </a:xfrm>
        </p:spPr>
        <p:txBody>
          <a:bodyPr/>
          <a:lstStyle/>
          <a:p>
            <a:pPr marL="812800" indent="-812800" algn="just" eaLnBrk="1" hangingPunct="1">
              <a:buFontTx/>
              <a:buNone/>
              <a:defRPr/>
            </a:pPr>
            <a:r>
              <a:rPr lang="en-US" dirty="0" smtClean="0">
                <a:latin typeface="Arial" charset="0"/>
              </a:rPr>
              <a:t>Treatment of acute onset psychosis</a:t>
            </a:r>
            <a:r>
              <a:rPr lang="en-US" dirty="0">
                <a:latin typeface="Arial" charset="0"/>
              </a:rPr>
              <a:t> </a:t>
            </a:r>
            <a:r>
              <a:rPr lang="en-US" dirty="0" smtClean="0">
                <a:latin typeface="Arial" charset="0"/>
              </a:rPr>
              <a:t>due to methamphetamine use</a:t>
            </a:r>
            <a:endParaRPr lang="pt-BR" b="1" dirty="0" smtClean="0">
              <a:solidFill>
                <a:schemeClr val="hlink"/>
              </a:solidFill>
              <a:effectLst/>
              <a:latin typeface="Arial" charset="0"/>
            </a:endParaRPr>
          </a:p>
          <a:p>
            <a:pPr marL="812800" indent="-812800" algn="just" eaLnBrk="1" hangingPunct="1">
              <a:buFontTx/>
              <a:buNone/>
              <a:defRPr/>
            </a:pPr>
            <a:r>
              <a:rPr lang="pt-BR" b="1" dirty="0" smtClean="0">
                <a:effectLst/>
                <a:latin typeface="Arial" charset="0"/>
              </a:rPr>
              <a:t>       - </a:t>
            </a:r>
            <a:r>
              <a:rPr lang="pt-BR" dirty="0" smtClean="0">
                <a:effectLst/>
                <a:latin typeface="Arial" charset="0"/>
              </a:rPr>
              <a:t>Antipsychotic drugs or benzodiazepine or combination</a:t>
            </a:r>
            <a:endParaRPr lang="pt-BR" b="1" dirty="0" smtClean="0">
              <a:effectLst/>
              <a:latin typeface="Arial" charset="0"/>
            </a:endParaRPr>
          </a:p>
          <a:p>
            <a:pPr marL="812800" indent="-812800" algn="just" eaLnBrk="1" hangingPunct="1">
              <a:buFontTx/>
              <a:buNone/>
              <a:defRPr/>
            </a:pPr>
            <a:r>
              <a:rPr lang="pt-BR" dirty="0" smtClean="0">
                <a:effectLst/>
                <a:latin typeface="Arial" charset="0"/>
              </a:rPr>
              <a:t>	- Good evidence: haloperidol, olanzapine, risperidone, quetiapine</a:t>
            </a:r>
          </a:p>
        </p:txBody>
      </p:sp>
    </p:spTree>
    <p:extLst>
      <p:ext uri="{BB962C8B-B14F-4D97-AF65-F5344CB8AC3E}">
        <p14:creationId xmlns:p14="http://schemas.microsoft.com/office/powerpoint/2010/main" val="3647420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685800"/>
            <a:ext cx="82296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>
                <a:latin typeface="Times New Roman" pitchFamily="18" charset="0"/>
              </a:rPr>
              <a:t/>
            </a:r>
            <a:br>
              <a:rPr lang="en-US" sz="4000" dirty="0" smtClean="0">
                <a:latin typeface="Times New Roman" pitchFamily="18" charset="0"/>
              </a:rPr>
            </a:br>
            <a:r>
              <a:rPr lang="en-US" sz="4000" dirty="0" smtClean="0">
                <a:latin typeface="Times New Roman" pitchFamily="18" charset="0"/>
              </a:rPr>
              <a:t> </a:t>
            </a:r>
            <a:r>
              <a:rPr lang="en-US" sz="3200" dirty="0" smtClean="0">
                <a:solidFill>
                  <a:srgbClr val="FF0000"/>
                </a:solidFill>
                <a:latin typeface="Arial" charset="0"/>
              </a:rPr>
              <a:t>METHOD</a:t>
            </a:r>
            <a:endParaRPr lang="en-US" sz="3600" b="1" dirty="0" smtClean="0">
              <a:latin typeface="Times New Roman" pitchFamily="18" charset="0"/>
            </a:endParaRP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Tx/>
              <a:buNone/>
            </a:pPr>
            <a:endParaRPr lang="en-US" b="1" dirty="0" smtClean="0">
              <a:effectLst/>
              <a:latin typeface="Arial" charset="0"/>
            </a:endParaRPr>
          </a:p>
          <a:p>
            <a:pPr eaLnBrk="1" hangingPunct="1"/>
            <a:r>
              <a:rPr lang="en-US" b="1" dirty="0" smtClean="0">
                <a:solidFill>
                  <a:schemeClr val="hlink"/>
                </a:solidFill>
                <a:effectLst/>
                <a:latin typeface="Arial" charset="0"/>
              </a:rPr>
              <a:t>SAMPLE</a:t>
            </a:r>
            <a:endParaRPr lang="vi-VN" dirty="0" smtClean="0">
              <a:solidFill>
                <a:schemeClr val="hlink"/>
              </a:solidFill>
              <a:effectLst/>
              <a:latin typeface="Arial" charset="0"/>
            </a:endParaRPr>
          </a:p>
          <a:p>
            <a:pPr algn="just" eaLnBrk="1" hangingPunct="1">
              <a:buClr>
                <a:schemeClr val="tx1"/>
              </a:buClr>
              <a:buFont typeface="Wingdings" pitchFamily="2" charset="2"/>
              <a:buChar char="Ø"/>
            </a:pPr>
            <a:r>
              <a:rPr lang="en-US" dirty="0" smtClean="0">
                <a:effectLst/>
                <a:latin typeface="Arial" charset="0"/>
              </a:rPr>
              <a:t> Patients with acute onset psychosis due to methamphetamine use at Ho Chi Minh city Psychiatric Hospital</a:t>
            </a:r>
          </a:p>
        </p:txBody>
      </p:sp>
    </p:spTree>
    <p:extLst>
      <p:ext uri="{BB962C8B-B14F-4D97-AF65-F5344CB8AC3E}">
        <p14:creationId xmlns:p14="http://schemas.microsoft.com/office/powerpoint/2010/main" val="557724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cean">
  <a:themeElements>
    <a:clrScheme name="Ocean 1">
      <a:dk1>
        <a:srgbClr val="010199"/>
      </a:dk1>
      <a:lt1>
        <a:srgbClr val="FFFFFF"/>
      </a:lt1>
      <a:dk2>
        <a:srgbClr val="000099"/>
      </a:dk2>
      <a:lt2>
        <a:srgbClr val="FFFFFF"/>
      </a:lt2>
      <a:accent1>
        <a:srgbClr val="33CCCC"/>
      </a:accent1>
      <a:accent2>
        <a:srgbClr val="00C600"/>
      </a:accent2>
      <a:accent3>
        <a:srgbClr val="AAAACA"/>
      </a:accent3>
      <a:accent4>
        <a:srgbClr val="DADADA"/>
      </a:accent4>
      <a:accent5>
        <a:srgbClr val="ADE2E2"/>
      </a:accent5>
      <a:accent6>
        <a:srgbClr val="00B300"/>
      </a:accent6>
      <a:hlink>
        <a:srgbClr val="FFCC00"/>
      </a:hlink>
      <a:folHlink>
        <a:srgbClr val="6699FF"/>
      </a:folHlink>
    </a:clrScheme>
    <a:fontScheme name="Ocean">
      <a:majorFont>
        <a:latin typeface="Tahoma"/>
        <a:ea typeface=""/>
        <a:cs typeface="Arial"/>
      </a:majorFont>
      <a:minorFont>
        <a:latin typeface="Tahom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cean 1">
        <a:dk1>
          <a:srgbClr val="010199"/>
        </a:dk1>
        <a:lt1>
          <a:srgbClr val="FFFFFF"/>
        </a:lt1>
        <a:dk2>
          <a:srgbClr val="000099"/>
        </a:dk2>
        <a:lt2>
          <a:srgbClr val="FFFFFF"/>
        </a:lt2>
        <a:accent1>
          <a:srgbClr val="33CCCC"/>
        </a:accent1>
        <a:accent2>
          <a:srgbClr val="00C600"/>
        </a:accent2>
        <a:accent3>
          <a:srgbClr val="AAAACA"/>
        </a:accent3>
        <a:accent4>
          <a:srgbClr val="DADADA"/>
        </a:accent4>
        <a:accent5>
          <a:srgbClr val="ADE2E2"/>
        </a:accent5>
        <a:accent6>
          <a:srgbClr val="00B300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2">
        <a:dk1>
          <a:srgbClr val="000066"/>
        </a:dk1>
        <a:lt1>
          <a:srgbClr val="FFFFFF"/>
        </a:lt1>
        <a:dk2>
          <a:srgbClr val="5D93FF"/>
        </a:dk2>
        <a:lt2>
          <a:srgbClr val="FFFFFF"/>
        </a:lt2>
        <a:accent1>
          <a:srgbClr val="6666FF"/>
        </a:accent1>
        <a:accent2>
          <a:srgbClr val="9999FF"/>
        </a:accent2>
        <a:accent3>
          <a:srgbClr val="B6C8FF"/>
        </a:accent3>
        <a:accent4>
          <a:srgbClr val="DADADA"/>
        </a:accent4>
        <a:accent5>
          <a:srgbClr val="B8B8FF"/>
        </a:accent5>
        <a:accent6>
          <a:srgbClr val="8A8AE7"/>
        </a:accent6>
        <a:hlink>
          <a:srgbClr val="FF33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3">
        <a:dk1>
          <a:srgbClr val="000000"/>
        </a:dk1>
        <a:lt1>
          <a:srgbClr val="FFFFFF"/>
        </a:lt1>
        <a:dk2>
          <a:srgbClr val="572E88"/>
        </a:dk2>
        <a:lt2>
          <a:srgbClr val="FFFFFF"/>
        </a:lt2>
        <a:accent1>
          <a:srgbClr val="FF6600"/>
        </a:accent1>
        <a:accent2>
          <a:srgbClr val="FFCC00"/>
        </a:accent2>
        <a:accent3>
          <a:srgbClr val="B4ADC3"/>
        </a:accent3>
        <a:accent4>
          <a:srgbClr val="DADADA"/>
        </a:accent4>
        <a:accent5>
          <a:srgbClr val="FFB8AA"/>
        </a:accent5>
        <a:accent6>
          <a:srgbClr val="E7B900"/>
        </a:accent6>
        <a:hlink>
          <a:srgbClr val="33CCCC"/>
        </a:hlink>
        <a:folHlink>
          <a:srgbClr val="36CC6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4">
        <a:dk1>
          <a:srgbClr val="003366"/>
        </a:dk1>
        <a:lt1>
          <a:srgbClr val="FFFFFF"/>
        </a:lt1>
        <a:dk2>
          <a:srgbClr val="666699"/>
        </a:dk2>
        <a:lt2>
          <a:srgbClr val="FFFFFF"/>
        </a:lt2>
        <a:accent1>
          <a:srgbClr val="9966FF"/>
        </a:accent1>
        <a:accent2>
          <a:srgbClr val="00CC66"/>
        </a:accent2>
        <a:accent3>
          <a:srgbClr val="B8B8CA"/>
        </a:accent3>
        <a:accent4>
          <a:srgbClr val="DADADA"/>
        </a:accent4>
        <a:accent5>
          <a:srgbClr val="CAB8FF"/>
        </a:accent5>
        <a:accent6>
          <a:srgbClr val="00B95C"/>
        </a:accent6>
        <a:hlink>
          <a:srgbClr val="65C8FF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5">
        <a:dk1>
          <a:srgbClr val="000000"/>
        </a:dk1>
        <a:lt1>
          <a:srgbClr val="FFFFFF"/>
        </a:lt1>
        <a:dk2>
          <a:srgbClr val="336600"/>
        </a:dk2>
        <a:lt2>
          <a:srgbClr val="FFFFFF"/>
        </a:lt2>
        <a:accent1>
          <a:srgbClr val="B7C533"/>
        </a:accent1>
        <a:accent2>
          <a:srgbClr val="CCCCFF"/>
        </a:accent2>
        <a:accent3>
          <a:srgbClr val="ADB8AA"/>
        </a:accent3>
        <a:accent4>
          <a:srgbClr val="DADADA"/>
        </a:accent4>
        <a:accent5>
          <a:srgbClr val="D8DFAD"/>
        </a:accent5>
        <a:accent6>
          <a:srgbClr val="B9B9E7"/>
        </a:accent6>
        <a:hlink>
          <a:srgbClr val="FFFFC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6">
        <a:dk1>
          <a:srgbClr val="000000"/>
        </a:dk1>
        <a:lt1>
          <a:srgbClr val="FFFFFF"/>
        </a:lt1>
        <a:dk2>
          <a:srgbClr val="006B80"/>
        </a:dk2>
        <a:lt2>
          <a:srgbClr val="C1CB75"/>
        </a:lt2>
        <a:accent1>
          <a:srgbClr val="6F8406"/>
        </a:accent1>
        <a:accent2>
          <a:srgbClr val="D9E288"/>
        </a:accent2>
        <a:accent3>
          <a:srgbClr val="AABAC0"/>
        </a:accent3>
        <a:accent4>
          <a:srgbClr val="DADADA"/>
        </a:accent4>
        <a:accent5>
          <a:srgbClr val="BBC2AA"/>
        </a:accent5>
        <a:accent6>
          <a:srgbClr val="C4CD7B"/>
        </a:accent6>
        <a:hlink>
          <a:srgbClr val="00CC00"/>
        </a:hlink>
        <a:folHlink>
          <a:srgbClr val="C0FF7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7">
        <a:dk1>
          <a:srgbClr val="5F5F5F"/>
        </a:dk1>
        <a:lt1>
          <a:srgbClr val="FFFFFF"/>
        </a:lt1>
        <a:dk2>
          <a:srgbClr val="FF6600"/>
        </a:dk2>
        <a:lt2>
          <a:srgbClr val="FFFFFF"/>
        </a:lt2>
        <a:accent1>
          <a:srgbClr val="CC6600"/>
        </a:accent1>
        <a:accent2>
          <a:srgbClr val="FF6600"/>
        </a:accent2>
        <a:accent3>
          <a:srgbClr val="FFB8AA"/>
        </a:accent3>
        <a:accent4>
          <a:srgbClr val="DADADA"/>
        </a:accent4>
        <a:accent5>
          <a:srgbClr val="E2B8AA"/>
        </a:accent5>
        <a:accent6>
          <a:srgbClr val="E75C00"/>
        </a:accent6>
        <a:hlink>
          <a:srgbClr val="FFFF99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8">
        <a:dk1>
          <a:srgbClr val="000000"/>
        </a:dk1>
        <a:lt1>
          <a:srgbClr val="FFFFFF"/>
        </a:lt1>
        <a:dk2>
          <a:srgbClr val="FFBA2F"/>
        </a:dk2>
        <a:lt2>
          <a:srgbClr val="A50021"/>
        </a:lt2>
        <a:accent1>
          <a:srgbClr val="FF6600"/>
        </a:accent1>
        <a:accent2>
          <a:srgbClr val="CC6600"/>
        </a:accent2>
        <a:accent3>
          <a:srgbClr val="FFD9AD"/>
        </a:accent3>
        <a:accent4>
          <a:srgbClr val="DADADA"/>
        </a:accent4>
        <a:accent5>
          <a:srgbClr val="FFB8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321</TotalTime>
  <Words>1026</Words>
  <Application>Microsoft Office PowerPoint</Application>
  <PresentationFormat>On-screen Show (4:3)</PresentationFormat>
  <Paragraphs>275</Paragraphs>
  <Slides>38</Slides>
  <Notes>1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38</vt:i4>
      </vt:variant>
    </vt:vector>
  </HeadingPairs>
  <TitlesOfParts>
    <vt:vector size="45" baseType="lpstr">
      <vt:lpstr>Arial</vt:lpstr>
      <vt:lpstr>Calibri</vt:lpstr>
      <vt:lpstr>Tahoma</vt:lpstr>
      <vt:lpstr>Times New Roman</vt:lpstr>
      <vt:lpstr>Wingdings</vt:lpstr>
      <vt:lpstr>Ocean</vt:lpstr>
      <vt:lpstr>Chart</vt:lpstr>
      <vt:lpstr> CLINICAL FEATURES AND  ACUTE PSYCHOSIS  TREATMENT  AMONG METHAMPHETAMIN USERS    NGUYEN HUU THANG, MD</vt:lpstr>
      <vt:lpstr>CONTENTS</vt:lpstr>
      <vt:lpstr>Introduction</vt:lpstr>
      <vt:lpstr>ĐẶT VẤN ĐỀ</vt:lpstr>
      <vt:lpstr>LITERATURE REVIEW</vt:lpstr>
      <vt:lpstr>LITERATURE REVIEW</vt:lpstr>
      <vt:lpstr>LITERATURE REVIEW</vt:lpstr>
      <vt:lpstr>LITERATURE REVIEW</vt:lpstr>
      <vt:lpstr>  METHOD</vt:lpstr>
      <vt:lpstr>PowerPoint Presentation</vt:lpstr>
      <vt:lpstr>METHOD</vt:lpstr>
      <vt:lpstr>METHOD</vt:lpstr>
      <vt:lpstr>METHOD</vt:lpstr>
      <vt:lpstr>METHOD</vt:lpstr>
      <vt:lpstr>Data collection and analysis</vt:lpstr>
      <vt:lpstr>RESULTS </vt:lpstr>
      <vt:lpstr>Gender</vt:lpstr>
      <vt:lpstr>Residence</vt:lpstr>
      <vt:lpstr>Occupation </vt:lpstr>
      <vt:lpstr>Drug use triggers</vt:lpstr>
      <vt:lpstr>Frequency </vt:lpstr>
      <vt:lpstr>Duration of use</vt:lpstr>
      <vt:lpstr>No. of psychosis episode</vt:lpstr>
      <vt:lpstr>Diagnosis</vt:lpstr>
      <vt:lpstr>  RESULTS Early symptoms</vt:lpstr>
      <vt:lpstr>Clinical features</vt:lpstr>
      <vt:lpstr>Paranoid thoughts</vt:lpstr>
      <vt:lpstr>Types of Hallucination</vt:lpstr>
      <vt:lpstr>Behavior disorders</vt:lpstr>
      <vt:lpstr>Other symptoms</vt:lpstr>
      <vt:lpstr>RESULTS Treatment outcomes</vt:lpstr>
      <vt:lpstr>RESULTS Hallucination</vt:lpstr>
      <vt:lpstr>Paranoid thoughts</vt:lpstr>
      <vt:lpstr>BPRS - Brief Psychiatric Rating Scale</vt:lpstr>
      <vt:lpstr>Extrapyramidal symptoms (EPS)</vt:lpstr>
      <vt:lpstr>Conclusions</vt:lpstr>
      <vt:lpstr>Conclusions</vt:lpstr>
      <vt:lpstr>PowerPoint Presentation</vt:lpstr>
    </vt:vector>
  </TitlesOfParts>
  <Company>CKK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CLINICAL FEATURES AND ACUTE PSYCHOSIS  TREATMENT AMONG METHAMPHETAMIN USERS    NGUYEN HUU THANG, MD</dc:title>
  <dc:creator>Windows User</dc:creator>
  <cp:lastModifiedBy>nschitrung@yahoo.com</cp:lastModifiedBy>
  <cp:revision>35</cp:revision>
  <dcterms:created xsi:type="dcterms:W3CDTF">2017-07-30T15:06:49Z</dcterms:created>
  <dcterms:modified xsi:type="dcterms:W3CDTF">2017-08-02T13:33:23Z</dcterms:modified>
</cp:coreProperties>
</file>

<file path=docProps/thumbnail.jpeg>
</file>