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97" r:id="rId3"/>
    <p:sldId id="301" r:id="rId4"/>
    <p:sldId id="302" r:id="rId5"/>
    <p:sldId id="261" r:id="rId6"/>
    <p:sldId id="298" r:id="rId7"/>
    <p:sldId id="270" r:id="rId8"/>
    <p:sldId id="272" r:id="rId9"/>
    <p:sldId id="273" r:id="rId10"/>
    <p:sldId id="274" r:id="rId11"/>
    <p:sldId id="275" r:id="rId12"/>
    <p:sldId id="293" r:id="rId13"/>
    <p:sldId id="303" r:id="rId14"/>
    <p:sldId id="304" r:id="rId15"/>
    <p:sldId id="29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76122" autoAdjust="0"/>
  </p:normalViewPr>
  <p:slideViewPr>
    <p:cSldViewPr>
      <p:cViewPr varScale="1">
        <p:scale>
          <a:sx n="44" d="100"/>
          <a:sy n="44" d="100"/>
        </p:scale>
        <p:origin x="228"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E:\H.Son\other\HS\NCCS\NCCS2015\ket%20qua.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'[ket qua.xlsx]Sheet2'!$B$17:$B$22</c:f>
              <c:strCache>
                <c:ptCount val="6"/>
                <c:pt idx="0">
                  <c:v>HIV</c:v>
                </c:pt>
                <c:pt idx="1">
                  <c:v>Currently on ARV treatment</c:v>
                </c:pt>
                <c:pt idx="2">
                  <c:v>HBV</c:v>
                </c:pt>
                <c:pt idx="3">
                  <c:v>HCV</c:v>
                </c:pt>
                <c:pt idx="4">
                  <c:v>TB treatment</c:v>
                </c:pt>
                <c:pt idx="5">
                  <c:v>Metal health disorder</c:v>
                </c:pt>
              </c:strCache>
            </c:strRef>
          </c:cat>
          <c:val>
            <c:numRef>
              <c:f>'[ket qua.xlsx]Sheet2'!$C$17:$C$22</c:f>
              <c:numCache>
                <c:formatCode>0.0%</c:formatCode>
                <c:ptCount val="6"/>
                <c:pt idx="0">
                  <c:v>0.40899999999999997</c:v>
                </c:pt>
                <c:pt idx="1">
                  <c:v>0.379</c:v>
                </c:pt>
                <c:pt idx="2">
                  <c:v>0.127</c:v>
                </c:pt>
                <c:pt idx="3">
                  <c:v>0.49199999999999999</c:v>
                </c:pt>
                <c:pt idx="4">
                  <c:v>2.3E-2</c:v>
                </c:pt>
                <c:pt idx="5">
                  <c:v>4.0000000000000001E-3</c:v>
                </c:pt>
              </c:numCache>
            </c:numRef>
          </c:val>
        </c:ser>
        <c:dLbls>
          <c:showLegendKey val="0"/>
          <c:showVal val="1"/>
          <c:showCatName val="0"/>
          <c:showSerName val="0"/>
          <c:showPercent val="0"/>
          <c:showBubbleSize val="0"/>
        </c:dLbls>
        <c:gapWidth val="150"/>
        <c:overlap val="-25"/>
        <c:axId val="2135372640"/>
        <c:axId val="2135373184"/>
      </c:barChart>
      <c:catAx>
        <c:axId val="21353726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2135373184"/>
        <c:crosses val="autoZero"/>
        <c:auto val="1"/>
        <c:lblAlgn val="ctr"/>
        <c:lblOffset val="100"/>
        <c:noMultiLvlLbl val="0"/>
      </c:catAx>
      <c:valAx>
        <c:axId val="2135373184"/>
        <c:scaling>
          <c:orientation val="minMax"/>
        </c:scaling>
        <c:delete val="1"/>
        <c:axPos val="l"/>
        <c:numFmt formatCode="0.0%" sourceLinked="1"/>
        <c:majorTickMark val="none"/>
        <c:minorTickMark val="none"/>
        <c:tickLblPos val="nextTo"/>
        <c:crossAx val="2135372640"/>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151515151515152E-2"/>
          <c:y val="2.9803514144065325E-2"/>
          <c:w val="0.96666666666666667"/>
          <c:h val="0.86788568095654706"/>
        </c:manualLayout>
      </c:layout>
      <c:barChart>
        <c:barDir val="col"/>
        <c:grouping val="clustered"/>
        <c:varyColors val="0"/>
        <c:ser>
          <c:idx val="0"/>
          <c:order val="0"/>
          <c:tx>
            <c:strRef>
              <c:f>Sheet2!$I$2</c:f>
              <c:strCache>
                <c:ptCount val="1"/>
                <c:pt idx="0">
                  <c:v>Within the last 30 days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Sheet2!$B$3:$B$6</c:f>
              <c:strCache>
                <c:ptCount val="4"/>
                <c:pt idx="0">
                  <c:v>Morphine/Heroin</c:v>
                </c:pt>
                <c:pt idx="1">
                  <c:v>Amphetamine</c:v>
                </c:pt>
                <c:pt idx="2">
                  <c:v>Methamphetamine</c:v>
                </c:pt>
                <c:pt idx="3">
                  <c:v>Benzodiazepine</c:v>
                </c:pt>
              </c:strCache>
            </c:strRef>
          </c:cat>
          <c:val>
            <c:numRef>
              <c:f>Sheet2!$I$3:$I$6</c:f>
              <c:numCache>
                <c:formatCode>0.0%</c:formatCode>
                <c:ptCount val="4"/>
                <c:pt idx="0">
                  <c:v>0.10771992818671454</c:v>
                </c:pt>
                <c:pt idx="1">
                  <c:v>9.1561938958707359E-2</c:v>
                </c:pt>
                <c:pt idx="2">
                  <c:v>0.118491921005386</c:v>
                </c:pt>
                <c:pt idx="3">
                  <c:v>2.6929982046678635E-2</c:v>
                </c:pt>
              </c:numCache>
            </c:numRef>
          </c:val>
        </c:ser>
        <c:ser>
          <c:idx val="1"/>
          <c:order val="1"/>
          <c:tx>
            <c:strRef>
              <c:f>Sheet2!$J$2</c:f>
              <c:strCache>
                <c:ptCount val="1"/>
                <c:pt idx="0">
                  <c:v>Within the last 3 months</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Sheet2!$B$3:$B$6</c:f>
              <c:strCache>
                <c:ptCount val="4"/>
                <c:pt idx="0">
                  <c:v>Morphine/Heroin</c:v>
                </c:pt>
                <c:pt idx="1">
                  <c:v>Amphetamine</c:v>
                </c:pt>
                <c:pt idx="2">
                  <c:v>Methamphetamine</c:v>
                </c:pt>
                <c:pt idx="3">
                  <c:v>Benzodiazepine</c:v>
                </c:pt>
              </c:strCache>
            </c:strRef>
          </c:cat>
          <c:val>
            <c:numRef>
              <c:f>Sheet2!$J$3:$J$6</c:f>
              <c:numCache>
                <c:formatCode>0.0%</c:formatCode>
                <c:ptCount val="4"/>
                <c:pt idx="0">
                  <c:v>0.15080789946140036</c:v>
                </c:pt>
                <c:pt idx="1">
                  <c:v>0.12926391382405744</c:v>
                </c:pt>
                <c:pt idx="2">
                  <c:v>0.15260323159784561</c:v>
                </c:pt>
                <c:pt idx="3">
                  <c:v>3.5906642728904849E-2</c:v>
                </c:pt>
              </c:numCache>
            </c:numRef>
          </c:val>
        </c:ser>
        <c:ser>
          <c:idx val="2"/>
          <c:order val="2"/>
          <c:tx>
            <c:strRef>
              <c:f>Sheet2!$K$2</c:f>
              <c:strCache>
                <c:ptCount val="1"/>
                <c:pt idx="0">
                  <c:v>After get MMT</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Sheet2!$B$3:$B$6</c:f>
              <c:strCache>
                <c:ptCount val="4"/>
                <c:pt idx="0">
                  <c:v>Morphine/Heroin</c:v>
                </c:pt>
                <c:pt idx="1">
                  <c:v>Amphetamine</c:v>
                </c:pt>
                <c:pt idx="2">
                  <c:v>Methamphetamine</c:v>
                </c:pt>
                <c:pt idx="3">
                  <c:v>Benzodiazepine</c:v>
                </c:pt>
              </c:strCache>
            </c:strRef>
          </c:cat>
          <c:val>
            <c:numRef>
              <c:f>Sheet2!$K$3:$K$6</c:f>
              <c:numCache>
                <c:formatCode>0.0%</c:formatCode>
                <c:ptCount val="4"/>
                <c:pt idx="0">
                  <c:v>0.19389587073608616</c:v>
                </c:pt>
                <c:pt idx="1">
                  <c:v>0.17773788150807898</c:v>
                </c:pt>
                <c:pt idx="2">
                  <c:v>0.21903052064631956</c:v>
                </c:pt>
                <c:pt idx="3">
                  <c:v>4.8473967684021541E-2</c:v>
                </c:pt>
              </c:numCache>
            </c:numRef>
          </c:val>
        </c:ser>
        <c:dLbls>
          <c:showLegendKey val="0"/>
          <c:showVal val="1"/>
          <c:showCatName val="0"/>
          <c:showSerName val="0"/>
          <c:showPercent val="0"/>
          <c:showBubbleSize val="0"/>
        </c:dLbls>
        <c:gapWidth val="150"/>
        <c:overlap val="-25"/>
        <c:axId val="77047856"/>
        <c:axId val="77049488"/>
      </c:barChart>
      <c:catAx>
        <c:axId val="77047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77049488"/>
        <c:crosses val="autoZero"/>
        <c:auto val="1"/>
        <c:lblAlgn val="ctr"/>
        <c:lblOffset val="100"/>
        <c:noMultiLvlLbl val="0"/>
      </c:catAx>
      <c:valAx>
        <c:axId val="77049488"/>
        <c:scaling>
          <c:orientation val="minMax"/>
        </c:scaling>
        <c:delete val="1"/>
        <c:axPos val="l"/>
        <c:numFmt formatCode="0.0%" sourceLinked="1"/>
        <c:majorTickMark val="none"/>
        <c:minorTickMark val="none"/>
        <c:tickLblPos val="nextTo"/>
        <c:crossAx val="77047856"/>
        <c:crosses val="autoZero"/>
        <c:crossBetween val="between"/>
      </c:valAx>
      <c:spPr>
        <a:noFill/>
        <a:ln>
          <a:noFill/>
        </a:ln>
        <a:effectLst/>
      </c:spPr>
    </c:plotArea>
    <c:legend>
      <c:legendPos val="t"/>
      <c:layout>
        <c:manualLayout>
          <c:xMode val="edge"/>
          <c:yMode val="edge"/>
          <c:x val="0.21862944404676687"/>
          <c:y val="0.94444444444444442"/>
          <c:w val="0.46880171796707232"/>
          <c:h val="3.9062773403324584E-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15204D-67A8-45C5-B786-6F89C5460F04}" type="doc">
      <dgm:prSet loTypeId="urn:microsoft.com/office/officeart/2005/8/layout/hierarchy3" loCatId="list" qsTypeId="urn:microsoft.com/office/officeart/2005/8/quickstyle/simple1" qsCatId="simple" csTypeId="urn:microsoft.com/office/officeart/2005/8/colors/colorful1" csCatId="colorful" phldr="1"/>
      <dgm:spPr/>
    </dgm:pt>
    <dgm:pt modelId="{26A39FD5-C49E-42A6-8B16-2C1BBC160EBB}">
      <dgm:prSet phldrT="[Text]" custT="1"/>
      <dgm:spPr/>
      <dgm:t>
        <a:bodyPr/>
        <a:lstStyle/>
        <a:p>
          <a:r>
            <a:rPr lang="en-US" sz="2200" dirty="0" smtClean="0"/>
            <a:t>Last 30 days</a:t>
          </a:r>
          <a:endParaRPr lang="en-US" sz="2200" dirty="0"/>
        </a:p>
      </dgm:t>
    </dgm:pt>
    <dgm:pt modelId="{8D4020D3-88F9-4655-84D4-89685EBE0907}" type="parTrans" cxnId="{248E6495-3119-4038-9E21-7CD729AF1D81}">
      <dgm:prSet/>
      <dgm:spPr/>
      <dgm:t>
        <a:bodyPr/>
        <a:lstStyle/>
        <a:p>
          <a:endParaRPr lang="en-US"/>
        </a:p>
      </dgm:t>
    </dgm:pt>
    <dgm:pt modelId="{742B82DF-E4D5-4AE1-A616-52CA12A74AEC}" type="sibTrans" cxnId="{248E6495-3119-4038-9E21-7CD729AF1D81}">
      <dgm:prSet/>
      <dgm:spPr/>
      <dgm:t>
        <a:bodyPr/>
        <a:lstStyle/>
        <a:p>
          <a:endParaRPr lang="en-US"/>
        </a:p>
      </dgm:t>
    </dgm:pt>
    <dgm:pt modelId="{766DB839-DC66-4FDA-A7ED-9963123D74D1}">
      <dgm:prSet phldrT="[Text]" custT="1"/>
      <dgm:spPr/>
      <dgm:t>
        <a:bodyPr/>
        <a:lstStyle/>
        <a:p>
          <a:r>
            <a:rPr lang="en-US" sz="2200" dirty="0" smtClean="0"/>
            <a:t>Last 3 months</a:t>
          </a:r>
          <a:endParaRPr lang="en-US" sz="2200" dirty="0"/>
        </a:p>
      </dgm:t>
    </dgm:pt>
    <dgm:pt modelId="{1C93BDCD-AED5-44E5-B70C-6FB443CAFFEE}" type="parTrans" cxnId="{7363168C-ABA0-480C-9BDE-C56BE419D4D7}">
      <dgm:prSet/>
      <dgm:spPr/>
      <dgm:t>
        <a:bodyPr/>
        <a:lstStyle/>
        <a:p>
          <a:endParaRPr lang="en-US"/>
        </a:p>
      </dgm:t>
    </dgm:pt>
    <dgm:pt modelId="{E38FDB74-AA84-4E6C-8C93-B1F271DBBB7F}" type="sibTrans" cxnId="{7363168C-ABA0-480C-9BDE-C56BE419D4D7}">
      <dgm:prSet/>
      <dgm:spPr/>
      <dgm:t>
        <a:bodyPr/>
        <a:lstStyle/>
        <a:p>
          <a:endParaRPr lang="en-US"/>
        </a:p>
      </dgm:t>
    </dgm:pt>
    <dgm:pt modelId="{6C0029B8-403C-4F42-B270-BE23706D88EC}">
      <dgm:prSet phldrT="[Text]" custT="1"/>
      <dgm:spPr/>
      <dgm:t>
        <a:bodyPr/>
        <a:lstStyle/>
        <a:p>
          <a:r>
            <a:rPr lang="en-US" sz="2200" dirty="0" smtClean="0"/>
            <a:t>Last 6 months</a:t>
          </a:r>
          <a:endParaRPr lang="en-US" sz="2200" dirty="0"/>
        </a:p>
      </dgm:t>
    </dgm:pt>
    <dgm:pt modelId="{8E3EE14C-A043-443A-8975-4B17DF865BAE}" type="parTrans" cxnId="{CA427B12-7967-41A5-9A92-190214BD3D78}">
      <dgm:prSet/>
      <dgm:spPr/>
      <dgm:t>
        <a:bodyPr/>
        <a:lstStyle/>
        <a:p>
          <a:endParaRPr lang="en-US"/>
        </a:p>
      </dgm:t>
    </dgm:pt>
    <dgm:pt modelId="{BB46150D-50A2-43F2-AF5E-ECE1471C32F8}" type="sibTrans" cxnId="{CA427B12-7967-41A5-9A92-190214BD3D78}">
      <dgm:prSet/>
      <dgm:spPr/>
      <dgm:t>
        <a:bodyPr/>
        <a:lstStyle/>
        <a:p>
          <a:endParaRPr lang="en-US"/>
        </a:p>
      </dgm:t>
    </dgm:pt>
    <dgm:pt modelId="{DE2DD8DD-754A-49D9-BDD7-A12EE5409FE9}">
      <dgm:prSet/>
      <dgm:spPr/>
      <dgm:t>
        <a:bodyPr/>
        <a:lstStyle/>
        <a:p>
          <a:r>
            <a:rPr lang="en-US" dirty="0" smtClean="0"/>
            <a:t>12.6%</a:t>
          </a:r>
          <a:endParaRPr lang="en-US" dirty="0"/>
        </a:p>
      </dgm:t>
    </dgm:pt>
    <dgm:pt modelId="{036D60C9-8612-43AE-99B2-1914743689B8}" type="parTrans" cxnId="{19953933-02AB-442B-8D12-64ECE6594EDF}">
      <dgm:prSet/>
      <dgm:spPr/>
      <dgm:t>
        <a:bodyPr/>
        <a:lstStyle/>
        <a:p>
          <a:endParaRPr lang="en-US"/>
        </a:p>
      </dgm:t>
    </dgm:pt>
    <dgm:pt modelId="{35851F2E-97A8-4430-AB15-F5B5DD68479A}" type="sibTrans" cxnId="{19953933-02AB-442B-8D12-64ECE6594EDF}">
      <dgm:prSet/>
      <dgm:spPr/>
      <dgm:t>
        <a:bodyPr/>
        <a:lstStyle/>
        <a:p>
          <a:endParaRPr lang="en-US"/>
        </a:p>
      </dgm:t>
    </dgm:pt>
    <dgm:pt modelId="{09CAC4E3-1A91-46A9-A2A9-3F9F869C2314}">
      <dgm:prSet/>
      <dgm:spPr/>
      <dgm:t>
        <a:bodyPr/>
        <a:lstStyle/>
        <a:p>
          <a:r>
            <a:rPr lang="en-US" dirty="0" smtClean="0"/>
            <a:t>18.3%</a:t>
          </a:r>
          <a:endParaRPr lang="en-US" dirty="0"/>
        </a:p>
      </dgm:t>
    </dgm:pt>
    <dgm:pt modelId="{2E899451-52F2-427E-811E-58F51D10ED1E}" type="parTrans" cxnId="{8F8C82D0-D35C-4F73-AA33-9AA4DD14F335}">
      <dgm:prSet/>
      <dgm:spPr/>
      <dgm:t>
        <a:bodyPr/>
        <a:lstStyle/>
        <a:p>
          <a:endParaRPr lang="en-US"/>
        </a:p>
      </dgm:t>
    </dgm:pt>
    <dgm:pt modelId="{D10648F4-B77E-4161-8437-B52032594592}" type="sibTrans" cxnId="{8F8C82D0-D35C-4F73-AA33-9AA4DD14F335}">
      <dgm:prSet/>
      <dgm:spPr/>
      <dgm:t>
        <a:bodyPr/>
        <a:lstStyle/>
        <a:p>
          <a:endParaRPr lang="en-US"/>
        </a:p>
      </dgm:t>
    </dgm:pt>
    <dgm:pt modelId="{9759ACD0-F2A6-48DA-8B1F-39AB536767DD}">
      <dgm:prSet/>
      <dgm:spPr/>
      <dgm:t>
        <a:bodyPr/>
        <a:lstStyle/>
        <a:p>
          <a:r>
            <a:rPr lang="en-US" dirty="0" smtClean="0"/>
            <a:t>26%</a:t>
          </a:r>
          <a:endParaRPr lang="en-US" dirty="0"/>
        </a:p>
      </dgm:t>
    </dgm:pt>
    <dgm:pt modelId="{41B83EA2-2057-4355-9752-2CC6CEEB6E49}" type="parTrans" cxnId="{6EF4479A-06D6-4FBE-94C6-14A2AA1513B5}">
      <dgm:prSet/>
      <dgm:spPr/>
      <dgm:t>
        <a:bodyPr/>
        <a:lstStyle/>
        <a:p>
          <a:endParaRPr lang="en-US"/>
        </a:p>
      </dgm:t>
    </dgm:pt>
    <dgm:pt modelId="{F56CA5A1-9C72-457E-962E-EE23E1BB652A}" type="sibTrans" cxnId="{6EF4479A-06D6-4FBE-94C6-14A2AA1513B5}">
      <dgm:prSet/>
      <dgm:spPr/>
      <dgm:t>
        <a:bodyPr/>
        <a:lstStyle/>
        <a:p>
          <a:endParaRPr lang="en-US"/>
        </a:p>
      </dgm:t>
    </dgm:pt>
    <dgm:pt modelId="{D99B7C8B-1987-44EC-AB7A-16A7029A395D}" type="pres">
      <dgm:prSet presAssocID="{0B15204D-67A8-45C5-B786-6F89C5460F04}" presName="diagram" presStyleCnt="0">
        <dgm:presLayoutVars>
          <dgm:chPref val="1"/>
          <dgm:dir/>
          <dgm:animOne val="branch"/>
          <dgm:animLvl val="lvl"/>
          <dgm:resizeHandles/>
        </dgm:presLayoutVars>
      </dgm:prSet>
      <dgm:spPr/>
    </dgm:pt>
    <dgm:pt modelId="{84931FBC-9413-466A-A15F-88E52C165CCC}" type="pres">
      <dgm:prSet presAssocID="{26A39FD5-C49E-42A6-8B16-2C1BBC160EBB}" presName="root" presStyleCnt="0"/>
      <dgm:spPr/>
    </dgm:pt>
    <dgm:pt modelId="{F52E9E21-ACF8-4EB5-8782-BDDD5F560188}" type="pres">
      <dgm:prSet presAssocID="{26A39FD5-C49E-42A6-8B16-2C1BBC160EBB}" presName="rootComposite" presStyleCnt="0"/>
      <dgm:spPr/>
    </dgm:pt>
    <dgm:pt modelId="{50BEBE86-4DDD-430D-B42B-5815498D6B3D}" type="pres">
      <dgm:prSet presAssocID="{26A39FD5-C49E-42A6-8B16-2C1BBC160EBB}" presName="rootText" presStyleLbl="node1" presStyleIdx="0" presStyleCnt="3" custScaleX="109739" custScaleY="76969"/>
      <dgm:spPr/>
      <dgm:t>
        <a:bodyPr/>
        <a:lstStyle/>
        <a:p>
          <a:endParaRPr lang="en-US"/>
        </a:p>
      </dgm:t>
    </dgm:pt>
    <dgm:pt modelId="{909E7446-2A1E-4198-9FBA-36AB75590937}" type="pres">
      <dgm:prSet presAssocID="{26A39FD5-C49E-42A6-8B16-2C1BBC160EBB}" presName="rootConnector" presStyleLbl="node1" presStyleIdx="0" presStyleCnt="3"/>
      <dgm:spPr/>
      <dgm:t>
        <a:bodyPr/>
        <a:lstStyle/>
        <a:p>
          <a:endParaRPr lang="en-US"/>
        </a:p>
      </dgm:t>
    </dgm:pt>
    <dgm:pt modelId="{FC512085-3602-48CF-BF8F-7637C5CCF6F4}" type="pres">
      <dgm:prSet presAssocID="{26A39FD5-C49E-42A6-8B16-2C1BBC160EBB}" presName="childShape" presStyleCnt="0"/>
      <dgm:spPr/>
    </dgm:pt>
    <dgm:pt modelId="{1D10B732-E1F1-47A3-AF09-D481056250C6}" type="pres">
      <dgm:prSet presAssocID="{036D60C9-8612-43AE-99B2-1914743689B8}" presName="Name13" presStyleLbl="parChTrans1D2" presStyleIdx="0" presStyleCnt="3"/>
      <dgm:spPr/>
      <dgm:t>
        <a:bodyPr/>
        <a:lstStyle/>
        <a:p>
          <a:endParaRPr lang="en-US"/>
        </a:p>
      </dgm:t>
    </dgm:pt>
    <dgm:pt modelId="{0D59A4A5-095E-4E07-A1E7-E55A14D8A5DE}" type="pres">
      <dgm:prSet presAssocID="{DE2DD8DD-754A-49D9-BDD7-A12EE5409FE9}" presName="childText" presStyleLbl="bgAcc1" presStyleIdx="0" presStyleCnt="3">
        <dgm:presLayoutVars>
          <dgm:bulletEnabled val="1"/>
        </dgm:presLayoutVars>
      </dgm:prSet>
      <dgm:spPr/>
      <dgm:t>
        <a:bodyPr/>
        <a:lstStyle/>
        <a:p>
          <a:endParaRPr lang="en-US"/>
        </a:p>
      </dgm:t>
    </dgm:pt>
    <dgm:pt modelId="{777FEEC3-9585-47C7-B82A-766771377EFE}" type="pres">
      <dgm:prSet presAssocID="{766DB839-DC66-4FDA-A7ED-9963123D74D1}" presName="root" presStyleCnt="0"/>
      <dgm:spPr/>
    </dgm:pt>
    <dgm:pt modelId="{11DDB0FB-3836-4D18-A47E-4647C52582E9}" type="pres">
      <dgm:prSet presAssocID="{766DB839-DC66-4FDA-A7ED-9963123D74D1}" presName="rootComposite" presStyleCnt="0"/>
      <dgm:spPr/>
    </dgm:pt>
    <dgm:pt modelId="{F46BE143-7823-42B7-8599-DB8820BA7C71}" type="pres">
      <dgm:prSet presAssocID="{766DB839-DC66-4FDA-A7ED-9963123D74D1}" presName="rootText" presStyleLbl="node1" presStyleIdx="1" presStyleCnt="3" custScaleX="127876" custScaleY="76969"/>
      <dgm:spPr/>
      <dgm:t>
        <a:bodyPr/>
        <a:lstStyle/>
        <a:p>
          <a:endParaRPr lang="en-US"/>
        </a:p>
      </dgm:t>
    </dgm:pt>
    <dgm:pt modelId="{C9CBB139-CACE-4158-B1DC-B0711A07B2AB}" type="pres">
      <dgm:prSet presAssocID="{766DB839-DC66-4FDA-A7ED-9963123D74D1}" presName="rootConnector" presStyleLbl="node1" presStyleIdx="1" presStyleCnt="3"/>
      <dgm:spPr/>
      <dgm:t>
        <a:bodyPr/>
        <a:lstStyle/>
        <a:p>
          <a:endParaRPr lang="en-US"/>
        </a:p>
      </dgm:t>
    </dgm:pt>
    <dgm:pt modelId="{7CC977A1-DFD7-4483-BD77-83DC06A79A4C}" type="pres">
      <dgm:prSet presAssocID="{766DB839-DC66-4FDA-A7ED-9963123D74D1}" presName="childShape" presStyleCnt="0"/>
      <dgm:spPr/>
    </dgm:pt>
    <dgm:pt modelId="{F474A304-4022-4B5D-AFF8-905CB035007C}" type="pres">
      <dgm:prSet presAssocID="{2E899451-52F2-427E-811E-58F51D10ED1E}" presName="Name13" presStyleLbl="parChTrans1D2" presStyleIdx="1" presStyleCnt="3"/>
      <dgm:spPr/>
      <dgm:t>
        <a:bodyPr/>
        <a:lstStyle/>
        <a:p>
          <a:endParaRPr lang="en-US"/>
        </a:p>
      </dgm:t>
    </dgm:pt>
    <dgm:pt modelId="{9100668D-0D05-480B-B18B-327AFB2C61CD}" type="pres">
      <dgm:prSet presAssocID="{09CAC4E3-1A91-46A9-A2A9-3F9F869C2314}" presName="childText" presStyleLbl="bgAcc1" presStyleIdx="1" presStyleCnt="3">
        <dgm:presLayoutVars>
          <dgm:bulletEnabled val="1"/>
        </dgm:presLayoutVars>
      </dgm:prSet>
      <dgm:spPr/>
      <dgm:t>
        <a:bodyPr/>
        <a:lstStyle/>
        <a:p>
          <a:endParaRPr lang="en-US"/>
        </a:p>
      </dgm:t>
    </dgm:pt>
    <dgm:pt modelId="{5EBE719D-542F-47BB-9C55-5998F57E920B}" type="pres">
      <dgm:prSet presAssocID="{6C0029B8-403C-4F42-B270-BE23706D88EC}" presName="root" presStyleCnt="0"/>
      <dgm:spPr/>
    </dgm:pt>
    <dgm:pt modelId="{1794802D-020B-456F-A8BB-EDB9EB56D01F}" type="pres">
      <dgm:prSet presAssocID="{6C0029B8-403C-4F42-B270-BE23706D88EC}" presName="rootComposite" presStyleCnt="0"/>
      <dgm:spPr/>
    </dgm:pt>
    <dgm:pt modelId="{35E24743-31F5-4C7F-9F80-B8043D66014D}" type="pres">
      <dgm:prSet presAssocID="{6C0029B8-403C-4F42-B270-BE23706D88EC}" presName="rootText" presStyleLbl="node1" presStyleIdx="2" presStyleCnt="3" custScaleX="130409" custScaleY="76969"/>
      <dgm:spPr/>
      <dgm:t>
        <a:bodyPr/>
        <a:lstStyle/>
        <a:p>
          <a:endParaRPr lang="en-US"/>
        </a:p>
      </dgm:t>
    </dgm:pt>
    <dgm:pt modelId="{91C7B621-C88E-4CB9-AF77-780AFBC5CB67}" type="pres">
      <dgm:prSet presAssocID="{6C0029B8-403C-4F42-B270-BE23706D88EC}" presName="rootConnector" presStyleLbl="node1" presStyleIdx="2" presStyleCnt="3"/>
      <dgm:spPr/>
      <dgm:t>
        <a:bodyPr/>
        <a:lstStyle/>
        <a:p>
          <a:endParaRPr lang="en-US"/>
        </a:p>
      </dgm:t>
    </dgm:pt>
    <dgm:pt modelId="{CCF50637-5044-4453-A494-24E2ECE32A5B}" type="pres">
      <dgm:prSet presAssocID="{6C0029B8-403C-4F42-B270-BE23706D88EC}" presName="childShape" presStyleCnt="0"/>
      <dgm:spPr/>
    </dgm:pt>
    <dgm:pt modelId="{D2D748C1-F9EA-4A92-A406-0D69E672CE25}" type="pres">
      <dgm:prSet presAssocID="{41B83EA2-2057-4355-9752-2CC6CEEB6E49}" presName="Name13" presStyleLbl="parChTrans1D2" presStyleIdx="2" presStyleCnt="3"/>
      <dgm:spPr/>
      <dgm:t>
        <a:bodyPr/>
        <a:lstStyle/>
        <a:p>
          <a:endParaRPr lang="en-US"/>
        </a:p>
      </dgm:t>
    </dgm:pt>
    <dgm:pt modelId="{F8E832AD-39A1-4DA6-9198-5842D75B7406}" type="pres">
      <dgm:prSet presAssocID="{9759ACD0-F2A6-48DA-8B1F-39AB536767DD}" presName="childText" presStyleLbl="bgAcc1" presStyleIdx="2" presStyleCnt="3">
        <dgm:presLayoutVars>
          <dgm:bulletEnabled val="1"/>
        </dgm:presLayoutVars>
      </dgm:prSet>
      <dgm:spPr/>
      <dgm:t>
        <a:bodyPr/>
        <a:lstStyle/>
        <a:p>
          <a:endParaRPr lang="en-US"/>
        </a:p>
      </dgm:t>
    </dgm:pt>
  </dgm:ptLst>
  <dgm:cxnLst>
    <dgm:cxn modelId="{3D03F89B-DD0F-4139-9863-986547C95A56}" type="presOf" srcId="{09CAC4E3-1A91-46A9-A2A9-3F9F869C2314}" destId="{9100668D-0D05-480B-B18B-327AFB2C61CD}" srcOrd="0" destOrd="0" presId="urn:microsoft.com/office/officeart/2005/8/layout/hierarchy3"/>
    <dgm:cxn modelId="{7363168C-ABA0-480C-9BDE-C56BE419D4D7}" srcId="{0B15204D-67A8-45C5-B786-6F89C5460F04}" destId="{766DB839-DC66-4FDA-A7ED-9963123D74D1}" srcOrd="1" destOrd="0" parTransId="{1C93BDCD-AED5-44E5-B70C-6FB443CAFFEE}" sibTransId="{E38FDB74-AA84-4E6C-8C93-B1F271DBBB7F}"/>
    <dgm:cxn modelId="{D0670A72-55AE-409D-868E-B936121CD5E6}" type="presOf" srcId="{766DB839-DC66-4FDA-A7ED-9963123D74D1}" destId="{F46BE143-7823-42B7-8599-DB8820BA7C71}" srcOrd="0" destOrd="0" presId="urn:microsoft.com/office/officeart/2005/8/layout/hierarchy3"/>
    <dgm:cxn modelId="{4F58DAF7-ACFF-4519-991C-E18D616A4283}" type="presOf" srcId="{26A39FD5-C49E-42A6-8B16-2C1BBC160EBB}" destId="{50BEBE86-4DDD-430D-B42B-5815498D6B3D}" srcOrd="0" destOrd="0" presId="urn:microsoft.com/office/officeart/2005/8/layout/hierarchy3"/>
    <dgm:cxn modelId="{0BF3ED71-0B81-4C7C-B821-D3B6BA720A7F}" type="presOf" srcId="{26A39FD5-C49E-42A6-8B16-2C1BBC160EBB}" destId="{909E7446-2A1E-4198-9FBA-36AB75590937}" srcOrd="1" destOrd="0" presId="urn:microsoft.com/office/officeart/2005/8/layout/hierarchy3"/>
    <dgm:cxn modelId="{8F8C82D0-D35C-4F73-AA33-9AA4DD14F335}" srcId="{766DB839-DC66-4FDA-A7ED-9963123D74D1}" destId="{09CAC4E3-1A91-46A9-A2A9-3F9F869C2314}" srcOrd="0" destOrd="0" parTransId="{2E899451-52F2-427E-811E-58F51D10ED1E}" sibTransId="{D10648F4-B77E-4161-8437-B52032594592}"/>
    <dgm:cxn modelId="{D29FB34F-FDAD-4401-BB40-0E044266EE3B}" type="presOf" srcId="{6C0029B8-403C-4F42-B270-BE23706D88EC}" destId="{91C7B621-C88E-4CB9-AF77-780AFBC5CB67}" srcOrd="1" destOrd="0" presId="urn:microsoft.com/office/officeart/2005/8/layout/hierarchy3"/>
    <dgm:cxn modelId="{CA427B12-7967-41A5-9A92-190214BD3D78}" srcId="{0B15204D-67A8-45C5-B786-6F89C5460F04}" destId="{6C0029B8-403C-4F42-B270-BE23706D88EC}" srcOrd="2" destOrd="0" parTransId="{8E3EE14C-A043-443A-8975-4B17DF865BAE}" sibTransId="{BB46150D-50A2-43F2-AF5E-ECE1471C32F8}"/>
    <dgm:cxn modelId="{89F0E026-2005-46FF-8106-3E37456DECEC}" type="presOf" srcId="{9759ACD0-F2A6-48DA-8B1F-39AB536767DD}" destId="{F8E832AD-39A1-4DA6-9198-5842D75B7406}" srcOrd="0" destOrd="0" presId="urn:microsoft.com/office/officeart/2005/8/layout/hierarchy3"/>
    <dgm:cxn modelId="{248E6495-3119-4038-9E21-7CD729AF1D81}" srcId="{0B15204D-67A8-45C5-B786-6F89C5460F04}" destId="{26A39FD5-C49E-42A6-8B16-2C1BBC160EBB}" srcOrd="0" destOrd="0" parTransId="{8D4020D3-88F9-4655-84D4-89685EBE0907}" sibTransId="{742B82DF-E4D5-4AE1-A616-52CA12A74AEC}"/>
    <dgm:cxn modelId="{8A5D09FB-12BA-4337-923D-EE27100FF1B7}" type="presOf" srcId="{6C0029B8-403C-4F42-B270-BE23706D88EC}" destId="{35E24743-31F5-4C7F-9F80-B8043D66014D}" srcOrd="0" destOrd="0" presId="urn:microsoft.com/office/officeart/2005/8/layout/hierarchy3"/>
    <dgm:cxn modelId="{F5F5262C-8C88-4036-9780-1264B357AD87}" type="presOf" srcId="{036D60C9-8612-43AE-99B2-1914743689B8}" destId="{1D10B732-E1F1-47A3-AF09-D481056250C6}" srcOrd="0" destOrd="0" presId="urn:microsoft.com/office/officeart/2005/8/layout/hierarchy3"/>
    <dgm:cxn modelId="{E0FF47A0-ED55-4EAC-9C1D-C9E7EE52057D}" type="presOf" srcId="{0B15204D-67A8-45C5-B786-6F89C5460F04}" destId="{D99B7C8B-1987-44EC-AB7A-16A7029A395D}" srcOrd="0" destOrd="0" presId="urn:microsoft.com/office/officeart/2005/8/layout/hierarchy3"/>
    <dgm:cxn modelId="{F2665D64-B6CC-4FCA-9521-5D4A64DE5FAF}" type="presOf" srcId="{766DB839-DC66-4FDA-A7ED-9963123D74D1}" destId="{C9CBB139-CACE-4158-B1DC-B0711A07B2AB}" srcOrd="1" destOrd="0" presId="urn:microsoft.com/office/officeart/2005/8/layout/hierarchy3"/>
    <dgm:cxn modelId="{6EF4479A-06D6-4FBE-94C6-14A2AA1513B5}" srcId="{6C0029B8-403C-4F42-B270-BE23706D88EC}" destId="{9759ACD0-F2A6-48DA-8B1F-39AB536767DD}" srcOrd="0" destOrd="0" parTransId="{41B83EA2-2057-4355-9752-2CC6CEEB6E49}" sibTransId="{F56CA5A1-9C72-457E-962E-EE23E1BB652A}"/>
    <dgm:cxn modelId="{3FB50FB8-1754-4B92-A97E-4E90EFCC667F}" type="presOf" srcId="{DE2DD8DD-754A-49D9-BDD7-A12EE5409FE9}" destId="{0D59A4A5-095E-4E07-A1E7-E55A14D8A5DE}" srcOrd="0" destOrd="0" presId="urn:microsoft.com/office/officeart/2005/8/layout/hierarchy3"/>
    <dgm:cxn modelId="{2D6ADA91-8838-4EF9-8F94-3101FD207BA1}" type="presOf" srcId="{41B83EA2-2057-4355-9752-2CC6CEEB6E49}" destId="{D2D748C1-F9EA-4A92-A406-0D69E672CE25}" srcOrd="0" destOrd="0" presId="urn:microsoft.com/office/officeart/2005/8/layout/hierarchy3"/>
    <dgm:cxn modelId="{19953933-02AB-442B-8D12-64ECE6594EDF}" srcId="{26A39FD5-C49E-42A6-8B16-2C1BBC160EBB}" destId="{DE2DD8DD-754A-49D9-BDD7-A12EE5409FE9}" srcOrd="0" destOrd="0" parTransId="{036D60C9-8612-43AE-99B2-1914743689B8}" sibTransId="{35851F2E-97A8-4430-AB15-F5B5DD68479A}"/>
    <dgm:cxn modelId="{53F940AF-2FF5-490D-9EFD-4EF6CE2953B9}" type="presOf" srcId="{2E899451-52F2-427E-811E-58F51D10ED1E}" destId="{F474A304-4022-4B5D-AFF8-905CB035007C}" srcOrd="0" destOrd="0" presId="urn:microsoft.com/office/officeart/2005/8/layout/hierarchy3"/>
    <dgm:cxn modelId="{564D6BBD-A256-40F7-A348-6076044CC8E8}" type="presParOf" srcId="{D99B7C8B-1987-44EC-AB7A-16A7029A395D}" destId="{84931FBC-9413-466A-A15F-88E52C165CCC}" srcOrd="0" destOrd="0" presId="urn:microsoft.com/office/officeart/2005/8/layout/hierarchy3"/>
    <dgm:cxn modelId="{845F1937-F04A-40B8-A8C2-E30EF0412ADB}" type="presParOf" srcId="{84931FBC-9413-466A-A15F-88E52C165CCC}" destId="{F52E9E21-ACF8-4EB5-8782-BDDD5F560188}" srcOrd="0" destOrd="0" presId="urn:microsoft.com/office/officeart/2005/8/layout/hierarchy3"/>
    <dgm:cxn modelId="{0A2E5BD5-2DF2-4358-91B3-16886CDC662E}" type="presParOf" srcId="{F52E9E21-ACF8-4EB5-8782-BDDD5F560188}" destId="{50BEBE86-4DDD-430D-B42B-5815498D6B3D}" srcOrd="0" destOrd="0" presId="urn:microsoft.com/office/officeart/2005/8/layout/hierarchy3"/>
    <dgm:cxn modelId="{A256013B-1221-44CC-883D-1C716A68A523}" type="presParOf" srcId="{F52E9E21-ACF8-4EB5-8782-BDDD5F560188}" destId="{909E7446-2A1E-4198-9FBA-36AB75590937}" srcOrd="1" destOrd="0" presId="urn:microsoft.com/office/officeart/2005/8/layout/hierarchy3"/>
    <dgm:cxn modelId="{0F2E2C63-6658-4DEF-AF1E-F1253EFA2DB5}" type="presParOf" srcId="{84931FBC-9413-466A-A15F-88E52C165CCC}" destId="{FC512085-3602-48CF-BF8F-7637C5CCF6F4}" srcOrd="1" destOrd="0" presId="urn:microsoft.com/office/officeart/2005/8/layout/hierarchy3"/>
    <dgm:cxn modelId="{A037183D-6762-42FE-BCED-F42632571382}" type="presParOf" srcId="{FC512085-3602-48CF-BF8F-7637C5CCF6F4}" destId="{1D10B732-E1F1-47A3-AF09-D481056250C6}" srcOrd="0" destOrd="0" presId="urn:microsoft.com/office/officeart/2005/8/layout/hierarchy3"/>
    <dgm:cxn modelId="{E8CDA7EC-5136-4581-9671-B6439ADA12BA}" type="presParOf" srcId="{FC512085-3602-48CF-BF8F-7637C5CCF6F4}" destId="{0D59A4A5-095E-4E07-A1E7-E55A14D8A5DE}" srcOrd="1" destOrd="0" presId="urn:microsoft.com/office/officeart/2005/8/layout/hierarchy3"/>
    <dgm:cxn modelId="{C06D5E62-B276-4AF1-A556-AA5C3AF603E0}" type="presParOf" srcId="{D99B7C8B-1987-44EC-AB7A-16A7029A395D}" destId="{777FEEC3-9585-47C7-B82A-766771377EFE}" srcOrd="1" destOrd="0" presId="urn:microsoft.com/office/officeart/2005/8/layout/hierarchy3"/>
    <dgm:cxn modelId="{CE776BF5-714B-4848-BC9A-42228C7719C2}" type="presParOf" srcId="{777FEEC3-9585-47C7-B82A-766771377EFE}" destId="{11DDB0FB-3836-4D18-A47E-4647C52582E9}" srcOrd="0" destOrd="0" presId="urn:microsoft.com/office/officeart/2005/8/layout/hierarchy3"/>
    <dgm:cxn modelId="{EC3A9F42-766C-4354-8AAD-E1C0E2198C5A}" type="presParOf" srcId="{11DDB0FB-3836-4D18-A47E-4647C52582E9}" destId="{F46BE143-7823-42B7-8599-DB8820BA7C71}" srcOrd="0" destOrd="0" presId="urn:microsoft.com/office/officeart/2005/8/layout/hierarchy3"/>
    <dgm:cxn modelId="{CFBFCCAD-DAF2-41DD-AA67-B64B02BEF40C}" type="presParOf" srcId="{11DDB0FB-3836-4D18-A47E-4647C52582E9}" destId="{C9CBB139-CACE-4158-B1DC-B0711A07B2AB}" srcOrd="1" destOrd="0" presId="urn:microsoft.com/office/officeart/2005/8/layout/hierarchy3"/>
    <dgm:cxn modelId="{5A2E1A2C-38A6-4FCD-A9F1-E0046CA805DA}" type="presParOf" srcId="{777FEEC3-9585-47C7-B82A-766771377EFE}" destId="{7CC977A1-DFD7-4483-BD77-83DC06A79A4C}" srcOrd="1" destOrd="0" presId="urn:microsoft.com/office/officeart/2005/8/layout/hierarchy3"/>
    <dgm:cxn modelId="{37F1ECC3-43C4-441B-AA2C-D62C40D278E9}" type="presParOf" srcId="{7CC977A1-DFD7-4483-BD77-83DC06A79A4C}" destId="{F474A304-4022-4B5D-AFF8-905CB035007C}" srcOrd="0" destOrd="0" presId="urn:microsoft.com/office/officeart/2005/8/layout/hierarchy3"/>
    <dgm:cxn modelId="{92C1D5E8-F0B9-4576-AC56-467C62A50A83}" type="presParOf" srcId="{7CC977A1-DFD7-4483-BD77-83DC06A79A4C}" destId="{9100668D-0D05-480B-B18B-327AFB2C61CD}" srcOrd="1" destOrd="0" presId="urn:microsoft.com/office/officeart/2005/8/layout/hierarchy3"/>
    <dgm:cxn modelId="{5ABFA6AF-87CC-4B5B-BE9A-00A8AC8CD6C3}" type="presParOf" srcId="{D99B7C8B-1987-44EC-AB7A-16A7029A395D}" destId="{5EBE719D-542F-47BB-9C55-5998F57E920B}" srcOrd="2" destOrd="0" presId="urn:microsoft.com/office/officeart/2005/8/layout/hierarchy3"/>
    <dgm:cxn modelId="{B99A9FC5-438B-4EF2-AC27-66799E693BC3}" type="presParOf" srcId="{5EBE719D-542F-47BB-9C55-5998F57E920B}" destId="{1794802D-020B-456F-A8BB-EDB9EB56D01F}" srcOrd="0" destOrd="0" presId="urn:microsoft.com/office/officeart/2005/8/layout/hierarchy3"/>
    <dgm:cxn modelId="{F692A31B-2D01-44EF-A30C-FAE1F82E9461}" type="presParOf" srcId="{1794802D-020B-456F-A8BB-EDB9EB56D01F}" destId="{35E24743-31F5-4C7F-9F80-B8043D66014D}" srcOrd="0" destOrd="0" presId="urn:microsoft.com/office/officeart/2005/8/layout/hierarchy3"/>
    <dgm:cxn modelId="{D262B2F9-868C-48F9-8488-19C6446A427E}" type="presParOf" srcId="{1794802D-020B-456F-A8BB-EDB9EB56D01F}" destId="{91C7B621-C88E-4CB9-AF77-780AFBC5CB67}" srcOrd="1" destOrd="0" presId="urn:microsoft.com/office/officeart/2005/8/layout/hierarchy3"/>
    <dgm:cxn modelId="{CE5A0F6C-6BC7-4976-A37C-37E8C227F9A2}" type="presParOf" srcId="{5EBE719D-542F-47BB-9C55-5998F57E920B}" destId="{CCF50637-5044-4453-A494-24E2ECE32A5B}" srcOrd="1" destOrd="0" presId="urn:microsoft.com/office/officeart/2005/8/layout/hierarchy3"/>
    <dgm:cxn modelId="{F6CC0C67-97F8-4E39-BF1E-4769BB1D1AAC}" type="presParOf" srcId="{CCF50637-5044-4453-A494-24E2ECE32A5B}" destId="{D2D748C1-F9EA-4A92-A406-0D69E672CE25}" srcOrd="0" destOrd="0" presId="urn:microsoft.com/office/officeart/2005/8/layout/hierarchy3"/>
    <dgm:cxn modelId="{A0A61353-9E5C-4B1A-A4E8-5F1C56F60AD5}" type="presParOf" srcId="{CCF50637-5044-4453-A494-24E2ECE32A5B}" destId="{F8E832AD-39A1-4DA6-9198-5842D75B7406}"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BC5091-CE12-4B9E-AE86-EDAC9F43B4A3}" type="doc">
      <dgm:prSet loTypeId="urn:microsoft.com/office/officeart/2005/8/layout/radial4" loCatId="relationship" qsTypeId="urn:microsoft.com/office/officeart/2005/8/quickstyle/simple5" qsCatId="simple" csTypeId="urn:microsoft.com/office/officeart/2005/8/colors/colorful2" csCatId="colorful" phldr="1"/>
      <dgm:spPr/>
      <dgm:t>
        <a:bodyPr/>
        <a:lstStyle/>
        <a:p>
          <a:endParaRPr lang="en-US"/>
        </a:p>
      </dgm:t>
    </dgm:pt>
    <dgm:pt modelId="{278237F4-D421-44EB-B7EF-C29DE5C73DC5}">
      <dgm:prSet phldrT="[Text]"/>
      <dgm:spPr/>
      <dgm:t>
        <a:bodyPr/>
        <a:lstStyle/>
        <a:p>
          <a:r>
            <a:rPr lang="en-US" dirty="0" smtClean="0"/>
            <a:t>AMP/ MET</a:t>
          </a:r>
          <a:endParaRPr lang="en-US" dirty="0"/>
        </a:p>
      </dgm:t>
    </dgm:pt>
    <dgm:pt modelId="{CA4528C9-3B1F-4B20-AAC3-E8385430ED64}" type="parTrans" cxnId="{6BA1DE97-A55B-432E-A0D8-DCE833B62684}">
      <dgm:prSet/>
      <dgm:spPr/>
      <dgm:t>
        <a:bodyPr/>
        <a:lstStyle/>
        <a:p>
          <a:endParaRPr lang="en-US"/>
        </a:p>
      </dgm:t>
    </dgm:pt>
    <dgm:pt modelId="{AFFF7EF1-54CF-452B-BC14-1F8C845AB5FB}" type="sibTrans" cxnId="{6BA1DE97-A55B-432E-A0D8-DCE833B62684}">
      <dgm:prSet/>
      <dgm:spPr/>
      <dgm:t>
        <a:bodyPr/>
        <a:lstStyle/>
        <a:p>
          <a:endParaRPr lang="en-US"/>
        </a:p>
      </dgm:t>
    </dgm:pt>
    <dgm:pt modelId="{B92E6372-BA2E-45D7-9FD0-D526D089F0F3}">
      <dgm:prSet phldrT="[Text]"/>
      <dgm:spPr/>
      <dgm:t>
        <a:bodyPr/>
        <a:lstStyle/>
        <a:p>
          <a:r>
            <a:rPr lang="en-US" dirty="0" smtClean="0"/>
            <a:t>Age</a:t>
          </a:r>
        </a:p>
        <a:p>
          <a:r>
            <a:rPr lang="en-US" dirty="0" smtClean="0"/>
            <a:t>(&lt;35 </a:t>
          </a:r>
          <a:r>
            <a:rPr lang="en-US" dirty="0" err="1" smtClean="0"/>
            <a:t>vs</a:t>
          </a:r>
          <a:r>
            <a:rPr lang="en-US" dirty="0" smtClean="0"/>
            <a:t> 40)</a:t>
          </a:r>
          <a:endParaRPr lang="en-US" dirty="0"/>
        </a:p>
      </dgm:t>
    </dgm:pt>
    <dgm:pt modelId="{F5380031-C6E3-41E4-9A33-EF31FE43F95B}" type="parTrans" cxnId="{A67D1BAF-C3EA-463C-A826-465D6A042236}">
      <dgm:prSet/>
      <dgm:spPr/>
      <dgm:t>
        <a:bodyPr/>
        <a:lstStyle/>
        <a:p>
          <a:endParaRPr lang="en-US"/>
        </a:p>
      </dgm:t>
    </dgm:pt>
    <dgm:pt modelId="{2BB62DAC-9E7D-4C05-8C72-04F9AB5BFEB3}" type="sibTrans" cxnId="{A67D1BAF-C3EA-463C-A826-465D6A042236}">
      <dgm:prSet/>
      <dgm:spPr/>
      <dgm:t>
        <a:bodyPr/>
        <a:lstStyle/>
        <a:p>
          <a:endParaRPr lang="en-US"/>
        </a:p>
      </dgm:t>
    </dgm:pt>
    <dgm:pt modelId="{61676323-73A1-4FAF-BB79-0C6AD17BF439}">
      <dgm:prSet phldrT="[Text]"/>
      <dgm:spPr/>
      <dgm:t>
        <a:bodyPr/>
        <a:lstStyle/>
        <a:p>
          <a:r>
            <a:rPr lang="en-US" dirty="0" smtClean="0"/>
            <a:t>History of ATS use</a:t>
          </a:r>
        </a:p>
        <a:p>
          <a:r>
            <a:rPr lang="en-US" dirty="0" smtClean="0"/>
            <a:t>(Yes </a:t>
          </a:r>
          <a:r>
            <a:rPr lang="en-US" dirty="0" err="1" smtClean="0"/>
            <a:t>vs</a:t>
          </a:r>
          <a:r>
            <a:rPr lang="en-US" dirty="0" smtClean="0"/>
            <a:t> No)</a:t>
          </a:r>
          <a:endParaRPr lang="en-US" dirty="0"/>
        </a:p>
      </dgm:t>
    </dgm:pt>
    <dgm:pt modelId="{CFFCEE32-F659-4E99-A9D9-421795307CBC}" type="parTrans" cxnId="{E2865FFD-DA12-4395-BB7D-81AB6CDBF6A6}">
      <dgm:prSet/>
      <dgm:spPr/>
      <dgm:t>
        <a:bodyPr/>
        <a:lstStyle/>
        <a:p>
          <a:endParaRPr lang="en-US"/>
        </a:p>
      </dgm:t>
    </dgm:pt>
    <dgm:pt modelId="{55C572DC-2672-4006-AB2B-F2097167F059}" type="sibTrans" cxnId="{E2865FFD-DA12-4395-BB7D-81AB6CDBF6A6}">
      <dgm:prSet/>
      <dgm:spPr/>
      <dgm:t>
        <a:bodyPr/>
        <a:lstStyle/>
        <a:p>
          <a:endParaRPr lang="en-US"/>
        </a:p>
      </dgm:t>
    </dgm:pt>
    <dgm:pt modelId="{EDFF9A0F-7D8C-4D4E-954B-B20A43E087AA}">
      <dgm:prSet phldrT="[Text]"/>
      <dgm:spPr/>
      <dgm:t>
        <a:bodyPr/>
        <a:lstStyle/>
        <a:p>
          <a:r>
            <a:rPr lang="en-US" dirty="0" err="1" smtClean="0"/>
            <a:t>Afordabilty</a:t>
          </a:r>
          <a:r>
            <a:rPr lang="en-US" dirty="0" smtClean="0"/>
            <a:t> for MMT</a:t>
          </a:r>
        </a:p>
        <a:p>
          <a:r>
            <a:rPr lang="en-US" dirty="0" smtClean="0"/>
            <a:t>(Self-pay </a:t>
          </a:r>
          <a:r>
            <a:rPr lang="en-US" dirty="0" err="1" smtClean="0"/>
            <a:t>vs</a:t>
          </a:r>
          <a:r>
            <a:rPr lang="en-US" dirty="0" smtClean="0"/>
            <a:t> family supports)</a:t>
          </a:r>
          <a:endParaRPr lang="en-US" dirty="0"/>
        </a:p>
      </dgm:t>
    </dgm:pt>
    <dgm:pt modelId="{4F32E1FF-5643-4DC9-82BB-386632C913F2}" type="parTrans" cxnId="{1C3DE9F5-24C2-4FE8-8292-0C439BBA8C0A}">
      <dgm:prSet/>
      <dgm:spPr/>
      <dgm:t>
        <a:bodyPr/>
        <a:lstStyle/>
        <a:p>
          <a:endParaRPr lang="en-US"/>
        </a:p>
      </dgm:t>
    </dgm:pt>
    <dgm:pt modelId="{D0D8619F-CD4B-435B-9149-A0A2D87E4FA2}" type="sibTrans" cxnId="{1C3DE9F5-24C2-4FE8-8292-0C439BBA8C0A}">
      <dgm:prSet/>
      <dgm:spPr/>
      <dgm:t>
        <a:bodyPr/>
        <a:lstStyle/>
        <a:p>
          <a:endParaRPr lang="en-US"/>
        </a:p>
      </dgm:t>
    </dgm:pt>
    <dgm:pt modelId="{3AE82293-47F4-4675-8A68-03A4FF98BF6C}" type="pres">
      <dgm:prSet presAssocID="{41BC5091-CE12-4B9E-AE86-EDAC9F43B4A3}" presName="cycle" presStyleCnt="0">
        <dgm:presLayoutVars>
          <dgm:chMax val="1"/>
          <dgm:dir/>
          <dgm:animLvl val="ctr"/>
          <dgm:resizeHandles val="exact"/>
        </dgm:presLayoutVars>
      </dgm:prSet>
      <dgm:spPr/>
      <dgm:t>
        <a:bodyPr/>
        <a:lstStyle/>
        <a:p>
          <a:endParaRPr lang="en-US"/>
        </a:p>
      </dgm:t>
    </dgm:pt>
    <dgm:pt modelId="{CFC2A267-3851-4D17-BDA7-0C9F20C991A3}" type="pres">
      <dgm:prSet presAssocID="{278237F4-D421-44EB-B7EF-C29DE5C73DC5}" presName="centerShape" presStyleLbl="node0" presStyleIdx="0" presStyleCnt="1"/>
      <dgm:spPr/>
      <dgm:t>
        <a:bodyPr/>
        <a:lstStyle/>
        <a:p>
          <a:endParaRPr lang="en-US"/>
        </a:p>
      </dgm:t>
    </dgm:pt>
    <dgm:pt modelId="{A0656D40-6CFB-49C8-9547-8160AF8F6002}" type="pres">
      <dgm:prSet presAssocID="{F5380031-C6E3-41E4-9A33-EF31FE43F95B}" presName="parTrans" presStyleLbl="bgSibTrans2D1" presStyleIdx="0" presStyleCnt="3"/>
      <dgm:spPr/>
      <dgm:t>
        <a:bodyPr/>
        <a:lstStyle/>
        <a:p>
          <a:endParaRPr lang="en-US"/>
        </a:p>
      </dgm:t>
    </dgm:pt>
    <dgm:pt modelId="{4C2424DB-B04D-4422-86AB-1C9F228A24A9}" type="pres">
      <dgm:prSet presAssocID="{B92E6372-BA2E-45D7-9FD0-D526D089F0F3}" presName="node" presStyleLbl="node1" presStyleIdx="0" presStyleCnt="3" custScaleX="152133" custRadScaleRad="132771" custRadScaleInc="-18293">
        <dgm:presLayoutVars>
          <dgm:bulletEnabled val="1"/>
        </dgm:presLayoutVars>
      </dgm:prSet>
      <dgm:spPr/>
      <dgm:t>
        <a:bodyPr/>
        <a:lstStyle/>
        <a:p>
          <a:endParaRPr lang="en-US"/>
        </a:p>
      </dgm:t>
    </dgm:pt>
    <dgm:pt modelId="{4123062E-3E61-4873-A3A4-DFF73D83A09B}" type="pres">
      <dgm:prSet presAssocID="{CFFCEE32-F659-4E99-A9D9-421795307CBC}" presName="parTrans" presStyleLbl="bgSibTrans2D1" presStyleIdx="1" presStyleCnt="3"/>
      <dgm:spPr/>
      <dgm:t>
        <a:bodyPr/>
        <a:lstStyle/>
        <a:p>
          <a:endParaRPr lang="en-US"/>
        </a:p>
      </dgm:t>
    </dgm:pt>
    <dgm:pt modelId="{1FCD2FDD-621E-4124-B095-2A4E880471E6}" type="pres">
      <dgm:prSet presAssocID="{61676323-73A1-4FAF-BB79-0C6AD17BF439}" presName="node" presStyleLbl="node1" presStyleIdx="1" presStyleCnt="3" custScaleX="170208">
        <dgm:presLayoutVars>
          <dgm:bulletEnabled val="1"/>
        </dgm:presLayoutVars>
      </dgm:prSet>
      <dgm:spPr/>
      <dgm:t>
        <a:bodyPr/>
        <a:lstStyle/>
        <a:p>
          <a:endParaRPr lang="en-US"/>
        </a:p>
      </dgm:t>
    </dgm:pt>
    <dgm:pt modelId="{681D8DE6-7ECA-41AE-986A-EE94DCDED665}" type="pres">
      <dgm:prSet presAssocID="{4F32E1FF-5643-4DC9-82BB-386632C913F2}" presName="parTrans" presStyleLbl="bgSibTrans2D1" presStyleIdx="2" presStyleCnt="3"/>
      <dgm:spPr/>
      <dgm:t>
        <a:bodyPr/>
        <a:lstStyle/>
        <a:p>
          <a:endParaRPr lang="en-US"/>
        </a:p>
      </dgm:t>
    </dgm:pt>
    <dgm:pt modelId="{EE739F9E-0E7E-478E-8C54-F09F03523D37}" type="pres">
      <dgm:prSet presAssocID="{EDFF9A0F-7D8C-4D4E-954B-B20A43E087AA}" presName="node" presStyleLbl="node1" presStyleIdx="2" presStyleCnt="3" custScaleX="201932" custRadScaleRad="147318" custRadScaleInc="22456">
        <dgm:presLayoutVars>
          <dgm:bulletEnabled val="1"/>
        </dgm:presLayoutVars>
      </dgm:prSet>
      <dgm:spPr/>
      <dgm:t>
        <a:bodyPr/>
        <a:lstStyle/>
        <a:p>
          <a:endParaRPr lang="en-US"/>
        </a:p>
      </dgm:t>
    </dgm:pt>
  </dgm:ptLst>
  <dgm:cxnLst>
    <dgm:cxn modelId="{6572156B-E06E-4D49-9758-CCE885AB552C}" type="presOf" srcId="{4F32E1FF-5643-4DC9-82BB-386632C913F2}" destId="{681D8DE6-7ECA-41AE-986A-EE94DCDED665}" srcOrd="0" destOrd="0" presId="urn:microsoft.com/office/officeart/2005/8/layout/radial4"/>
    <dgm:cxn modelId="{D3E35F40-CF27-484C-8F9D-C523FC31A688}" type="presOf" srcId="{EDFF9A0F-7D8C-4D4E-954B-B20A43E087AA}" destId="{EE739F9E-0E7E-478E-8C54-F09F03523D37}" srcOrd="0" destOrd="0" presId="urn:microsoft.com/office/officeart/2005/8/layout/radial4"/>
    <dgm:cxn modelId="{1C3DE9F5-24C2-4FE8-8292-0C439BBA8C0A}" srcId="{278237F4-D421-44EB-B7EF-C29DE5C73DC5}" destId="{EDFF9A0F-7D8C-4D4E-954B-B20A43E087AA}" srcOrd="2" destOrd="0" parTransId="{4F32E1FF-5643-4DC9-82BB-386632C913F2}" sibTransId="{D0D8619F-CD4B-435B-9149-A0A2D87E4FA2}"/>
    <dgm:cxn modelId="{B1E9DB0A-9764-449A-9328-6803E56DBC27}" type="presOf" srcId="{B92E6372-BA2E-45D7-9FD0-D526D089F0F3}" destId="{4C2424DB-B04D-4422-86AB-1C9F228A24A9}" srcOrd="0" destOrd="0" presId="urn:microsoft.com/office/officeart/2005/8/layout/radial4"/>
    <dgm:cxn modelId="{1BD2D015-D853-42B5-9A4E-285C980F9A62}" type="presOf" srcId="{F5380031-C6E3-41E4-9A33-EF31FE43F95B}" destId="{A0656D40-6CFB-49C8-9547-8160AF8F6002}" srcOrd="0" destOrd="0" presId="urn:microsoft.com/office/officeart/2005/8/layout/radial4"/>
    <dgm:cxn modelId="{6BA1DE97-A55B-432E-A0D8-DCE833B62684}" srcId="{41BC5091-CE12-4B9E-AE86-EDAC9F43B4A3}" destId="{278237F4-D421-44EB-B7EF-C29DE5C73DC5}" srcOrd="0" destOrd="0" parTransId="{CA4528C9-3B1F-4B20-AAC3-E8385430ED64}" sibTransId="{AFFF7EF1-54CF-452B-BC14-1F8C845AB5FB}"/>
    <dgm:cxn modelId="{FF707E38-CC06-468F-94F4-0C5CC6B8D9DF}" type="presOf" srcId="{41BC5091-CE12-4B9E-AE86-EDAC9F43B4A3}" destId="{3AE82293-47F4-4675-8A68-03A4FF98BF6C}" srcOrd="0" destOrd="0" presId="urn:microsoft.com/office/officeart/2005/8/layout/radial4"/>
    <dgm:cxn modelId="{A67D1BAF-C3EA-463C-A826-465D6A042236}" srcId="{278237F4-D421-44EB-B7EF-C29DE5C73DC5}" destId="{B92E6372-BA2E-45D7-9FD0-D526D089F0F3}" srcOrd="0" destOrd="0" parTransId="{F5380031-C6E3-41E4-9A33-EF31FE43F95B}" sibTransId="{2BB62DAC-9E7D-4C05-8C72-04F9AB5BFEB3}"/>
    <dgm:cxn modelId="{E2865FFD-DA12-4395-BB7D-81AB6CDBF6A6}" srcId="{278237F4-D421-44EB-B7EF-C29DE5C73DC5}" destId="{61676323-73A1-4FAF-BB79-0C6AD17BF439}" srcOrd="1" destOrd="0" parTransId="{CFFCEE32-F659-4E99-A9D9-421795307CBC}" sibTransId="{55C572DC-2672-4006-AB2B-F2097167F059}"/>
    <dgm:cxn modelId="{E1360C03-7CD0-42E2-AB6D-E2EE5C5B0529}" type="presOf" srcId="{CFFCEE32-F659-4E99-A9D9-421795307CBC}" destId="{4123062E-3E61-4873-A3A4-DFF73D83A09B}" srcOrd="0" destOrd="0" presId="urn:microsoft.com/office/officeart/2005/8/layout/radial4"/>
    <dgm:cxn modelId="{21325FD4-4A4E-47DB-AEDF-15376FBEF1C6}" type="presOf" srcId="{61676323-73A1-4FAF-BB79-0C6AD17BF439}" destId="{1FCD2FDD-621E-4124-B095-2A4E880471E6}" srcOrd="0" destOrd="0" presId="urn:microsoft.com/office/officeart/2005/8/layout/radial4"/>
    <dgm:cxn modelId="{5A77C8A8-8E8A-4B48-BBF1-BEFE9CEB1ACE}" type="presOf" srcId="{278237F4-D421-44EB-B7EF-C29DE5C73DC5}" destId="{CFC2A267-3851-4D17-BDA7-0C9F20C991A3}" srcOrd="0" destOrd="0" presId="urn:microsoft.com/office/officeart/2005/8/layout/radial4"/>
    <dgm:cxn modelId="{0021EEFA-B1E0-49AA-A2A1-3EAE4DEE9E79}" type="presParOf" srcId="{3AE82293-47F4-4675-8A68-03A4FF98BF6C}" destId="{CFC2A267-3851-4D17-BDA7-0C9F20C991A3}" srcOrd="0" destOrd="0" presId="urn:microsoft.com/office/officeart/2005/8/layout/radial4"/>
    <dgm:cxn modelId="{F728C7B3-36F3-4C02-BC89-FE7D48EB3CDD}" type="presParOf" srcId="{3AE82293-47F4-4675-8A68-03A4FF98BF6C}" destId="{A0656D40-6CFB-49C8-9547-8160AF8F6002}" srcOrd="1" destOrd="0" presId="urn:microsoft.com/office/officeart/2005/8/layout/radial4"/>
    <dgm:cxn modelId="{71AE096E-8981-4877-A2D4-4A357FB868EF}" type="presParOf" srcId="{3AE82293-47F4-4675-8A68-03A4FF98BF6C}" destId="{4C2424DB-B04D-4422-86AB-1C9F228A24A9}" srcOrd="2" destOrd="0" presId="urn:microsoft.com/office/officeart/2005/8/layout/radial4"/>
    <dgm:cxn modelId="{B028D49B-055B-44C4-8736-5864D0427AA3}" type="presParOf" srcId="{3AE82293-47F4-4675-8A68-03A4FF98BF6C}" destId="{4123062E-3E61-4873-A3A4-DFF73D83A09B}" srcOrd="3" destOrd="0" presId="urn:microsoft.com/office/officeart/2005/8/layout/radial4"/>
    <dgm:cxn modelId="{91EC8E4E-0D67-45EC-A581-A34294DDBAAE}" type="presParOf" srcId="{3AE82293-47F4-4675-8A68-03A4FF98BF6C}" destId="{1FCD2FDD-621E-4124-B095-2A4E880471E6}" srcOrd="4" destOrd="0" presId="urn:microsoft.com/office/officeart/2005/8/layout/radial4"/>
    <dgm:cxn modelId="{FE51C57F-4D2C-447C-8B84-F1FE842A17D8}" type="presParOf" srcId="{3AE82293-47F4-4675-8A68-03A4FF98BF6C}" destId="{681D8DE6-7ECA-41AE-986A-EE94DCDED665}" srcOrd="5" destOrd="0" presId="urn:microsoft.com/office/officeart/2005/8/layout/radial4"/>
    <dgm:cxn modelId="{12CD49F6-4A24-4FF7-BFE2-38000C675C95}" type="presParOf" srcId="{3AE82293-47F4-4675-8A68-03A4FF98BF6C}" destId="{EE739F9E-0E7E-478E-8C54-F09F03523D37}" srcOrd="6"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BEBE86-4DDD-430D-B42B-5815498D6B3D}">
      <dsp:nvSpPr>
        <dsp:cNvPr id="0" name=""/>
        <dsp:cNvSpPr/>
      </dsp:nvSpPr>
      <dsp:spPr>
        <a:xfrm>
          <a:off x="76200" y="11"/>
          <a:ext cx="1840358" cy="64539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30 days</a:t>
          </a:r>
          <a:endParaRPr lang="en-US" sz="2200" kern="1200" dirty="0"/>
        </a:p>
      </dsp:txBody>
      <dsp:txXfrm>
        <a:off x="95103" y="18914"/>
        <a:ext cx="1802552" cy="607591"/>
      </dsp:txXfrm>
    </dsp:sp>
    <dsp:sp modelId="{1D10B732-E1F1-47A3-AF09-D481056250C6}">
      <dsp:nvSpPr>
        <dsp:cNvPr id="0" name=""/>
        <dsp:cNvSpPr/>
      </dsp:nvSpPr>
      <dsp:spPr>
        <a:xfrm>
          <a:off x="260236" y="645408"/>
          <a:ext cx="184035" cy="628887"/>
        </a:xfrm>
        <a:custGeom>
          <a:avLst/>
          <a:gdLst/>
          <a:ahLst/>
          <a:cxnLst/>
          <a:rect l="0" t="0" r="0" b="0"/>
          <a:pathLst>
            <a:path>
              <a:moveTo>
                <a:pt x="0" y="0"/>
              </a:moveTo>
              <a:lnTo>
                <a:pt x="0" y="628887"/>
              </a:lnTo>
              <a:lnTo>
                <a:pt x="184035"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9A4A5-095E-4E07-A1E7-E55A14D8A5DE}">
      <dsp:nvSpPr>
        <dsp:cNvPr id="0" name=""/>
        <dsp:cNvSpPr/>
      </dsp:nvSpPr>
      <dsp:spPr>
        <a:xfrm>
          <a:off x="444272"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sz="3600" kern="1200" dirty="0" smtClean="0"/>
            <a:t>12.6%</a:t>
          </a:r>
          <a:endParaRPr lang="en-US" sz="3600" kern="1200" dirty="0"/>
        </a:p>
      </dsp:txBody>
      <dsp:txXfrm>
        <a:off x="468831" y="879596"/>
        <a:ext cx="1292508" cy="789398"/>
      </dsp:txXfrm>
    </dsp:sp>
    <dsp:sp modelId="{F46BE143-7823-42B7-8599-DB8820BA7C71}">
      <dsp:nvSpPr>
        <dsp:cNvPr id="0" name=""/>
        <dsp:cNvSpPr/>
      </dsp:nvSpPr>
      <dsp:spPr>
        <a:xfrm>
          <a:off x="2335817" y="11"/>
          <a:ext cx="2144522" cy="64539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3 months</a:t>
          </a:r>
          <a:endParaRPr lang="en-US" sz="2200" kern="1200" dirty="0"/>
        </a:p>
      </dsp:txBody>
      <dsp:txXfrm>
        <a:off x="2354720" y="18914"/>
        <a:ext cx="2106716" cy="607591"/>
      </dsp:txXfrm>
    </dsp:sp>
    <dsp:sp modelId="{F474A304-4022-4B5D-AFF8-905CB035007C}">
      <dsp:nvSpPr>
        <dsp:cNvPr id="0" name=""/>
        <dsp:cNvSpPr/>
      </dsp:nvSpPr>
      <dsp:spPr>
        <a:xfrm>
          <a:off x="2550269" y="645408"/>
          <a:ext cx="214452" cy="628887"/>
        </a:xfrm>
        <a:custGeom>
          <a:avLst/>
          <a:gdLst/>
          <a:ahLst/>
          <a:cxnLst/>
          <a:rect l="0" t="0" r="0" b="0"/>
          <a:pathLst>
            <a:path>
              <a:moveTo>
                <a:pt x="0" y="0"/>
              </a:moveTo>
              <a:lnTo>
                <a:pt x="0" y="628887"/>
              </a:lnTo>
              <a:lnTo>
                <a:pt x="214452"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0668D-0D05-480B-B18B-327AFB2C61CD}">
      <dsp:nvSpPr>
        <dsp:cNvPr id="0" name=""/>
        <dsp:cNvSpPr/>
      </dsp:nvSpPr>
      <dsp:spPr>
        <a:xfrm>
          <a:off x="2764722"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sz="3600" kern="1200" dirty="0" smtClean="0"/>
            <a:t>18.3%</a:t>
          </a:r>
          <a:endParaRPr lang="en-US" sz="3600" kern="1200" dirty="0"/>
        </a:p>
      </dsp:txBody>
      <dsp:txXfrm>
        <a:off x="2789281" y="879596"/>
        <a:ext cx="1292508" cy="789398"/>
      </dsp:txXfrm>
    </dsp:sp>
    <dsp:sp modelId="{35E24743-31F5-4C7F-9F80-B8043D66014D}">
      <dsp:nvSpPr>
        <dsp:cNvPr id="0" name=""/>
        <dsp:cNvSpPr/>
      </dsp:nvSpPr>
      <dsp:spPr>
        <a:xfrm>
          <a:off x="4899597" y="11"/>
          <a:ext cx="2187001" cy="645397"/>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t>Last 6 months</a:t>
          </a:r>
          <a:endParaRPr lang="en-US" sz="2200" kern="1200" dirty="0"/>
        </a:p>
      </dsp:txBody>
      <dsp:txXfrm>
        <a:off x="4918500" y="18914"/>
        <a:ext cx="2149195" cy="607591"/>
      </dsp:txXfrm>
    </dsp:sp>
    <dsp:sp modelId="{D2D748C1-F9EA-4A92-A406-0D69E672CE25}">
      <dsp:nvSpPr>
        <dsp:cNvPr id="0" name=""/>
        <dsp:cNvSpPr/>
      </dsp:nvSpPr>
      <dsp:spPr>
        <a:xfrm>
          <a:off x="5118298" y="645408"/>
          <a:ext cx="218700" cy="628887"/>
        </a:xfrm>
        <a:custGeom>
          <a:avLst/>
          <a:gdLst/>
          <a:ahLst/>
          <a:cxnLst/>
          <a:rect l="0" t="0" r="0" b="0"/>
          <a:pathLst>
            <a:path>
              <a:moveTo>
                <a:pt x="0" y="0"/>
              </a:moveTo>
              <a:lnTo>
                <a:pt x="0" y="628887"/>
              </a:lnTo>
              <a:lnTo>
                <a:pt x="218700" y="628887"/>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E832AD-39A1-4DA6-9198-5842D75B7406}">
      <dsp:nvSpPr>
        <dsp:cNvPr id="0" name=""/>
        <dsp:cNvSpPr/>
      </dsp:nvSpPr>
      <dsp:spPr>
        <a:xfrm>
          <a:off x="5336998" y="855037"/>
          <a:ext cx="1341626" cy="838516"/>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45720" rIns="68580" bIns="45720" numCol="1" spcCol="1270" anchor="ctr" anchorCtr="0">
          <a:noAutofit/>
        </a:bodyPr>
        <a:lstStyle/>
        <a:p>
          <a:pPr lvl="0" algn="ctr" defTabSz="1600200">
            <a:lnSpc>
              <a:spcPct val="90000"/>
            </a:lnSpc>
            <a:spcBef>
              <a:spcPct val="0"/>
            </a:spcBef>
            <a:spcAft>
              <a:spcPct val="35000"/>
            </a:spcAft>
          </a:pPr>
          <a:r>
            <a:rPr lang="en-US" sz="3600" kern="1200" dirty="0" smtClean="0"/>
            <a:t>26%</a:t>
          </a:r>
          <a:endParaRPr lang="en-US" sz="3600" kern="1200" dirty="0"/>
        </a:p>
      </dsp:txBody>
      <dsp:txXfrm>
        <a:off x="5361557" y="879596"/>
        <a:ext cx="1292508" cy="7893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C2A267-3851-4D17-BDA7-0C9F20C991A3}">
      <dsp:nvSpPr>
        <dsp:cNvPr id="0" name=""/>
        <dsp:cNvSpPr/>
      </dsp:nvSpPr>
      <dsp:spPr>
        <a:xfrm>
          <a:off x="2766280" y="1642411"/>
          <a:ext cx="1380005" cy="1380005"/>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t>AMP/ MET</a:t>
          </a:r>
          <a:endParaRPr lang="en-US" sz="3200" kern="1200" dirty="0"/>
        </a:p>
      </dsp:txBody>
      <dsp:txXfrm>
        <a:off x="2968377" y="1844508"/>
        <a:ext cx="975811" cy="975811"/>
      </dsp:txXfrm>
    </dsp:sp>
    <dsp:sp modelId="{A0656D40-6CFB-49C8-9547-8160AF8F6002}">
      <dsp:nvSpPr>
        <dsp:cNvPr id="0" name=""/>
        <dsp:cNvSpPr/>
      </dsp:nvSpPr>
      <dsp:spPr>
        <a:xfrm rot="12241452">
          <a:off x="1193934" y="1487555"/>
          <a:ext cx="1616205" cy="393301"/>
        </a:xfrm>
        <a:prstGeom prst="lef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C2424DB-B04D-4422-86AB-1C9F228A24A9}">
      <dsp:nvSpPr>
        <dsp:cNvPr id="0" name=""/>
        <dsp:cNvSpPr/>
      </dsp:nvSpPr>
      <dsp:spPr>
        <a:xfrm>
          <a:off x="266701" y="830807"/>
          <a:ext cx="1994470" cy="1048803"/>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smtClean="0"/>
            <a:t>Age</a:t>
          </a:r>
        </a:p>
        <a:p>
          <a:pPr lvl="0" algn="ctr" defTabSz="844550">
            <a:lnSpc>
              <a:spcPct val="90000"/>
            </a:lnSpc>
            <a:spcBef>
              <a:spcPct val="0"/>
            </a:spcBef>
            <a:spcAft>
              <a:spcPct val="35000"/>
            </a:spcAft>
          </a:pPr>
          <a:r>
            <a:rPr lang="en-US" sz="1900" kern="1200" dirty="0" smtClean="0"/>
            <a:t>(&lt;35 </a:t>
          </a:r>
          <a:r>
            <a:rPr lang="en-US" sz="1900" kern="1200" dirty="0" err="1" smtClean="0"/>
            <a:t>vs</a:t>
          </a:r>
          <a:r>
            <a:rPr lang="en-US" sz="1900" kern="1200" dirty="0" smtClean="0"/>
            <a:t> 40)</a:t>
          </a:r>
          <a:endParaRPr lang="en-US" sz="1900" kern="1200" dirty="0"/>
        </a:p>
      </dsp:txBody>
      <dsp:txXfrm>
        <a:off x="297419" y="861525"/>
        <a:ext cx="1933034" cy="987367"/>
      </dsp:txXfrm>
    </dsp:sp>
    <dsp:sp modelId="{4123062E-3E61-4873-A3A4-DFF73D83A09B}">
      <dsp:nvSpPr>
        <dsp:cNvPr id="0" name=""/>
        <dsp:cNvSpPr/>
      </dsp:nvSpPr>
      <dsp:spPr>
        <a:xfrm rot="16200000">
          <a:off x="2928110" y="856107"/>
          <a:ext cx="1056346" cy="393301"/>
        </a:xfrm>
        <a:prstGeom prst="leftArrow">
          <a:avLst>
            <a:gd name="adj1" fmla="val 60000"/>
            <a:gd name="adj2" fmla="val 5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FCD2FDD-621E-4124-B095-2A4E880471E6}">
      <dsp:nvSpPr>
        <dsp:cNvPr id="0" name=""/>
        <dsp:cNvSpPr/>
      </dsp:nvSpPr>
      <dsp:spPr>
        <a:xfrm>
          <a:off x="2340565" y="183"/>
          <a:ext cx="2231435" cy="1048803"/>
        </a:xfrm>
        <a:prstGeom prst="roundRect">
          <a:avLst>
            <a:gd name="adj" fmla="val 10000"/>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smtClean="0"/>
            <a:t>History of ATS use</a:t>
          </a:r>
        </a:p>
        <a:p>
          <a:pPr lvl="0" algn="ctr" defTabSz="844550">
            <a:lnSpc>
              <a:spcPct val="90000"/>
            </a:lnSpc>
            <a:spcBef>
              <a:spcPct val="0"/>
            </a:spcBef>
            <a:spcAft>
              <a:spcPct val="35000"/>
            </a:spcAft>
          </a:pPr>
          <a:r>
            <a:rPr lang="en-US" sz="1900" kern="1200" dirty="0" smtClean="0"/>
            <a:t>(Yes </a:t>
          </a:r>
          <a:r>
            <a:rPr lang="en-US" sz="1900" kern="1200" dirty="0" err="1" smtClean="0"/>
            <a:t>vs</a:t>
          </a:r>
          <a:r>
            <a:rPr lang="en-US" sz="1900" kern="1200" dirty="0" smtClean="0"/>
            <a:t> No)</a:t>
          </a:r>
          <a:endParaRPr lang="en-US" sz="1900" kern="1200" dirty="0"/>
        </a:p>
      </dsp:txBody>
      <dsp:txXfrm>
        <a:off x="2371283" y="30901"/>
        <a:ext cx="2169999" cy="987367"/>
      </dsp:txXfrm>
    </dsp:sp>
    <dsp:sp modelId="{681D8DE6-7ECA-41AE-986A-EE94DCDED665}">
      <dsp:nvSpPr>
        <dsp:cNvPr id="0" name=""/>
        <dsp:cNvSpPr/>
      </dsp:nvSpPr>
      <dsp:spPr>
        <a:xfrm rot="20299624">
          <a:off x="4132149" y="1499871"/>
          <a:ext cx="1848520" cy="393301"/>
        </a:xfrm>
        <a:prstGeom prst="leftArrow">
          <a:avLst>
            <a:gd name="adj1" fmla="val 60000"/>
            <a:gd name="adj2" fmla="val 5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E739F9E-0E7E-478E-8C54-F09F03523D37}">
      <dsp:nvSpPr>
        <dsp:cNvPr id="0" name=""/>
        <dsp:cNvSpPr/>
      </dsp:nvSpPr>
      <dsp:spPr>
        <a:xfrm>
          <a:off x="4591661" y="830783"/>
          <a:ext cx="2647338" cy="1048803"/>
        </a:xfrm>
        <a:prstGeom prst="roundRect">
          <a:avLst>
            <a:gd name="adj" fmla="val 1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en-US" sz="1900" kern="1200" dirty="0" err="1" smtClean="0"/>
            <a:t>Afordabilty</a:t>
          </a:r>
          <a:r>
            <a:rPr lang="en-US" sz="1900" kern="1200" dirty="0" smtClean="0"/>
            <a:t> for MMT</a:t>
          </a:r>
        </a:p>
        <a:p>
          <a:pPr lvl="0" algn="ctr" defTabSz="844550">
            <a:lnSpc>
              <a:spcPct val="90000"/>
            </a:lnSpc>
            <a:spcBef>
              <a:spcPct val="0"/>
            </a:spcBef>
            <a:spcAft>
              <a:spcPct val="35000"/>
            </a:spcAft>
          </a:pPr>
          <a:r>
            <a:rPr lang="en-US" sz="1900" kern="1200" dirty="0" smtClean="0"/>
            <a:t>(Self-pay </a:t>
          </a:r>
          <a:r>
            <a:rPr lang="en-US" sz="1900" kern="1200" dirty="0" err="1" smtClean="0"/>
            <a:t>vs</a:t>
          </a:r>
          <a:r>
            <a:rPr lang="en-US" sz="1900" kern="1200" dirty="0" smtClean="0"/>
            <a:t> family supports)</a:t>
          </a:r>
          <a:endParaRPr lang="en-US" sz="1900" kern="1200" dirty="0"/>
        </a:p>
      </dsp:txBody>
      <dsp:txXfrm>
        <a:off x="4622379" y="861501"/>
        <a:ext cx="2585902" cy="98736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04EE8-77E0-45FC-A806-68B840E66AF9}" type="datetimeFigureOut">
              <a:rPr lang="en-US" smtClean="0"/>
              <a:t>8/1/2017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A228C4-A83D-4CE9-A8C5-18AD78A78EFE}" type="slidenum">
              <a:rPr lang="en-US" smtClean="0"/>
              <a:t>‹#›</a:t>
            </a:fld>
            <a:endParaRPr lang="en-US"/>
          </a:p>
        </p:txBody>
      </p:sp>
    </p:spTree>
    <p:extLst>
      <p:ext uri="{BB962C8B-B14F-4D97-AF65-F5344CB8AC3E}">
        <p14:creationId xmlns:p14="http://schemas.microsoft.com/office/powerpoint/2010/main" val="240143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Estimated that a total of 246 million people used an illicit drug worldwide (slightly over 5 per cent of those aged 15 to 64 years) in 2013. Some 27 million people are problem drug users, almost half of whom are people who inject drugs (PWID). An estimated 1.65 million of people who inject drugs were living with HIV in 2013</a:t>
            </a:r>
            <a:r>
              <a:rPr lang="en-US" sz="1200" b="0" i="0" kern="1200" baseline="30000" dirty="0" smtClean="0">
                <a:solidFill>
                  <a:schemeClr val="tx1"/>
                </a:solidFill>
                <a:effectLst/>
                <a:latin typeface="+mn-lt"/>
                <a:ea typeface="+mn-ea"/>
                <a:cs typeface="+mn-cs"/>
              </a:rPr>
              <a:t>1</a:t>
            </a:r>
            <a:r>
              <a:rPr lang="en-US" sz="1200" b="0" i="0" kern="1200" dirty="0" smtClean="0">
                <a:solidFill>
                  <a:schemeClr val="tx1"/>
                </a:solidFill>
                <a:effectLst/>
                <a:latin typeface="+mn-lt"/>
                <a:ea typeface="+mn-ea"/>
                <a:cs typeface="+mn-cs"/>
              </a:rPr>
              <a:t>. </a:t>
            </a:r>
            <a:r>
              <a:rPr lang="en-US" dirty="0" smtClean="0"/>
              <a:t>East and South-East Asia contribute a 20 per cent to the global total number of PWID living with HIV</a:t>
            </a:r>
            <a:r>
              <a:rPr lang="en-US" baseline="30000" dirty="0" smtClean="0"/>
              <a:t>2</a:t>
            </a:r>
            <a:r>
              <a:rPr lang="en-US" dirty="0" smtClean="0"/>
              <a:t>.</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Source: </a:t>
            </a:r>
          </a:p>
          <a:p>
            <a:r>
              <a:rPr lang="en-US" sz="1200" b="0" i="0" kern="1200" dirty="0" smtClean="0">
                <a:solidFill>
                  <a:schemeClr val="tx1"/>
                </a:solidFill>
                <a:effectLst/>
                <a:latin typeface="+mn-lt"/>
                <a:ea typeface="+mn-ea"/>
                <a:cs typeface="+mn-cs"/>
              </a:rPr>
              <a:t>1. https://www.unodc.org/unodc/en/frontpage/2015/June/2015-world-drug-report-finds-drug-use-stable--access-to-drug-and-hiv-treatment-still-low.html.</a:t>
            </a:r>
          </a:p>
          <a:p>
            <a:r>
              <a:rPr lang="en-US" sz="1200" b="0" i="0" kern="1200" dirty="0" smtClean="0">
                <a:solidFill>
                  <a:schemeClr val="tx1"/>
                </a:solidFill>
                <a:effectLst/>
                <a:latin typeface="+mn-lt"/>
                <a:ea typeface="+mn-ea"/>
                <a:cs typeface="+mn-cs"/>
              </a:rPr>
              <a:t>2. http://www.unodc.org/documents/wdr2015/World_Drug_Report_2015.pdf</a:t>
            </a: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Ước tính có khoảng 246 triệu người, tương đương với khoảng hơn 5% dân số toàn thế giới trong độ tuổi từ 15 đến 64 đã từng sử dụng ma túy trái phép trong năm 2013. Số người có vấn đề về sử dụng ma túy  chiếm khoảng 27 triệu người, gần một nửa trong số họ là người tiêm chích ma túy (PWID). Có khoảng 1,65 triệu người tiêm chích ma túy đang phải sống chung với HIV trong năm 2013. Nam giới sử dụng cần sa, cocain và anphetamin nhiều gấp ba lần nữ giới, trong khi nữ giới có xu hướng lạm dụng thuốc giảm đau có chứa opiods và thuốc an thần.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Hiện có khoảng 32,4 triệu người  sử dụng các chất ma túy chứa opiods và opiates như heroin và thuốc phiện</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t>3</a:t>
            </a:fld>
            <a:endParaRPr lang="en-US"/>
          </a:p>
        </p:txBody>
      </p:sp>
    </p:spTree>
    <p:extLst>
      <p:ext uri="{BB962C8B-B14F-4D97-AF65-F5344CB8AC3E}">
        <p14:creationId xmlns:p14="http://schemas.microsoft.com/office/powerpoint/2010/main" val="3781196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Theo số liệu thống kê mới nhất của Cơ quan phòng chống Ma túy và Tội phạm của Liên hợp quốc (UNODC) mỗi ngày trên thế giới có 552 người chết vì ma túy</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http://congly.vn/xa-hoi/suc-khoe/moi-ngay-co-552-nguoi-chet-vi-ma-tuy-tren-toan-cau-160120.html</a:t>
            </a:r>
          </a:p>
          <a:p>
            <a:endParaRPr lang="en-US" sz="1200" b="0" i="0" kern="1200" dirty="0" smtClean="0">
              <a:solidFill>
                <a:schemeClr val="tx1"/>
              </a:solidFill>
              <a:effectLst/>
              <a:latin typeface="+mn-lt"/>
              <a:ea typeface="+mn-ea"/>
              <a:cs typeface="+mn-cs"/>
            </a:endParaRPr>
          </a:p>
          <a:p>
            <a:r>
              <a:rPr lang="vi-VN" sz="1200" b="0" i="0" kern="1200" dirty="0" smtClean="0">
                <a:solidFill>
                  <a:schemeClr val="tx1"/>
                </a:solidFill>
                <a:effectLst/>
                <a:latin typeface="+mn-lt"/>
                <a:ea typeface="+mn-ea"/>
                <a:cs typeface="+mn-cs"/>
              </a:rPr>
              <a:t>Cho đến tháng 12 năm 2014, có tổng cộng 541 loại chất kích thần mới (NPS) có tác động tiêu cực đến sức khỏe đã được phát hiện và báo cáo tại 95 quốc gia và vùng lãnh thổ - gia tăng 20% so với số lượng 450 loại của năm ngoái</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tổng hợp</a:t>
            </a:r>
            <a:r>
              <a:rPr lang="vi-VN" sz="1200" b="0" i="0" kern="1200" dirty="0" smtClean="0">
                <a:solidFill>
                  <a:schemeClr val="tx1"/>
                </a:solidFill>
                <a:effectLst/>
                <a:latin typeface="+mn-lt"/>
                <a:ea typeface="+mn-ea"/>
                <a:cs typeface="+mn-cs"/>
              </a:rPr>
              <a:t> đã vượt qua </a:t>
            </a:r>
            <a:r>
              <a:rPr lang="vi-VN" sz="1200" b="1" i="0" kern="1200" dirty="0" smtClean="0">
                <a:solidFill>
                  <a:schemeClr val="tx1"/>
                </a:solidFill>
                <a:effectLst/>
                <a:latin typeface="+mn-lt"/>
                <a:ea typeface="+mn-ea"/>
                <a:cs typeface="+mn-cs"/>
              </a:rPr>
              <a:t>thuốc phiện</a:t>
            </a:r>
            <a:r>
              <a:rPr lang="vi-VN" sz="1200" b="0" i="0" kern="1200" dirty="0" smtClean="0">
                <a:solidFill>
                  <a:schemeClr val="tx1"/>
                </a:solidFill>
                <a:effectLst/>
                <a:latin typeface="+mn-lt"/>
                <a:ea typeface="+mn-ea"/>
                <a:cs typeface="+mn-cs"/>
              </a:rPr>
              <a:t> trở thành loại </a:t>
            </a:r>
            <a:r>
              <a:rPr lang="vi-VN" sz="1200" b="1" i="0" kern="1200" dirty="0" smtClean="0">
                <a:solidFill>
                  <a:schemeClr val="tx1"/>
                </a:solidFill>
                <a:effectLst/>
                <a:latin typeface="+mn-lt"/>
                <a:ea typeface="+mn-ea"/>
                <a:cs typeface="+mn-cs"/>
              </a:rPr>
              <a:t>ma túy</a:t>
            </a:r>
            <a:r>
              <a:rPr lang="vi-VN" sz="1200" b="0" i="0" kern="1200" dirty="0" smtClean="0">
                <a:solidFill>
                  <a:schemeClr val="tx1"/>
                </a:solidFill>
                <a:effectLst/>
                <a:latin typeface="+mn-lt"/>
                <a:ea typeface="+mn-ea"/>
                <a:cs typeface="+mn-cs"/>
              </a:rPr>
              <a:t> được </a:t>
            </a:r>
            <a:r>
              <a:rPr lang="vi-VN" sz="1200" b="1" i="0" kern="1200" dirty="0" smtClean="0">
                <a:solidFill>
                  <a:schemeClr val="tx1"/>
                </a:solidFill>
                <a:effectLst/>
                <a:latin typeface="+mn-lt"/>
                <a:ea typeface="+mn-ea"/>
                <a:cs typeface="+mn-cs"/>
              </a:rPr>
              <a:t>dùng</a:t>
            </a:r>
            <a:r>
              <a:rPr lang="vi-VN" sz="1200" b="0" i="0" kern="1200" dirty="0" smtClean="0">
                <a:solidFill>
                  <a:schemeClr val="tx1"/>
                </a:solidFill>
                <a:effectLst/>
                <a:latin typeface="+mn-lt"/>
                <a:ea typeface="+mn-ea"/>
                <a:cs typeface="+mn-cs"/>
              </a:rPr>
              <a:t> nhiều nhất ở Việt Nam vào </a:t>
            </a:r>
            <a:r>
              <a:rPr lang="vi-VN" sz="1200" b="1" i="0" kern="1200" dirty="0" smtClean="0">
                <a:solidFill>
                  <a:schemeClr val="tx1"/>
                </a:solidFill>
                <a:effectLst/>
                <a:latin typeface="+mn-lt"/>
                <a:ea typeface="+mn-ea"/>
                <a:cs typeface="+mn-cs"/>
              </a:rPr>
              <a:t>năm</a:t>
            </a:r>
            <a:r>
              <a:rPr lang="vi-VN" sz="1200" b="0" i="0" kern="1200" dirty="0" smtClean="0">
                <a:solidFill>
                  <a:schemeClr val="tx1"/>
                </a:solidFill>
                <a:effectLst/>
                <a:latin typeface="+mn-lt"/>
                <a:ea typeface="+mn-ea"/>
                <a:cs typeface="+mn-cs"/>
              </a:rPr>
              <a:t> </a:t>
            </a:r>
            <a:r>
              <a:rPr lang="vi-VN" sz="1200" b="1" i="0" kern="1200" dirty="0" smtClean="0">
                <a:solidFill>
                  <a:schemeClr val="tx1"/>
                </a:solidFill>
                <a:effectLst/>
                <a:latin typeface="+mn-lt"/>
                <a:ea typeface="+mn-ea"/>
                <a:cs typeface="+mn-cs"/>
              </a:rPr>
              <a:t>2010</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Link: http://www.un.org.vn/vi/unodc-agencypresscenter2-91/3701-2015-world-drug-report-finds-drug-use-stable,-access-to-drug-hiv-treatment-still-low.html</a:t>
            </a:r>
          </a:p>
          <a:p>
            <a:endParaRPr lang="en-US" sz="1200" b="0" i="0" kern="1200" dirty="0" smtClean="0">
              <a:solidFill>
                <a:schemeClr val="tx1"/>
              </a:solidFill>
              <a:effectLst/>
              <a:latin typeface="+mn-lt"/>
              <a:ea typeface="+mn-ea"/>
              <a:cs typeface="+mn-cs"/>
            </a:endParaRPr>
          </a:p>
          <a:p>
            <a:r>
              <a:rPr lang="vi-VN" sz="1200" b="1" i="0" kern="1200" dirty="0" smtClean="0">
                <a:solidFill>
                  <a:schemeClr val="tx1"/>
                </a:solidFill>
                <a:effectLst/>
                <a:latin typeface="+mn-lt"/>
                <a:ea typeface="+mn-ea"/>
                <a:cs typeface="+mn-cs"/>
              </a:rPr>
              <a:t>Trong tổng số 11.200 người có kết quả xét nghiệm dương tính với ma túy đang được TPHCM tập trung cai nghiện tại các cơ sở, người sử dụng các loại ma tuý đá, tổng hợp chiếm tới 60%.</a:t>
            </a:r>
            <a:endParaRPr lang="en-US" sz="1200" b="1" i="0" kern="1200" dirty="0" smtClean="0">
              <a:solidFill>
                <a:schemeClr val="tx1"/>
              </a:solidFill>
              <a:effectLst/>
              <a:latin typeface="+mn-lt"/>
              <a:ea typeface="+mn-ea"/>
              <a:cs typeface="+mn-cs"/>
            </a:endParaRPr>
          </a:p>
          <a:p>
            <a:r>
              <a:rPr lang="en-US" dirty="0" smtClean="0"/>
              <a:t>http://www.tienphong.vn/phap-luat/gan-60-nguoi-nghien-o-tphcm-su-dung-ma-tuy-da-1079937.tpo</a:t>
            </a:r>
          </a:p>
          <a:p>
            <a:r>
              <a:rPr lang="vi-VN" sz="1200" b="0" i="0" kern="1200" dirty="0" smtClean="0">
                <a:solidFill>
                  <a:schemeClr val="tx1"/>
                </a:solidFill>
                <a:effectLst/>
                <a:latin typeface="+mn-lt"/>
                <a:ea typeface="+mn-ea"/>
                <a:cs typeface="+mn-cs"/>
              </a:rPr>
              <a:t>ước lượng người nghiện ma túy - chủ yếu là người “đập đá”, chưa được thống kê lên tới 10.000 người.</a:t>
            </a:r>
            <a:endParaRPr lang="en-US" sz="1200" b="0" i="0" kern="1200" dirty="0" smtClean="0">
              <a:solidFill>
                <a:schemeClr val="tx1"/>
              </a:solidFill>
              <a:effectLst/>
              <a:latin typeface="+mn-lt"/>
              <a:ea typeface="+mn-ea"/>
              <a:cs typeface="+mn-cs"/>
            </a:endParaRPr>
          </a:p>
          <a:p>
            <a:r>
              <a:rPr lang="en-US" dirty="0" smtClean="0"/>
              <a:t>http://www.sggp.org.vn/bao-ma-tuy-tong-hop-do-bo-tphcm-28038.html</a:t>
            </a:r>
          </a:p>
          <a:p>
            <a:endParaRPr lang="en-US" dirty="0" smtClean="0"/>
          </a:p>
          <a:p>
            <a:r>
              <a:rPr lang="vi-VN" sz="1200" b="0" i="0" kern="1200" dirty="0" smtClean="0">
                <a:solidFill>
                  <a:schemeClr val="tx1"/>
                </a:solidFill>
                <a:effectLst/>
                <a:latin typeface="+mn-lt"/>
                <a:ea typeface="+mn-ea"/>
                <a:cs typeface="+mn-cs"/>
              </a:rPr>
              <a:t>Việt Nam, heroin vẫn là loại ma túy được sử dụng rộng rãi nhất. Tuy nhiên, việc sử dụng Methamphetamine cũng đang tăng lên nhanh chóng. Theo Bộ Công an, tính đến cuối năm 2014, cả nước có 204.377 người sử dụng ma túy có hồ sơ quản lý, trong đó số người sử dụng heroin chiếm tới 72%, sau đó là ma túy tổng hợp 14,5%. </a:t>
            </a:r>
            <a:endParaRPr lang="en-US" sz="1200" b="0" i="0" kern="1200" dirty="0" smtClean="0">
              <a:solidFill>
                <a:schemeClr val="tx1"/>
              </a:solidFill>
              <a:effectLst/>
              <a:latin typeface="+mn-lt"/>
              <a:ea typeface="+mn-ea"/>
              <a:cs typeface="+mn-cs"/>
            </a:endParaRPr>
          </a:p>
          <a:p>
            <a:r>
              <a:rPr lang="en-US" dirty="0" smtClean="0"/>
              <a:t>http://congly.vn/xa-hoi/suc-khoe/moi-ngay-co-552-nguoi-chet-vi-ma-tuy-tren-toan-cau-160120.html</a:t>
            </a:r>
          </a:p>
          <a:p>
            <a:endParaRPr lang="en-US" dirty="0"/>
          </a:p>
        </p:txBody>
      </p:sp>
      <p:sp>
        <p:nvSpPr>
          <p:cNvPr id="4" name="Slide Number Placeholder 3"/>
          <p:cNvSpPr>
            <a:spLocks noGrp="1"/>
          </p:cNvSpPr>
          <p:nvPr>
            <p:ph type="sldNum" sz="quarter" idx="10"/>
          </p:nvPr>
        </p:nvSpPr>
        <p:spPr/>
        <p:txBody>
          <a:bodyPr/>
          <a:lstStyle/>
          <a:p>
            <a:fld id="{3D0182F6-9EE3-4578-8DE4-B2515C0386F8}" type="slidenum">
              <a:rPr lang="en-US" smtClean="0"/>
              <a:t>4</a:t>
            </a:fld>
            <a:endParaRPr lang="en-US"/>
          </a:p>
        </p:txBody>
      </p:sp>
    </p:spTree>
    <p:extLst>
      <p:ext uri="{BB962C8B-B14F-4D97-AF65-F5344CB8AC3E}">
        <p14:creationId xmlns:p14="http://schemas.microsoft.com/office/powerpoint/2010/main" val="2173912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a:t>
            </a:r>
            <a:r>
              <a:rPr lang="en-US" baseline="0" dirty="0" smtClean="0"/>
              <a:t> 400 MMT patients had recruited for the study</a:t>
            </a:r>
            <a:endParaRPr lang="en-US" dirty="0"/>
          </a:p>
        </p:txBody>
      </p:sp>
      <p:sp>
        <p:nvSpPr>
          <p:cNvPr id="4" name="Slide Number Placeholder 3"/>
          <p:cNvSpPr>
            <a:spLocks noGrp="1"/>
          </p:cNvSpPr>
          <p:nvPr>
            <p:ph type="sldNum" sz="quarter" idx="10"/>
          </p:nvPr>
        </p:nvSpPr>
        <p:spPr/>
        <p:txBody>
          <a:bodyPr/>
          <a:lstStyle/>
          <a:p>
            <a:pPr>
              <a:defRPr/>
            </a:pPr>
            <a:fld id="{53847C42-F2A1-491A-877C-D48C768BA631}" type="slidenum">
              <a:rPr lang="en-US" smtClean="0"/>
              <a:pPr>
                <a:defRPr/>
              </a:pPr>
              <a:t>6</a:t>
            </a:fld>
            <a:endParaRPr lang="en-US"/>
          </a:p>
        </p:txBody>
      </p:sp>
    </p:spTree>
    <p:extLst>
      <p:ext uri="{BB962C8B-B14F-4D97-AF65-F5344CB8AC3E}">
        <p14:creationId xmlns:p14="http://schemas.microsoft.com/office/powerpoint/2010/main" val="56006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A228C4-A83D-4CE9-A8C5-18AD78A78EFE}" type="slidenum">
              <a:rPr lang="en-US" smtClean="0"/>
              <a:t>13</a:t>
            </a:fld>
            <a:endParaRPr lang="en-US"/>
          </a:p>
        </p:txBody>
      </p:sp>
    </p:spTree>
    <p:extLst>
      <p:ext uri="{BB962C8B-B14F-4D97-AF65-F5344CB8AC3E}">
        <p14:creationId xmlns:p14="http://schemas.microsoft.com/office/powerpoint/2010/main" val="2629157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C6505-EE2C-476F-8BFA-67C077D8CAE1}"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C6505-EE2C-476F-8BFA-67C077D8CAE1}" type="datetimeFigureOut">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C6505-EE2C-476F-8BFA-67C077D8CAE1}" type="datetimeFigureOut">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t>8/1/2017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PNG"/><Relationship Id="rId7" Type="http://schemas.openxmlformats.org/officeDocument/2006/relationships/image" Target="../media/image18.jpg"/><Relationship Id="rId12"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2.jpg"/><Relationship Id="rId5" Type="http://schemas.openxmlformats.org/officeDocument/2006/relationships/image" Target="../media/image16.png"/><Relationship Id="rId10" Type="http://schemas.openxmlformats.org/officeDocument/2006/relationships/image" Target="../media/image21.gif"/><Relationship Id="rId4" Type="http://schemas.openxmlformats.org/officeDocument/2006/relationships/image" Target="../media/image15.PNG"/><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smtClean="0"/>
              <a:t>Amphetamine and/or </a:t>
            </a:r>
            <a:r>
              <a:rPr lang="en-US" sz="3600" b="1" dirty="0"/>
              <a:t>Methamphetamine </a:t>
            </a:r>
            <a:r>
              <a:rPr lang="en-US" sz="3600" b="1" dirty="0" smtClean="0"/>
              <a:t>use rate among MMT patients in HCMC and contributing factors</a:t>
            </a:r>
            <a:endParaRPr lang="en-US" sz="3600" b="1" dirty="0"/>
          </a:p>
        </p:txBody>
      </p:sp>
      <p:sp>
        <p:nvSpPr>
          <p:cNvPr id="3" name="Subtitle 2"/>
          <p:cNvSpPr>
            <a:spLocks noGrp="1"/>
          </p:cNvSpPr>
          <p:nvPr>
            <p:ph type="subTitle" idx="1"/>
          </p:nvPr>
        </p:nvSpPr>
        <p:spPr>
          <a:xfrm>
            <a:off x="571500" y="4876801"/>
            <a:ext cx="8153400" cy="1676400"/>
          </a:xfrm>
        </p:spPr>
        <p:txBody>
          <a:bodyPr>
            <a:normAutofit fontScale="92500" lnSpcReduction="20000"/>
          </a:bodyPr>
          <a:lstStyle/>
          <a:p>
            <a:pPr>
              <a:lnSpc>
                <a:spcPct val="150000"/>
              </a:lnSpc>
            </a:pPr>
            <a:r>
              <a:rPr lang="en-US" sz="2600" u="sng" dirty="0" smtClean="0"/>
              <a:t>Authors:</a:t>
            </a:r>
            <a:r>
              <a:rPr lang="en-US" sz="2600" dirty="0" smtClean="0"/>
              <a:t> </a:t>
            </a:r>
            <a:r>
              <a:rPr lang="en-US" sz="2600" b="1" dirty="0"/>
              <a:t>Mai </a:t>
            </a:r>
            <a:r>
              <a:rPr lang="en-US" sz="2600" b="1" dirty="0" err="1" smtClean="0"/>
              <a:t>Thi</a:t>
            </a:r>
            <a:r>
              <a:rPr lang="en-US" sz="2600" b="1" dirty="0" smtClean="0"/>
              <a:t> </a:t>
            </a:r>
            <a:r>
              <a:rPr lang="en-US" sz="2600" b="1" dirty="0" err="1" smtClean="0"/>
              <a:t>Hoai</a:t>
            </a:r>
            <a:r>
              <a:rPr lang="en-US" sz="2600" b="1" dirty="0" smtClean="0"/>
              <a:t> Son</a:t>
            </a:r>
            <a:r>
              <a:rPr lang="en-US" sz="2600" dirty="0" smtClean="0"/>
              <a:t>*, Tran </a:t>
            </a:r>
            <a:r>
              <a:rPr lang="en-US" sz="2600" dirty="0" err="1" smtClean="0"/>
              <a:t>Thi</a:t>
            </a:r>
            <a:r>
              <a:rPr lang="en-US" sz="2600" dirty="0" smtClean="0"/>
              <a:t> </a:t>
            </a:r>
            <a:r>
              <a:rPr lang="en-US" sz="2600" dirty="0" err="1" smtClean="0"/>
              <a:t>Bich</a:t>
            </a:r>
            <a:r>
              <a:rPr lang="en-US" sz="2600" dirty="0" smtClean="0"/>
              <a:t> Lien, Lai </a:t>
            </a:r>
            <a:r>
              <a:rPr lang="en-US" sz="2600" dirty="0" err="1" smtClean="0"/>
              <a:t>Phuoc</a:t>
            </a:r>
            <a:r>
              <a:rPr lang="en-US" sz="2600" dirty="0" smtClean="0"/>
              <a:t> </a:t>
            </a:r>
            <a:r>
              <a:rPr lang="en-US" sz="2600" dirty="0" err="1" smtClean="0"/>
              <a:t>Thanh</a:t>
            </a:r>
            <a:r>
              <a:rPr lang="en-US" sz="2600" dirty="0" smtClean="0"/>
              <a:t> </a:t>
            </a:r>
            <a:r>
              <a:rPr lang="en-US" sz="2600" dirty="0" err="1" smtClean="0"/>
              <a:t>Huy</a:t>
            </a:r>
            <a:r>
              <a:rPr lang="en-US" sz="2600" dirty="0" smtClean="0"/>
              <a:t>, Nguyen </a:t>
            </a:r>
            <a:r>
              <a:rPr lang="en-US" sz="2600" dirty="0" err="1" smtClean="0"/>
              <a:t>Thi</a:t>
            </a:r>
            <a:r>
              <a:rPr lang="en-US" sz="2600" dirty="0" smtClean="0"/>
              <a:t> Kim Phuong, Tieu </a:t>
            </a:r>
            <a:r>
              <a:rPr lang="en-US" sz="2600" dirty="0" err="1" smtClean="0"/>
              <a:t>Thi</a:t>
            </a:r>
            <a:r>
              <a:rPr lang="en-US" sz="2600" dirty="0" smtClean="0"/>
              <a:t> Thu Van</a:t>
            </a:r>
          </a:p>
          <a:p>
            <a:pPr>
              <a:lnSpc>
                <a:spcPct val="150000"/>
              </a:lnSpc>
            </a:pPr>
            <a:r>
              <a:rPr lang="en-US" sz="2600" dirty="0" smtClean="0">
                <a:solidFill>
                  <a:srgbClr val="0070C0"/>
                </a:solidFill>
              </a:rPr>
              <a:t>-- Ho Chi Minh City HIV/AIDS Preventative Center --</a:t>
            </a:r>
            <a:endParaRPr lang="en-US" sz="2600"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Health status</a:t>
            </a:r>
            <a:endParaRPr lang="en-US" sz="3600" b="1" dirty="0"/>
          </a:p>
        </p:txBody>
      </p:sp>
      <p:graphicFrame>
        <p:nvGraphicFramePr>
          <p:cNvPr id="6" name="Chart 5"/>
          <p:cNvGraphicFramePr>
            <a:graphicFrameLocks/>
          </p:cNvGraphicFramePr>
          <p:nvPr>
            <p:extLst>
              <p:ext uri="{D42A27DB-BD31-4B8C-83A1-F6EECF244321}">
                <p14:modId xmlns:p14="http://schemas.microsoft.com/office/powerpoint/2010/main" val="4253227646"/>
              </p:ext>
            </p:extLst>
          </p:nvPr>
        </p:nvGraphicFramePr>
        <p:xfrm>
          <a:off x="609600" y="1371600"/>
          <a:ext cx="80772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92069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594234225"/>
              </p:ext>
            </p:extLst>
          </p:nvPr>
        </p:nvGraphicFramePr>
        <p:xfrm>
          <a:off x="457200" y="1143000"/>
          <a:ext cx="8382000" cy="54864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676400" y="1447800"/>
            <a:ext cx="6172200" cy="369332"/>
          </a:xfrm>
          <a:prstGeom prst="rect">
            <a:avLst/>
          </a:prstGeom>
          <a:noFill/>
        </p:spPr>
        <p:txBody>
          <a:bodyPr wrap="square" rtlCol="0">
            <a:spAutoFit/>
          </a:bodyPr>
          <a:lstStyle/>
          <a:p>
            <a:r>
              <a:rPr lang="en-US" dirty="0" smtClean="0">
                <a:solidFill>
                  <a:srgbClr val="FF0000"/>
                </a:solidFill>
              </a:rPr>
              <a:t>12,6% positive with AMP/MET in Dec, 2015</a:t>
            </a:r>
            <a:endParaRPr lang="en-US" dirty="0">
              <a:solidFill>
                <a:srgbClr val="FF0000"/>
              </a:solidFill>
            </a:endParaRPr>
          </a:p>
        </p:txBody>
      </p:sp>
      <p:sp>
        <p:nvSpPr>
          <p:cNvPr id="8"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Urine test</a:t>
            </a:r>
            <a:endParaRPr lang="en-US" sz="3600" b="1" dirty="0"/>
          </a:p>
        </p:txBody>
      </p:sp>
    </p:spTree>
    <p:extLst>
      <p:ext uri="{BB962C8B-B14F-4D97-AF65-F5344CB8AC3E}">
        <p14:creationId xmlns:p14="http://schemas.microsoft.com/office/powerpoint/2010/main" val="3071259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65151482"/>
              </p:ext>
            </p:extLst>
          </p:nvPr>
        </p:nvGraphicFramePr>
        <p:xfrm>
          <a:off x="114299" y="1075115"/>
          <a:ext cx="8915401" cy="5988893"/>
        </p:xfrm>
        <a:graphic>
          <a:graphicData uri="http://schemas.openxmlformats.org/drawingml/2006/table">
            <a:tbl>
              <a:tblPr firstRow="1" firstCol="1" bandRow="1">
                <a:tableStyleId>{5C22544A-7EE6-4342-B048-85BDC9FD1C3A}</a:tableStyleId>
              </a:tblPr>
              <a:tblGrid>
                <a:gridCol w="2698618"/>
                <a:gridCol w="2119048"/>
                <a:gridCol w="2046604"/>
                <a:gridCol w="2051131"/>
              </a:tblGrid>
              <a:tr h="428710">
                <a:tc rowSpan="2">
                  <a:txBody>
                    <a:bodyPr/>
                    <a:lstStyle/>
                    <a:p>
                      <a:pPr algn="ctr" rtl="0" fontAlgn="ctr"/>
                      <a:r>
                        <a:rPr lang="en-US" sz="2000" b="1" i="0" u="none" strike="noStrike" dirty="0" err="1" smtClean="0">
                          <a:solidFill>
                            <a:schemeClr val="lt1"/>
                          </a:solidFill>
                          <a:effectLst/>
                          <a:latin typeface="+mn-lt"/>
                        </a:rPr>
                        <a:t>Fators</a:t>
                      </a:r>
                      <a:endParaRPr lang="en-US" sz="2000" b="1" i="0" u="none" strike="noStrike" dirty="0">
                        <a:solidFill>
                          <a:srgbClr val="FFFFFF"/>
                        </a:solidFill>
                        <a:effectLst/>
                        <a:latin typeface="Calibri" panose="020F0502020204030204" pitchFamily="34" charset="0"/>
                      </a:endParaRPr>
                    </a:p>
                  </a:txBody>
                  <a:tcPr marL="9525" marR="9525" marT="9525" marB="0" anchor="ctr"/>
                </a:tc>
                <a:tc gridSpan="3">
                  <a:txBody>
                    <a:bodyPr/>
                    <a:lstStyle/>
                    <a:p>
                      <a:pPr algn="ctr" rtl="0" fontAlgn="ctr"/>
                      <a:r>
                        <a:rPr lang="en-US" sz="2000" u="none" strike="noStrike" dirty="0">
                          <a:effectLst/>
                        </a:rPr>
                        <a:t>           OR </a:t>
                      </a:r>
                      <a:r>
                        <a:rPr lang="en-US" sz="2000" u="none" strike="noStrike" dirty="0" smtClean="0">
                          <a:effectLst/>
                        </a:rPr>
                        <a:t>(CI)</a:t>
                      </a:r>
                      <a:endParaRPr lang="en-US" sz="2000" b="1" i="0" u="none" strike="noStrike" dirty="0">
                        <a:solidFill>
                          <a:srgbClr val="FFFFFF"/>
                        </a:solidFill>
                        <a:effectLst/>
                        <a:latin typeface="Calibri" panose="020F0502020204030204" pitchFamily="34" charset="0"/>
                      </a:endParaRPr>
                    </a:p>
                  </a:txBody>
                  <a:tcPr marL="9525" marR="9525" marT="9525" marB="0" anchor="ctr"/>
                </a:tc>
                <a:tc hMerge="1">
                  <a:txBody>
                    <a:bodyPr/>
                    <a:lstStyle/>
                    <a:p>
                      <a:endParaRPr lang="en-US"/>
                    </a:p>
                  </a:txBody>
                  <a:tcPr/>
                </a:tc>
                <a:tc hMerge="1">
                  <a:txBody>
                    <a:bodyPr/>
                    <a:lstStyle/>
                    <a:p>
                      <a:endParaRPr lang="en-US"/>
                    </a:p>
                  </a:txBody>
                  <a:tcPr/>
                </a:tc>
              </a:tr>
              <a:tr h="892280">
                <a:tc vMerge="1">
                  <a:txBody>
                    <a:bodyPr/>
                    <a:lstStyle/>
                    <a:p>
                      <a:endParaRPr lang="en-US"/>
                    </a:p>
                  </a:txBody>
                  <a:tcPr/>
                </a:tc>
                <a:tc>
                  <a:txBody>
                    <a:bodyPr/>
                    <a:lstStyle/>
                    <a:p>
                      <a:pPr algn="ctr" rtl="0" fontAlgn="ctr"/>
                      <a:r>
                        <a:rPr lang="en-US" sz="2000" u="none" strike="noStrike" dirty="0" smtClean="0">
                          <a:effectLst/>
                        </a:rPr>
                        <a:t>Use AMP/MET within the last</a:t>
                      </a:r>
                      <a:r>
                        <a:rPr lang="en-US" sz="2000" u="none" strike="noStrike" baseline="0" dirty="0" smtClean="0">
                          <a:effectLst/>
                        </a:rPr>
                        <a:t> </a:t>
                      </a:r>
                      <a:r>
                        <a:rPr lang="en-US" sz="2000" u="none" strike="noStrike" dirty="0" smtClean="0">
                          <a:effectLst/>
                        </a:rPr>
                        <a:t>30 days</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Use AMP/MET within the last</a:t>
                      </a:r>
                      <a:r>
                        <a:rPr lang="en-US" sz="2000" u="none" strike="noStrike" baseline="0" dirty="0" smtClean="0">
                          <a:effectLst/>
                        </a:rPr>
                        <a:t> 3 months</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Use AMP/MET </a:t>
                      </a:r>
                      <a:r>
                        <a:rPr lang="en-US" sz="2000" u="none" strike="noStrike" dirty="0" smtClean="0">
                          <a:effectLst/>
                        </a:rPr>
                        <a:t>while</a:t>
                      </a:r>
                      <a:r>
                        <a:rPr lang="en-US" sz="2000" u="none" strike="noStrike" baseline="0" dirty="0" smtClean="0">
                          <a:effectLst/>
                        </a:rPr>
                        <a:t> on MMT</a:t>
                      </a:r>
                      <a:endParaRPr lang="en-US" sz="2000" b="0" i="0" u="none" strike="noStrike" dirty="0">
                        <a:solidFill>
                          <a:srgbClr val="000000"/>
                        </a:solidFill>
                        <a:effectLst/>
                        <a:latin typeface="Calibri" panose="020F0502020204030204" pitchFamily="34" charset="0"/>
                      </a:endParaRPr>
                    </a:p>
                  </a:txBody>
                  <a:tcPr marL="9525" marR="9525" marT="9525" marB="0" anchor="ctr"/>
                </a:tc>
              </a:tr>
              <a:tr h="303559">
                <a:tc>
                  <a:txBody>
                    <a:bodyPr/>
                    <a:lstStyle/>
                    <a:p>
                      <a:pPr algn="l" rtl="0" fontAlgn="ctr"/>
                      <a:r>
                        <a:rPr lang="en-US" sz="2000" b="1" i="0" u="none" strike="noStrike" dirty="0" smtClean="0">
                          <a:solidFill>
                            <a:schemeClr val="lt1"/>
                          </a:solidFill>
                          <a:effectLst/>
                          <a:latin typeface="+mn-lt"/>
                        </a:rPr>
                        <a:t>Age</a:t>
                      </a:r>
                      <a:endParaRPr lang="en-US" sz="2000" b="1"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effectLst/>
                        </a:rPr>
                        <a:t>&gt; </a:t>
                      </a:r>
                      <a:r>
                        <a:rPr lang="en-US" sz="2000" u="none" strike="noStrike" dirty="0">
                          <a:effectLst/>
                        </a:rPr>
                        <a:t>40 </a:t>
                      </a:r>
                      <a:r>
                        <a:rPr lang="en-US" sz="2000" u="none" strike="noStrike" dirty="0" err="1" smtClean="0">
                          <a:effectLst/>
                        </a:rPr>
                        <a:t>yo</a:t>
                      </a:r>
                      <a:r>
                        <a:rPr lang="en-US" sz="2000" u="none" strike="noStrike" dirty="0" smtClean="0">
                          <a:effectLst/>
                        </a:rPr>
                        <a:t>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a:solidFill>
                            <a:srgbClr val="FF0000"/>
                          </a:solidFill>
                          <a:effectLst/>
                        </a:rPr>
                        <a:t>&lt; </a:t>
                      </a:r>
                      <a:r>
                        <a:rPr lang="en-US" sz="2000" u="none" strike="noStrike" dirty="0" smtClean="0">
                          <a:solidFill>
                            <a:srgbClr val="FF0000"/>
                          </a:solidFill>
                          <a:effectLst/>
                        </a:rPr>
                        <a:t>=30 </a:t>
                      </a:r>
                      <a:r>
                        <a:rPr lang="en-US" sz="2000" u="none" strike="noStrike" dirty="0" err="1" smtClean="0">
                          <a:solidFill>
                            <a:srgbClr val="FF0000"/>
                          </a:solidFill>
                          <a:effectLst/>
                        </a:rPr>
                        <a:t>yo</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1.8 </a:t>
                      </a:r>
                      <a:r>
                        <a:rPr lang="en-US" sz="2000" u="none" strike="noStrike" dirty="0">
                          <a:solidFill>
                            <a:srgbClr val="FF0000"/>
                          </a:solidFill>
                          <a:effectLst/>
                        </a:rPr>
                        <a:t>(</a:t>
                      </a:r>
                      <a:r>
                        <a:rPr lang="en-US" sz="2000" u="none" strike="noStrike" dirty="0" smtClean="0">
                          <a:solidFill>
                            <a:srgbClr val="FF0000"/>
                          </a:solidFill>
                          <a:effectLst/>
                        </a:rPr>
                        <a:t>1.777-22.195)</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2.2 (2.955-29.444)</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1800" u="none" strike="noStrike" dirty="0" smtClean="0">
                          <a:solidFill>
                            <a:srgbClr val="FF0000"/>
                          </a:solidFill>
                          <a:effectLst/>
                        </a:rPr>
                        <a:t>3.2 (10.220-71.675)</a:t>
                      </a:r>
                      <a:endParaRPr lang="en-US" sz="1800" b="0" i="0" u="none" strike="noStrike" dirty="0">
                        <a:solidFill>
                          <a:srgbClr val="FF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solidFill>
                            <a:srgbClr val="FF0000"/>
                          </a:solidFill>
                          <a:effectLst/>
                        </a:rPr>
                        <a:t>31-35 </a:t>
                      </a:r>
                      <a:r>
                        <a:rPr lang="en-US" sz="2000" u="none" strike="noStrike" dirty="0" err="1" smtClean="0">
                          <a:solidFill>
                            <a:srgbClr val="FF0000"/>
                          </a:solidFill>
                          <a:effectLst/>
                        </a:rPr>
                        <a:t>yo</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1.3 (1.089-12.522)</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1.3 (1.220-11.322)</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1.1 (1.232-7.838)</a:t>
                      </a:r>
                      <a:endParaRPr lang="en-US" sz="2000" b="0" i="0" u="none" strike="noStrike" dirty="0">
                        <a:solidFill>
                          <a:srgbClr val="FF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effectLst/>
                        </a:rPr>
                        <a:t>36-40 </a:t>
                      </a:r>
                      <a:r>
                        <a:rPr lang="en-US" sz="2000" u="none" strike="noStrike" dirty="0" err="1" smtClean="0">
                          <a:effectLst/>
                        </a:rPr>
                        <a:t>yo</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1.1 </a:t>
                      </a:r>
                      <a:r>
                        <a:rPr lang="en-US" sz="2000" u="none" strike="noStrike" dirty="0">
                          <a:effectLst/>
                        </a:rPr>
                        <a:t>(</a:t>
                      </a:r>
                      <a:r>
                        <a:rPr lang="en-US" sz="2000" u="none" strike="noStrike" dirty="0" smtClean="0">
                          <a:effectLst/>
                        </a:rPr>
                        <a:t>0.815-10.969)</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0.6 </a:t>
                      </a:r>
                      <a:r>
                        <a:rPr lang="en-US" sz="2000" u="none" strike="noStrike" dirty="0">
                          <a:effectLst/>
                        </a:rPr>
                        <a:t>(</a:t>
                      </a:r>
                      <a:r>
                        <a:rPr lang="en-US" sz="2000" u="none" strike="noStrike" dirty="0" smtClean="0">
                          <a:effectLst/>
                        </a:rPr>
                        <a:t>0.549-6.189)</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effectLst/>
                        </a:rPr>
                        <a:t>0.2 (0.417-3.372)</a:t>
                      </a:r>
                      <a:endParaRPr lang="en-US" sz="2000" b="0" i="0" u="none" strike="noStrike" dirty="0">
                        <a:solidFill>
                          <a:srgbClr val="000000"/>
                        </a:solidFill>
                        <a:effectLst/>
                        <a:latin typeface="Calibri" panose="020F0502020204030204" pitchFamily="34" charset="0"/>
                      </a:endParaRPr>
                    </a:p>
                  </a:txBody>
                  <a:tcPr marL="9525" marR="9525" marT="9525" marB="0" anchor="ctr"/>
                </a:tc>
              </a:tr>
              <a:tr h="303559">
                <a:tc>
                  <a:txBody>
                    <a:bodyPr/>
                    <a:lstStyle/>
                    <a:p>
                      <a:pPr algn="l" rtl="0" fontAlgn="ctr"/>
                      <a:r>
                        <a:rPr lang="en-US" sz="2000" u="none" strike="noStrike">
                          <a:effectLst/>
                        </a:rPr>
                        <a:t> </a:t>
                      </a:r>
                      <a:endParaRPr lang="en-US" sz="2000" b="1"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549284">
                <a:tc gridSpan="4">
                  <a:txBody>
                    <a:bodyPr/>
                    <a:lstStyle/>
                    <a:p>
                      <a:pPr algn="l" rtl="0" fontAlgn="ctr"/>
                      <a:r>
                        <a:rPr lang="en-US" sz="2000" b="1" i="0" u="none" strike="noStrike" dirty="0" smtClean="0">
                          <a:solidFill>
                            <a:schemeClr val="lt1"/>
                          </a:solidFill>
                          <a:effectLst/>
                          <a:latin typeface="+mn-lt"/>
                        </a:rPr>
                        <a:t>History</a:t>
                      </a:r>
                      <a:r>
                        <a:rPr lang="en-US" sz="2000" b="1" i="0" u="none" strike="noStrike" baseline="0" dirty="0" smtClean="0">
                          <a:solidFill>
                            <a:schemeClr val="lt1"/>
                          </a:solidFill>
                          <a:effectLst/>
                          <a:latin typeface="+mn-lt"/>
                        </a:rPr>
                        <a:t> of using AMP/MET before get MTD treatment</a:t>
                      </a: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c hMerge="1">
                  <a:txBody>
                    <a:bodyPr/>
                    <a:lstStyle/>
                    <a:p>
                      <a:pPr algn="ctr" rtl="0" fontAlgn="ctr"/>
                      <a:endParaRPr lang="en-US" sz="2000" b="0" i="0" u="none" strike="noStrike" dirty="0">
                        <a:solidFill>
                          <a:srgbClr val="000000"/>
                        </a:solidFill>
                        <a:effectLst/>
                        <a:latin typeface="Calibri" panose="020F0502020204030204" pitchFamily="34" charset="0"/>
                      </a:endParaRPr>
                    </a:p>
                  </a:txBody>
                  <a:tcPr marL="9525" marR="9525" marT="9525" marB="0" anchor="ctr"/>
                </a:tc>
              </a:tr>
              <a:tr h="324599">
                <a:tc>
                  <a:txBody>
                    <a:bodyPr/>
                    <a:lstStyle/>
                    <a:p>
                      <a:pPr algn="r" rtl="0" fontAlgn="ctr"/>
                      <a:r>
                        <a:rPr lang="en-US" sz="2000" u="none" strike="noStrike" dirty="0" smtClean="0">
                          <a:effectLst/>
                        </a:rPr>
                        <a:t>No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solidFill>
                            <a:srgbClr val="FF0000"/>
                          </a:solidFill>
                          <a:effectLst/>
                        </a:rPr>
                        <a:t>Yes</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2.7 (1.001-4.109)</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2.9 (9.410-39.479)</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C00000"/>
                          </a:solidFill>
                          <a:effectLst/>
                        </a:rPr>
                        <a:t>2.7 (6.713-30.536)</a:t>
                      </a:r>
                      <a:r>
                        <a:rPr lang="en-US" sz="2000" u="none" strike="noStrike" dirty="0">
                          <a:effectLst/>
                        </a:rPr>
                        <a:t> </a:t>
                      </a:r>
                      <a:endParaRPr lang="en-US" sz="2000" b="0" i="0" u="none" strike="noStrike" dirty="0">
                        <a:solidFill>
                          <a:srgbClr val="FF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a:effectLst/>
                        </a:rPr>
                        <a:t> </a:t>
                      </a:r>
                      <a:endParaRPr lang="en-US" sz="2000" b="0" i="0" u="none" strike="noStrike">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l" rtl="0" fontAlgn="ctr"/>
                      <a:r>
                        <a:rPr lang="en-US" sz="2000" b="1" i="0" u="none" strike="noStrike" dirty="0" smtClean="0">
                          <a:solidFill>
                            <a:srgbClr val="FFFFFF"/>
                          </a:solidFill>
                          <a:effectLst/>
                          <a:latin typeface="Calibri" panose="020F0502020204030204" pitchFamily="34" charset="0"/>
                        </a:rPr>
                        <a:t>Source</a:t>
                      </a:r>
                      <a:r>
                        <a:rPr lang="en-US" sz="2000" b="1" i="0" u="none" strike="noStrike" baseline="0" dirty="0" smtClean="0">
                          <a:solidFill>
                            <a:srgbClr val="FFFFFF"/>
                          </a:solidFill>
                          <a:effectLst/>
                          <a:latin typeface="Calibri" panose="020F0502020204030204" pitchFamily="34" charset="0"/>
                        </a:rPr>
                        <a:t> of fee to pay for MMT</a:t>
                      </a:r>
                      <a:endParaRPr lang="en-US" sz="2000" b="1"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a:effectLst/>
                        </a:rPr>
                        <a:t> </a:t>
                      </a:r>
                      <a:endParaRPr lang="en-US" sz="2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u="none" strike="noStrike" dirty="0" smtClean="0">
                          <a:effectLst/>
                        </a:rPr>
                        <a:t>Self pay </a:t>
                      </a:r>
                      <a:r>
                        <a:rPr lang="en-US" sz="2000" u="none" strike="noStrike" dirty="0">
                          <a:effectLst/>
                        </a:rPr>
                        <a:t>(ref)</a:t>
                      </a:r>
                      <a:endParaRPr lang="en-US" sz="2000" b="0" i="0" u="none" strike="noStrike" dirty="0">
                        <a:solidFill>
                          <a:srgbClr val="FFFFFF"/>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a:effectLst/>
                        </a:rPr>
                        <a:t> </a:t>
                      </a:r>
                      <a:endParaRPr lang="en-US" sz="2000" b="0" i="0" u="none" strike="noStrike">
                        <a:solidFill>
                          <a:srgbClr val="000000"/>
                        </a:solidFill>
                        <a:effectLst/>
                        <a:latin typeface="Calibri" panose="020F0502020204030204" pitchFamily="34" charset="0"/>
                      </a:endParaRPr>
                    </a:p>
                  </a:txBody>
                  <a:tcPr marL="9525" marR="9525" marT="9525" marB="0" anchor="ctr"/>
                </a:tc>
              </a:tr>
              <a:tr h="303559">
                <a:tc>
                  <a:txBody>
                    <a:bodyPr/>
                    <a:lstStyle/>
                    <a:p>
                      <a:pPr algn="r" rtl="0" fontAlgn="ctr"/>
                      <a:r>
                        <a:rPr lang="en-US" sz="2000" b="1" i="0" u="none" strike="noStrike" dirty="0" smtClean="0">
                          <a:solidFill>
                            <a:srgbClr val="FF0000"/>
                          </a:solidFill>
                          <a:effectLst/>
                          <a:latin typeface="Calibri" panose="020F0502020204030204" pitchFamily="34" charset="0"/>
                        </a:rPr>
                        <a:t>Family supports</a:t>
                      </a:r>
                      <a:endParaRPr lang="en-US" sz="20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0.7 (1.153-3.355)</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0.6 (1.089-3.037)</a:t>
                      </a:r>
                      <a:endParaRPr lang="en-US" sz="2000" b="0" i="0" u="none" strike="noStrike" dirty="0">
                        <a:solidFill>
                          <a:srgbClr val="FF0000"/>
                        </a:solidFill>
                        <a:effectLst/>
                        <a:latin typeface="Calibri" panose="020F0502020204030204" pitchFamily="34" charset="0"/>
                      </a:endParaRPr>
                    </a:p>
                  </a:txBody>
                  <a:tcPr marL="9525" marR="9525" marT="9525" marB="0" anchor="ctr"/>
                </a:tc>
                <a:tc>
                  <a:txBody>
                    <a:bodyPr/>
                    <a:lstStyle/>
                    <a:p>
                      <a:pPr algn="ctr" rtl="0" fontAlgn="ctr"/>
                      <a:r>
                        <a:rPr lang="en-US" sz="2000" u="none" strike="noStrike" dirty="0" smtClean="0">
                          <a:solidFill>
                            <a:srgbClr val="FF0000"/>
                          </a:solidFill>
                          <a:effectLst/>
                        </a:rPr>
                        <a:t>0.5 (1.064-2.738)</a:t>
                      </a:r>
                      <a:endParaRPr lang="en-US" sz="2000" b="0" i="0" u="none" strike="noStrike" dirty="0">
                        <a:solidFill>
                          <a:srgbClr val="FF0000"/>
                        </a:solidFill>
                        <a:effectLst/>
                        <a:latin typeface="Calibri" panose="020F0502020204030204" pitchFamily="34" charset="0"/>
                      </a:endParaRPr>
                    </a:p>
                  </a:txBody>
                  <a:tcPr marL="9525" marR="9525" marT="9525" marB="0" anchor="ctr"/>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Binary logistic results</a:t>
            </a:r>
            <a:endParaRPr lang="en-US" sz="3600" b="1" dirty="0"/>
          </a:p>
        </p:txBody>
      </p:sp>
    </p:spTree>
    <p:extLst>
      <p:ext uri="{BB962C8B-B14F-4D97-AF65-F5344CB8AC3E}">
        <p14:creationId xmlns:p14="http://schemas.microsoft.com/office/powerpoint/2010/main" val="182825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sz="3600" b="1" dirty="0" smtClean="0"/>
              <a:t>5. Conclusions</a:t>
            </a:r>
            <a:endParaRPr lang="en-US" sz="3600" b="1" dirty="0"/>
          </a:p>
        </p:txBody>
      </p:sp>
      <p:sp>
        <p:nvSpPr>
          <p:cNvPr id="4" name="Rectangle 3"/>
          <p:cNvSpPr/>
          <p:nvPr/>
        </p:nvSpPr>
        <p:spPr>
          <a:xfrm>
            <a:off x="1524000" y="838200"/>
            <a:ext cx="6122895" cy="461665"/>
          </a:xfrm>
          <a:prstGeom prst="rect">
            <a:avLst/>
          </a:prstGeom>
        </p:spPr>
        <p:txBody>
          <a:bodyPr wrap="none">
            <a:spAutoFit/>
          </a:bodyPr>
          <a:lstStyle/>
          <a:p>
            <a:r>
              <a:rPr lang="en-US" sz="2400" b="1" dirty="0" smtClean="0">
                <a:solidFill>
                  <a:schemeClr val="accent6">
                    <a:lumMod val="75000"/>
                  </a:schemeClr>
                </a:solidFill>
                <a:latin typeface="Times New Roman" panose="02020603050405020304" pitchFamily="18" charset="0"/>
                <a:cs typeface="Times New Roman" panose="02020603050405020304" pitchFamily="18" charset="0"/>
              </a:rPr>
              <a:t>Rate of AMP/MET use among MMT patients</a:t>
            </a:r>
            <a:endParaRPr lang="en-US" sz="2400" b="1" dirty="0">
              <a:solidFill>
                <a:schemeClr val="accent6">
                  <a:lumMod val="75000"/>
                </a:schemeClr>
              </a:solidFill>
            </a:endParaRPr>
          </a:p>
        </p:txBody>
      </p:sp>
      <p:graphicFrame>
        <p:nvGraphicFramePr>
          <p:cNvPr id="5" name="Diagram 4"/>
          <p:cNvGraphicFramePr/>
          <p:nvPr>
            <p:extLst>
              <p:ext uri="{D42A27DB-BD31-4B8C-83A1-F6EECF244321}">
                <p14:modId xmlns:p14="http://schemas.microsoft.com/office/powerpoint/2010/main" val="2564912627"/>
              </p:ext>
            </p:extLst>
          </p:nvPr>
        </p:nvGraphicFramePr>
        <p:xfrm>
          <a:off x="1066800" y="1447800"/>
          <a:ext cx="7162800" cy="1693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2286000" y="3276600"/>
            <a:ext cx="4063933" cy="461665"/>
          </a:xfrm>
          <a:prstGeom prst="rect">
            <a:avLst/>
          </a:prstGeom>
        </p:spPr>
        <p:txBody>
          <a:bodyPr wrap="none">
            <a:spAutoFit/>
          </a:bodyPr>
          <a:lstStyle/>
          <a:p>
            <a:r>
              <a:rPr lang="en-US" sz="2400" b="1" dirty="0" smtClean="0">
                <a:solidFill>
                  <a:schemeClr val="accent6">
                    <a:lumMod val="75000"/>
                  </a:schemeClr>
                </a:solidFill>
                <a:latin typeface="Times New Roman" panose="02020603050405020304" pitchFamily="18" charset="0"/>
                <a:cs typeface="Times New Roman" panose="02020603050405020304" pitchFamily="18" charset="0"/>
              </a:rPr>
              <a:t>Potential contributing factors</a:t>
            </a:r>
            <a:endParaRPr lang="en-US" sz="2400" b="1" dirty="0">
              <a:solidFill>
                <a:schemeClr val="accent6">
                  <a:lumMod val="75000"/>
                </a:schemeClr>
              </a:solidFill>
            </a:endParaRPr>
          </a:p>
        </p:txBody>
      </p:sp>
      <p:graphicFrame>
        <p:nvGraphicFramePr>
          <p:cNvPr id="7" name="Diagram 6"/>
          <p:cNvGraphicFramePr/>
          <p:nvPr>
            <p:extLst>
              <p:ext uri="{D42A27DB-BD31-4B8C-83A1-F6EECF244321}">
                <p14:modId xmlns:p14="http://schemas.microsoft.com/office/powerpoint/2010/main" val="1921104217"/>
              </p:ext>
            </p:extLst>
          </p:nvPr>
        </p:nvGraphicFramePr>
        <p:xfrm>
          <a:off x="990600" y="3835400"/>
          <a:ext cx="7239000" cy="3022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Up Arrow 8"/>
          <p:cNvSpPr/>
          <p:nvPr/>
        </p:nvSpPr>
        <p:spPr>
          <a:xfrm>
            <a:off x="762000" y="4896971"/>
            <a:ext cx="381000" cy="723900"/>
          </a:xfrm>
          <a:prstGeom prst="upArrow">
            <a:avLst/>
          </a:prstGeom>
          <a:solidFill>
            <a:srgbClr val="FF33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a:off x="2895600" y="3886200"/>
            <a:ext cx="395425" cy="609600"/>
          </a:xfrm>
          <a:prstGeom prst="upArrow">
            <a:avLst/>
          </a:prstGeom>
          <a:solidFill>
            <a:srgbClr val="FF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flipV="1">
            <a:off x="8305800" y="4782671"/>
            <a:ext cx="381000" cy="838200"/>
          </a:xfrm>
          <a:prstGeom prst="downArrow">
            <a:avLst/>
          </a:prstGeom>
          <a:solidFill>
            <a:srgbClr val="FF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9403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6100" y="4707989"/>
            <a:ext cx="2169890" cy="1616611"/>
          </a:xfrm>
          <a:prstGeom prst="rect">
            <a:avLst/>
          </a:prstGeom>
        </p:spPr>
      </p:pic>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00" y="3948735"/>
            <a:ext cx="1966344" cy="1371868"/>
          </a:xfrm>
          <a:prstGeom prst="rect">
            <a:avLst/>
          </a:prstGeom>
        </p:spPr>
      </p:pic>
      <p:pic>
        <p:nvPicPr>
          <p:cNvPr id="31" name="Picture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9432" y="5104433"/>
            <a:ext cx="1761169" cy="1487209"/>
          </a:xfrm>
          <a:prstGeom prst="rect">
            <a:avLst/>
          </a:prstGeom>
        </p:spPr>
      </p:pic>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0600" y="3411837"/>
            <a:ext cx="1655513" cy="550563"/>
          </a:xfrm>
          <a:prstGeom prst="rect">
            <a:avLst/>
          </a:prstGeom>
        </p:spPr>
      </p:pic>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5997" y="3857334"/>
            <a:ext cx="2353003" cy="2086266"/>
          </a:xfrm>
          <a:prstGeom prst="rect">
            <a:avLst/>
          </a:prstGeom>
        </p:spPr>
      </p:pic>
      <p:sp>
        <p:nvSpPr>
          <p:cNvPr id="2" name="Title 1"/>
          <p:cNvSpPr>
            <a:spLocks noGrp="1"/>
          </p:cNvSpPr>
          <p:nvPr>
            <p:ph type="title"/>
          </p:nvPr>
        </p:nvSpPr>
        <p:spPr>
          <a:xfrm>
            <a:off x="457200" y="0"/>
            <a:ext cx="8229600" cy="868362"/>
          </a:xfrm>
        </p:spPr>
        <p:txBody>
          <a:bodyPr>
            <a:normAutofit/>
          </a:bodyPr>
          <a:lstStyle/>
          <a:p>
            <a:r>
              <a:rPr lang="en-US" sz="3600" b="1" dirty="0" smtClean="0"/>
              <a:t>6. </a:t>
            </a:r>
            <a:r>
              <a:rPr lang="en-US" sz="3600" b="1" dirty="0" err="1" smtClean="0"/>
              <a:t>Khuyến</a:t>
            </a:r>
            <a:r>
              <a:rPr lang="en-US" sz="3600" b="1" dirty="0" smtClean="0"/>
              <a:t> </a:t>
            </a:r>
            <a:r>
              <a:rPr lang="en-US" sz="3600" b="1" dirty="0" err="1" smtClean="0"/>
              <a:t>nghị</a:t>
            </a:r>
            <a:endParaRPr lang="en-US" sz="3600" b="1" dirty="0"/>
          </a:p>
        </p:txBody>
      </p:sp>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1039812"/>
            <a:ext cx="2352675" cy="1943100"/>
          </a:xfrm>
          <a:prstGeom prst="rect">
            <a:avLst/>
          </a:prstGeom>
        </p:spPr>
      </p:pic>
      <p:sp>
        <p:nvSpPr>
          <p:cNvPr id="6" name="Oval 5"/>
          <p:cNvSpPr/>
          <p:nvPr/>
        </p:nvSpPr>
        <p:spPr>
          <a:xfrm>
            <a:off x="1295400" y="858698"/>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1</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7" name="Rectangle 6"/>
          <p:cNvSpPr/>
          <p:nvPr/>
        </p:nvSpPr>
        <p:spPr>
          <a:xfrm>
            <a:off x="975226" y="2675467"/>
            <a:ext cx="2377574" cy="461665"/>
          </a:xfrm>
          <a:prstGeom prst="rect">
            <a:avLst/>
          </a:prstGeom>
        </p:spPr>
        <p:txBody>
          <a:bodyPr wrap="none">
            <a:spAutoFit/>
          </a:bodyPr>
          <a:lstStyle/>
          <a:p>
            <a:r>
              <a:rPr lang="en-US" sz="2400" dirty="0" smtClean="0">
                <a:solidFill>
                  <a:srgbClr val="0000CC"/>
                </a:solidFill>
                <a:latin typeface="Times New Roman" panose="02020603050405020304" pitchFamily="18" charset="0"/>
                <a:cs typeface="Times New Roman" panose="02020603050405020304" pitchFamily="18" charset="0"/>
              </a:rPr>
              <a:t>Capacity building</a:t>
            </a:r>
            <a:endParaRPr lang="en-US" sz="2400" dirty="0">
              <a:solidFill>
                <a:srgbClr val="0000CC"/>
              </a:solidFill>
            </a:endParaRP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a:off x="5046569" y="1702100"/>
            <a:ext cx="3048000" cy="1552575"/>
          </a:xfrm>
          <a:prstGeom prst="rect">
            <a:avLst/>
          </a:prstGeom>
        </p:spPr>
      </p:pic>
      <p:sp>
        <p:nvSpPr>
          <p:cNvPr id="9" name="Oval 8"/>
          <p:cNvSpPr/>
          <p:nvPr/>
        </p:nvSpPr>
        <p:spPr>
          <a:xfrm>
            <a:off x="4572000" y="1371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2</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10" name="Rectangle 9"/>
          <p:cNvSpPr/>
          <p:nvPr/>
        </p:nvSpPr>
        <p:spPr>
          <a:xfrm>
            <a:off x="5046569" y="1295400"/>
            <a:ext cx="2651688" cy="461665"/>
          </a:xfrm>
          <a:prstGeom prst="rect">
            <a:avLst/>
          </a:prstGeom>
        </p:spPr>
        <p:txBody>
          <a:bodyPr wrap="none">
            <a:spAutoFit/>
          </a:bodyPr>
          <a:lstStyle/>
          <a:p>
            <a:r>
              <a:rPr lang="en-US" sz="2400" dirty="0" smtClean="0">
                <a:solidFill>
                  <a:srgbClr val="008000"/>
                </a:solidFill>
                <a:latin typeface="Times New Roman" panose="02020603050405020304" pitchFamily="18" charset="0"/>
                <a:cs typeface="Times New Roman" panose="02020603050405020304" pitchFamily="18" charset="0"/>
              </a:rPr>
              <a:t>Enhance counseling</a:t>
            </a:r>
            <a:endParaRPr lang="en-US" sz="2400" dirty="0">
              <a:solidFill>
                <a:srgbClr val="008000"/>
              </a:solidFill>
            </a:endParaRPr>
          </a:p>
        </p:txBody>
      </p:sp>
      <p:sp>
        <p:nvSpPr>
          <p:cNvPr id="11" name="Rectangle 10"/>
          <p:cNvSpPr/>
          <p:nvPr/>
        </p:nvSpPr>
        <p:spPr>
          <a:xfrm>
            <a:off x="7620000" y="1426107"/>
            <a:ext cx="1127232" cy="461665"/>
          </a:xfrm>
          <a:prstGeom prst="rect">
            <a:avLst/>
          </a:prstGeom>
        </p:spPr>
        <p:txBody>
          <a:bodyPr wrap="none">
            <a:spAutoFit/>
          </a:bodyPr>
          <a:lstStyle/>
          <a:p>
            <a:r>
              <a:rPr lang="en-US" sz="2400" dirty="0" smtClean="0">
                <a:solidFill>
                  <a:schemeClr val="accent6">
                    <a:lumMod val="75000"/>
                  </a:schemeClr>
                </a:solidFill>
                <a:latin typeface="Times New Roman" panose="02020603050405020304" pitchFamily="18" charset="0"/>
                <a:cs typeface="Times New Roman" panose="02020603050405020304" pitchFamily="18" charset="0"/>
              </a:rPr>
              <a:t>&lt; 35 </a:t>
            </a:r>
            <a:r>
              <a:rPr lang="en-US" sz="2400" dirty="0" err="1" smtClean="0">
                <a:solidFill>
                  <a:schemeClr val="accent6">
                    <a:lumMod val="75000"/>
                  </a:schemeClr>
                </a:solidFill>
                <a:latin typeface="Times New Roman" panose="02020603050405020304" pitchFamily="18" charset="0"/>
                <a:cs typeface="Times New Roman" panose="02020603050405020304" pitchFamily="18" charset="0"/>
              </a:rPr>
              <a:t>yo</a:t>
            </a:r>
            <a:endParaRPr lang="en-US" sz="2400" dirty="0">
              <a:solidFill>
                <a:schemeClr val="accent6">
                  <a:lumMod val="75000"/>
                </a:schemeClr>
              </a:solidFill>
            </a:endParaRPr>
          </a:p>
        </p:txBody>
      </p:sp>
      <p:sp>
        <p:nvSpPr>
          <p:cNvPr id="12" name="Rectangle 11"/>
          <p:cNvSpPr/>
          <p:nvPr/>
        </p:nvSpPr>
        <p:spPr>
          <a:xfrm>
            <a:off x="6915313" y="2231035"/>
            <a:ext cx="2228687" cy="461665"/>
          </a:xfrm>
          <a:prstGeom prst="rect">
            <a:avLst/>
          </a:prstGeom>
        </p:spPr>
        <p:txBody>
          <a:bodyPr wrap="none">
            <a:spAutoFit/>
          </a:bodyPr>
          <a:lstStyle/>
          <a:p>
            <a:r>
              <a:rPr lang="en-US" sz="2400" dirty="0" smtClean="0">
                <a:solidFill>
                  <a:srgbClr val="FF0066"/>
                </a:solidFill>
                <a:latin typeface="Times New Roman" panose="02020603050405020304" pitchFamily="18" charset="0"/>
                <a:cs typeface="Times New Roman" panose="02020603050405020304" pitchFamily="18" charset="0"/>
              </a:rPr>
              <a:t>Used to use </a:t>
            </a:r>
            <a:r>
              <a:rPr lang="en-US" sz="2400" dirty="0">
                <a:solidFill>
                  <a:srgbClr val="FF0066"/>
                </a:solidFill>
                <a:latin typeface="Times New Roman" panose="02020603050405020304" pitchFamily="18" charset="0"/>
                <a:cs typeface="Times New Roman" panose="02020603050405020304" pitchFamily="18" charset="0"/>
              </a:rPr>
              <a:t>ATS</a:t>
            </a:r>
            <a:endParaRPr lang="en-US" sz="2400" dirty="0">
              <a:solidFill>
                <a:srgbClr val="FF0066"/>
              </a:solidFill>
            </a:endParaRPr>
          </a:p>
        </p:txBody>
      </p:sp>
      <p:sp>
        <p:nvSpPr>
          <p:cNvPr id="13" name="Rectangle 12"/>
          <p:cNvSpPr/>
          <p:nvPr/>
        </p:nvSpPr>
        <p:spPr>
          <a:xfrm>
            <a:off x="5634278" y="3229887"/>
            <a:ext cx="2549338" cy="461665"/>
          </a:xfrm>
          <a:prstGeom prst="rect">
            <a:avLst/>
          </a:prstGeom>
        </p:spPr>
        <p:txBody>
          <a:bodyPr wrap="square">
            <a:spAutoFit/>
          </a:bodyPr>
          <a:lstStyle/>
          <a:p>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Self pay </a:t>
            </a:r>
            <a:r>
              <a:rPr lang="en-US" sz="2400" dirty="0" smtClean="0">
                <a:solidFill>
                  <a:schemeClr val="accent3">
                    <a:lumMod val="50000"/>
                  </a:schemeClr>
                </a:solidFill>
                <a:latin typeface="Times New Roman" panose="02020603050405020304" pitchFamily="18" charset="0"/>
                <a:cs typeface="Times New Roman" panose="02020603050405020304" pitchFamily="18" charset="0"/>
              </a:rPr>
              <a:t>for MMT</a:t>
            </a:r>
            <a:endParaRPr lang="en-US" sz="2400" dirty="0">
              <a:solidFill>
                <a:schemeClr val="accent3">
                  <a:lumMod val="50000"/>
                </a:schemeClr>
              </a:solidFill>
            </a:endParaRPr>
          </a:p>
        </p:txBody>
      </p:sp>
      <p:sp>
        <p:nvSpPr>
          <p:cNvPr id="16" name="Oval 15"/>
          <p:cNvSpPr/>
          <p:nvPr/>
        </p:nvSpPr>
        <p:spPr>
          <a:xfrm>
            <a:off x="457200" y="3657600"/>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3</a:t>
            </a:r>
          </a:p>
        </p:txBody>
      </p:sp>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993072" y="3948735"/>
            <a:ext cx="1578928" cy="480713"/>
          </a:xfrm>
          <a:prstGeom prst="rect">
            <a:avLst/>
          </a:prstGeom>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9088" y="5308699"/>
            <a:ext cx="1148712" cy="825131"/>
          </a:xfrm>
          <a:prstGeom prst="rect">
            <a:avLst/>
          </a:prstGeom>
        </p:spPr>
      </p:pic>
      <p:sp>
        <p:nvSpPr>
          <p:cNvPr id="22" name="Rectangle 21"/>
          <p:cNvSpPr/>
          <p:nvPr/>
        </p:nvSpPr>
        <p:spPr>
          <a:xfrm>
            <a:off x="481627" y="4800600"/>
            <a:ext cx="732445" cy="607667"/>
          </a:xfrm>
          <a:prstGeom prst="rect">
            <a:avLst/>
          </a:prstGeom>
        </p:spPr>
        <p:txBody>
          <a:bodyPr wrap="none">
            <a:spAutoFit/>
          </a:bodyPr>
          <a:lstStyle/>
          <a:p>
            <a:pPr>
              <a:lnSpc>
                <a:spcPct val="160000"/>
              </a:lnSpc>
            </a:pPr>
            <a:r>
              <a:rPr lang="en-US" sz="2400" dirty="0" smtClean="0">
                <a:solidFill>
                  <a:srgbClr val="FF3300"/>
                </a:solidFill>
                <a:latin typeface="Times New Roman" panose="02020603050405020304" pitchFamily="18" charset="0"/>
                <a:cs typeface="Times New Roman" panose="02020603050405020304" pitchFamily="18" charset="0"/>
              </a:rPr>
              <a:t>ATS</a:t>
            </a:r>
            <a:endParaRPr lang="en-US" sz="2400" dirty="0">
              <a:solidFill>
                <a:srgbClr val="FF3300"/>
              </a:solidFill>
              <a:latin typeface="Times New Roman" panose="02020603050405020304" pitchFamily="18" charset="0"/>
              <a:cs typeface="Times New Roman" panose="02020603050405020304" pitchFamily="18" charset="0"/>
            </a:endParaRPr>
          </a:p>
        </p:txBody>
      </p:sp>
      <p:pic>
        <p:nvPicPr>
          <p:cNvPr id="23" name="Picture 2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62200" y="5158590"/>
            <a:ext cx="2268206" cy="1699410"/>
          </a:xfrm>
          <a:prstGeom prst="rect">
            <a:avLst/>
          </a:prstGeom>
        </p:spPr>
      </p:pic>
      <p:pic>
        <p:nvPicPr>
          <p:cNvPr id="26" name="Picture 2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05000" y="4507617"/>
            <a:ext cx="791218" cy="826383"/>
          </a:xfrm>
          <a:prstGeom prst="rect">
            <a:avLst/>
          </a:prstGeom>
        </p:spPr>
      </p:pic>
      <p:sp>
        <p:nvSpPr>
          <p:cNvPr id="27" name="Oval 26"/>
          <p:cNvSpPr/>
          <p:nvPr/>
        </p:nvSpPr>
        <p:spPr>
          <a:xfrm>
            <a:off x="4889005" y="4478201"/>
            <a:ext cx="609600" cy="568604"/>
          </a:xfrm>
          <a:prstGeom prst="ellipse">
            <a:avLst/>
          </a:prstGeom>
          <a:solidFill>
            <a:srgbClr val="FFFF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4</a:t>
            </a:r>
            <a:endParaRPr lang="en-US" sz="35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2" name="Rectangle 31"/>
          <p:cNvSpPr/>
          <p:nvPr/>
        </p:nvSpPr>
        <p:spPr>
          <a:xfrm>
            <a:off x="5334333" y="6324600"/>
            <a:ext cx="1587294" cy="461665"/>
          </a:xfrm>
          <a:prstGeom prst="rect">
            <a:avLst/>
          </a:prstGeom>
        </p:spPr>
        <p:txBody>
          <a:bodyPr wrap="none">
            <a:spAutoFit/>
          </a:bodyPr>
          <a:lstStyle/>
          <a:p>
            <a:r>
              <a:rPr lang="en-US" sz="2400" dirty="0">
                <a:solidFill>
                  <a:srgbClr val="FF3300"/>
                </a:solidFill>
                <a:latin typeface="Times New Roman" panose="02020603050405020304" pitchFamily="18" charset="0"/>
                <a:cs typeface="Times New Roman" panose="02020603050405020304" pitchFamily="18" charset="0"/>
              </a:rPr>
              <a:t>AMP/MET</a:t>
            </a:r>
            <a:endParaRPr lang="en-US" sz="2400" dirty="0">
              <a:solidFill>
                <a:srgbClr val="FF3300"/>
              </a:solidFill>
            </a:endParaRPr>
          </a:p>
        </p:txBody>
      </p:sp>
    </p:spTree>
    <p:extLst>
      <p:ext uri="{BB962C8B-B14F-4D97-AF65-F5344CB8AC3E}">
        <p14:creationId xmlns:p14="http://schemas.microsoft.com/office/powerpoint/2010/main" val="1221317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3" y="0"/>
            <a:ext cx="9135695" cy="6858000"/>
          </a:xfrm>
          <a:prstGeom prst="rect">
            <a:avLst/>
          </a:prstGeom>
        </p:spPr>
      </p:pic>
    </p:spTree>
    <p:extLst>
      <p:ext uri="{BB962C8B-B14F-4D97-AF65-F5344CB8AC3E}">
        <p14:creationId xmlns:p14="http://schemas.microsoft.com/office/powerpoint/2010/main" val="280150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mtClean="0"/>
              <a:t>Outline</a:t>
            </a:r>
          </a:p>
        </p:txBody>
      </p:sp>
      <p:sp>
        <p:nvSpPr>
          <p:cNvPr id="5123" name="Content Placeholder 2"/>
          <p:cNvSpPr>
            <a:spLocks noGrp="1"/>
          </p:cNvSpPr>
          <p:nvPr>
            <p:ph idx="1"/>
          </p:nvPr>
        </p:nvSpPr>
        <p:spPr/>
        <p:txBody>
          <a:bodyPr>
            <a:normAutofit fontScale="92500" lnSpcReduction="10000"/>
          </a:bodyPr>
          <a:lstStyle/>
          <a:p>
            <a:pPr marL="514350" indent="-514350" eaLnBrk="1" hangingPunct="1">
              <a:lnSpc>
                <a:spcPct val="150000"/>
              </a:lnSpc>
              <a:buFont typeface="Calibri"/>
              <a:buAutoNum type="arabicPeriod"/>
            </a:pPr>
            <a:r>
              <a:rPr lang="en-US" altLang="en-US" dirty="0" smtClean="0"/>
              <a:t>Background</a:t>
            </a:r>
          </a:p>
          <a:p>
            <a:pPr marL="514350" indent="-514350" eaLnBrk="1" hangingPunct="1">
              <a:lnSpc>
                <a:spcPct val="150000"/>
              </a:lnSpc>
              <a:buFont typeface="Calibri"/>
              <a:buAutoNum type="arabicPeriod"/>
            </a:pPr>
            <a:r>
              <a:rPr lang="en-US" altLang="en-US" dirty="0" smtClean="0"/>
              <a:t>Objectives</a:t>
            </a:r>
          </a:p>
          <a:p>
            <a:pPr marL="514350" indent="-514350" eaLnBrk="1" hangingPunct="1">
              <a:lnSpc>
                <a:spcPct val="150000"/>
              </a:lnSpc>
              <a:buFont typeface="Calibri"/>
              <a:buAutoNum type="arabicPeriod"/>
            </a:pPr>
            <a:r>
              <a:rPr lang="en-US" altLang="en-US" dirty="0" smtClean="0"/>
              <a:t>Methods</a:t>
            </a:r>
          </a:p>
          <a:p>
            <a:pPr marL="514350" indent="-514350" eaLnBrk="1" hangingPunct="1">
              <a:lnSpc>
                <a:spcPct val="150000"/>
              </a:lnSpc>
              <a:buFont typeface="Calibri"/>
              <a:buAutoNum type="arabicPeriod"/>
            </a:pPr>
            <a:r>
              <a:rPr lang="en-US" altLang="en-US" dirty="0" smtClean="0"/>
              <a:t>Results &amp; Discussions</a:t>
            </a:r>
          </a:p>
          <a:p>
            <a:pPr marL="514350" indent="-514350" eaLnBrk="1" hangingPunct="1">
              <a:lnSpc>
                <a:spcPct val="150000"/>
              </a:lnSpc>
              <a:buFont typeface="Calibri"/>
              <a:buAutoNum type="arabicPeriod"/>
            </a:pPr>
            <a:r>
              <a:rPr lang="en-US" altLang="en-US" dirty="0" smtClean="0"/>
              <a:t>Conclusions</a:t>
            </a:r>
          </a:p>
          <a:p>
            <a:pPr marL="514350" indent="-514350" eaLnBrk="1" hangingPunct="1">
              <a:lnSpc>
                <a:spcPct val="150000"/>
              </a:lnSpc>
              <a:buFont typeface="Calibri"/>
              <a:buAutoNum type="arabicPeriod"/>
            </a:pPr>
            <a:r>
              <a:rPr lang="en-US" altLang="en-US" dirty="0" smtClean="0"/>
              <a:t>Recommendations</a:t>
            </a:r>
          </a:p>
        </p:txBody>
      </p:sp>
    </p:spTree>
    <p:extLst>
      <p:ext uri="{BB962C8B-B14F-4D97-AF65-F5344CB8AC3E}">
        <p14:creationId xmlns:p14="http://schemas.microsoft.com/office/powerpoint/2010/main" val="40382146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saturation sat="40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982448"/>
            <a:ext cx="9144000" cy="4039016"/>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Background </a:t>
            </a:r>
            <a:endParaRPr lang="en-US" sz="4000" b="1" dirty="0"/>
          </a:p>
        </p:txBody>
      </p:sp>
      <p:sp>
        <p:nvSpPr>
          <p:cNvPr id="7" name="TextBox 6"/>
          <p:cNvSpPr txBox="1"/>
          <p:nvPr/>
        </p:nvSpPr>
        <p:spPr>
          <a:xfrm>
            <a:off x="2971800" y="1066800"/>
            <a:ext cx="4701988"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32.4</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use </a:t>
            </a:r>
            <a:r>
              <a:rPr lang="en-US" sz="2200" b="1" dirty="0" err="1" smtClean="0">
                <a:latin typeface="Arial" panose="020B0604020202020204" pitchFamily="34" charset="0"/>
                <a:cs typeface="Arial" panose="020B0604020202020204" pitchFamily="34" charset="0"/>
              </a:rPr>
              <a:t>opiods</a:t>
            </a:r>
            <a:r>
              <a:rPr lang="en-US" sz="2200" b="1" dirty="0" smtClean="0">
                <a:latin typeface="Arial" panose="020B0604020202020204" pitchFamily="34" charset="0"/>
                <a:cs typeface="Arial" panose="020B0604020202020204" pitchFamily="34" charset="0"/>
              </a:rPr>
              <a:t> or opiates</a:t>
            </a:r>
            <a:endParaRPr lang="en-US" sz="2200" b="1" dirty="0">
              <a:latin typeface="Arial" panose="020B0604020202020204" pitchFamily="34" charset="0"/>
              <a:cs typeface="Arial" panose="020B0604020202020204" pitchFamily="34" charset="0"/>
            </a:endParaRPr>
          </a:p>
        </p:txBody>
      </p:sp>
      <p:sp>
        <p:nvSpPr>
          <p:cNvPr id="8" name="TextBox 7"/>
          <p:cNvSpPr txBox="1"/>
          <p:nvPr/>
        </p:nvSpPr>
        <p:spPr>
          <a:xfrm>
            <a:off x="4419600" y="1905000"/>
            <a:ext cx="4724399"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27</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are problem drug use</a:t>
            </a:r>
            <a:endParaRPr lang="en-US" sz="2200" b="1" dirty="0">
              <a:latin typeface="Arial" panose="020B0604020202020204" pitchFamily="34" charset="0"/>
              <a:cs typeface="Arial" panose="020B0604020202020204" pitchFamily="34" charset="0"/>
            </a:endParaRPr>
          </a:p>
        </p:txBody>
      </p:sp>
      <p:sp>
        <p:nvSpPr>
          <p:cNvPr id="9" name="TextBox 8"/>
          <p:cNvSpPr txBox="1"/>
          <p:nvPr/>
        </p:nvSpPr>
        <p:spPr>
          <a:xfrm>
            <a:off x="5277970" y="2764203"/>
            <a:ext cx="3866029"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12</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People who inject drug</a:t>
            </a:r>
            <a:endParaRPr lang="en-US" sz="2200" b="1"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1499" y="5459462"/>
            <a:ext cx="2323413" cy="1161707"/>
          </a:xfrm>
          <a:prstGeom prst="rect">
            <a:avLst/>
          </a:prstGeom>
        </p:spPr>
      </p:pic>
      <p:sp>
        <p:nvSpPr>
          <p:cNvPr id="13" name="Rectangle 12"/>
          <p:cNvSpPr/>
          <p:nvPr/>
        </p:nvSpPr>
        <p:spPr>
          <a:xfrm>
            <a:off x="5880846" y="5477391"/>
            <a:ext cx="3263153" cy="1015663"/>
          </a:xfrm>
          <a:prstGeom prst="rect">
            <a:avLst/>
          </a:prstGeom>
        </p:spPr>
        <p:txBody>
          <a:bodyPr wrap="square">
            <a:spAutoFit/>
          </a:bodyPr>
          <a:lstStyle/>
          <a:p>
            <a:r>
              <a:rPr lang="en-US" sz="2000" dirty="0" smtClean="0"/>
              <a:t>Female tend to abuse painkillers with </a:t>
            </a:r>
            <a:r>
              <a:rPr lang="vi-VN" sz="2000" dirty="0" smtClean="0"/>
              <a:t>opiods </a:t>
            </a:r>
            <a:r>
              <a:rPr lang="en-US" sz="2000" dirty="0" smtClean="0"/>
              <a:t>and tranquilizers</a:t>
            </a:r>
            <a:endParaRPr lang="en-US" sz="2000" dirty="0"/>
          </a:p>
        </p:txBody>
      </p:sp>
      <p:sp>
        <p:nvSpPr>
          <p:cNvPr id="12" name="Rectangle 11"/>
          <p:cNvSpPr/>
          <p:nvPr/>
        </p:nvSpPr>
        <p:spPr>
          <a:xfrm>
            <a:off x="253253" y="5263030"/>
            <a:ext cx="3278841" cy="1631216"/>
          </a:xfrm>
          <a:prstGeom prst="rect">
            <a:avLst/>
          </a:prstGeom>
        </p:spPr>
        <p:txBody>
          <a:bodyPr wrap="square">
            <a:spAutoFit/>
          </a:bodyPr>
          <a:lstStyle/>
          <a:p>
            <a:r>
              <a:rPr lang="en-US" sz="4000" b="1" dirty="0">
                <a:solidFill>
                  <a:srgbClr val="008000"/>
                </a:solidFill>
              </a:rPr>
              <a:t>3 </a:t>
            </a:r>
            <a:r>
              <a:rPr lang="en-US" sz="3000" b="1" dirty="0" smtClean="0">
                <a:solidFill>
                  <a:srgbClr val="008000"/>
                </a:solidFill>
              </a:rPr>
              <a:t>out of </a:t>
            </a:r>
            <a:r>
              <a:rPr lang="en-US" sz="4000" b="1" dirty="0" smtClean="0">
                <a:solidFill>
                  <a:srgbClr val="008000"/>
                </a:solidFill>
              </a:rPr>
              <a:t>4</a:t>
            </a:r>
            <a:r>
              <a:rPr lang="en-US" sz="2000" b="1" dirty="0" smtClean="0"/>
              <a:t> </a:t>
            </a:r>
          </a:p>
          <a:p>
            <a:r>
              <a:rPr lang="en-US" sz="2000" dirty="0" smtClean="0"/>
              <a:t>People use cannabis</a:t>
            </a:r>
            <a:r>
              <a:rPr lang="vi-VN" sz="2000" dirty="0" smtClean="0"/>
              <a:t>, cocain</a:t>
            </a:r>
            <a:r>
              <a:rPr lang="en-US" sz="2000" dirty="0" smtClean="0"/>
              <a:t>, </a:t>
            </a:r>
            <a:r>
              <a:rPr lang="vi-VN" sz="2000" dirty="0" smtClean="0"/>
              <a:t>a</a:t>
            </a:r>
            <a:r>
              <a:rPr lang="en-US" sz="2000" dirty="0" smtClean="0"/>
              <a:t>m</a:t>
            </a:r>
            <a:r>
              <a:rPr lang="vi-VN" sz="2000" dirty="0" smtClean="0"/>
              <a:t>phetamin </a:t>
            </a:r>
            <a:r>
              <a:rPr lang="en-US" sz="2000" dirty="0" smtClean="0"/>
              <a:t>are among man</a:t>
            </a:r>
            <a:endParaRPr lang="en-US" sz="2000" dirty="0"/>
          </a:p>
        </p:txBody>
      </p:sp>
      <p:grpSp>
        <p:nvGrpSpPr>
          <p:cNvPr id="16" name="Group 15"/>
          <p:cNvGrpSpPr/>
          <p:nvPr/>
        </p:nvGrpSpPr>
        <p:grpSpPr>
          <a:xfrm>
            <a:off x="823368" y="3384471"/>
            <a:ext cx="5390030" cy="1388014"/>
            <a:chOff x="823368" y="3384471"/>
            <a:chExt cx="5390030" cy="1388014"/>
          </a:xfrm>
        </p:grpSpPr>
        <p:pic>
          <p:nvPicPr>
            <p:cNvPr id="17" name="Picture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0600" y="3384472"/>
              <a:ext cx="5222798" cy="1388013"/>
            </a:xfrm>
            <a:prstGeom prst="rect">
              <a:avLst/>
            </a:prstGeom>
          </p:spPr>
        </p:pic>
        <p:sp>
          <p:nvSpPr>
            <p:cNvPr id="18" name="Rectangle 17"/>
            <p:cNvSpPr/>
            <p:nvPr/>
          </p:nvSpPr>
          <p:spPr>
            <a:xfrm>
              <a:off x="823368" y="3384471"/>
              <a:ext cx="3139032" cy="2560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609600" y="4666680"/>
            <a:ext cx="4896970" cy="461665"/>
          </a:xfrm>
          <a:prstGeom prst="rect">
            <a:avLst/>
          </a:prstGeom>
          <a:noFill/>
        </p:spPr>
        <p:txBody>
          <a:bodyPr wrap="square" rtlCol="0">
            <a:spAutoFit/>
          </a:bodyPr>
          <a:lstStyle/>
          <a:p>
            <a:pPr>
              <a:lnSpc>
                <a:spcPct val="60000"/>
              </a:lnSpc>
            </a:pPr>
            <a:r>
              <a:rPr lang="en-US" sz="4000" b="1" dirty="0" smtClean="0">
                <a:solidFill>
                  <a:srgbClr val="FFC000"/>
                </a:solidFill>
                <a:latin typeface="Arial" panose="020B0604020202020204" pitchFamily="34" charset="0"/>
                <a:cs typeface="Arial" panose="020B0604020202020204" pitchFamily="34" charset="0"/>
              </a:rPr>
              <a:t>552 </a:t>
            </a:r>
            <a:r>
              <a:rPr lang="en-US" sz="2200" b="1" dirty="0" smtClean="0">
                <a:latin typeface="Arial" panose="020B0604020202020204" pitchFamily="34" charset="0"/>
                <a:cs typeface="Arial" panose="020B0604020202020204" pitchFamily="34" charset="0"/>
              </a:rPr>
              <a:t>drug-related deaths per day</a:t>
            </a:r>
            <a:endParaRPr lang="en-US" sz="2200" b="1" dirty="0">
              <a:latin typeface="Arial" panose="020B0604020202020204" pitchFamily="34" charset="0"/>
              <a:cs typeface="Arial" panose="020B0604020202020204" pitchFamily="34" charset="0"/>
            </a:endParaRPr>
          </a:p>
        </p:txBody>
      </p:sp>
      <p:sp>
        <p:nvSpPr>
          <p:cNvPr id="6" name="TextBox 5"/>
          <p:cNvSpPr txBox="1"/>
          <p:nvPr/>
        </p:nvSpPr>
        <p:spPr>
          <a:xfrm>
            <a:off x="217394" y="2347819"/>
            <a:ext cx="4365812" cy="1292662"/>
          </a:xfrm>
          <a:prstGeom prst="rect">
            <a:avLst/>
          </a:prstGeom>
          <a:noFill/>
        </p:spPr>
        <p:txBody>
          <a:bodyPr wrap="square" rtlCol="0">
            <a:spAutoFit/>
          </a:bodyPr>
          <a:lstStyle/>
          <a:p>
            <a:pPr>
              <a:lnSpc>
                <a:spcPct val="60000"/>
              </a:lnSpc>
            </a:pPr>
            <a:r>
              <a:rPr lang="en-US" sz="10000" b="1" dirty="0" smtClean="0">
                <a:solidFill>
                  <a:schemeClr val="accent6">
                    <a:lumMod val="75000"/>
                  </a:schemeClr>
                </a:solidFill>
                <a:latin typeface="Arial" panose="020B0604020202020204" pitchFamily="34" charset="0"/>
                <a:cs typeface="Arial" panose="020B0604020202020204" pitchFamily="34" charset="0"/>
              </a:rPr>
              <a:t>246</a:t>
            </a:r>
            <a:r>
              <a:rPr lang="en-US" sz="6000" b="1" dirty="0" smtClean="0">
                <a:solidFill>
                  <a:schemeClr val="accent6">
                    <a:lumMod val="75000"/>
                  </a:schemeClr>
                </a:solidFill>
                <a:latin typeface="Arial" panose="020B0604020202020204" pitchFamily="34" charset="0"/>
                <a:cs typeface="Arial" panose="020B0604020202020204" pitchFamily="34" charset="0"/>
              </a:rPr>
              <a:t> </a:t>
            </a:r>
            <a:r>
              <a:rPr lang="en-US" sz="4000" b="1" dirty="0" smtClean="0">
                <a:solidFill>
                  <a:schemeClr val="accent6">
                    <a:lumMod val="75000"/>
                  </a:schemeClr>
                </a:solidFill>
                <a:latin typeface="Arial" panose="020B0604020202020204" pitchFamily="34" charset="0"/>
                <a:cs typeface="Arial" panose="020B0604020202020204" pitchFamily="34" charset="0"/>
              </a:rPr>
              <a:t>million</a:t>
            </a:r>
          </a:p>
          <a:p>
            <a:pPr>
              <a:lnSpc>
                <a:spcPct val="60000"/>
              </a:lnSpc>
            </a:pPr>
            <a:r>
              <a:rPr lang="en-US" sz="3000" b="1" dirty="0" smtClean="0">
                <a:latin typeface="Arial" panose="020B0604020202020204" pitchFamily="34" charset="0"/>
                <a:cs typeface="Arial" panose="020B0604020202020204" pitchFamily="34" charset="0"/>
              </a:rPr>
              <a:t>People using drug</a:t>
            </a:r>
            <a:endParaRPr lang="en-US" sz="3000" b="1" dirty="0">
              <a:latin typeface="Arial" panose="020B0604020202020204" pitchFamily="34" charset="0"/>
              <a:cs typeface="Arial" panose="020B0604020202020204" pitchFamily="34" charset="0"/>
            </a:endParaRPr>
          </a:p>
        </p:txBody>
      </p:sp>
      <p:sp>
        <p:nvSpPr>
          <p:cNvPr id="10" name="TextBox 9"/>
          <p:cNvSpPr txBox="1"/>
          <p:nvPr/>
        </p:nvSpPr>
        <p:spPr>
          <a:xfrm>
            <a:off x="4724400" y="3678603"/>
            <a:ext cx="3429000" cy="664797"/>
          </a:xfrm>
          <a:prstGeom prst="rect">
            <a:avLst/>
          </a:prstGeom>
          <a:noFill/>
        </p:spPr>
        <p:txBody>
          <a:bodyPr wrap="square" rtlCol="0">
            <a:spAutoFit/>
          </a:bodyPr>
          <a:lstStyle/>
          <a:p>
            <a:pPr>
              <a:lnSpc>
                <a:spcPct val="60000"/>
              </a:lnSpc>
            </a:pPr>
            <a:r>
              <a:rPr lang="en-US" sz="4000" b="1" dirty="0" smtClean="0">
                <a:solidFill>
                  <a:schemeClr val="accent6"/>
                </a:solidFill>
                <a:latin typeface="Arial" panose="020B0604020202020204" pitchFamily="34" charset="0"/>
                <a:cs typeface="Arial" panose="020B0604020202020204" pitchFamily="34" charset="0"/>
              </a:rPr>
              <a:t>1.65</a:t>
            </a:r>
            <a:r>
              <a:rPr lang="en-US" sz="3000" b="1" dirty="0" smtClean="0">
                <a:solidFill>
                  <a:schemeClr val="accent6"/>
                </a:solidFill>
                <a:latin typeface="Arial" panose="020B0604020202020204" pitchFamily="34" charset="0"/>
                <a:cs typeface="Arial" panose="020B0604020202020204" pitchFamily="34" charset="0"/>
              </a:rPr>
              <a:t> million</a:t>
            </a:r>
          </a:p>
          <a:p>
            <a:pPr>
              <a:lnSpc>
                <a:spcPct val="60000"/>
              </a:lnSpc>
            </a:pPr>
            <a:r>
              <a:rPr lang="en-US" sz="2200" b="1" dirty="0" smtClean="0">
                <a:latin typeface="Arial" panose="020B0604020202020204" pitchFamily="34" charset="0"/>
                <a:cs typeface="Arial" panose="020B0604020202020204" pitchFamily="34" charset="0"/>
              </a:rPr>
              <a:t>PWID living with HIV</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1777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1066800"/>
            <a:ext cx="9144000" cy="4545419"/>
          </a:xfrm>
          <a:prstGeom prst="rect">
            <a:avLst/>
          </a:prstGeom>
        </p:spPr>
      </p:pic>
      <p:sp>
        <p:nvSpPr>
          <p:cNvPr id="2" name="Title 1"/>
          <p:cNvSpPr>
            <a:spLocks noGrp="1"/>
          </p:cNvSpPr>
          <p:nvPr>
            <p:ph type="title"/>
          </p:nvPr>
        </p:nvSpPr>
        <p:spPr>
          <a:xfrm>
            <a:off x="468406" y="116730"/>
            <a:ext cx="8229600" cy="814077"/>
          </a:xfrm>
        </p:spPr>
        <p:txBody>
          <a:bodyPr>
            <a:normAutofit/>
          </a:bodyPr>
          <a:lstStyle/>
          <a:p>
            <a:r>
              <a:rPr lang="en-US" sz="4000" b="1" dirty="0" smtClean="0"/>
              <a:t>1. Background</a:t>
            </a:r>
            <a:endParaRPr lang="en-US" sz="4000" b="1" dirty="0"/>
          </a:p>
        </p:txBody>
      </p:sp>
      <p:sp>
        <p:nvSpPr>
          <p:cNvPr id="6" name="Rectangle 5"/>
          <p:cNvSpPr/>
          <p:nvPr/>
        </p:nvSpPr>
        <p:spPr>
          <a:xfrm>
            <a:off x="0" y="1035979"/>
            <a:ext cx="4828490" cy="707886"/>
          </a:xfrm>
          <a:prstGeom prst="rect">
            <a:avLst/>
          </a:prstGeom>
        </p:spPr>
        <p:txBody>
          <a:bodyPr wrap="square">
            <a:spAutoFit/>
          </a:bodyPr>
          <a:lstStyle/>
          <a:p>
            <a:r>
              <a:rPr lang="vi-VN" sz="4000" b="1" dirty="0">
                <a:solidFill>
                  <a:srgbClr val="FFC000"/>
                </a:solidFill>
              </a:rPr>
              <a:t>Methamphetamine</a:t>
            </a:r>
            <a:r>
              <a:rPr lang="vi-VN" dirty="0"/>
              <a:t> </a:t>
            </a:r>
            <a:endParaRPr lang="en-US" dirty="0" smtClean="0"/>
          </a:p>
        </p:txBody>
      </p:sp>
      <p:grpSp>
        <p:nvGrpSpPr>
          <p:cNvPr id="25" name="Group 24"/>
          <p:cNvGrpSpPr/>
          <p:nvPr/>
        </p:nvGrpSpPr>
        <p:grpSpPr>
          <a:xfrm>
            <a:off x="5624830" y="4572000"/>
            <a:ext cx="2223770" cy="2133600"/>
            <a:chOff x="5687191" y="4279315"/>
            <a:chExt cx="2524477" cy="2495898"/>
          </a:xfrm>
        </p:grpSpPr>
        <p:grpSp>
          <p:nvGrpSpPr>
            <p:cNvPr id="24" name="Group 23"/>
            <p:cNvGrpSpPr/>
            <p:nvPr/>
          </p:nvGrpSpPr>
          <p:grpSpPr>
            <a:xfrm>
              <a:off x="5687191" y="4279315"/>
              <a:ext cx="2524477" cy="2495898"/>
              <a:chOff x="5687191" y="4279315"/>
              <a:chExt cx="2524477" cy="2495898"/>
            </a:xfrm>
          </p:grpSpPr>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87191" y="4279315"/>
                <a:ext cx="2524477" cy="2495898"/>
              </a:xfrm>
              <a:prstGeom prst="rect">
                <a:avLst/>
              </a:prstGeom>
            </p:spPr>
          </p:pic>
          <p:pic>
            <p:nvPicPr>
              <p:cNvPr id="17" name="Picture 16"/>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598334" y="4945679"/>
                <a:ext cx="355045" cy="867569"/>
              </a:xfrm>
              <a:prstGeom prst="rect">
                <a:avLst/>
              </a:prstGeom>
            </p:spPr>
          </p:pic>
          <p:pic>
            <p:nvPicPr>
              <p:cNvPr id="18" name="Picture 17"/>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932580" y="4945678"/>
                <a:ext cx="355045" cy="867569"/>
              </a:xfrm>
              <a:prstGeom prst="rect">
                <a:avLst/>
              </a:prstGeom>
            </p:spPr>
          </p:pic>
          <p:pic>
            <p:nvPicPr>
              <p:cNvPr id="19" name="Picture 18"/>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266826" y="4969847"/>
                <a:ext cx="355045" cy="867569"/>
              </a:xfrm>
              <a:prstGeom prst="rect">
                <a:avLst/>
              </a:prstGeom>
            </p:spPr>
          </p:pic>
          <p:pic>
            <p:nvPicPr>
              <p:cNvPr id="15" name="Picture 14"/>
              <p:cNvPicPr>
                <a:picLocks noChangeAspect="1"/>
              </p:cNvPicPr>
              <p:nvPr/>
            </p:nvPicPr>
            <p:blipFill>
              <a:blip r:embed="rId6"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264088" y="4945679"/>
                <a:ext cx="355045" cy="867569"/>
              </a:xfrm>
              <a:prstGeom prst="rect">
                <a:avLst/>
              </a:prstGeom>
            </p:spPr>
          </p:pic>
        </p:grpSp>
        <p:sp>
          <p:nvSpPr>
            <p:cNvPr id="11" name="Rectangle 10"/>
            <p:cNvSpPr/>
            <p:nvPr/>
          </p:nvSpPr>
          <p:spPr>
            <a:xfrm>
              <a:off x="6283159" y="5846802"/>
              <a:ext cx="1517614" cy="648070"/>
            </a:xfrm>
            <a:prstGeom prst="rect">
              <a:avLst/>
            </a:prstGeom>
          </p:spPr>
          <p:txBody>
            <a:bodyPr wrap="none">
              <a:spAutoFit/>
            </a:bodyPr>
            <a:lstStyle/>
            <a:p>
              <a:r>
                <a:rPr lang="vi-VN" sz="3000" b="1" dirty="0" smtClean="0">
                  <a:solidFill>
                    <a:srgbClr val="FFC000"/>
                  </a:solidFill>
                </a:rPr>
                <a:t>11</a:t>
              </a:r>
              <a:r>
                <a:rPr lang="en-US" sz="3000" b="1" dirty="0" smtClean="0">
                  <a:solidFill>
                    <a:srgbClr val="FFC000"/>
                  </a:solidFill>
                </a:rPr>
                <a:t>,</a:t>
              </a:r>
              <a:r>
                <a:rPr lang="vi-VN" sz="3000" b="1" dirty="0" smtClean="0">
                  <a:solidFill>
                    <a:srgbClr val="FFC000"/>
                  </a:solidFill>
                </a:rPr>
                <a:t>200</a:t>
              </a:r>
              <a:endParaRPr lang="en-US" sz="3000" b="1" dirty="0">
                <a:solidFill>
                  <a:srgbClr val="FFC000"/>
                </a:solidFill>
              </a:endParaRPr>
            </a:p>
          </p:txBody>
        </p:sp>
      </p:grpSp>
      <p:sp>
        <p:nvSpPr>
          <p:cNvPr id="21" name="Rectangle 20"/>
          <p:cNvSpPr/>
          <p:nvPr/>
        </p:nvSpPr>
        <p:spPr>
          <a:xfrm>
            <a:off x="7620000" y="4907182"/>
            <a:ext cx="1208682" cy="1015663"/>
          </a:xfrm>
          <a:prstGeom prst="rect">
            <a:avLst/>
          </a:prstGeom>
        </p:spPr>
        <p:txBody>
          <a:bodyPr wrap="square">
            <a:spAutoFit/>
          </a:bodyPr>
          <a:lstStyle/>
          <a:p>
            <a:pPr algn="ctr"/>
            <a:r>
              <a:rPr lang="en-US" sz="4000" b="1" dirty="0" smtClean="0">
                <a:solidFill>
                  <a:srgbClr val="FF6600"/>
                </a:solidFill>
              </a:rPr>
              <a:t>60% </a:t>
            </a:r>
            <a:r>
              <a:rPr lang="en-US" sz="2000" b="1" dirty="0" smtClean="0"/>
              <a:t>ATS</a:t>
            </a:r>
            <a:endParaRPr lang="en-US" sz="2000" b="1" dirty="0"/>
          </a:p>
        </p:txBody>
      </p:sp>
      <p:sp>
        <p:nvSpPr>
          <p:cNvPr id="22" name="Rectangle 21"/>
          <p:cNvSpPr/>
          <p:nvPr/>
        </p:nvSpPr>
        <p:spPr>
          <a:xfrm>
            <a:off x="4131771" y="5638800"/>
            <a:ext cx="1444626" cy="553998"/>
          </a:xfrm>
          <a:prstGeom prst="rect">
            <a:avLst/>
          </a:prstGeom>
        </p:spPr>
        <p:txBody>
          <a:bodyPr wrap="none">
            <a:spAutoFit/>
          </a:bodyPr>
          <a:lstStyle/>
          <a:p>
            <a:r>
              <a:rPr lang="vi-VN" sz="3000" b="1" dirty="0" smtClean="0"/>
              <a:t>HCM</a:t>
            </a:r>
            <a:r>
              <a:rPr lang="en-US" sz="3000" b="1" dirty="0" smtClean="0"/>
              <a:t>C</a:t>
            </a:r>
            <a:r>
              <a:rPr lang="vi-VN" sz="3000" b="1" dirty="0" smtClean="0"/>
              <a:t> </a:t>
            </a:r>
            <a:endParaRPr lang="en-US" sz="3000" dirty="0"/>
          </a:p>
        </p:txBody>
      </p:sp>
      <p:sp>
        <p:nvSpPr>
          <p:cNvPr id="8" name="Rectangle 7"/>
          <p:cNvSpPr/>
          <p:nvPr/>
        </p:nvSpPr>
        <p:spPr>
          <a:xfrm>
            <a:off x="4495800" y="1106269"/>
            <a:ext cx="4599217" cy="646331"/>
          </a:xfrm>
          <a:prstGeom prst="rect">
            <a:avLst/>
          </a:prstGeom>
        </p:spPr>
        <p:txBody>
          <a:bodyPr wrap="square">
            <a:spAutoFit/>
          </a:bodyPr>
          <a:lstStyle/>
          <a:p>
            <a:r>
              <a:rPr lang="en-US" b="1" dirty="0" smtClean="0"/>
              <a:t>Dominate the ATS Global market and is expanding in East and Southeast Asia</a:t>
            </a:r>
            <a:endParaRPr lang="en-US" b="1" dirty="0"/>
          </a:p>
        </p:txBody>
      </p:sp>
      <p:sp>
        <p:nvSpPr>
          <p:cNvPr id="12" name="TextBox 11"/>
          <p:cNvSpPr txBox="1"/>
          <p:nvPr/>
        </p:nvSpPr>
        <p:spPr>
          <a:xfrm>
            <a:off x="441969" y="3810000"/>
            <a:ext cx="1883849" cy="369332"/>
          </a:xfrm>
          <a:prstGeom prst="rect">
            <a:avLst/>
          </a:prstGeom>
          <a:solidFill>
            <a:schemeClr val="bg1"/>
          </a:solidFill>
        </p:spPr>
        <p:txBody>
          <a:bodyPr wrap="none" rtlCol="0">
            <a:spAutoFit/>
          </a:bodyPr>
          <a:lstStyle/>
          <a:p>
            <a:r>
              <a:rPr lang="en-US" dirty="0" smtClean="0"/>
              <a:t>Increase (&gt;10%)</a:t>
            </a:r>
            <a:endParaRPr lang="en-US" dirty="0"/>
          </a:p>
        </p:txBody>
      </p:sp>
      <p:sp>
        <p:nvSpPr>
          <p:cNvPr id="23" name="TextBox 22"/>
          <p:cNvSpPr txBox="1"/>
          <p:nvPr/>
        </p:nvSpPr>
        <p:spPr>
          <a:xfrm>
            <a:off x="457200" y="4278868"/>
            <a:ext cx="1794081" cy="369332"/>
          </a:xfrm>
          <a:prstGeom prst="rect">
            <a:avLst/>
          </a:prstGeom>
          <a:solidFill>
            <a:schemeClr val="bg1"/>
          </a:solidFill>
        </p:spPr>
        <p:txBody>
          <a:bodyPr wrap="none" rtlCol="0">
            <a:spAutoFit/>
          </a:bodyPr>
          <a:lstStyle/>
          <a:p>
            <a:r>
              <a:rPr lang="en-US" dirty="0" smtClean="0"/>
              <a:t>Stable (+/-10%)</a:t>
            </a:r>
            <a:endParaRPr lang="en-US" dirty="0"/>
          </a:p>
        </p:txBody>
      </p:sp>
      <p:sp>
        <p:nvSpPr>
          <p:cNvPr id="27" name="TextBox 26"/>
          <p:cNvSpPr txBox="1"/>
          <p:nvPr/>
        </p:nvSpPr>
        <p:spPr>
          <a:xfrm>
            <a:off x="457200" y="4736068"/>
            <a:ext cx="1986441" cy="369332"/>
          </a:xfrm>
          <a:prstGeom prst="rect">
            <a:avLst/>
          </a:prstGeom>
          <a:solidFill>
            <a:schemeClr val="bg1"/>
          </a:solidFill>
        </p:spPr>
        <p:txBody>
          <a:bodyPr wrap="none" rtlCol="0">
            <a:spAutoFit/>
          </a:bodyPr>
          <a:lstStyle/>
          <a:p>
            <a:r>
              <a:rPr lang="en-US" dirty="0" smtClean="0"/>
              <a:t>Decrease (&gt;10%)</a:t>
            </a:r>
            <a:endParaRPr lang="en-US" dirty="0"/>
          </a:p>
        </p:txBody>
      </p:sp>
      <p:sp>
        <p:nvSpPr>
          <p:cNvPr id="28" name="TextBox 27"/>
          <p:cNvSpPr txBox="1"/>
          <p:nvPr/>
        </p:nvSpPr>
        <p:spPr>
          <a:xfrm>
            <a:off x="463740" y="5174143"/>
            <a:ext cx="2262158" cy="369332"/>
          </a:xfrm>
          <a:prstGeom prst="rect">
            <a:avLst/>
          </a:prstGeom>
          <a:solidFill>
            <a:schemeClr val="bg1"/>
          </a:solidFill>
        </p:spPr>
        <p:txBody>
          <a:bodyPr wrap="none" rtlCol="0">
            <a:spAutoFit/>
          </a:bodyPr>
          <a:lstStyle/>
          <a:p>
            <a:r>
              <a:rPr lang="en-US" dirty="0" smtClean="0"/>
              <a:t>No comparable data</a:t>
            </a:r>
            <a:endParaRPr lang="en-US" dirty="0"/>
          </a:p>
        </p:txBody>
      </p:sp>
      <p:sp>
        <p:nvSpPr>
          <p:cNvPr id="29" name="TextBox 28"/>
          <p:cNvSpPr txBox="1"/>
          <p:nvPr/>
        </p:nvSpPr>
        <p:spPr>
          <a:xfrm>
            <a:off x="112110" y="3440668"/>
            <a:ext cx="1928670" cy="369332"/>
          </a:xfrm>
          <a:prstGeom prst="rect">
            <a:avLst/>
          </a:prstGeom>
          <a:solidFill>
            <a:schemeClr val="bg1"/>
          </a:solidFill>
        </p:spPr>
        <p:txBody>
          <a:bodyPr wrap="none" rtlCol="0">
            <a:spAutoFit/>
          </a:bodyPr>
          <a:lstStyle/>
          <a:p>
            <a:r>
              <a:rPr lang="en-US" dirty="0" smtClean="0"/>
              <a:t>Trend 2011-2012</a:t>
            </a:r>
            <a:endParaRPr lang="en-US" dirty="0"/>
          </a:p>
        </p:txBody>
      </p:sp>
      <p:sp>
        <p:nvSpPr>
          <p:cNvPr id="30" name="TextBox 29"/>
          <p:cNvSpPr txBox="1"/>
          <p:nvPr/>
        </p:nvSpPr>
        <p:spPr>
          <a:xfrm>
            <a:off x="3679786" y="4767599"/>
            <a:ext cx="2565639" cy="369332"/>
          </a:xfrm>
          <a:prstGeom prst="rect">
            <a:avLst/>
          </a:prstGeom>
          <a:solidFill>
            <a:schemeClr val="bg1"/>
          </a:solidFill>
        </p:spPr>
        <p:txBody>
          <a:bodyPr wrap="none" rtlCol="0">
            <a:spAutoFit/>
          </a:bodyPr>
          <a:lstStyle/>
          <a:p>
            <a:r>
              <a:rPr lang="en-US" dirty="0" smtClean="0"/>
              <a:t>ATS, excluding </a:t>
            </a:r>
            <a:r>
              <a:rPr lang="en-US" dirty="0" err="1" smtClean="0"/>
              <a:t>ecstacy</a:t>
            </a:r>
            <a:endParaRPr lang="en-US" dirty="0"/>
          </a:p>
        </p:txBody>
      </p:sp>
      <p:sp>
        <p:nvSpPr>
          <p:cNvPr id="31" name="TextBox 30"/>
          <p:cNvSpPr txBox="1"/>
          <p:nvPr/>
        </p:nvSpPr>
        <p:spPr>
          <a:xfrm>
            <a:off x="3690418" y="5102605"/>
            <a:ext cx="1507649" cy="369332"/>
          </a:xfrm>
          <a:prstGeom prst="rect">
            <a:avLst/>
          </a:prstGeom>
          <a:solidFill>
            <a:schemeClr val="bg1"/>
          </a:solidFill>
        </p:spPr>
        <p:txBody>
          <a:bodyPr wrap="square" rtlCol="0">
            <a:spAutoFit/>
          </a:bodyPr>
          <a:lstStyle/>
          <a:p>
            <a:r>
              <a:rPr lang="en-US" smtClean="0"/>
              <a:t>No ATS</a:t>
            </a:r>
            <a:endParaRPr lang="en-US" dirty="0"/>
          </a:p>
        </p:txBody>
      </p:sp>
    </p:spTree>
    <p:extLst>
      <p:ext uri="{BB962C8B-B14F-4D97-AF65-F5344CB8AC3E}">
        <p14:creationId xmlns:p14="http://schemas.microsoft.com/office/powerpoint/2010/main" val="42611526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smtClean="0"/>
              <a:t>2. Research Objectives</a:t>
            </a:r>
            <a:endParaRPr lang="en-US" b="1" dirty="0"/>
          </a:p>
        </p:txBody>
      </p:sp>
      <p:sp>
        <p:nvSpPr>
          <p:cNvPr id="3" name="Content Placeholder 2"/>
          <p:cNvSpPr>
            <a:spLocks noGrp="1"/>
          </p:cNvSpPr>
          <p:nvPr>
            <p:ph idx="1"/>
          </p:nvPr>
        </p:nvSpPr>
        <p:spPr>
          <a:xfrm>
            <a:off x="457200" y="1143000"/>
            <a:ext cx="8458200" cy="5715000"/>
          </a:xfrm>
        </p:spPr>
        <p:txBody>
          <a:bodyPr>
            <a:normAutofit lnSpcReduction="10000"/>
          </a:bodyPr>
          <a:lstStyle/>
          <a:p>
            <a:pPr lvl="1">
              <a:lnSpc>
                <a:spcPct val="170000"/>
              </a:lnSpc>
            </a:pPr>
            <a:r>
              <a:rPr lang="en-US" dirty="0" smtClean="0">
                <a:latin typeface="Times New Roman" panose="02020603050405020304" pitchFamily="18" charset="0"/>
                <a:cs typeface="Times New Roman" panose="02020603050405020304" pitchFamily="18" charset="0"/>
              </a:rPr>
              <a:t>To determine the percentage of  MMT patients in HCMC currently using Amphetamine (AMP) and/or Methamphetamine (MET)</a:t>
            </a:r>
            <a:endParaRPr lang="en-US" dirty="0">
              <a:latin typeface="Times New Roman" panose="02020603050405020304" pitchFamily="18" charset="0"/>
              <a:cs typeface="Times New Roman" panose="02020603050405020304" pitchFamily="18" charset="0"/>
            </a:endParaRPr>
          </a:p>
          <a:p>
            <a:pPr lvl="1">
              <a:lnSpc>
                <a:spcPct val="170000"/>
              </a:lnSpc>
            </a:pPr>
            <a:r>
              <a:rPr lang="en-US" dirty="0" smtClean="0">
                <a:latin typeface="Times New Roman" panose="02020603050405020304" pitchFamily="18" charset="0"/>
                <a:cs typeface="Times New Roman" panose="02020603050405020304" pitchFamily="18" charset="0"/>
              </a:rPr>
              <a:t>To investigate the relationship between using AMP/MET (detected by multiple-urine tests) and contributing factors including age, gender, history of substance abuse, Methadone dose, length of time remain in the treatment</a:t>
            </a:r>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pPr eaLnBrk="1" hangingPunct="1"/>
            <a:r>
              <a:rPr lang="en-US" sz="4000" b="1" smtClean="0">
                <a:latin typeface="Arial" panose="020B0604020202020204" pitchFamily="34" charset="0"/>
                <a:cs typeface="Arial" panose="020B0604020202020204" pitchFamily="34" charset="0"/>
              </a:rPr>
              <a:t>3. Methods</a:t>
            </a:r>
          </a:p>
        </p:txBody>
      </p:sp>
      <p:sp>
        <p:nvSpPr>
          <p:cNvPr id="2" name="Content Placeholder 1"/>
          <p:cNvSpPr>
            <a:spLocks noGrp="1"/>
          </p:cNvSpPr>
          <p:nvPr>
            <p:ph idx="1"/>
          </p:nvPr>
        </p:nvSpPr>
        <p:spPr>
          <a:xfrm>
            <a:off x="457200" y="1417638"/>
            <a:ext cx="8382000" cy="4983162"/>
          </a:xfrm>
        </p:spPr>
        <p:txBody>
          <a:bodyPr rtlCol="0">
            <a:noAutofit/>
          </a:bodyPr>
          <a:lstStyle/>
          <a:p>
            <a:pPr eaLnBrk="1" fontAlgn="auto" hangingPunct="1">
              <a:lnSpc>
                <a:spcPct val="150000"/>
              </a:lnSpc>
              <a:spcAft>
                <a:spcPts val="0"/>
              </a:spcAft>
              <a:defRPr/>
            </a:pPr>
            <a:r>
              <a:rPr lang="en-US" sz="2200" b="1" dirty="0" smtClean="0">
                <a:latin typeface="Arial" pitchFamily="34" charset="0"/>
                <a:cs typeface="Arial" pitchFamily="34" charset="0"/>
              </a:rPr>
              <a:t>Study design: </a:t>
            </a:r>
            <a:r>
              <a:rPr lang="en-US" sz="2200" dirty="0" smtClean="0">
                <a:latin typeface="Arial" pitchFamily="34" charset="0"/>
                <a:cs typeface="Arial" pitchFamily="34" charset="0"/>
              </a:rPr>
              <a:t>Retrospective cohort</a:t>
            </a:r>
          </a:p>
          <a:p>
            <a:pPr eaLnBrk="1" fontAlgn="auto" hangingPunct="1">
              <a:lnSpc>
                <a:spcPct val="150000"/>
              </a:lnSpc>
              <a:spcAft>
                <a:spcPts val="0"/>
              </a:spcAft>
              <a:defRPr/>
            </a:pPr>
            <a:r>
              <a:rPr lang="en-US" sz="2200" b="1" dirty="0" smtClean="0">
                <a:latin typeface="Arial" pitchFamily="34" charset="0"/>
                <a:cs typeface="Arial" pitchFamily="34" charset="0"/>
              </a:rPr>
              <a:t>Time: </a:t>
            </a:r>
            <a:r>
              <a:rPr lang="en-US" sz="2200" dirty="0" smtClean="0">
                <a:latin typeface="Arial" pitchFamily="34" charset="0"/>
                <a:cs typeface="Arial" pitchFamily="34" charset="0"/>
              </a:rPr>
              <a:t>7/2014 – 12/2014</a:t>
            </a:r>
          </a:p>
          <a:p>
            <a:pPr eaLnBrk="1" fontAlgn="auto" hangingPunct="1">
              <a:lnSpc>
                <a:spcPct val="150000"/>
              </a:lnSpc>
              <a:spcAft>
                <a:spcPts val="0"/>
              </a:spcAft>
              <a:defRPr/>
            </a:pPr>
            <a:r>
              <a:rPr lang="en-US" sz="2200" b="1" dirty="0" smtClean="0">
                <a:latin typeface="Arial" pitchFamily="34" charset="0"/>
                <a:cs typeface="Arial" pitchFamily="34" charset="0"/>
              </a:rPr>
              <a:t>Study place:</a:t>
            </a:r>
            <a:r>
              <a:rPr lang="en-US" sz="2200" dirty="0" smtClean="0">
                <a:latin typeface="Arial" panose="020B0604020202020204" pitchFamily="34" charset="0"/>
                <a:cs typeface="Arial" panose="020B0604020202020204" pitchFamily="34" charset="0"/>
              </a:rPr>
              <a:t> 10 Methadone clinics in HCMC</a:t>
            </a:r>
            <a:r>
              <a:rPr lang="vi-VN" sz="2200"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(D.4, D.6, D.8, D9, D10, D12, Tan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Thanh</a:t>
            </a:r>
            <a:r>
              <a:rPr lang="en-US" sz="2200" dirty="0" smtClean="0">
                <a:latin typeface="Arial" panose="020B0604020202020204" pitchFamily="34" charset="0"/>
                <a:cs typeface="Arial" panose="020B0604020202020204" pitchFamily="34" charset="0"/>
              </a:rPr>
              <a:t>, Thu </a:t>
            </a:r>
            <a:r>
              <a:rPr lang="en-US" sz="2200" dirty="0" err="1" smtClean="0">
                <a:latin typeface="Arial" panose="020B0604020202020204" pitchFamily="34" charset="0"/>
                <a:cs typeface="Arial" panose="020B0604020202020204" pitchFamily="34" charset="0"/>
              </a:rPr>
              <a:t>Duc</a:t>
            </a:r>
            <a:r>
              <a:rPr lang="en-US" sz="2200" dirty="0" smtClean="0">
                <a:latin typeface="Arial" panose="020B0604020202020204" pitchFamily="34" charset="0"/>
                <a:cs typeface="Arial" panose="020B0604020202020204" pitchFamily="34" charset="0"/>
              </a:rPr>
              <a:t>, Go </a:t>
            </a:r>
            <a:r>
              <a:rPr lang="en-US" sz="2200" dirty="0" err="1" smtClean="0">
                <a:latin typeface="Arial" panose="020B0604020202020204" pitchFamily="34" charset="0"/>
                <a:cs typeface="Arial" panose="020B0604020202020204" pitchFamily="34" charset="0"/>
              </a:rPr>
              <a:t>Vap</a:t>
            </a:r>
            <a:r>
              <a:rPr lang="en-US" sz="2200" dirty="0" smtClean="0">
                <a:latin typeface="Arial" panose="020B0604020202020204" pitchFamily="34" charset="0"/>
                <a:cs typeface="Arial" panose="020B0604020202020204" pitchFamily="34" charset="0"/>
              </a:rPr>
              <a:t>).</a:t>
            </a:r>
          </a:p>
          <a:p>
            <a:pPr eaLnBrk="1" fontAlgn="auto" hangingPunct="1">
              <a:lnSpc>
                <a:spcPct val="150000"/>
              </a:lnSpc>
              <a:spcAft>
                <a:spcPts val="0"/>
              </a:spcAft>
              <a:defRPr/>
            </a:pPr>
            <a:r>
              <a:rPr lang="en-US" sz="2200" b="1" dirty="0" smtClean="0">
                <a:latin typeface="Arial" pitchFamily="34" charset="0"/>
                <a:cs typeface="Arial" pitchFamily="34" charset="0"/>
              </a:rPr>
              <a:t>Target population:</a:t>
            </a:r>
            <a:r>
              <a:rPr lang="en-US" sz="2200" dirty="0" smtClean="0">
                <a:latin typeface="Arial" panose="020B0604020202020204" pitchFamily="34" charset="0"/>
                <a:cs typeface="Arial" panose="020B0604020202020204" pitchFamily="34" charset="0"/>
              </a:rPr>
              <a:t> Patient who are currently on MMT and have enrolled in the program before July 2015</a:t>
            </a:r>
          </a:p>
          <a:p>
            <a:pPr eaLnBrk="1" fontAlgn="auto" hangingPunct="1">
              <a:lnSpc>
                <a:spcPct val="150000"/>
              </a:lnSpc>
              <a:spcAft>
                <a:spcPts val="0"/>
              </a:spcAft>
              <a:defRPr/>
            </a:pPr>
            <a:r>
              <a:rPr lang="en-US" sz="2200" b="1" dirty="0" smtClean="0">
                <a:latin typeface="Arial" pitchFamily="34" charset="0"/>
                <a:cs typeface="Arial" pitchFamily="34" charset="0"/>
              </a:rPr>
              <a:t>Sample size: </a:t>
            </a:r>
            <a:r>
              <a:rPr lang="en-US" sz="2200" dirty="0" smtClean="0">
                <a:latin typeface="Arial" pitchFamily="34" charset="0"/>
                <a:cs typeface="Arial" pitchFamily="34" charset="0"/>
              </a:rPr>
              <a:t>557</a:t>
            </a:r>
          </a:p>
          <a:p>
            <a:pPr eaLnBrk="1" fontAlgn="auto" hangingPunct="1">
              <a:lnSpc>
                <a:spcPct val="150000"/>
              </a:lnSpc>
              <a:spcAft>
                <a:spcPts val="0"/>
              </a:spcAft>
              <a:defRPr/>
            </a:pPr>
            <a:r>
              <a:rPr lang="en-US" sz="2200" b="1" dirty="0" smtClean="0">
                <a:latin typeface="Arial" pitchFamily="34" charset="0"/>
                <a:cs typeface="Arial" pitchFamily="34" charset="0"/>
              </a:rPr>
              <a:t>Data analysis: </a:t>
            </a:r>
            <a:r>
              <a:rPr lang="en-US" sz="2200" dirty="0" smtClean="0">
                <a:latin typeface="Arial" pitchFamily="34" charset="0"/>
                <a:cs typeface="Arial" pitchFamily="34" charset="0"/>
              </a:rPr>
              <a:t>Descriptive statistic and Binary logistic regression</a:t>
            </a:r>
          </a:p>
        </p:txBody>
      </p:sp>
    </p:spTree>
    <p:extLst>
      <p:ext uri="{BB962C8B-B14F-4D97-AF65-F5344CB8AC3E}">
        <p14:creationId xmlns:p14="http://schemas.microsoft.com/office/powerpoint/2010/main" val="42922406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a:bodyPr>
          <a:lstStyle/>
          <a:p>
            <a:r>
              <a:rPr lang="en-US" sz="3600" b="1" dirty="0" smtClean="0"/>
              <a:t>4. Results – Respondent Characteristics</a:t>
            </a:r>
            <a:endParaRPr lang="en-US" sz="36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54738152"/>
              </p:ext>
            </p:extLst>
          </p:nvPr>
        </p:nvGraphicFramePr>
        <p:xfrm>
          <a:off x="505403" y="924013"/>
          <a:ext cx="4676197" cy="2386339"/>
        </p:xfrm>
        <a:graphic>
          <a:graphicData uri="http://schemas.openxmlformats.org/drawingml/2006/table">
            <a:tbl>
              <a:tblPr firstRow="1" firstCol="1" bandRow="1">
                <a:tableStyleId>{5C22544A-7EE6-4342-B048-85BDC9FD1C3A}</a:tableStyleId>
              </a:tblPr>
              <a:tblGrid>
                <a:gridCol w="2999797"/>
                <a:gridCol w="685800"/>
                <a:gridCol w="990600"/>
              </a:tblGrid>
              <a:tr h="492209">
                <a:tc>
                  <a:txBody>
                    <a:bodyPr/>
                    <a:lstStyle/>
                    <a:p>
                      <a:pPr algn="just">
                        <a:spcAft>
                          <a:spcPts val="0"/>
                        </a:spcAft>
                      </a:pPr>
                      <a:r>
                        <a:rPr lang="en-US" sz="2200" dirty="0" smtClean="0">
                          <a:effectLst/>
                          <a:latin typeface="Times New Roman" panose="02020603050405020304" pitchFamily="18" charset="0"/>
                          <a:ea typeface="+mn-ea"/>
                          <a:cs typeface="Times New Roman" panose="02020603050405020304" pitchFamily="18" charset="0"/>
                        </a:rPr>
                        <a:t>Characteristics</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200" dirty="0" smtClean="0">
                          <a:effectLst/>
                          <a:latin typeface="Times New Roman" panose="02020603050405020304" pitchFamily="18" charset="0"/>
                          <a:cs typeface="Times New Roman" panose="02020603050405020304" pitchFamily="18" charset="0"/>
                        </a:rPr>
                        <a:t>#</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200" dirty="0">
                          <a:effectLst/>
                          <a:latin typeface="Times New Roman" panose="02020603050405020304" pitchFamily="18" charset="0"/>
                          <a:cs typeface="Times New Roman" panose="02020603050405020304" pitchFamily="18" charset="0"/>
                        </a:rPr>
                        <a:t>%</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78826">
                <a:tc>
                  <a:txBody>
                    <a:bodyPr/>
                    <a:lstStyle/>
                    <a:p>
                      <a:pPr>
                        <a:spcAft>
                          <a:spcPts val="0"/>
                        </a:spcAft>
                      </a:pPr>
                      <a:r>
                        <a:rPr lang="en-US" sz="2200" dirty="0" smtClean="0">
                          <a:effectLst/>
                          <a:latin typeface="Times New Roman" panose="02020603050405020304" pitchFamily="18" charset="0"/>
                          <a:ea typeface="+mn-ea"/>
                          <a:cs typeface="Times New Roman" panose="02020603050405020304" pitchFamily="18" charset="0"/>
                        </a:rPr>
                        <a:t>Age</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557</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 </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&lt;30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72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12.9%</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smtClean="0">
                          <a:effectLst/>
                          <a:latin typeface="Times New Roman" panose="02020603050405020304" pitchFamily="18" charset="0"/>
                          <a:cs typeface="Times New Roman" panose="02020603050405020304" pitchFamily="18" charset="0"/>
                        </a:rPr>
                        <a:t> 30-34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231</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41.5%</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smtClean="0">
                          <a:effectLst/>
                          <a:latin typeface="Times New Roman" panose="02020603050405020304" pitchFamily="18" charset="0"/>
                          <a:cs typeface="Times New Roman" panose="02020603050405020304" pitchFamily="18" charset="0"/>
                        </a:rPr>
                        <a:t>35-39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152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27.3%</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8826">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&gt;=</a:t>
                      </a:r>
                      <a:r>
                        <a:rPr lang="en-US" sz="2200" dirty="0" smtClean="0">
                          <a:effectLst/>
                          <a:latin typeface="Times New Roman" panose="02020603050405020304" pitchFamily="18" charset="0"/>
                          <a:cs typeface="Times New Roman" panose="02020603050405020304" pitchFamily="18" charset="0"/>
                        </a:rPr>
                        <a:t>40 </a:t>
                      </a:r>
                      <a:r>
                        <a:rPr lang="en-US" sz="2200" dirty="0" err="1" smtClean="0">
                          <a:effectLst/>
                          <a:latin typeface="Times New Roman" panose="02020603050405020304" pitchFamily="18" charset="0"/>
                          <a:cs typeface="Times New Roman" panose="02020603050405020304" pitchFamily="18" charset="0"/>
                        </a:rPr>
                        <a:t>yo</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a:effectLst/>
                          <a:latin typeface="Times New Roman" panose="02020603050405020304" pitchFamily="18" charset="0"/>
                          <a:cs typeface="Times New Roman" panose="02020603050405020304" pitchFamily="18" charset="0"/>
                        </a:rPr>
                        <a:t>102</a:t>
                      </a:r>
                      <a:endParaRPr lang="en-US" sz="2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200" dirty="0">
                          <a:effectLst/>
                          <a:latin typeface="Times New Roman" panose="02020603050405020304" pitchFamily="18" charset="0"/>
                          <a:cs typeface="Times New Roman" panose="02020603050405020304" pitchFamily="18" charset="0"/>
                        </a:rPr>
                        <a:t>18.3%</a:t>
                      </a:r>
                      <a:endParaRPr lang="en-US" sz="2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grpSp>
        <p:nvGrpSpPr>
          <p:cNvPr id="7" name="Group 6"/>
          <p:cNvGrpSpPr/>
          <p:nvPr/>
        </p:nvGrpSpPr>
        <p:grpSpPr>
          <a:xfrm>
            <a:off x="7467600" y="1044714"/>
            <a:ext cx="926857" cy="1927086"/>
            <a:chOff x="7960659" y="4495800"/>
            <a:chExt cx="926857" cy="1927086"/>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01000" y="4495800"/>
              <a:ext cx="685800" cy="1403529"/>
            </a:xfrm>
            <a:prstGeom prst="rect">
              <a:avLst/>
            </a:prstGeom>
          </p:spPr>
        </p:pic>
        <p:sp>
          <p:nvSpPr>
            <p:cNvPr id="10" name="TextBox 9"/>
            <p:cNvSpPr txBox="1"/>
            <p:nvPr/>
          </p:nvSpPr>
          <p:spPr>
            <a:xfrm>
              <a:off x="7960659" y="5715000"/>
              <a:ext cx="926857" cy="707886"/>
            </a:xfrm>
            <a:prstGeom prst="rect">
              <a:avLst/>
            </a:prstGeom>
            <a:noFill/>
          </p:spPr>
          <p:txBody>
            <a:bodyPr wrap="none" rtlCol="0">
              <a:spAutoFit/>
            </a:bodyPr>
            <a:lstStyle/>
            <a:p>
              <a:r>
                <a:rPr lang="en-US" sz="4000" b="1" dirty="0" smtClean="0">
                  <a:solidFill>
                    <a:srgbClr val="FF0066"/>
                  </a:solidFill>
                </a:rPr>
                <a:t>8%</a:t>
              </a:r>
              <a:endParaRPr lang="en-US" sz="4000" b="1" dirty="0">
                <a:solidFill>
                  <a:srgbClr val="FF0066"/>
                </a:solidFill>
              </a:endParaRPr>
            </a:p>
          </p:txBody>
        </p:sp>
      </p:grpSp>
      <p:grpSp>
        <p:nvGrpSpPr>
          <p:cNvPr id="11" name="Group 10"/>
          <p:cNvGrpSpPr/>
          <p:nvPr/>
        </p:nvGrpSpPr>
        <p:grpSpPr>
          <a:xfrm>
            <a:off x="5673966" y="892314"/>
            <a:ext cx="1212191" cy="2057400"/>
            <a:chOff x="5569609" y="3276600"/>
            <a:chExt cx="1212191" cy="205740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1228" y="3886200"/>
              <a:ext cx="749116" cy="1447800"/>
            </a:xfrm>
            <a:prstGeom prst="rect">
              <a:avLst/>
            </a:prstGeom>
          </p:spPr>
        </p:pic>
        <p:sp>
          <p:nvSpPr>
            <p:cNvPr id="13" name="TextBox 12"/>
            <p:cNvSpPr txBox="1"/>
            <p:nvPr/>
          </p:nvSpPr>
          <p:spPr>
            <a:xfrm>
              <a:off x="5569609" y="3276600"/>
              <a:ext cx="1212191" cy="707886"/>
            </a:xfrm>
            <a:prstGeom prst="rect">
              <a:avLst/>
            </a:prstGeom>
            <a:noFill/>
          </p:spPr>
          <p:txBody>
            <a:bodyPr wrap="none" rtlCol="0">
              <a:spAutoFit/>
            </a:bodyPr>
            <a:lstStyle/>
            <a:p>
              <a:r>
                <a:rPr lang="en-US" sz="4000" b="1" dirty="0" smtClean="0">
                  <a:solidFill>
                    <a:srgbClr val="0070C0"/>
                  </a:solidFill>
                </a:rPr>
                <a:t>92%</a:t>
              </a:r>
              <a:endParaRPr lang="en-US" sz="4000" b="1" dirty="0">
                <a:solidFill>
                  <a:srgbClr val="0070C0"/>
                </a:solidFill>
              </a:endParaRPr>
            </a:p>
          </p:txBody>
        </p:sp>
      </p:grpSp>
      <p:grpSp>
        <p:nvGrpSpPr>
          <p:cNvPr id="17" name="Group 16"/>
          <p:cNvGrpSpPr/>
          <p:nvPr/>
        </p:nvGrpSpPr>
        <p:grpSpPr>
          <a:xfrm>
            <a:off x="509572" y="5034566"/>
            <a:ext cx="1400179" cy="1731701"/>
            <a:chOff x="6202677" y="5078343"/>
            <a:chExt cx="1595309" cy="1927086"/>
          </a:xfrm>
        </p:grpSpPr>
        <p:pic>
          <p:nvPicPr>
            <p:cNvPr id="18" name="Picture 17"/>
            <p:cNvPicPr>
              <a:picLocks noChangeAspect="1"/>
            </p:cNvPicPr>
            <p:nvPr/>
          </p:nvPicPr>
          <p:blipFill>
            <a:blip r:embed="rId4">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6306011" y="5078343"/>
              <a:ext cx="1238423" cy="1790950"/>
            </a:xfrm>
            <a:prstGeom prst="rect">
              <a:avLst/>
            </a:prstGeom>
          </p:spPr>
        </p:pic>
        <p:sp>
          <p:nvSpPr>
            <p:cNvPr id="19" name="Rectangle 18"/>
            <p:cNvSpPr/>
            <p:nvPr/>
          </p:nvSpPr>
          <p:spPr>
            <a:xfrm>
              <a:off x="6202677" y="6297543"/>
              <a:ext cx="1595309" cy="707886"/>
            </a:xfrm>
            <a:prstGeom prst="rect">
              <a:avLst/>
            </a:prstGeom>
          </p:spPr>
          <p:txBody>
            <a:bodyPr wrap="none">
              <a:spAutoFit/>
            </a:bodyPr>
            <a:lstStyle/>
            <a:p>
              <a:pPr algn="ctr">
                <a:spcAft>
                  <a:spcPts val="0"/>
                </a:spcAft>
              </a:pPr>
              <a:r>
                <a:rPr lang="en-US" sz="4000" b="1" dirty="0">
                  <a:solidFill>
                    <a:srgbClr val="FF0066"/>
                  </a:solidFill>
                  <a:latin typeface="Times New Roman" panose="02020603050405020304" pitchFamily="18" charset="0"/>
                  <a:cs typeface="Times New Roman" panose="02020603050405020304" pitchFamily="18" charset="0"/>
                </a:rPr>
                <a:t>49.7%</a:t>
              </a:r>
              <a:endParaRPr lang="en-US" sz="4000" b="1" dirty="0">
                <a:solidFill>
                  <a:srgbClr val="FF0066"/>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2667000" y="5123414"/>
            <a:ext cx="1605091" cy="1642853"/>
            <a:chOff x="7384513" y="5222688"/>
            <a:chExt cx="1759488" cy="1740445"/>
          </a:xfrm>
        </p:grpSpPr>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4513" y="5222688"/>
              <a:ext cx="1759488" cy="1595614"/>
            </a:xfrm>
            <a:prstGeom prst="rect">
              <a:avLst/>
            </a:prstGeom>
          </p:spPr>
        </p:pic>
        <p:sp>
          <p:nvSpPr>
            <p:cNvPr id="22" name="Rectangle 21"/>
            <p:cNvSpPr/>
            <p:nvPr/>
          </p:nvSpPr>
          <p:spPr>
            <a:xfrm>
              <a:off x="7674803" y="6255247"/>
              <a:ext cx="1338828" cy="707886"/>
            </a:xfrm>
            <a:prstGeom prst="rect">
              <a:avLst/>
            </a:prstGeom>
          </p:spPr>
          <p:txBody>
            <a:bodyPr wrap="none">
              <a:spAutoFit/>
            </a:bodyPr>
            <a:lstStyle/>
            <a:p>
              <a:pPr algn="r">
                <a:spcAft>
                  <a:spcPts val="0"/>
                </a:spcAft>
              </a:pPr>
              <a:r>
                <a:rPr lang="en-US" sz="4000" b="1" dirty="0">
                  <a:latin typeface="Times New Roman" panose="02020603050405020304" pitchFamily="18" charset="0"/>
                  <a:cs typeface="Times New Roman" panose="02020603050405020304" pitchFamily="18" charset="0"/>
                </a:rPr>
                <a:t>9.9%</a:t>
              </a:r>
              <a:endParaRPr lang="en-US" sz="4000" b="1"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1587806" y="3657600"/>
            <a:ext cx="1528891" cy="1731703"/>
            <a:chOff x="5204420" y="5231432"/>
            <a:chExt cx="1595309" cy="1731701"/>
          </a:xfrm>
        </p:grpSpPr>
        <p:pic>
          <p:nvPicPr>
            <p:cNvPr id="15" name="Picture 14"/>
            <p:cNvPicPr>
              <a:picLocks noChangeAspect="1"/>
            </p:cNvPicPr>
            <p:nvPr/>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5405023" y="5231432"/>
              <a:ext cx="767178" cy="1545262"/>
            </a:xfrm>
            <a:prstGeom prst="rect">
              <a:avLst/>
            </a:prstGeom>
          </p:spPr>
        </p:pic>
        <p:sp>
          <p:nvSpPr>
            <p:cNvPr id="16" name="Rectangle 15"/>
            <p:cNvSpPr/>
            <p:nvPr/>
          </p:nvSpPr>
          <p:spPr>
            <a:xfrm>
              <a:off x="5204420" y="6255247"/>
              <a:ext cx="1595309" cy="707886"/>
            </a:xfrm>
            <a:prstGeom prst="rect">
              <a:avLst/>
            </a:prstGeom>
          </p:spPr>
          <p:txBody>
            <a:bodyPr wrap="none">
              <a:spAutoFit/>
            </a:bodyPr>
            <a:lstStyle/>
            <a:p>
              <a:pPr algn="r">
                <a:spcAft>
                  <a:spcPts val="0"/>
                </a:spcAft>
              </a:pPr>
              <a:r>
                <a:rPr lang="en-US" sz="4000" b="1" dirty="0">
                  <a:solidFill>
                    <a:srgbClr val="002060"/>
                  </a:solidFill>
                  <a:latin typeface="Times New Roman" panose="02020603050405020304" pitchFamily="18" charset="0"/>
                  <a:cs typeface="Times New Roman" panose="02020603050405020304" pitchFamily="18" charset="0"/>
                </a:rPr>
                <a:t>40.4%</a:t>
              </a:r>
              <a:endParaRPr lang="en-US" sz="40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3" name="Rectangle 2"/>
          <p:cNvSpPr/>
          <p:nvPr/>
        </p:nvSpPr>
        <p:spPr>
          <a:xfrm>
            <a:off x="261080" y="3360209"/>
            <a:ext cx="5181600" cy="373591"/>
          </a:xfrm>
          <a:prstGeom prst="rect">
            <a:avLst/>
          </a:prstGeom>
        </p:spPr>
        <p:txBody>
          <a:bodyPr wrap="square">
            <a:spAutoFit/>
          </a:bodyPr>
          <a:lstStyle/>
          <a:p>
            <a:pPr algn="just">
              <a:spcAft>
                <a:spcPts val="0"/>
              </a:spcAft>
            </a:pPr>
            <a:r>
              <a:rPr lang="en-US" dirty="0" smtClean="0">
                <a:latin typeface="Times New Roman" panose="02020603050405020304" pitchFamily="18" charset="0"/>
                <a:cs typeface="Times New Roman" panose="02020603050405020304" pitchFamily="18" charset="0"/>
              </a:rPr>
              <a:t>Mean: 35, Standard Deviation: 6.3, Min: 17, Max: 64</a:t>
            </a:r>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5" name="Content Placeholder 4"/>
          <p:cNvGraphicFramePr>
            <a:graphicFrameLocks/>
          </p:cNvGraphicFramePr>
          <p:nvPr>
            <p:extLst>
              <p:ext uri="{D42A27DB-BD31-4B8C-83A1-F6EECF244321}">
                <p14:modId xmlns:p14="http://schemas.microsoft.com/office/powerpoint/2010/main" val="2751076609"/>
              </p:ext>
            </p:extLst>
          </p:nvPr>
        </p:nvGraphicFramePr>
        <p:xfrm>
          <a:off x="4332065" y="3810000"/>
          <a:ext cx="4583335" cy="2589350"/>
        </p:xfrm>
        <a:graphic>
          <a:graphicData uri="http://schemas.openxmlformats.org/drawingml/2006/table">
            <a:tbl>
              <a:tblPr firstRow="1" firstCol="1" bandRow="1">
                <a:tableStyleId>{5C22544A-7EE6-4342-B048-85BDC9FD1C3A}</a:tableStyleId>
              </a:tblPr>
              <a:tblGrid>
                <a:gridCol w="2791335"/>
                <a:gridCol w="854080"/>
                <a:gridCol w="937920"/>
              </a:tblGrid>
              <a:tr h="539593">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539593">
                <a:tc>
                  <a:txBody>
                    <a:bodyPr/>
                    <a:lstStyle/>
                    <a:p>
                      <a:pPr>
                        <a:spcAft>
                          <a:spcPts val="0"/>
                        </a:spcAft>
                      </a:pPr>
                      <a:r>
                        <a:rPr lang="en-US" sz="2000" dirty="0" err="1">
                          <a:effectLst/>
                          <a:latin typeface="Times New Roman" panose="02020603050405020304" pitchFamily="18" charset="0"/>
                          <a:cs typeface="Times New Roman" panose="02020603050405020304" pitchFamily="18" charset="0"/>
                        </a:rPr>
                        <a:t>Học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vấn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indent="495300" algn="r">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1 (1-5) và thấp hơn</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8.4%</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2 (6-9)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32.0%</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Cấp 3 (10-12)</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239</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42.9%</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r h="377541">
                <a:tc>
                  <a:txBody>
                    <a:bodyPr/>
                    <a:lstStyle/>
                    <a:p>
                      <a:pPr algn="r">
                        <a:spcAft>
                          <a:spcPts val="0"/>
                        </a:spcAft>
                      </a:pPr>
                      <a:r>
                        <a:rPr lang="en-US" sz="2000" dirty="0" err="1">
                          <a:effectLst/>
                          <a:latin typeface="Times New Roman" panose="02020603050405020304" pitchFamily="18" charset="0"/>
                          <a:cs typeface="Times New Roman" panose="02020603050405020304" pitchFamily="18" charset="0"/>
                        </a:rPr>
                        <a:t>Trung</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cấp</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hoặc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cao</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hơn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93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16.7%</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r>
            </a:tbl>
          </a:graphicData>
        </a:graphic>
      </p:graphicFrame>
      <p:sp>
        <p:nvSpPr>
          <p:cNvPr id="26" name="Rectangle 25"/>
          <p:cNvSpPr/>
          <p:nvPr/>
        </p:nvSpPr>
        <p:spPr>
          <a:xfrm>
            <a:off x="6477000" y="1756983"/>
            <a:ext cx="1164101" cy="492443"/>
          </a:xfrm>
          <a:prstGeom prst="rect">
            <a:avLst/>
          </a:prstGeom>
        </p:spPr>
        <p:txBody>
          <a:bodyPr wrap="none">
            <a:spAutoFit/>
          </a:bodyPr>
          <a:lstStyle/>
          <a:p>
            <a:r>
              <a:rPr lang="en-US" sz="2600" dirty="0" smtClean="0">
                <a:solidFill>
                  <a:srgbClr val="0070C0"/>
                </a:solidFill>
                <a:latin typeface="Times New Roman" panose="02020603050405020304" pitchFamily="18" charset="0"/>
                <a:cs typeface="Times New Roman" panose="02020603050405020304" pitchFamily="18" charset="0"/>
              </a:rPr>
              <a:t>Gender</a:t>
            </a:r>
            <a:endParaRPr lang="en-US" sz="2600" dirty="0">
              <a:solidFill>
                <a:srgbClr val="0070C0"/>
              </a:solidFill>
            </a:endParaRPr>
          </a:p>
        </p:txBody>
      </p:sp>
      <p:sp>
        <p:nvSpPr>
          <p:cNvPr id="27" name="Rectangle 26"/>
          <p:cNvSpPr/>
          <p:nvPr/>
        </p:nvSpPr>
        <p:spPr>
          <a:xfrm>
            <a:off x="1351636" y="5262377"/>
            <a:ext cx="1467764" cy="892552"/>
          </a:xfrm>
          <a:prstGeom prst="rect">
            <a:avLst/>
          </a:prstGeom>
        </p:spPr>
        <p:txBody>
          <a:bodyPr wrap="square">
            <a:spAutoFit/>
          </a:bodyPr>
          <a:lstStyle/>
          <a:p>
            <a:pPr algn="ctr"/>
            <a:r>
              <a:rPr lang="en-US" sz="2600" dirty="0" smtClean="0">
                <a:solidFill>
                  <a:srgbClr val="0070C0"/>
                </a:solidFill>
                <a:latin typeface="Times New Roman" panose="02020603050405020304" pitchFamily="18" charset="0"/>
                <a:cs typeface="Times New Roman" panose="02020603050405020304" pitchFamily="18" charset="0"/>
              </a:rPr>
              <a:t>Married status</a:t>
            </a:r>
            <a:endParaRPr lang="en-US" sz="2600" dirty="0">
              <a:solidFill>
                <a:srgbClr val="0070C0"/>
              </a:solidFill>
            </a:endParaRPr>
          </a:p>
        </p:txBody>
      </p:sp>
    </p:spTree>
    <p:extLst>
      <p:ext uri="{BB962C8B-B14F-4D97-AF65-F5344CB8AC3E}">
        <p14:creationId xmlns:p14="http://schemas.microsoft.com/office/powerpoint/2010/main" val="2033704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863581279"/>
              </p:ext>
            </p:extLst>
          </p:nvPr>
        </p:nvGraphicFramePr>
        <p:xfrm>
          <a:off x="457199" y="914579"/>
          <a:ext cx="8220076" cy="4038421"/>
        </p:xfrm>
        <a:graphic>
          <a:graphicData uri="http://schemas.openxmlformats.org/drawingml/2006/table">
            <a:tbl>
              <a:tblPr firstRow="1" firstCol="1" bandRow="1">
                <a:tableStyleId>{5C22544A-7EE6-4342-B048-85BDC9FD1C3A}</a:tableStyleId>
              </a:tblPr>
              <a:tblGrid>
                <a:gridCol w="3034061"/>
                <a:gridCol w="931351"/>
                <a:gridCol w="931271"/>
                <a:gridCol w="2635883"/>
                <a:gridCol w="687510"/>
              </a:tblGrid>
              <a:tr h="311711">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Times New Roman" panose="02020603050405020304" pitchFamily="18" charset="0"/>
                        </a:rPr>
                        <a:t>Description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464219">
                <a:tc>
                  <a:txBody>
                    <a:bodyPr/>
                    <a:lstStyle/>
                    <a:p>
                      <a:pPr>
                        <a:spcAft>
                          <a:spcPts val="0"/>
                        </a:spcAft>
                      </a:pPr>
                      <a:r>
                        <a:rPr lang="en-US" sz="2000" dirty="0" smtClean="0">
                          <a:effectLst/>
                        </a:rPr>
                        <a:t>Duration of using drug (years)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000" dirty="0">
                          <a:effectLst/>
                        </a:rPr>
                        <a:t> </a:t>
                      </a:r>
                      <a:r>
                        <a:rPr lang="en-US" sz="2000" dirty="0" smtClean="0">
                          <a:effectLst/>
                        </a:rPr>
                        <a:t>(years)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1711">
                <a:tc>
                  <a:txBody>
                    <a:bodyPr/>
                    <a:lstStyle/>
                    <a:p>
                      <a:pPr algn="r">
                        <a:spcAft>
                          <a:spcPts val="0"/>
                        </a:spcAft>
                      </a:pPr>
                      <a:r>
                        <a:rPr lang="en-US" sz="2000" dirty="0">
                          <a:effectLst/>
                        </a:rPr>
                        <a:t>&lt; </a:t>
                      </a:r>
                      <a:r>
                        <a:rPr lang="en-US" sz="2000" dirty="0" smtClean="0">
                          <a:effectLst/>
                        </a:rPr>
                        <a:t>10 </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15.8</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10-15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27.3%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Standard Deviation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4.9</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a:effectLst/>
                        </a:rPr>
                        <a:t>&gt; </a:t>
                      </a:r>
                      <a:r>
                        <a:rPr lang="en-US" sz="2000" dirty="0" smtClean="0">
                          <a:effectLst/>
                        </a:rPr>
                        <a:t>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346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62.1%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3</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42</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623422">
                <a:tc>
                  <a:txBody>
                    <a:bodyPr/>
                    <a:lstStyle/>
                    <a:p>
                      <a:pPr>
                        <a:spcAft>
                          <a:spcPts val="0"/>
                        </a:spcAft>
                      </a:pPr>
                      <a:r>
                        <a:rPr lang="en-US" sz="2000" dirty="0" smtClean="0">
                          <a:effectLst/>
                        </a:rPr>
                        <a:t>Frequency of using drug before get in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1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2-3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369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66.2%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smtClean="0">
                          <a:effectLst/>
                        </a:rPr>
                        <a:t>4-5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11711">
                <a:tc>
                  <a:txBody>
                    <a:bodyPr/>
                    <a:lstStyle/>
                    <a:p>
                      <a:pPr algn="r">
                        <a:spcAft>
                          <a:spcPts val="0"/>
                        </a:spcAft>
                      </a:pPr>
                      <a:r>
                        <a:rPr lang="en-US" sz="2000" dirty="0">
                          <a:effectLst/>
                        </a:rPr>
                        <a:t>&gt; </a:t>
                      </a:r>
                      <a:r>
                        <a:rPr lang="en-US" sz="2000" dirty="0" smtClean="0">
                          <a:effectLst/>
                        </a:rPr>
                        <a:t>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7"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History of drug use</a:t>
            </a:r>
            <a:endParaRPr lang="en-US" sz="3600" b="1" dirty="0"/>
          </a:p>
        </p:txBody>
      </p:sp>
      <p:grpSp>
        <p:nvGrpSpPr>
          <p:cNvPr id="4" name="Group 3"/>
          <p:cNvGrpSpPr/>
          <p:nvPr/>
        </p:nvGrpSpPr>
        <p:grpSpPr>
          <a:xfrm>
            <a:off x="2160418" y="5470738"/>
            <a:ext cx="2256428" cy="1066800"/>
            <a:chOff x="917904" y="4367190"/>
            <a:chExt cx="2256428" cy="106680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7532" y="4367190"/>
              <a:ext cx="1066800" cy="1066800"/>
            </a:xfrm>
            <a:prstGeom prst="rect">
              <a:avLst/>
            </a:prstGeom>
          </p:spPr>
        </p:pic>
        <p:sp>
          <p:nvSpPr>
            <p:cNvPr id="8" name="TextBox 7"/>
            <p:cNvSpPr txBox="1"/>
            <p:nvPr/>
          </p:nvSpPr>
          <p:spPr>
            <a:xfrm>
              <a:off x="917904" y="4724400"/>
              <a:ext cx="1212191" cy="707886"/>
            </a:xfrm>
            <a:prstGeom prst="rect">
              <a:avLst/>
            </a:prstGeom>
            <a:noFill/>
          </p:spPr>
          <p:txBody>
            <a:bodyPr wrap="none" rtlCol="0">
              <a:spAutoFit/>
            </a:bodyPr>
            <a:lstStyle/>
            <a:p>
              <a:r>
                <a:rPr lang="en-US" sz="4000" b="1" dirty="0" smtClean="0">
                  <a:solidFill>
                    <a:srgbClr val="C00000"/>
                  </a:solidFill>
                </a:rPr>
                <a:t>89%</a:t>
              </a:r>
              <a:endParaRPr lang="en-US" sz="4000" b="1" dirty="0">
                <a:solidFill>
                  <a:srgbClr val="C00000"/>
                </a:solidFill>
              </a:endParaRPr>
            </a:p>
          </p:txBody>
        </p:sp>
      </p:grpSp>
      <p:sp>
        <p:nvSpPr>
          <p:cNvPr id="9" name="TextBox 8"/>
          <p:cNvSpPr txBox="1"/>
          <p:nvPr/>
        </p:nvSpPr>
        <p:spPr>
          <a:xfrm>
            <a:off x="685800" y="5262282"/>
            <a:ext cx="2877519" cy="707886"/>
          </a:xfrm>
          <a:prstGeom prst="rect">
            <a:avLst/>
          </a:prstGeom>
          <a:noFill/>
        </p:spPr>
        <p:txBody>
          <a:bodyPr wrap="none" rtlCol="0">
            <a:spAutoFit/>
          </a:bodyPr>
          <a:lstStyle/>
          <a:p>
            <a:r>
              <a:rPr lang="en-US" sz="4000" b="1" dirty="0" smtClean="0">
                <a:solidFill>
                  <a:srgbClr val="FFC000"/>
                </a:solidFill>
              </a:rPr>
              <a:t>11% </a:t>
            </a:r>
            <a:r>
              <a:rPr lang="en-US" sz="2400" dirty="0" smtClean="0"/>
              <a:t>smoke/sniff</a:t>
            </a:r>
            <a:endParaRPr lang="en-US" sz="2400" dirty="0"/>
          </a:p>
        </p:txBody>
      </p:sp>
      <p:sp>
        <p:nvSpPr>
          <p:cNvPr id="10" name="TextBox 9"/>
          <p:cNvSpPr txBox="1"/>
          <p:nvPr/>
        </p:nvSpPr>
        <p:spPr>
          <a:xfrm>
            <a:off x="612577" y="4953000"/>
            <a:ext cx="2226892" cy="430887"/>
          </a:xfrm>
          <a:prstGeom prst="rect">
            <a:avLst/>
          </a:prstGeom>
          <a:noFill/>
        </p:spPr>
        <p:txBody>
          <a:bodyPr wrap="none" rtlCol="0">
            <a:spAutoFit/>
          </a:bodyPr>
          <a:lstStyle/>
          <a:p>
            <a:r>
              <a:rPr lang="en-US" sz="2200" b="1" dirty="0" smtClean="0"/>
              <a:t>Using methods</a:t>
            </a:r>
            <a:endParaRPr lang="en-US" sz="2200" b="1" dirty="0"/>
          </a:p>
        </p:txBody>
      </p:sp>
      <p:sp>
        <p:nvSpPr>
          <p:cNvPr id="11" name="TextBox 10"/>
          <p:cNvSpPr txBox="1"/>
          <p:nvPr/>
        </p:nvSpPr>
        <p:spPr>
          <a:xfrm>
            <a:off x="5532139" y="5562600"/>
            <a:ext cx="2082621" cy="369332"/>
          </a:xfrm>
          <a:prstGeom prst="rect">
            <a:avLst/>
          </a:prstGeom>
          <a:noFill/>
        </p:spPr>
        <p:txBody>
          <a:bodyPr wrap="none" rtlCol="0">
            <a:spAutoFit/>
          </a:bodyPr>
          <a:lstStyle/>
          <a:p>
            <a:r>
              <a:rPr lang="en-US" dirty="0" smtClean="0"/>
              <a:t>Before get in MMT</a:t>
            </a:r>
            <a:endParaRPr lang="en-US" dirty="0"/>
          </a:p>
        </p:txBody>
      </p:sp>
      <p:sp>
        <p:nvSpPr>
          <p:cNvPr id="12" name="TextBox 11"/>
          <p:cNvSpPr txBox="1"/>
          <p:nvPr/>
        </p:nvSpPr>
        <p:spPr>
          <a:xfrm>
            <a:off x="5608339" y="6004138"/>
            <a:ext cx="3535661" cy="664797"/>
          </a:xfrm>
          <a:prstGeom prst="rect">
            <a:avLst/>
          </a:prstGeom>
          <a:solidFill>
            <a:schemeClr val="bg1"/>
          </a:solidFill>
        </p:spPr>
        <p:txBody>
          <a:bodyPr wrap="square" rtlCol="0">
            <a:spAutoFit/>
          </a:bodyPr>
          <a:lstStyle/>
          <a:p>
            <a:pPr>
              <a:lnSpc>
                <a:spcPct val="60000"/>
              </a:lnSpc>
            </a:pPr>
            <a:r>
              <a:rPr lang="en-US" sz="4000" b="1" dirty="0" smtClean="0">
                <a:solidFill>
                  <a:srgbClr val="C00000"/>
                </a:solidFill>
                <a:latin typeface="Arial" panose="020B0604020202020204" pitchFamily="34" charset="0"/>
                <a:cs typeface="Arial" panose="020B0604020202020204" pitchFamily="34" charset="0"/>
              </a:rPr>
              <a:t>60%</a:t>
            </a:r>
            <a:endParaRPr lang="en-US" sz="3000" b="1" dirty="0" smtClean="0">
              <a:solidFill>
                <a:srgbClr val="C00000"/>
              </a:solidFill>
              <a:latin typeface="Arial" panose="020B0604020202020204" pitchFamily="34" charset="0"/>
              <a:cs typeface="Arial" panose="020B0604020202020204" pitchFamily="34" charset="0"/>
            </a:endParaRPr>
          </a:p>
          <a:p>
            <a:pPr>
              <a:lnSpc>
                <a:spcPct val="60000"/>
              </a:lnSpc>
            </a:pPr>
            <a:r>
              <a:rPr lang="en-US" sz="2200" b="1" dirty="0" smtClean="0">
                <a:latin typeface="Arial" panose="020B0604020202020204" pitchFamily="34" charset="0"/>
                <a:cs typeface="Arial" panose="020B0604020202020204" pitchFamily="34" charset="0"/>
              </a:rPr>
              <a:t>Ever use multi-drugs</a:t>
            </a:r>
            <a:endParaRPr lang="en-US" sz="2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7767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776173016"/>
              </p:ext>
            </p:extLst>
          </p:nvPr>
        </p:nvGraphicFramePr>
        <p:xfrm>
          <a:off x="304801" y="1523997"/>
          <a:ext cx="8534401" cy="4651598"/>
        </p:xfrm>
        <a:graphic>
          <a:graphicData uri="http://schemas.openxmlformats.org/drawingml/2006/table">
            <a:tbl>
              <a:tblPr firstRow="1" firstCol="1" bandRow="1">
                <a:tableStyleId>{5C22544A-7EE6-4342-B048-85BDC9FD1C3A}</a:tableStyleId>
              </a:tblPr>
              <a:tblGrid>
                <a:gridCol w="3047999"/>
                <a:gridCol w="830003"/>
                <a:gridCol w="922597"/>
                <a:gridCol w="3107535"/>
                <a:gridCol w="626267"/>
              </a:tblGrid>
              <a:tr h="496999">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Times New Roman" panose="02020603050405020304" pitchFamily="18" charset="0"/>
                        </a:rPr>
                        <a:t>Descriptions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62836">
                <a:tc>
                  <a:txBody>
                    <a:bodyPr/>
                    <a:lstStyle/>
                    <a:p>
                      <a:pPr>
                        <a:spcAft>
                          <a:spcPts val="0"/>
                        </a:spcAft>
                      </a:pPr>
                      <a:r>
                        <a:rPr lang="en-US" sz="2000" dirty="0" smtClean="0">
                          <a:effectLst/>
                          <a:latin typeface="Times New Roman" panose="02020603050405020304" pitchFamily="18" charset="0"/>
                          <a:ea typeface="Times New Roman" panose="02020603050405020304" pitchFamily="18" charset="0"/>
                        </a:rPr>
                        <a:t>Duration</a:t>
                      </a:r>
                      <a:r>
                        <a:rPr lang="en-US" sz="2000" baseline="0" dirty="0" smtClean="0">
                          <a:effectLst/>
                          <a:latin typeface="Times New Roman" panose="02020603050405020304" pitchFamily="18" charset="0"/>
                          <a:ea typeface="Times New Roman" panose="02020603050405020304" pitchFamily="18" charset="0"/>
                        </a:rPr>
                        <a:t> of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dirty="0">
                          <a:effectLst/>
                        </a:rPr>
                        <a:t>13-24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31.4%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25-48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23.3%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49-72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24.5%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74783">
                <a:tc>
                  <a:txBody>
                    <a:bodyPr/>
                    <a:lstStyle/>
                    <a:p>
                      <a:pPr algn="r">
                        <a:spcAft>
                          <a:spcPts val="0"/>
                        </a:spcAft>
                      </a:pPr>
                      <a:r>
                        <a:rPr lang="en-US" sz="2000" dirty="0">
                          <a:effectLst/>
                        </a:rPr>
                        <a:t>&gt; 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20.5%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341204">
                <a:tc>
                  <a:txBody>
                    <a:bodyPr/>
                    <a:lstStyle/>
                    <a:p>
                      <a:pPr>
                        <a:spcAft>
                          <a:spcPts val="0"/>
                        </a:spcAft>
                      </a:pPr>
                      <a:r>
                        <a:rPr lang="en-US" sz="2000" dirty="0" smtClean="0">
                          <a:effectLst/>
                        </a:rPr>
                        <a:t>Methadone dose</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557</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just">
                        <a:spcAft>
                          <a:spcPts val="0"/>
                        </a:spcAft>
                      </a:pPr>
                      <a:endParaRPr lang="en-US" sz="2000" dirty="0">
                        <a:solidFill>
                          <a:srgbClr val="FF0000"/>
                        </a:solidFill>
                        <a:effectLst/>
                        <a:latin typeface="Times New Roman" panose="02020603050405020304" pitchFamily="18" charset="0"/>
                        <a:ea typeface="Times New Roman" panose="02020603050405020304" pitchFamily="18" charset="0"/>
                      </a:endParaRPr>
                    </a:p>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&lt; </a:t>
                      </a:r>
                      <a:r>
                        <a:rPr lang="en-US" sz="2000" dirty="0" smtClean="0">
                          <a:effectLst/>
                        </a:rPr>
                        <a:t>60 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28.4%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96999">
                <a:tc>
                  <a:txBody>
                    <a:bodyPr/>
                    <a:lstStyle/>
                    <a:p>
                      <a:pPr algn="r">
                        <a:spcAft>
                          <a:spcPts val="0"/>
                        </a:spcAft>
                      </a:pPr>
                      <a:r>
                        <a:rPr lang="en-US" sz="2000" dirty="0" smtClean="0">
                          <a:effectLst/>
                        </a:rPr>
                        <a:t>60-120mgday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117.4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smtClean="0">
                          <a:effectLst/>
                        </a:rPr>
                        <a:t>121-200mg/day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smtClean="0">
                          <a:effectLst/>
                        </a:rPr>
                        <a:t>201-300mg/day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67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12.0%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2836">
                <a:tc>
                  <a:txBody>
                    <a:bodyPr/>
                    <a:lstStyle/>
                    <a:p>
                      <a:pPr algn="r">
                        <a:spcAft>
                          <a:spcPts val="0"/>
                        </a:spcAft>
                      </a:pPr>
                      <a:r>
                        <a:rPr lang="en-US" sz="2000" dirty="0">
                          <a:effectLst/>
                        </a:rPr>
                        <a:t>&gt; </a:t>
                      </a:r>
                      <a:r>
                        <a:rPr lang="en-US" sz="2000" dirty="0" smtClean="0">
                          <a:effectLst/>
                        </a:rPr>
                        <a:t>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Information related MMT </a:t>
            </a:r>
            <a:endParaRPr lang="en-US" sz="3600" b="1" dirty="0"/>
          </a:p>
        </p:txBody>
      </p:sp>
    </p:spTree>
    <p:extLst>
      <p:ext uri="{BB962C8B-B14F-4D97-AF65-F5344CB8AC3E}">
        <p14:creationId xmlns:p14="http://schemas.microsoft.com/office/powerpoint/2010/main" val="2095008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2474</TotalTime>
  <Words>1077</Words>
  <Application>Microsoft Office PowerPoint</Application>
  <PresentationFormat>On-screen Show (4:3)</PresentationFormat>
  <Paragraphs>327</Paragraphs>
  <Slides>15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Times New Roman</vt:lpstr>
      <vt:lpstr>Office Theme</vt:lpstr>
      <vt:lpstr>Amphetamine and/or Methamphetamine use rate among MMT patients in HCMC and contributing factors</vt:lpstr>
      <vt:lpstr>Outline</vt:lpstr>
      <vt:lpstr>1. Background </vt:lpstr>
      <vt:lpstr>1. Background</vt:lpstr>
      <vt:lpstr>2. Research Objectives</vt:lpstr>
      <vt:lpstr>3. Methods</vt:lpstr>
      <vt:lpstr>4. Results – Respondent Characteristics</vt:lpstr>
      <vt:lpstr>PowerPoint Presentation</vt:lpstr>
      <vt:lpstr>PowerPoint Presentation</vt:lpstr>
      <vt:lpstr>PowerPoint Presentation</vt:lpstr>
      <vt:lpstr>PowerPoint Presentation</vt:lpstr>
      <vt:lpstr>PowerPoint Presentation</vt:lpstr>
      <vt:lpstr>5. Conclusions</vt:lpstr>
      <vt:lpstr>6. Khuyến nghị</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Son Mai</cp:lastModifiedBy>
  <cp:revision>333</cp:revision>
  <dcterms:created xsi:type="dcterms:W3CDTF">2015-06-23T10:30:18Z</dcterms:created>
  <dcterms:modified xsi:type="dcterms:W3CDTF">2017-08-01T04:34:49Z</dcterms:modified>
</cp:coreProperties>
</file>