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9" r:id="rId4"/>
    <p:sldId id="270" r:id="rId5"/>
    <p:sldId id="271" r:id="rId6"/>
    <p:sldId id="272" r:id="rId7"/>
    <p:sldId id="273" r:id="rId8"/>
    <p:sldId id="274" r:id="rId9"/>
    <p:sldId id="275" r:id="rId10"/>
    <p:sldId id="293" r:id="rId11"/>
    <p:sldId id="294" r:id="rId12"/>
    <p:sldId id="29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D:\NC%20cap%20CS\2015\ket%20qua.xlsx" TargetMode="Externa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file:///D:\NC%20cap%20CS\2015\ket%20qua.xlsx" TargetMode="External"/></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a:t>Hình thức sử dụng</a:t>
            </a:r>
          </a:p>
        </c:rich>
      </c:tx>
      <c:layout/>
      <c:overlay val="0"/>
      <c:spPr>
        <a:noFill/>
        <a:ln>
          <a:noFill/>
        </a:ln>
        <a:effectLst/>
      </c:spPr>
    </c:title>
    <c:autoTitleDeleted val="0"/>
    <c:plotArea>
      <c:layout/>
      <c:pieChart>
        <c:varyColors val="1"/>
        <c:ser>
          <c:idx val="0"/>
          <c:order val="0"/>
          <c:dPt>
            <c:idx val="0"/>
            <c:bubble3D val="0"/>
            <c:spPr>
              <a:solidFill>
                <a:schemeClr val="accent6">
                  <a:lumMod val="60000"/>
                  <a:lumOff val="4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B633-401E-BDAA-CD832F724F4C}"/>
              </c:ext>
            </c:extLst>
          </c:dPt>
          <c:dPt>
            <c:idx val="1"/>
            <c:bubble3D val="0"/>
            <c:spPr>
              <a:solidFill>
                <a:schemeClr val="accent6">
                  <a:lumMod val="7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B633-401E-BDAA-CD832F724F4C}"/>
              </c:ext>
            </c:extLst>
          </c:dPt>
          <c:dLbls>
            <c:dLbl>
              <c:idx val="0"/>
              <c:layout>
                <c:manualLayout>
                  <c:x val="-6.6769425048284065E-2"/>
                  <c:y val="0.11985568140825857"/>
                </c:manualLayout>
              </c:layout>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1-B633-401E-BDAA-CD832F724F4C}"/>
                </c:ext>
                <c:ext xmlns:c15="http://schemas.microsoft.com/office/drawing/2012/chart" uri="{CE6537A1-D6FC-4f65-9D91-7224C49458BB}"/>
              </c:extLst>
            </c:dLbl>
            <c:dLbl>
              <c:idx val="1"/>
              <c:layout>
                <c:manualLayout>
                  <c:x val="8.1974409448818897E-2"/>
                  <c:y val="-0.21763123359580061"/>
                </c:manualLayout>
              </c:layout>
              <c:showLegendKey val="0"/>
              <c:showVal val="0"/>
              <c:showCatName val="1"/>
              <c:showSerName val="0"/>
              <c:showPercent val="1"/>
              <c:showBubbleSize val="0"/>
              <c:extLst xmlns:c16r2="http://schemas.microsoft.com/office/drawing/2015/06/chart">
                <c:ext xmlns:c16="http://schemas.microsoft.com/office/drawing/2014/chart" uri="{C3380CC4-5D6E-409C-BE32-E72D297353CC}">
                  <c16:uniqueId val="{00000003-B633-401E-BDAA-CD832F724F4C}"/>
                </c:ex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15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'lam dung chat'!$A$48:$A$49</c:f>
              <c:strCache>
                <c:ptCount val="2"/>
                <c:pt idx="0">
                  <c:v>Hút/hít</c:v>
                </c:pt>
                <c:pt idx="1">
                  <c:v>Tiêm Chích</c:v>
                </c:pt>
              </c:strCache>
            </c:strRef>
          </c:cat>
          <c:val>
            <c:numRef>
              <c:f>'lam dung chat'!$B$48:$B$49</c:f>
              <c:numCache>
                <c:formatCode>0%</c:formatCode>
                <c:ptCount val="2"/>
                <c:pt idx="0">
                  <c:v>0.11</c:v>
                </c:pt>
                <c:pt idx="1">
                  <c:v>0.89</c:v>
                </c:pt>
              </c:numCache>
            </c:numRef>
          </c:val>
          <c:extLst xmlns:c16r2="http://schemas.microsoft.com/office/drawing/2015/06/chart">
            <c:ext xmlns:c16="http://schemas.microsoft.com/office/drawing/2014/chart" uri="{C3380CC4-5D6E-409C-BE32-E72D297353CC}">
              <c16:uniqueId val="{00000004-B633-401E-BDAA-CD832F724F4C}"/>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5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a:t>Sử dụng đa chất trước khi vào điều trị</a:t>
            </a:r>
          </a:p>
        </c:rich>
      </c:tx>
      <c:layout/>
      <c:overlay val="0"/>
      <c:spPr>
        <a:noFill/>
        <a:ln>
          <a:noFill/>
        </a:ln>
        <a:effectLst/>
      </c:spPr>
    </c:title>
    <c:autoTitleDeleted val="0"/>
    <c:plotArea>
      <c:layout/>
      <c:pieChart>
        <c:varyColors val="1"/>
        <c:ser>
          <c:idx val="0"/>
          <c:order val="0"/>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D637-41CB-A866-DD6B641668AA}"/>
              </c:ext>
            </c:extLst>
          </c:dPt>
          <c:dPt>
            <c:idx val="1"/>
            <c:bubble3D val="0"/>
            <c:spPr>
              <a:solidFill>
                <a:schemeClr val="accent2">
                  <a:lumMod val="60000"/>
                  <a:lumOff val="40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D637-41CB-A866-DD6B641668AA}"/>
              </c:ext>
            </c:extLst>
          </c:dPt>
          <c:dLbls>
            <c:spPr>
              <a:noFill/>
              <a:ln>
                <a:noFill/>
              </a:ln>
              <a:effectLst/>
            </c:spPr>
            <c:txPr>
              <a:bodyPr rot="0" spcFirstLastPara="1" vertOverflow="ellipsis" vert="horz" wrap="square" anchor="ctr" anchorCtr="1"/>
              <a:lstStyle/>
              <a:p>
                <a:pPr>
                  <a:defRPr sz="15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'lam dung chat'!$A$44:$A$45</c:f>
              <c:strCache>
                <c:ptCount val="2"/>
                <c:pt idx="0">
                  <c:v>Khong</c:v>
                </c:pt>
                <c:pt idx="1">
                  <c:v>Co</c:v>
                </c:pt>
              </c:strCache>
            </c:strRef>
          </c:cat>
          <c:val>
            <c:numRef>
              <c:f>'lam dung chat'!$B$44:$B$45</c:f>
              <c:numCache>
                <c:formatCode>0%</c:formatCode>
                <c:ptCount val="2"/>
                <c:pt idx="0">
                  <c:v>0.4</c:v>
                </c:pt>
                <c:pt idx="1">
                  <c:v>0.6</c:v>
                </c:pt>
              </c:numCache>
            </c:numRef>
          </c:val>
          <c:extLst xmlns:c16r2="http://schemas.microsoft.com/office/drawing/2015/06/chart">
            <c:ext xmlns:c16="http://schemas.microsoft.com/office/drawing/2014/chart" uri="{C3380CC4-5D6E-409C-BE32-E72D297353CC}">
              <c16:uniqueId val="{00000004-D637-41CB-A866-DD6B641668AA}"/>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5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2258064516129031E-2"/>
          <c:y val="3.0610901898132294E-2"/>
          <c:w val="0.967741935483871"/>
          <c:h val="0.69084236753014572"/>
        </c:manualLayout>
      </c:layout>
      <c:barChart>
        <c:barDir val="col"/>
        <c:grouping val="clustered"/>
        <c:varyColors val="0"/>
        <c:ser>
          <c:idx val="0"/>
          <c:order val="0"/>
          <c:tx>
            <c:strRef>
              <c:f>Sheet2!$B$3</c:f>
              <c:strCache>
                <c:ptCount val="1"/>
                <c:pt idx="0">
                  <c:v>Morphine/Heroin</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2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Sheet2!$C$2:$H$2</c:f>
              <c:strCache>
                <c:ptCount val="3"/>
                <c:pt idx="0">
                  <c:v>Trong 30 ngày gần nhất</c:v>
                </c:pt>
                <c:pt idx="1">
                  <c:v>Trong 3 tháng gần nhất</c:v>
                </c:pt>
                <c:pt idx="2">
                  <c:v>Trong 6 tháng gần nhất</c:v>
                </c:pt>
              </c:strCache>
              <c:extLst xmlns:c16r2="http://schemas.microsoft.com/office/drawing/2015/06/chart"/>
            </c:strRef>
          </c:cat>
          <c:val>
            <c:numRef>
              <c:f>Sheet2!$C$3:$H$3</c:f>
              <c:numCache>
                <c:formatCode>0.0%</c:formatCode>
                <c:ptCount val="3"/>
                <c:pt idx="0">
                  <c:v>0.10771992818671454</c:v>
                </c:pt>
                <c:pt idx="1">
                  <c:v>0.15080789946140036</c:v>
                </c:pt>
                <c:pt idx="2">
                  <c:v>0.19389587073608616</c:v>
                </c:pt>
              </c:numCache>
              <c:extLst xmlns:c16r2="http://schemas.microsoft.com/office/drawing/2015/06/chart"/>
            </c:numRef>
          </c:val>
          <c:extLst xmlns:c16r2="http://schemas.microsoft.com/office/drawing/2015/06/chart">
            <c:ext xmlns:c16="http://schemas.microsoft.com/office/drawing/2014/chart" uri="{C3380CC4-5D6E-409C-BE32-E72D297353CC}">
              <c16:uniqueId val="{00000000-5EF9-4BEE-91ED-62104AAF2530}"/>
            </c:ext>
          </c:extLst>
        </c:ser>
        <c:ser>
          <c:idx val="1"/>
          <c:order val="1"/>
          <c:tx>
            <c:strRef>
              <c:f>Sheet2!$B$4</c:f>
              <c:strCache>
                <c:ptCount val="1"/>
                <c:pt idx="0">
                  <c:v>Amphetamine</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2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Sheet2!$C$2:$H$2</c:f>
              <c:strCache>
                <c:ptCount val="3"/>
                <c:pt idx="0">
                  <c:v>Trong 30 ngày gần nhất</c:v>
                </c:pt>
                <c:pt idx="1">
                  <c:v>Trong 3 tháng gần nhất</c:v>
                </c:pt>
                <c:pt idx="2">
                  <c:v>Trong 6 tháng gần nhất</c:v>
                </c:pt>
              </c:strCache>
              <c:extLst xmlns:c16r2="http://schemas.microsoft.com/office/drawing/2015/06/chart"/>
            </c:strRef>
          </c:cat>
          <c:val>
            <c:numRef>
              <c:f>Sheet2!$C$4:$H$4</c:f>
              <c:numCache>
                <c:formatCode>0.0%</c:formatCode>
                <c:ptCount val="3"/>
                <c:pt idx="0">
                  <c:v>9.1561938958707359E-2</c:v>
                </c:pt>
                <c:pt idx="1">
                  <c:v>0.10233393177737882</c:v>
                </c:pt>
                <c:pt idx="2">
                  <c:v>0.10951526032315978</c:v>
                </c:pt>
              </c:numCache>
              <c:extLst xmlns:c16r2="http://schemas.microsoft.com/office/drawing/2015/06/chart"/>
            </c:numRef>
          </c:val>
          <c:extLst xmlns:c16r2="http://schemas.microsoft.com/office/drawing/2015/06/chart">
            <c:ext xmlns:c16="http://schemas.microsoft.com/office/drawing/2014/chart" uri="{C3380CC4-5D6E-409C-BE32-E72D297353CC}">
              <c16:uniqueId val="{00000001-5EF9-4BEE-91ED-62104AAF2530}"/>
            </c:ext>
          </c:extLst>
        </c:ser>
        <c:ser>
          <c:idx val="2"/>
          <c:order val="2"/>
          <c:tx>
            <c:strRef>
              <c:f>Sheet2!$B$5</c:f>
              <c:strCache>
                <c:ptCount val="1"/>
                <c:pt idx="0">
                  <c:v>Methamphetamine</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2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Sheet2!$C$2:$H$2</c:f>
              <c:strCache>
                <c:ptCount val="3"/>
                <c:pt idx="0">
                  <c:v>Trong 30 ngày gần nhất</c:v>
                </c:pt>
                <c:pt idx="1">
                  <c:v>Trong 3 tháng gần nhất</c:v>
                </c:pt>
                <c:pt idx="2">
                  <c:v>Trong 6 tháng gần nhất</c:v>
                </c:pt>
              </c:strCache>
              <c:extLst xmlns:c16r2="http://schemas.microsoft.com/office/drawing/2015/06/chart"/>
            </c:strRef>
          </c:cat>
          <c:val>
            <c:numRef>
              <c:f>Sheet2!$C$5:$H$5</c:f>
              <c:numCache>
                <c:formatCode>0.0%</c:formatCode>
                <c:ptCount val="3"/>
                <c:pt idx="0">
                  <c:v>0.118491921005386</c:v>
                </c:pt>
                <c:pt idx="1">
                  <c:v>0.12926391382405744</c:v>
                </c:pt>
                <c:pt idx="2">
                  <c:v>0.13644524236983843</c:v>
                </c:pt>
              </c:numCache>
              <c:extLst xmlns:c16r2="http://schemas.microsoft.com/office/drawing/2015/06/chart"/>
            </c:numRef>
          </c:val>
          <c:extLst xmlns:c16r2="http://schemas.microsoft.com/office/drawing/2015/06/chart">
            <c:ext xmlns:c16="http://schemas.microsoft.com/office/drawing/2014/chart" uri="{C3380CC4-5D6E-409C-BE32-E72D297353CC}">
              <c16:uniqueId val="{00000002-5EF9-4BEE-91ED-62104AAF2530}"/>
            </c:ext>
          </c:extLst>
        </c:ser>
        <c:ser>
          <c:idx val="3"/>
          <c:order val="3"/>
          <c:tx>
            <c:strRef>
              <c:f>Sheet2!$B$6</c:f>
              <c:strCache>
                <c:ptCount val="1"/>
                <c:pt idx="0">
                  <c:v>Benzodiazepine</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2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Sheet2!$C$2:$H$2</c:f>
              <c:strCache>
                <c:ptCount val="3"/>
                <c:pt idx="0">
                  <c:v>Trong 30 ngày gần nhất</c:v>
                </c:pt>
                <c:pt idx="1">
                  <c:v>Trong 3 tháng gần nhất</c:v>
                </c:pt>
                <c:pt idx="2">
                  <c:v>Trong 6 tháng gần nhất</c:v>
                </c:pt>
              </c:strCache>
              <c:extLst xmlns:c16r2="http://schemas.microsoft.com/office/drawing/2015/06/chart"/>
            </c:strRef>
          </c:cat>
          <c:val>
            <c:numRef>
              <c:f>Sheet2!$C$6:$H$6</c:f>
              <c:numCache>
                <c:formatCode>0.0%</c:formatCode>
                <c:ptCount val="3"/>
                <c:pt idx="0">
                  <c:v>2.6929982046678635E-2</c:v>
                </c:pt>
                <c:pt idx="1">
                  <c:v>2.6929982046678635E-2</c:v>
                </c:pt>
                <c:pt idx="2">
                  <c:v>2.6929982046678635E-2</c:v>
                </c:pt>
              </c:numCache>
              <c:extLst xmlns:c16r2="http://schemas.microsoft.com/office/drawing/2015/06/chart"/>
            </c:numRef>
          </c:val>
          <c:extLst xmlns:c16r2="http://schemas.microsoft.com/office/drawing/2015/06/chart">
            <c:ext xmlns:c16="http://schemas.microsoft.com/office/drawing/2014/chart" uri="{C3380CC4-5D6E-409C-BE32-E72D297353CC}">
              <c16:uniqueId val="{00000003-5EF9-4BEE-91ED-62104AAF2530}"/>
            </c:ext>
          </c:extLst>
        </c:ser>
        <c:dLbls>
          <c:showLegendKey val="0"/>
          <c:showVal val="1"/>
          <c:showCatName val="0"/>
          <c:showSerName val="0"/>
          <c:showPercent val="0"/>
          <c:showBubbleSize val="0"/>
        </c:dLbls>
        <c:gapWidth val="150"/>
        <c:overlap val="-25"/>
        <c:axId val="74454912"/>
        <c:axId val="74456448"/>
      </c:barChart>
      <c:catAx>
        <c:axId val="744549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200" b="0" i="0" u="none" strike="noStrike" kern="1200" baseline="0">
                <a:solidFill>
                  <a:schemeClr val="tx1">
                    <a:lumMod val="65000"/>
                    <a:lumOff val="35000"/>
                  </a:schemeClr>
                </a:solidFill>
                <a:latin typeface="+mn-lt"/>
                <a:ea typeface="+mn-ea"/>
                <a:cs typeface="+mn-cs"/>
              </a:defRPr>
            </a:pPr>
            <a:endParaRPr lang="en-US"/>
          </a:p>
        </c:txPr>
        <c:crossAx val="74456448"/>
        <c:crosses val="autoZero"/>
        <c:auto val="1"/>
        <c:lblAlgn val="ctr"/>
        <c:lblOffset val="100"/>
        <c:noMultiLvlLbl val="0"/>
      </c:catAx>
      <c:valAx>
        <c:axId val="74456448"/>
        <c:scaling>
          <c:orientation val="minMax"/>
        </c:scaling>
        <c:delete val="1"/>
        <c:axPos val="l"/>
        <c:numFmt formatCode="0.0%" sourceLinked="1"/>
        <c:majorTickMark val="none"/>
        <c:minorTickMark val="none"/>
        <c:tickLblPos val="nextTo"/>
        <c:crossAx val="74454912"/>
        <c:crosses val="autoZero"/>
        <c:crossBetween val="between"/>
      </c:valAx>
      <c:spPr>
        <a:noFill/>
        <a:ln>
          <a:noFill/>
        </a:ln>
        <a:effectLst/>
      </c:spPr>
    </c:plotArea>
    <c:legend>
      <c:legendPos val="t"/>
      <c:layout>
        <c:manualLayout>
          <c:xMode val="edge"/>
          <c:yMode val="edge"/>
          <c:x val="9.5198351305793516E-2"/>
          <c:y val="0.84541062801932365"/>
          <c:w val="0.79200798947052431"/>
          <c:h val="0.15379930769523376"/>
        </c:manualLayout>
      </c:layout>
      <c:overlay val="0"/>
      <c:spPr>
        <a:noFill/>
        <a:ln>
          <a:noFill/>
        </a:ln>
        <a:effectLst/>
      </c:spPr>
      <c:txPr>
        <a:bodyPr rot="0" spcFirstLastPara="1" vertOverflow="ellipsis" vert="horz" wrap="square" anchor="ctr" anchorCtr="1"/>
        <a:lstStyle/>
        <a:p>
          <a:pPr>
            <a:defRPr sz="2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22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D4C6505-EE2C-476F-8BFA-67C077D8CAE1}" type="datetimeFigureOut">
              <a:rPr lang="en-US" smtClean="0"/>
              <a:t>31/7/2017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4C6505-EE2C-476F-8BFA-67C077D8CAE1}" type="datetimeFigureOut">
              <a:rPr lang="en-US" smtClean="0"/>
              <a:t>31/7/2017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4C6505-EE2C-476F-8BFA-67C077D8CAE1}" type="datetimeFigureOut">
              <a:rPr lang="en-US" smtClean="0"/>
              <a:t>31/7/2017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D4C6505-EE2C-476F-8BFA-67C077D8CAE1}" type="datetimeFigureOut">
              <a:rPr lang="en-US" smtClean="0"/>
              <a:t>31/7/2017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D4C6505-EE2C-476F-8BFA-67C077D8CAE1}" type="datetimeFigureOut">
              <a:rPr lang="en-US" smtClean="0"/>
              <a:t>31/7/2017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D4C6505-EE2C-476F-8BFA-67C077D8CAE1}" type="datetimeFigureOut">
              <a:rPr lang="en-US" smtClean="0"/>
              <a:t>31/7/2017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D4C6505-EE2C-476F-8BFA-67C077D8CAE1}" type="datetimeFigureOut">
              <a:rPr lang="en-US" smtClean="0"/>
              <a:t>31/7/2017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D4C6505-EE2C-476F-8BFA-67C077D8CAE1}" type="datetimeFigureOut">
              <a:rPr lang="en-US" smtClean="0"/>
              <a:t>31/7/2017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4C6505-EE2C-476F-8BFA-67C077D8CAE1}" type="datetimeFigureOut">
              <a:rPr lang="en-US" smtClean="0"/>
              <a:t>31/7/2017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D4C6505-EE2C-476F-8BFA-67C077D8CAE1}" type="datetimeFigureOut">
              <a:rPr lang="en-US" smtClean="0"/>
              <a:t>31/7/2017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D4C6505-EE2C-476F-8BFA-67C077D8CAE1}" type="datetimeFigureOut">
              <a:rPr lang="en-US" smtClean="0"/>
              <a:t>31/7/2017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4C6505-EE2C-476F-8BFA-67C077D8CAE1}" type="datetimeFigureOut">
              <a:rPr lang="en-US" smtClean="0"/>
              <a:t>31/7/2017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9457A1-8F0F-4A6B-B446-C90574AD71B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09601"/>
            <a:ext cx="7772400" cy="4267200"/>
          </a:xfrm>
        </p:spPr>
        <p:txBody>
          <a:bodyPr>
            <a:normAutofit/>
          </a:bodyPr>
          <a:lstStyle/>
          <a:p>
            <a:pPr>
              <a:lnSpc>
                <a:spcPct val="120000"/>
              </a:lnSpc>
            </a:pPr>
            <a:r>
              <a:rPr lang="en-US" sz="3600" b="1" dirty="0" err="1"/>
              <a:t>Sử</a:t>
            </a:r>
            <a:r>
              <a:rPr lang="en-US" sz="3600" b="1" dirty="0"/>
              <a:t> </a:t>
            </a:r>
            <a:r>
              <a:rPr lang="en-US" sz="3600" b="1" dirty="0" err="1"/>
              <a:t>dụng</a:t>
            </a:r>
            <a:r>
              <a:rPr lang="en-US" sz="3600" b="1" dirty="0"/>
              <a:t> Amphetamine </a:t>
            </a:r>
            <a:r>
              <a:rPr lang="en-US" sz="3600" b="1" dirty="0" err="1"/>
              <a:t>và</a:t>
            </a:r>
            <a:r>
              <a:rPr lang="en-US" sz="3600" b="1" dirty="0"/>
              <a:t> Methamphetamine </a:t>
            </a:r>
            <a:r>
              <a:rPr lang="en-US" sz="3600" b="1" dirty="0" err="1"/>
              <a:t>trên</a:t>
            </a:r>
            <a:r>
              <a:rPr lang="en-US" sz="3600" b="1" dirty="0"/>
              <a:t> </a:t>
            </a:r>
            <a:r>
              <a:rPr lang="en-US" sz="3600" b="1" dirty="0" err="1"/>
              <a:t>nhóm</a:t>
            </a:r>
            <a:r>
              <a:rPr lang="en-US" sz="3600" b="1" dirty="0"/>
              <a:t> </a:t>
            </a:r>
            <a:r>
              <a:rPr lang="en-US" sz="3600" b="1" dirty="0" err="1"/>
              <a:t>bệnh</a:t>
            </a:r>
            <a:r>
              <a:rPr lang="en-US" sz="3600" b="1" dirty="0"/>
              <a:t> </a:t>
            </a:r>
            <a:r>
              <a:rPr lang="en-US" sz="3600" b="1" dirty="0" err="1"/>
              <a:t>nhân</a:t>
            </a:r>
            <a:r>
              <a:rPr lang="en-US" sz="3600" b="1" dirty="0"/>
              <a:t> Methadone (MTD) </a:t>
            </a:r>
            <a:r>
              <a:rPr lang="en-US" sz="3600" b="1" dirty="0" err="1"/>
              <a:t>tại</a:t>
            </a:r>
            <a:r>
              <a:rPr lang="en-US" sz="3600" b="1" dirty="0"/>
              <a:t> TP.HCM </a:t>
            </a:r>
            <a:r>
              <a:rPr lang="en-US" sz="3600" b="1" dirty="0" err="1"/>
              <a:t>và</a:t>
            </a:r>
            <a:r>
              <a:rPr lang="en-US" sz="3600" b="1" dirty="0"/>
              <a:t> </a:t>
            </a:r>
            <a:r>
              <a:rPr lang="en-US" sz="3600" b="1" dirty="0" err="1"/>
              <a:t>các</a:t>
            </a:r>
            <a:r>
              <a:rPr lang="en-US" sz="3600" b="1" dirty="0"/>
              <a:t> </a:t>
            </a:r>
            <a:r>
              <a:rPr lang="en-US" sz="3600" b="1" dirty="0" err="1"/>
              <a:t>yếu</a:t>
            </a:r>
            <a:r>
              <a:rPr lang="en-US" sz="3600" b="1" dirty="0"/>
              <a:t> </a:t>
            </a:r>
            <a:r>
              <a:rPr lang="en-US" sz="3600" b="1" dirty="0" err="1"/>
              <a:t>tố</a:t>
            </a:r>
            <a:r>
              <a:rPr lang="en-US" sz="3600" b="1" dirty="0"/>
              <a:t> </a:t>
            </a:r>
            <a:r>
              <a:rPr lang="en-US" sz="3600" b="1" dirty="0" err="1"/>
              <a:t>ảnh</a:t>
            </a:r>
            <a:r>
              <a:rPr lang="en-US" sz="3600" b="1" dirty="0"/>
              <a:t> </a:t>
            </a:r>
            <a:r>
              <a:rPr lang="en-US" sz="3600" b="1" dirty="0" err="1"/>
              <a:t>hưởng</a:t>
            </a:r>
            <a:endParaRPr lang="en-US" sz="3600" b="1" dirty="0"/>
          </a:p>
        </p:txBody>
      </p:sp>
      <p:sp>
        <p:nvSpPr>
          <p:cNvPr id="3" name="Subtitle 2"/>
          <p:cNvSpPr>
            <a:spLocks noGrp="1"/>
          </p:cNvSpPr>
          <p:nvPr>
            <p:ph type="subTitle" idx="1"/>
          </p:nvPr>
        </p:nvSpPr>
        <p:spPr>
          <a:xfrm>
            <a:off x="1295400" y="5562600"/>
            <a:ext cx="6400800" cy="609600"/>
          </a:xfrm>
        </p:spPr>
        <p:txBody>
          <a:bodyPr>
            <a:normAutofit/>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96962"/>
          </a:xfrm>
        </p:spPr>
        <p:txBody>
          <a:bodyPr>
            <a:normAutofit fontScale="90000"/>
          </a:bodyPr>
          <a:lstStyle/>
          <a:p>
            <a:r>
              <a:rPr lang="en-US" sz="3600" b="1" dirty="0" err="1"/>
              <a:t>Mô</a:t>
            </a:r>
            <a:r>
              <a:rPr lang="en-US" sz="3600" b="1" dirty="0"/>
              <a:t> </a:t>
            </a:r>
            <a:r>
              <a:rPr lang="en-US" sz="3600" b="1" dirty="0" err="1"/>
              <a:t>hình</a:t>
            </a:r>
            <a:r>
              <a:rPr lang="en-US" sz="3600" b="1" dirty="0"/>
              <a:t> </a:t>
            </a:r>
            <a:r>
              <a:rPr lang="en-US" sz="3600" b="1" dirty="0" err="1"/>
              <a:t>hồi</a:t>
            </a:r>
            <a:r>
              <a:rPr lang="en-US" sz="3600" b="1" dirty="0"/>
              <a:t> </a:t>
            </a:r>
            <a:r>
              <a:rPr lang="en-US" sz="3600" b="1" dirty="0" err="1"/>
              <a:t>quy</a:t>
            </a:r>
            <a:r>
              <a:rPr lang="en-US" sz="3600" b="1" dirty="0"/>
              <a:t> </a:t>
            </a:r>
            <a:r>
              <a:rPr lang="en-US" sz="3600" b="1" dirty="0" err="1"/>
              <a:t>giữa</a:t>
            </a:r>
            <a:r>
              <a:rPr lang="en-US" sz="3600" b="1" dirty="0"/>
              <a:t> </a:t>
            </a:r>
            <a:r>
              <a:rPr lang="en-US" sz="3600" b="1" dirty="0" err="1"/>
              <a:t>yếu</a:t>
            </a:r>
            <a:r>
              <a:rPr lang="en-US" sz="3600" b="1" dirty="0"/>
              <a:t> </a:t>
            </a:r>
            <a:r>
              <a:rPr lang="en-US" sz="3600" b="1" dirty="0" err="1"/>
              <a:t>tố</a:t>
            </a:r>
            <a:r>
              <a:rPr lang="en-US" sz="3600" b="1" dirty="0"/>
              <a:t> </a:t>
            </a:r>
            <a:r>
              <a:rPr lang="en-US" sz="3600" b="1" dirty="0" err="1"/>
              <a:t>tương</a:t>
            </a:r>
            <a:r>
              <a:rPr lang="en-US" sz="3600" b="1" dirty="0"/>
              <a:t> </a:t>
            </a:r>
            <a:r>
              <a:rPr lang="en-US" sz="3600" b="1" dirty="0" err="1"/>
              <a:t>quan</a:t>
            </a:r>
            <a:r>
              <a:rPr lang="en-US" sz="3600" b="1" dirty="0"/>
              <a:t> </a:t>
            </a:r>
            <a:r>
              <a:rPr lang="en-US" sz="3600" b="1" dirty="0" err="1"/>
              <a:t>và</a:t>
            </a:r>
            <a:r>
              <a:rPr lang="en-US" sz="3600" b="1" dirty="0"/>
              <a:t> </a:t>
            </a:r>
            <a:r>
              <a:rPr lang="en-US" sz="3600" b="1" dirty="0" err="1"/>
              <a:t>vấn</a:t>
            </a:r>
            <a:r>
              <a:rPr lang="en-US" sz="3600" b="1" dirty="0"/>
              <a:t> </a:t>
            </a:r>
            <a:r>
              <a:rPr lang="en-US" sz="3600" b="1" dirty="0" err="1"/>
              <a:t>đề</a:t>
            </a:r>
            <a:r>
              <a:rPr lang="en-US" sz="3600" b="1" dirty="0"/>
              <a:t> </a:t>
            </a:r>
            <a:r>
              <a:rPr lang="en-US" sz="3600" b="1" dirty="0" err="1"/>
              <a:t>sử</a:t>
            </a:r>
            <a:r>
              <a:rPr lang="en-US" sz="3600" b="1" dirty="0"/>
              <a:t> </a:t>
            </a:r>
            <a:r>
              <a:rPr lang="en-US" sz="3600" b="1" dirty="0" err="1"/>
              <a:t>dụng</a:t>
            </a:r>
            <a:r>
              <a:rPr lang="en-US" sz="3600" b="1" dirty="0"/>
              <a:t> AMP/MET</a:t>
            </a:r>
          </a:p>
        </p:txBody>
      </p:sp>
      <p:graphicFrame>
        <p:nvGraphicFramePr>
          <p:cNvPr id="6" name="Table 5"/>
          <p:cNvGraphicFramePr>
            <a:graphicFrameLocks noGrp="1"/>
          </p:cNvGraphicFramePr>
          <p:nvPr>
            <p:extLst>
              <p:ext uri="{D42A27DB-BD31-4B8C-83A1-F6EECF244321}">
                <p14:modId xmlns:p14="http://schemas.microsoft.com/office/powerpoint/2010/main" val="1558522487"/>
              </p:ext>
            </p:extLst>
          </p:nvPr>
        </p:nvGraphicFramePr>
        <p:xfrm>
          <a:off x="114299" y="1075115"/>
          <a:ext cx="8915401" cy="5684093"/>
        </p:xfrm>
        <a:graphic>
          <a:graphicData uri="http://schemas.openxmlformats.org/drawingml/2006/table">
            <a:tbl>
              <a:tblPr firstRow="1" firstCol="1" bandRow="1">
                <a:tableStyleId>{5C22544A-7EE6-4342-B048-85BDC9FD1C3A}</a:tableStyleId>
              </a:tblPr>
              <a:tblGrid>
                <a:gridCol w="2698618">
                  <a:extLst>
                    <a:ext uri="{9D8B030D-6E8A-4147-A177-3AD203B41FA5}">
                      <a16:colId xmlns="" xmlns:a16="http://schemas.microsoft.com/office/drawing/2014/main" val="20000"/>
                    </a:ext>
                  </a:extLst>
                </a:gridCol>
                <a:gridCol w="2119048">
                  <a:extLst>
                    <a:ext uri="{9D8B030D-6E8A-4147-A177-3AD203B41FA5}">
                      <a16:colId xmlns="" xmlns:a16="http://schemas.microsoft.com/office/drawing/2014/main" val="20001"/>
                    </a:ext>
                  </a:extLst>
                </a:gridCol>
                <a:gridCol w="2046604">
                  <a:extLst>
                    <a:ext uri="{9D8B030D-6E8A-4147-A177-3AD203B41FA5}">
                      <a16:colId xmlns="" xmlns:a16="http://schemas.microsoft.com/office/drawing/2014/main" val="20002"/>
                    </a:ext>
                  </a:extLst>
                </a:gridCol>
                <a:gridCol w="2051131">
                  <a:extLst>
                    <a:ext uri="{9D8B030D-6E8A-4147-A177-3AD203B41FA5}">
                      <a16:colId xmlns="" xmlns:a16="http://schemas.microsoft.com/office/drawing/2014/main" val="20003"/>
                    </a:ext>
                  </a:extLst>
                </a:gridCol>
              </a:tblGrid>
              <a:tr h="428710">
                <a:tc rowSpan="2">
                  <a:txBody>
                    <a:bodyPr/>
                    <a:lstStyle/>
                    <a:p>
                      <a:pPr algn="ctr" rtl="0" fontAlgn="ctr"/>
                      <a:r>
                        <a:rPr lang="en-US" sz="2000" u="none" strike="noStrike" dirty="0" err="1">
                          <a:effectLst/>
                        </a:rPr>
                        <a:t>Biến</a:t>
                      </a:r>
                      <a:r>
                        <a:rPr lang="en-US" sz="2000" u="none" strike="noStrike" dirty="0">
                          <a:effectLst/>
                        </a:rPr>
                        <a:t> </a:t>
                      </a:r>
                      <a:r>
                        <a:rPr lang="en-US" sz="2000" u="none" strike="noStrike" dirty="0" err="1">
                          <a:effectLst/>
                        </a:rPr>
                        <a:t>số</a:t>
                      </a:r>
                      <a:endParaRPr lang="en-US" sz="2000" b="1" i="0" u="none" strike="noStrike" dirty="0">
                        <a:solidFill>
                          <a:srgbClr val="FFFFFF"/>
                        </a:solidFill>
                        <a:effectLst/>
                        <a:latin typeface="Calibri" panose="020F0502020204030204" pitchFamily="34" charset="0"/>
                      </a:endParaRPr>
                    </a:p>
                  </a:txBody>
                  <a:tcPr marL="9525" marR="9525" marT="9525" marB="0" anchor="ctr"/>
                </a:tc>
                <a:tc gridSpan="3">
                  <a:txBody>
                    <a:bodyPr/>
                    <a:lstStyle/>
                    <a:p>
                      <a:pPr algn="ctr" rtl="0" fontAlgn="ctr"/>
                      <a:r>
                        <a:rPr lang="en-US" sz="2000" u="none" strike="noStrike">
                          <a:effectLst/>
                        </a:rPr>
                        <a:t>           OR (KTC)</a:t>
                      </a:r>
                      <a:endParaRPr lang="en-US" sz="2000" b="1" i="0" u="none" strike="noStrike">
                        <a:solidFill>
                          <a:srgbClr val="FFFFFF"/>
                        </a:solidFill>
                        <a:effectLst/>
                        <a:latin typeface="Calibri" panose="020F0502020204030204" pitchFamily="34" charset="0"/>
                      </a:endParaRPr>
                    </a:p>
                  </a:txBody>
                  <a:tcPr marL="9525" marR="9525" marT="9525" marB="0" anchor="ct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0"/>
                  </a:ext>
                </a:extLst>
              </a:tr>
              <a:tr h="892280">
                <a:tc vMerge="1">
                  <a:txBody>
                    <a:bodyPr/>
                    <a:lstStyle/>
                    <a:p>
                      <a:endParaRPr lang="en-US"/>
                    </a:p>
                  </a:txBody>
                  <a:tcPr/>
                </a:tc>
                <a:tc>
                  <a:txBody>
                    <a:bodyPr/>
                    <a:lstStyle/>
                    <a:p>
                      <a:pPr algn="ctr" rtl="0" fontAlgn="ctr"/>
                      <a:r>
                        <a:rPr lang="en-US" sz="2000" u="none" strike="noStrike">
                          <a:effectLst/>
                        </a:rPr>
                        <a:t>Có sử dụng AMP/MET trong 30 ngày qua</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Có sử dụng AMP/MET trong 3 tháng qua</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Có sử dụng AMP/MET sau khi vào điều trị MMT</a:t>
                      </a:r>
                      <a:endParaRPr lang="en-US" sz="20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 xmlns:a16="http://schemas.microsoft.com/office/drawing/2014/main" val="10001"/>
                  </a:ext>
                </a:extLst>
              </a:tr>
              <a:tr h="303559">
                <a:tc>
                  <a:txBody>
                    <a:bodyPr/>
                    <a:lstStyle/>
                    <a:p>
                      <a:pPr algn="l" rtl="0" fontAlgn="ctr"/>
                      <a:r>
                        <a:rPr lang="en-US" sz="2000" u="none" strike="noStrike">
                          <a:effectLst/>
                        </a:rPr>
                        <a:t>Tuổi</a:t>
                      </a:r>
                      <a:endParaRPr lang="en-US" sz="2000" b="1" i="0" u="none" strike="noStrike">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 xmlns:a16="http://schemas.microsoft.com/office/drawing/2014/main" val="10002"/>
                  </a:ext>
                </a:extLst>
              </a:tr>
              <a:tr h="303559">
                <a:tc>
                  <a:txBody>
                    <a:bodyPr/>
                    <a:lstStyle/>
                    <a:p>
                      <a:pPr algn="r" rtl="0" fontAlgn="ctr"/>
                      <a:r>
                        <a:rPr lang="en-US" sz="2000" u="none" strike="noStrike">
                          <a:effectLst/>
                        </a:rPr>
                        <a:t>&gt;= 40 tuổi (ref)</a:t>
                      </a:r>
                      <a:endParaRPr lang="en-US" sz="2000" b="0" i="0" u="none" strike="noStrike">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 xmlns:a16="http://schemas.microsoft.com/office/drawing/2014/main" val="10003"/>
                  </a:ext>
                </a:extLst>
              </a:tr>
              <a:tr h="303559">
                <a:tc>
                  <a:txBody>
                    <a:bodyPr/>
                    <a:lstStyle/>
                    <a:p>
                      <a:pPr algn="r" rtl="0" fontAlgn="ctr"/>
                      <a:r>
                        <a:rPr lang="en-US" sz="2000" u="none" strike="noStrike" dirty="0">
                          <a:solidFill>
                            <a:srgbClr val="FF0000"/>
                          </a:solidFill>
                          <a:effectLst/>
                        </a:rPr>
                        <a:t>&lt; 30 </a:t>
                      </a:r>
                      <a:r>
                        <a:rPr lang="en-US" sz="2000" u="none" strike="noStrike" dirty="0" err="1">
                          <a:solidFill>
                            <a:srgbClr val="FF0000"/>
                          </a:solidFill>
                          <a:effectLst/>
                        </a:rPr>
                        <a:t>tuổi</a:t>
                      </a:r>
                      <a:endParaRPr lang="en-US" sz="20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a:solidFill>
                            <a:srgbClr val="FF0000"/>
                          </a:solidFill>
                          <a:effectLst/>
                        </a:rPr>
                        <a:t>4.9 (1.133-8.154)</a:t>
                      </a:r>
                      <a:endParaRPr lang="en-US" sz="20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a:solidFill>
                            <a:srgbClr val="FF0000"/>
                          </a:solidFill>
                          <a:effectLst/>
                        </a:rPr>
                        <a:t>4.8 (1.111-7.276)</a:t>
                      </a:r>
                      <a:endParaRPr lang="en-US" sz="20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a:solidFill>
                            <a:srgbClr val="FF0000"/>
                          </a:solidFill>
                          <a:effectLst/>
                        </a:rPr>
                        <a:t>15.7 (2.221-10.431)</a:t>
                      </a:r>
                      <a:endParaRPr lang="en-US" sz="2000" b="0" i="0" u="none" strike="noStrike" dirty="0">
                        <a:solidFill>
                          <a:srgbClr val="FF0000"/>
                        </a:solidFill>
                        <a:effectLst/>
                        <a:latin typeface="Calibri" panose="020F0502020204030204" pitchFamily="34" charset="0"/>
                      </a:endParaRPr>
                    </a:p>
                  </a:txBody>
                  <a:tcPr marL="9525" marR="9525" marT="9525" marB="0" anchor="ctr"/>
                </a:tc>
                <a:extLst>
                  <a:ext uri="{0D108BD9-81ED-4DB2-BD59-A6C34878D82A}">
                    <a16:rowId xmlns="" xmlns:a16="http://schemas.microsoft.com/office/drawing/2014/main" val="10004"/>
                  </a:ext>
                </a:extLst>
              </a:tr>
              <a:tr h="303559">
                <a:tc>
                  <a:txBody>
                    <a:bodyPr/>
                    <a:lstStyle/>
                    <a:p>
                      <a:pPr algn="r" rtl="0" fontAlgn="ctr"/>
                      <a:r>
                        <a:rPr lang="en-US" sz="2000" u="none" strike="noStrike" dirty="0">
                          <a:solidFill>
                            <a:srgbClr val="FF0000"/>
                          </a:solidFill>
                          <a:effectLst/>
                        </a:rPr>
                        <a:t>30-34 </a:t>
                      </a:r>
                      <a:r>
                        <a:rPr lang="en-US" sz="2000" u="none" strike="noStrike" dirty="0" err="1">
                          <a:solidFill>
                            <a:srgbClr val="FF0000"/>
                          </a:solidFill>
                          <a:effectLst/>
                        </a:rPr>
                        <a:t>tuổi</a:t>
                      </a:r>
                      <a:endParaRPr lang="en-US" sz="20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2.6 (0.861-4.835)</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3.2 (0.934-4.730</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a:solidFill>
                            <a:srgbClr val="FF0000"/>
                          </a:solidFill>
                          <a:effectLst/>
                        </a:rPr>
                        <a:t>5.3 (1.129-4.401</a:t>
                      </a:r>
                      <a:r>
                        <a:rPr lang="en-US" sz="2000" u="none" strike="noStrike" dirty="0">
                          <a:effectLst/>
                        </a:rPr>
                        <a:t>)</a:t>
                      </a:r>
                      <a:endParaRPr lang="en-US" sz="20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 xmlns:a16="http://schemas.microsoft.com/office/drawing/2014/main" val="10005"/>
                  </a:ext>
                </a:extLst>
              </a:tr>
              <a:tr h="303559">
                <a:tc>
                  <a:txBody>
                    <a:bodyPr/>
                    <a:lstStyle/>
                    <a:p>
                      <a:pPr algn="r" rtl="0" fontAlgn="ctr"/>
                      <a:r>
                        <a:rPr lang="en-US" sz="2000" u="none" strike="noStrike">
                          <a:effectLst/>
                        </a:rPr>
                        <a:t>35-39 tuổi</a:t>
                      </a:r>
                      <a:endParaRPr lang="en-US" sz="2000" b="0" i="0" u="none" strike="noStrike">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1.6 (0.725-4.565)</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1.0 (0.624-3.771)</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2.3 (0.484-3.671)</a:t>
                      </a:r>
                      <a:endParaRPr lang="en-US" sz="20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 xmlns:a16="http://schemas.microsoft.com/office/drawing/2014/main" val="10006"/>
                  </a:ext>
                </a:extLst>
              </a:tr>
              <a:tr h="303559">
                <a:tc>
                  <a:txBody>
                    <a:bodyPr/>
                    <a:lstStyle/>
                    <a:p>
                      <a:pPr algn="l" rtl="0" fontAlgn="ctr"/>
                      <a:r>
                        <a:rPr lang="en-US" sz="2000" u="none" strike="noStrike">
                          <a:effectLst/>
                        </a:rPr>
                        <a:t> </a:t>
                      </a:r>
                      <a:endParaRPr lang="en-US" sz="2000" b="1" i="0" u="none" strike="noStrike">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 xmlns:a16="http://schemas.microsoft.com/office/drawing/2014/main" val="10007"/>
                  </a:ext>
                </a:extLst>
              </a:tr>
              <a:tr h="549284">
                <a:tc gridSpan="4">
                  <a:txBody>
                    <a:bodyPr/>
                    <a:lstStyle/>
                    <a:p>
                      <a:pPr algn="l" rtl="0" fontAlgn="ctr"/>
                      <a:r>
                        <a:rPr lang="vi-VN" sz="2000" u="none" strike="noStrike" dirty="0">
                          <a:effectLst/>
                        </a:rPr>
                        <a:t>Tiền sử sử dụng ATS trước khi vào điều trị MMT</a:t>
                      </a:r>
                      <a:endParaRPr lang="en-US" sz="2000" b="0" i="0" u="none" strike="noStrike" dirty="0">
                        <a:solidFill>
                          <a:srgbClr val="000000"/>
                        </a:solidFill>
                        <a:effectLst/>
                        <a:latin typeface="Calibri" panose="020F0502020204030204" pitchFamily="34" charset="0"/>
                      </a:endParaRPr>
                    </a:p>
                  </a:txBody>
                  <a:tcPr marL="9525" marR="9525" marT="9525" marB="0" anchor="ctr"/>
                </a:tc>
                <a:tc hMerge="1">
                  <a:txBody>
                    <a:bodyPr/>
                    <a:lstStyle/>
                    <a:p>
                      <a:pPr algn="ctr" rtl="0" fontAlgn="ctr"/>
                      <a:endParaRPr lang="en-US" sz="2000" b="0" i="0" u="none" strike="noStrike" dirty="0">
                        <a:solidFill>
                          <a:srgbClr val="000000"/>
                        </a:solidFill>
                        <a:effectLst/>
                        <a:latin typeface="Calibri" panose="020F0502020204030204" pitchFamily="34" charset="0"/>
                      </a:endParaRPr>
                    </a:p>
                  </a:txBody>
                  <a:tcPr marL="9525" marR="9525" marT="9525" marB="0" anchor="ctr"/>
                </a:tc>
                <a:tc hMerge="1">
                  <a:txBody>
                    <a:bodyPr/>
                    <a:lstStyle/>
                    <a:p>
                      <a:pPr algn="ctr" rtl="0" fontAlgn="ctr"/>
                      <a:endParaRPr lang="en-US" sz="2000" b="0" i="0" u="none" strike="noStrike" dirty="0">
                        <a:solidFill>
                          <a:srgbClr val="000000"/>
                        </a:solidFill>
                        <a:effectLst/>
                        <a:latin typeface="Calibri" panose="020F0502020204030204" pitchFamily="34" charset="0"/>
                      </a:endParaRPr>
                    </a:p>
                  </a:txBody>
                  <a:tcPr marL="9525" marR="9525" marT="9525" marB="0" anchor="ctr"/>
                </a:tc>
                <a:tc hMerge="1">
                  <a:txBody>
                    <a:bodyPr/>
                    <a:lstStyle/>
                    <a:p>
                      <a:pPr algn="ctr" rtl="0" fontAlgn="ctr"/>
                      <a:endParaRPr lang="en-US" sz="20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 xmlns:a16="http://schemas.microsoft.com/office/drawing/2014/main" val="10008"/>
                  </a:ext>
                </a:extLst>
              </a:tr>
              <a:tr h="324599">
                <a:tc>
                  <a:txBody>
                    <a:bodyPr/>
                    <a:lstStyle/>
                    <a:p>
                      <a:pPr algn="r" rtl="0" fontAlgn="ctr"/>
                      <a:r>
                        <a:rPr lang="en-US" sz="2000" u="none" strike="noStrike">
                          <a:effectLst/>
                        </a:rPr>
                        <a:t>Không (ref)</a:t>
                      </a:r>
                      <a:endParaRPr lang="en-US" sz="2000" b="0" i="0" u="none" strike="noStrike">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 xmlns:a16="http://schemas.microsoft.com/office/drawing/2014/main" val="10009"/>
                  </a:ext>
                </a:extLst>
              </a:tr>
              <a:tr h="303559">
                <a:tc>
                  <a:txBody>
                    <a:bodyPr/>
                    <a:lstStyle/>
                    <a:p>
                      <a:pPr algn="r" rtl="0" fontAlgn="ctr"/>
                      <a:r>
                        <a:rPr lang="en-US" sz="2000" u="none" strike="noStrike" dirty="0" err="1">
                          <a:solidFill>
                            <a:srgbClr val="FF0000"/>
                          </a:solidFill>
                          <a:effectLst/>
                        </a:rPr>
                        <a:t>Có</a:t>
                      </a:r>
                      <a:endParaRPr lang="en-US" sz="20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a:solidFill>
                            <a:srgbClr val="FF0000"/>
                          </a:solidFill>
                          <a:effectLst/>
                        </a:rPr>
                        <a:t>4.4 (1.048-4.307)</a:t>
                      </a:r>
                      <a:endParaRPr lang="en-US" sz="20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a:solidFill>
                            <a:srgbClr val="FF0000"/>
                          </a:solidFill>
                          <a:effectLst/>
                        </a:rPr>
                        <a:t>4.7 (1.073-4.239)</a:t>
                      </a:r>
                      <a:endParaRPr lang="en-US" sz="20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a:effectLst/>
                        </a:rPr>
                        <a:t> </a:t>
                      </a:r>
                      <a:endParaRPr lang="en-US" sz="2000" b="0" i="0" u="none" strike="noStrike" dirty="0">
                        <a:solidFill>
                          <a:srgbClr val="FF0000"/>
                        </a:solidFill>
                        <a:effectLst/>
                        <a:latin typeface="Calibri" panose="020F0502020204030204" pitchFamily="34" charset="0"/>
                      </a:endParaRPr>
                    </a:p>
                  </a:txBody>
                  <a:tcPr marL="9525" marR="9525" marT="9525" marB="0" anchor="ctr"/>
                </a:tc>
                <a:extLst>
                  <a:ext uri="{0D108BD9-81ED-4DB2-BD59-A6C34878D82A}">
                    <a16:rowId xmlns="" xmlns:a16="http://schemas.microsoft.com/office/drawing/2014/main" val="10010"/>
                  </a:ext>
                </a:extLst>
              </a:tr>
              <a:tr h="303559">
                <a:tc>
                  <a:txBody>
                    <a:bodyPr/>
                    <a:lstStyle/>
                    <a:p>
                      <a:pPr algn="r" rtl="0" fontAlgn="ctr"/>
                      <a:r>
                        <a:rPr lang="en-US" sz="2000" u="none" strike="noStrike">
                          <a:effectLst/>
                        </a:rPr>
                        <a:t> </a:t>
                      </a:r>
                      <a:endParaRPr lang="en-US" sz="2000" b="0" i="0" u="none" strike="noStrike">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 xmlns:a16="http://schemas.microsoft.com/office/drawing/2014/main" val="10011"/>
                  </a:ext>
                </a:extLst>
              </a:tr>
              <a:tr h="303559">
                <a:tc>
                  <a:txBody>
                    <a:bodyPr/>
                    <a:lstStyle/>
                    <a:p>
                      <a:pPr algn="l" rtl="0" fontAlgn="ctr"/>
                      <a:r>
                        <a:rPr lang="en-US" sz="2000" u="none" strike="noStrike">
                          <a:effectLst/>
                        </a:rPr>
                        <a:t>Tiền điều trị MMT</a:t>
                      </a:r>
                      <a:endParaRPr lang="en-US" sz="2000" b="1" i="0" u="none" strike="noStrike">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 xmlns:a16="http://schemas.microsoft.com/office/drawing/2014/main" val="10012"/>
                  </a:ext>
                </a:extLst>
              </a:tr>
              <a:tr h="303559">
                <a:tc>
                  <a:txBody>
                    <a:bodyPr/>
                    <a:lstStyle/>
                    <a:p>
                      <a:pPr algn="r" rtl="0" fontAlgn="ctr"/>
                      <a:r>
                        <a:rPr lang="en-US" sz="2000" u="none" strike="noStrike">
                          <a:effectLst/>
                        </a:rPr>
                        <a:t>Tự đóng (ref)</a:t>
                      </a:r>
                      <a:endParaRPr lang="en-US" sz="2000" b="0" i="0" u="none" strike="noStrike">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 xmlns:a16="http://schemas.microsoft.com/office/drawing/2014/main" val="10013"/>
                  </a:ext>
                </a:extLst>
              </a:tr>
              <a:tr h="303559">
                <a:tc>
                  <a:txBody>
                    <a:bodyPr/>
                    <a:lstStyle/>
                    <a:p>
                      <a:pPr algn="r" rtl="0" fontAlgn="ctr"/>
                      <a:r>
                        <a:rPr lang="en-US" sz="2000" u="none" strike="noStrike" dirty="0" err="1">
                          <a:solidFill>
                            <a:srgbClr val="FF0000"/>
                          </a:solidFill>
                          <a:effectLst/>
                        </a:rPr>
                        <a:t>Gia</a:t>
                      </a:r>
                      <a:r>
                        <a:rPr lang="en-US" sz="2000" u="none" strike="noStrike" dirty="0">
                          <a:solidFill>
                            <a:srgbClr val="FF0000"/>
                          </a:solidFill>
                          <a:effectLst/>
                        </a:rPr>
                        <a:t> </a:t>
                      </a:r>
                      <a:r>
                        <a:rPr lang="en-US" sz="2000" u="none" strike="noStrike" dirty="0" err="1">
                          <a:solidFill>
                            <a:srgbClr val="FF0000"/>
                          </a:solidFill>
                          <a:effectLst/>
                        </a:rPr>
                        <a:t>đình</a:t>
                      </a:r>
                      <a:r>
                        <a:rPr lang="en-US" sz="2000" u="none" strike="noStrike" dirty="0">
                          <a:solidFill>
                            <a:srgbClr val="FF0000"/>
                          </a:solidFill>
                          <a:effectLst/>
                        </a:rPr>
                        <a:t> </a:t>
                      </a:r>
                      <a:r>
                        <a:rPr lang="en-US" sz="2000" u="none" strike="noStrike" dirty="0" err="1">
                          <a:solidFill>
                            <a:srgbClr val="FF0000"/>
                          </a:solidFill>
                          <a:effectLst/>
                        </a:rPr>
                        <a:t>hỗ</a:t>
                      </a:r>
                      <a:r>
                        <a:rPr lang="en-US" sz="2000" u="none" strike="noStrike" dirty="0">
                          <a:solidFill>
                            <a:srgbClr val="FF0000"/>
                          </a:solidFill>
                          <a:effectLst/>
                        </a:rPr>
                        <a:t> </a:t>
                      </a:r>
                      <a:r>
                        <a:rPr lang="en-US" sz="2000" u="none" strike="noStrike" dirty="0" err="1">
                          <a:solidFill>
                            <a:srgbClr val="FF0000"/>
                          </a:solidFill>
                          <a:effectLst/>
                        </a:rPr>
                        <a:t>trợ</a:t>
                      </a:r>
                      <a:endParaRPr lang="en-US" sz="20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a:solidFill>
                            <a:srgbClr val="FF0000"/>
                          </a:solidFill>
                          <a:effectLst/>
                        </a:rPr>
                        <a:t>6.2 (1.155-3.352)</a:t>
                      </a:r>
                      <a:endParaRPr lang="en-US" sz="20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a:solidFill>
                            <a:srgbClr val="FF0000"/>
                          </a:solidFill>
                          <a:effectLst/>
                        </a:rPr>
                        <a:t>5.0 (1.072-2.949)</a:t>
                      </a:r>
                      <a:endParaRPr lang="en-US" sz="20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a:solidFill>
                            <a:srgbClr val="FF0000"/>
                          </a:solidFill>
                          <a:effectLst/>
                        </a:rPr>
                        <a:t>7.1 (1.166-2.715)</a:t>
                      </a:r>
                      <a:endParaRPr lang="en-US" sz="2000" b="0" i="0" u="none" strike="noStrike" dirty="0">
                        <a:solidFill>
                          <a:srgbClr val="FF0000"/>
                        </a:solidFill>
                        <a:effectLst/>
                        <a:latin typeface="Calibri" panose="020F0502020204030204" pitchFamily="34" charset="0"/>
                      </a:endParaRPr>
                    </a:p>
                  </a:txBody>
                  <a:tcPr marL="9525" marR="9525" marT="9525" marB="0" anchor="ctr"/>
                </a:tc>
                <a:extLst>
                  <a:ext uri="{0D108BD9-81ED-4DB2-BD59-A6C34878D82A}">
                    <a16:rowId xmlns="" xmlns:a16="http://schemas.microsoft.com/office/drawing/2014/main" val="10014"/>
                  </a:ext>
                </a:extLst>
              </a:tr>
            </a:tbl>
          </a:graphicData>
        </a:graphic>
      </p:graphicFrame>
    </p:spTree>
    <p:extLst>
      <p:ext uri="{BB962C8B-B14F-4D97-AF65-F5344CB8AC3E}">
        <p14:creationId xmlns:p14="http://schemas.microsoft.com/office/powerpoint/2010/main" val="18282550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600" b="1" dirty="0" err="1"/>
              <a:t>Kết</a:t>
            </a:r>
            <a:r>
              <a:rPr lang="en-US" sz="3600" b="1" dirty="0"/>
              <a:t> </a:t>
            </a:r>
            <a:r>
              <a:rPr lang="en-US" sz="3600" b="1" dirty="0" err="1"/>
              <a:t>luận</a:t>
            </a:r>
            <a:endParaRPr lang="en-US" sz="3600" b="1" dirty="0"/>
          </a:p>
        </p:txBody>
      </p:sp>
      <p:sp>
        <p:nvSpPr>
          <p:cNvPr id="3" name="Content Placeholder 2"/>
          <p:cNvSpPr>
            <a:spLocks noGrp="1"/>
          </p:cNvSpPr>
          <p:nvPr>
            <p:ph idx="1"/>
          </p:nvPr>
        </p:nvSpPr>
        <p:spPr>
          <a:xfrm>
            <a:off x="457200" y="1143000"/>
            <a:ext cx="8229600" cy="5410200"/>
          </a:xfrm>
        </p:spPr>
        <p:txBody>
          <a:bodyPr>
            <a:normAutofit fontScale="85000" lnSpcReduction="20000"/>
          </a:bodyPr>
          <a:lstStyle/>
          <a:p>
            <a:pPr>
              <a:lnSpc>
                <a:spcPct val="160000"/>
              </a:lnSpc>
            </a:pPr>
            <a:r>
              <a:rPr lang="en-US" dirty="0" err="1">
                <a:latin typeface="Times New Roman" panose="02020603050405020304" pitchFamily="18" charset="0"/>
                <a:cs typeface="Times New Roman" panose="02020603050405020304" pitchFamily="18" charset="0"/>
              </a:rPr>
              <a:t>Tỉ</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lệ</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bệnh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nhân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có</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dụng</a:t>
            </a:r>
            <a:r>
              <a:rPr lang="en-US" dirty="0">
                <a:latin typeface="Times New Roman" panose="02020603050405020304" pitchFamily="18" charset="0"/>
                <a:cs typeface="Times New Roman" panose="02020603050405020304" pitchFamily="18" charset="0"/>
              </a:rPr>
              <a:t> AMP/MET: 12.6%</a:t>
            </a:r>
          </a:p>
          <a:p>
            <a:pPr>
              <a:lnSpc>
                <a:spcPct val="160000"/>
              </a:lnSpc>
            </a:pPr>
            <a:r>
              <a:rPr lang="en-US" dirty="0" err="1">
                <a:latin typeface="Times New Roman" panose="02020603050405020304" pitchFamily="18" charset="0"/>
                <a:cs typeface="Times New Roman" panose="02020603050405020304" pitchFamily="18" charset="0"/>
              </a:rPr>
              <a:t>Các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yếu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tố</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ảnh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hưởng</a:t>
            </a:r>
            <a:endParaRPr lang="en-US" dirty="0">
              <a:latin typeface="Times New Roman" panose="02020603050405020304" pitchFamily="18" charset="0"/>
              <a:cs typeface="Times New Roman" panose="02020603050405020304" pitchFamily="18" charset="0"/>
            </a:endParaRPr>
          </a:p>
          <a:p>
            <a:pPr lvl="1">
              <a:lnSpc>
                <a:spcPct val="160000"/>
              </a:lnSpc>
            </a:pPr>
            <a:r>
              <a:rPr lang="en-US" dirty="0" err="1">
                <a:latin typeface="Times New Roman" panose="02020603050405020304" pitchFamily="18" charset="0"/>
                <a:cs typeface="Times New Roman" panose="02020603050405020304" pitchFamily="18" charset="0"/>
              </a:rPr>
              <a:t>Độ</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tuổi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tuổi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đời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dưới</a:t>
            </a:r>
            <a:r>
              <a:rPr lang="en-US" dirty="0">
                <a:latin typeface="Times New Roman" panose="02020603050405020304" pitchFamily="18" charset="0"/>
                <a:cs typeface="Times New Roman" panose="02020603050405020304" pitchFamily="18" charset="0"/>
              </a:rPr>
              <a:t> 30 </a:t>
            </a:r>
            <a:r>
              <a:rPr lang="en-US" dirty="0" err="1">
                <a:latin typeface="Times New Roman" panose="02020603050405020304" pitchFamily="18" charset="0"/>
                <a:cs typeface="Times New Roman" panose="02020603050405020304" pitchFamily="18" charset="0"/>
              </a:rPr>
              <a:t>và</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dưới</a:t>
            </a:r>
            <a:r>
              <a:rPr lang="en-US" dirty="0">
                <a:latin typeface="Times New Roman" panose="02020603050405020304" pitchFamily="18" charset="0"/>
                <a:cs typeface="Times New Roman" panose="02020603050405020304" pitchFamily="18" charset="0"/>
              </a:rPr>
              <a:t> 35 </a:t>
            </a:r>
            <a:r>
              <a:rPr lang="en-US" dirty="0" err="1">
                <a:latin typeface="Times New Roman" panose="02020603050405020304" pitchFamily="18" charset="0"/>
                <a:cs typeface="Times New Roman" panose="02020603050405020304" pitchFamily="18" charset="0"/>
              </a:rPr>
              <a:t>có</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nguy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dụng</a:t>
            </a:r>
            <a:r>
              <a:rPr lang="en-US" dirty="0">
                <a:latin typeface="Times New Roman" panose="02020603050405020304" pitchFamily="18" charset="0"/>
                <a:cs typeface="Times New Roman" panose="02020603050405020304" pitchFamily="18" charset="0"/>
              </a:rPr>
              <a:t> AMP/MET </a:t>
            </a:r>
            <a:r>
              <a:rPr lang="en-US" dirty="0" err="1">
                <a:latin typeface="Times New Roman" panose="02020603050405020304" pitchFamily="18" charset="0"/>
                <a:cs typeface="Times New Roman" panose="02020603050405020304" pitchFamily="18" charset="0"/>
              </a:rPr>
              <a:t>cao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hơn</a:t>
            </a:r>
            <a:r>
              <a:rPr lang="en-US" dirty="0">
                <a:latin typeface="Times New Roman" panose="02020603050405020304" pitchFamily="18" charset="0"/>
                <a:cs typeface="Times New Roman" panose="02020603050405020304" pitchFamily="18" charset="0"/>
              </a:rPr>
              <a:t> so </a:t>
            </a:r>
            <a:r>
              <a:rPr lang="en-US" dirty="0" err="1">
                <a:latin typeface="Times New Roman" panose="02020603050405020304" pitchFamily="18" charset="0"/>
                <a:cs typeface="Times New Roman" panose="02020603050405020304" pitchFamily="18" charset="0"/>
              </a:rPr>
              <a:t>với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bệnh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nhân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trên</a:t>
            </a:r>
            <a:r>
              <a:rPr lang="en-US" dirty="0">
                <a:latin typeface="Times New Roman" panose="02020603050405020304" pitchFamily="18" charset="0"/>
                <a:cs typeface="Times New Roman" panose="02020603050405020304" pitchFamily="18" charset="0"/>
              </a:rPr>
              <a:t> 40 </a:t>
            </a:r>
            <a:r>
              <a:rPr lang="en-US" dirty="0" err="1">
                <a:latin typeface="Times New Roman" panose="02020603050405020304" pitchFamily="18" charset="0"/>
                <a:cs typeface="Times New Roman" panose="02020603050405020304" pitchFamily="18" charset="0"/>
              </a:rPr>
              <a:t>tuổi</a:t>
            </a:r>
            <a:endParaRPr lang="en-US" dirty="0">
              <a:latin typeface="Times New Roman" panose="02020603050405020304" pitchFamily="18" charset="0"/>
              <a:cs typeface="Times New Roman" panose="02020603050405020304" pitchFamily="18" charset="0"/>
            </a:endParaRPr>
          </a:p>
          <a:p>
            <a:pPr lvl="1">
              <a:lnSpc>
                <a:spcPct val="160000"/>
              </a:lnSpc>
            </a:pPr>
            <a:r>
              <a:rPr lang="en-US" dirty="0" err="1">
                <a:latin typeface="Times New Roman" panose="02020603050405020304" pitchFamily="18" charset="0"/>
                <a:cs typeface="Times New Roman" panose="02020603050405020304" pitchFamily="18" charset="0"/>
              </a:rPr>
              <a:t>Có</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tiền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dụng</a:t>
            </a:r>
            <a:r>
              <a:rPr lang="en-US" dirty="0">
                <a:latin typeface="Times New Roman" panose="02020603050405020304" pitchFamily="18" charset="0"/>
                <a:cs typeface="Times New Roman" panose="02020603050405020304" pitchFamily="18" charset="0"/>
              </a:rPr>
              <a:t> ATS: </a:t>
            </a:r>
            <a:r>
              <a:rPr lang="en-US" dirty="0" err="1">
                <a:latin typeface="Times New Roman" panose="02020603050405020304" pitchFamily="18" charset="0"/>
                <a:cs typeface="Times New Roman" panose="02020603050405020304" pitchFamily="18" charset="0"/>
              </a:rPr>
              <a:t>có</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nguy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lạm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dụng</a:t>
            </a:r>
            <a:r>
              <a:rPr lang="en-US" dirty="0">
                <a:latin typeface="Times New Roman" panose="02020603050405020304" pitchFamily="18" charset="0"/>
                <a:cs typeface="Times New Roman" panose="02020603050405020304" pitchFamily="18" charset="0"/>
              </a:rPr>
              <a:t> AMP/MET </a:t>
            </a:r>
            <a:r>
              <a:rPr lang="en-US" dirty="0" err="1">
                <a:latin typeface="Times New Roman" panose="02020603050405020304" pitchFamily="18" charset="0"/>
                <a:cs typeface="Times New Roman" panose="02020603050405020304" pitchFamily="18" charset="0"/>
              </a:rPr>
              <a:t>cao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hơn</a:t>
            </a:r>
            <a:endParaRPr lang="en-US" dirty="0">
              <a:latin typeface="Times New Roman" panose="02020603050405020304" pitchFamily="18" charset="0"/>
              <a:cs typeface="Times New Roman" panose="02020603050405020304" pitchFamily="18" charset="0"/>
            </a:endParaRPr>
          </a:p>
          <a:p>
            <a:pPr lvl="1">
              <a:lnSpc>
                <a:spcPct val="160000"/>
              </a:lnSpc>
            </a:pPr>
            <a:r>
              <a:rPr lang="en-US" dirty="0" err="1">
                <a:latin typeface="Times New Roman" panose="02020603050405020304" pitchFamily="18" charset="0"/>
                <a:cs typeface="Times New Roman" panose="02020603050405020304" pitchFamily="18" charset="0"/>
              </a:rPr>
              <a:t>Phụ</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thuộc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vào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đình</a:t>
            </a:r>
            <a:r>
              <a:rPr lang="en-US" dirty="0">
                <a:latin typeface="Times New Roman" panose="02020603050405020304" pitchFamily="18" charset="0"/>
                <a:cs typeface="Times New Roman" panose="02020603050405020304" pitchFamily="18" charset="0"/>
              </a:rPr>
              <a:t>, </a:t>
            </a:r>
            <a:r>
              <a:rPr lang="en-US" err="1">
                <a:latin typeface="Times New Roman" panose="02020603050405020304" pitchFamily="18" charset="0"/>
                <a:cs typeface="Times New Roman" panose="02020603050405020304" pitchFamily="18" charset="0"/>
              </a:rPr>
              <a:t>người</a:t>
            </a:r>
            <a:r>
              <a:rPr lang="en-US">
                <a:latin typeface="Times New Roman" panose="02020603050405020304" pitchFamily="18" charset="0"/>
                <a:cs typeface="Times New Roman" panose="02020603050405020304" pitchFamily="18" charset="0"/>
              </a:rPr>
              <a:t> </a:t>
            </a:r>
            <a:r>
              <a:rPr lang="en-US" smtClean="0">
                <a:latin typeface="Times New Roman" panose="02020603050405020304" pitchFamily="18" charset="0"/>
                <a:cs typeface="Times New Roman" panose="02020603050405020304" pitchFamily="18" charset="0"/>
              </a:rPr>
              <a:t>thân </a:t>
            </a:r>
            <a:r>
              <a:rPr lang="en-US" dirty="0" err="1">
                <a:latin typeface="Times New Roman" panose="02020603050405020304" pitchFamily="18" charset="0"/>
                <a:cs typeface="Times New Roman" panose="02020603050405020304" pitchFamily="18" charset="0"/>
              </a:rPr>
              <a:t>trong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việc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đóng</a:t>
            </a:r>
            <a:r>
              <a:rPr lang="en-US" dirty="0">
                <a:latin typeface="Times New Roman" panose="02020603050405020304" pitchFamily="18" charset="0"/>
                <a:cs typeface="Times New Roman" panose="02020603050405020304" pitchFamily="18" charset="0"/>
              </a:rPr>
              <a:t> chi </a:t>
            </a:r>
            <a:r>
              <a:rPr lang="en-US" dirty="0" err="1">
                <a:latin typeface="Times New Roman" panose="02020603050405020304" pitchFamily="18" charset="0"/>
                <a:cs typeface="Times New Roman" panose="02020603050405020304" pitchFamily="18" charset="0"/>
              </a:rPr>
              <a:t>phí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điều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trị</a:t>
            </a:r>
            <a:r>
              <a:rPr lang="en-US" dirty="0">
                <a:latin typeface="Times New Roman" panose="02020603050405020304" pitchFamily="18" charset="0"/>
                <a:cs typeface="Times New Roman" panose="02020603050405020304" pitchFamily="18" charset="0"/>
              </a:rPr>
              <a:t> Methadone: </a:t>
            </a:r>
            <a:r>
              <a:rPr lang="en-US" dirty="0" err="1">
                <a:latin typeface="Times New Roman" panose="02020603050405020304" pitchFamily="18" charset="0"/>
                <a:cs typeface="Times New Roman" panose="02020603050405020304" pitchFamily="18" charset="0"/>
              </a:rPr>
              <a:t>có</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nguy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lạm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dụng</a:t>
            </a:r>
            <a:r>
              <a:rPr lang="en-US" dirty="0">
                <a:latin typeface="Times New Roman" panose="02020603050405020304" pitchFamily="18" charset="0"/>
                <a:cs typeface="Times New Roman" panose="02020603050405020304" pitchFamily="18" charset="0"/>
              </a:rPr>
              <a:t> AMP/MET </a:t>
            </a:r>
            <a:r>
              <a:rPr lang="en-US" dirty="0" err="1">
                <a:latin typeface="Times New Roman" panose="02020603050405020304" pitchFamily="18" charset="0"/>
                <a:cs typeface="Times New Roman" panose="02020603050405020304" pitchFamily="18" charset="0"/>
              </a:rPr>
              <a:t>cao</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hơn</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2218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600" b="1" dirty="0" err="1"/>
              <a:t>Khuyến</a:t>
            </a:r>
            <a:r>
              <a:rPr lang="en-US" sz="3600" b="1" dirty="0"/>
              <a:t> </a:t>
            </a:r>
            <a:r>
              <a:rPr lang="en-US" sz="3600" b="1" dirty="0" err="1"/>
              <a:t>nghị</a:t>
            </a:r>
            <a:endParaRPr lang="en-US" sz="3600" b="1" dirty="0"/>
          </a:p>
        </p:txBody>
      </p:sp>
      <p:sp>
        <p:nvSpPr>
          <p:cNvPr id="3" name="Content Placeholder 2"/>
          <p:cNvSpPr>
            <a:spLocks noGrp="1"/>
          </p:cNvSpPr>
          <p:nvPr>
            <p:ph idx="1"/>
          </p:nvPr>
        </p:nvSpPr>
        <p:spPr>
          <a:xfrm>
            <a:off x="457200" y="1143000"/>
            <a:ext cx="8229600" cy="5562600"/>
          </a:xfrm>
        </p:spPr>
        <p:txBody>
          <a:bodyPr>
            <a:noAutofit/>
          </a:bodyPr>
          <a:lstStyle/>
          <a:p>
            <a:pPr marL="457200" indent="-457200">
              <a:lnSpc>
                <a:spcPct val="160000"/>
              </a:lnSpc>
              <a:buAutoNum type="arabicPeriod"/>
            </a:pPr>
            <a:r>
              <a:rPr lang="en-US" sz="2000" dirty="0" err="1">
                <a:latin typeface="Times New Roman" panose="02020603050405020304" pitchFamily="18" charset="0"/>
                <a:cs typeface="Times New Roman" panose="02020603050405020304" pitchFamily="18" charset="0"/>
              </a:rPr>
              <a:t>Cần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tăng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cường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năng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lực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cho</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các</a:t>
            </a:r>
            <a:r>
              <a:rPr lang="en-US" sz="2000" dirty="0">
                <a:latin typeface="Times New Roman" panose="02020603050405020304" pitchFamily="18" charset="0"/>
                <a:cs typeface="Times New Roman" panose="02020603050405020304" pitchFamily="18" charset="0"/>
              </a:rPr>
              <a:t> PK </a:t>
            </a:r>
            <a:r>
              <a:rPr lang="en-US" sz="2000" dirty="0" err="1">
                <a:latin typeface="Times New Roman" panose="02020603050405020304" pitchFamily="18" charset="0"/>
                <a:cs typeface="Times New Roman" panose="02020603050405020304" pitchFamily="18" charset="0"/>
              </a:rPr>
              <a:t>về</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vấn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đề</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hỗ</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trợ</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điều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trị</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cho</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bệnh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nhân</a:t>
            </a:r>
            <a:r>
              <a:rPr lang="en-US" sz="2000" dirty="0">
                <a:latin typeface="Times New Roman" panose="02020603050405020304" pitchFamily="18" charset="0"/>
                <a:cs typeface="Times New Roman" panose="02020603050405020304" pitchFamily="18" charset="0"/>
              </a:rPr>
              <a:t> Methadone </a:t>
            </a:r>
            <a:r>
              <a:rPr lang="en-US" sz="2000" dirty="0" err="1">
                <a:latin typeface="Times New Roman" panose="02020603050405020304" pitchFamily="18" charset="0"/>
                <a:cs typeface="Times New Roman" panose="02020603050405020304" pitchFamily="18" charset="0"/>
              </a:rPr>
              <a:t>có</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sử</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dụng</a:t>
            </a:r>
            <a:r>
              <a:rPr lang="en-US" sz="2000" dirty="0">
                <a:latin typeface="Times New Roman" panose="02020603050405020304" pitchFamily="18" charset="0"/>
                <a:cs typeface="Times New Roman" panose="02020603050405020304" pitchFamily="18" charset="0"/>
              </a:rPr>
              <a:t> ATS.</a:t>
            </a:r>
          </a:p>
          <a:p>
            <a:pPr marL="457200" indent="-457200">
              <a:lnSpc>
                <a:spcPct val="160000"/>
              </a:lnSpc>
              <a:buFont typeface="Arial" pitchFamily="34" charset="0"/>
              <a:buAutoNum type="arabicPeriod"/>
            </a:pPr>
            <a:r>
              <a:rPr lang="en-US" sz="2000" dirty="0" err="1">
                <a:latin typeface="Times New Roman" panose="02020603050405020304" pitchFamily="18" charset="0"/>
                <a:cs typeface="Times New Roman" panose="02020603050405020304" pitchFamily="18" charset="0"/>
              </a:rPr>
              <a:t>Cần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tăng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cường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hoạt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động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tư</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vấn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dự</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phòng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về</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vấn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đề</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sử</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dụng</a:t>
            </a:r>
            <a:r>
              <a:rPr lang="en-US" sz="2000" dirty="0">
                <a:latin typeface="Times New Roman" panose="02020603050405020304" pitchFamily="18" charset="0"/>
                <a:cs typeface="Times New Roman" panose="02020603050405020304" pitchFamily="18" charset="0"/>
              </a:rPr>
              <a:t> ATS </a:t>
            </a:r>
            <a:r>
              <a:rPr lang="en-US" sz="2000" dirty="0" err="1">
                <a:latin typeface="Times New Roman" panose="02020603050405020304" pitchFamily="18" charset="0"/>
                <a:cs typeface="Times New Roman" panose="02020603050405020304" pitchFamily="18" charset="0"/>
              </a:rPr>
              <a:t>và</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cảnh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báo</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các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nguy</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cơ</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lệ</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thuộc</a:t>
            </a:r>
            <a:r>
              <a:rPr lang="en-US" sz="2000" dirty="0">
                <a:latin typeface="Times New Roman" panose="02020603050405020304" pitchFamily="18" charset="0"/>
                <a:cs typeface="Times New Roman" panose="02020603050405020304" pitchFamily="18" charset="0"/>
              </a:rPr>
              <a:t> ATS </a:t>
            </a:r>
            <a:r>
              <a:rPr lang="en-US" sz="2000" dirty="0" err="1">
                <a:latin typeface="Times New Roman" panose="02020603050405020304" pitchFamily="18" charset="0"/>
                <a:cs typeface="Times New Roman" panose="02020603050405020304" pitchFamily="18" charset="0"/>
              </a:rPr>
              <a:t>cho</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những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bệnh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nhân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dưới</a:t>
            </a:r>
            <a:r>
              <a:rPr lang="en-US" sz="2000" dirty="0">
                <a:latin typeface="Times New Roman" panose="02020603050405020304" pitchFamily="18" charset="0"/>
                <a:cs typeface="Times New Roman" panose="02020603050405020304" pitchFamily="18" charset="0"/>
              </a:rPr>
              <a:t> 30 </a:t>
            </a:r>
            <a:r>
              <a:rPr lang="en-US" sz="2000" dirty="0" err="1">
                <a:latin typeface="Times New Roman" panose="02020603050405020304" pitchFamily="18" charset="0"/>
                <a:cs typeface="Times New Roman" panose="02020603050405020304" pitchFamily="18" charset="0"/>
              </a:rPr>
              <a:t>và</a:t>
            </a:r>
            <a:r>
              <a:rPr lang="en-US" sz="2000" dirty="0">
                <a:latin typeface="Times New Roman" panose="02020603050405020304" pitchFamily="18" charset="0"/>
                <a:cs typeface="Times New Roman" panose="02020603050405020304" pitchFamily="18" charset="0"/>
              </a:rPr>
              <a:t> 35 </a:t>
            </a:r>
            <a:r>
              <a:rPr lang="en-US" sz="2000" dirty="0" err="1">
                <a:latin typeface="Times New Roman" panose="02020603050405020304" pitchFamily="18" charset="0"/>
                <a:cs typeface="Times New Roman" panose="02020603050405020304" pitchFamily="18" charset="0"/>
              </a:rPr>
              <a:t>tuổi</a:t>
            </a:r>
            <a:r>
              <a:rPr lang="en-US" sz="2000" dirty="0">
                <a:latin typeface="Times New Roman" panose="02020603050405020304" pitchFamily="18" charset="0"/>
                <a:cs typeface="Times New Roman" panose="02020603050405020304" pitchFamily="18" charset="0"/>
              </a:rPr>
              <a:t>, BN </a:t>
            </a:r>
            <a:r>
              <a:rPr lang="en-US" sz="2000" dirty="0" err="1">
                <a:latin typeface="Times New Roman" panose="02020603050405020304" pitchFamily="18" charset="0"/>
                <a:cs typeface="Times New Roman" panose="02020603050405020304" pitchFamily="18" charset="0"/>
              </a:rPr>
              <a:t>có</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tiền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sử</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sử</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dụng</a:t>
            </a:r>
            <a:r>
              <a:rPr lang="en-US" sz="2000" dirty="0">
                <a:latin typeface="Times New Roman" panose="02020603050405020304" pitchFamily="18" charset="0"/>
                <a:cs typeface="Times New Roman" panose="02020603050405020304" pitchFamily="18" charset="0"/>
              </a:rPr>
              <a:t> ATS </a:t>
            </a:r>
            <a:r>
              <a:rPr lang="en-US" sz="2000" dirty="0" err="1">
                <a:latin typeface="Times New Roman" panose="02020603050405020304" pitchFamily="18" charset="0"/>
                <a:cs typeface="Times New Roman" panose="02020603050405020304" pitchFamily="18" charset="0"/>
              </a:rPr>
              <a:t>trước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khi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vào</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điều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trị</a:t>
            </a:r>
            <a:r>
              <a:rPr lang="en-US" sz="2000" dirty="0">
                <a:latin typeface="Times New Roman" panose="02020603050405020304" pitchFamily="18" charset="0"/>
                <a:cs typeface="Times New Roman" panose="02020603050405020304" pitchFamily="18" charset="0"/>
              </a:rPr>
              <a:t>, BN </a:t>
            </a:r>
            <a:r>
              <a:rPr lang="en-US" sz="2000" dirty="0" err="1">
                <a:latin typeface="Times New Roman" panose="02020603050405020304" pitchFamily="18" charset="0"/>
                <a:cs typeface="Times New Roman" panose="02020603050405020304" pitchFamily="18" charset="0"/>
              </a:rPr>
              <a:t>phụ</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thuôc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vào</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gia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đình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người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thân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trong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việc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đóng</a:t>
            </a:r>
            <a:r>
              <a:rPr lang="en-US" sz="2000" dirty="0">
                <a:latin typeface="Times New Roman" panose="02020603050405020304" pitchFamily="18" charset="0"/>
                <a:cs typeface="Times New Roman" panose="02020603050405020304" pitchFamily="18" charset="0"/>
              </a:rPr>
              <a:t> chi </a:t>
            </a:r>
            <a:r>
              <a:rPr lang="en-US" sz="2000" dirty="0" err="1">
                <a:latin typeface="Times New Roman" panose="02020603050405020304" pitchFamily="18" charset="0"/>
                <a:cs typeface="Times New Roman" panose="02020603050405020304" pitchFamily="18" charset="0"/>
              </a:rPr>
              <a:t>phí</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điều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trị</a:t>
            </a:r>
            <a:r>
              <a:rPr lang="en-US" sz="2000" dirty="0">
                <a:latin typeface="Times New Roman" panose="02020603050405020304" pitchFamily="18" charset="0"/>
                <a:cs typeface="Times New Roman" panose="02020603050405020304" pitchFamily="18" charset="0"/>
              </a:rPr>
              <a:t> MMT.</a:t>
            </a:r>
          </a:p>
          <a:p>
            <a:pPr marL="457200" indent="-457200">
              <a:lnSpc>
                <a:spcPct val="160000"/>
              </a:lnSpc>
              <a:buFont typeface="Arial" pitchFamily="34" charset="0"/>
              <a:buAutoNum type="arabicPeriod"/>
            </a:pPr>
            <a:r>
              <a:rPr lang="en-US" sz="2000" dirty="0" err="1">
                <a:latin typeface="Times New Roman" panose="02020603050405020304" pitchFamily="18" charset="0"/>
                <a:cs typeface="Times New Roman" panose="02020603050405020304" pitchFamily="18" charset="0"/>
              </a:rPr>
              <a:t>Khuyến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khích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các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mô</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hình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dạng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hỗ</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trợ</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bệnh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nhân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phục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hồi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và</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cảnh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báo</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các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nguy</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cơ</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lạm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dụng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các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chất</a:t>
            </a:r>
            <a:r>
              <a:rPr lang="en-US" sz="2000" dirty="0">
                <a:latin typeface="Times New Roman" panose="02020603050405020304" pitchFamily="18" charset="0"/>
                <a:cs typeface="Times New Roman" panose="02020603050405020304" pitchFamily="18" charset="0"/>
              </a:rPr>
              <a:t> ma </a:t>
            </a:r>
            <a:r>
              <a:rPr lang="en-US" sz="2000" dirty="0" err="1">
                <a:latin typeface="Times New Roman" panose="02020603050405020304" pitchFamily="18" charset="0"/>
                <a:cs typeface="Times New Roman" panose="02020603050405020304" pitchFamily="18" charset="0"/>
              </a:rPr>
              <a:t>túy</a:t>
            </a:r>
            <a:r>
              <a:rPr lang="en-US" sz="2000" dirty="0">
                <a:latin typeface="Times New Roman" panose="02020603050405020304" pitchFamily="18" charset="0"/>
                <a:cs typeface="Times New Roman" panose="02020603050405020304" pitchFamily="18" charset="0"/>
              </a:rPr>
              <a:t> </a:t>
            </a:r>
            <a:r>
              <a:rPr lang="en-US" sz="2000" err="1">
                <a:latin typeface="Times New Roman" panose="02020603050405020304" pitchFamily="18" charset="0"/>
                <a:cs typeface="Times New Roman" panose="02020603050405020304" pitchFamily="18" charset="0"/>
              </a:rPr>
              <a:t>kích</a:t>
            </a:r>
            <a:r>
              <a:rPr lang="en-US" sz="2000">
                <a:latin typeface="Times New Roman" panose="02020603050405020304" pitchFamily="18" charset="0"/>
                <a:cs typeface="Times New Roman" panose="02020603050405020304" pitchFamily="18" charset="0"/>
              </a:rPr>
              <a:t> </a:t>
            </a:r>
            <a:r>
              <a:rPr lang="en-US" sz="2000" smtClean="0">
                <a:latin typeface="Times New Roman" panose="02020603050405020304" pitchFamily="18" charset="0"/>
                <a:cs typeface="Times New Roman" panose="02020603050405020304" pitchFamily="18" charset="0"/>
              </a:rPr>
              <a:t>thích.</a:t>
            </a:r>
            <a:endParaRPr lang="en-US" sz="2000" dirty="0">
              <a:latin typeface="Times New Roman" panose="02020603050405020304" pitchFamily="18" charset="0"/>
              <a:cs typeface="Times New Roman" panose="02020603050405020304" pitchFamily="18" charset="0"/>
            </a:endParaRPr>
          </a:p>
          <a:p>
            <a:pPr marL="457200" indent="-457200">
              <a:lnSpc>
                <a:spcPct val="160000"/>
              </a:lnSpc>
              <a:buFont typeface="Arial" pitchFamily="34" charset="0"/>
              <a:buAutoNum type="arabicPeriod"/>
            </a:pPr>
            <a:r>
              <a:rPr lang="en-US" sz="2000" dirty="0" err="1">
                <a:latin typeface="Times New Roman" panose="02020603050405020304" pitchFamily="18" charset="0"/>
                <a:cs typeface="Times New Roman" panose="02020603050405020304" pitchFamily="18" charset="0"/>
              </a:rPr>
              <a:t>Cần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có</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các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nghiên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cứu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sâu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hơn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về</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các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đặc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điểm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tâm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lý</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xã</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hội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và</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hành</a:t>
            </a:r>
            <a:r>
              <a:rPr lang="en-US" sz="2000" dirty="0">
                <a:latin typeface="Times New Roman" panose="02020603050405020304" pitchFamily="18" charset="0"/>
                <a:cs typeface="Times New Roman" panose="02020603050405020304" pitchFamily="18" charset="0"/>
              </a:rPr>
              <a:t> vi </a:t>
            </a:r>
            <a:r>
              <a:rPr lang="en-US" sz="2000" dirty="0" err="1">
                <a:latin typeface="Times New Roman" panose="02020603050405020304" pitchFamily="18" charset="0"/>
                <a:cs typeface="Times New Roman" panose="02020603050405020304" pitchFamily="18" charset="0"/>
              </a:rPr>
              <a:t>của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nhóm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bệnh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nhân</a:t>
            </a:r>
            <a:r>
              <a:rPr lang="en-US" sz="2000" dirty="0">
                <a:latin typeface="Times New Roman" panose="02020603050405020304" pitchFamily="18" charset="0"/>
                <a:cs typeface="Times New Roman" panose="02020603050405020304" pitchFamily="18" charset="0"/>
              </a:rPr>
              <a:t> Methadone </a:t>
            </a:r>
            <a:r>
              <a:rPr lang="en-US" sz="2000" dirty="0" err="1">
                <a:latin typeface="Times New Roman" panose="02020603050405020304" pitchFamily="18" charset="0"/>
                <a:cs typeface="Times New Roman" panose="02020603050405020304" pitchFamily="18" charset="0"/>
              </a:rPr>
              <a:t>có</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sử</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dụng</a:t>
            </a:r>
            <a:r>
              <a:rPr lang="en-US" sz="2000" dirty="0">
                <a:latin typeface="Times New Roman" panose="02020603050405020304" pitchFamily="18" charset="0"/>
                <a:cs typeface="Times New Roman" panose="02020603050405020304" pitchFamily="18" charset="0"/>
              </a:rPr>
              <a:t> AMP/MET </a:t>
            </a:r>
            <a:r>
              <a:rPr lang="en-US" sz="2000" dirty="0" err="1">
                <a:latin typeface="Times New Roman" panose="02020603050405020304" pitchFamily="18" charset="0"/>
                <a:cs typeface="Times New Roman" panose="02020603050405020304" pitchFamily="18" charset="0"/>
              </a:rPr>
              <a:t>để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có</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các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hoạt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động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tư</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vấn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và</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hỗ</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trợ</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xã</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hội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tốt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hơn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cho</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nhóm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bệnh</a:t>
            </a:r>
            <a:r>
              <a:rPr lang="en-US" sz="2000" dirty="0">
                <a:latin typeface="Times New Roman" panose="02020603050405020304" pitchFamily="18" charset="0"/>
                <a:cs typeface="Times New Roman" panose="02020603050405020304" pitchFamily="18" charset="0"/>
              </a:rPr>
              <a:t> </a:t>
            </a:r>
            <a:r>
              <a:rPr lang="en-US" sz="2000" err="1">
                <a:latin typeface="Times New Roman" panose="02020603050405020304" pitchFamily="18" charset="0"/>
                <a:cs typeface="Times New Roman" panose="02020603050405020304" pitchFamily="18" charset="0"/>
              </a:rPr>
              <a:t>nhân</a:t>
            </a:r>
            <a:r>
              <a:rPr lang="en-US" sz="2000">
                <a:latin typeface="Times New Roman" panose="02020603050405020304" pitchFamily="18" charset="0"/>
                <a:cs typeface="Times New Roman" panose="02020603050405020304" pitchFamily="18" charset="0"/>
              </a:rPr>
              <a:t> </a:t>
            </a:r>
            <a:r>
              <a:rPr lang="en-US" sz="2000" smtClean="0">
                <a:latin typeface="Times New Roman" panose="02020603050405020304" pitchFamily="18" charset="0"/>
                <a:cs typeface="Times New Roman" panose="02020603050405020304" pitchFamily="18" charset="0"/>
              </a:rPr>
              <a:t>này.</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42280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err="1"/>
              <a:t>Mục</a:t>
            </a:r>
            <a:r>
              <a:rPr lang="en-US" dirty="0"/>
              <a:t> </a:t>
            </a:r>
            <a:r>
              <a:rPr lang="en-US" dirty="0" err="1"/>
              <a:t>tiêu</a:t>
            </a:r>
            <a:r>
              <a:rPr lang="en-US" dirty="0"/>
              <a:t> </a:t>
            </a:r>
            <a:r>
              <a:rPr lang="en-US" dirty="0" err="1"/>
              <a:t>nghiên</a:t>
            </a:r>
            <a:r>
              <a:rPr lang="en-US" dirty="0"/>
              <a:t> </a:t>
            </a:r>
            <a:r>
              <a:rPr lang="en-US" dirty="0" err="1"/>
              <a:t>cứu</a:t>
            </a:r>
            <a:endParaRPr lang="en-US" dirty="0"/>
          </a:p>
        </p:txBody>
      </p:sp>
      <p:sp>
        <p:nvSpPr>
          <p:cNvPr id="3" name="Content Placeholder 2"/>
          <p:cNvSpPr>
            <a:spLocks noGrp="1"/>
          </p:cNvSpPr>
          <p:nvPr>
            <p:ph idx="1"/>
          </p:nvPr>
        </p:nvSpPr>
        <p:spPr>
          <a:xfrm>
            <a:off x="457200" y="1143000"/>
            <a:ext cx="8458200" cy="5715000"/>
          </a:xfrm>
        </p:spPr>
        <p:txBody>
          <a:bodyPr>
            <a:normAutofit fontScale="70000" lnSpcReduction="20000"/>
          </a:bodyPr>
          <a:lstStyle/>
          <a:p>
            <a:pPr>
              <a:lnSpc>
                <a:spcPct val="170000"/>
              </a:lnSpc>
            </a:pPr>
            <a:r>
              <a:rPr lang="en-US" b="1" dirty="0" err="1">
                <a:latin typeface="Times New Roman" panose="02020603050405020304" pitchFamily="18" charset="0"/>
                <a:cs typeface="Times New Roman" panose="02020603050405020304" pitchFamily="18" charset="0"/>
              </a:rPr>
              <a:t>Mục</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tiêu</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tổng</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quát</a:t>
            </a:r>
            <a:endParaRPr lang="en-US" b="1" dirty="0">
              <a:latin typeface="Times New Roman" panose="02020603050405020304" pitchFamily="18" charset="0"/>
              <a:cs typeface="Times New Roman" panose="02020603050405020304" pitchFamily="18" charset="0"/>
            </a:endParaRPr>
          </a:p>
          <a:p>
            <a:pPr lvl="1">
              <a:lnSpc>
                <a:spcPct val="170000"/>
              </a:lnSpc>
            </a:pPr>
            <a:r>
              <a:rPr lang="en-US" dirty="0" err="1">
                <a:latin typeface="Times New Roman" panose="02020603050405020304" pitchFamily="18" charset="0"/>
                <a:cs typeface="Times New Roman" panose="02020603050405020304" pitchFamily="18" charset="0"/>
              </a:rPr>
              <a:t>Xác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định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tỷ</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lệ</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dụng</a:t>
            </a:r>
            <a:r>
              <a:rPr lang="en-US" dirty="0">
                <a:latin typeface="Times New Roman" panose="02020603050405020304" pitchFamily="18" charset="0"/>
                <a:cs typeface="Times New Roman" panose="02020603050405020304" pitchFamily="18" charset="0"/>
              </a:rPr>
              <a:t> Amphetamine </a:t>
            </a:r>
            <a:r>
              <a:rPr lang="en-US" dirty="0" err="1">
                <a:latin typeface="Times New Roman" panose="02020603050405020304" pitchFamily="18" charset="0"/>
                <a:cs typeface="Times New Roman" panose="02020603050405020304" pitchFamily="18" charset="0"/>
              </a:rPr>
              <a:t>và</a:t>
            </a:r>
            <a:r>
              <a:rPr lang="en-US" dirty="0">
                <a:latin typeface="Times New Roman" panose="02020603050405020304" pitchFamily="18" charset="0"/>
                <a:cs typeface="Times New Roman" panose="02020603050405020304" pitchFamily="18" charset="0"/>
              </a:rPr>
              <a:t> Methamphetamine </a:t>
            </a:r>
            <a:r>
              <a:rPr lang="en-US" dirty="0" err="1">
                <a:latin typeface="Times New Roman" panose="02020603050405020304" pitchFamily="18" charset="0"/>
                <a:cs typeface="Times New Roman" panose="02020603050405020304" pitchFamily="18" charset="0"/>
              </a:rPr>
              <a:t>trong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nhóm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bệnh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nhân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tham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gia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điều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trị</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nghiện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chất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dạng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thuốc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phiện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bằng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thuốc</a:t>
            </a:r>
            <a:r>
              <a:rPr lang="en-US" dirty="0">
                <a:latin typeface="Times New Roman" panose="02020603050405020304" pitchFamily="18" charset="0"/>
                <a:cs typeface="Times New Roman" panose="02020603050405020304" pitchFamily="18" charset="0"/>
              </a:rPr>
              <a:t> Methadone (MTD) </a:t>
            </a:r>
            <a:r>
              <a:rPr lang="en-US" dirty="0" err="1">
                <a:latin typeface="Times New Roman" panose="02020603050405020304" pitchFamily="18" charset="0"/>
                <a:cs typeface="Times New Roman" panose="02020603050405020304" pitchFamily="18" charset="0"/>
              </a:rPr>
              <a:t>tại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thành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phố</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Hồ</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Chí</a:t>
            </a:r>
            <a:r>
              <a:rPr lang="en-US" dirty="0">
                <a:latin typeface="Times New Roman" panose="02020603050405020304" pitchFamily="18" charset="0"/>
                <a:cs typeface="Times New Roman" panose="02020603050405020304" pitchFamily="18" charset="0"/>
              </a:rPr>
              <a:t> Minh </a:t>
            </a:r>
            <a:r>
              <a:rPr lang="en-US" dirty="0" err="1">
                <a:latin typeface="Times New Roman" panose="02020603050405020304" pitchFamily="18" charset="0"/>
                <a:cs typeface="Times New Roman" panose="02020603050405020304" pitchFamily="18" charset="0"/>
              </a:rPr>
              <a:t>và</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yếu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tố</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ảnh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hưởng</a:t>
            </a:r>
            <a:r>
              <a:rPr lang="en-US" dirty="0">
                <a:latin typeface="Times New Roman" panose="02020603050405020304" pitchFamily="18" charset="0"/>
                <a:cs typeface="Times New Roman" panose="02020603050405020304" pitchFamily="18" charset="0"/>
              </a:rPr>
              <a:t>.</a:t>
            </a:r>
          </a:p>
          <a:p>
            <a:pPr>
              <a:lnSpc>
                <a:spcPct val="170000"/>
              </a:lnSpc>
            </a:pPr>
            <a:r>
              <a:rPr lang="en-US" b="1" dirty="0" err="1">
                <a:latin typeface="Times New Roman" panose="02020603050405020304" pitchFamily="18" charset="0"/>
                <a:cs typeface="Times New Roman" panose="02020603050405020304" pitchFamily="18" charset="0"/>
              </a:rPr>
              <a:t>Mục</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tiêu</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cụ</a:t>
            </a:r>
            <a:r>
              <a:rPr lang="en-US" b="1" dirty="0">
                <a:latin typeface="Times New Roman" panose="02020603050405020304" pitchFamily="18" charset="0"/>
                <a:cs typeface="Times New Roman" panose="02020603050405020304" pitchFamily="18" charset="0"/>
              </a:rPr>
              <a:t> </a:t>
            </a:r>
            <a:r>
              <a:rPr lang="en-US" b="1" dirty="0" err="1">
                <a:latin typeface="Times New Roman" panose="02020603050405020304" pitchFamily="18" charset="0"/>
                <a:cs typeface="Times New Roman" panose="02020603050405020304" pitchFamily="18" charset="0"/>
              </a:rPr>
              <a:t>thể</a:t>
            </a:r>
            <a:endParaRPr lang="en-US" b="1" dirty="0">
              <a:latin typeface="Times New Roman" panose="02020603050405020304" pitchFamily="18" charset="0"/>
              <a:cs typeface="Times New Roman" panose="02020603050405020304" pitchFamily="18" charset="0"/>
            </a:endParaRPr>
          </a:p>
          <a:p>
            <a:pPr lvl="1">
              <a:lnSpc>
                <a:spcPct val="170000"/>
              </a:lnSpc>
            </a:pPr>
            <a:r>
              <a:rPr lang="en-US" dirty="0" err="1">
                <a:latin typeface="Times New Roman" panose="02020603050405020304" pitchFamily="18" charset="0"/>
                <a:cs typeface="Times New Roman" panose="02020603050405020304" pitchFamily="18" charset="0"/>
              </a:rPr>
              <a:t>Xác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định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tỷ</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lệ</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dụng</a:t>
            </a:r>
            <a:r>
              <a:rPr lang="en-US" dirty="0">
                <a:latin typeface="Times New Roman" panose="02020603050405020304" pitchFamily="18" charset="0"/>
                <a:cs typeface="Times New Roman" panose="02020603050405020304" pitchFamily="18" charset="0"/>
              </a:rPr>
              <a:t> Amphetamine </a:t>
            </a:r>
            <a:r>
              <a:rPr lang="en-US" dirty="0" err="1">
                <a:latin typeface="Times New Roman" panose="02020603050405020304" pitchFamily="18" charset="0"/>
                <a:cs typeface="Times New Roman" panose="02020603050405020304" pitchFamily="18" charset="0"/>
              </a:rPr>
              <a:t>và</a:t>
            </a:r>
            <a:r>
              <a:rPr lang="en-US" dirty="0">
                <a:latin typeface="Times New Roman" panose="02020603050405020304" pitchFamily="18" charset="0"/>
                <a:cs typeface="Times New Roman" panose="02020603050405020304" pitchFamily="18" charset="0"/>
              </a:rPr>
              <a:t> Methamphetamine </a:t>
            </a:r>
            <a:r>
              <a:rPr lang="en-US" dirty="0" err="1">
                <a:latin typeface="Times New Roman" panose="02020603050405020304" pitchFamily="18" charset="0"/>
                <a:cs typeface="Times New Roman" panose="02020603050405020304" pitchFamily="18" charset="0"/>
              </a:rPr>
              <a:t>trong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nhóm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bệnh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nhân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được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điều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trị</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nghiện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chất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dạng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thuốc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phiện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bằng</a:t>
            </a:r>
            <a:r>
              <a:rPr lang="en-US" dirty="0">
                <a:latin typeface="Times New Roman" panose="02020603050405020304" pitchFamily="18" charset="0"/>
                <a:cs typeface="Times New Roman" panose="02020603050405020304" pitchFamily="18" charset="0"/>
              </a:rPr>
              <a:t> Methadone </a:t>
            </a:r>
            <a:r>
              <a:rPr lang="en-US" dirty="0" err="1">
                <a:latin typeface="Times New Roman" panose="02020603050405020304" pitchFamily="18" charset="0"/>
                <a:cs typeface="Times New Roman" panose="02020603050405020304" pitchFamily="18" charset="0"/>
              </a:rPr>
              <a:t>tại</a:t>
            </a:r>
            <a:r>
              <a:rPr lang="en-US" dirty="0">
                <a:latin typeface="Times New Roman" panose="02020603050405020304" pitchFamily="18" charset="0"/>
                <a:cs typeface="Times New Roman" panose="02020603050405020304" pitchFamily="18" charset="0"/>
              </a:rPr>
              <a:t> TP.HCM</a:t>
            </a:r>
          </a:p>
          <a:p>
            <a:pPr lvl="1">
              <a:lnSpc>
                <a:spcPct val="170000"/>
              </a:lnSpc>
            </a:pPr>
            <a:r>
              <a:rPr lang="en-US" dirty="0" err="1">
                <a:latin typeface="Times New Roman" panose="02020603050405020304" pitchFamily="18" charset="0"/>
                <a:cs typeface="Times New Roman" panose="02020603050405020304" pitchFamily="18" charset="0"/>
              </a:rPr>
              <a:t>Xác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định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yếu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tố</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liên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quan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đến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việc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sử</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dụng</a:t>
            </a:r>
            <a:r>
              <a:rPr lang="en-US" dirty="0">
                <a:latin typeface="Times New Roman" panose="02020603050405020304" pitchFamily="18" charset="0"/>
                <a:cs typeface="Times New Roman" panose="02020603050405020304" pitchFamily="18" charset="0"/>
              </a:rPr>
              <a:t> Amphetamine </a:t>
            </a:r>
            <a:r>
              <a:rPr lang="en-US" dirty="0" err="1">
                <a:latin typeface="Times New Roman" panose="02020603050405020304" pitchFamily="18" charset="0"/>
                <a:cs typeface="Times New Roman" panose="02020603050405020304" pitchFamily="18" charset="0"/>
              </a:rPr>
              <a:t>và</a:t>
            </a:r>
            <a:r>
              <a:rPr lang="en-US" dirty="0">
                <a:latin typeface="Times New Roman" panose="02020603050405020304" pitchFamily="18" charset="0"/>
                <a:cs typeface="Times New Roman" panose="02020603050405020304" pitchFamily="18" charset="0"/>
              </a:rPr>
              <a:t> Methamphetamine </a:t>
            </a:r>
            <a:r>
              <a:rPr lang="en-US" dirty="0" err="1">
                <a:latin typeface="Times New Roman" panose="02020603050405020304" pitchFamily="18" charset="0"/>
                <a:cs typeface="Times New Roman" panose="02020603050405020304" pitchFamily="18" charset="0"/>
              </a:rPr>
              <a:t>trong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nhóm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bệnh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nhân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được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điều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trị</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nghiện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chất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dạng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thuốc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phiện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bằng</a:t>
            </a:r>
            <a:r>
              <a:rPr lang="en-US" dirty="0">
                <a:latin typeface="Times New Roman" panose="02020603050405020304" pitchFamily="18" charset="0"/>
                <a:cs typeface="Times New Roman" panose="02020603050405020304" pitchFamily="18" charset="0"/>
              </a:rPr>
              <a:t> Methadone </a:t>
            </a:r>
            <a:r>
              <a:rPr lang="en-US" dirty="0" err="1">
                <a:latin typeface="Times New Roman" panose="02020603050405020304" pitchFamily="18" charset="0"/>
                <a:cs typeface="Times New Roman" panose="02020603050405020304" pitchFamily="18" charset="0"/>
              </a:rPr>
              <a:t>tại</a:t>
            </a:r>
            <a:r>
              <a:rPr lang="en-US" dirty="0">
                <a:latin typeface="Times New Roman" panose="02020603050405020304" pitchFamily="18" charset="0"/>
                <a:cs typeface="Times New Roman" panose="02020603050405020304" pitchFamily="18" charset="0"/>
              </a:rPr>
              <a:t> TP.HCM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590800"/>
            <a:ext cx="8229600" cy="1143000"/>
          </a:xfrm>
        </p:spPr>
        <p:txBody>
          <a:bodyPr/>
          <a:lstStyle/>
          <a:p>
            <a:r>
              <a:rPr lang="en-US" b="1" dirty="0" err="1"/>
              <a:t>Kết</a:t>
            </a:r>
            <a:r>
              <a:rPr lang="en-US" b="1" dirty="0"/>
              <a:t> </a:t>
            </a:r>
            <a:r>
              <a:rPr lang="en-US" b="1" dirty="0" err="1"/>
              <a:t>quả</a:t>
            </a:r>
            <a:endParaRPr lang="en-US" b="1" dirty="0"/>
          </a:p>
        </p:txBody>
      </p:sp>
    </p:spTree>
    <p:extLst>
      <p:ext uri="{BB962C8B-B14F-4D97-AF65-F5344CB8AC3E}">
        <p14:creationId xmlns:p14="http://schemas.microsoft.com/office/powerpoint/2010/main" val="2309248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15962"/>
          </a:xfrm>
        </p:spPr>
        <p:txBody>
          <a:bodyPr>
            <a:normAutofit/>
          </a:bodyPr>
          <a:lstStyle/>
          <a:p>
            <a:r>
              <a:rPr lang="en-US" sz="3600" b="1" dirty="0"/>
              <a:t>1. </a:t>
            </a:r>
            <a:r>
              <a:rPr lang="en-US" sz="3600" b="1" dirty="0" err="1"/>
              <a:t>Đặc</a:t>
            </a:r>
            <a:r>
              <a:rPr lang="en-US" sz="3600" b="1" dirty="0"/>
              <a:t> </a:t>
            </a:r>
            <a:r>
              <a:rPr lang="en-US" sz="3600" b="1" dirty="0" err="1"/>
              <a:t>điểm</a:t>
            </a:r>
            <a:r>
              <a:rPr lang="en-US" sz="3600" b="1" dirty="0"/>
              <a:t> </a:t>
            </a:r>
            <a:r>
              <a:rPr lang="en-US" sz="3600" b="1" dirty="0" err="1"/>
              <a:t>nhân</a:t>
            </a:r>
            <a:r>
              <a:rPr lang="en-US" sz="3600" b="1" dirty="0"/>
              <a:t> </a:t>
            </a:r>
            <a:r>
              <a:rPr lang="en-US" sz="3600" b="1" dirty="0" err="1"/>
              <a:t>khẩu</a:t>
            </a:r>
            <a:r>
              <a:rPr lang="en-US" sz="3600" b="1" dirty="0"/>
              <a:t> </a:t>
            </a:r>
            <a:r>
              <a:rPr lang="en-US" sz="3600" b="1" dirty="0" err="1"/>
              <a:t>xã</a:t>
            </a:r>
            <a:r>
              <a:rPr lang="en-US" sz="3600" b="1" dirty="0"/>
              <a:t> </a:t>
            </a:r>
            <a:r>
              <a:rPr lang="en-US" sz="3600" b="1" dirty="0" err="1"/>
              <a:t>hội</a:t>
            </a:r>
            <a:endParaRPr lang="en-US" sz="3600"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14873203"/>
              </p:ext>
            </p:extLst>
          </p:nvPr>
        </p:nvGraphicFramePr>
        <p:xfrm>
          <a:off x="304800" y="949324"/>
          <a:ext cx="4804519" cy="5075339"/>
        </p:xfrm>
        <a:graphic>
          <a:graphicData uri="http://schemas.openxmlformats.org/drawingml/2006/table">
            <a:tbl>
              <a:tblPr firstRow="1" firstCol="1" bandRow="1">
                <a:tableStyleId>{5C22544A-7EE6-4342-B048-85BDC9FD1C3A}</a:tableStyleId>
              </a:tblPr>
              <a:tblGrid>
                <a:gridCol w="2926040">
                  <a:extLst>
                    <a:ext uri="{9D8B030D-6E8A-4147-A177-3AD203B41FA5}">
                      <a16:colId xmlns="" xmlns:a16="http://schemas.microsoft.com/office/drawing/2014/main" val="20000"/>
                    </a:ext>
                  </a:extLst>
                </a:gridCol>
                <a:gridCol w="1045905">
                  <a:extLst>
                    <a:ext uri="{9D8B030D-6E8A-4147-A177-3AD203B41FA5}">
                      <a16:colId xmlns="" xmlns:a16="http://schemas.microsoft.com/office/drawing/2014/main" val="20001"/>
                    </a:ext>
                  </a:extLst>
                </a:gridCol>
                <a:gridCol w="832574">
                  <a:extLst>
                    <a:ext uri="{9D8B030D-6E8A-4147-A177-3AD203B41FA5}">
                      <a16:colId xmlns="" xmlns:a16="http://schemas.microsoft.com/office/drawing/2014/main" val="20002"/>
                    </a:ext>
                  </a:extLst>
                </a:gridCol>
              </a:tblGrid>
              <a:tr h="435630">
                <a:tc>
                  <a:txBody>
                    <a:bodyPr/>
                    <a:lstStyle/>
                    <a:p>
                      <a:pPr algn="just">
                        <a:spcAft>
                          <a:spcPts val="0"/>
                        </a:spcAft>
                      </a:pPr>
                      <a:r>
                        <a:rPr lang="en-US" sz="2000" dirty="0" err="1">
                          <a:effectLst/>
                          <a:latin typeface="Times New Roman" panose="02020603050405020304" pitchFamily="18" charset="0"/>
                          <a:cs typeface="Times New Roman" panose="02020603050405020304" pitchFamily="18" charset="0"/>
                        </a:rPr>
                        <a:t>Đặc</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điểm</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ctr">
                        <a:spcAft>
                          <a:spcPts val="0"/>
                        </a:spcAft>
                      </a:pPr>
                      <a:r>
                        <a:rPr lang="en-US" sz="2000" dirty="0">
                          <a:effectLst/>
                          <a:latin typeface="Times New Roman" panose="02020603050405020304" pitchFamily="18" charset="0"/>
                          <a:cs typeface="Times New Roman" panose="02020603050405020304" pitchFamily="18" charset="0"/>
                        </a:rPr>
                        <a:t>#</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ctr">
                        <a:spcAft>
                          <a:spcPts val="0"/>
                        </a:spcAft>
                      </a:pPr>
                      <a:r>
                        <a:rPr lang="en-US" sz="2000">
                          <a:effectLst/>
                          <a:latin typeface="Times New Roman" panose="02020603050405020304" pitchFamily="18" charset="0"/>
                          <a:cs typeface="Times New Roman" panose="02020603050405020304" pitchFamily="18" charset="0"/>
                        </a:rPr>
                        <a:t>%</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extLst>
                  <a:ext uri="{0D108BD9-81ED-4DB2-BD59-A6C34878D82A}">
                    <a16:rowId xmlns="" xmlns:a16="http://schemas.microsoft.com/office/drawing/2014/main" val="10000"/>
                  </a:ext>
                </a:extLst>
              </a:tr>
              <a:tr h="227616">
                <a:tc>
                  <a:txBody>
                    <a:bodyPr/>
                    <a:lstStyle/>
                    <a:p>
                      <a:pPr>
                        <a:spcAft>
                          <a:spcPts val="0"/>
                        </a:spcAft>
                      </a:pPr>
                      <a:r>
                        <a:rPr lang="en-US" sz="2000">
                          <a:effectLst/>
                          <a:latin typeface="Times New Roman" panose="02020603050405020304" pitchFamily="18" charset="0"/>
                          <a:cs typeface="Times New Roman" panose="02020603050405020304" pitchFamily="18" charset="0"/>
                        </a:rPr>
                        <a:t>Tuổi</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557</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extLst>
                  <a:ext uri="{0D108BD9-81ED-4DB2-BD59-A6C34878D82A}">
                    <a16:rowId xmlns="" xmlns:a16="http://schemas.microsoft.com/office/drawing/2014/main" val="10001"/>
                  </a:ext>
                </a:extLst>
              </a:tr>
              <a:tr h="217815">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&lt;30 tuổi</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72</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12.9%</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extLst>
                  <a:ext uri="{0D108BD9-81ED-4DB2-BD59-A6C34878D82A}">
                    <a16:rowId xmlns="" xmlns:a16="http://schemas.microsoft.com/office/drawing/2014/main" val="10002"/>
                  </a:ext>
                </a:extLst>
              </a:tr>
              <a:tr h="217815">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Từ 30-34 tuổi</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231</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41.5%</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extLst>
                  <a:ext uri="{0D108BD9-81ED-4DB2-BD59-A6C34878D82A}">
                    <a16:rowId xmlns="" xmlns:a16="http://schemas.microsoft.com/office/drawing/2014/main" val="10003"/>
                  </a:ext>
                </a:extLst>
              </a:tr>
              <a:tr h="217815">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Từ 35-39 tuổi</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152</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27.3%</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extLst>
                  <a:ext uri="{0D108BD9-81ED-4DB2-BD59-A6C34878D82A}">
                    <a16:rowId xmlns="" xmlns:a16="http://schemas.microsoft.com/office/drawing/2014/main" val="10004"/>
                  </a:ext>
                </a:extLst>
              </a:tr>
              <a:tr h="227616">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&gt;=40 tuổi</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102</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18.3%</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extLst>
                  <a:ext uri="{0D108BD9-81ED-4DB2-BD59-A6C34878D82A}">
                    <a16:rowId xmlns="" xmlns:a16="http://schemas.microsoft.com/office/drawing/2014/main" val="10005"/>
                  </a:ext>
                </a:extLst>
              </a:tr>
              <a:tr h="435630">
                <a:tc>
                  <a:txBody>
                    <a:bodyPr/>
                    <a:lstStyle/>
                    <a:p>
                      <a:pPr>
                        <a:spcAft>
                          <a:spcPts val="0"/>
                        </a:spcAft>
                      </a:pPr>
                      <a:r>
                        <a:rPr lang="en-US" sz="2000" dirty="0" err="1">
                          <a:effectLst/>
                          <a:latin typeface="Times New Roman" panose="02020603050405020304" pitchFamily="18" charset="0"/>
                          <a:cs typeface="Times New Roman" panose="02020603050405020304" pitchFamily="18" charset="0"/>
                        </a:rPr>
                        <a:t>Học</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vấn</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557</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indent="495300" algn="r">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extLst>
                  <a:ext uri="{0D108BD9-81ED-4DB2-BD59-A6C34878D82A}">
                    <a16:rowId xmlns="" xmlns:a16="http://schemas.microsoft.com/office/drawing/2014/main" val="10006"/>
                  </a:ext>
                </a:extLst>
              </a:tr>
              <a:tr h="217815">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Cấp 1 (1-5) và thấp hơn</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47</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8.4%</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extLst>
                  <a:ext uri="{0D108BD9-81ED-4DB2-BD59-A6C34878D82A}">
                    <a16:rowId xmlns="" xmlns:a16="http://schemas.microsoft.com/office/drawing/2014/main" val="10007"/>
                  </a:ext>
                </a:extLst>
              </a:tr>
              <a:tr h="217815">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Cấp 2 (6-9)</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178</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32.0%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extLst>
                  <a:ext uri="{0D108BD9-81ED-4DB2-BD59-A6C34878D82A}">
                    <a16:rowId xmlns="" xmlns:a16="http://schemas.microsoft.com/office/drawing/2014/main" val="10008"/>
                  </a:ext>
                </a:extLst>
              </a:tr>
              <a:tr h="217815">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Cấp 3 (10-12)</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239</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42.9%</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extLst>
                  <a:ext uri="{0D108BD9-81ED-4DB2-BD59-A6C34878D82A}">
                    <a16:rowId xmlns="" xmlns:a16="http://schemas.microsoft.com/office/drawing/2014/main" val="10009"/>
                  </a:ext>
                </a:extLst>
              </a:tr>
              <a:tr h="227616">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Trung cấp hoặc cao hơn</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93</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16.7%</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extLst>
                  <a:ext uri="{0D108BD9-81ED-4DB2-BD59-A6C34878D82A}">
                    <a16:rowId xmlns="" xmlns:a16="http://schemas.microsoft.com/office/drawing/2014/main" val="10010"/>
                  </a:ext>
                </a:extLst>
              </a:tr>
              <a:tr h="435630">
                <a:tc>
                  <a:txBody>
                    <a:bodyPr/>
                    <a:lstStyle/>
                    <a:p>
                      <a:pPr>
                        <a:spcAft>
                          <a:spcPts val="0"/>
                        </a:spcAft>
                      </a:pPr>
                      <a:r>
                        <a:rPr lang="en-US" sz="2000">
                          <a:effectLst/>
                          <a:latin typeface="Times New Roman" panose="02020603050405020304" pitchFamily="18" charset="0"/>
                          <a:cs typeface="Times New Roman" panose="02020603050405020304" pitchFamily="18" charset="0"/>
                        </a:rPr>
                        <a:t>Hôn nhân</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557</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indent="495300" algn="r">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extLst>
                  <a:ext uri="{0D108BD9-81ED-4DB2-BD59-A6C34878D82A}">
                    <a16:rowId xmlns="" xmlns:a16="http://schemas.microsoft.com/office/drawing/2014/main" val="10011"/>
                  </a:ext>
                </a:extLst>
              </a:tr>
              <a:tr h="217815">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Độc thân/chưa kết hôn</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225</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40.4%</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extLst>
                  <a:ext uri="{0D108BD9-81ED-4DB2-BD59-A6C34878D82A}">
                    <a16:rowId xmlns="" xmlns:a16="http://schemas.microsoft.com/office/drawing/2014/main" val="10012"/>
                  </a:ext>
                </a:extLst>
              </a:tr>
              <a:tr h="415649">
                <a:tc>
                  <a:txBody>
                    <a:bodyPr/>
                    <a:lstStyle/>
                    <a:p>
                      <a:pPr algn="r">
                        <a:spcAft>
                          <a:spcPts val="0"/>
                        </a:spcAft>
                      </a:pPr>
                      <a:r>
                        <a:rPr lang="en-US" sz="2000" dirty="0" err="1">
                          <a:effectLst/>
                          <a:latin typeface="Times New Roman" panose="02020603050405020304" pitchFamily="18" charset="0"/>
                          <a:cs typeface="Times New Roman" panose="02020603050405020304" pitchFamily="18" charset="0"/>
                        </a:rPr>
                        <a:t>Sống</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với</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Vợ</a:t>
                      </a:r>
                      <a:r>
                        <a:rPr lang="en-US" sz="2000" dirty="0">
                          <a:effectLst/>
                          <a:latin typeface="Times New Roman" panose="02020603050405020304" pitchFamily="18" charset="0"/>
                          <a:cs typeface="Times New Roman" panose="02020603050405020304" pitchFamily="18" charset="0"/>
                        </a:rPr>
                        <a:t>/</a:t>
                      </a:r>
                      <a:r>
                        <a:rPr lang="en-US" sz="2000" dirty="0" err="1">
                          <a:effectLst/>
                          <a:latin typeface="Times New Roman" panose="02020603050405020304" pitchFamily="18" charset="0"/>
                          <a:cs typeface="Times New Roman" panose="02020603050405020304" pitchFamily="18" charset="0"/>
                        </a:rPr>
                        <a:t>Chồng</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277</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ctr">
                        <a:spcAft>
                          <a:spcPts val="0"/>
                        </a:spcAft>
                      </a:pPr>
                      <a:r>
                        <a:rPr lang="en-US" sz="2000">
                          <a:effectLst/>
                          <a:latin typeface="Times New Roman" panose="02020603050405020304" pitchFamily="18" charset="0"/>
                          <a:cs typeface="Times New Roman" panose="02020603050405020304" pitchFamily="18" charset="0"/>
                        </a:rPr>
                        <a:t>49.7%</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extLst>
                  <a:ext uri="{0D108BD9-81ED-4DB2-BD59-A6C34878D82A}">
                    <a16:rowId xmlns="" xmlns:a16="http://schemas.microsoft.com/office/drawing/2014/main" val="10013"/>
                  </a:ext>
                </a:extLst>
              </a:tr>
              <a:tr h="227616">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Ly dị/Ly thân/Góa</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55</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dirty="0">
                          <a:effectLst/>
                          <a:latin typeface="Times New Roman" panose="02020603050405020304" pitchFamily="18" charset="0"/>
                          <a:cs typeface="Times New Roman" panose="02020603050405020304" pitchFamily="18" charset="0"/>
                        </a:rPr>
                        <a:t>9.9%</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extLst>
                  <a:ext uri="{0D108BD9-81ED-4DB2-BD59-A6C34878D82A}">
                    <a16:rowId xmlns="" xmlns:a16="http://schemas.microsoft.com/office/drawing/2014/main" val="10014"/>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725285572"/>
              </p:ext>
            </p:extLst>
          </p:nvPr>
        </p:nvGraphicFramePr>
        <p:xfrm>
          <a:off x="5580806" y="990600"/>
          <a:ext cx="3120281" cy="2264430"/>
        </p:xfrm>
        <a:graphic>
          <a:graphicData uri="http://schemas.openxmlformats.org/drawingml/2006/table">
            <a:tbl>
              <a:tblPr firstRow="1" firstCol="1" bandRow="1">
                <a:tableStyleId>{5C22544A-7EE6-4342-B048-85BDC9FD1C3A}</a:tableStyleId>
              </a:tblPr>
              <a:tblGrid>
                <a:gridCol w="2563295">
                  <a:extLst>
                    <a:ext uri="{9D8B030D-6E8A-4147-A177-3AD203B41FA5}">
                      <a16:colId xmlns="" xmlns:a16="http://schemas.microsoft.com/office/drawing/2014/main" val="20000"/>
                    </a:ext>
                  </a:extLst>
                </a:gridCol>
                <a:gridCol w="556986">
                  <a:extLst>
                    <a:ext uri="{9D8B030D-6E8A-4147-A177-3AD203B41FA5}">
                      <a16:colId xmlns="" xmlns:a16="http://schemas.microsoft.com/office/drawing/2014/main" val="20001"/>
                    </a:ext>
                  </a:extLst>
                </a:gridCol>
              </a:tblGrid>
              <a:tr h="435630">
                <a:tc gridSpan="2">
                  <a:txBody>
                    <a:bodyPr/>
                    <a:lstStyle/>
                    <a:p>
                      <a:pPr algn="ctr">
                        <a:spcAft>
                          <a:spcPts val="0"/>
                        </a:spcAft>
                      </a:pPr>
                      <a:r>
                        <a:rPr lang="en-US" sz="2000">
                          <a:effectLst/>
                          <a:latin typeface="Times New Roman" panose="02020603050405020304" pitchFamily="18" charset="0"/>
                          <a:cs typeface="Times New Roman" panose="02020603050405020304" pitchFamily="18" charset="0"/>
                        </a:rPr>
                        <a:t>Mô tả</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hMerge="1">
                  <a:txBody>
                    <a:bodyPr/>
                    <a:lstStyle/>
                    <a:p>
                      <a:endParaRPr lang="en-US"/>
                    </a:p>
                  </a:txBody>
                  <a:tcPr/>
                </a:tc>
                <a:extLst>
                  <a:ext uri="{0D108BD9-81ED-4DB2-BD59-A6C34878D82A}">
                    <a16:rowId xmlns="" xmlns:a16="http://schemas.microsoft.com/office/drawing/2014/main" val="10000"/>
                  </a:ext>
                </a:extLst>
              </a:tr>
              <a:tr h="227616">
                <a:tc gridSpan="2">
                  <a:txBody>
                    <a:bodyPr/>
                    <a:lstStyle/>
                    <a:p>
                      <a:pPr algn="just">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hMerge="1">
                  <a:txBody>
                    <a:bodyPr/>
                    <a:lstStyle/>
                    <a:p>
                      <a:endParaRPr lang="en-US"/>
                    </a:p>
                  </a:txBody>
                  <a:tcPr/>
                </a:tc>
                <a:extLst>
                  <a:ext uri="{0D108BD9-81ED-4DB2-BD59-A6C34878D82A}">
                    <a16:rowId xmlns="" xmlns:a16="http://schemas.microsoft.com/office/drawing/2014/main" val="10001"/>
                  </a:ext>
                </a:extLst>
              </a:tr>
              <a:tr h="217815">
                <a:tc>
                  <a:txBody>
                    <a:bodyPr/>
                    <a:lstStyle/>
                    <a:p>
                      <a:pPr algn="just">
                        <a:spcAft>
                          <a:spcPts val="0"/>
                        </a:spcAft>
                      </a:pPr>
                      <a:r>
                        <a:rPr lang="en-US" sz="2000">
                          <a:effectLst/>
                          <a:latin typeface="Times New Roman" panose="02020603050405020304" pitchFamily="18" charset="0"/>
                          <a:cs typeface="Times New Roman" panose="02020603050405020304" pitchFamily="18" charset="0"/>
                        </a:rPr>
                        <a:t>Trung bình tuổi</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35</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extLst>
                  <a:ext uri="{0D108BD9-81ED-4DB2-BD59-A6C34878D82A}">
                    <a16:rowId xmlns="" xmlns:a16="http://schemas.microsoft.com/office/drawing/2014/main" val="10002"/>
                  </a:ext>
                </a:extLst>
              </a:tr>
              <a:tr h="217815">
                <a:tc>
                  <a:txBody>
                    <a:bodyPr/>
                    <a:lstStyle/>
                    <a:p>
                      <a:pPr algn="just">
                        <a:spcAft>
                          <a:spcPts val="0"/>
                        </a:spcAft>
                      </a:pPr>
                      <a:r>
                        <a:rPr lang="en-US" sz="2000">
                          <a:effectLst/>
                          <a:latin typeface="Times New Roman" panose="02020603050405020304" pitchFamily="18" charset="0"/>
                          <a:cs typeface="Times New Roman" panose="02020603050405020304" pitchFamily="18" charset="0"/>
                        </a:rPr>
                        <a:t>Độ tuổi phổ biến nhất</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32</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extLst>
                  <a:ext uri="{0D108BD9-81ED-4DB2-BD59-A6C34878D82A}">
                    <a16:rowId xmlns="" xmlns:a16="http://schemas.microsoft.com/office/drawing/2014/main" val="10003"/>
                  </a:ext>
                </a:extLst>
              </a:tr>
              <a:tr h="217815">
                <a:tc>
                  <a:txBody>
                    <a:bodyPr/>
                    <a:lstStyle/>
                    <a:p>
                      <a:pPr algn="just">
                        <a:spcAft>
                          <a:spcPts val="0"/>
                        </a:spcAft>
                      </a:pPr>
                      <a:r>
                        <a:rPr lang="en-US" sz="2000">
                          <a:effectLst/>
                          <a:latin typeface="Times New Roman" panose="02020603050405020304" pitchFamily="18" charset="0"/>
                          <a:cs typeface="Times New Roman" panose="02020603050405020304" pitchFamily="18" charset="0"/>
                        </a:rPr>
                        <a:t>Độ lệch chuẩn</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6.3</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extLst>
                  <a:ext uri="{0D108BD9-81ED-4DB2-BD59-A6C34878D82A}">
                    <a16:rowId xmlns="" xmlns:a16="http://schemas.microsoft.com/office/drawing/2014/main" val="10004"/>
                  </a:ext>
                </a:extLst>
              </a:tr>
              <a:tr h="227616">
                <a:tc>
                  <a:txBody>
                    <a:bodyPr/>
                    <a:lstStyle/>
                    <a:p>
                      <a:pPr algn="just">
                        <a:spcAft>
                          <a:spcPts val="0"/>
                        </a:spcAft>
                      </a:pPr>
                      <a:r>
                        <a:rPr lang="en-US" sz="2000">
                          <a:effectLst/>
                          <a:latin typeface="Times New Roman" panose="02020603050405020304" pitchFamily="18" charset="0"/>
                          <a:cs typeface="Times New Roman" panose="02020603050405020304" pitchFamily="18" charset="0"/>
                        </a:rPr>
                        <a:t>Tuổi nhỏ nhất</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17</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extLst>
                  <a:ext uri="{0D108BD9-81ED-4DB2-BD59-A6C34878D82A}">
                    <a16:rowId xmlns="" xmlns:a16="http://schemas.microsoft.com/office/drawing/2014/main" val="10005"/>
                  </a:ext>
                </a:extLst>
              </a:tr>
              <a:tr h="227616">
                <a:tc>
                  <a:txBody>
                    <a:bodyPr/>
                    <a:lstStyle/>
                    <a:p>
                      <a:pPr algn="just">
                        <a:spcAft>
                          <a:spcPts val="0"/>
                        </a:spcAft>
                      </a:pPr>
                      <a:r>
                        <a:rPr lang="en-US" sz="2000">
                          <a:effectLst/>
                          <a:latin typeface="Times New Roman" panose="02020603050405020304" pitchFamily="18" charset="0"/>
                          <a:cs typeface="Times New Roman" panose="02020603050405020304" pitchFamily="18" charset="0"/>
                        </a:rPr>
                        <a:t>Tuổi lớn nhất</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dirty="0">
                          <a:effectLst/>
                          <a:latin typeface="Times New Roman" panose="02020603050405020304" pitchFamily="18" charset="0"/>
                          <a:cs typeface="Times New Roman" panose="02020603050405020304" pitchFamily="18" charset="0"/>
                        </a:rPr>
                        <a:t>64</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extLst>
                  <a:ext uri="{0D108BD9-81ED-4DB2-BD59-A6C34878D82A}">
                    <a16:rowId xmlns="" xmlns:a16="http://schemas.microsoft.com/office/drawing/2014/main" val="10006"/>
                  </a:ext>
                </a:extLst>
              </a:tr>
            </a:tbl>
          </a:graphicData>
        </a:graphic>
      </p:graphicFrame>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5000" y="3581400"/>
            <a:ext cx="2819400" cy="2695015"/>
          </a:xfrm>
          <a:prstGeom prst="rect">
            <a:avLst/>
          </a:prstGeom>
        </p:spPr>
      </p:pic>
    </p:spTree>
    <p:extLst>
      <p:ext uri="{BB962C8B-B14F-4D97-AF65-F5344CB8AC3E}">
        <p14:creationId xmlns:p14="http://schemas.microsoft.com/office/powerpoint/2010/main" val="20337041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b="1" dirty="0" err="1"/>
              <a:t>Tiền</a:t>
            </a:r>
            <a:r>
              <a:rPr lang="en-US" b="1" dirty="0"/>
              <a:t> </a:t>
            </a:r>
            <a:r>
              <a:rPr lang="en-US" b="1" dirty="0" err="1"/>
              <a:t>sử</a:t>
            </a:r>
            <a:r>
              <a:rPr lang="en-US" b="1" dirty="0"/>
              <a:t> </a:t>
            </a:r>
            <a:r>
              <a:rPr lang="en-US" b="1" dirty="0" err="1"/>
              <a:t>sử</a:t>
            </a:r>
            <a:r>
              <a:rPr lang="en-US" b="1" dirty="0"/>
              <a:t> </a:t>
            </a:r>
            <a:r>
              <a:rPr lang="en-US" b="1" dirty="0" err="1"/>
              <a:t>dụng</a:t>
            </a:r>
            <a:r>
              <a:rPr lang="en-US" b="1" dirty="0"/>
              <a:t> ma </a:t>
            </a:r>
            <a:r>
              <a:rPr lang="en-US" b="1" dirty="0" err="1"/>
              <a:t>túy</a:t>
            </a:r>
            <a:endParaRPr lang="en-US" b="1"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024258389"/>
              </p:ext>
            </p:extLst>
          </p:nvPr>
        </p:nvGraphicFramePr>
        <p:xfrm>
          <a:off x="457200" y="1600200"/>
          <a:ext cx="4648200" cy="3429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p:cNvGraphicFramePr>
            <a:graphicFrameLocks/>
          </p:cNvGraphicFramePr>
          <p:nvPr>
            <p:extLst>
              <p:ext uri="{D42A27DB-BD31-4B8C-83A1-F6EECF244321}">
                <p14:modId xmlns:p14="http://schemas.microsoft.com/office/powerpoint/2010/main" val="1039582466"/>
              </p:ext>
            </p:extLst>
          </p:nvPr>
        </p:nvGraphicFramePr>
        <p:xfrm>
          <a:off x="3505200" y="3276600"/>
          <a:ext cx="5643562" cy="332590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30199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b="1" dirty="0" err="1"/>
              <a:t>Tiền</a:t>
            </a:r>
            <a:r>
              <a:rPr lang="en-US" b="1" dirty="0"/>
              <a:t> </a:t>
            </a:r>
            <a:r>
              <a:rPr lang="en-US" b="1" dirty="0" err="1"/>
              <a:t>sử</a:t>
            </a:r>
            <a:r>
              <a:rPr lang="en-US" b="1" dirty="0"/>
              <a:t> </a:t>
            </a:r>
            <a:r>
              <a:rPr lang="en-US" b="1" dirty="0" err="1"/>
              <a:t>sử</a:t>
            </a:r>
            <a:r>
              <a:rPr lang="en-US" b="1" dirty="0"/>
              <a:t> </a:t>
            </a:r>
            <a:r>
              <a:rPr lang="en-US" b="1" dirty="0" err="1"/>
              <a:t>dụng</a:t>
            </a:r>
            <a:r>
              <a:rPr lang="en-US" b="1" dirty="0"/>
              <a:t> ma </a:t>
            </a:r>
            <a:r>
              <a:rPr lang="en-US" b="1" dirty="0" err="1"/>
              <a:t>túy</a:t>
            </a:r>
            <a:endParaRPr lang="en-US"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893700139"/>
              </p:ext>
            </p:extLst>
          </p:nvPr>
        </p:nvGraphicFramePr>
        <p:xfrm>
          <a:off x="600075" y="1905000"/>
          <a:ext cx="8077200" cy="3657600"/>
        </p:xfrm>
        <a:graphic>
          <a:graphicData uri="http://schemas.openxmlformats.org/drawingml/2006/table">
            <a:tbl>
              <a:tblPr firstRow="1" firstCol="1" bandRow="1">
                <a:tableStyleId>{5C22544A-7EE6-4342-B048-85BDC9FD1C3A}</a:tableStyleId>
              </a:tblPr>
              <a:tblGrid>
                <a:gridCol w="2821158">
                  <a:extLst>
                    <a:ext uri="{9D8B030D-6E8A-4147-A177-3AD203B41FA5}">
                      <a16:colId xmlns="" xmlns:a16="http://schemas.microsoft.com/office/drawing/2014/main" val="20000"/>
                    </a:ext>
                  </a:extLst>
                </a:gridCol>
                <a:gridCol w="1075330">
                  <a:extLst>
                    <a:ext uri="{9D8B030D-6E8A-4147-A177-3AD203B41FA5}">
                      <a16:colId xmlns="" xmlns:a16="http://schemas.microsoft.com/office/drawing/2014/main" val="20001"/>
                    </a:ext>
                  </a:extLst>
                </a:gridCol>
                <a:gridCol w="915084">
                  <a:extLst>
                    <a:ext uri="{9D8B030D-6E8A-4147-A177-3AD203B41FA5}">
                      <a16:colId xmlns="" xmlns:a16="http://schemas.microsoft.com/office/drawing/2014/main" val="20002"/>
                    </a:ext>
                  </a:extLst>
                </a:gridCol>
                <a:gridCol w="2590068">
                  <a:extLst>
                    <a:ext uri="{9D8B030D-6E8A-4147-A177-3AD203B41FA5}">
                      <a16:colId xmlns="" xmlns:a16="http://schemas.microsoft.com/office/drawing/2014/main" val="20003"/>
                    </a:ext>
                  </a:extLst>
                </a:gridCol>
                <a:gridCol w="675560">
                  <a:extLst>
                    <a:ext uri="{9D8B030D-6E8A-4147-A177-3AD203B41FA5}">
                      <a16:colId xmlns="" xmlns:a16="http://schemas.microsoft.com/office/drawing/2014/main" val="20004"/>
                    </a:ext>
                  </a:extLst>
                </a:gridCol>
              </a:tblGrid>
              <a:tr h="219075">
                <a:tc>
                  <a:txBody>
                    <a:bodyPr/>
                    <a:lstStyle/>
                    <a:p>
                      <a:pPr algn="just">
                        <a:spcAft>
                          <a:spcPts val="0"/>
                        </a:spcAft>
                      </a:pPr>
                      <a:r>
                        <a:rPr lang="en-US" sz="2000" dirty="0" err="1">
                          <a:effectLst/>
                        </a:rPr>
                        <a:t>Đặc</a:t>
                      </a:r>
                      <a:r>
                        <a:rPr lang="en-US" sz="2000" dirty="0">
                          <a:effectLst/>
                        </a:rPr>
                        <a:t> </a:t>
                      </a:r>
                      <a:r>
                        <a:rPr lang="en-US" sz="2000" dirty="0" err="1">
                          <a:effectLst/>
                        </a:rPr>
                        <a:t>điểm</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dirty="0">
                          <a:effectLst/>
                        </a:rPr>
                        <a:t>#</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a:effectLst/>
                        </a:rPr>
                        <a:t>%</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gridSpan="2">
                  <a:txBody>
                    <a:bodyPr/>
                    <a:lstStyle/>
                    <a:p>
                      <a:pPr algn="ctr">
                        <a:spcAft>
                          <a:spcPts val="0"/>
                        </a:spcAft>
                      </a:pPr>
                      <a:r>
                        <a:rPr lang="en-US" sz="2000">
                          <a:effectLst/>
                        </a:rPr>
                        <a:t>Mô tả</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extLst>
                  <a:ext uri="{0D108BD9-81ED-4DB2-BD59-A6C34878D82A}">
                    <a16:rowId xmlns="" xmlns:a16="http://schemas.microsoft.com/office/drawing/2014/main" val="10000"/>
                  </a:ext>
                </a:extLst>
              </a:tr>
              <a:tr h="219075">
                <a:tc>
                  <a:txBody>
                    <a:bodyPr/>
                    <a:lstStyle/>
                    <a:p>
                      <a:pPr>
                        <a:spcAft>
                          <a:spcPts val="0"/>
                        </a:spcAft>
                      </a:pPr>
                      <a:r>
                        <a:rPr lang="en-US" sz="2000" dirty="0" err="1">
                          <a:effectLst/>
                        </a:rPr>
                        <a:t>Thời</a:t>
                      </a:r>
                      <a:r>
                        <a:rPr lang="en-US" sz="2000" dirty="0">
                          <a:effectLst/>
                        </a:rPr>
                        <a:t> </a:t>
                      </a:r>
                      <a:r>
                        <a:rPr lang="en-US" sz="2000" dirty="0" err="1">
                          <a:effectLst/>
                        </a:rPr>
                        <a:t>gian</a:t>
                      </a:r>
                      <a:r>
                        <a:rPr lang="en-US" sz="2000" dirty="0">
                          <a:effectLst/>
                        </a:rPr>
                        <a:t> </a:t>
                      </a:r>
                      <a:r>
                        <a:rPr lang="en-US" sz="2000" dirty="0" err="1">
                          <a:effectLst/>
                        </a:rPr>
                        <a:t>sư</a:t>
                      </a:r>
                      <a:r>
                        <a:rPr lang="en-US" sz="2000" dirty="0">
                          <a:effectLst/>
                        </a:rPr>
                        <a:t>̉ </a:t>
                      </a:r>
                      <a:r>
                        <a:rPr lang="en-US" sz="2000" dirty="0" err="1">
                          <a:effectLst/>
                        </a:rPr>
                        <a:t>dụng</a:t>
                      </a:r>
                      <a:r>
                        <a:rPr lang="en-US" sz="2000" dirty="0">
                          <a:effectLst/>
                        </a:rPr>
                        <a:t> MT</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557</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gridSpan="2">
                  <a:txBody>
                    <a:bodyPr/>
                    <a:lstStyle/>
                    <a:p>
                      <a:pPr algn="ctr">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extLst>
                  <a:ext uri="{0D108BD9-81ED-4DB2-BD59-A6C34878D82A}">
                    <a16:rowId xmlns="" xmlns:a16="http://schemas.microsoft.com/office/drawing/2014/main" val="10001"/>
                  </a:ext>
                </a:extLst>
              </a:tr>
              <a:tr h="209550">
                <a:tc>
                  <a:txBody>
                    <a:bodyPr/>
                    <a:lstStyle/>
                    <a:p>
                      <a:pPr algn="r">
                        <a:spcAft>
                          <a:spcPts val="0"/>
                        </a:spcAft>
                      </a:pPr>
                      <a:r>
                        <a:rPr lang="en-US" sz="2000">
                          <a:effectLst/>
                        </a:rPr>
                        <a:t>&lt; 10 năm</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59</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10.6%</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a:effectLst/>
                        </a:rPr>
                        <a:t>TB </a:t>
                      </a:r>
                      <a:r>
                        <a:rPr lang="en-US" sz="2000" dirty="0" err="1">
                          <a:effectLst/>
                        </a:rPr>
                        <a:t>về</a:t>
                      </a:r>
                      <a:r>
                        <a:rPr lang="en-US" sz="2000" dirty="0">
                          <a:effectLst/>
                        </a:rPr>
                        <a:t> </a:t>
                      </a:r>
                      <a:r>
                        <a:rPr lang="en-US" sz="2000" dirty="0" err="1">
                          <a:effectLst/>
                        </a:rPr>
                        <a:t>thời</a:t>
                      </a:r>
                      <a:r>
                        <a:rPr lang="en-US" sz="2000" dirty="0">
                          <a:effectLst/>
                        </a:rPr>
                        <a:t> </a:t>
                      </a:r>
                      <a:r>
                        <a:rPr lang="en-US" sz="2000" dirty="0" err="1">
                          <a:effectLst/>
                        </a:rPr>
                        <a:t>gian</a:t>
                      </a:r>
                      <a:r>
                        <a:rPr lang="en-US" sz="2000" dirty="0">
                          <a:effectLst/>
                        </a:rPr>
                        <a:t> (</a:t>
                      </a:r>
                      <a:r>
                        <a:rPr lang="en-US" sz="2000" dirty="0" err="1">
                          <a:effectLst/>
                        </a:rPr>
                        <a:t>năm</a:t>
                      </a:r>
                      <a:r>
                        <a:rPr lang="en-US" sz="2000" dirty="0">
                          <a:effectLst/>
                        </a:rPr>
                        <a:t>)</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15.8</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 xmlns:a16="http://schemas.microsoft.com/office/drawing/2014/main" val="10002"/>
                  </a:ext>
                </a:extLst>
              </a:tr>
              <a:tr h="209550">
                <a:tc>
                  <a:txBody>
                    <a:bodyPr/>
                    <a:lstStyle/>
                    <a:p>
                      <a:pPr algn="r">
                        <a:spcAft>
                          <a:spcPts val="0"/>
                        </a:spcAft>
                      </a:pPr>
                      <a:r>
                        <a:rPr lang="en-US" sz="2000">
                          <a:effectLst/>
                        </a:rPr>
                        <a:t>Từ 10-15 năm</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152</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27.3%</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err="1">
                          <a:effectLst/>
                        </a:rPr>
                        <a:t>Độ</a:t>
                      </a:r>
                      <a:r>
                        <a:rPr lang="en-US" sz="2000" dirty="0">
                          <a:effectLst/>
                        </a:rPr>
                        <a:t> </a:t>
                      </a:r>
                      <a:r>
                        <a:rPr lang="en-US" sz="2000" dirty="0" err="1">
                          <a:effectLst/>
                        </a:rPr>
                        <a:t>lệch</a:t>
                      </a:r>
                      <a:r>
                        <a:rPr lang="en-US" sz="2000" dirty="0">
                          <a:effectLst/>
                        </a:rPr>
                        <a:t> </a:t>
                      </a:r>
                      <a:r>
                        <a:rPr lang="en-US" sz="2000" dirty="0" err="1">
                          <a:effectLst/>
                        </a:rPr>
                        <a:t>chuẩn</a:t>
                      </a:r>
                      <a:r>
                        <a:rPr lang="en-US" sz="2000" dirty="0">
                          <a:effectLst/>
                        </a:rPr>
                        <a:t> (</a:t>
                      </a:r>
                      <a:r>
                        <a:rPr lang="en-US" sz="2000" dirty="0" err="1">
                          <a:effectLst/>
                        </a:rPr>
                        <a:t>năm</a:t>
                      </a:r>
                      <a:r>
                        <a:rPr lang="en-US" sz="2000" dirty="0">
                          <a:effectLst/>
                        </a:rPr>
                        <a:t>)</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4.9</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 xmlns:a16="http://schemas.microsoft.com/office/drawing/2014/main" val="10003"/>
                  </a:ext>
                </a:extLst>
              </a:tr>
              <a:tr h="219075">
                <a:tc>
                  <a:txBody>
                    <a:bodyPr/>
                    <a:lstStyle/>
                    <a:p>
                      <a:pPr algn="r">
                        <a:spcAft>
                          <a:spcPts val="0"/>
                        </a:spcAft>
                      </a:pPr>
                      <a:r>
                        <a:rPr lang="en-US" sz="2000">
                          <a:effectLst/>
                        </a:rPr>
                        <a:t>&gt; 15 năm</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346</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62.1%</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err="1">
                          <a:effectLst/>
                        </a:rPr>
                        <a:t>Ít</a:t>
                      </a:r>
                      <a:r>
                        <a:rPr lang="en-US" sz="2000" dirty="0">
                          <a:effectLst/>
                        </a:rPr>
                        <a:t> </a:t>
                      </a:r>
                      <a:r>
                        <a:rPr lang="en-US" sz="2000" dirty="0" err="1">
                          <a:effectLst/>
                        </a:rPr>
                        <a:t>nhất</a:t>
                      </a:r>
                      <a:r>
                        <a:rPr lang="en-US" sz="2000" dirty="0">
                          <a:effectLst/>
                        </a:rPr>
                        <a:t> (</a:t>
                      </a:r>
                      <a:r>
                        <a:rPr lang="en-US" sz="2000" dirty="0" err="1">
                          <a:effectLst/>
                        </a:rPr>
                        <a:t>năm</a:t>
                      </a:r>
                      <a:r>
                        <a:rPr lang="en-US" sz="2000" dirty="0">
                          <a:effectLst/>
                        </a:rPr>
                        <a:t>)</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3</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 xmlns:a16="http://schemas.microsoft.com/office/drawing/2014/main" val="10004"/>
                  </a:ext>
                </a:extLst>
              </a:tr>
              <a:tr h="219075">
                <a:tc>
                  <a:txBody>
                    <a:bodyPr/>
                    <a:lstStyle/>
                    <a:p>
                      <a:pPr>
                        <a:spcAft>
                          <a:spcPts val="0"/>
                        </a:spcAft>
                      </a:pP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000" dirty="0" err="1">
                          <a:effectLst/>
                        </a:rPr>
                        <a:t>Nhiều</a:t>
                      </a:r>
                      <a:r>
                        <a:rPr lang="en-US" sz="2000" baseline="0" dirty="0">
                          <a:effectLst/>
                        </a:rPr>
                        <a:t> </a:t>
                      </a:r>
                      <a:r>
                        <a:rPr lang="en-US" sz="2000" dirty="0" err="1">
                          <a:effectLst/>
                        </a:rPr>
                        <a:t>nhất</a:t>
                      </a:r>
                      <a:r>
                        <a:rPr lang="en-US" sz="2000" dirty="0">
                          <a:effectLst/>
                        </a:rPr>
                        <a:t> (</a:t>
                      </a:r>
                      <a:r>
                        <a:rPr lang="en-US" sz="2000" dirty="0" err="1">
                          <a:effectLst/>
                        </a:rPr>
                        <a:t>năm</a:t>
                      </a:r>
                      <a:r>
                        <a:rPr lang="en-US" sz="2000" dirty="0">
                          <a:effectLst/>
                        </a:rPr>
                        <a:t>)</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42</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 xmlns:a16="http://schemas.microsoft.com/office/drawing/2014/main" val="10005"/>
                  </a:ext>
                </a:extLst>
              </a:tr>
              <a:tr h="209550">
                <a:tc>
                  <a:txBody>
                    <a:bodyPr/>
                    <a:lstStyle/>
                    <a:p>
                      <a:pPr>
                        <a:spcAft>
                          <a:spcPts val="0"/>
                        </a:spcAft>
                      </a:pPr>
                      <a:r>
                        <a:rPr lang="en-US" sz="2000" dirty="0" err="1">
                          <a:effectLst/>
                        </a:rPr>
                        <a:t>Tần</a:t>
                      </a:r>
                      <a:r>
                        <a:rPr lang="en-US" sz="2000" dirty="0">
                          <a:effectLst/>
                        </a:rPr>
                        <a:t> </a:t>
                      </a:r>
                      <a:r>
                        <a:rPr lang="en-US" sz="2000" dirty="0" err="1">
                          <a:effectLst/>
                        </a:rPr>
                        <a:t>suất</a:t>
                      </a:r>
                      <a:r>
                        <a:rPr lang="en-US" sz="2000" dirty="0">
                          <a:effectLst/>
                        </a:rPr>
                        <a:t> SD heroin </a:t>
                      </a:r>
                      <a:r>
                        <a:rPr lang="en-US" sz="2000" dirty="0" err="1">
                          <a:effectLst/>
                        </a:rPr>
                        <a:t>trước</a:t>
                      </a:r>
                      <a:r>
                        <a:rPr lang="en-US" sz="2000" dirty="0">
                          <a:effectLst/>
                        </a:rPr>
                        <a:t> </a:t>
                      </a:r>
                      <a:r>
                        <a:rPr lang="en-US" sz="2000" dirty="0" err="1">
                          <a:effectLst/>
                        </a:rPr>
                        <a:t>khi</a:t>
                      </a:r>
                      <a:r>
                        <a:rPr lang="en-US" sz="2000" dirty="0">
                          <a:effectLst/>
                        </a:rPr>
                        <a:t> </a:t>
                      </a:r>
                      <a:r>
                        <a:rPr lang="en-US" sz="2000" dirty="0" err="1">
                          <a:effectLst/>
                        </a:rPr>
                        <a:t>vào</a:t>
                      </a:r>
                      <a:r>
                        <a:rPr lang="en-US" sz="2000" dirty="0">
                          <a:effectLst/>
                        </a:rPr>
                        <a:t> </a:t>
                      </a:r>
                      <a:r>
                        <a:rPr lang="en-US" sz="2000" dirty="0" err="1">
                          <a:effectLst/>
                        </a:rPr>
                        <a:t>điều</a:t>
                      </a:r>
                      <a:r>
                        <a:rPr lang="en-US" sz="2000" dirty="0">
                          <a:effectLst/>
                        </a:rPr>
                        <a:t> trị</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557</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 xmlns:a16="http://schemas.microsoft.com/office/drawing/2014/main" val="10006"/>
                  </a:ext>
                </a:extLst>
              </a:tr>
              <a:tr h="209550">
                <a:tc>
                  <a:txBody>
                    <a:bodyPr/>
                    <a:lstStyle/>
                    <a:p>
                      <a:pPr algn="r">
                        <a:spcAft>
                          <a:spcPts val="0"/>
                        </a:spcAft>
                      </a:pPr>
                      <a:r>
                        <a:rPr lang="en-US" sz="2000">
                          <a:effectLst/>
                        </a:rPr>
                        <a:t>1 lần/ngày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44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7.9%</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Trung bình (lần/ngày)</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3</a:t>
                      </a:r>
                      <a:endParaRPr lang="en-US" sz="2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 xmlns:a16="http://schemas.microsoft.com/office/drawing/2014/main" val="10007"/>
                  </a:ext>
                </a:extLst>
              </a:tr>
              <a:tr h="209550">
                <a:tc>
                  <a:txBody>
                    <a:bodyPr/>
                    <a:lstStyle/>
                    <a:p>
                      <a:pPr algn="r">
                        <a:spcAft>
                          <a:spcPts val="0"/>
                        </a:spcAft>
                      </a:pPr>
                      <a:r>
                        <a:rPr lang="en-US" sz="2000">
                          <a:effectLst/>
                        </a:rPr>
                        <a:t>2-3 lần/ngày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369</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66.2%</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Thấp nhất (lần/ngày)</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a:t>
                      </a:r>
                      <a:endParaRPr lang="en-US" sz="2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 xmlns:a16="http://schemas.microsoft.com/office/drawing/2014/main" val="10008"/>
                  </a:ext>
                </a:extLst>
              </a:tr>
              <a:tr h="209550">
                <a:tc>
                  <a:txBody>
                    <a:bodyPr/>
                    <a:lstStyle/>
                    <a:p>
                      <a:pPr algn="r">
                        <a:spcAft>
                          <a:spcPts val="0"/>
                        </a:spcAft>
                      </a:pPr>
                      <a:r>
                        <a:rPr lang="en-US" sz="2000">
                          <a:effectLst/>
                        </a:rPr>
                        <a:t>4-5 lần/ngày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134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24.1%</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Cao nhất (lần/ngày)</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10</a:t>
                      </a:r>
                      <a:endParaRPr lang="en-US" sz="2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 xmlns:a16="http://schemas.microsoft.com/office/drawing/2014/main" val="10009"/>
                  </a:ext>
                </a:extLst>
              </a:tr>
              <a:tr h="219075">
                <a:tc>
                  <a:txBody>
                    <a:bodyPr/>
                    <a:lstStyle/>
                    <a:p>
                      <a:pPr algn="r">
                        <a:spcAft>
                          <a:spcPts val="0"/>
                        </a:spcAft>
                      </a:pPr>
                      <a:r>
                        <a:rPr lang="en-US" sz="2000">
                          <a:effectLst/>
                        </a:rPr>
                        <a:t>&gt; 5 lần/ngày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10</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1.8%</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 xmlns:a16="http://schemas.microsoft.com/office/drawing/2014/main" val="10010"/>
                  </a:ext>
                </a:extLst>
              </a:tr>
            </a:tbl>
          </a:graphicData>
        </a:graphic>
      </p:graphicFrame>
    </p:spTree>
    <p:extLst>
      <p:ext uri="{BB962C8B-B14F-4D97-AF65-F5344CB8AC3E}">
        <p14:creationId xmlns:p14="http://schemas.microsoft.com/office/powerpoint/2010/main" val="3507767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err="1"/>
              <a:t>Tình</a:t>
            </a:r>
            <a:r>
              <a:rPr lang="en-US" dirty="0"/>
              <a:t> </a:t>
            </a:r>
            <a:r>
              <a:rPr lang="en-US" dirty="0" err="1"/>
              <a:t>hình</a:t>
            </a:r>
            <a:r>
              <a:rPr lang="en-US" dirty="0"/>
              <a:t> </a:t>
            </a:r>
            <a:r>
              <a:rPr lang="en-US" dirty="0" err="1"/>
              <a:t>điều</a:t>
            </a:r>
            <a:r>
              <a:rPr lang="en-US" dirty="0"/>
              <a:t> </a:t>
            </a:r>
            <a:r>
              <a:rPr lang="en-US" dirty="0" err="1"/>
              <a:t>trị</a:t>
            </a:r>
            <a:r>
              <a:rPr lang="en-US" dirty="0"/>
              <a:t> Methadone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898626"/>
              </p:ext>
            </p:extLst>
          </p:nvPr>
        </p:nvGraphicFramePr>
        <p:xfrm>
          <a:off x="304801" y="1523997"/>
          <a:ext cx="8534401" cy="4651598"/>
        </p:xfrm>
        <a:graphic>
          <a:graphicData uri="http://schemas.openxmlformats.org/drawingml/2006/table">
            <a:tbl>
              <a:tblPr firstRow="1" firstCol="1" bandRow="1">
                <a:tableStyleId>{5C22544A-7EE6-4342-B048-85BDC9FD1C3A}</a:tableStyleId>
              </a:tblPr>
              <a:tblGrid>
                <a:gridCol w="3047999">
                  <a:extLst>
                    <a:ext uri="{9D8B030D-6E8A-4147-A177-3AD203B41FA5}">
                      <a16:colId xmlns="" xmlns:a16="http://schemas.microsoft.com/office/drawing/2014/main" val="20000"/>
                    </a:ext>
                  </a:extLst>
                </a:gridCol>
                <a:gridCol w="830003">
                  <a:extLst>
                    <a:ext uri="{9D8B030D-6E8A-4147-A177-3AD203B41FA5}">
                      <a16:colId xmlns="" xmlns:a16="http://schemas.microsoft.com/office/drawing/2014/main" val="20001"/>
                    </a:ext>
                  </a:extLst>
                </a:gridCol>
                <a:gridCol w="922597">
                  <a:extLst>
                    <a:ext uri="{9D8B030D-6E8A-4147-A177-3AD203B41FA5}">
                      <a16:colId xmlns="" xmlns:a16="http://schemas.microsoft.com/office/drawing/2014/main" val="20002"/>
                    </a:ext>
                  </a:extLst>
                </a:gridCol>
                <a:gridCol w="3107535">
                  <a:extLst>
                    <a:ext uri="{9D8B030D-6E8A-4147-A177-3AD203B41FA5}">
                      <a16:colId xmlns="" xmlns:a16="http://schemas.microsoft.com/office/drawing/2014/main" val="20003"/>
                    </a:ext>
                  </a:extLst>
                </a:gridCol>
                <a:gridCol w="626267">
                  <a:extLst>
                    <a:ext uri="{9D8B030D-6E8A-4147-A177-3AD203B41FA5}">
                      <a16:colId xmlns="" xmlns:a16="http://schemas.microsoft.com/office/drawing/2014/main" val="20004"/>
                    </a:ext>
                  </a:extLst>
                </a:gridCol>
              </a:tblGrid>
              <a:tr h="496999">
                <a:tc>
                  <a:txBody>
                    <a:bodyPr/>
                    <a:lstStyle/>
                    <a:p>
                      <a:pPr algn="just">
                        <a:spcAft>
                          <a:spcPts val="0"/>
                        </a:spcAft>
                      </a:pPr>
                      <a:r>
                        <a:rPr lang="en-US" sz="2000">
                          <a:effectLst/>
                        </a:rPr>
                        <a:t>Đặc điểm</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dirty="0">
                          <a:effectLst/>
                        </a:rPr>
                        <a:t>#</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a:effectLst/>
                        </a:rPr>
                        <a:t>%</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gridSpan="2">
                  <a:txBody>
                    <a:bodyPr/>
                    <a:lstStyle/>
                    <a:p>
                      <a:pPr algn="ctr">
                        <a:spcAft>
                          <a:spcPts val="0"/>
                        </a:spcAft>
                      </a:pPr>
                      <a:r>
                        <a:rPr lang="en-US" sz="2000">
                          <a:effectLst/>
                        </a:rPr>
                        <a:t>Mô tả</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extLst>
                  <a:ext uri="{0D108BD9-81ED-4DB2-BD59-A6C34878D82A}">
                    <a16:rowId xmlns="" xmlns:a16="http://schemas.microsoft.com/office/drawing/2014/main" val="10000"/>
                  </a:ext>
                </a:extLst>
              </a:tr>
              <a:tr h="262836">
                <a:tc>
                  <a:txBody>
                    <a:bodyPr/>
                    <a:lstStyle/>
                    <a:p>
                      <a:pPr>
                        <a:spcAft>
                          <a:spcPts val="0"/>
                        </a:spcAft>
                      </a:pPr>
                      <a:r>
                        <a:rPr lang="en-US" sz="2000" dirty="0" err="1">
                          <a:effectLst/>
                        </a:rPr>
                        <a:t>Thời</a:t>
                      </a:r>
                      <a:r>
                        <a:rPr lang="en-US" sz="2000" dirty="0">
                          <a:effectLst/>
                        </a:rPr>
                        <a:t> </a:t>
                      </a:r>
                      <a:r>
                        <a:rPr lang="en-US" sz="2000" dirty="0" err="1">
                          <a:effectLst/>
                        </a:rPr>
                        <a:t>gian</a:t>
                      </a:r>
                      <a:r>
                        <a:rPr lang="en-US" sz="2000" dirty="0">
                          <a:effectLst/>
                        </a:rPr>
                        <a:t> </a:t>
                      </a:r>
                      <a:r>
                        <a:rPr lang="en-US" sz="2000" dirty="0" err="1">
                          <a:effectLst/>
                        </a:rPr>
                        <a:t>điều</a:t>
                      </a:r>
                      <a:r>
                        <a:rPr lang="en-US" sz="2000" dirty="0">
                          <a:effectLst/>
                        </a:rPr>
                        <a:t> </a:t>
                      </a:r>
                      <a:r>
                        <a:rPr lang="en-US" sz="2000" dirty="0" err="1">
                          <a:effectLst/>
                        </a:rPr>
                        <a:t>trị</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557</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 xmlns:a16="http://schemas.microsoft.com/office/drawing/2014/main" val="10001"/>
                  </a:ext>
                </a:extLst>
              </a:tr>
              <a:tr h="496999">
                <a:tc>
                  <a:txBody>
                    <a:bodyPr/>
                    <a:lstStyle/>
                    <a:p>
                      <a:pPr algn="r">
                        <a:spcAft>
                          <a:spcPts val="0"/>
                        </a:spcAft>
                      </a:pPr>
                      <a:r>
                        <a:rPr lang="en-US" sz="2000">
                          <a:effectLst/>
                        </a:rPr>
                        <a:t>13-24 tháng</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175</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31.4%</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Trung bình (tháng)</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44.4</a:t>
                      </a:r>
                      <a:endParaRPr lang="en-US" sz="2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 xmlns:a16="http://schemas.microsoft.com/office/drawing/2014/main" val="10002"/>
                  </a:ext>
                </a:extLst>
              </a:tr>
              <a:tr h="262836">
                <a:tc>
                  <a:txBody>
                    <a:bodyPr/>
                    <a:lstStyle/>
                    <a:p>
                      <a:pPr algn="r">
                        <a:spcAft>
                          <a:spcPts val="0"/>
                        </a:spcAft>
                      </a:pPr>
                      <a:r>
                        <a:rPr lang="en-US" sz="2000">
                          <a:effectLst/>
                        </a:rPr>
                        <a:t>25-48 tháng</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130</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23.3%</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Thấp nhất (tháng)</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13</a:t>
                      </a:r>
                      <a:endParaRPr lang="en-US" sz="2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 xmlns:a16="http://schemas.microsoft.com/office/drawing/2014/main" val="10003"/>
                  </a:ext>
                </a:extLst>
              </a:tr>
              <a:tr h="262836">
                <a:tc>
                  <a:txBody>
                    <a:bodyPr/>
                    <a:lstStyle/>
                    <a:p>
                      <a:pPr algn="r">
                        <a:spcAft>
                          <a:spcPts val="0"/>
                        </a:spcAft>
                      </a:pPr>
                      <a:r>
                        <a:rPr lang="en-US" sz="2000">
                          <a:effectLst/>
                        </a:rPr>
                        <a:t>49-72 tháng</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138</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24.5%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Cao nhất (tháng)</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91</a:t>
                      </a:r>
                      <a:endParaRPr lang="en-US" sz="2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 xmlns:a16="http://schemas.microsoft.com/office/drawing/2014/main" val="10004"/>
                  </a:ext>
                </a:extLst>
              </a:tr>
              <a:tr h="274783">
                <a:tc>
                  <a:txBody>
                    <a:bodyPr/>
                    <a:lstStyle/>
                    <a:p>
                      <a:pPr algn="r">
                        <a:spcAft>
                          <a:spcPts val="0"/>
                        </a:spcAft>
                      </a:pPr>
                      <a:r>
                        <a:rPr lang="en-US" sz="2000">
                          <a:effectLst/>
                        </a:rPr>
                        <a:t>&gt; 72 tháng</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114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20.5%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 xmlns:a16="http://schemas.microsoft.com/office/drawing/2014/main" val="10005"/>
                  </a:ext>
                </a:extLst>
              </a:tr>
              <a:tr h="341204">
                <a:tc>
                  <a:txBody>
                    <a:bodyPr/>
                    <a:lstStyle/>
                    <a:p>
                      <a:pPr>
                        <a:spcAft>
                          <a:spcPts val="0"/>
                        </a:spcAft>
                      </a:pPr>
                      <a:r>
                        <a:rPr lang="en-US" sz="2000">
                          <a:effectLst/>
                        </a:rPr>
                        <a:t>Liều Methadone hiện tại</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557</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gridSpan="2">
                  <a:txBody>
                    <a:bodyPr/>
                    <a:lstStyle/>
                    <a:p>
                      <a:pPr algn="just">
                        <a:spcAft>
                          <a:spcPts val="0"/>
                        </a:spcAft>
                      </a:pPr>
                      <a:r>
                        <a:rPr lang="en-US" sz="2000" dirty="0">
                          <a:effectLst/>
                        </a:rPr>
                        <a:t> </a:t>
                      </a:r>
                      <a:r>
                        <a:rPr lang="en-US" sz="2000" dirty="0">
                          <a:solidFill>
                            <a:srgbClr val="FF0000"/>
                          </a:solidFill>
                          <a:effectLst/>
                        </a:rPr>
                        <a:t>70% </a:t>
                      </a:r>
                      <a:r>
                        <a:rPr lang="en-US" sz="2000" dirty="0" err="1">
                          <a:solidFill>
                            <a:srgbClr val="FF0000"/>
                          </a:solidFill>
                          <a:effectLst/>
                        </a:rPr>
                        <a:t>uống</a:t>
                      </a:r>
                      <a:r>
                        <a:rPr lang="en-US" sz="2000" baseline="0" dirty="0">
                          <a:solidFill>
                            <a:srgbClr val="FF0000"/>
                          </a:solidFill>
                          <a:effectLst/>
                        </a:rPr>
                        <a:t> </a:t>
                      </a:r>
                      <a:r>
                        <a:rPr lang="en-US" sz="2000" baseline="0" dirty="0" err="1">
                          <a:solidFill>
                            <a:srgbClr val="FF0000"/>
                          </a:solidFill>
                          <a:effectLst/>
                        </a:rPr>
                        <a:t>thuốc</a:t>
                      </a:r>
                      <a:r>
                        <a:rPr lang="en-US" sz="2000" baseline="0" dirty="0">
                          <a:solidFill>
                            <a:srgbClr val="FF0000"/>
                          </a:solidFill>
                          <a:effectLst/>
                        </a:rPr>
                        <a:t> </a:t>
                      </a:r>
                      <a:r>
                        <a:rPr lang="en-US" sz="2000" baseline="0" dirty="0" err="1">
                          <a:solidFill>
                            <a:srgbClr val="FF0000"/>
                          </a:solidFill>
                          <a:effectLst/>
                        </a:rPr>
                        <a:t>tại</a:t>
                      </a:r>
                      <a:r>
                        <a:rPr lang="en-US" sz="2000" baseline="0" dirty="0">
                          <a:solidFill>
                            <a:srgbClr val="FF0000"/>
                          </a:solidFill>
                          <a:effectLst/>
                        </a:rPr>
                        <a:t> </a:t>
                      </a:r>
                      <a:r>
                        <a:rPr lang="en-US" sz="2000" baseline="0" dirty="0" err="1">
                          <a:solidFill>
                            <a:srgbClr val="FF0000"/>
                          </a:solidFill>
                          <a:effectLst/>
                        </a:rPr>
                        <a:t>nơi</a:t>
                      </a:r>
                      <a:r>
                        <a:rPr lang="en-US" sz="2000" baseline="0" dirty="0">
                          <a:solidFill>
                            <a:srgbClr val="FF0000"/>
                          </a:solidFill>
                          <a:effectLst/>
                        </a:rPr>
                        <a:t> </a:t>
                      </a:r>
                      <a:r>
                        <a:rPr lang="en-US" sz="2000" baseline="0" dirty="0" err="1">
                          <a:solidFill>
                            <a:srgbClr val="FF0000"/>
                          </a:solidFill>
                          <a:effectLst/>
                        </a:rPr>
                        <a:t>cư</a:t>
                      </a:r>
                      <a:r>
                        <a:rPr lang="en-US" sz="2000" baseline="0" dirty="0">
                          <a:solidFill>
                            <a:srgbClr val="FF0000"/>
                          </a:solidFill>
                          <a:effectLst/>
                        </a:rPr>
                        <a:t> </a:t>
                      </a:r>
                      <a:r>
                        <a:rPr lang="en-US" sz="2000" baseline="0" dirty="0" err="1">
                          <a:solidFill>
                            <a:srgbClr val="FF0000"/>
                          </a:solidFill>
                          <a:effectLst/>
                        </a:rPr>
                        <a:t>trú</a:t>
                      </a:r>
                      <a:endParaRPr lang="en-US" sz="2000" dirty="0">
                        <a:solidFill>
                          <a:srgbClr val="FF0000"/>
                        </a:solidFill>
                        <a:effectLst/>
                        <a:latin typeface="Times New Roman" panose="02020603050405020304" pitchFamily="18" charset="0"/>
                        <a:ea typeface="Times New Roman" panose="02020603050405020304" pitchFamily="18" charset="0"/>
                      </a:endParaRPr>
                    </a:p>
                    <a:p>
                      <a:pPr algn="r">
                        <a:spcAft>
                          <a:spcPts val="0"/>
                        </a:spcAft>
                      </a:pP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pPr algn="r">
                        <a:spcAft>
                          <a:spcPts val="0"/>
                        </a:spcAft>
                      </a:pP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 xmlns:a16="http://schemas.microsoft.com/office/drawing/2014/main" val="10006"/>
                  </a:ext>
                </a:extLst>
              </a:tr>
              <a:tr h="262836">
                <a:tc>
                  <a:txBody>
                    <a:bodyPr/>
                    <a:lstStyle/>
                    <a:p>
                      <a:pPr algn="r">
                        <a:spcAft>
                          <a:spcPts val="0"/>
                        </a:spcAft>
                      </a:pPr>
                      <a:r>
                        <a:rPr lang="en-US" sz="2000">
                          <a:effectLst/>
                        </a:rPr>
                        <a:t>&lt; 60mg/ngày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158</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28.4%</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 xmlns:a16="http://schemas.microsoft.com/office/drawing/2014/main" val="10007"/>
                  </a:ext>
                </a:extLst>
              </a:tr>
              <a:tr h="496999">
                <a:tc>
                  <a:txBody>
                    <a:bodyPr/>
                    <a:lstStyle/>
                    <a:p>
                      <a:pPr algn="r">
                        <a:spcAft>
                          <a:spcPts val="0"/>
                        </a:spcAft>
                      </a:pPr>
                      <a:r>
                        <a:rPr lang="en-US" sz="2000">
                          <a:effectLst/>
                        </a:rPr>
                        <a:t>Từ 60-120mg/ngày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198</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35.5%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Trung bình (mg/ngày)</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117.4</a:t>
                      </a:r>
                      <a:endParaRPr lang="en-US" sz="2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 xmlns:a16="http://schemas.microsoft.com/office/drawing/2014/main" val="10008"/>
                  </a:ext>
                </a:extLst>
              </a:tr>
              <a:tr h="262836">
                <a:tc>
                  <a:txBody>
                    <a:bodyPr/>
                    <a:lstStyle/>
                    <a:p>
                      <a:pPr algn="r">
                        <a:spcAft>
                          <a:spcPts val="0"/>
                        </a:spcAft>
                      </a:pPr>
                      <a:r>
                        <a:rPr lang="en-US" sz="2000">
                          <a:effectLst/>
                        </a:rPr>
                        <a:t>Từ 121-200mg/ngày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120</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21.5%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Thấp nhất (mg/ngày)</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a:t>
                      </a:r>
                      <a:endParaRPr lang="en-US" sz="2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 xmlns:a16="http://schemas.microsoft.com/office/drawing/2014/main" val="10009"/>
                  </a:ext>
                </a:extLst>
              </a:tr>
              <a:tr h="262836">
                <a:tc>
                  <a:txBody>
                    <a:bodyPr/>
                    <a:lstStyle/>
                    <a:p>
                      <a:pPr algn="r">
                        <a:spcAft>
                          <a:spcPts val="0"/>
                        </a:spcAft>
                      </a:pPr>
                      <a:r>
                        <a:rPr lang="en-US" sz="2000">
                          <a:effectLst/>
                        </a:rPr>
                        <a:t>Từ 201-300mg/ngày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67</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12.0%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Cao nhất (mg/ngày)</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430</a:t>
                      </a:r>
                      <a:endParaRPr lang="en-US" sz="200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 xmlns:a16="http://schemas.microsoft.com/office/drawing/2014/main" val="10010"/>
                  </a:ext>
                </a:extLst>
              </a:tr>
              <a:tr h="262836">
                <a:tc>
                  <a:txBody>
                    <a:bodyPr/>
                    <a:lstStyle/>
                    <a:p>
                      <a:pPr algn="r">
                        <a:spcAft>
                          <a:spcPts val="0"/>
                        </a:spcAft>
                      </a:pPr>
                      <a:r>
                        <a:rPr lang="en-US" sz="2000">
                          <a:effectLst/>
                        </a:rPr>
                        <a:t>&gt; 300mg/ngày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extLst>
                  <a:ext uri="{0D108BD9-81ED-4DB2-BD59-A6C34878D82A}">
                    <a16:rowId xmlns="" xmlns:a16="http://schemas.microsoft.com/office/drawing/2014/main" val="10011"/>
                  </a:ext>
                </a:extLst>
              </a:tr>
            </a:tbl>
          </a:graphicData>
        </a:graphic>
      </p:graphicFrame>
    </p:spTree>
    <p:extLst>
      <p:ext uri="{BB962C8B-B14F-4D97-AF65-F5344CB8AC3E}">
        <p14:creationId xmlns:p14="http://schemas.microsoft.com/office/powerpoint/2010/main" val="2095008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b="1" dirty="0" err="1"/>
              <a:t>Đặc</a:t>
            </a:r>
            <a:r>
              <a:rPr lang="en-US" b="1" dirty="0"/>
              <a:t> </a:t>
            </a:r>
            <a:r>
              <a:rPr lang="en-US" b="1" dirty="0" err="1"/>
              <a:t>điểm</a:t>
            </a:r>
            <a:r>
              <a:rPr lang="en-US" b="1" dirty="0"/>
              <a:t> </a:t>
            </a:r>
            <a:r>
              <a:rPr lang="en-US" b="1" dirty="0" err="1"/>
              <a:t>bệnh</a:t>
            </a:r>
            <a:r>
              <a:rPr lang="en-US" b="1" dirty="0"/>
              <a:t> </a:t>
            </a:r>
            <a:r>
              <a:rPr lang="en-US" b="1" dirty="0" err="1"/>
              <a:t>lý</a:t>
            </a:r>
            <a:r>
              <a:rPr lang="en-US" b="1" dirty="0"/>
              <a:t> </a:t>
            </a:r>
            <a:r>
              <a:rPr lang="en-US" b="1" dirty="0" err="1"/>
              <a:t>đồng</a:t>
            </a:r>
            <a:r>
              <a:rPr lang="en-US" b="1" dirty="0"/>
              <a:t> </a:t>
            </a:r>
            <a:r>
              <a:rPr lang="en-US" b="1" dirty="0" err="1"/>
              <a:t>diễn</a:t>
            </a:r>
            <a:endParaRPr lang="en-US" b="1" dirty="0"/>
          </a:p>
        </p:txBody>
      </p:sp>
      <p:pic>
        <p:nvPicPr>
          <p:cNvPr id="5122" name="Chart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981200"/>
            <a:ext cx="82296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20694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b="1" dirty="0" err="1"/>
              <a:t>Kết</a:t>
            </a:r>
            <a:r>
              <a:rPr lang="en-US" b="1" dirty="0"/>
              <a:t> </a:t>
            </a:r>
            <a:r>
              <a:rPr lang="en-US" b="1" dirty="0" err="1"/>
              <a:t>quả</a:t>
            </a:r>
            <a:r>
              <a:rPr lang="en-US" b="1" dirty="0"/>
              <a:t> </a:t>
            </a:r>
            <a:r>
              <a:rPr lang="en-US" b="1" dirty="0" err="1"/>
              <a:t>xét</a:t>
            </a:r>
            <a:r>
              <a:rPr lang="en-US" b="1" dirty="0"/>
              <a:t> </a:t>
            </a:r>
            <a:r>
              <a:rPr lang="en-US" b="1" dirty="0" err="1"/>
              <a:t>nghiệm</a:t>
            </a:r>
            <a:r>
              <a:rPr lang="en-US" b="1" dirty="0"/>
              <a:t> </a:t>
            </a:r>
            <a:r>
              <a:rPr lang="en-US" b="1" dirty="0" err="1"/>
              <a:t>nước</a:t>
            </a:r>
            <a:r>
              <a:rPr lang="en-US" b="1" dirty="0"/>
              <a:t> </a:t>
            </a:r>
            <a:r>
              <a:rPr lang="en-US" b="1" dirty="0" err="1"/>
              <a:t>tiểu</a:t>
            </a:r>
            <a:endParaRPr lang="en-US" b="1" dirty="0"/>
          </a:p>
        </p:txBody>
      </p:sp>
      <p:graphicFrame>
        <p:nvGraphicFramePr>
          <p:cNvPr id="6" name="Chart 5"/>
          <p:cNvGraphicFramePr>
            <a:graphicFrameLocks/>
          </p:cNvGraphicFramePr>
          <p:nvPr>
            <p:extLst>
              <p:ext uri="{D42A27DB-BD31-4B8C-83A1-F6EECF244321}">
                <p14:modId xmlns:p14="http://schemas.microsoft.com/office/powerpoint/2010/main" val="2019128176"/>
              </p:ext>
            </p:extLst>
          </p:nvPr>
        </p:nvGraphicFramePr>
        <p:xfrm>
          <a:off x="457200" y="1600200"/>
          <a:ext cx="8661400" cy="525780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838200" y="1676400"/>
            <a:ext cx="6172200" cy="369332"/>
          </a:xfrm>
          <a:prstGeom prst="rect">
            <a:avLst/>
          </a:prstGeom>
          <a:noFill/>
        </p:spPr>
        <p:txBody>
          <a:bodyPr wrap="square" rtlCol="0">
            <a:spAutoFit/>
          </a:bodyPr>
          <a:lstStyle/>
          <a:p>
            <a:r>
              <a:rPr lang="en-US" dirty="0">
                <a:solidFill>
                  <a:srgbClr val="FF0000"/>
                </a:solidFill>
              </a:rPr>
              <a:t>12,6% </a:t>
            </a:r>
            <a:r>
              <a:rPr lang="en-US" dirty="0" err="1">
                <a:solidFill>
                  <a:srgbClr val="FF0000"/>
                </a:solidFill>
              </a:rPr>
              <a:t>dương</a:t>
            </a:r>
            <a:r>
              <a:rPr lang="en-US" dirty="0">
                <a:solidFill>
                  <a:srgbClr val="FF0000"/>
                </a:solidFill>
              </a:rPr>
              <a:t> </a:t>
            </a:r>
            <a:r>
              <a:rPr lang="en-US" dirty="0" err="1">
                <a:solidFill>
                  <a:srgbClr val="FF0000"/>
                </a:solidFill>
              </a:rPr>
              <a:t>tính</a:t>
            </a:r>
            <a:r>
              <a:rPr lang="en-US" dirty="0">
                <a:solidFill>
                  <a:srgbClr val="FF0000"/>
                </a:solidFill>
              </a:rPr>
              <a:t> </a:t>
            </a:r>
            <a:r>
              <a:rPr lang="en-US" dirty="0" err="1">
                <a:solidFill>
                  <a:srgbClr val="FF0000"/>
                </a:solidFill>
              </a:rPr>
              <a:t>với</a:t>
            </a:r>
            <a:r>
              <a:rPr lang="en-US" dirty="0">
                <a:solidFill>
                  <a:srgbClr val="FF0000"/>
                </a:solidFill>
              </a:rPr>
              <a:t> AMP </a:t>
            </a:r>
            <a:r>
              <a:rPr lang="en-US" dirty="0" err="1">
                <a:solidFill>
                  <a:srgbClr val="FF0000"/>
                </a:solidFill>
              </a:rPr>
              <a:t>hoặc</a:t>
            </a:r>
            <a:r>
              <a:rPr lang="en-US" dirty="0">
                <a:solidFill>
                  <a:srgbClr val="FF0000"/>
                </a:solidFill>
              </a:rPr>
              <a:t> MET </a:t>
            </a:r>
            <a:r>
              <a:rPr lang="en-US" dirty="0" err="1">
                <a:solidFill>
                  <a:srgbClr val="FF0000"/>
                </a:solidFill>
              </a:rPr>
              <a:t>trong</a:t>
            </a:r>
            <a:r>
              <a:rPr lang="en-US" dirty="0">
                <a:solidFill>
                  <a:srgbClr val="FF0000"/>
                </a:solidFill>
              </a:rPr>
              <a:t> </a:t>
            </a:r>
            <a:r>
              <a:rPr lang="en-US" dirty="0" err="1">
                <a:solidFill>
                  <a:srgbClr val="FF0000"/>
                </a:solidFill>
              </a:rPr>
              <a:t>tháng</a:t>
            </a:r>
            <a:r>
              <a:rPr lang="en-US" dirty="0">
                <a:solidFill>
                  <a:srgbClr val="FF0000"/>
                </a:solidFill>
              </a:rPr>
              <a:t> 12/2015</a:t>
            </a:r>
          </a:p>
        </p:txBody>
      </p:sp>
    </p:spTree>
    <p:extLst>
      <p:ext uri="{BB962C8B-B14F-4D97-AF65-F5344CB8AC3E}">
        <p14:creationId xmlns:p14="http://schemas.microsoft.com/office/powerpoint/2010/main" val="3071259494"/>
      </p:ext>
    </p:extLst>
  </p:cSld>
  <p:clrMapOvr>
    <a:masterClrMapping/>
  </p:clrMapOvr>
</p:sld>
</file>

<file path=ppt/theme/theme1.xml><?xml version="1.0" encoding="utf-8"?>
<a:theme xmlns:a="http://schemas.openxmlformats.org/drawingml/2006/main" name="Office Theme">
  <a:themeElements>
    <a:clrScheme name="Office">
      <a:dk1>
        <a:sysClr val="windowText" lastClr="1F1F1F"/>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1563</TotalTime>
  <Words>910</Words>
  <Application>Microsoft Office PowerPoint</Application>
  <PresentationFormat>On-screen Show (4:3)</PresentationFormat>
  <Paragraphs>251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Sử dụng Amphetamine và Methamphetamine trên nhóm bệnh nhân Methadone (MTD) tại TP.HCM và các yếu tố ảnh hưởng</vt:lpstr>
      <vt:lpstr>Mục tiêu nghiên cứu</vt:lpstr>
      <vt:lpstr>Kết quả</vt:lpstr>
      <vt:lpstr>1. Đặc điểm nhân khẩu xã hội</vt:lpstr>
      <vt:lpstr>Tiền sử sử dụng ma túy</vt:lpstr>
      <vt:lpstr>Tiền sử sử dụng ma túy</vt:lpstr>
      <vt:lpstr>Tình hình điều trị Methadone</vt:lpstr>
      <vt:lpstr>Đặc điểm bệnh lý đồng diễn</vt:lpstr>
      <vt:lpstr>Kết quả xét nghiệm nước tiểu</vt:lpstr>
      <vt:lpstr>Mô hình hồi quy giữa yếu tố tương quan và vấn đề sử dụng AMP/MET</vt:lpstr>
      <vt:lpstr>Kết luận</vt:lpstr>
      <vt:lpstr>Khuyến nghị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Tỷ lệ sử dụng Amphetamine và Methamphetamine trong nhóm bệnh nhân tham gia điều trị nghiện chất dạng thuốc phiện bằng thuốc Methadone (MTD) tại thành phố Hồ Chí Minh và các yếu tố ảnh hưởng</dc:title>
  <dc:creator>User</dc:creator>
  <cp:lastModifiedBy>Admin</cp:lastModifiedBy>
  <cp:revision>186</cp:revision>
  <dcterms:created xsi:type="dcterms:W3CDTF">2015-06-23T10:30:18Z</dcterms:created>
  <dcterms:modified xsi:type="dcterms:W3CDTF">2017-07-31T12:54:58Z</dcterms:modified>
</cp:coreProperties>
</file>