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77" r:id="rId2"/>
    <p:sldId id="267" r:id="rId3"/>
    <p:sldId id="268" r:id="rId4"/>
    <p:sldId id="266" r:id="rId5"/>
    <p:sldId id="265" r:id="rId6"/>
    <p:sldId id="258" r:id="rId7"/>
    <p:sldId id="263" r:id="rId8"/>
    <p:sldId id="261" r:id="rId9"/>
    <p:sldId id="262" r:id="rId10"/>
    <p:sldId id="260" r:id="rId11"/>
    <p:sldId id="264" r:id="rId12"/>
    <p:sldId id="259" r:id="rId13"/>
    <p:sldId id="272" r:id="rId14"/>
    <p:sldId id="273" r:id="rId15"/>
    <p:sldId id="274" r:id="rId16"/>
    <p:sldId id="269" r:id="rId17"/>
    <p:sldId id="270" r:id="rId18"/>
    <p:sldId id="271" r:id="rId19"/>
    <p:sldId id="275" r:id="rId20"/>
    <p:sldId id="276" r:id="rId21"/>
    <p:sldId id="27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987" autoAdjust="0"/>
    <p:restoredTop sz="94660"/>
  </p:normalViewPr>
  <p:slideViewPr>
    <p:cSldViewPr snapToGrid="0">
      <p:cViewPr varScale="1">
        <p:scale>
          <a:sx n="101" d="100"/>
          <a:sy n="101" d="100"/>
        </p:scale>
        <p:origin x="138" y="366"/>
      </p:cViewPr>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5DB12D-2010-44B4-9905-AE7419E830D0}" type="datetimeFigureOut">
              <a:rPr lang="en-US" smtClean="0"/>
              <a:t>8/2/2017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3D662F-F9A7-4F13-BE15-FC87CD8E7973}" type="slidenum">
              <a:rPr lang="en-US" smtClean="0"/>
              <a:t>‹#›</a:t>
            </a:fld>
            <a:endParaRPr lang="en-US"/>
          </a:p>
        </p:txBody>
      </p:sp>
    </p:spTree>
    <p:extLst>
      <p:ext uri="{BB962C8B-B14F-4D97-AF65-F5344CB8AC3E}">
        <p14:creationId xmlns:p14="http://schemas.microsoft.com/office/powerpoint/2010/main" val="28363719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4AB9068F-FFF4-4715-B587-785B6DDD97E1}" type="slidenum">
              <a:rPr lang="en-US" smtClean="0"/>
              <a:pPr/>
              <a:t>14</a:t>
            </a:fld>
            <a:endParaRPr lang="en-US" dirty="0"/>
          </a:p>
        </p:txBody>
      </p:sp>
      <p:sp>
        <p:nvSpPr>
          <p:cNvPr id="31747" name="Rectangle 2"/>
          <p:cNvSpPr>
            <a:spLocks noGrp="1" noRot="1" noChangeAspect="1" noChangeArrowheads="1" noTextEdit="1"/>
          </p:cNvSpPr>
          <p:nvPr>
            <p:ph type="sldImg"/>
          </p:nvPr>
        </p:nvSpPr>
        <p:spPr>
          <a:xfrm>
            <a:off x="1133475" y="449263"/>
            <a:ext cx="4591050" cy="2582862"/>
          </a:xfrm>
          <a:ln/>
        </p:spPr>
      </p:sp>
      <p:sp>
        <p:nvSpPr>
          <p:cNvPr id="31748" name="Rectangle 3"/>
          <p:cNvSpPr>
            <a:spLocks noGrp="1" noChangeArrowheads="1"/>
          </p:cNvSpPr>
          <p:nvPr>
            <p:ph type="body" idx="1"/>
          </p:nvPr>
        </p:nvSpPr>
        <p:spPr>
          <a:noFill/>
          <a:ln/>
        </p:spPr>
        <p:txBody>
          <a:bodyPr/>
          <a:lstStyle/>
          <a:p>
            <a:pPr eaLnBrk="1" hangingPunct="1"/>
            <a:endParaRPr lang="en-GB" dirty="0"/>
          </a:p>
        </p:txBody>
      </p:sp>
    </p:spTree>
    <p:extLst>
      <p:ext uri="{BB962C8B-B14F-4D97-AF65-F5344CB8AC3E}">
        <p14:creationId xmlns:p14="http://schemas.microsoft.com/office/powerpoint/2010/main" val="3605557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17A3D9C8-5047-4A75-AD49-585B9F873E14}" type="slidenum">
              <a:rPr lang="en-US" smtClean="0"/>
              <a:pPr/>
              <a:t>15</a:t>
            </a:fld>
            <a:endParaRPr lang="en-US" dirty="0"/>
          </a:p>
        </p:txBody>
      </p:sp>
      <p:sp>
        <p:nvSpPr>
          <p:cNvPr id="50179" name="Rectangle 2"/>
          <p:cNvSpPr>
            <a:spLocks noGrp="1" noRot="1" noChangeAspect="1" noChangeArrowheads="1" noTextEdit="1"/>
          </p:cNvSpPr>
          <p:nvPr>
            <p:ph type="sldImg"/>
          </p:nvPr>
        </p:nvSpPr>
        <p:spPr>
          <a:xfrm>
            <a:off x="1133475" y="449263"/>
            <a:ext cx="4591050" cy="2582862"/>
          </a:xfrm>
          <a:ln/>
        </p:spPr>
      </p:sp>
      <p:sp>
        <p:nvSpPr>
          <p:cNvPr id="50180" name="Rectangle 3"/>
          <p:cNvSpPr>
            <a:spLocks noGrp="1" noChangeArrowheads="1"/>
          </p:cNvSpPr>
          <p:nvPr>
            <p:ph type="body" idx="1"/>
          </p:nvPr>
        </p:nvSpPr>
        <p:spPr>
          <a:noFill/>
          <a:ln/>
        </p:spPr>
        <p:txBody>
          <a:bodyPr/>
          <a:lstStyle/>
          <a:p>
            <a:pPr marL="224325" indent="-224325"/>
            <a:endParaRPr lang="en-GB" dirty="0"/>
          </a:p>
        </p:txBody>
      </p:sp>
    </p:spTree>
    <p:extLst>
      <p:ext uri="{BB962C8B-B14F-4D97-AF65-F5344CB8AC3E}">
        <p14:creationId xmlns:p14="http://schemas.microsoft.com/office/powerpoint/2010/main" val="22155500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Footer Placeholder 3"/>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3383991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3229749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14708767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Content Placeholder 2"/>
          <p:cNvSpPr>
            <a:spLocks noGrp="1"/>
          </p:cNvSpPr>
          <p:nvPr>
            <p:ph sz="quarter" idx="1"/>
          </p:nvPr>
        </p:nvSpPr>
        <p:spPr>
          <a:xfrm>
            <a:off x="914400" y="1981200"/>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981200"/>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half" idx="3"/>
          </p:nvPr>
        </p:nvSpPr>
        <p:spPr>
          <a:xfrm>
            <a:off x="914400" y="4114800"/>
            <a:ext cx="10363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0"/>
          </p:nvPr>
        </p:nvSpPr>
        <p:spPr>
          <a:xfrm>
            <a:off x="4165600" y="6248400"/>
            <a:ext cx="3860800" cy="457200"/>
          </a:xfrm>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29662789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981200"/>
            <a:ext cx="10363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914400" y="4114800"/>
            <a:ext cx="10363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a:xfrm>
            <a:off x="4165600" y="6248400"/>
            <a:ext cx="3860800" cy="457200"/>
          </a:xfrm>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31775309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981200"/>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4114800"/>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0"/>
          </p:nvPr>
        </p:nvSpPr>
        <p:spPr>
          <a:xfrm>
            <a:off x="4165600" y="6248400"/>
            <a:ext cx="3860800" cy="457200"/>
          </a:xfrm>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549835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a:xfrm>
            <a:off x="4165600" y="6248400"/>
            <a:ext cx="3860800" cy="457200"/>
          </a:xfrm>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4616670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914400" y="609600"/>
            <a:ext cx="10363200" cy="1143000"/>
          </a:xfrm>
        </p:spPr>
        <p:txBody>
          <a:bodyPr/>
          <a:lstStyle/>
          <a:p>
            <a:r>
              <a:rPr lang="en-US"/>
              <a:t>Click to edit Master title style</a:t>
            </a:r>
          </a:p>
        </p:txBody>
      </p:sp>
      <p:sp>
        <p:nvSpPr>
          <p:cNvPr id="3" name="Content Placeholder 2"/>
          <p:cNvSpPr>
            <a:spLocks noGrp="1"/>
          </p:cNvSpPr>
          <p:nvPr>
            <p:ph sz="quarter" idx="1"/>
          </p:nvPr>
        </p:nvSpPr>
        <p:spPr>
          <a:xfrm>
            <a:off x="914400" y="1981200"/>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981200"/>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914400" y="4114800"/>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197600" y="4114800"/>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a:xfrm>
            <a:off x="4165600" y="6248400"/>
            <a:ext cx="3860800" cy="457200"/>
          </a:xfrm>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34752013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Basic Content Badge">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nchor="b" anchorCtr="0"/>
          <a:lstStyle>
            <a:lvl1pPr>
              <a:lnSpc>
                <a:spcPts val="2800"/>
              </a:lnSpc>
              <a:defRPr sz="2600" b="1" baseline="0">
                <a:solidFill>
                  <a:schemeClr val="bg1"/>
                </a:solidFill>
                <a:effectLst/>
              </a:defRPr>
            </a:lvl1pPr>
          </a:lstStyle>
          <a:p>
            <a:r>
              <a:rPr lang="en-US"/>
              <a:t>Click to edit Master title style</a:t>
            </a:r>
            <a:endParaRPr lang="en-US" dirty="0"/>
          </a:p>
        </p:txBody>
      </p:sp>
      <p:sp>
        <p:nvSpPr>
          <p:cNvPr id="3" name="Content Placeholder 2"/>
          <p:cNvSpPr>
            <a:spLocks noGrp="1"/>
          </p:cNvSpPr>
          <p:nvPr>
            <p:ph idx="1"/>
          </p:nvPr>
        </p:nvSpPr>
        <p:spPr>
          <a:xfrm>
            <a:off x="609600" y="1600201"/>
            <a:ext cx="10972800" cy="4191000"/>
          </a:xfrm>
          <a:prstGeom prst="rect">
            <a:avLst/>
          </a:prstGeom>
        </p:spPr>
        <p:txBody>
          <a:bodyPr/>
          <a:lstStyle>
            <a:lvl1pPr>
              <a:buClr>
                <a:schemeClr val="bg1"/>
              </a:buClr>
              <a:buSzPct val="70000"/>
              <a:buFont typeface="Wingdings" pitchFamily="2" charset="2"/>
              <a:buChar char="q"/>
              <a:defRPr sz="2400" b="1" baseline="0">
                <a:solidFill>
                  <a:schemeClr val="bg2"/>
                </a:solidFill>
              </a:defRPr>
            </a:lvl1pPr>
            <a:lvl2pPr>
              <a:buClr>
                <a:schemeClr val="bg1"/>
              </a:buClr>
              <a:buSzPct val="100000"/>
              <a:buFont typeface="Wingdings" pitchFamily="2" charset="2"/>
              <a:buChar char="§"/>
              <a:defRPr sz="2000">
                <a:solidFill>
                  <a:schemeClr val="bg2"/>
                </a:solidFill>
              </a:defRPr>
            </a:lvl2pPr>
            <a:lvl3pPr>
              <a:buClr>
                <a:schemeClr val="bg1"/>
              </a:buClr>
              <a:buSzPct val="100000"/>
              <a:buFont typeface="Arial" pitchFamily="34" charset="0"/>
              <a:buChar char="•"/>
              <a:defRPr sz="1800">
                <a:solidFill>
                  <a:schemeClr val="bg2"/>
                </a:solidFill>
              </a:defRPr>
            </a:lvl3pPr>
            <a:lvl4pPr>
              <a:buClr>
                <a:schemeClr val="bg1"/>
              </a:buClr>
              <a:buSzPct val="70000"/>
              <a:buFont typeface="Courier New" pitchFamily="49" charset="0"/>
              <a:buChar char="o"/>
              <a:defRPr sz="1800" baseline="0">
                <a:solidFill>
                  <a:schemeClr val="bg2"/>
                </a:solidFill>
              </a:defRPr>
            </a:lvl4pPr>
            <a:lvl5pPr>
              <a:buClr>
                <a:schemeClr val="bg1"/>
              </a:buClr>
              <a:buSzPct val="70000"/>
              <a:buFont typeface="Arial" pitchFamily="34" charset="0"/>
              <a:buChar char="•"/>
              <a:defRPr sz="18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8"/>
          <p:cNvSpPr>
            <a:spLocks noGrp="1"/>
          </p:cNvSpPr>
          <p:nvPr>
            <p:ph type="body" sz="quarter" idx="10"/>
          </p:nvPr>
        </p:nvSpPr>
        <p:spPr>
          <a:xfrm>
            <a:off x="609600" y="5791200"/>
            <a:ext cx="89408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a:t>Click to edit Master text styles</a:t>
            </a:r>
          </a:p>
        </p:txBody>
      </p:sp>
    </p:spTree>
    <p:extLst>
      <p:ext uri="{BB962C8B-B14F-4D97-AF65-F5344CB8AC3E}">
        <p14:creationId xmlns:p14="http://schemas.microsoft.com/office/powerpoint/2010/main" val="1295703131"/>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0352" y="228600"/>
            <a:ext cx="10687049" cy="914400"/>
          </a:xfrm>
        </p:spPr>
        <p:txBody>
          <a:bodyPr/>
          <a:lstStyle/>
          <a:p>
            <a:r>
              <a:rPr lang="en-US"/>
              <a:t>Click to edit Master title style</a:t>
            </a:r>
          </a:p>
        </p:txBody>
      </p:sp>
      <p:sp>
        <p:nvSpPr>
          <p:cNvPr id="3" name="Table Placeholder 2"/>
          <p:cNvSpPr>
            <a:spLocks noGrp="1"/>
          </p:cNvSpPr>
          <p:nvPr>
            <p:ph type="tbl" idx="1"/>
          </p:nvPr>
        </p:nvSpPr>
        <p:spPr>
          <a:xfrm>
            <a:off x="812800" y="1600200"/>
            <a:ext cx="10566400" cy="4419600"/>
          </a:xfrm>
        </p:spPr>
        <p:txBody>
          <a:bodyPr/>
          <a:lstStyle/>
          <a:p>
            <a:pPr lvl="0"/>
            <a:endParaRPr lang="en-US" noProof="0" dirty="0"/>
          </a:p>
        </p:txBody>
      </p:sp>
      <p:sp>
        <p:nvSpPr>
          <p:cNvPr id="4" name="Rectangle 8"/>
          <p:cNvSpPr>
            <a:spLocks noGrp="1" noChangeArrowheads="1"/>
          </p:cNvSpPr>
          <p:nvPr>
            <p:ph type="dt" sz="half" idx="10"/>
          </p:nvPr>
        </p:nvSpPr>
        <p:spPr>
          <a:xfrm>
            <a:off x="609600" y="6248400"/>
            <a:ext cx="2844800" cy="457200"/>
          </a:xfrm>
          <a:prstGeom prst="rect">
            <a:avLst/>
          </a:prstGeom>
          <a:ln/>
        </p:spPr>
        <p:txBody>
          <a:bodyPr/>
          <a:lstStyle>
            <a:lvl1pPr>
              <a:defRPr/>
            </a:lvl1pPr>
          </a:lstStyle>
          <a:p>
            <a:pPr>
              <a:defRPr/>
            </a:pPr>
            <a:fld id="{C03E65E3-315B-40CA-9295-B11BB5C84332}" type="datetime1">
              <a:rPr lang="en-US">
                <a:solidFill>
                  <a:srgbClr val="000000"/>
                </a:solidFill>
              </a:rPr>
              <a:pPr>
                <a:defRPr/>
              </a:pPr>
              <a:t>8/2/2017</a:t>
            </a:fld>
            <a:endParaRPr lang="en-US" dirty="0">
              <a:solidFill>
                <a:srgbClr val="000000"/>
              </a:solidFill>
            </a:endParaRPr>
          </a:p>
        </p:txBody>
      </p:sp>
      <p:sp>
        <p:nvSpPr>
          <p:cNvPr id="5" name="Rectangle 9"/>
          <p:cNvSpPr>
            <a:spLocks noGrp="1" noChangeArrowheads="1"/>
          </p:cNvSpPr>
          <p:nvPr>
            <p:ph type="ftr" sz="quarter" idx="11"/>
          </p:nvPr>
        </p:nvSpPr>
        <p:spPr>
          <a:ln/>
        </p:spPr>
        <p:txBody>
          <a:bodyPr/>
          <a:lstStyle>
            <a:lvl1pPr>
              <a:defRPr/>
            </a:lvl1pPr>
          </a:lstStyle>
          <a:p>
            <a:pPr>
              <a:defRPr/>
            </a:pPr>
            <a:r>
              <a:rPr lang="en-US" dirty="0">
                <a:solidFill>
                  <a:srgbClr val="FFFFFF"/>
                </a:solidFill>
              </a:rPr>
              <a:t>Screening and Brief Intervention</a:t>
            </a:r>
          </a:p>
        </p:txBody>
      </p:sp>
      <p:sp>
        <p:nvSpPr>
          <p:cNvPr id="6" name="Rectangle 10"/>
          <p:cNvSpPr>
            <a:spLocks noGrp="1" noChangeArrowheads="1"/>
          </p:cNvSpPr>
          <p:nvPr>
            <p:ph type="sldNum" sz="quarter" idx="12"/>
          </p:nvPr>
        </p:nvSpPr>
        <p:spPr>
          <a:xfrm>
            <a:off x="8737600" y="6248400"/>
            <a:ext cx="2844800" cy="457200"/>
          </a:xfrm>
          <a:prstGeom prst="rect">
            <a:avLst/>
          </a:prstGeom>
          <a:ln/>
        </p:spPr>
        <p:txBody>
          <a:bodyPr/>
          <a:lstStyle>
            <a:lvl1pPr>
              <a:defRPr/>
            </a:lvl1pPr>
          </a:lstStyle>
          <a:p>
            <a:pPr>
              <a:defRPr/>
            </a:pPr>
            <a:fld id="{CB4CD96E-5726-4BE9-A136-DE386B8880B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621797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1546552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1981540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3409160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2909301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3973384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16183154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3609864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dirty="0">
              <a:solidFill>
                <a:srgbClr val="FFFFFF"/>
              </a:solidFill>
            </a:endParaRPr>
          </a:p>
        </p:txBody>
      </p:sp>
    </p:spTree>
    <p:extLst>
      <p:ext uri="{BB962C8B-B14F-4D97-AF65-F5344CB8AC3E}">
        <p14:creationId xmlns:p14="http://schemas.microsoft.com/office/powerpoint/2010/main" val="225503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0033"/>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600" b="1">
                <a:solidFill>
                  <a:schemeClr val="bg1"/>
                </a:solidFill>
                <a:latin typeface="+mn-lt"/>
              </a:defRPr>
            </a:lvl1pPr>
          </a:lstStyle>
          <a:p>
            <a:endParaRPr lang="en-US" dirty="0">
              <a:solidFill>
                <a:srgbClr val="FFFFFF"/>
              </a:solidFill>
            </a:endParaRPr>
          </a:p>
        </p:txBody>
      </p:sp>
      <p:sp>
        <p:nvSpPr>
          <p:cNvPr id="1031" name="Line 7"/>
          <p:cNvSpPr>
            <a:spLocks noChangeShapeType="1"/>
          </p:cNvSpPr>
          <p:nvPr/>
        </p:nvSpPr>
        <p:spPr bwMode="auto">
          <a:xfrm>
            <a:off x="1219200" y="1752600"/>
            <a:ext cx="9753600" cy="0"/>
          </a:xfrm>
          <a:prstGeom prst="line">
            <a:avLst/>
          </a:prstGeom>
          <a:noFill/>
          <a:ln w="28575">
            <a:solidFill>
              <a:srgbClr val="FFFF66"/>
            </a:solidFill>
            <a:round/>
            <a:headEnd/>
            <a:tailEnd/>
          </a:ln>
          <a:effectLst/>
        </p:spPr>
        <p:txBody>
          <a:bodyPr/>
          <a:lstStyle/>
          <a:p>
            <a:endParaRPr lang="en-US" sz="1800" dirty="0">
              <a:solidFill>
                <a:srgbClr val="000000"/>
              </a:solidFill>
            </a:endParaRPr>
          </a:p>
        </p:txBody>
      </p:sp>
    </p:spTree>
    <p:extLst>
      <p:ext uri="{BB962C8B-B14F-4D97-AF65-F5344CB8AC3E}">
        <p14:creationId xmlns:p14="http://schemas.microsoft.com/office/powerpoint/2010/main" val="42931690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ctr" rtl="0" eaLnBrk="1" fontAlgn="base" hangingPunct="1">
        <a:spcBef>
          <a:spcPct val="0"/>
        </a:spcBef>
        <a:spcAft>
          <a:spcPct val="0"/>
        </a:spcAft>
        <a:defRPr sz="4200" b="1">
          <a:solidFill>
            <a:srgbClr val="FFFF66"/>
          </a:solidFill>
          <a:latin typeface="+mj-lt"/>
          <a:ea typeface="+mj-ea"/>
          <a:cs typeface="+mj-cs"/>
        </a:defRPr>
      </a:lvl1pPr>
      <a:lvl2pPr algn="ctr" rtl="0" eaLnBrk="1" fontAlgn="base" hangingPunct="1">
        <a:spcBef>
          <a:spcPct val="0"/>
        </a:spcBef>
        <a:spcAft>
          <a:spcPct val="0"/>
        </a:spcAft>
        <a:defRPr sz="4200" b="1">
          <a:solidFill>
            <a:srgbClr val="FFFF66"/>
          </a:solidFill>
          <a:latin typeface="Arial" pitchFamily="34" charset="0"/>
        </a:defRPr>
      </a:lvl2pPr>
      <a:lvl3pPr algn="ctr" rtl="0" eaLnBrk="1" fontAlgn="base" hangingPunct="1">
        <a:spcBef>
          <a:spcPct val="0"/>
        </a:spcBef>
        <a:spcAft>
          <a:spcPct val="0"/>
        </a:spcAft>
        <a:defRPr sz="4200" b="1">
          <a:solidFill>
            <a:srgbClr val="FFFF66"/>
          </a:solidFill>
          <a:latin typeface="Arial" pitchFamily="34" charset="0"/>
        </a:defRPr>
      </a:lvl3pPr>
      <a:lvl4pPr algn="ctr" rtl="0" eaLnBrk="1" fontAlgn="base" hangingPunct="1">
        <a:spcBef>
          <a:spcPct val="0"/>
        </a:spcBef>
        <a:spcAft>
          <a:spcPct val="0"/>
        </a:spcAft>
        <a:defRPr sz="4200" b="1">
          <a:solidFill>
            <a:srgbClr val="FFFF66"/>
          </a:solidFill>
          <a:latin typeface="Arial" pitchFamily="34" charset="0"/>
        </a:defRPr>
      </a:lvl4pPr>
      <a:lvl5pPr algn="ctr" rtl="0" eaLnBrk="1" fontAlgn="base" hangingPunct="1">
        <a:spcBef>
          <a:spcPct val="0"/>
        </a:spcBef>
        <a:spcAft>
          <a:spcPct val="0"/>
        </a:spcAft>
        <a:defRPr sz="4200" b="1">
          <a:solidFill>
            <a:srgbClr val="FFFF66"/>
          </a:solidFill>
          <a:latin typeface="Arial" pitchFamily="34" charset="0"/>
        </a:defRPr>
      </a:lvl5pPr>
      <a:lvl6pPr marL="457200" algn="ctr" rtl="0" eaLnBrk="1" fontAlgn="base" hangingPunct="1">
        <a:spcBef>
          <a:spcPct val="0"/>
        </a:spcBef>
        <a:spcAft>
          <a:spcPct val="0"/>
        </a:spcAft>
        <a:defRPr sz="4200" b="1">
          <a:solidFill>
            <a:srgbClr val="FFFF66"/>
          </a:solidFill>
          <a:latin typeface="Arial" pitchFamily="34" charset="0"/>
        </a:defRPr>
      </a:lvl6pPr>
      <a:lvl7pPr marL="914400" algn="ctr" rtl="0" eaLnBrk="1" fontAlgn="base" hangingPunct="1">
        <a:spcBef>
          <a:spcPct val="0"/>
        </a:spcBef>
        <a:spcAft>
          <a:spcPct val="0"/>
        </a:spcAft>
        <a:defRPr sz="4200" b="1">
          <a:solidFill>
            <a:srgbClr val="FFFF66"/>
          </a:solidFill>
          <a:latin typeface="Arial" pitchFamily="34" charset="0"/>
        </a:defRPr>
      </a:lvl7pPr>
      <a:lvl8pPr marL="1371600" algn="ctr" rtl="0" eaLnBrk="1" fontAlgn="base" hangingPunct="1">
        <a:spcBef>
          <a:spcPct val="0"/>
        </a:spcBef>
        <a:spcAft>
          <a:spcPct val="0"/>
        </a:spcAft>
        <a:defRPr sz="4200" b="1">
          <a:solidFill>
            <a:srgbClr val="FFFF66"/>
          </a:solidFill>
          <a:latin typeface="Arial" pitchFamily="34" charset="0"/>
        </a:defRPr>
      </a:lvl8pPr>
      <a:lvl9pPr marL="1828800" algn="ctr" rtl="0" eaLnBrk="1" fontAlgn="base" hangingPunct="1">
        <a:spcBef>
          <a:spcPct val="0"/>
        </a:spcBef>
        <a:spcAft>
          <a:spcPct val="0"/>
        </a:spcAft>
        <a:defRPr sz="4200" b="1">
          <a:solidFill>
            <a:srgbClr val="FFFF66"/>
          </a:solidFill>
          <a:latin typeface="Arial" pitchFamily="34" charset="0"/>
        </a:defRPr>
      </a:lvl9pPr>
    </p:titleStyle>
    <p:bodyStyle>
      <a:lvl1pPr marL="342900" indent="-342900" algn="l" rtl="0" eaLnBrk="1" fontAlgn="base" hangingPunct="1">
        <a:spcBef>
          <a:spcPct val="20000"/>
        </a:spcBef>
        <a:spcAft>
          <a:spcPct val="0"/>
        </a:spcAft>
        <a:buChar char="•"/>
        <a:defRPr sz="2800" b="1">
          <a:solidFill>
            <a:schemeClr val="bg1"/>
          </a:solidFill>
          <a:latin typeface="+mn-lt"/>
          <a:ea typeface="+mn-ea"/>
          <a:cs typeface="+mn-cs"/>
        </a:defRPr>
      </a:lvl1pPr>
      <a:lvl2pPr marL="742950" indent="-285750" algn="l" rtl="0" eaLnBrk="1" fontAlgn="base" hangingPunct="1">
        <a:spcBef>
          <a:spcPct val="20000"/>
        </a:spcBef>
        <a:spcAft>
          <a:spcPct val="0"/>
        </a:spcAft>
        <a:buChar char="–"/>
        <a:defRPr sz="2400" b="1">
          <a:solidFill>
            <a:schemeClr val="bg1"/>
          </a:solidFill>
          <a:latin typeface="+mn-lt"/>
        </a:defRPr>
      </a:lvl2pPr>
      <a:lvl3pPr marL="1143000" indent="-228600" algn="l" rtl="0" eaLnBrk="1" fontAlgn="base" hangingPunct="1">
        <a:spcBef>
          <a:spcPct val="20000"/>
        </a:spcBef>
        <a:spcAft>
          <a:spcPct val="0"/>
        </a:spcAft>
        <a:buChar char="•"/>
        <a:defRPr sz="2400" b="1">
          <a:solidFill>
            <a:schemeClr val="bg1"/>
          </a:solidFill>
          <a:latin typeface="+mn-lt"/>
        </a:defRPr>
      </a:lvl3pPr>
      <a:lvl4pPr marL="1600200" indent="-228600" algn="l" rtl="0" eaLnBrk="1" fontAlgn="base" hangingPunct="1">
        <a:spcBef>
          <a:spcPct val="20000"/>
        </a:spcBef>
        <a:spcAft>
          <a:spcPct val="0"/>
        </a:spcAft>
        <a:buChar char="–"/>
        <a:defRPr sz="2000" b="1">
          <a:solidFill>
            <a:schemeClr val="bg1"/>
          </a:solidFill>
          <a:latin typeface="+mn-lt"/>
        </a:defRPr>
      </a:lvl4pPr>
      <a:lvl5pPr marL="2057400" indent="-228600" algn="l" rtl="0" eaLnBrk="1" fontAlgn="base" hangingPunct="1">
        <a:spcBef>
          <a:spcPct val="20000"/>
        </a:spcBef>
        <a:spcAft>
          <a:spcPct val="0"/>
        </a:spcAft>
        <a:buChar char="»"/>
        <a:defRPr b="1">
          <a:solidFill>
            <a:schemeClr val="bg1"/>
          </a:solidFill>
          <a:latin typeface="+mn-lt"/>
        </a:defRPr>
      </a:lvl5pPr>
      <a:lvl6pPr marL="2514600" indent="-228600" algn="l" rtl="0" eaLnBrk="1" fontAlgn="base" hangingPunct="1">
        <a:spcBef>
          <a:spcPct val="20000"/>
        </a:spcBef>
        <a:spcAft>
          <a:spcPct val="0"/>
        </a:spcAft>
        <a:buChar char="»"/>
        <a:defRPr b="1">
          <a:solidFill>
            <a:schemeClr val="bg1"/>
          </a:solidFill>
          <a:latin typeface="+mn-lt"/>
        </a:defRPr>
      </a:lvl6pPr>
      <a:lvl7pPr marL="2971800" indent="-228600" algn="l" rtl="0" eaLnBrk="1" fontAlgn="base" hangingPunct="1">
        <a:spcBef>
          <a:spcPct val="20000"/>
        </a:spcBef>
        <a:spcAft>
          <a:spcPct val="0"/>
        </a:spcAft>
        <a:buChar char="»"/>
        <a:defRPr b="1">
          <a:solidFill>
            <a:schemeClr val="bg1"/>
          </a:solidFill>
          <a:latin typeface="+mn-lt"/>
        </a:defRPr>
      </a:lvl7pPr>
      <a:lvl8pPr marL="3429000" indent="-228600" algn="l" rtl="0" eaLnBrk="1" fontAlgn="base" hangingPunct="1">
        <a:spcBef>
          <a:spcPct val="20000"/>
        </a:spcBef>
        <a:spcAft>
          <a:spcPct val="0"/>
        </a:spcAft>
        <a:buChar char="»"/>
        <a:defRPr b="1">
          <a:solidFill>
            <a:schemeClr val="bg1"/>
          </a:solidFill>
          <a:latin typeface="+mn-lt"/>
        </a:defRPr>
      </a:lvl8pPr>
      <a:lvl9pPr marL="3886200" indent="-228600" algn="l" rtl="0" eaLnBrk="1" fontAlgn="base" hangingPunct="1">
        <a:spcBef>
          <a:spcPct val="20000"/>
        </a:spcBef>
        <a:spcAft>
          <a:spcPct val="0"/>
        </a:spcAft>
        <a:buChar char="»"/>
        <a:defRPr b="1">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2134" y="267759"/>
            <a:ext cx="10363200" cy="1470025"/>
          </a:xfrm>
        </p:spPr>
        <p:txBody>
          <a:bodyPr/>
          <a:lstStyle/>
          <a:p>
            <a:r>
              <a:rPr lang="en-US" dirty="0"/>
              <a:t>Alcohol and Other Substance Use Among HIV+ Drug Users in Vietnam</a:t>
            </a:r>
          </a:p>
        </p:txBody>
      </p:sp>
      <p:sp>
        <p:nvSpPr>
          <p:cNvPr id="3" name="Subtitle 2"/>
          <p:cNvSpPr>
            <a:spLocks noGrp="1"/>
          </p:cNvSpPr>
          <p:nvPr>
            <p:ph type="subTitle" idx="1"/>
          </p:nvPr>
        </p:nvSpPr>
        <p:spPr>
          <a:xfrm>
            <a:off x="1828800" y="5005918"/>
            <a:ext cx="8534400" cy="1752600"/>
          </a:xfrm>
        </p:spPr>
        <p:txBody>
          <a:bodyPr numCol="2"/>
          <a:lstStyle/>
          <a:p>
            <a:r>
              <a:rPr lang="en-US" sz="1400" dirty="0"/>
              <a:t>Gavin Bart, MD PhD FACP DFASAM</a:t>
            </a:r>
          </a:p>
          <a:p>
            <a:r>
              <a:rPr lang="en-US" sz="1400" dirty="0"/>
              <a:t>Director, Division of Addiction Medicine</a:t>
            </a:r>
          </a:p>
          <a:p>
            <a:r>
              <a:rPr lang="en-US" sz="1400" dirty="0"/>
              <a:t>Hennepin County Medical Center</a:t>
            </a:r>
          </a:p>
          <a:p>
            <a:r>
              <a:rPr lang="en-US" sz="1400" dirty="0"/>
              <a:t>Associate Professor of Medicine</a:t>
            </a:r>
          </a:p>
          <a:p>
            <a:r>
              <a:rPr lang="en-US" sz="1400" dirty="0"/>
              <a:t>University of Minnesota</a:t>
            </a:r>
          </a:p>
          <a:p>
            <a:r>
              <a:rPr lang="en-US" sz="1400" dirty="0"/>
              <a:t>bartx005@umn.edu</a:t>
            </a:r>
          </a:p>
          <a:p>
            <a:pPr>
              <a:spcBef>
                <a:spcPts val="336"/>
              </a:spcBef>
            </a:pPr>
            <a:r>
              <a:rPr lang="en-US" sz="1400" dirty="0"/>
              <a:t>Do Van Dung, MD PhD</a:t>
            </a:r>
          </a:p>
          <a:p>
            <a:pPr>
              <a:spcBef>
                <a:spcPts val="336"/>
              </a:spcBef>
            </a:pPr>
            <a:r>
              <a:rPr lang="en-US" sz="1400" dirty="0"/>
              <a:t>Associate Professor</a:t>
            </a:r>
          </a:p>
          <a:p>
            <a:pPr>
              <a:spcBef>
                <a:spcPts val="336"/>
              </a:spcBef>
            </a:pPr>
            <a:r>
              <a:rPr lang="en-US" sz="1400" dirty="0"/>
              <a:t>Ho Chi Minh City University of Medicine and Pharmacy (UMP)</a:t>
            </a:r>
            <a:br>
              <a:rPr lang="en-US" sz="1400" dirty="0"/>
            </a:br>
            <a:r>
              <a:rPr lang="en-US" sz="1400" dirty="0"/>
              <a:t>Vietnam HIV/AIDS Addiction Technology Transfer Center at UMP</a:t>
            </a:r>
          </a:p>
          <a:p>
            <a:pPr>
              <a:spcBef>
                <a:spcPts val="336"/>
              </a:spcBef>
            </a:pPr>
            <a:r>
              <a:rPr lang="en-US" sz="1400" dirty="0"/>
              <a:t>dvdung@ump.edu.vn</a:t>
            </a:r>
          </a:p>
        </p:txBody>
      </p:sp>
      <p:sp>
        <p:nvSpPr>
          <p:cNvPr id="7" name="TextBox 6"/>
          <p:cNvSpPr txBox="1"/>
          <p:nvPr/>
        </p:nvSpPr>
        <p:spPr>
          <a:xfrm>
            <a:off x="1159933" y="3683005"/>
            <a:ext cx="9872133" cy="646331"/>
          </a:xfrm>
          <a:prstGeom prst="rect">
            <a:avLst/>
          </a:prstGeom>
          <a:noFill/>
        </p:spPr>
        <p:txBody>
          <a:bodyPr wrap="square" rtlCol="0">
            <a:spAutoFit/>
          </a:bodyPr>
          <a:lstStyle/>
          <a:p>
            <a:pPr algn="ctr"/>
            <a:r>
              <a:rPr lang="en-US" sz="3600" b="1" dirty="0">
                <a:solidFill>
                  <a:srgbClr val="FFFF66"/>
                </a:solidFill>
              </a:rPr>
              <a:t>IMPACT 		ACTION	 		AGENDA</a:t>
            </a:r>
          </a:p>
        </p:txBody>
      </p:sp>
      <p:pic>
        <p:nvPicPr>
          <p:cNvPr id="8" name="Picture 7"/>
          <p:cNvPicPr>
            <a:picLocks noChangeAspect="1" noChangeArrowheads="1"/>
          </p:cNvPicPr>
          <p:nvPr/>
        </p:nvPicPr>
        <p:blipFill>
          <a:blip r:embed="rId2" cstate="print"/>
          <a:srcRect l="1500" t="18000" r="35500" b="10000"/>
          <a:stretch>
            <a:fillRect/>
          </a:stretch>
        </p:blipFill>
        <p:spPr bwMode="auto">
          <a:xfrm>
            <a:off x="1149299" y="2309908"/>
            <a:ext cx="2259660" cy="1452638"/>
          </a:xfrm>
          <a:prstGeom prst="rect">
            <a:avLst/>
          </a:prstGeom>
          <a:noFill/>
          <a:ln w="9525">
            <a:noFill/>
            <a:miter lim="800000"/>
            <a:headEnd/>
            <a:tailEnd/>
          </a:ln>
        </p:spPr>
      </p:pic>
      <p:pic>
        <p:nvPicPr>
          <p:cNvPr id="9" name="Picture 8"/>
          <p:cNvPicPr>
            <a:picLocks noChangeArrowheads="1"/>
          </p:cNvPicPr>
          <p:nvPr/>
        </p:nvPicPr>
        <p:blipFill>
          <a:blip r:embed="rId3" cstate="print"/>
          <a:srcRect/>
          <a:stretch>
            <a:fillRect/>
          </a:stretch>
        </p:blipFill>
        <p:spPr bwMode="auto">
          <a:xfrm>
            <a:off x="4996408" y="2308650"/>
            <a:ext cx="2258568" cy="1453896"/>
          </a:xfrm>
          <a:prstGeom prst="rect">
            <a:avLst/>
          </a:prstGeom>
          <a:noFill/>
          <a:ln w="9525">
            <a:noFill/>
            <a:miter lim="800000"/>
            <a:headEnd/>
            <a:tailEnd/>
          </a:ln>
        </p:spPr>
      </p:pic>
      <p:pic>
        <p:nvPicPr>
          <p:cNvPr id="11" name="Picture 10"/>
          <p:cNvPicPr>
            <a:picLocks noChangeAspect="1"/>
          </p:cNvPicPr>
          <p:nvPr/>
        </p:nvPicPr>
        <p:blipFill>
          <a:blip r:embed="rId4"/>
          <a:stretch>
            <a:fillRect/>
          </a:stretch>
        </p:blipFill>
        <p:spPr>
          <a:xfrm>
            <a:off x="7908975" y="2544359"/>
            <a:ext cx="3686175" cy="952500"/>
          </a:xfrm>
          <a:prstGeom prst="rect">
            <a:avLst/>
          </a:prstGeom>
        </p:spPr>
      </p:pic>
    </p:spTree>
    <p:extLst>
      <p:ext uri="{BB962C8B-B14F-4D97-AF65-F5344CB8AC3E}">
        <p14:creationId xmlns:p14="http://schemas.microsoft.com/office/powerpoint/2010/main" val="3780586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Alcohol and HIV</a:t>
            </a:r>
          </a:p>
        </p:txBody>
      </p:sp>
      <p:sp>
        <p:nvSpPr>
          <p:cNvPr id="3" name="Content Placeholder 2"/>
          <p:cNvSpPr>
            <a:spLocks noGrp="1"/>
          </p:cNvSpPr>
          <p:nvPr>
            <p:ph idx="1"/>
          </p:nvPr>
        </p:nvSpPr>
        <p:spPr/>
        <p:txBody>
          <a:bodyPr/>
          <a:lstStyle/>
          <a:p>
            <a:pPr>
              <a:lnSpc>
                <a:spcPct val="150000"/>
              </a:lnSpc>
            </a:pPr>
            <a:r>
              <a:rPr lang="en-US" dirty="0"/>
              <a:t>ART prevents AIDS death</a:t>
            </a:r>
          </a:p>
          <a:p>
            <a:pPr>
              <a:lnSpc>
                <a:spcPct val="150000"/>
              </a:lnSpc>
            </a:pPr>
            <a:r>
              <a:rPr lang="en-US" dirty="0"/>
              <a:t>More HIV+ are dying from liver disease</a:t>
            </a:r>
          </a:p>
          <a:p>
            <a:pPr lvl="1">
              <a:lnSpc>
                <a:spcPct val="150000"/>
              </a:lnSpc>
            </a:pPr>
            <a:r>
              <a:rPr lang="en-US" dirty="0"/>
              <a:t>13% of all HIV deaths</a:t>
            </a:r>
          </a:p>
          <a:p>
            <a:pPr lvl="1">
              <a:lnSpc>
                <a:spcPct val="150000"/>
              </a:lnSpc>
            </a:pPr>
            <a:r>
              <a:rPr lang="en-US" dirty="0"/>
              <a:t>24% of all non-AIDS deaths</a:t>
            </a:r>
          </a:p>
          <a:p>
            <a:pPr>
              <a:lnSpc>
                <a:spcPct val="150000"/>
              </a:lnSpc>
            </a:pPr>
            <a:r>
              <a:rPr lang="en-US" dirty="0"/>
              <a:t>Hepatitis C is major contributor</a:t>
            </a:r>
          </a:p>
          <a:p>
            <a:pPr>
              <a:lnSpc>
                <a:spcPct val="150000"/>
              </a:lnSpc>
            </a:pPr>
            <a:r>
              <a:rPr lang="en-US" dirty="0"/>
              <a:t>More liver injury with alcohol + HIV + HCV</a:t>
            </a:r>
          </a:p>
        </p:txBody>
      </p:sp>
    </p:spTree>
    <p:extLst>
      <p:ext uri="{BB962C8B-B14F-4D97-AF65-F5344CB8AC3E}">
        <p14:creationId xmlns:p14="http://schemas.microsoft.com/office/powerpoint/2010/main" val="8890056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Drinking and Adherence</a:t>
            </a:r>
          </a:p>
        </p:txBody>
      </p:sp>
      <p:pic>
        <p:nvPicPr>
          <p:cNvPr id="1026" name="Picture 2"/>
          <p:cNvPicPr>
            <a:picLocks noChangeAspect="1" noChangeArrowheads="1"/>
          </p:cNvPicPr>
          <p:nvPr/>
        </p:nvPicPr>
        <p:blipFill>
          <a:blip r:embed="rId2" cstate="print"/>
          <a:srcRect/>
          <a:stretch>
            <a:fillRect/>
          </a:stretch>
        </p:blipFill>
        <p:spPr bwMode="auto">
          <a:xfrm>
            <a:off x="3038833" y="1981200"/>
            <a:ext cx="6114334" cy="4419600"/>
          </a:xfrm>
          <a:prstGeom prst="rect">
            <a:avLst/>
          </a:prstGeom>
          <a:noFill/>
          <a:ln w="9525">
            <a:noFill/>
            <a:miter lim="800000"/>
            <a:headEnd/>
            <a:tailEnd/>
          </a:ln>
        </p:spPr>
      </p:pic>
      <p:sp>
        <p:nvSpPr>
          <p:cNvPr id="5" name="TextBox 4"/>
          <p:cNvSpPr txBox="1"/>
          <p:nvPr/>
        </p:nvSpPr>
        <p:spPr>
          <a:xfrm>
            <a:off x="7924800" y="6443246"/>
            <a:ext cx="2590800" cy="338554"/>
          </a:xfrm>
          <a:prstGeom prst="rect">
            <a:avLst/>
          </a:prstGeom>
          <a:noFill/>
        </p:spPr>
        <p:txBody>
          <a:bodyPr wrap="square" rtlCol="0">
            <a:spAutoFit/>
          </a:bodyPr>
          <a:lstStyle/>
          <a:p>
            <a:r>
              <a:rPr lang="en-US" sz="1600" dirty="0">
                <a:solidFill>
                  <a:srgbClr val="FFFFFF"/>
                </a:solidFill>
              </a:rPr>
              <a:t>Braithwaite 2005; 2010</a:t>
            </a:r>
          </a:p>
        </p:txBody>
      </p:sp>
    </p:spTree>
    <p:extLst>
      <p:ext uri="{BB962C8B-B14F-4D97-AF65-F5344CB8AC3E}">
        <p14:creationId xmlns:p14="http://schemas.microsoft.com/office/powerpoint/2010/main" val="27174681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Alcohol in Vietnam OPC</a:t>
            </a:r>
          </a:p>
        </p:txBody>
      </p:sp>
      <p:sp>
        <p:nvSpPr>
          <p:cNvPr id="8" name="Text Placeholder 7"/>
          <p:cNvSpPr>
            <a:spLocks noGrp="1"/>
          </p:cNvSpPr>
          <p:nvPr>
            <p:ph type="body" sz="half" idx="1"/>
          </p:nvPr>
        </p:nvSpPr>
        <p:spPr>
          <a:xfrm>
            <a:off x="1702496" y="4191000"/>
            <a:ext cx="8839200" cy="2286000"/>
          </a:xfrm>
        </p:spPr>
        <p:txBody>
          <a:bodyPr/>
          <a:lstStyle/>
          <a:p>
            <a:pPr>
              <a:lnSpc>
                <a:spcPct val="150000"/>
              </a:lnSpc>
            </a:pPr>
            <a:r>
              <a:rPr lang="en-US" dirty="0"/>
              <a:t>2</a:t>
            </a:r>
            <a:r>
              <a:rPr lang="en-US" baseline="30000" dirty="0"/>
              <a:t>nd</a:t>
            </a:r>
            <a:r>
              <a:rPr lang="en-US" dirty="0"/>
              <a:t> most common reason for non-adherence</a:t>
            </a:r>
          </a:p>
          <a:p>
            <a:pPr>
              <a:lnSpc>
                <a:spcPct val="150000"/>
              </a:lnSpc>
            </a:pPr>
            <a:r>
              <a:rPr lang="en-US" dirty="0"/>
              <a:t>Heavy alcohol users 2.5x greater non-adherence</a:t>
            </a:r>
          </a:p>
          <a:p>
            <a:pPr>
              <a:lnSpc>
                <a:spcPct val="150000"/>
              </a:lnSpc>
            </a:pPr>
            <a:r>
              <a:rPr lang="en-US" dirty="0"/>
              <a:t>Illicit drug use 2.2x greater non-adherence</a:t>
            </a:r>
          </a:p>
        </p:txBody>
      </p:sp>
      <p:graphicFrame>
        <p:nvGraphicFramePr>
          <p:cNvPr id="7" name="Content Placeholder 6"/>
          <p:cNvGraphicFramePr>
            <a:graphicFrameLocks noGrp="1"/>
          </p:cNvGraphicFramePr>
          <p:nvPr>
            <p:ph sz="half" idx="2"/>
          </p:nvPr>
        </p:nvGraphicFramePr>
        <p:xfrm>
          <a:off x="1905001" y="2057400"/>
          <a:ext cx="8381999" cy="1828800"/>
        </p:xfrm>
        <a:graphic>
          <a:graphicData uri="http://schemas.openxmlformats.org/drawingml/2006/table">
            <a:tbl>
              <a:tblPr firstRow="1" bandRow="1">
                <a:tableStyleId>{5C22544A-7EE6-4342-B048-85BDC9FD1C3A}</a:tableStyleId>
              </a:tblPr>
              <a:tblGrid>
                <a:gridCol w="4800600">
                  <a:extLst>
                    <a:ext uri="{9D8B030D-6E8A-4147-A177-3AD203B41FA5}">
                      <a16:colId xmlns:a16="http://schemas.microsoft.com/office/drawing/2014/main" xmlns="" val="20000"/>
                    </a:ext>
                  </a:extLst>
                </a:gridCol>
                <a:gridCol w="1828800">
                  <a:extLst>
                    <a:ext uri="{9D8B030D-6E8A-4147-A177-3AD203B41FA5}">
                      <a16:colId xmlns:a16="http://schemas.microsoft.com/office/drawing/2014/main" xmlns="" val="20001"/>
                    </a:ext>
                  </a:extLst>
                </a:gridCol>
                <a:gridCol w="1752599">
                  <a:extLst>
                    <a:ext uri="{9D8B030D-6E8A-4147-A177-3AD203B41FA5}">
                      <a16:colId xmlns:a16="http://schemas.microsoft.com/office/drawing/2014/main" xmlns="" val="20002"/>
                    </a:ext>
                  </a:extLst>
                </a:gridCol>
              </a:tblGrid>
              <a:tr h="370840">
                <a:tc>
                  <a:txBody>
                    <a:bodyPr/>
                    <a:lstStyle/>
                    <a:p>
                      <a:endParaRPr lang="en-US" sz="2400" b="1" dirty="0"/>
                    </a:p>
                  </a:txBody>
                  <a:tcPr marL="93269" marR="93269"/>
                </a:tc>
                <a:tc>
                  <a:txBody>
                    <a:bodyPr/>
                    <a:lstStyle/>
                    <a:p>
                      <a:r>
                        <a:rPr lang="en-US" sz="2400" b="1" dirty="0"/>
                        <a:t>Male</a:t>
                      </a:r>
                    </a:p>
                  </a:txBody>
                  <a:tcPr marL="93269" marR="93269"/>
                </a:tc>
                <a:tc>
                  <a:txBody>
                    <a:bodyPr/>
                    <a:lstStyle/>
                    <a:p>
                      <a:r>
                        <a:rPr lang="en-US" sz="2400" b="1" dirty="0"/>
                        <a:t>Female</a:t>
                      </a:r>
                    </a:p>
                  </a:txBody>
                  <a:tcPr marL="93269" marR="93269"/>
                </a:tc>
                <a:extLst>
                  <a:ext uri="{0D108BD9-81ED-4DB2-BD59-A6C34878D82A}">
                    <a16:rowId xmlns:a16="http://schemas.microsoft.com/office/drawing/2014/main" xmlns="" val="10000"/>
                  </a:ext>
                </a:extLst>
              </a:tr>
              <a:tr h="370840">
                <a:tc>
                  <a:txBody>
                    <a:bodyPr/>
                    <a:lstStyle/>
                    <a:p>
                      <a:r>
                        <a:rPr lang="en-US" sz="2400" b="1" dirty="0"/>
                        <a:t>Alcohol use, past month</a:t>
                      </a:r>
                    </a:p>
                  </a:txBody>
                  <a:tcPr marL="93269" marR="93269"/>
                </a:tc>
                <a:tc>
                  <a:txBody>
                    <a:bodyPr/>
                    <a:lstStyle/>
                    <a:p>
                      <a:r>
                        <a:rPr lang="en-US" sz="2400" b="1" dirty="0"/>
                        <a:t>74%</a:t>
                      </a:r>
                    </a:p>
                  </a:txBody>
                  <a:tcPr marL="93269" marR="93269"/>
                </a:tc>
                <a:tc>
                  <a:txBody>
                    <a:bodyPr/>
                    <a:lstStyle/>
                    <a:p>
                      <a:r>
                        <a:rPr lang="en-US" sz="2400" b="1" dirty="0"/>
                        <a:t>10%</a:t>
                      </a:r>
                    </a:p>
                  </a:txBody>
                  <a:tcPr marL="93269" marR="93269"/>
                </a:tc>
                <a:extLst>
                  <a:ext uri="{0D108BD9-81ED-4DB2-BD59-A6C34878D82A}">
                    <a16:rowId xmlns:a16="http://schemas.microsoft.com/office/drawing/2014/main" xmlns="" val="10001"/>
                  </a:ext>
                </a:extLst>
              </a:tr>
              <a:tr h="370840">
                <a:tc>
                  <a:txBody>
                    <a:bodyPr/>
                    <a:lstStyle/>
                    <a:p>
                      <a:r>
                        <a:rPr lang="en-US" sz="2400" b="1" dirty="0"/>
                        <a:t>Heavy alcohol use (% of users)</a:t>
                      </a:r>
                    </a:p>
                  </a:txBody>
                  <a:tcPr marL="93269" marR="93269"/>
                </a:tc>
                <a:tc>
                  <a:txBody>
                    <a:bodyPr/>
                    <a:lstStyle/>
                    <a:p>
                      <a:r>
                        <a:rPr lang="en-US" sz="2400" b="1" dirty="0"/>
                        <a:t>49% (66%)</a:t>
                      </a:r>
                    </a:p>
                  </a:txBody>
                  <a:tcPr marL="93269" marR="93269"/>
                </a:tc>
                <a:tc>
                  <a:txBody>
                    <a:bodyPr/>
                    <a:lstStyle/>
                    <a:p>
                      <a:r>
                        <a:rPr lang="en-US" sz="2400" b="1" dirty="0"/>
                        <a:t>4% (45%)</a:t>
                      </a:r>
                    </a:p>
                  </a:txBody>
                  <a:tcPr marL="93269" marR="93269"/>
                </a:tc>
                <a:extLst>
                  <a:ext uri="{0D108BD9-81ED-4DB2-BD59-A6C34878D82A}">
                    <a16:rowId xmlns:a16="http://schemas.microsoft.com/office/drawing/2014/main" xmlns="" val="10002"/>
                  </a:ext>
                </a:extLst>
              </a:tr>
              <a:tr h="370840">
                <a:tc>
                  <a:txBody>
                    <a:bodyPr/>
                    <a:lstStyle/>
                    <a:p>
                      <a:r>
                        <a:rPr lang="en-US" sz="2400" b="1" dirty="0"/>
                        <a:t>Illicit drug use, past month</a:t>
                      </a:r>
                    </a:p>
                  </a:txBody>
                  <a:tcPr marL="93269" marR="93269"/>
                </a:tc>
                <a:tc>
                  <a:txBody>
                    <a:bodyPr/>
                    <a:lstStyle/>
                    <a:p>
                      <a:r>
                        <a:rPr lang="en-US" sz="2400" b="1" dirty="0"/>
                        <a:t>18%</a:t>
                      </a:r>
                    </a:p>
                  </a:txBody>
                  <a:tcPr marL="93269" marR="93269"/>
                </a:tc>
                <a:tc>
                  <a:txBody>
                    <a:bodyPr/>
                    <a:lstStyle/>
                    <a:p>
                      <a:r>
                        <a:rPr lang="en-US" sz="2400" b="1" dirty="0"/>
                        <a:t>1%</a:t>
                      </a:r>
                    </a:p>
                  </a:txBody>
                  <a:tcPr marL="93269" marR="93269"/>
                </a:tc>
                <a:extLst>
                  <a:ext uri="{0D108BD9-81ED-4DB2-BD59-A6C34878D82A}">
                    <a16:rowId xmlns:a16="http://schemas.microsoft.com/office/drawing/2014/main" xmlns="" val="10003"/>
                  </a:ext>
                </a:extLst>
              </a:tr>
            </a:tbl>
          </a:graphicData>
        </a:graphic>
      </p:graphicFrame>
      <p:sp>
        <p:nvSpPr>
          <p:cNvPr id="9" name="TextBox 8"/>
          <p:cNvSpPr txBox="1"/>
          <p:nvPr/>
        </p:nvSpPr>
        <p:spPr>
          <a:xfrm>
            <a:off x="7696200" y="6400800"/>
            <a:ext cx="2362200" cy="338554"/>
          </a:xfrm>
          <a:prstGeom prst="rect">
            <a:avLst/>
          </a:prstGeom>
          <a:noFill/>
        </p:spPr>
        <p:txBody>
          <a:bodyPr wrap="square" rtlCol="0">
            <a:spAutoFit/>
          </a:bodyPr>
          <a:lstStyle/>
          <a:p>
            <a:r>
              <a:rPr lang="en-US" altLang="en-US" sz="1600" b="1" dirty="0">
                <a:solidFill>
                  <a:srgbClr val="FFFFFF"/>
                </a:solidFill>
              </a:rPr>
              <a:t>Hoa Mai Do 2011</a:t>
            </a:r>
            <a:endParaRPr lang="en-US" sz="1600" b="1" dirty="0">
              <a:solidFill>
                <a:srgbClr val="FFFFFF"/>
              </a:solidFill>
            </a:endParaRPr>
          </a:p>
        </p:txBody>
      </p:sp>
    </p:spTree>
    <p:extLst>
      <p:ext uri="{BB962C8B-B14F-4D97-AF65-F5344CB8AC3E}">
        <p14:creationId xmlns:p14="http://schemas.microsoft.com/office/powerpoint/2010/main" val="9208006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Don’t Ask Don’t Know</a:t>
            </a:r>
          </a:p>
        </p:txBody>
      </p:sp>
      <p:sp>
        <p:nvSpPr>
          <p:cNvPr id="5" name="Content Placeholder 4"/>
          <p:cNvSpPr>
            <a:spLocks noGrp="1"/>
          </p:cNvSpPr>
          <p:nvPr>
            <p:ph idx="1"/>
          </p:nvPr>
        </p:nvSpPr>
        <p:spPr>
          <a:xfrm>
            <a:off x="1981200" y="1981200"/>
            <a:ext cx="8229600" cy="990600"/>
          </a:xfrm>
        </p:spPr>
        <p:txBody>
          <a:bodyPr/>
          <a:lstStyle/>
          <a:p>
            <a:pPr marL="4763" indent="-4763">
              <a:buNone/>
            </a:pPr>
            <a:r>
              <a:rPr lang="en-US" sz="2400" dirty="0"/>
              <a:t>Past month binge drinkers who have ever been asked about their drinking by a healthcare professional</a:t>
            </a:r>
          </a:p>
        </p:txBody>
      </p:sp>
      <p:pic>
        <p:nvPicPr>
          <p:cNvPr id="69634" name="Picture 2" descr="The figure shows the weighted prevalence of ever discussing alcohol use with a doctor or other health professional among U.S. adult binge drinkers, by binge drinking frequency in the past month for 44 states and the District of Columbia during 2011. Prevalence among binge drinkers (25.4%) was approximately twice that of non-binge drinkers (13.5%), and increased significantly with the number of binge drinking episodes, ranging from 23.6% (95% confidence interval [CI]: 19.4-28.4) among those reporting one to two episodes to 34.9% (95% CI: 29.7-40.4) among those reporting ≥10 episodes during the past 30 days."/>
          <p:cNvPicPr>
            <a:picLocks noChangeAspect="1" noChangeArrowheads="1"/>
          </p:cNvPicPr>
          <p:nvPr/>
        </p:nvPicPr>
        <p:blipFill>
          <a:blip r:embed="rId2" cstate="print"/>
          <a:srcRect b="1312"/>
          <a:stretch>
            <a:fillRect/>
          </a:stretch>
        </p:blipFill>
        <p:spPr bwMode="auto">
          <a:xfrm>
            <a:off x="2990850" y="2971800"/>
            <a:ext cx="5924550" cy="3450758"/>
          </a:xfrm>
          <a:prstGeom prst="rect">
            <a:avLst/>
          </a:prstGeom>
          <a:noFill/>
        </p:spPr>
      </p:pic>
      <p:sp>
        <p:nvSpPr>
          <p:cNvPr id="6" name="TextBox 5"/>
          <p:cNvSpPr txBox="1"/>
          <p:nvPr/>
        </p:nvSpPr>
        <p:spPr>
          <a:xfrm>
            <a:off x="8610600" y="6477000"/>
            <a:ext cx="1828800" cy="338554"/>
          </a:xfrm>
          <a:prstGeom prst="rect">
            <a:avLst/>
          </a:prstGeom>
          <a:noFill/>
        </p:spPr>
        <p:txBody>
          <a:bodyPr wrap="square" rtlCol="0">
            <a:spAutoFit/>
          </a:bodyPr>
          <a:lstStyle/>
          <a:p>
            <a:r>
              <a:rPr lang="en-US" altLang="en-US" sz="1600" b="1" dirty="0">
                <a:solidFill>
                  <a:srgbClr val="FFFFFF"/>
                </a:solidFill>
              </a:rPr>
              <a:t>MMRW 2014</a:t>
            </a:r>
            <a:endParaRPr lang="en-US" sz="1600" b="1" dirty="0">
              <a:solidFill>
                <a:srgbClr val="FFFFFF"/>
              </a:solidFill>
            </a:endParaRPr>
          </a:p>
        </p:txBody>
      </p:sp>
    </p:spTree>
    <p:extLst>
      <p:ext uri="{BB962C8B-B14F-4D97-AF65-F5344CB8AC3E}">
        <p14:creationId xmlns:p14="http://schemas.microsoft.com/office/powerpoint/2010/main" val="2570604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4294967295"/>
          </p:nvPr>
        </p:nvSpPr>
        <p:spPr>
          <a:xfrm>
            <a:off x="8077200" y="6248400"/>
            <a:ext cx="2133600" cy="457200"/>
          </a:xfrm>
          <a:prstGeom prst="rect">
            <a:avLst/>
          </a:prstGeom>
          <a:noFill/>
        </p:spPr>
        <p:txBody>
          <a:bodyPr/>
          <a:lstStyle/>
          <a:p>
            <a:fld id="{AFC5604F-50C5-43B4-97F0-45754CC2C790}" type="slidenum">
              <a:rPr lang="en-US" smtClean="0"/>
              <a:pPr/>
              <a:t>14</a:t>
            </a:fld>
            <a:endParaRPr lang="en-US" dirty="0"/>
          </a:p>
        </p:txBody>
      </p:sp>
      <p:sp>
        <p:nvSpPr>
          <p:cNvPr id="6147" name="Rectangle 2"/>
          <p:cNvSpPr>
            <a:spLocks noGrp="1" noChangeArrowheads="1"/>
          </p:cNvSpPr>
          <p:nvPr>
            <p:ph type="title"/>
          </p:nvPr>
        </p:nvSpPr>
        <p:spPr>
          <a:xfrm>
            <a:off x="1828800" y="228600"/>
            <a:ext cx="8382000" cy="1600200"/>
          </a:xfrm>
        </p:spPr>
        <p:txBody>
          <a:bodyPr/>
          <a:lstStyle/>
          <a:p>
            <a:pPr eaLnBrk="1" hangingPunct="1">
              <a:lnSpc>
                <a:spcPct val="80000"/>
              </a:lnSpc>
            </a:pPr>
            <a:r>
              <a:rPr lang="en-US" dirty="0"/>
              <a:t>Alcohol, Smoking, and Substance Involvement Screening Test (ASSIST)</a:t>
            </a:r>
          </a:p>
        </p:txBody>
      </p:sp>
      <p:sp>
        <p:nvSpPr>
          <p:cNvPr id="6148" name="Rectangle 3"/>
          <p:cNvSpPr>
            <a:spLocks noGrp="1" noChangeArrowheads="1"/>
          </p:cNvSpPr>
          <p:nvPr>
            <p:ph type="body" idx="1"/>
          </p:nvPr>
        </p:nvSpPr>
        <p:spPr/>
        <p:txBody>
          <a:bodyPr/>
          <a:lstStyle/>
          <a:p>
            <a:pPr eaLnBrk="1" hangingPunct="1">
              <a:spcBef>
                <a:spcPct val="40000"/>
              </a:spcBef>
              <a:buClr>
                <a:schemeClr val="folHlink"/>
              </a:buClr>
            </a:pPr>
            <a:r>
              <a:rPr lang="en-US" dirty="0"/>
              <a:t>Is a brief screening questionnaire developed for primary care</a:t>
            </a:r>
          </a:p>
          <a:p>
            <a:pPr eaLnBrk="1" hangingPunct="1">
              <a:spcBef>
                <a:spcPct val="40000"/>
              </a:spcBef>
              <a:buClr>
                <a:schemeClr val="folHlink"/>
              </a:buClr>
            </a:pPr>
            <a:r>
              <a:rPr lang="en-US" dirty="0"/>
              <a:t>Covers all psychoactive substances including alcohol, tobacco, and illicit drugs</a:t>
            </a:r>
          </a:p>
          <a:p>
            <a:pPr eaLnBrk="1" hangingPunct="1">
              <a:spcBef>
                <a:spcPct val="40000"/>
              </a:spcBef>
              <a:buClr>
                <a:schemeClr val="folHlink"/>
              </a:buClr>
            </a:pPr>
            <a:r>
              <a:rPr lang="en-US" dirty="0"/>
              <a:t>Helps practitioners to identify patients who may have hazardous, harmful, or dependent use of one or more substances</a:t>
            </a:r>
          </a:p>
        </p:txBody>
      </p:sp>
    </p:spTree>
    <p:extLst>
      <p:ext uri="{BB962C8B-B14F-4D97-AF65-F5344CB8AC3E}">
        <p14:creationId xmlns:p14="http://schemas.microsoft.com/office/powerpoint/2010/main" val="1649678003"/>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1719264" y="457200"/>
            <a:ext cx="8015287" cy="1066800"/>
          </a:xfrm>
        </p:spPr>
        <p:txBody>
          <a:bodyPr/>
          <a:lstStyle/>
          <a:p>
            <a:pPr eaLnBrk="1" hangingPunct="1">
              <a:lnSpc>
                <a:spcPct val="80000"/>
              </a:lnSpc>
            </a:pPr>
            <a:r>
              <a:rPr lang="en-US" dirty="0"/>
              <a:t>Using the ASSIST in Treatment Planning</a:t>
            </a:r>
          </a:p>
        </p:txBody>
      </p:sp>
      <p:graphicFrame>
        <p:nvGraphicFramePr>
          <p:cNvPr id="155677" name="Group 29"/>
          <p:cNvGraphicFramePr>
            <a:graphicFrameLocks noGrp="1"/>
          </p:cNvGraphicFramePr>
          <p:nvPr>
            <p:ph type="tbl" idx="1"/>
          </p:nvPr>
        </p:nvGraphicFramePr>
        <p:xfrm>
          <a:off x="2209800" y="2499042"/>
          <a:ext cx="7543800" cy="3063558"/>
        </p:xfrm>
        <a:graphic>
          <a:graphicData uri="http://schemas.openxmlformats.org/drawingml/2006/table">
            <a:tbl>
              <a:tblPr firstRow="1">
                <a:tableStyleId>{3C2FFA5D-87B4-456A-9821-1D502468CF0F}</a:tableStyleId>
              </a:tblPr>
              <a:tblGrid>
                <a:gridCol w="1524000">
                  <a:extLst>
                    <a:ext uri="{9D8B030D-6E8A-4147-A177-3AD203B41FA5}">
                      <a16:colId xmlns:a16="http://schemas.microsoft.com/office/drawing/2014/main" xmlns="" val="20000"/>
                    </a:ext>
                  </a:extLst>
                </a:gridCol>
                <a:gridCol w="2057400">
                  <a:extLst>
                    <a:ext uri="{9D8B030D-6E8A-4147-A177-3AD203B41FA5}">
                      <a16:colId xmlns:a16="http://schemas.microsoft.com/office/drawing/2014/main" xmlns="" val="20001"/>
                    </a:ext>
                  </a:extLst>
                </a:gridCol>
                <a:gridCol w="3962400">
                  <a:extLst>
                    <a:ext uri="{9D8B030D-6E8A-4147-A177-3AD203B41FA5}">
                      <a16:colId xmlns:a16="http://schemas.microsoft.com/office/drawing/2014/main" xmlns="" val="20002"/>
                    </a:ext>
                  </a:extLst>
                </a:gridCol>
              </a:tblGrid>
              <a:tr h="8382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dirty="0">
                          <a:ln>
                            <a:noFill/>
                          </a:ln>
                          <a:effectLst/>
                        </a:rPr>
                        <a:t>Alcohol</a:t>
                      </a:r>
                      <a:endParaRPr kumimoji="0" lang="en-US" sz="2400" b="0" i="0" u="none" strike="noStrike" cap="none" normalizeH="0" baseline="0" dirty="0">
                        <a:ln>
                          <a:noFill/>
                        </a:ln>
                        <a:solidFill>
                          <a:schemeClr val="tx1"/>
                        </a:solidFill>
                        <a:effectLst/>
                        <a:latin typeface="Arial Rounded MT Bold" pitchFamily="34" charset="0"/>
                      </a:endParaRPr>
                    </a:p>
                  </a:txBody>
                  <a:tcPr anchor="b"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dirty="0">
                          <a:ln>
                            <a:noFill/>
                          </a:ln>
                          <a:effectLst/>
                        </a:rPr>
                        <a:t>All Other Substances</a:t>
                      </a:r>
                      <a:endParaRPr kumimoji="0" lang="en-US" sz="2400" b="0" i="0" u="none" strike="noStrike" cap="none" normalizeH="0" baseline="0" dirty="0">
                        <a:ln>
                          <a:noFill/>
                        </a:ln>
                        <a:solidFill>
                          <a:schemeClr val="tx1"/>
                        </a:solidFill>
                        <a:effectLst/>
                        <a:latin typeface="Arial Rounded MT Bold" pitchFamily="34" charset="0"/>
                      </a:endParaRPr>
                    </a:p>
                  </a:txBody>
                  <a:tcPr anchor="b" horzOverflow="overflow"/>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dirty="0">
                          <a:ln>
                            <a:noFill/>
                          </a:ln>
                          <a:effectLst/>
                        </a:rPr>
                        <a:t>Risk Level</a:t>
                      </a:r>
                      <a:endParaRPr kumimoji="0" lang="en-US" sz="2400" b="0" i="0" u="none" strike="noStrike" cap="none" normalizeH="0" baseline="0" dirty="0">
                        <a:ln>
                          <a:noFill/>
                        </a:ln>
                        <a:solidFill>
                          <a:schemeClr val="tx1"/>
                        </a:solidFill>
                        <a:effectLst/>
                        <a:latin typeface="Arial Rounded MT Bold" pitchFamily="34" charset="0"/>
                      </a:endParaRPr>
                    </a:p>
                  </a:txBody>
                  <a:tcPr anchor="b" horzOverflow="overflow"/>
                </a:tc>
                <a:extLst>
                  <a:ext uri="{0D108BD9-81ED-4DB2-BD59-A6C34878D82A}">
                    <a16:rowId xmlns:a16="http://schemas.microsoft.com/office/drawing/2014/main" xmlns="" val="10000"/>
                  </a:ext>
                </a:extLst>
              </a:tr>
              <a:tr h="5794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dirty="0">
                          <a:ln>
                            <a:noFill/>
                          </a:ln>
                          <a:effectLst/>
                        </a:rPr>
                        <a:t>0-10</a:t>
                      </a:r>
                      <a:endParaRPr kumimoji="0" lang="en-US" sz="2400" b="0"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dirty="0">
                          <a:ln>
                            <a:noFill/>
                          </a:ln>
                          <a:effectLst/>
                        </a:rPr>
                        <a:t>0-3</a:t>
                      </a:r>
                      <a:endParaRPr kumimoji="0" lang="en-US" sz="2400" b="0"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dirty="0">
                          <a:ln>
                            <a:noFill/>
                          </a:ln>
                          <a:effectLst/>
                        </a:rPr>
                        <a:t>Low Risk (Provide Education)</a:t>
                      </a:r>
                      <a:endParaRPr kumimoji="0" lang="en-US" sz="2400" b="0" i="0" u="none" strike="noStrike" cap="none" normalizeH="0" baseline="0" dirty="0">
                        <a:ln>
                          <a:noFill/>
                        </a:ln>
                        <a:solidFill>
                          <a:schemeClr val="tx1"/>
                        </a:solidFill>
                        <a:effectLst/>
                        <a:latin typeface="Arial" charset="0"/>
                      </a:endParaRPr>
                    </a:p>
                  </a:txBody>
                  <a:tcPr anchor="ctr" horzOverflow="overflow"/>
                </a:tc>
                <a:extLst>
                  <a:ext uri="{0D108BD9-81ED-4DB2-BD59-A6C34878D82A}">
                    <a16:rowId xmlns:a16="http://schemas.microsoft.com/office/drawing/2014/main" xmlns="" val="10001"/>
                  </a:ext>
                </a:extLst>
              </a:tr>
              <a:tr h="5794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dirty="0">
                          <a:ln>
                            <a:noFill/>
                          </a:ln>
                          <a:effectLst/>
                        </a:rPr>
                        <a:t>11-26</a:t>
                      </a:r>
                      <a:endParaRPr kumimoji="0" lang="en-US" sz="2400" b="0"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dirty="0">
                          <a:ln>
                            <a:noFill/>
                          </a:ln>
                          <a:effectLst/>
                        </a:rPr>
                        <a:t>4-26</a:t>
                      </a:r>
                      <a:endParaRPr kumimoji="0" lang="en-US" sz="2400" b="0"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dirty="0">
                          <a:ln>
                            <a:noFill/>
                          </a:ln>
                          <a:effectLst/>
                        </a:rPr>
                        <a:t>Moderate Risk (Brief Intervention [BI])</a:t>
                      </a:r>
                      <a:endParaRPr kumimoji="0" lang="en-US" sz="2400" b="0" i="0" u="none" strike="noStrike" cap="none" normalizeH="0" baseline="0" dirty="0">
                        <a:ln>
                          <a:noFill/>
                        </a:ln>
                        <a:solidFill>
                          <a:schemeClr val="tx1"/>
                        </a:solidFill>
                        <a:effectLst/>
                        <a:latin typeface="Arial" charset="0"/>
                      </a:endParaRPr>
                    </a:p>
                  </a:txBody>
                  <a:tcPr anchor="ctr" horzOverflow="overflow"/>
                </a:tc>
                <a:extLst>
                  <a:ext uri="{0D108BD9-81ED-4DB2-BD59-A6C34878D82A}">
                    <a16:rowId xmlns:a16="http://schemas.microsoft.com/office/drawing/2014/main" xmlns="" val="10002"/>
                  </a:ext>
                </a:extLst>
              </a:tr>
              <a:tr h="5794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dirty="0">
                          <a:ln>
                            <a:noFill/>
                          </a:ln>
                          <a:effectLst/>
                        </a:rPr>
                        <a:t>27+</a:t>
                      </a:r>
                      <a:endParaRPr kumimoji="0" lang="en-US" sz="2400" b="0"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dirty="0">
                          <a:ln>
                            <a:noFill/>
                          </a:ln>
                          <a:effectLst/>
                        </a:rPr>
                        <a:t>27+</a:t>
                      </a:r>
                      <a:endParaRPr kumimoji="0" lang="en-US" sz="2400" b="0" i="0" u="none" strike="noStrike" cap="none" normalizeH="0" baseline="0" dirty="0">
                        <a:ln>
                          <a:noFill/>
                        </a:ln>
                        <a:solidFill>
                          <a:schemeClr val="tx1"/>
                        </a:solidFill>
                        <a:effectLst/>
                        <a:latin typeface="Arial" charset="0"/>
                      </a:endParaRPr>
                    </a:p>
                  </a:txBody>
                  <a:tcPr anchor="ctr" horzOverflow="overflow"/>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u="none" strike="noStrike" cap="none" normalizeH="0" baseline="0" dirty="0">
                          <a:ln>
                            <a:noFill/>
                          </a:ln>
                          <a:effectLst/>
                        </a:rPr>
                        <a:t>High Risk (BI + Referral)</a:t>
                      </a:r>
                      <a:endParaRPr kumimoji="0" lang="en-US" sz="2400" b="0" i="0" u="none" strike="noStrike" cap="none" normalizeH="0" baseline="0" dirty="0">
                        <a:ln>
                          <a:noFill/>
                        </a:ln>
                        <a:solidFill>
                          <a:schemeClr val="tx1"/>
                        </a:solidFill>
                        <a:effectLst/>
                        <a:latin typeface="Arial" charset="0"/>
                      </a:endParaRPr>
                    </a:p>
                  </a:txBody>
                  <a:tcPr anchor="ctr" horzOverflow="overflow"/>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579274198"/>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600" dirty="0"/>
              <a:t>Moderate to high risk drug use in HIV settings in Hanoi</a:t>
            </a:r>
          </a:p>
        </p:txBody>
      </p:sp>
      <p:sp>
        <p:nvSpPr>
          <p:cNvPr id="7" name="Content Placeholder 6"/>
          <p:cNvSpPr>
            <a:spLocks noGrp="1"/>
          </p:cNvSpPr>
          <p:nvPr>
            <p:ph sz="half" idx="1"/>
          </p:nvPr>
        </p:nvSpPr>
        <p:spPr>
          <a:xfrm>
            <a:off x="160867" y="2023533"/>
            <a:ext cx="5858933" cy="4114800"/>
          </a:xfrm>
        </p:spPr>
        <p:txBody>
          <a:bodyPr/>
          <a:lstStyle/>
          <a:p>
            <a:pPr>
              <a:lnSpc>
                <a:spcPct val="130000"/>
              </a:lnSpc>
            </a:pPr>
            <a:r>
              <a:rPr lang="en-US" sz="2400" dirty="0"/>
              <a:t>ASSIST screening in Hanoi</a:t>
            </a:r>
          </a:p>
          <a:p>
            <a:pPr lvl="1">
              <a:lnSpc>
                <a:spcPct val="130000"/>
              </a:lnSpc>
            </a:pPr>
            <a:r>
              <a:rPr lang="en-US" dirty="0"/>
              <a:t>1 VCT</a:t>
            </a:r>
          </a:p>
          <a:p>
            <a:pPr lvl="1">
              <a:lnSpc>
                <a:spcPct val="130000"/>
              </a:lnSpc>
            </a:pPr>
            <a:r>
              <a:rPr lang="en-US" dirty="0"/>
              <a:t>2 OPC</a:t>
            </a:r>
          </a:p>
          <a:p>
            <a:pPr>
              <a:lnSpc>
                <a:spcPct val="130000"/>
              </a:lnSpc>
            </a:pPr>
            <a:r>
              <a:rPr lang="en-US" sz="2400" dirty="0"/>
              <a:t>Self v. peer administered</a:t>
            </a:r>
          </a:p>
          <a:p>
            <a:pPr>
              <a:lnSpc>
                <a:spcPct val="130000"/>
              </a:lnSpc>
            </a:pPr>
            <a:r>
              <a:rPr lang="en-US" sz="2400" dirty="0"/>
              <a:t>TCU </a:t>
            </a:r>
            <a:r>
              <a:rPr lang="en-US" sz="2400" dirty="0" err="1"/>
              <a:t>HVHPForm</a:t>
            </a:r>
            <a:endParaRPr lang="en-US" sz="2400" dirty="0"/>
          </a:p>
          <a:p>
            <a:pPr lvl="1">
              <a:lnSpc>
                <a:spcPct val="130000"/>
              </a:lnSpc>
            </a:pPr>
            <a:r>
              <a:rPr lang="en-US" dirty="0"/>
              <a:t>Injection Risk Scale (10-50)</a:t>
            </a:r>
          </a:p>
          <a:p>
            <a:pPr lvl="1">
              <a:lnSpc>
                <a:spcPct val="130000"/>
              </a:lnSpc>
            </a:pPr>
            <a:r>
              <a:rPr lang="en-US" dirty="0"/>
              <a:t>Sex Risk Scale (10-50)</a:t>
            </a:r>
          </a:p>
          <a:p>
            <a:pPr>
              <a:lnSpc>
                <a:spcPct val="130000"/>
              </a:lnSpc>
            </a:pPr>
            <a:r>
              <a:rPr lang="en-US" sz="2400" dirty="0"/>
              <a:t>Demographics</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2535844984"/>
              </p:ext>
            </p:extLst>
          </p:nvPr>
        </p:nvGraphicFramePr>
        <p:xfrm>
          <a:off x="5782733" y="1881302"/>
          <a:ext cx="6129867" cy="4632960"/>
        </p:xfrm>
        <a:graphic>
          <a:graphicData uri="http://schemas.openxmlformats.org/drawingml/2006/table">
            <a:tbl>
              <a:tblPr firstRow="1" firstCol="1" bandRow="1">
                <a:tableStyleId>{5C22544A-7EE6-4342-B048-85BDC9FD1C3A}</a:tableStyleId>
              </a:tblPr>
              <a:tblGrid>
                <a:gridCol w="2845455">
                  <a:extLst>
                    <a:ext uri="{9D8B030D-6E8A-4147-A177-3AD203B41FA5}">
                      <a16:colId xmlns:a16="http://schemas.microsoft.com/office/drawing/2014/main" xmlns="" val="20000"/>
                    </a:ext>
                  </a:extLst>
                </a:gridCol>
                <a:gridCol w="1094804">
                  <a:extLst>
                    <a:ext uri="{9D8B030D-6E8A-4147-A177-3AD203B41FA5}">
                      <a16:colId xmlns:a16="http://schemas.microsoft.com/office/drawing/2014/main" xmlns="" val="20001"/>
                    </a:ext>
                  </a:extLst>
                </a:gridCol>
                <a:gridCol w="1094804">
                  <a:extLst>
                    <a:ext uri="{9D8B030D-6E8A-4147-A177-3AD203B41FA5}">
                      <a16:colId xmlns:a16="http://schemas.microsoft.com/office/drawing/2014/main" xmlns="" val="20002"/>
                    </a:ext>
                  </a:extLst>
                </a:gridCol>
                <a:gridCol w="1094804">
                  <a:extLst>
                    <a:ext uri="{9D8B030D-6E8A-4147-A177-3AD203B41FA5}">
                      <a16:colId xmlns:a16="http://schemas.microsoft.com/office/drawing/2014/main" xmlns="" val="20003"/>
                    </a:ext>
                  </a:extLst>
                </a:gridCol>
              </a:tblGrid>
              <a:tr h="375784">
                <a:tc>
                  <a:txBody>
                    <a:bodyPr/>
                    <a:lstStyle/>
                    <a:p>
                      <a:pPr marL="0" marR="0" algn="ctr">
                        <a:spcBef>
                          <a:spcPts val="0"/>
                        </a:spcBef>
                        <a:spcAft>
                          <a:spcPts val="0"/>
                        </a:spcAft>
                      </a:pPr>
                      <a:r>
                        <a:rPr lang="en-US" sz="1600" dirty="0">
                          <a:effectLst/>
                        </a:rPr>
                        <a:t>Characteristics</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a:effectLst/>
                        </a:rPr>
                        <a:t>VTCs</a:t>
                      </a:r>
                      <a:endParaRPr lang="en-US" sz="1800">
                        <a:effectLst/>
                      </a:endParaRPr>
                    </a:p>
                    <a:p>
                      <a:pPr marL="0" marR="0" algn="ctr">
                        <a:spcBef>
                          <a:spcPts val="0"/>
                        </a:spcBef>
                        <a:spcAft>
                          <a:spcPts val="0"/>
                        </a:spcAft>
                      </a:pPr>
                      <a:r>
                        <a:rPr lang="en-US" sz="1600">
                          <a:effectLst/>
                        </a:rPr>
                        <a:t>(199)</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OPCs</a:t>
                      </a:r>
                      <a:endParaRPr lang="en-US" sz="1800">
                        <a:effectLst/>
                      </a:endParaRPr>
                    </a:p>
                    <a:p>
                      <a:pPr marL="0" marR="0" algn="ctr">
                        <a:spcBef>
                          <a:spcPts val="0"/>
                        </a:spcBef>
                        <a:spcAft>
                          <a:spcPts val="0"/>
                        </a:spcAft>
                      </a:pPr>
                      <a:r>
                        <a:rPr lang="en-US" sz="1600">
                          <a:effectLst/>
                        </a:rPr>
                        <a:t>(394)</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Overall</a:t>
                      </a:r>
                      <a:endParaRPr lang="en-US" sz="1800">
                        <a:effectLst/>
                      </a:endParaRPr>
                    </a:p>
                    <a:p>
                      <a:pPr marL="0" marR="0" algn="ctr">
                        <a:spcBef>
                          <a:spcPts val="0"/>
                        </a:spcBef>
                        <a:spcAft>
                          <a:spcPts val="0"/>
                        </a:spcAft>
                      </a:pPr>
                      <a:r>
                        <a:rPr lang="en-US" sz="1600">
                          <a:effectLst/>
                        </a:rPr>
                        <a:t>(593)</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extLst>
                  <a:ext uri="{0D108BD9-81ED-4DB2-BD59-A6C34878D82A}">
                    <a16:rowId xmlns:a16="http://schemas.microsoft.com/office/drawing/2014/main" xmlns="" val="10000"/>
                  </a:ext>
                </a:extLst>
              </a:tr>
              <a:tr h="187892">
                <a:tc>
                  <a:txBody>
                    <a:bodyPr/>
                    <a:lstStyle/>
                    <a:p>
                      <a:pPr marL="0" marR="0" algn="r">
                        <a:spcBef>
                          <a:spcPts val="0"/>
                        </a:spcBef>
                        <a:spcAft>
                          <a:spcPts val="0"/>
                        </a:spcAft>
                      </a:pPr>
                      <a:r>
                        <a:rPr lang="en-US" sz="1600" dirty="0">
                          <a:effectLst/>
                        </a:rPr>
                        <a:t> </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a:effectLst/>
                        </a:rPr>
                        <a:t>n (%)</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n (%)</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n (%)</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extLst>
                  <a:ext uri="{0D108BD9-81ED-4DB2-BD59-A6C34878D82A}">
                    <a16:rowId xmlns:a16="http://schemas.microsoft.com/office/drawing/2014/main" xmlns="" val="10001"/>
                  </a:ext>
                </a:extLst>
              </a:tr>
              <a:tr h="187892">
                <a:tc>
                  <a:txBody>
                    <a:bodyPr/>
                    <a:lstStyle/>
                    <a:p>
                      <a:pPr marL="0" marR="0">
                        <a:spcBef>
                          <a:spcPts val="0"/>
                        </a:spcBef>
                        <a:spcAft>
                          <a:spcPts val="0"/>
                        </a:spcAft>
                      </a:pPr>
                      <a:r>
                        <a:rPr lang="en-US" sz="1600" dirty="0">
                          <a:effectLst/>
                        </a:rPr>
                        <a:t>Gender</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spcBef>
                          <a:spcPts val="0"/>
                        </a:spcBef>
                        <a:spcAft>
                          <a:spcPts val="0"/>
                        </a:spcAft>
                      </a:pPr>
                      <a:r>
                        <a:rPr lang="en-US" sz="1600">
                          <a:effectLst/>
                        </a:rPr>
                        <a:t> </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spcBef>
                          <a:spcPts val="0"/>
                        </a:spcBef>
                        <a:spcAft>
                          <a:spcPts val="0"/>
                        </a:spcAft>
                      </a:pPr>
                      <a:r>
                        <a:rPr lang="en-US" sz="1600">
                          <a:effectLst/>
                        </a:rPr>
                        <a:t> </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endParaRPr lang="en-US" sz="1400">
                        <a:effectLst/>
                        <a:latin typeface="Cambria" panose="02040503050406030204" pitchFamily="18" charset="0"/>
                      </a:endParaRPr>
                    </a:p>
                  </a:txBody>
                  <a:tcPr marL="56111" marR="56111" marT="0" marB="0"/>
                </a:tc>
                <a:extLst>
                  <a:ext uri="{0D108BD9-81ED-4DB2-BD59-A6C34878D82A}">
                    <a16:rowId xmlns:a16="http://schemas.microsoft.com/office/drawing/2014/main" xmlns="" val="10002"/>
                  </a:ext>
                </a:extLst>
              </a:tr>
              <a:tr h="187892">
                <a:tc>
                  <a:txBody>
                    <a:bodyPr/>
                    <a:lstStyle/>
                    <a:p>
                      <a:pPr marL="457200" marR="0" indent="0" algn="l">
                        <a:spcBef>
                          <a:spcPts val="0"/>
                        </a:spcBef>
                        <a:spcAft>
                          <a:spcPts val="0"/>
                        </a:spcAft>
                      </a:pPr>
                      <a:r>
                        <a:rPr lang="en-US" sz="1600" dirty="0">
                          <a:effectLst/>
                        </a:rPr>
                        <a:t>Female</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dirty="0">
                          <a:effectLst/>
                        </a:rPr>
                        <a:t>93 (46.7)</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129 (32.7)</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222 (37.4)</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extLst>
                  <a:ext uri="{0D108BD9-81ED-4DB2-BD59-A6C34878D82A}">
                    <a16:rowId xmlns:a16="http://schemas.microsoft.com/office/drawing/2014/main" xmlns="" val="10003"/>
                  </a:ext>
                </a:extLst>
              </a:tr>
              <a:tr h="375784">
                <a:tc>
                  <a:txBody>
                    <a:bodyPr/>
                    <a:lstStyle/>
                    <a:p>
                      <a:pPr marL="0" marR="0">
                        <a:spcBef>
                          <a:spcPts val="0"/>
                        </a:spcBef>
                        <a:spcAft>
                          <a:spcPts val="0"/>
                        </a:spcAft>
                      </a:pPr>
                      <a:r>
                        <a:rPr lang="en-US" sz="1600" dirty="0">
                          <a:effectLst/>
                        </a:rPr>
                        <a:t>Age: Mean ± SD; </a:t>
                      </a:r>
                      <a:endParaRPr lang="en-US" sz="1800" dirty="0">
                        <a:effectLst/>
                      </a:endParaRPr>
                    </a:p>
                    <a:p>
                      <a:pPr marL="0" marR="0" indent="293370">
                        <a:spcBef>
                          <a:spcPts val="0"/>
                        </a:spcBef>
                        <a:spcAft>
                          <a:spcPts val="0"/>
                        </a:spcAft>
                      </a:pPr>
                      <a:r>
                        <a:rPr lang="en-US" sz="1600" dirty="0">
                          <a:effectLst/>
                        </a:rPr>
                        <a:t>(Range)</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dirty="0">
                          <a:effectLst/>
                        </a:rPr>
                        <a:t>33.5 ± 8.8</a:t>
                      </a:r>
                      <a:endParaRPr lang="en-US" sz="1800" dirty="0">
                        <a:effectLst/>
                      </a:endParaRPr>
                    </a:p>
                    <a:p>
                      <a:pPr marL="0" marR="0" algn="ctr">
                        <a:spcBef>
                          <a:spcPts val="0"/>
                        </a:spcBef>
                        <a:spcAft>
                          <a:spcPts val="0"/>
                        </a:spcAft>
                      </a:pPr>
                      <a:r>
                        <a:rPr lang="en-US" sz="1600" dirty="0">
                          <a:effectLst/>
                        </a:rPr>
                        <a:t>(18 - 56)</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35.2 ± 6.3</a:t>
                      </a:r>
                      <a:endParaRPr lang="en-US" sz="1800">
                        <a:effectLst/>
                      </a:endParaRPr>
                    </a:p>
                    <a:p>
                      <a:pPr marL="0" marR="0" algn="ctr">
                        <a:spcBef>
                          <a:spcPts val="0"/>
                        </a:spcBef>
                        <a:spcAft>
                          <a:spcPts val="0"/>
                        </a:spcAft>
                      </a:pPr>
                      <a:r>
                        <a:rPr lang="en-US" sz="1600">
                          <a:effectLst/>
                        </a:rPr>
                        <a:t>(20 – 64)</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34.6 ± 7.3 </a:t>
                      </a:r>
                      <a:endParaRPr lang="en-US" sz="1800">
                        <a:effectLst/>
                      </a:endParaRPr>
                    </a:p>
                    <a:p>
                      <a:pPr marL="0" marR="0" algn="ctr">
                        <a:spcBef>
                          <a:spcPts val="0"/>
                        </a:spcBef>
                        <a:spcAft>
                          <a:spcPts val="0"/>
                        </a:spcAft>
                      </a:pPr>
                      <a:r>
                        <a:rPr lang="en-US" sz="1600">
                          <a:effectLst/>
                        </a:rPr>
                        <a:t>(18 – 64)</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extLst>
                  <a:ext uri="{0D108BD9-81ED-4DB2-BD59-A6C34878D82A}">
                    <a16:rowId xmlns:a16="http://schemas.microsoft.com/office/drawing/2014/main" xmlns="" val="10004"/>
                  </a:ext>
                </a:extLst>
              </a:tr>
              <a:tr h="187892">
                <a:tc>
                  <a:txBody>
                    <a:bodyPr/>
                    <a:lstStyle/>
                    <a:p>
                      <a:pPr marL="0" marR="0">
                        <a:spcBef>
                          <a:spcPts val="0"/>
                        </a:spcBef>
                        <a:spcAft>
                          <a:spcPts val="0"/>
                        </a:spcAft>
                      </a:pPr>
                      <a:r>
                        <a:rPr lang="en-US" sz="1600" dirty="0">
                          <a:effectLst/>
                        </a:rPr>
                        <a:t>Education</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spcBef>
                          <a:spcPts val="0"/>
                        </a:spcBef>
                        <a:spcAft>
                          <a:spcPts val="0"/>
                        </a:spcAft>
                      </a:pPr>
                      <a:r>
                        <a:rPr lang="en-US" sz="1600" dirty="0">
                          <a:effectLst/>
                        </a:rPr>
                        <a:t> </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spcBef>
                          <a:spcPts val="0"/>
                        </a:spcBef>
                        <a:spcAft>
                          <a:spcPts val="0"/>
                        </a:spcAft>
                      </a:pPr>
                      <a:r>
                        <a:rPr lang="en-US" sz="1600" dirty="0">
                          <a:effectLst/>
                        </a:rPr>
                        <a:t> </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endParaRPr lang="en-US" sz="1400">
                        <a:effectLst/>
                        <a:latin typeface="Cambria" panose="02040503050406030204" pitchFamily="18" charset="0"/>
                      </a:endParaRPr>
                    </a:p>
                  </a:txBody>
                  <a:tcPr marL="56111" marR="56111" marT="0" marB="0" anchor="ctr"/>
                </a:tc>
                <a:extLst>
                  <a:ext uri="{0D108BD9-81ED-4DB2-BD59-A6C34878D82A}">
                    <a16:rowId xmlns:a16="http://schemas.microsoft.com/office/drawing/2014/main" xmlns="" val="10005"/>
                  </a:ext>
                </a:extLst>
              </a:tr>
              <a:tr h="187892">
                <a:tc>
                  <a:txBody>
                    <a:bodyPr/>
                    <a:lstStyle/>
                    <a:p>
                      <a:pPr marL="457200" marR="0" indent="0" algn="l">
                        <a:spcBef>
                          <a:spcPts val="0"/>
                        </a:spcBef>
                        <a:spcAft>
                          <a:spcPts val="0"/>
                        </a:spcAft>
                      </a:pPr>
                      <a:r>
                        <a:rPr lang="en-US" sz="1600" dirty="0">
                          <a:effectLst/>
                        </a:rPr>
                        <a:t>Under high school</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dirty="0">
                          <a:effectLst/>
                        </a:rPr>
                        <a:t>99 (49.7)</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182 (46.2)</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281 (47.4)</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extLst>
                  <a:ext uri="{0D108BD9-81ED-4DB2-BD59-A6C34878D82A}">
                    <a16:rowId xmlns:a16="http://schemas.microsoft.com/office/drawing/2014/main" xmlns="" val="10006"/>
                  </a:ext>
                </a:extLst>
              </a:tr>
              <a:tr h="187892">
                <a:tc>
                  <a:txBody>
                    <a:bodyPr/>
                    <a:lstStyle/>
                    <a:p>
                      <a:pPr marL="0" marR="0" algn="l">
                        <a:spcBef>
                          <a:spcPts val="0"/>
                        </a:spcBef>
                        <a:spcAft>
                          <a:spcPts val="0"/>
                        </a:spcAft>
                      </a:pPr>
                      <a:r>
                        <a:rPr lang="en-US" sz="1600" dirty="0">
                          <a:effectLst/>
                        </a:rPr>
                        <a:t>Occupational status</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spcBef>
                          <a:spcPts val="0"/>
                        </a:spcBef>
                        <a:spcAft>
                          <a:spcPts val="0"/>
                        </a:spcAft>
                      </a:pPr>
                      <a:r>
                        <a:rPr lang="en-US" sz="1600">
                          <a:effectLst/>
                        </a:rPr>
                        <a:t> </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spcBef>
                          <a:spcPts val="0"/>
                        </a:spcBef>
                        <a:spcAft>
                          <a:spcPts val="0"/>
                        </a:spcAft>
                      </a:pPr>
                      <a:r>
                        <a:rPr lang="en-US" sz="1600" dirty="0">
                          <a:effectLst/>
                        </a:rPr>
                        <a:t> </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endParaRPr lang="en-US" sz="1400">
                        <a:effectLst/>
                        <a:latin typeface="Cambria" panose="02040503050406030204" pitchFamily="18" charset="0"/>
                      </a:endParaRPr>
                    </a:p>
                  </a:txBody>
                  <a:tcPr marL="56111" marR="56111" marT="0" marB="0" anchor="ctr"/>
                </a:tc>
                <a:extLst>
                  <a:ext uri="{0D108BD9-81ED-4DB2-BD59-A6C34878D82A}">
                    <a16:rowId xmlns:a16="http://schemas.microsoft.com/office/drawing/2014/main" xmlns="" val="10007"/>
                  </a:ext>
                </a:extLst>
              </a:tr>
              <a:tr h="187892">
                <a:tc>
                  <a:txBody>
                    <a:bodyPr/>
                    <a:lstStyle/>
                    <a:p>
                      <a:pPr marL="457200" marR="0" indent="0" algn="l">
                        <a:spcBef>
                          <a:spcPts val="0"/>
                        </a:spcBef>
                        <a:spcAft>
                          <a:spcPts val="0"/>
                        </a:spcAft>
                      </a:pPr>
                      <a:r>
                        <a:rPr lang="en-US" sz="1600" dirty="0">
                          <a:effectLst/>
                        </a:rPr>
                        <a:t>Employed</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a:effectLst/>
                        </a:rPr>
                        <a:t>174 (87.4)</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dirty="0">
                          <a:effectLst/>
                        </a:rPr>
                        <a:t>326 (82.7)</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500 (84.3)</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extLst>
                  <a:ext uri="{0D108BD9-81ED-4DB2-BD59-A6C34878D82A}">
                    <a16:rowId xmlns:a16="http://schemas.microsoft.com/office/drawing/2014/main" xmlns="" val="10008"/>
                  </a:ext>
                </a:extLst>
              </a:tr>
              <a:tr h="187892">
                <a:tc>
                  <a:txBody>
                    <a:bodyPr/>
                    <a:lstStyle/>
                    <a:p>
                      <a:pPr marL="457200" marR="0" indent="0" algn="l">
                        <a:spcBef>
                          <a:spcPts val="0"/>
                        </a:spcBef>
                        <a:spcAft>
                          <a:spcPts val="0"/>
                        </a:spcAft>
                      </a:pPr>
                      <a:r>
                        <a:rPr lang="en-US" sz="1600" dirty="0">
                          <a:effectLst/>
                        </a:rPr>
                        <a:t>Unemployed</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a:effectLst/>
                        </a:rPr>
                        <a:t>25 (12.6)</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dirty="0">
                          <a:effectLst/>
                        </a:rPr>
                        <a:t>68 (17.3)</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93 (15.7)</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extLst>
                  <a:ext uri="{0D108BD9-81ED-4DB2-BD59-A6C34878D82A}">
                    <a16:rowId xmlns:a16="http://schemas.microsoft.com/office/drawing/2014/main" xmlns="" val="10009"/>
                  </a:ext>
                </a:extLst>
              </a:tr>
              <a:tr h="187892">
                <a:tc>
                  <a:txBody>
                    <a:bodyPr/>
                    <a:lstStyle/>
                    <a:p>
                      <a:pPr marL="0" marR="0" algn="l">
                        <a:spcBef>
                          <a:spcPts val="0"/>
                        </a:spcBef>
                        <a:spcAft>
                          <a:spcPts val="0"/>
                        </a:spcAft>
                      </a:pPr>
                      <a:r>
                        <a:rPr lang="en-US" sz="1600" dirty="0">
                          <a:effectLst/>
                        </a:rPr>
                        <a:t>Income level (per month)</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spcBef>
                          <a:spcPts val="0"/>
                        </a:spcBef>
                        <a:spcAft>
                          <a:spcPts val="0"/>
                        </a:spcAft>
                      </a:pPr>
                      <a:r>
                        <a:rPr lang="en-US" sz="1600">
                          <a:effectLst/>
                        </a:rPr>
                        <a:t> </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spcBef>
                          <a:spcPts val="0"/>
                        </a:spcBef>
                        <a:spcAft>
                          <a:spcPts val="0"/>
                        </a:spcAft>
                      </a:pPr>
                      <a:r>
                        <a:rPr lang="en-US" sz="1600" dirty="0">
                          <a:effectLst/>
                        </a:rPr>
                        <a:t> </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endParaRPr lang="en-US" sz="1400">
                        <a:effectLst/>
                        <a:latin typeface="Cambria" panose="02040503050406030204" pitchFamily="18" charset="0"/>
                      </a:endParaRPr>
                    </a:p>
                  </a:txBody>
                  <a:tcPr marL="56111" marR="56111" marT="0" marB="0" anchor="ctr"/>
                </a:tc>
                <a:extLst>
                  <a:ext uri="{0D108BD9-81ED-4DB2-BD59-A6C34878D82A}">
                    <a16:rowId xmlns:a16="http://schemas.microsoft.com/office/drawing/2014/main" xmlns="" val="10010"/>
                  </a:ext>
                </a:extLst>
              </a:tr>
              <a:tr h="187892">
                <a:tc>
                  <a:txBody>
                    <a:bodyPr/>
                    <a:lstStyle/>
                    <a:p>
                      <a:pPr marL="457200" marR="0" indent="0" algn="l">
                        <a:spcBef>
                          <a:spcPts val="0"/>
                        </a:spcBef>
                        <a:spcAft>
                          <a:spcPts val="0"/>
                        </a:spcAft>
                      </a:pPr>
                      <a:r>
                        <a:rPr lang="en-US" sz="1600" dirty="0">
                          <a:effectLst/>
                        </a:rPr>
                        <a:t>Under ~$100</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a:effectLst/>
                        </a:rPr>
                        <a:t>23 (11.6)</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dirty="0">
                          <a:effectLst/>
                        </a:rPr>
                        <a:t>96 (24.4)</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119 (20.1)</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extLst>
                  <a:ext uri="{0D108BD9-81ED-4DB2-BD59-A6C34878D82A}">
                    <a16:rowId xmlns:a16="http://schemas.microsoft.com/office/drawing/2014/main" xmlns="" val="10011"/>
                  </a:ext>
                </a:extLst>
              </a:tr>
              <a:tr h="187892">
                <a:tc>
                  <a:txBody>
                    <a:bodyPr/>
                    <a:lstStyle/>
                    <a:p>
                      <a:pPr marL="457200" marR="0" indent="0" algn="l">
                        <a:spcBef>
                          <a:spcPts val="0"/>
                        </a:spcBef>
                        <a:spcAft>
                          <a:spcPts val="0"/>
                        </a:spcAft>
                      </a:pPr>
                      <a:r>
                        <a:rPr lang="en-US" sz="1600" dirty="0">
                          <a:effectLst/>
                        </a:rPr>
                        <a:t>~$100 – $200</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a:effectLst/>
                        </a:rPr>
                        <a:t>93 (46.7)</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dirty="0">
                          <a:effectLst/>
                        </a:rPr>
                        <a:t>182 (46.2)</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dirty="0">
                          <a:effectLst/>
                        </a:rPr>
                        <a:t>275 (47.4)</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extLst>
                  <a:ext uri="{0D108BD9-81ED-4DB2-BD59-A6C34878D82A}">
                    <a16:rowId xmlns:a16="http://schemas.microsoft.com/office/drawing/2014/main" xmlns="" val="10012"/>
                  </a:ext>
                </a:extLst>
              </a:tr>
              <a:tr h="187892">
                <a:tc>
                  <a:txBody>
                    <a:bodyPr/>
                    <a:lstStyle/>
                    <a:p>
                      <a:pPr marL="457200" marR="0" indent="0" algn="l">
                        <a:spcBef>
                          <a:spcPts val="0"/>
                        </a:spcBef>
                        <a:spcAft>
                          <a:spcPts val="0"/>
                        </a:spcAft>
                      </a:pPr>
                      <a:r>
                        <a:rPr lang="en-US" sz="1600" dirty="0">
                          <a:effectLst/>
                        </a:rPr>
                        <a:t>Above &gt; $200</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a:effectLst/>
                        </a:rPr>
                        <a:t>83 (41.7)</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116 (29.4)</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dirty="0">
                          <a:effectLst/>
                        </a:rPr>
                        <a:t>199 (33.5)</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extLst>
                  <a:ext uri="{0D108BD9-81ED-4DB2-BD59-A6C34878D82A}">
                    <a16:rowId xmlns:a16="http://schemas.microsoft.com/office/drawing/2014/main" xmlns="" val="10013"/>
                  </a:ext>
                </a:extLst>
              </a:tr>
              <a:tr h="187892">
                <a:tc>
                  <a:txBody>
                    <a:bodyPr/>
                    <a:lstStyle/>
                    <a:p>
                      <a:pPr marL="0" marR="0" algn="l">
                        <a:spcBef>
                          <a:spcPts val="0"/>
                        </a:spcBef>
                        <a:spcAft>
                          <a:spcPts val="0"/>
                        </a:spcAft>
                      </a:pPr>
                      <a:r>
                        <a:rPr lang="en-US" sz="1600" dirty="0">
                          <a:effectLst/>
                        </a:rPr>
                        <a:t>Rehabilitation center</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spcBef>
                          <a:spcPts val="0"/>
                        </a:spcBef>
                        <a:spcAft>
                          <a:spcPts val="0"/>
                        </a:spcAft>
                      </a:pPr>
                      <a:r>
                        <a:rPr lang="en-US" sz="1600">
                          <a:effectLst/>
                        </a:rPr>
                        <a:t> </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spcBef>
                          <a:spcPts val="0"/>
                        </a:spcBef>
                        <a:spcAft>
                          <a:spcPts val="0"/>
                        </a:spcAft>
                      </a:pPr>
                      <a:r>
                        <a:rPr lang="en-US" sz="1600">
                          <a:effectLst/>
                        </a:rPr>
                        <a:t> </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endParaRPr lang="en-US" sz="1400" dirty="0">
                        <a:effectLst/>
                        <a:latin typeface="Cambria" panose="02040503050406030204" pitchFamily="18" charset="0"/>
                      </a:endParaRPr>
                    </a:p>
                  </a:txBody>
                  <a:tcPr marL="56111" marR="56111" marT="0" marB="0"/>
                </a:tc>
                <a:extLst>
                  <a:ext uri="{0D108BD9-81ED-4DB2-BD59-A6C34878D82A}">
                    <a16:rowId xmlns:a16="http://schemas.microsoft.com/office/drawing/2014/main" xmlns="" val="10014"/>
                  </a:ext>
                </a:extLst>
              </a:tr>
              <a:tr h="187892">
                <a:tc>
                  <a:txBody>
                    <a:bodyPr/>
                    <a:lstStyle/>
                    <a:p>
                      <a:pPr marL="457200" marR="0" indent="0" algn="l">
                        <a:spcBef>
                          <a:spcPts val="0"/>
                        </a:spcBef>
                        <a:spcAft>
                          <a:spcPts val="0"/>
                        </a:spcAft>
                      </a:pPr>
                      <a:r>
                        <a:rPr lang="en-US" sz="1600" dirty="0">
                          <a:effectLst/>
                        </a:rPr>
                        <a:t>Have not ever been</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a:effectLst/>
                        </a:rPr>
                        <a:t>164 (82.4)</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340 (86.3)</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dirty="0">
                          <a:effectLst/>
                        </a:rPr>
                        <a:t>504 (85.0)</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extLst>
                  <a:ext uri="{0D108BD9-81ED-4DB2-BD59-A6C34878D82A}">
                    <a16:rowId xmlns:a16="http://schemas.microsoft.com/office/drawing/2014/main" xmlns="" val="10015"/>
                  </a:ext>
                </a:extLst>
              </a:tr>
              <a:tr h="187892">
                <a:tc>
                  <a:txBody>
                    <a:bodyPr/>
                    <a:lstStyle/>
                    <a:p>
                      <a:pPr marL="457200" marR="0" indent="0" algn="l">
                        <a:spcBef>
                          <a:spcPts val="0"/>
                        </a:spcBef>
                        <a:spcAft>
                          <a:spcPts val="0"/>
                        </a:spcAft>
                      </a:pPr>
                      <a:r>
                        <a:rPr lang="en-US" sz="1600" dirty="0">
                          <a:effectLst/>
                        </a:rPr>
                        <a:t>Have ever</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tc>
                  <a:txBody>
                    <a:bodyPr/>
                    <a:lstStyle/>
                    <a:p>
                      <a:pPr marL="0" marR="0" algn="ctr">
                        <a:spcBef>
                          <a:spcPts val="0"/>
                        </a:spcBef>
                        <a:spcAft>
                          <a:spcPts val="0"/>
                        </a:spcAft>
                      </a:pPr>
                      <a:r>
                        <a:rPr lang="en-US" sz="1600" dirty="0">
                          <a:effectLst/>
                        </a:rPr>
                        <a:t>35 (17.6)</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a:effectLst/>
                        </a:rPr>
                        <a:t>54 (13.7)</a:t>
                      </a:r>
                      <a:endParaRPr lang="en-US" sz="180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tc>
                <a:tc>
                  <a:txBody>
                    <a:bodyPr/>
                    <a:lstStyle/>
                    <a:p>
                      <a:pPr marL="0" marR="0" algn="ctr">
                        <a:spcBef>
                          <a:spcPts val="0"/>
                        </a:spcBef>
                        <a:spcAft>
                          <a:spcPts val="0"/>
                        </a:spcAft>
                      </a:pPr>
                      <a:r>
                        <a:rPr lang="en-US" sz="1600" dirty="0">
                          <a:effectLst/>
                        </a:rPr>
                        <a:t>89 (15.0)</a:t>
                      </a:r>
                      <a:endParaRPr lang="en-US" sz="1800" dirty="0">
                        <a:effectLst/>
                        <a:latin typeface="Cambria" panose="02040503050406030204" pitchFamily="18" charset="0"/>
                        <a:ea typeface="Cambria" panose="02040503050406030204" pitchFamily="18" charset="0"/>
                        <a:cs typeface="Times New Roman" panose="02020603050405020304" pitchFamily="18" charset="0"/>
                      </a:endParaRPr>
                    </a:p>
                  </a:txBody>
                  <a:tcPr marL="56111" marR="56111" marT="0" marB="0" anchor="ctr"/>
                </a:tc>
                <a:extLst>
                  <a:ext uri="{0D108BD9-81ED-4DB2-BD59-A6C34878D82A}">
                    <a16:rowId xmlns:a16="http://schemas.microsoft.com/office/drawing/2014/main" xmlns="" val="10016"/>
                  </a:ext>
                </a:extLst>
              </a:tr>
            </a:tbl>
          </a:graphicData>
        </a:graphic>
      </p:graphicFrame>
      <p:sp>
        <p:nvSpPr>
          <p:cNvPr id="10" name="TextBox 9"/>
          <p:cNvSpPr txBox="1"/>
          <p:nvPr/>
        </p:nvSpPr>
        <p:spPr>
          <a:xfrm>
            <a:off x="414867" y="6514262"/>
            <a:ext cx="2362200" cy="338554"/>
          </a:xfrm>
          <a:prstGeom prst="rect">
            <a:avLst/>
          </a:prstGeom>
          <a:noFill/>
        </p:spPr>
        <p:txBody>
          <a:bodyPr wrap="square" rtlCol="0">
            <a:spAutoFit/>
          </a:bodyPr>
          <a:lstStyle/>
          <a:p>
            <a:r>
              <a:rPr lang="en-US" altLang="en-US" sz="1600" b="1" dirty="0">
                <a:solidFill>
                  <a:srgbClr val="FFFFFF"/>
                </a:solidFill>
              </a:rPr>
              <a:t>Le et al. in progress</a:t>
            </a:r>
            <a:endParaRPr lang="en-US" sz="1600" b="1" dirty="0">
              <a:solidFill>
                <a:srgbClr val="FFFFFF"/>
              </a:solidFill>
            </a:endParaRPr>
          </a:p>
        </p:txBody>
      </p:sp>
    </p:spTree>
    <p:extLst>
      <p:ext uri="{BB962C8B-B14F-4D97-AF65-F5344CB8AC3E}">
        <p14:creationId xmlns:p14="http://schemas.microsoft.com/office/powerpoint/2010/main" val="9534414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At-risk drug use in VCT and OPC</a:t>
            </a:r>
          </a:p>
        </p:txBody>
      </p:sp>
      <p:graphicFrame>
        <p:nvGraphicFramePr>
          <p:cNvPr id="5" name="Table 4"/>
          <p:cNvGraphicFramePr>
            <a:graphicFrameLocks noGrp="1"/>
          </p:cNvGraphicFramePr>
          <p:nvPr>
            <p:extLst>
              <p:ext uri="{D42A27DB-BD31-4B8C-83A1-F6EECF244321}">
                <p14:modId xmlns:p14="http://schemas.microsoft.com/office/powerpoint/2010/main" val="923627374"/>
              </p:ext>
            </p:extLst>
          </p:nvPr>
        </p:nvGraphicFramePr>
        <p:xfrm>
          <a:off x="335280" y="1998137"/>
          <a:ext cx="5760720" cy="4114802"/>
        </p:xfrm>
        <a:graphic>
          <a:graphicData uri="http://schemas.openxmlformats.org/drawingml/2006/table">
            <a:tbl>
              <a:tblPr firstRow="1" firstCol="1" bandRow="1">
                <a:tableStyleId>{5C22544A-7EE6-4342-B048-85BDC9FD1C3A}</a:tableStyleId>
              </a:tblPr>
              <a:tblGrid>
                <a:gridCol w="1920240">
                  <a:extLst>
                    <a:ext uri="{9D8B030D-6E8A-4147-A177-3AD203B41FA5}">
                      <a16:colId xmlns:a16="http://schemas.microsoft.com/office/drawing/2014/main" xmlns="" val="20000"/>
                    </a:ext>
                  </a:extLst>
                </a:gridCol>
                <a:gridCol w="1280160">
                  <a:extLst>
                    <a:ext uri="{9D8B030D-6E8A-4147-A177-3AD203B41FA5}">
                      <a16:colId xmlns:a16="http://schemas.microsoft.com/office/drawing/2014/main" xmlns="" val="20001"/>
                    </a:ext>
                  </a:extLst>
                </a:gridCol>
                <a:gridCol w="1280160">
                  <a:extLst>
                    <a:ext uri="{9D8B030D-6E8A-4147-A177-3AD203B41FA5}">
                      <a16:colId xmlns:a16="http://schemas.microsoft.com/office/drawing/2014/main" xmlns="" val="20002"/>
                    </a:ext>
                  </a:extLst>
                </a:gridCol>
                <a:gridCol w="1280160">
                  <a:extLst>
                    <a:ext uri="{9D8B030D-6E8A-4147-A177-3AD203B41FA5}">
                      <a16:colId xmlns:a16="http://schemas.microsoft.com/office/drawing/2014/main" xmlns="" val="20003"/>
                    </a:ext>
                  </a:extLst>
                </a:gridCol>
              </a:tblGrid>
              <a:tr h="628214">
                <a:tc>
                  <a:txBody>
                    <a:bodyPr/>
                    <a:lstStyle/>
                    <a:p>
                      <a:pPr marL="0" marR="0" algn="ctr">
                        <a:spcBef>
                          <a:spcPts val="0"/>
                        </a:spcBef>
                        <a:spcAft>
                          <a:spcPts val="0"/>
                        </a:spcAft>
                      </a:pPr>
                      <a:r>
                        <a:rPr lang="en-US" sz="2000" dirty="0">
                          <a:effectLst/>
                        </a:rPr>
                        <a:t>Past 30-day </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dirty="0">
                          <a:effectLst/>
                        </a:rPr>
                        <a:t>VCTs</a:t>
                      </a:r>
                      <a:endParaRPr lang="en-US" sz="2400" dirty="0">
                        <a:effectLst/>
                      </a:endParaRPr>
                    </a:p>
                    <a:p>
                      <a:pPr marL="0" marR="0" algn="ctr">
                        <a:spcBef>
                          <a:spcPts val="0"/>
                        </a:spcBef>
                        <a:spcAft>
                          <a:spcPts val="0"/>
                        </a:spcAft>
                      </a:pPr>
                      <a:r>
                        <a:rPr lang="en-US" sz="2000" dirty="0">
                          <a:effectLst/>
                        </a:rPr>
                        <a:t>(n=199)</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dirty="0">
                          <a:effectLst/>
                        </a:rPr>
                        <a:t>OPCs</a:t>
                      </a:r>
                      <a:endParaRPr lang="en-US" sz="2400" dirty="0">
                        <a:effectLst/>
                      </a:endParaRPr>
                    </a:p>
                    <a:p>
                      <a:pPr marL="0" marR="0" algn="ctr">
                        <a:spcBef>
                          <a:spcPts val="0"/>
                        </a:spcBef>
                        <a:spcAft>
                          <a:spcPts val="0"/>
                        </a:spcAft>
                      </a:pPr>
                      <a:r>
                        <a:rPr lang="en-US" sz="2000" dirty="0">
                          <a:effectLst/>
                        </a:rPr>
                        <a:t>(n=394)</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dirty="0">
                          <a:effectLst/>
                        </a:rPr>
                        <a:t>Overall</a:t>
                      </a:r>
                      <a:endParaRPr lang="en-US" sz="2400" dirty="0">
                        <a:effectLst/>
                      </a:endParaRPr>
                    </a:p>
                    <a:p>
                      <a:pPr marL="0" marR="0" algn="ctr">
                        <a:spcBef>
                          <a:spcPts val="0"/>
                        </a:spcBef>
                        <a:spcAft>
                          <a:spcPts val="0"/>
                        </a:spcAft>
                      </a:pPr>
                      <a:r>
                        <a:rPr lang="en-US" sz="2000" dirty="0">
                          <a:effectLst/>
                        </a:rPr>
                        <a:t>(N=593)</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0000"/>
                  </a:ext>
                </a:extLst>
              </a:tr>
              <a:tr h="314107">
                <a:tc>
                  <a:txBody>
                    <a:bodyPr/>
                    <a:lstStyle/>
                    <a:p>
                      <a:pPr marL="0" marR="0" algn="ctr">
                        <a:spcBef>
                          <a:spcPts val="0"/>
                        </a:spcBef>
                        <a:spcAft>
                          <a:spcPts val="0"/>
                        </a:spcAft>
                      </a:pPr>
                      <a:r>
                        <a:rPr lang="en-US" sz="2000">
                          <a:effectLst/>
                        </a:rPr>
                        <a:t> </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dirty="0">
                          <a:effectLst/>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1"/>
                  </a:ext>
                </a:extLst>
              </a:tr>
              <a:tr h="314107">
                <a:tc>
                  <a:txBody>
                    <a:bodyPr/>
                    <a:lstStyle/>
                    <a:p>
                      <a:pPr marL="0" marR="0" algn="l">
                        <a:spcBef>
                          <a:spcPts val="0"/>
                        </a:spcBef>
                        <a:spcAft>
                          <a:spcPts val="0"/>
                        </a:spcAft>
                      </a:pPr>
                      <a:r>
                        <a:rPr lang="en-US" sz="2000">
                          <a:effectLst/>
                        </a:rPr>
                        <a:t>Tobacco</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vi-VN" sz="2000" dirty="0">
                          <a:effectLst/>
                        </a:rPr>
                        <a:t>56.3</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57.4</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57.0</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0002"/>
                  </a:ext>
                </a:extLst>
              </a:tr>
              <a:tr h="314107">
                <a:tc>
                  <a:txBody>
                    <a:bodyPr/>
                    <a:lstStyle/>
                    <a:p>
                      <a:pPr marL="0" marR="0" algn="l">
                        <a:spcBef>
                          <a:spcPts val="0"/>
                        </a:spcBef>
                        <a:spcAft>
                          <a:spcPts val="0"/>
                        </a:spcAft>
                      </a:pPr>
                      <a:r>
                        <a:rPr lang="vi-VN" sz="2000" dirty="0">
                          <a:effectLst/>
                        </a:rPr>
                        <a:t>Alcohol</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vi-VN" sz="2000" dirty="0">
                          <a:effectLst/>
                        </a:rPr>
                        <a:t>36.7</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dirty="0">
                          <a:effectLst/>
                        </a:rPr>
                        <a:t>24.1**</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28.3</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0003"/>
                  </a:ext>
                </a:extLst>
              </a:tr>
              <a:tr h="314107">
                <a:tc>
                  <a:txBody>
                    <a:bodyPr/>
                    <a:lstStyle/>
                    <a:p>
                      <a:pPr marL="0" marR="0" algn="l">
                        <a:spcBef>
                          <a:spcPts val="0"/>
                        </a:spcBef>
                        <a:spcAft>
                          <a:spcPts val="0"/>
                        </a:spcAft>
                      </a:pPr>
                      <a:r>
                        <a:rPr lang="vi-VN" sz="2000">
                          <a:effectLst/>
                        </a:rPr>
                        <a:t>Marijuana</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vi-VN" sz="2000" dirty="0">
                          <a:effectLst/>
                        </a:rPr>
                        <a:t>6.</a:t>
                      </a:r>
                      <a:r>
                        <a:rPr lang="en-US" sz="2000" dirty="0">
                          <a:effectLst/>
                        </a:rPr>
                        <a:t>5</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4.6</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5.2</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0004"/>
                  </a:ext>
                </a:extLst>
              </a:tr>
              <a:tr h="314107">
                <a:tc>
                  <a:txBody>
                    <a:bodyPr/>
                    <a:lstStyle/>
                    <a:p>
                      <a:pPr marL="0" marR="0" algn="l">
                        <a:spcBef>
                          <a:spcPts val="0"/>
                        </a:spcBef>
                        <a:spcAft>
                          <a:spcPts val="0"/>
                        </a:spcAft>
                      </a:pPr>
                      <a:r>
                        <a:rPr lang="vi-VN" sz="2000">
                          <a:effectLst/>
                        </a:rPr>
                        <a:t>Cocaine</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vi-VN" sz="2000" dirty="0">
                          <a:effectLst/>
                        </a:rPr>
                        <a:t>5.5</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2.5</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3.5</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0005"/>
                  </a:ext>
                </a:extLst>
              </a:tr>
              <a:tr h="314107">
                <a:tc>
                  <a:txBody>
                    <a:bodyPr/>
                    <a:lstStyle/>
                    <a:p>
                      <a:pPr marL="0" marR="0" algn="l">
                        <a:spcBef>
                          <a:spcPts val="0"/>
                        </a:spcBef>
                        <a:spcAft>
                          <a:spcPts val="0"/>
                        </a:spcAft>
                      </a:pPr>
                      <a:r>
                        <a:rPr lang="vi-VN" sz="2000">
                          <a:effectLst/>
                        </a:rPr>
                        <a:t>ATS</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vi-VN" sz="2000" dirty="0">
                          <a:effectLst/>
                        </a:rPr>
                        <a:t>14.6</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8.6</a:t>
                      </a:r>
                      <a:r>
                        <a:rPr lang="en-US" sz="2000">
                          <a:effectLst/>
                        </a:rPr>
                        <a:t>*</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10.</a:t>
                      </a:r>
                      <a:r>
                        <a:rPr lang="en-US" sz="2000">
                          <a:effectLst/>
                        </a:rPr>
                        <a:t>6</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0006"/>
                  </a:ext>
                </a:extLst>
              </a:tr>
              <a:tr h="314107">
                <a:tc>
                  <a:txBody>
                    <a:bodyPr/>
                    <a:lstStyle/>
                    <a:p>
                      <a:pPr marL="0" marR="0" algn="l">
                        <a:spcBef>
                          <a:spcPts val="0"/>
                        </a:spcBef>
                        <a:spcAft>
                          <a:spcPts val="0"/>
                        </a:spcAft>
                      </a:pPr>
                      <a:r>
                        <a:rPr lang="vi-VN" sz="2000">
                          <a:effectLst/>
                        </a:rPr>
                        <a:t>Inhalants</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vi-VN" sz="2000" dirty="0">
                          <a:effectLst/>
                        </a:rPr>
                        <a:t>3.5</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dirty="0">
                          <a:effectLst/>
                        </a:rPr>
                        <a:t>1.5</a:t>
                      </a:r>
                      <a:r>
                        <a:rPr lang="vi-VN" sz="2000" baseline="30000" dirty="0">
                          <a:effectLst/>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2.2</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0007"/>
                  </a:ext>
                </a:extLst>
              </a:tr>
              <a:tr h="314107">
                <a:tc>
                  <a:txBody>
                    <a:bodyPr/>
                    <a:lstStyle/>
                    <a:p>
                      <a:pPr marL="0" marR="0" algn="l">
                        <a:spcBef>
                          <a:spcPts val="0"/>
                        </a:spcBef>
                        <a:spcAft>
                          <a:spcPts val="0"/>
                        </a:spcAft>
                      </a:pPr>
                      <a:r>
                        <a:rPr lang="vi-VN" sz="2000">
                          <a:effectLst/>
                        </a:rPr>
                        <a:t>Sedatives</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vi-VN" sz="2000" dirty="0">
                          <a:effectLst/>
                        </a:rPr>
                        <a:t>8.0</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dirty="0">
                          <a:effectLst/>
                        </a:rPr>
                        <a:t>6</a:t>
                      </a:r>
                      <a:r>
                        <a:rPr lang="en-US" sz="2000" dirty="0">
                          <a:effectLst/>
                        </a:rPr>
                        <a:t>.1</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6.8</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0008"/>
                  </a:ext>
                </a:extLst>
              </a:tr>
              <a:tr h="314107">
                <a:tc>
                  <a:txBody>
                    <a:bodyPr/>
                    <a:lstStyle/>
                    <a:p>
                      <a:pPr marL="0" marR="0" algn="l">
                        <a:spcBef>
                          <a:spcPts val="0"/>
                        </a:spcBef>
                        <a:spcAft>
                          <a:spcPts val="0"/>
                        </a:spcAft>
                      </a:pPr>
                      <a:r>
                        <a:rPr lang="vi-VN" sz="2000">
                          <a:effectLst/>
                        </a:rPr>
                        <a:t>Hallucinogens</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vi-VN" sz="2000">
                          <a:effectLst/>
                        </a:rPr>
                        <a:t>5.0</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dirty="0">
                          <a:effectLst/>
                        </a:rPr>
                        <a:t>3.6</a:t>
                      </a:r>
                      <a:r>
                        <a:rPr lang="vi-VN" sz="2000" baseline="30000" dirty="0">
                          <a:effectLst/>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4.</a:t>
                      </a:r>
                      <a:r>
                        <a:rPr lang="en-US" sz="2000">
                          <a:effectLst/>
                        </a:rPr>
                        <a:t>1</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0009"/>
                  </a:ext>
                </a:extLst>
              </a:tr>
              <a:tr h="314107">
                <a:tc>
                  <a:txBody>
                    <a:bodyPr/>
                    <a:lstStyle/>
                    <a:p>
                      <a:pPr marL="0" marR="0" algn="l">
                        <a:spcBef>
                          <a:spcPts val="0"/>
                        </a:spcBef>
                        <a:spcAft>
                          <a:spcPts val="0"/>
                        </a:spcAft>
                      </a:pPr>
                      <a:r>
                        <a:rPr lang="en-US" sz="2000">
                          <a:effectLst/>
                        </a:rPr>
                        <a:t>O</a:t>
                      </a:r>
                      <a:r>
                        <a:rPr lang="vi-VN" sz="2000">
                          <a:effectLst/>
                        </a:rPr>
                        <a:t>pioids</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000">
                          <a:effectLst/>
                        </a:rPr>
                        <a:t>19.6</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a:effectLst/>
                        </a:rPr>
                        <a:t>22.3</a:t>
                      </a:r>
                      <a:endParaRPr lang="en-US" sz="24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vi-VN" sz="2000" dirty="0">
                          <a:effectLst/>
                        </a:rPr>
                        <a:t>21.4</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0010"/>
                  </a:ext>
                </a:extLst>
              </a:tr>
              <a:tr h="345518">
                <a:tc gridSpan="4">
                  <a:txBody>
                    <a:bodyPr/>
                    <a:lstStyle/>
                    <a:p>
                      <a:pPr marL="0" marR="0" algn="l">
                        <a:spcBef>
                          <a:spcPts val="0"/>
                        </a:spcBef>
                        <a:spcAft>
                          <a:spcPts val="0"/>
                        </a:spcAft>
                      </a:pPr>
                      <a:r>
                        <a:rPr lang="en-US" sz="1100" dirty="0">
                          <a:effectLst/>
                        </a:rPr>
                        <a:t>*: p&lt;.05; **: p&lt;.01; ***: p&lt;.001; Chi-square analyses were conducted to examine group differences involving HIV setting. </a:t>
                      </a:r>
                      <a:r>
                        <a:rPr lang="en-US" sz="1100" baseline="30000" dirty="0">
                          <a:effectLst/>
                        </a:rPr>
                        <a:t>¥</a:t>
                      </a:r>
                      <a:r>
                        <a:rPr lang="en-US" sz="1100" dirty="0">
                          <a:effectLst/>
                        </a:rPr>
                        <a:t>: Fisher’s exact test</a:t>
                      </a:r>
                      <a:endParaRPr lang="en-US" sz="12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11"/>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022481060"/>
              </p:ext>
            </p:extLst>
          </p:nvPr>
        </p:nvGraphicFramePr>
        <p:xfrm>
          <a:off x="6211146" y="1998137"/>
          <a:ext cx="5176523" cy="4631332"/>
        </p:xfrm>
        <a:graphic>
          <a:graphicData uri="http://schemas.openxmlformats.org/drawingml/2006/table">
            <a:tbl>
              <a:tblPr firstRow="1" firstCol="1" bandRow="1">
                <a:tableStyleId>{5C22544A-7EE6-4342-B048-85BDC9FD1C3A}</a:tableStyleId>
              </a:tblPr>
              <a:tblGrid>
                <a:gridCol w="2382521">
                  <a:extLst>
                    <a:ext uri="{9D8B030D-6E8A-4147-A177-3AD203B41FA5}">
                      <a16:colId xmlns:a16="http://schemas.microsoft.com/office/drawing/2014/main" xmlns="" val="20000"/>
                    </a:ext>
                  </a:extLst>
                </a:gridCol>
                <a:gridCol w="1397001">
                  <a:extLst>
                    <a:ext uri="{9D8B030D-6E8A-4147-A177-3AD203B41FA5}">
                      <a16:colId xmlns:a16="http://schemas.microsoft.com/office/drawing/2014/main" xmlns="" val="20001"/>
                    </a:ext>
                  </a:extLst>
                </a:gridCol>
                <a:gridCol w="1397001">
                  <a:extLst>
                    <a:ext uri="{9D8B030D-6E8A-4147-A177-3AD203B41FA5}">
                      <a16:colId xmlns:a16="http://schemas.microsoft.com/office/drawing/2014/main" xmlns="" val="20002"/>
                    </a:ext>
                  </a:extLst>
                </a:gridCol>
              </a:tblGrid>
              <a:tr h="628214">
                <a:tc>
                  <a:txBody>
                    <a:bodyPr/>
                    <a:lstStyle/>
                    <a:p>
                      <a:pPr marL="0" marR="0" algn="ctr">
                        <a:spcBef>
                          <a:spcPts val="0"/>
                        </a:spcBef>
                        <a:spcAft>
                          <a:spcPts val="0"/>
                        </a:spcAft>
                      </a:pP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dirty="0">
                          <a:effectLst/>
                        </a:rPr>
                        <a:t>VCTs</a:t>
                      </a:r>
                      <a:endParaRPr lang="en-US" sz="2400" dirty="0">
                        <a:effectLst/>
                      </a:endParaRPr>
                    </a:p>
                    <a:p>
                      <a:pPr marL="0" marR="0" algn="ctr">
                        <a:spcBef>
                          <a:spcPts val="0"/>
                        </a:spcBef>
                        <a:spcAft>
                          <a:spcPts val="0"/>
                        </a:spcAft>
                      </a:pPr>
                      <a:r>
                        <a:rPr lang="en-US" sz="2000" dirty="0">
                          <a:effectLst/>
                        </a:rPr>
                        <a:t>(n=199)</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dirty="0">
                          <a:effectLst/>
                        </a:rPr>
                        <a:t>OPCs</a:t>
                      </a:r>
                      <a:endParaRPr lang="en-US" sz="2400" dirty="0">
                        <a:effectLst/>
                      </a:endParaRPr>
                    </a:p>
                    <a:p>
                      <a:pPr marL="0" marR="0" algn="ctr">
                        <a:spcBef>
                          <a:spcPts val="0"/>
                        </a:spcBef>
                        <a:spcAft>
                          <a:spcPts val="0"/>
                        </a:spcAft>
                      </a:pPr>
                      <a:r>
                        <a:rPr lang="en-US" sz="2000" dirty="0">
                          <a:effectLst/>
                        </a:rPr>
                        <a:t>(n=394)</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0"/>
                  </a:ext>
                </a:extLst>
              </a:tr>
              <a:tr h="314107">
                <a:tc>
                  <a:txBody>
                    <a:bodyPr/>
                    <a:lstStyle/>
                    <a:p>
                      <a:pPr marL="0" marR="0" algn="l">
                        <a:spcBef>
                          <a:spcPts val="0"/>
                        </a:spcBef>
                        <a:spcAft>
                          <a:spcPts val="0"/>
                        </a:spcAft>
                      </a:pPr>
                      <a:r>
                        <a:rPr lang="en-US" sz="2000" dirty="0">
                          <a:effectLst/>
                        </a:rPr>
                        <a:t>TCU Sex risk </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1"/>
                  </a:ext>
                </a:extLst>
              </a:tr>
              <a:tr h="314107">
                <a:tc>
                  <a:txBody>
                    <a:bodyPr/>
                    <a:lstStyle/>
                    <a:p>
                      <a:pPr marL="457200" marR="0" indent="0" algn="l">
                        <a:spcBef>
                          <a:spcPts val="0"/>
                        </a:spcBef>
                        <a:spcAft>
                          <a:spcPts val="0"/>
                        </a:spcAft>
                      </a:pPr>
                      <a:r>
                        <a:rPr lang="en-US" sz="2000" dirty="0">
                          <a:effectLst/>
                        </a:rPr>
                        <a:t>Tobacco</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400" dirty="0">
                          <a:effectLst/>
                          <a:latin typeface="Cambria" panose="02040503050406030204" pitchFamily="18" charset="0"/>
                          <a:ea typeface="Cambria" panose="02040503050406030204" pitchFamily="18" charset="0"/>
                          <a:cs typeface="Times New Roman" panose="02020603050405020304" pitchFamily="18" charset="0"/>
                        </a:rPr>
                        <a:t>--</a:t>
                      </a:r>
                    </a:p>
                  </a:txBody>
                  <a:tcPr marL="68580" marR="68580" marT="0" marB="0" anchor="ctr"/>
                </a:tc>
                <a:tc>
                  <a:txBody>
                    <a:bodyPr/>
                    <a:lstStyle/>
                    <a:p>
                      <a:pPr marL="0" marR="0" algn="ctr">
                        <a:spcBef>
                          <a:spcPts val="0"/>
                        </a:spcBef>
                        <a:spcAft>
                          <a:spcPts val="0"/>
                        </a:spcAft>
                      </a:pPr>
                      <a:r>
                        <a:rPr lang="en-US" sz="2400" dirty="0">
                          <a:effectLst/>
                          <a:latin typeface="Cambria" panose="02040503050406030204" pitchFamily="18" charset="0"/>
                          <a:ea typeface="Cambria" panose="02040503050406030204" pitchFamily="18" charset="0"/>
                          <a:cs typeface="Times New Roman" panose="02020603050405020304" pitchFamily="18" charset="0"/>
                        </a:rPr>
                        <a:t>--</a:t>
                      </a:r>
                    </a:p>
                  </a:txBody>
                  <a:tcPr marL="68580" marR="68580" marT="0" marB="0" anchor="ctr"/>
                </a:tc>
                <a:extLst>
                  <a:ext uri="{0D108BD9-81ED-4DB2-BD59-A6C34878D82A}">
                    <a16:rowId xmlns:a16="http://schemas.microsoft.com/office/drawing/2014/main" xmlns="" val="10002"/>
                  </a:ext>
                </a:extLst>
              </a:tr>
              <a:tr h="314107">
                <a:tc>
                  <a:txBody>
                    <a:bodyPr/>
                    <a:lstStyle/>
                    <a:p>
                      <a:pPr marL="457200" marR="0" indent="0" algn="l">
                        <a:spcBef>
                          <a:spcPts val="0"/>
                        </a:spcBef>
                        <a:spcAft>
                          <a:spcPts val="0"/>
                        </a:spcAft>
                      </a:pPr>
                      <a:r>
                        <a:rPr lang="vi-VN" sz="2000" dirty="0">
                          <a:effectLst/>
                        </a:rPr>
                        <a:t>Alcohol</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400" dirty="0">
                          <a:effectLst/>
                          <a:latin typeface="Arial" panose="020B0604020202020204" pitchFamily="34" charset="0"/>
                          <a:cs typeface="Arial" panose="020B0604020202020204" pitchFamily="34"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400" dirty="0">
                          <a:effectLst/>
                          <a:latin typeface="Cambria" panose="02040503050406030204" pitchFamily="18" charset="0"/>
                          <a:ea typeface="Cambria" panose="02040503050406030204" pitchFamily="18" charset="0"/>
                          <a:cs typeface="Times New Roman" panose="02020603050405020304" pitchFamily="18" charset="0"/>
                        </a:rPr>
                        <a:t>--</a:t>
                      </a:r>
                    </a:p>
                  </a:txBody>
                  <a:tcPr marL="68580" marR="68580" marT="0" marB="0" anchor="ctr"/>
                </a:tc>
                <a:extLst>
                  <a:ext uri="{0D108BD9-81ED-4DB2-BD59-A6C34878D82A}">
                    <a16:rowId xmlns:a16="http://schemas.microsoft.com/office/drawing/2014/main" xmlns="" val="10003"/>
                  </a:ext>
                </a:extLst>
              </a:tr>
              <a:tr h="314107">
                <a:tc>
                  <a:txBody>
                    <a:bodyPr/>
                    <a:lstStyle/>
                    <a:p>
                      <a:pPr marL="457200" marR="0" indent="0" algn="l">
                        <a:spcBef>
                          <a:spcPts val="0"/>
                        </a:spcBef>
                        <a:spcAft>
                          <a:spcPts val="0"/>
                        </a:spcAft>
                      </a:pPr>
                      <a:r>
                        <a:rPr lang="en-US" sz="2000" dirty="0">
                          <a:effectLst/>
                        </a:rPr>
                        <a:t>ATS</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400" dirty="0">
                          <a:effectLst/>
                          <a:latin typeface="Arial" panose="020B0604020202020204" pitchFamily="34" charset="0"/>
                          <a:cs typeface="Arial" panose="020B0604020202020204" pitchFamily="34"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400" dirty="0">
                          <a:effectLst/>
                          <a:latin typeface="Arial" panose="020B0604020202020204" pitchFamily="34" charset="0"/>
                          <a:cs typeface="Arial" panose="020B0604020202020204" pitchFamily="34"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4"/>
                  </a:ext>
                </a:extLst>
              </a:tr>
              <a:tr h="314107">
                <a:tc>
                  <a:txBody>
                    <a:bodyPr/>
                    <a:lstStyle/>
                    <a:p>
                      <a:pPr marL="457200" marR="0" indent="0" algn="l">
                        <a:spcBef>
                          <a:spcPts val="0"/>
                        </a:spcBef>
                        <a:spcAft>
                          <a:spcPts val="0"/>
                        </a:spcAft>
                      </a:pPr>
                      <a:r>
                        <a:rPr lang="en-US" sz="2000" dirty="0">
                          <a:effectLst/>
                        </a:rPr>
                        <a:t>Opioids</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400" dirty="0">
                          <a:effectLst/>
                          <a:latin typeface="Cambria" panose="02040503050406030204" pitchFamily="18" charset="0"/>
                          <a:ea typeface="Cambria" panose="02040503050406030204" pitchFamily="18" charset="0"/>
                          <a:cs typeface="Times New Roman" panose="02020603050405020304" pitchFamily="18" charset="0"/>
                        </a:rPr>
                        <a:t>--</a:t>
                      </a:r>
                    </a:p>
                  </a:txBody>
                  <a:tcPr marL="68580" marR="68580" marT="0" marB="0" anchor="ctr"/>
                </a:tc>
                <a:tc>
                  <a:txBody>
                    <a:bodyPr/>
                    <a:lstStyle/>
                    <a:p>
                      <a:pPr marL="0" marR="0" algn="ctr">
                        <a:spcBef>
                          <a:spcPts val="0"/>
                        </a:spcBef>
                        <a:spcAft>
                          <a:spcPts val="0"/>
                        </a:spcAft>
                      </a:pPr>
                      <a:r>
                        <a:rPr lang="en-US" sz="2400" dirty="0">
                          <a:effectLst/>
                          <a:latin typeface="Cambria" panose="02040503050406030204" pitchFamily="18" charset="0"/>
                          <a:ea typeface="Cambria" panose="02040503050406030204" pitchFamily="18" charset="0"/>
                          <a:cs typeface="Times New Roman" panose="02020603050405020304" pitchFamily="18" charset="0"/>
                        </a:rPr>
                        <a:t>--</a:t>
                      </a:r>
                    </a:p>
                  </a:txBody>
                  <a:tcPr marL="68580" marR="68580" marT="0" marB="0" anchor="ctr"/>
                </a:tc>
                <a:extLst>
                  <a:ext uri="{0D108BD9-81ED-4DB2-BD59-A6C34878D82A}">
                    <a16:rowId xmlns:a16="http://schemas.microsoft.com/office/drawing/2014/main" xmlns="" val="10005"/>
                  </a:ext>
                </a:extLst>
              </a:tr>
              <a:tr h="314107">
                <a:tc>
                  <a:txBody>
                    <a:bodyPr/>
                    <a:lstStyle/>
                    <a:p>
                      <a:pPr marL="0" marR="0" algn="l">
                        <a:spcBef>
                          <a:spcPts val="0"/>
                        </a:spcBef>
                        <a:spcAft>
                          <a:spcPts val="0"/>
                        </a:spcAft>
                      </a:pPr>
                      <a:r>
                        <a:rPr lang="en-US" sz="2000" dirty="0">
                          <a:effectLst/>
                        </a:rPr>
                        <a:t>TCU Injection risk</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6"/>
                  </a:ext>
                </a:extLst>
              </a:tr>
              <a:tr h="314107">
                <a:tc>
                  <a:txBody>
                    <a:bodyPr/>
                    <a:lstStyle/>
                    <a:p>
                      <a:pPr marL="457200" marR="0" indent="0" algn="l">
                        <a:spcBef>
                          <a:spcPts val="0"/>
                        </a:spcBef>
                        <a:spcAft>
                          <a:spcPts val="0"/>
                        </a:spcAft>
                      </a:pPr>
                      <a:r>
                        <a:rPr lang="en-US" sz="2000" dirty="0">
                          <a:effectLst/>
                        </a:rPr>
                        <a:t>Tobacco</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400" dirty="0">
                          <a:effectLst/>
                          <a:latin typeface="Arial" panose="020B0604020202020204" pitchFamily="34" charset="0"/>
                          <a:cs typeface="Arial" panose="020B0604020202020204" pitchFamily="34"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400" dirty="0">
                          <a:effectLst/>
                          <a:latin typeface="Arial" panose="020B0604020202020204" pitchFamily="34" charset="0"/>
                          <a:cs typeface="Arial" panose="020B0604020202020204" pitchFamily="34"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7"/>
                  </a:ext>
                </a:extLst>
              </a:tr>
              <a:tr h="314107">
                <a:tc>
                  <a:txBody>
                    <a:bodyPr/>
                    <a:lstStyle/>
                    <a:p>
                      <a:pPr marL="457200" marR="0" indent="0" algn="l">
                        <a:spcBef>
                          <a:spcPts val="0"/>
                        </a:spcBef>
                        <a:spcAft>
                          <a:spcPts val="0"/>
                        </a:spcAft>
                      </a:pPr>
                      <a:r>
                        <a:rPr lang="vi-VN" sz="2000" dirty="0">
                          <a:effectLst/>
                        </a:rPr>
                        <a:t>Alcohol</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400" dirty="0">
                          <a:effectLst/>
                          <a:latin typeface="Cambria" panose="02040503050406030204" pitchFamily="18" charset="0"/>
                          <a:ea typeface="Cambria" panose="02040503050406030204" pitchFamily="18" charset="0"/>
                          <a:cs typeface="Times New Roman" panose="02020603050405020304" pitchFamily="18" charset="0"/>
                        </a:rPr>
                        <a:t>--</a:t>
                      </a:r>
                    </a:p>
                  </a:txBody>
                  <a:tcPr marL="68580" marR="68580" marT="0" marB="0" anchor="ctr"/>
                </a:tc>
                <a:tc>
                  <a:txBody>
                    <a:bodyPr/>
                    <a:lstStyle/>
                    <a:p>
                      <a:pPr marL="0" marR="0" algn="ctr">
                        <a:spcBef>
                          <a:spcPts val="0"/>
                        </a:spcBef>
                        <a:spcAft>
                          <a:spcPts val="0"/>
                        </a:spcAft>
                      </a:pPr>
                      <a:r>
                        <a:rPr lang="en-US" sz="2400" dirty="0">
                          <a:effectLst/>
                          <a:latin typeface="Arial" panose="020B0604020202020204" pitchFamily="34" charset="0"/>
                          <a:cs typeface="Arial" panose="020B0604020202020204" pitchFamily="34"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8"/>
                  </a:ext>
                </a:extLst>
              </a:tr>
              <a:tr h="314107">
                <a:tc>
                  <a:txBody>
                    <a:bodyPr/>
                    <a:lstStyle/>
                    <a:p>
                      <a:pPr marL="457200" marR="0" indent="0" algn="l">
                        <a:spcBef>
                          <a:spcPts val="0"/>
                        </a:spcBef>
                        <a:spcAft>
                          <a:spcPts val="0"/>
                        </a:spcAft>
                      </a:pPr>
                      <a:r>
                        <a:rPr lang="en-US" sz="2000" dirty="0">
                          <a:effectLst/>
                        </a:rPr>
                        <a:t>ATS</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400" dirty="0">
                          <a:effectLst/>
                          <a:latin typeface="Arial" panose="020B0604020202020204" pitchFamily="34" charset="0"/>
                          <a:cs typeface="Arial" panose="020B0604020202020204" pitchFamily="34"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400" dirty="0">
                          <a:effectLst/>
                          <a:latin typeface="Arial" panose="020B0604020202020204" pitchFamily="34" charset="0"/>
                          <a:cs typeface="Arial" panose="020B0604020202020204" pitchFamily="34"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9"/>
                  </a:ext>
                </a:extLst>
              </a:tr>
              <a:tr h="314107">
                <a:tc>
                  <a:txBody>
                    <a:bodyPr/>
                    <a:lstStyle/>
                    <a:p>
                      <a:pPr marL="457200" marR="0" indent="0" algn="l">
                        <a:spcBef>
                          <a:spcPts val="0"/>
                        </a:spcBef>
                        <a:spcAft>
                          <a:spcPts val="0"/>
                        </a:spcAft>
                      </a:pPr>
                      <a:r>
                        <a:rPr lang="en-US" sz="2000" dirty="0">
                          <a:effectLst/>
                        </a:rPr>
                        <a:t>Opioids</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2400" dirty="0">
                          <a:effectLst/>
                          <a:latin typeface="Arial" panose="020B0604020202020204" pitchFamily="34" charset="0"/>
                          <a:cs typeface="Arial" panose="020B0604020202020204" pitchFamily="34"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400" dirty="0">
                          <a:effectLst/>
                          <a:latin typeface="Arial" panose="020B0604020202020204" pitchFamily="34" charset="0"/>
                          <a:cs typeface="Arial" panose="020B0604020202020204" pitchFamily="34" charset="0"/>
                        </a:rPr>
                        <a:t>↑</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10"/>
                  </a:ext>
                </a:extLst>
              </a:tr>
              <a:tr h="345518">
                <a:tc gridSpan="3">
                  <a:txBody>
                    <a:bodyPr/>
                    <a:lstStyle/>
                    <a:p>
                      <a:pPr marL="0" marR="0" algn="l">
                        <a:spcBef>
                          <a:spcPts val="0"/>
                        </a:spcBef>
                        <a:spcAft>
                          <a:spcPts val="0"/>
                        </a:spcAft>
                      </a:pPr>
                      <a:r>
                        <a:rPr lang="en-US" sz="1100" dirty="0">
                          <a:effectLst/>
                          <a:latin typeface="Arial" panose="020B0604020202020204" pitchFamily="34" charset="0"/>
                          <a:cs typeface="Arial" panose="020B0604020202020204" pitchFamily="34" charset="0"/>
                        </a:rPr>
                        <a:t>↑ </a:t>
                      </a:r>
                      <a:r>
                        <a:rPr lang="en-US" sz="1100" dirty="0">
                          <a:effectLst/>
                        </a:rPr>
                        <a:t>Significant increased TCU</a:t>
                      </a:r>
                      <a:r>
                        <a:rPr lang="en-US" sz="1100" baseline="0" dirty="0">
                          <a:effectLst/>
                        </a:rPr>
                        <a:t> score for mod-high risk ASSIST score (uncorrected t-tests)</a:t>
                      </a:r>
                      <a:endParaRPr lang="en-US" sz="12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11"/>
                  </a:ext>
                </a:extLst>
              </a:tr>
            </a:tbl>
          </a:graphicData>
        </a:graphic>
      </p:graphicFrame>
      <p:sp>
        <p:nvSpPr>
          <p:cNvPr id="7" name="TextBox 6"/>
          <p:cNvSpPr txBox="1"/>
          <p:nvPr/>
        </p:nvSpPr>
        <p:spPr>
          <a:xfrm>
            <a:off x="414867" y="6514262"/>
            <a:ext cx="2362200" cy="338554"/>
          </a:xfrm>
          <a:prstGeom prst="rect">
            <a:avLst/>
          </a:prstGeom>
          <a:noFill/>
        </p:spPr>
        <p:txBody>
          <a:bodyPr wrap="square" rtlCol="0">
            <a:spAutoFit/>
          </a:bodyPr>
          <a:lstStyle/>
          <a:p>
            <a:r>
              <a:rPr lang="en-US" altLang="en-US" sz="1600" b="1" dirty="0">
                <a:solidFill>
                  <a:srgbClr val="FFFFFF"/>
                </a:solidFill>
              </a:rPr>
              <a:t>Le et al. in progress</a:t>
            </a:r>
            <a:endParaRPr lang="en-US" sz="1600" b="1" dirty="0">
              <a:solidFill>
                <a:srgbClr val="FFFFFF"/>
              </a:solidFill>
            </a:endParaRPr>
          </a:p>
        </p:txBody>
      </p:sp>
    </p:spTree>
    <p:extLst>
      <p:ext uri="{BB962C8B-B14F-4D97-AF65-F5344CB8AC3E}">
        <p14:creationId xmlns:p14="http://schemas.microsoft.com/office/powerpoint/2010/main" val="17934031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Screening and Brief Intervention</a:t>
            </a:r>
          </a:p>
        </p:txBody>
      </p:sp>
      <p:pic>
        <p:nvPicPr>
          <p:cNvPr id="3" name="Picture 8"/>
          <p:cNvPicPr>
            <a:picLocks noChangeAspect="1" noChangeArrowheads="1"/>
          </p:cNvPicPr>
          <p:nvPr/>
        </p:nvPicPr>
        <p:blipFill>
          <a:blip r:embed="rId2" cstate="print"/>
          <a:srcRect/>
          <a:stretch>
            <a:fillRect/>
          </a:stretch>
        </p:blipFill>
        <p:spPr bwMode="auto">
          <a:xfrm>
            <a:off x="2971800" y="1828800"/>
            <a:ext cx="6313488" cy="4926456"/>
          </a:xfrm>
          <a:prstGeom prst="rect">
            <a:avLst/>
          </a:prstGeom>
          <a:noFill/>
          <a:ln w="9525">
            <a:noFill/>
            <a:miter lim="800000"/>
            <a:headEnd/>
            <a:tailEnd/>
          </a:ln>
        </p:spPr>
      </p:pic>
    </p:spTree>
    <p:extLst>
      <p:ext uri="{BB962C8B-B14F-4D97-AF65-F5344CB8AC3E}">
        <p14:creationId xmlns:p14="http://schemas.microsoft.com/office/powerpoint/2010/main" val="27484016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Brief intervention: Uncertainties</a:t>
            </a:r>
          </a:p>
        </p:txBody>
      </p:sp>
      <p:sp>
        <p:nvSpPr>
          <p:cNvPr id="5" name="Text Placeholder 4"/>
          <p:cNvSpPr>
            <a:spLocks noGrp="1"/>
          </p:cNvSpPr>
          <p:nvPr>
            <p:ph type="body" idx="1"/>
          </p:nvPr>
        </p:nvSpPr>
        <p:spPr>
          <a:xfrm>
            <a:off x="609600" y="1899188"/>
            <a:ext cx="5386917" cy="639762"/>
          </a:xfrm>
        </p:spPr>
        <p:txBody>
          <a:bodyPr/>
          <a:lstStyle/>
          <a:p>
            <a:r>
              <a:rPr lang="en-US" dirty="0"/>
              <a:t>Alcohol (AUDIT score &lt;8)</a:t>
            </a:r>
          </a:p>
        </p:txBody>
      </p:sp>
      <p:sp>
        <p:nvSpPr>
          <p:cNvPr id="7" name="Text Placeholder 6"/>
          <p:cNvSpPr>
            <a:spLocks noGrp="1"/>
          </p:cNvSpPr>
          <p:nvPr>
            <p:ph type="body" sz="quarter" idx="3"/>
          </p:nvPr>
        </p:nvSpPr>
        <p:spPr>
          <a:xfrm>
            <a:off x="6447368" y="1899188"/>
            <a:ext cx="5389033" cy="639762"/>
          </a:xfrm>
        </p:spPr>
        <p:txBody>
          <a:bodyPr/>
          <a:lstStyle/>
          <a:p>
            <a:r>
              <a:rPr lang="en-US" dirty="0"/>
              <a:t>Drugs</a:t>
            </a:r>
          </a:p>
        </p:txBody>
      </p:sp>
      <p:pic>
        <p:nvPicPr>
          <p:cNvPr id="9" name="Picture 8"/>
          <p:cNvPicPr>
            <a:picLocks noChangeAspect="1"/>
          </p:cNvPicPr>
          <p:nvPr/>
        </p:nvPicPr>
        <p:blipFill>
          <a:blip r:embed="rId2"/>
          <a:stretch>
            <a:fillRect/>
          </a:stretch>
        </p:blipFill>
        <p:spPr>
          <a:xfrm>
            <a:off x="6628037" y="2726022"/>
            <a:ext cx="4763624" cy="3370220"/>
          </a:xfrm>
          <a:prstGeom prst="rect">
            <a:avLst/>
          </a:prstGeom>
        </p:spPr>
      </p:pic>
      <p:pic>
        <p:nvPicPr>
          <p:cNvPr id="10" name="Picture 9"/>
          <p:cNvPicPr>
            <a:picLocks noChangeAspect="1"/>
          </p:cNvPicPr>
          <p:nvPr/>
        </p:nvPicPr>
        <p:blipFill>
          <a:blip r:embed="rId3"/>
          <a:stretch>
            <a:fillRect/>
          </a:stretch>
        </p:blipFill>
        <p:spPr>
          <a:xfrm>
            <a:off x="818286" y="2721693"/>
            <a:ext cx="5118076" cy="3374306"/>
          </a:xfrm>
          <a:prstGeom prst="rect">
            <a:avLst/>
          </a:prstGeom>
        </p:spPr>
      </p:pic>
      <p:sp>
        <p:nvSpPr>
          <p:cNvPr id="11" name="TextBox 10"/>
          <p:cNvSpPr txBox="1"/>
          <p:nvPr/>
        </p:nvSpPr>
        <p:spPr>
          <a:xfrm>
            <a:off x="6193369" y="6477000"/>
            <a:ext cx="4246032" cy="338554"/>
          </a:xfrm>
          <a:prstGeom prst="rect">
            <a:avLst/>
          </a:prstGeom>
          <a:noFill/>
        </p:spPr>
        <p:txBody>
          <a:bodyPr wrap="square" rtlCol="0">
            <a:spAutoFit/>
          </a:bodyPr>
          <a:lstStyle/>
          <a:p>
            <a:r>
              <a:rPr lang="en-US" altLang="en-US" sz="1600" b="1" dirty="0" err="1">
                <a:solidFill>
                  <a:srgbClr val="FFFFFF"/>
                </a:solidFill>
              </a:rPr>
              <a:t>Kaner</a:t>
            </a:r>
            <a:r>
              <a:rPr lang="en-US" altLang="en-US" sz="1600" b="1" dirty="0">
                <a:solidFill>
                  <a:srgbClr val="FFFFFF"/>
                </a:solidFill>
              </a:rPr>
              <a:t> et al. 2013; Roy-Byrne et al. 2014 </a:t>
            </a:r>
            <a:endParaRPr lang="en-US" sz="1600" b="1" dirty="0">
              <a:solidFill>
                <a:srgbClr val="FFFFFF"/>
              </a:solidFill>
            </a:endParaRPr>
          </a:p>
        </p:txBody>
      </p:sp>
    </p:spTree>
    <p:extLst>
      <p:ext uri="{BB962C8B-B14F-4D97-AF65-F5344CB8AC3E}">
        <p14:creationId xmlns:p14="http://schemas.microsoft.com/office/powerpoint/2010/main" val="3126299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Criminalization of drug use increases HIV risk in IDU</a:t>
            </a:r>
          </a:p>
        </p:txBody>
      </p:sp>
      <p:sp>
        <p:nvSpPr>
          <p:cNvPr id="5" name="Content Placeholder 4"/>
          <p:cNvSpPr>
            <a:spLocks noGrp="1"/>
          </p:cNvSpPr>
          <p:nvPr>
            <p:ph sz="half" idx="1"/>
          </p:nvPr>
        </p:nvSpPr>
        <p:spPr>
          <a:xfrm>
            <a:off x="397933" y="1981200"/>
            <a:ext cx="5596467" cy="4114800"/>
          </a:xfrm>
        </p:spPr>
        <p:txBody>
          <a:bodyPr/>
          <a:lstStyle/>
          <a:p>
            <a:pPr>
              <a:lnSpc>
                <a:spcPct val="200000"/>
              </a:lnSpc>
            </a:pPr>
            <a:r>
              <a:rPr lang="en-US" sz="2400" dirty="0"/>
              <a:t>Higher HIV prevalence</a:t>
            </a:r>
          </a:p>
          <a:p>
            <a:pPr>
              <a:lnSpc>
                <a:spcPct val="200000"/>
              </a:lnSpc>
            </a:pPr>
            <a:r>
              <a:rPr lang="en-US" sz="2400" dirty="0"/>
              <a:t>More needle sharing</a:t>
            </a:r>
          </a:p>
          <a:p>
            <a:pPr>
              <a:lnSpc>
                <a:spcPct val="200000"/>
              </a:lnSpc>
            </a:pPr>
            <a:r>
              <a:rPr lang="en-US" sz="2400" dirty="0"/>
              <a:t>Fewer needle syringe programs</a:t>
            </a:r>
          </a:p>
          <a:p>
            <a:pPr>
              <a:lnSpc>
                <a:spcPct val="200000"/>
              </a:lnSpc>
            </a:pPr>
            <a:r>
              <a:rPr lang="en-US" sz="2400" dirty="0"/>
              <a:t>Less SUD treatment uptake</a:t>
            </a:r>
          </a:p>
          <a:p>
            <a:endParaRPr lang="en-US" dirty="0"/>
          </a:p>
        </p:txBody>
      </p:sp>
      <p:pic>
        <p:nvPicPr>
          <p:cNvPr id="8" name="Picture 7"/>
          <p:cNvPicPr>
            <a:picLocks noChangeAspect="1"/>
          </p:cNvPicPr>
          <p:nvPr/>
        </p:nvPicPr>
        <p:blipFill>
          <a:blip r:embed="rId2"/>
          <a:stretch>
            <a:fillRect/>
          </a:stretch>
        </p:blipFill>
        <p:spPr>
          <a:xfrm>
            <a:off x="5994400" y="2150536"/>
            <a:ext cx="6028266" cy="3390228"/>
          </a:xfrm>
          <a:prstGeom prst="rect">
            <a:avLst/>
          </a:prstGeom>
        </p:spPr>
      </p:pic>
      <p:sp>
        <p:nvSpPr>
          <p:cNvPr id="9" name="TextBox 8"/>
          <p:cNvSpPr txBox="1"/>
          <p:nvPr/>
        </p:nvSpPr>
        <p:spPr>
          <a:xfrm>
            <a:off x="8779934" y="6426313"/>
            <a:ext cx="2497666" cy="338554"/>
          </a:xfrm>
          <a:prstGeom prst="rect">
            <a:avLst/>
          </a:prstGeom>
          <a:noFill/>
        </p:spPr>
        <p:txBody>
          <a:bodyPr wrap="square" rtlCol="0">
            <a:spAutoFit/>
          </a:bodyPr>
          <a:lstStyle/>
          <a:p>
            <a:r>
              <a:rPr lang="en-US" sz="1600" b="1" dirty="0" err="1">
                <a:solidFill>
                  <a:srgbClr val="FFFFFF"/>
                </a:solidFill>
              </a:rPr>
              <a:t>DeBeck</a:t>
            </a:r>
            <a:r>
              <a:rPr lang="en-US" sz="1600" b="1" dirty="0">
                <a:solidFill>
                  <a:srgbClr val="FFFFFF"/>
                </a:solidFill>
              </a:rPr>
              <a:t> et al. 2017</a:t>
            </a:r>
          </a:p>
        </p:txBody>
      </p:sp>
    </p:spTree>
    <p:extLst>
      <p:ext uri="{BB962C8B-B14F-4D97-AF65-F5344CB8AC3E}">
        <p14:creationId xmlns:p14="http://schemas.microsoft.com/office/powerpoint/2010/main" val="7235236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Next steps in Vietnam</a:t>
            </a:r>
          </a:p>
        </p:txBody>
      </p:sp>
      <p:sp>
        <p:nvSpPr>
          <p:cNvPr id="8" name="Content Placeholder 7"/>
          <p:cNvSpPr>
            <a:spLocks noGrp="1"/>
          </p:cNvSpPr>
          <p:nvPr>
            <p:ph idx="1"/>
          </p:nvPr>
        </p:nvSpPr>
        <p:spPr>
          <a:xfrm>
            <a:off x="914400" y="1981200"/>
            <a:ext cx="10363200" cy="4648200"/>
          </a:xfrm>
        </p:spPr>
        <p:txBody>
          <a:bodyPr/>
          <a:lstStyle/>
          <a:p>
            <a:r>
              <a:rPr lang="en-US" dirty="0"/>
              <a:t>General population estimates of alcohol and drug use</a:t>
            </a:r>
          </a:p>
          <a:p>
            <a:r>
              <a:rPr lang="en-US" dirty="0"/>
              <a:t>Train all health and social affairs sector in SBIRT</a:t>
            </a:r>
          </a:p>
          <a:p>
            <a:r>
              <a:rPr lang="en-US" dirty="0"/>
              <a:t>Integrated screening for SUD</a:t>
            </a:r>
          </a:p>
          <a:p>
            <a:pPr lvl="1"/>
            <a:r>
              <a:rPr lang="en-US" dirty="0"/>
              <a:t>General medical settings</a:t>
            </a:r>
          </a:p>
          <a:p>
            <a:pPr lvl="1"/>
            <a:r>
              <a:rPr lang="en-US" dirty="0"/>
              <a:t>VCT and OPC	</a:t>
            </a:r>
          </a:p>
          <a:p>
            <a:pPr lvl="1"/>
            <a:r>
              <a:rPr lang="en-US" dirty="0"/>
              <a:t>Mental health settings</a:t>
            </a:r>
          </a:p>
          <a:p>
            <a:r>
              <a:rPr lang="en-US" dirty="0"/>
              <a:t>Step-wise approach to screening</a:t>
            </a:r>
          </a:p>
          <a:p>
            <a:pPr lvl="1"/>
            <a:r>
              <a:rPr lang="en-US" dirty="0"/>
              <a:t>Positive reinforcement for negative screens</a:t>
            </a:r>
          </a:p>
          <a:p>
            <a:pPr lvl="1"/>
            <a:r>
              <a:rPr lang="en-US" dirty="0"/>
              <a:t>Educational information and brief intervention for at-risk use</a:t>
            </a:r>
          </a:p>
          <a:p>
            <a:pPr lvl="1"/>
            <a:r>
              <a:rPr lang="en-US" dirty="0"/>
              <a:t>Treatment initiation or referral for high-risk use</a:t>
            </a:r>
          </a:p>
          <a:p>
            <a:pPr lvl="1"/>
            <a:endParaRPr lang="en-US" dirty="0"/>
          </a:p>
        </p:txBody>
      </p:sp>
    </p:spTree>
    <p:extLst>
      <p:ext uri="{BB962C8B-B14F-4D97-AF65-F5344CB8AC3E}">
        <p14:creationId xmlns:p14="http://schemas.microsoft.com/office/powerpoint/2010/main" val="7804541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 You</a:t>
            </a:r>
          </a:p>
        </p:txBody>
      </p:sp>
      <p:sp>
        <p:nvSpPr>
          <p:cNvPr id="3" name="Content Placeholder 2"/>
          <p:cNvSpPr>
            <a:spLocks noGrp="1"/>
          </p:cNvSpPr>
          <p:nvPr>
            <p:ph idx="1"/>
          </p:nvPr>
        </p:nvSpPr>
        <p:spPr/>
        <p:txBody>
          <a:bodyPr/>
          <a:lstStyle/>
          <a:p>
            <a:pPr>
              <a:lnSpc>
                <a:spcPct val="200000"/>
              </a:lnSpc>
            </a:pPr>
            <a:r>
              <a:rPr lang="en-US" dirty="0"/>
              <a:t>NIDA-R01DA032733-02S1 (</a:t>
            </a:r>
            <a:r>
              <a:rPr lang="en-US" dirty="0" err="1"/>
              <a:t>Karno</a:t>
            </a:r>
            <a:r>
              <a:rPr lang="en-US" dirty="0"/>
              <a:t>)</a:t>
            </a:r>
          </a:p>
          <a:p>
            <a:pPr>
              <a:lnSpc>
                <a:spcPct val="200000"/>
              </a:lnSpc>
            </a:pPr>
            <a:r>
              <a:rPr lang="en-US" dirty="0"/>
              <a:t>HMU UCLA OHSU research teams</a:t>
            </a:r>
          </a:p>
          <a:p>
            <a:pPr>
              <a:lnSpc>
                <a:spcPct val="200000"/>
              </a:lnSpc>
            </a:pPr>
            <a:r>
              <a:rPr lang="en-US" dirty="0"/>
              <a:t>Bach Mai Hospital and Hoang Mai District Health Center</a:t>
            </a:r>
          </a:p>
          <a:p>
            <a:pPr>
              <a:lnSpc>
                <a:spcPct val="200000"/>
              </a:lnSpc>
            </a:pPr>
            <a:r>
              <a:rPr lang="en-US" dirty="0"/>
              <a:t>SAMHSA and PEPFAR</a:t>
            </a:r>
          </a:p>
        </p:txBody>
      </p:sp>
    </p:spTree>
    <p:extLst>
      <p:ext uri="{BB962C8B-B14F-4D97-AF65-F5344CB8AC3E}">
        <p14:creationId xmlns:p14="http://schemas.microsoft.com/office/powerpoint/2010/main" val="772781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Medications of opioid addiction improve HIV</a:t>
            </a:r>
          </a:p>
        </p:txBody>
      </p:sp>
      <p:sp>
        <p:nvSpPr>
          <p:cNvPr id="5" name="Content Placeholder 4"/>
          <p:cNvSpPr>
            <a:spLocks noGrp="1"/>
          </p:cNvSpPr>
          <p:nvPr>
            <p:ph sz="half" idx="1"/>
          </p:nvPr>
        </p:nvSpPr>
        <p:spPr/>
        <p:txBody>
          <a:bodyPr/>
          <a:lstStyle/>
          <a:p>
            <a:pPr>
              <a:lnSpc>
                <a:spcPct val="150000"/>
              </a:lnSpc>
            </a:pPr>
            <a:r>
              <a:rPr lang="en-US" dirty="0"/>
              <a:t>Reduced incidence</a:t>
            </a:r>
          </a:p>
          <a:p>
            <a:pPr>
              <a:lnSpc>
                <a:spcPct val="150000"/>
              </a:lnSpc>
            </a:pPr>
            <a:r>
              <a:rPr lang="en-US" dirty="0"/>
              <a:t>Reduced mortality</a:t>
            </a:r>
          </a:p>
          <a:p>
            <a:pPr lvl="1">
              <a:lnSpc>
                <a:spcPct val="150000"/>
              </a:lnSpc>
            </a:pPr>
            <a:r>
              <a:rPr lang="en-US" dirty="0"/>
              <a:t>HIV/AIDS related</a:t>
            </a:r>
          </a:p>
          <a:p>
            <a:pPr lvl="1">
              <a:lnSpc>
                <a:spcPct val="150000"/>
              </a:lnSpc>
            </a:pPr>
            <a:r>
              <a:rPr lang="en-US" dirty="0"/>
              <a:t>Overdose</a:t>
            </a:r>
          </a:p>
          <a:p>
            <a:pPr>
              <a:lnSpc>
                <a:spcPct val="150000"/>
              </a:lnSpc>
            </a:pPr>
            <a:r>
              <a:rPr lang="en-US" dirty="0"/>
              <a:t>Improved quality of life</a:t>
            </a:r>
          </a:p>
          <a:p>
            <a:pPr>
              <a:lnSpc>
                <a:spcPct val="150000"/>
              </a:lnSpc>
            </a:pPr>
            <a:r>
              <a:rPr lang="en-US" dirty="0"/>
              <a:t>Cost effective</a:t>
            </a:r>
          </a:p>
        </p:txBody>
      </p:sp>
      <p:pic>
        <p:nvPicPr>
          <p:cNvPr id="7" name="Picture 6"/>
          <p:cNvPicPr>
            <a:picLocks noChangeAspect="1"/>
          </p:cNvPicPr>
          <p:nvPr/>
        </p:nvPicPr>
        <p:blipFill>
          <a:blip r:embed="rId2"/>
          <a:stretch>
            <a:fillRect/>
          </a:stretch>
        </p:blipFill>
        <p:spPr>
          <a:xfrm>
            <a:off x="6419907" y="1981200"/>
            <a:ext cx="5004352" cy="4114800"/>
          </a:xfrm>
          <a:prstGeom prst="rect">
            <a:avLst/>
          </a:prstGeom>
        </p:spPr>
      </p:pic>
      <p:sp>
        <p:nvSpPr>
          <p:cNvPr id="8" name="TextBox 7"/>
          <p:cNvSpPr txBox="1"/>
          <p:nvPr/>
        </p:nvSpPr>
        <p:spPr>
          <a:xfrm>
            <a:off x="2396067" y="6519446"/>
            <a:ext cx="9237133" cy="338554"/>
          </a:xfrm>
          <a:prstGeom prst="rect">
            <a:avLst/>
          </a:prstGeom>
          <a:noFill/>
        </p:spPr>
        <p:txBody>
          <a:bodyPr wrap="square" rtlCol="0">
            <a:spAutoFit/>
          </a:bodyPr>
          <a:lstStyle/>
          <a:p>
            <a:r>
              <a:rPr lang="en-US" sz="1600" b="1" dirty="0">
                <a:solidFill>
                  <a:srgbClr val="FFFFFF"/>
                </a:solidFill>
              </a:rPr>
              <a:t>McArthur et al. 2012; Nguyen et al. 2012; Tran et al. 2012; Tran et al. 2015; Kato et al. 2013</a:t>
            </a:r>
          </a:p>
        </p:txBody>
      </p:sp>
    </p:spTree>
    <p:extLst>
      <p:ext uri="{BB962C8B-B14F-4D97-AF65-F5344CB8AC3E}">
        <p14:creationId xmlns:p14="http://schemas.microsoft.com/office/powerpoint/2010/main" val="2022956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Methamphetamine and HIV</a:t>
            </a:r>
          </a:p>
        </p:txBody>
      </p:sp>
      <p:sp>
        <p:nvSpPr>
          <p:cNvPr id="3" name="Content Placeholder 2"/>
          <p:cNvSpPr>
            <a:spLocks noGrp="1"/>
          </p:cNvSpPr>
          <p:nvPr>
            <p:ph sz="half" idx="1"/>
          </p:nvPr>
        </p:nvSpPr>
        <p:spPr>
          <a:xfrm>
            <a:off x="474133" y="1981200"/>
            <a:ext cx="5520267" cy="4114800"/>
          </a:xfrm>
        </p:spPr>
        <p:txBody>
          <a:bodyPr/>
          <a:lstStyle/>
          <a:p>
            <a:r>
              <a:rPr lang="en-US" dirty="0"/>
              <a:t>Increased transmission risk</a:t>
            </a:r>
          </a:p>
          <a:p>
            <a:pPr lvl="1"/>
            <a:r>
              <a:rPr lang="en-US" dirty="0"/>
              <a:t>Shared needles</a:t>
            </a:r>
          </a:p>
          <a:p>
            <a:pPr lvl="1"/>
            <a:r>
              <a:rPr lang="en-US" dirty="0"/>
              <a:t>Increased sexual activity</a:t>
            </a:r>
          </a:p>
          <a:p>
            <a:pPr lvl="1"/>
            <a:r>
              <a:rPr lang="en-US" dirty="0"/>
              <a:t>Increased risky sexual activity</a:t>
            </a:r>
          </a:p>
          <a:p>
            <a:r>
              <a:rPr lang="en-US" dirty="0"/>
              <a:t>Poor viral suppression</a:t>
            </a:r>
          </a:p>
          <a:p>
            <a:pPr lvl="1"/>
            <a:r>
              <a:rPr lang="en-US" dirty="0"/>
              <a:t>Non-adherence to ART</a:t>
            </a:r>
          </a:p>
          <a:p>
            <a:pPr lvl="1"/>
            <a:r>
              <a:rPr lang="en-US" dirty="0"/>
              <a:t>Unsuppressed viral load </a:t>
            </a:r>
            <a:r>
              <a:rPr lang="en-US" dirty="0" err="1"/>
              <a:t>aOR</a:t>
            </a:r>
            <a:r>
              <a:rPr lang="en-US" dirty="0"/>
              <a:t> 1.8 (95%CI 1.1-2.9)</a:t>
            </a:r>
          </a:p>
        </p:txBody>
      </p:sp>
      <p:sp>
        <p:nvSpPr>
          <p:cNvPr id="4" name="TextBox 3"/>
          <p:cNvSpPr txBox="1"/>
          <p:nvPr/>
        </p:nvSpPr>
        <p:spPr>
          <a:xfrm>
            <a:off x="2929467" y="6519446"/>
            <a:ext cx="7586133" cy="338554"/>
          </a:xfrm>
          <a:prstGeom prst="rect">
            <a:avLst/>
          </a:prstGeom>
          <a:noFill/>
        </p:spPr>
        <p:txBody>
          <a:bodyPr wrap="square" rtlCol="0">
            <a:spAutoFit/>
          </a:bodyPr>
          <a:lstStyle/>
          <a:p>
            <a:r>
              <a:rPr lang="en-US" sz="1600" b="1" dirty="0" err="1">
                <a:solidFill>
                  <a:srgbClr val="FFFFFF"/>
                </a:solidFill>
              </a:rPr>
              <a:t>Degenhardt</a:t>
            </a:r>
            <a:r>
              <a:rPr lang="en-US" sz="1600" b="1" dirty="0">
                <a:solidFill>
                  <a:srgbClr val="FFFFFF"/>
                </a:solidFill>
              </a:rPr>
              <a:t> et al. 2010; </a:t>
            </a:r>
            <a:r>
              <a:rPr lang="en-US" sz="1600" b="1" dirty="0" err="1">
                <a:solidFill>
                  <a:srgbClr val="FFFFFF"/>
                </a:solidFill>
              </a:rPr>
              <a:t>Corsi</a:t>
            </a:r>
            <a:r>
              <a:rPr lang="en-US" sz="1600" b="1" dirty="0">
                <a:solidFill>
                  <a:srgbClr val="FFFFFF"/>
                </a:solidFill>
              </a:rPr>
              <a:t> and Booth 2008; Feldman et al. 2015</a:t>
            </a:r>
          </a:p>
        </p:txBody>
      </p:sp>
      <p:pic>
        <p:nvPicPr>
          <p:cNvPr id="6" name="Picture 5"/>
          <p:cNvPicPr>
            <a:picLocks noChangeAspect="1"/>
          </p:cNvPicPr>
          <p:nvPr/>
        </p:nvPicPr>
        <p:blipFill>
          <a:blip r:embed="rId2"/>
          <a:stretch>
            <a:fillRect/>
          </a:stretch>
        </p:blipFill>
        <p:spPr>
          <a:xfrm>
            <a:off x="6231828" y="2438400"/>
            <a:ext cx="5130076" cy="3064934"/>
          </a:xfrm>
          <a:prstGeom prst="rect">
            <a:avLst/>
          </a:prstGeom>
        </p:spPr>
      </p:pic>
      <p:sp>
        <p:nvSpPr>
          <p:cNvPr id="7" name="TextBox 6"/>
          <p:cNvSpPr txBox="1"/>
          <p:nvPr/>
        </p:nvSpPr>
        <p:spPr>
          <a:xfrm>
            <a:off x="9787467" y="5595891"/>
            <a:ext cx="1676400" cy="261610"/>
          </a:xfrm>
          <a:prstGeom prst="rect">
            <a:avLst/>
          </a:prstGeom>
          <a:noFill/>
        </p:spPr>
        <p:txBody>
          <a:bodyPr wrap="square" rtlCol="0">
            <a:spAutoFit/>
          </a:bodyPr>
          <a:lstStyle/>
          <a:p>
            <a:r>
              <a:rPr lang="en-US" sz="1050" i="1" dirty="0">
                <a:solidFill>
                  <a:srgbClr val="FFFFFF"/>
                </a:solidFill>
              </a:rPr>
              <a:t>tuoitrenews.vn 2016</a:t>
            </a:r>
          </a:p>
        </p:txBody>
      </p:sp>
    </p:spTree>
    <p:extLst>
      <p:ext uri="{BB962C8B-B14F-4D97-AF65-F5344CB8AC3E}">
        <p14:creationId xmlns:p14="http://schemas.microsoft.com/office/powerpoint/2010/main" val="3473066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Tobacco and Marijuana and HIV</a:t>
            </a:r>
          </a:p>
        </p:txBody>
      </p:sp>
      <p:sp>
        <p:nvSpPr>
          <p:cNvPr id="9" name="TextBox 8"/>
          <p:cNvSpPr txBox="1"/>
          <p:nvPr/>
        </p:nvSpPr>
        <p:spPr>
          <a:xfrm>
            <a:off x="5655733" y="6519446"/>
            <a:ext cx="4859867" cy="338554"/>
          </a:xfrm>
          <a:prstGeom prst="rect">
            <a:avLst/>
          </a:prstGeom>
          <a:noFill/>
        </p:spPr>
        <p:txBody>
          <a:bodyPr wrap="square" rtlCol="0">
            <a:spAutoFit/>
          </a:bodyPr>
          <a:lstStyle/>
          <a:p>
            <a:r>
              <a:rPr lang="en-US" sz="1600" b="1" dirty="0" err="1">
                <a:solidFill>
                  <a:srgbClr val="FFFFFF"/>
                </a:solidFill>
              </a:rPr>
              <a:t>Helleberg</a:t>
            </a:r>
            <a:r>
              <a:rPr lang="en-US" sz="1600" b="1" dirty="0">
                <a:solidFill>
                  <a:srgbClr val="FFFFFF"/>
                </a:solidFill>
              </a:rPr>
              <a:t> et al. 2012; Lorenz et al. 2017</a:t>
            </a:r>
          </a:p>
        </p:txBody>
      </p:sp>
      <p:pic>
        <p:nvPicPr>
          <p:cNvPr id="10"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b="1936"/>
          <a:stretch/>
        </p:blipFill>
        <p:spPr bwMode="auto">
          <a:xfrm>
            <a:off x="88093" y="2568764"/>
            <a:ext cx="3943070" cy="2747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5" name="Group 14"/>
          <p:cNvGrpSpPr/>
          <p:nvPr/>
        </p:nvGrpSpPr>
        <p:grpSpPr>
          <a:xfrm>
            <a:off x="4130676" y="2568764"/>
            <a:ext cx="7772163" cy="2752344"/>
            <a:chOff x="4130676" y="2568764"/>
            <a:chExt cx="7772163" cy="2752344"/>
          </a:xfrm>
        </p:grpSpPr>
        <p:pic>
          <p:nvPicPr>
            <p:cNvPr id="11" name="Picture 10"/>
            <p:cNvPicPr>
              <a:picLocks noChangeAspect="1"/>
            </p:cNvPicPr>
            <p:nvPr/>
          </p:nvPicPr>
          <p:blipFill>
            <a:blip r:embed="rId3"/>
            <a:stretch>
              <a:fillRect/>
            </a:stretch>
          </p:blipFill>
          <p:spPr>
            <a:xfrm>
              <a:off x="4130676" y="2568764"/>
              <a:ext cx="7772163" cy="2752344"/>
            </a:xfrm>
            <a:prstGeom prst="rect">
              <a:avLst/>
            </a:prstGeom>
          </p:spPr>
        </p:pic>
        <p:sp>
          <p:nvSpPr>
            <p:cNvPr id="12" name="Rectangle 11"/>
            <p:cNvSpPr/>
            <p:nvPr/>
          </p:nvSpPr>
          <p:spPr>
            <a:xfrm>
              <a:off x="4157133" y="2568764"/>
              <a:ext cx="169333" cy="2929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3" name="Rectangle 12"/>
            <p:cNvSpPr/>
            <p:nvPr/>
          </p:nvSpPr>
          <p:spPr>
            <a:xfrm>
              <a:off x="4656667" y="5139267"/>
              <a:ext cx="812800" cy="1769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4" name="Rectangle 13"/>
            <p:cNvSpPr/>
            <p:nvPr/>
          </p:nvSpPr>
          <p:spPr>
            <a:xfrm>
              <a:off x="8039100" y="5139267"/>
              <a:ext cx="812800" cy="1769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spTree>
    <p:extLst>
      <p:ext uri="{BB962C8B-B14F-4D97-AF65-F5344CB8AC3E}">
        <p14:creationId xmlns:p14="http://schemas.microsoft.com/office/powerpoint/2010/main" val="3125521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Alcohol and HIV</a:t>
            </a:r>
          </a:p>
        </p:txBody>
      </p:sp>
      <p:pic>
        <p:nvPicPr>
          <p:cNvPr id="6146" name="Picture 2"/>
          <p:cNvPicPr>
            <a:picLocks noChangeAspect="1" noChangeArrowheads="1"/>
          </p:cNvPicPr>
          <p:nvPr/>
        </p:nvPicPr>
        <p:blipFill>
          <a:blip r:embed="rId2" cstate="print"/>
          <a:srcRect/>
          <a:stretch>
            <a:fillRect/>
          </a:stretch>
        </p:blipFill>
        <p:spPr bwMode="auto">
          <a:xfrm>
            <a:off x="3752304" y="1828800"/>
            <a:ext cx="4687392" cy="4724400"/>
          </a:xfrm>
          <a:prstGeom prst="rect">
            <a:avLst/>
          </a:prstGeom>
          <a:noFill/>
          <a:ln w="9525">
            <a:noFill/>
            <a:miter lim="800000"/>
            <a:headEnd/>
            <a:tailEnd/>
          </a:ln>
        </p:spPr>
      </p:pic>
      <p:sp>
        <p:nvSpPr>
          <p:cNvPr id="5" name="TextBox 4"/>
          <p:cNvSpPr txBox="1"/>
          <p:nvPr/>
        </p:nvSpPr>
        <p:spPr>
          <a:xfrm>
            <a:off x="7086600" y="6519446"/>
            <a:ext cx="3429000" cy="338554"/>
          </a:xfrm>
          <a:prstGeom prst="rect">
            <a:avLst/>
          </a:prstGeom>
          <a:noFill/>
        </p:spPr>
        <p:txBody>
          <a:bodyPr wrap="square" rtlCol="0">
            <a:spAutoFit/>
          </a:bodyPr>
          <a:lstStyle/>
          <a:p>
            <a:r>
              <a:rPr lang="en-US" sz="1600" b="1" dirty="0">
                <a:solidFill>
                  <a:srgbClr val="FFFFFF"/>
                </a:solidFill>
              </a:rPr>
              <a:t>Howe et al. 2012</a:t>
            </a:r>
          </a:p>
        </p:txBody>
      </p:sp>
    </p:spTree>
    <p:extLst>
      <p:ext uri="{BB962C8B-B14F-4D97-AF65-F5344CB8AC3E}">
        <p14:creationId xmlns:p14="http://schemas.microsoft.com/office/powerpoint/2010/main" val="4046695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Alcohol and HIV Acquisition</a:t>
            </a:r>
          </a:p>
        </p:txBody>
      </p:sp>
      <p:sp>
        <p:nvSpPr>
          <p:cNvPr id="3" name="Content Placeholder 2"/>
          <p:cNvSpPr>
            <a:spLocks noGrp="1"/>
          </p:cNvSpPr>
          <p:nvPr>
            <p:ph idx="1"/>
          </p:nvPr>
        </p:nvSpPr>
        <p:spPr>
          <a:xfrm>
            <a:off x="2209800" y="1828800"/>
            <a:ext cx="7772400" cy="4572000"/>
          </a:xfrm>
        </p:spPr>
        <p:txBody>
          <a:bodyPr/>
          <a:lstStyle/>
          <a:p>
            <a:pPr marL="514350" indent="-457200">
              <a:buClr>
                <a:schemeClr val="bg1"/>
              </a:buClr>
            </a:pPr>
            <a:r>
              <a:rPr lang="en-US" dirty="0"/>
              <a:t>Drinking venues and sex</a:t>
            </a:r>
          </a:p>
          <a:p>
            <a:pPr marL="514350" indent="-457200">
              <a:buClr>
                <a:schemeClr val="bg1"/>
              </a:buClr>
            </a:pPr>
            <a:r>
              <a:rPr lang="en-US" dirty="0"/>
              <a:t>Sex venues and drinking</a:t>
            </a:r>
          </a:p>
          <a:p>
            <a:pPr marL="514350" indent="-457200">
              <a:buClr>
                <a:schemeClr val="bg1"/>
              </a:buClr>
            </a:pPr>
            <a:r>
              <a:rPr lang="en-US" dirty="0"/>
              <a:t>Facilitates unsafe sex</a:t>
            </a:r>
          </a:p>
          <a:p>
            <a:pPr marL="914400" lvl="1" indent="-457200">
              <a:buClr>
                <a:schemeClr val="bg1"/>
              </a:buClr>
            </a:pPr>
            <a:r>
              <a:rPr lang="en-US" dirty="0"/>
              <a:t>Poor judgment</a:t>
            </a:r>
          </a:p>
          <a:p>
            <a:pPr marL="914400" lvl="1" indent="-457200">
              <a:buClr>
                <a:schemeClr val="bg1"/>
              </a:buClr>
            </a:pPr>
            <a:r>
              <a:rPr lang="en-US" dirty="0"/>
              <a:t>Sexual violence</a:t>
            </a:r>
          </a:p>
          <a:p>
            <a:r>
              <a:rPr lang="en-US" dirty="0"/>
              <a:t>Increase BAC by 0.01 g/dL leads to a 2.9% greater intent to have unprotected sex</a:t>
            </a:r>
          </a:p>
          <a:p>
            <a:pPr lvl="1"/>
            <a:r>
              <a:rPr lang="en-US" dirty="0"/>
              <a:t>Average 55 kg person 1 drink = BAC 0.03</a:t>
            </a:r>
          </a:p>
          <a:p>
            <a:pPr lvl="1"/>
            <a:r>
              <a:rPr lang="en-US" dirty="0"/>
              <a:t>5 drinks = 43.5% increase likelihood</a:t>
            </a:r>
          </a:p>
          <a:p>
            <a:endParaRPr lang="en-US" dirty="0"/>
          </a:p>
        </p:txBody>
      </p:sp>
      <p:sp>
        <p:nvSpPr>
          <p:cNvPr id="4" name="TextBox 3"/>
          <p:cNvSpPr txBox="1"/>
          <p:nvPr/>
        </p:nvSpPr>
        <p:spPr>
          <a:xfrm>
            <a:off x="8077200" y="6400800"/>
            <a:ext cx="2057400" cy="338554"/>
          </a:xfrm>
          <a:prstGeom prst="rect">
            <a:avLst/>
          </a:prstGeom>
          <a:noFill/>
        </p:spPr>
        <p:txBody>
          <a:bodyPr wrap="square" rtlCol="0">
            <a:spAutoFit/>
          </a:bodyPr>
          <a:lstStyle/>
          <a:p>
            <a:r>
              <a:rPr lang="en-US" altLang="en-US" sz="1600" b="1" dirty="0">
                <a:solidFill>
                  <a:srgbClr val="FFFFFF"/>
                </a:solidFill>
              </a:rPr>
              <a:t>Rehm et al.2012</a:t>
            </a:r>
            <a:endParaRPr lang="en-US" sz="1600" b="1" dirty="0">
              <a:solidFill>
                <a:srgbClr val="FFFFFF"/>
              </a:solidFill>
            </a:endParaRPr>
          </a:p>
        </p:txBody>
      </p:sp>
    </p:spTree>
    <p:extLst>
      <p:ext uri="{BB962C8B-B14F-4D97-AF65-F5344CB8AC3E}">
        <p14:creationId xmlns:p14="http://schemas.microsoft.com/office/powerpoint/2010/main" val="558114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Alcohol Increases Viral Load</a:t>
            </a:r>
          </a:p>
        </p:txBody>
      </p:sp>
      <p:pic>
        <p:nvPicPr>
          <p:cNvPr id="4098" name="Picture 2"/>
          <p:cNvPicPr>
            <a:picLocks noChangeAspect="1" noChangeArrowheads="1"/>
          </p:cNvPicPr>
          <p:nvPr/>
        </p:nvPicPr>
        <p:blipFill>
          <a:blip r:embed="rId2" cstate="print"/>
          <a:srcRect/>
          <a:stretch>
            <a:fillRect/>
          </a:stretch>
        </p:blipFill>
        <p:spPr bwMode="auto">
          <a:xfrm>
            <a:off x="2360386" y="1981200"/>
            <a:ext cx="7471228" cy="4419600"/>
          </a:xfrm>
          <a:prstGeom prst="rect">
            <a:avLst/>
          </a:prstGeom>
          <a:noFill/>
          <a:ln w="9525">
            <a:noFill/>
            <a:miter lim="800000"/>
            <a:headEnd/>
            <a:tailEnd/>
          </a:ln>
        </p:spPr>
      </p:pic>
      <p:sp>
        <p:nvSpPr>
          <p:cNvPr id="5" name="TextBox 4"/>
          <p:cNvSpPr txBox="1"/>
          <p:nvPr/>
        </p:nvSpPr>
        <p:spPr>
          <a:xfrm>
            <a:off x="7086600" y="6477000"/>
            <a:ext cx="2362200" cy="338554"/>
          </a:xfrm>
          <a:prstGeom prst="rect">
            <a:avLst/>
          </a:prstGeom>
          <a:noFill/>
        </p:spPr>
        <p:txBody>
          <a:bodyPr wrap="square" rtlCol="0">
            <a:spAutoFit/>
          </a:bodyPr>
          <a:lstStyle/>
          <a:p>
            <a:r>
              <a:rPr lang="en-US" altLang="en-US" sz="1600" b="1" dirty="0">
                <a:solidFill>
                  <a:srgbClr val="FFFFFF"/>
                </a:solidFill>
              </a:rPr>
              <a:t>Bagby et al. 2006</a:t>
            </a:r>
            <a:endParaRPr lang="en-US" sz="1600" b="1" dirty="0">
              <a:solidFill>
                <a:srgbClr val="FFFFFF"/>
              </a:solidFill>
            </a:endParaRPr>
          </a:p>
        </p:txBody>
      </p:sp>
    </p:spTree>
    <p:extLst>
      <p:ext uri="{BB962C8B-B14F-4D97-AF65-F5344CB8AC3E}">
        <p14:creationId xmlns:p14="http://schemas.microsoft.com/office/powerpoint/2010/main" val="37954155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Alcohol and Death</a:t>
            </a:r>
          </a:p>
        </p:txBody>
      </p:sp>
      <p:pic>
        <p:nvPicPr>
          <p:cNvPr id="5122" name="Picture 2"/>
          <p:cNvPicPr>
            <a:picLocks noChangeAspect="1" noChangeArrowheads="1"/>
          </p:cNvPicPr>
          <p:nvPr/>
        </p:nvPicPr>
        <p:blipFill>
          <a:blip r:embed="rId2" cstate="print"/>
          <a:srcRect/>
          <a:stretch>
            <a:fillRect/>
          </a:stretch>
        </p:blipFill>
        <p:spPr bwMode="auto">
          <a:xfrm>
            <a:off x="2789309" y="2057400"/>
            <a:ext cx="6613384" cy="4419600"/>
          </a:xfrm>
          <a:prstGeom prst="rect">
            <a:avLst/>
          </a:prstGeom>
          <a:noFill/>
          <a:ln w="9525">
            <a:noFill/>
            <a:miter lim="800000"/>
            <a:headEnd/>
            <a:tailEnd/>
          </a:ln>
        </p:spPr>
      </p:pic>
      <p:sp>
        <p:nvSpPr>
          <p:cNvPr id="5" name="TextBox 4"/>
          <p:cNvSpPr txBox="1"/>
          <p:nvPr/>
        </p:nvSpPr>
        <p:spPr>
          <a:xfrm>
            <a:off x="7086600" y="6477000"/>
            <a:ext cx="2362200" cy="338554"/>
          </a:xfrm>
          <a:prstGeom prst="rect">
            <a:avLst/>
          </a:prstGeom>
          <a:noFill/>
        </p:spPr>
        <p:txBody>
          <a:bodyPr wrap="square" rtlCol="0">
            <a:spAutoFit/>
          </a:bodyPr>
          <a:lstStyle/>
          <a:p>
            <a:r>
              <a:rPr lang="en-US" altLang="en-US" sz="1600" b="1" dirty="0">
                <a:solidFill>
                  <a:srgbClr val="FFFFFF"/>
                </a:solidFill>
              </a:rPr>
              <a:t>Bagby et al. 2006</a:t>
            </a:r>
            <a:endParaRPr lang="en-US" sz="1600" b="1" dirty="0">
              <a:solidFill>
                <a:srgbClr val="FFFFFF"/>
              </a:solidFill>
            </a:endParaRPr>
          </a:p>
        </p:txBody>
      </p:sp>
    </p:spTree>
    <p:extLst>
      <p:ext uri="{BB962C8B-B14F-4D97-AF65-F5344CB8AC3E}">
        <p14:creationId xmlns:p14="http://schemas.microsoft.com/office/powerpoint/2010/main" val="1376654288"/>
      </p:ext>
    </p:extLst>
  </p:cSld>
  <p:clrMapOvr>
    <a:masterClrMapping/>
  </p:clrMapOvr>
</p:sld>
</file>

<file path=ppt/theme/theme1.xml><?xml version="1.0" encoding="utf-8"?>
<a:theme xmlns:a="http://schemas.openxmlformats.org/drawingml/2006/main" name="Bart">
  <a:themeElements>
    <a:clrScheme name="Bart2008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art2008">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art2008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art2008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art2008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art2008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art2008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art2008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art2008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988</Words>
  <Application>Microsoft Office PowerPoint</Application>
  <PresentationFormat>Widescreen</PresentationFormat>
  <Paragraphs>284</Paragraphs>
  <Slides>21</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Arial Rounded MT Bold</vt:lpstr>
      <vt:lpstr>Calibri</vt:lpstr>
      <vt:lpstr>Cambria</vt:lpstr>
      <vt:lpstr>Courier New</vt:lpstr>
      <vt:lpstr>Times New Roman</vt:lpstr>
      <vt:lpstr>Wingdings</vt:lpstr>
      <vt:lpstr>Bart</vt:lpstr>
      <vt:lpstr>Alcohol and Other Substance Use Among HIV+ Drug Users in Vietnam</vt:lpstr>
      <vt:lpstr>Criminalization of drug use increases HIV risk in IDU</vt:lpstr>
      <vt:lpstr>Medications of opioid addiction improve HIV</vt:lpstr>
      <vt:lpstr>Methamphetamine and HIV</vt:lpstr>
      <vt:lpstr>Tobacco and Marijuana and HIV</vt:lpstr>
      <vt:lpstr>Alcohol and HIV</vt:lpstr>
      <vt:lpstr>Alcohol and HIV Acquisition</vt:lpstr>
      <vt:lpstr>Alcohol Increases Viral Load</vt:lpstr>
      <vt:lpstr>Alcohol and Death</vt:lpstr>
      <vt:lpstr>Alcohol and HIV</vt:lpstr>
      <vt:lpstr>Drinking and Adherence</vt:lpstr>
      <vt:lpstr>Alcohol in Vietnam OPC</vt:lpstr>
      <vt:lpstr>Don’t Ask Don’t Know</vt:lpstr>
      <vt:lpstr>Alcohol, Smoking, and Substance Involvement Screening Test (ASSIST)</vt:lpstr>
      <vt:lpstr>Using the ASSIST in Treatment Planning</vt:lpstr>
      <vt:lpstr>Moderate to high risk drug use in HIV settings in Hanoi</vt:lpstr>
      <vt:lpstr>At-risk drug use in VCT and OPC</vt:lpstr>
      <vt:lpstr>Screening and Brief Intervention</vt:lpstr>
      <vt:lpstr>Brief intervention: Uncertainties</vt:lpstr>
      <vt:lpstr>Next steps in Vietnam</vt:lpstr>
      <vt:lpstr>Thank You</vt:lpstr>
    </vt:vector>
  </TitlesOfParts>
  <Company>Hennepin County Medical Center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Bart, Gavin</dc:creator>
  <cp:lastModifiedBy>nschitrung@yahoo.com</cp:lastModifiedBy>
  <cp:revision>30</cp:revision>
  <dcterms:created xsi:type="dcterms:W3CDTF">2017-07-18T20:06:23Z</dcterms:created>
  <dcterms:modified xsi:type="dcterms:W3CDTF">2017-08-02T16:34:49Z</dcterms:modified>
</cp:coreProperties>
</file>