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3"/>
  </p:notesMasterIdLst>
  <p:sldIdLst>
    <p:sldId id="277" r:id="rId2"/>
    <p:sldId id="267" r:id="rId3"/>
    <p:sldId id="268" r:id="rId4"/>
    <p:sldId id="266" r:id="rId5"/>
    <p:sldId id="265" r:id="rId6"/>
    <p:sldId id="258" r:id="rId7"/>
    <p:sldId id="263" r:id="rId8"/>
    <p:sldId id="261" r:id="rId9"/>
    <p:sldId id="262" r:id="rId10"/>
    <p:sldId id="260" r:id="rId11"/>
    <p:sldId id="264" r:id="rId12"/>
    <p:sldId id="259" r:id="rId13"/>
    <p:sldId id="272" r:id="rId14"/>
    <p:sldId id="273" r:id="rId15"/>
    <p:sldId id="274" r:id="rId16"/>
    <p:sldId id="269" r:id="rId17"/>
    <p:sldId id="270" r:id="rId18"/>
    <p:sldId id="271" r:id="rId19"/>
    <p:sldId id="275" r:id="rId20"/>
    <p:sldId id="276" r:id="rId21"/>
    <p:sldId id="278"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85" d="100"/>
          <a:sy n="85" d="100"/>
        </p:scale>
        <p:origin x="470" y="53"/>
      </p:cViewPr>
      <p:guideLst>
        <p:guide orient="horz" pos="2160"/>
        <p:guide pos="3840"/>
      </p:guideLst>
    </p:cSldViewPr>
  </p:slideViewPr>
  <p:notesTextViewPr>
    <p:cViewPr>
      <p:scale>
        <a:sx n="1" d="1"/>
        <a:sy n="1" d="1"/>
      </p:scale>
      <p:origin x="0" y="0"/>
    </p:cViewPr>
  </p:notesTextViewPr>
  <p:sorterViewPr>
    <p:cViewPr>
      <p:scale>
        <a:sx n="100" d="100"/>
        <a:sy n="100" d="100"/>
      </p:scale>
      <p:origin x="0" y="-3264"/>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A5DB12D-2010-44B4-9905-AE7419E830D0}" type="datetimeFigureOut">
              <a:rPr lang="en-US" smtClean="0"/>
              <a:t>8/5/2017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63D662F-F9A7-4F13-BE15-FC87CD8E7973}" type="slidenum">
              <a:rPr lang="en-US" smtClean="0"/>
              <a:t>‹#›</a:t>
            </a:fld>
            <a:endParaRPr lang="en-US"/>
          </a:p>
        </p:txBody>
      </p:sp>
    </p:spTree>
    <p:extLst>
      <p:ext uri="{BB962C8B-B14F-4D97-AF65-F5344CB8AC3E}">
        <p14:creationId xmlns:p14="http://schemas.microsoft.com/office/powerpoint/2010/main" val="28363719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p>
            <a:fld id="{4AB9068F-FFF4-4715-B587-785B6DDD97E1}" type="slidenum">
              <a:rPr lang="en-US" smtClean="0"/>
              <a:pPr/>
              <a:t>14</a:t>
            </a:fld>
            <a:endParaRPr lang="en-US" dirty="0" smtClean="0"/>
          </a:p>
        </p:txBody>
      </p:sp>
      <p:sp>
        <p:nvSpPr>
          <p:cNvPr id="31747" name="Rectangle 2"/>
          <p:cNvSpPr>
            <a:spLocks noGrp="1" noRot="1" noChangeAspect="1" noChangeArrowheads="1" noTextEdit="1"/>
          </p:cNvSpPr>
          <p:nvPr>
            <p:ph type="sldImg"/>
          </p:nvPr>
        </p:nvSpPr>
        <p:spPr>
          <a:xfrm>
            <a:off x="1133475" y="449263"/>
            <a:ext cx="4591050" cy="2582862"/>
          </a:xfrm>
          <a:ln/>
        </p:spPr>
      </p:sp>
      <p:sp>
        <p:nvSpPr>
          <p:cNvPr id="31748" name="Rectangle 3"/>
          <p:cNvSpPr>
            <a:spLocks noGrp="1" noChangeArrowheads="1"/>
          </p:cNvSpPr>
          <p:nvPr>
            <p:ph type="body" idx="1"/>
          </p:nvPr>
        </p:nvSpPr>
        <p:spPr>
          <a:noFill/>
          <a:ln/>
        </p:spPr>
        <p:txBody>
          <a:bodyPr/>
          <a:lstStyle/>
          <a:p>
            <a:pPr eaLnBrk="1" hangingPunct="1"/>
            <a:endParaRPr lang="en-GB" dirty="0" smtClean="0"/>
          </a:p>
        </p:txBody>
      </p:sp>
    </p:spTree>
    <p:extLst>
      <p:ext uri="{BB962C8B-B14F-4D97-AF65-F5344CB8AC3E}">
        <p14:creationId xmlns:p14="http://schemas.microsoft.com/office/powerpoint/2010/main" val="36055571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fld id="{17A3D9C8-5047-4A75-AD49-585B9F873E14}" type="slidenum">
              <a:rPr lang="en-US" smtClean="0"/>
              <a:pPr/>
              <a:t>15</a:t>
            </a:fld>
            <a:endParaRPr lang="en-US" dirty="0" smtClean="0"/>
          </a:p>
        </p:txBody>
      </p:sp>
      <p:sp>
        <p:nvSpPr>
          <p:cNvPr id="50179" name="Rectangle 2"/>
          <p:cNvSpPr>
            <a:spLocks noGrp="1" noRot="1" noChangeAspect="1" noChangeArrowheads="1" noTextEdit="1"/>
          </p:cNvSpPr>
          <p:nvPr>
            <p:ph type="sldImg"/>
          </p:nvPr>
        </p:nvSpPr>
        <p:spPr>
          <a:xfrm>
            <a:off x="1133475" y="449263"/>
            <a:ext cx="4591050" cy="2582862"/>
          </a:xfrm>
          <a:ln/>
        </p:spPr>
      </p:sp>
      <p:sp>
        <p:nvSpPr>
          <p:cNvPr id="50180" name="Rectangle 3"/>
          <p:cNvSpPr>
            <a:spLocks noGrp="1" noChangeArrowheads="1"/>
          </p:cNvSpPr>
          <p:nvPr>
            <p:ph type="body" idx="1"/>
          </p:nvPr>
        </p:nvSpPr>
        <p:spPr>
          <a:noFill/>
          <a:ln/>
        </p:spPr>
        <p:txBody>
          <a:bodyPr/>
          <a:lstStyle/>
          <a:p>
            <a:pPr marL="224325" indent="-224325"/>
            <a:endParaRPr lang="en-GB" dirty="0" smtClean="0"/>
          </a:p>
        </p:txBody>
      </p:sp>
    </p:spTree>
    <p:extLst>
      <p:ext uri="{BB962C8B-B14F-4D97-AF65-F5344CB8AC3E}">
        <p14:creationId xmlns:p14="http://schemas.microsoft.com/office/powerpoint/2010/main" val="22155500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Footer Placeholder 3"/>
          <p:cNvSpPr>
            <a:spLocks noGrp="1"/>
          </p:cNvSpPr>
          <p:nvPr>
            <p:ph type="ftr" sz="quarter" idx="10"/>
          </p:nvPr>
        </p:nvSpPr>
        <p:spPr/>
        <p:txBody>
          <a:bodyPr/>
          <a:lstStyle>
            <a:lvl1pPr>
              <a:defRPr/>
            </a:lvl1pPr>
          </a:lstStyle>
          <a:p>
            <a:endParaRPr lang="en-US" dirty="0">
              <a:solidFill>
                <a:srgbClr val="FFFFFF"/>
              </a:solidFill>
            </a:endParaRPr>
          </a:p>
        </p:txBody>
      </p:sp>
    </p:spTree>
    <p:extLst>
      <p:ext uri="{BB962C8B-B14F-4D97-AF65-F5344CB8AC3E}">
        <p14:creationId xmlns:p14="http://schemas.microsoft.com/office/powerpoint/2010/main" val="33839919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endParaRPr lang="en-US" dirty="0">
              <a:solidFill>
                <a:srgbClr val="FFFFFF"/>
              </a:solidFill>
            </a:endParaRPr>
          </a:p>
        </p:txBody>
      </p:sp>
    </p:spTree>
    <p:extLst>
      <p:ext uri="{BB962C8B-B14F-4D97-AF65-F5344CB8AC3E}">
        <p14:creationId xmlns:p14="http://schemas.microsoft.com/office/powerpoint/2010/main" val="32297497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609600"/>
            <a:ext cx="25908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609600"/>
            <a:ext cx="75692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endParaRPr lang="en-US" dirty="0">
              <a:solidFill>
                <a:srgbClr val="FFFFFF"/>
              </a:solidFill>
            </a:endParaRPr>
          </a:p>
        </p:txBody>
      </p:sp>
    </p:spTree>
    <p:extLst>
      <p:ext uri="{BB962C8B-B14F-4D97-AF65-F5344CB8AC3E}">
        <p14:creationId xmlns:p14="http://schemas.microsoft.com/office/powerpoint/2010/main" val="14708767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OverTx" preserve="1">
  <p:cSld name="Title and 2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914400" y="609600"/>
            <a:ext cx="103632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914400" y="1981200"/>
            <a:ext cx="508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6197600" y="1981200"/>
            <a:ext cx="508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half" idx="3"/>
          </p:nvPr>
        </p:nvSpPr>
        <p:spPr>
          <a:xfrm>
            <a:off x="914400" y="4114800"/>
            <a:ext cx="103632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10"/>
          </p:nvPr>
        </p:nvSpPr>
        <p:spPr>
          <a:xfrm>
            <a:off x="4165600" y="6248400"/>
            <a:ext cx="3860800" cy="457200"/>
          </a:xfrm>
        </p:spPr>
        <p:txBody>
          <a:bodyPr/>
          <a:lstStyle>
            <a:lvl1pPr>
              <a:defRPr/>
            </a:lvl1pPr>
          </a:lstStyle>
          <a:p>
            <a:endParaRPr lang="en-US" dirty="0">
              <a:solidFill>
                <a:srgbClr val="FFFFFF"/>
              </a:solidFill>
            </a:endParaRPr>
          </a:p>
        </p:txBody>
      </p:sp>
    </p:spTree>
    <p:extLst>
      <p:ext uri="{BB962C8B-B14F-4D97-AF65-F5344CB8AC3E}">
        <p14:creationId xmlns:p14="http://schemas.microsoft.com/office/powerpoint/2010/main" val="296627895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OverObj" preserve="1">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609600"/>
            <a:ext cx="103632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914400" y="1981200"/>
            <a:ext cx="103632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914400" y="4114800"/>
            <a:ext cx="103632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0"/>
          </p:nvPr>
        </p:nvSpPr>
        <p:spPr>
          <a:xfrm>
            <a:off x="4165600" y="6248400"/>
            <a:ext cx="3860800" cy="457200"/>
          </a:xfrm>
        </p:spPr>
        <p:txBody>
          <a:bodyPr/>
          <a:lstStyle>
            <a:lvl1pPr>
              <a:defRPr/>
            </a:lvl1pPr>
          </a:lstStyle>
          <a:p>
            <a:endParaRPr lang="en-US" dirty="0">
              <a:solidFill>
                <a:srgbClr val="FFFFFF"/>
              </a:solidFill>
            </a:endParaRPr>
          </a:p>
        </p:txBody>
      </p:sp>
    </p:spTree>
    <p:extLst>
      <p:ext uri="{BB962C8B-B14F-4D97-AF65-F5344CB8AC3E}">
        <p14:creationId xmlns:p14="http://schemas.microsoft.com/office/powerpoint/2010/main" val="317753095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609600"/>
            <a:ext cx="103632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914400" y="1981200"/>
            <a:ext cx="508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6197600" y="1981200"/>
            <a:ext cx="508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6197600" y="4114800"/>
            <a:ext cx="508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10"/>
          </p:nvPr>
        </p:nvSpPr>
        <p:spPr>
          <a:xfrm>
            <a:off x="4165600" y="6248400"/>
            <a:ext cx="3860800" cy="457200"/>
          </a:xfrm>
        </p:spPr>
        <p:txBody>
          <a:bodyPr/>
          <a:lstStyle>
            <a:lvl1pPr>
              <a:defRPr/>
            </a:lvl1pPr>
          </a:lstStyle>
          <a:p>
            <a:endParaRPr lang="en-US" dirty="0">
              <a:solidFill>
                <a:srgbClr val="FFFFFF"/>
              </a:solidFill>
            </a:endParaRPr>
          </a:p>
        </p:txBody>
      </p:sp>
    </p:spTree>
    <p:extLst>
      <p:ext uri="{BB962C8B-B14F-4D97-AF65-F5344CB8AC3E}">
        <p14:creationId xmlns:p14="http://schemas.microsoft.com/office/powerpoint/2010/main" val="5498357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609600"/>
            <a:ext cx="103632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914400" y="1981200"/>
            <a:ext cx="508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981200"/>
            <a:ext cx="508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0"/>
          </p:nvPr>
        </p:nvSpPr>
        <p:spPr>
          <a:xfrm>
            <a:off x="4165600" y="6248400"/>
            <a:ext cx="3860800" cy="457200"/>
          </a:xfrm>
        </p:spPr>
        <p:txBody>
          <a:bodyPr/>
          <a:lstStyle>
            <a:lvl1pPr>
              <a:defRPr/>
            </a:lvl1pPr>
          </a:lstStyle>
          <a:p>
            <a:endParaRPr lang="en-US" dirty="0">
              <a:solidFill>
                <a:srgbClr val="FFFFFF"/>
              </a:solidFill>
            </a:endParaRPr>
          </a:p>
        </p:txBody>
      </p:sp>
    </p:spTree>
    <p:extLst>
      <p:ext uri="{BB962C8B-B14F-4D97-AF65-F5344CB8AC3E}">
        <p14:creationId xmlns:p14="http://schemas.microsoft.com/office/powerpoint/2010/main" val="46166706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914400" y="609600"/>
            <a:ext cx="103632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914400" y="1981200"/>
            <a:ext cx="508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6197600" y="1981200"/>
            <a:ext cx="508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914400" y="4114800"/>
            <a:ext cx="508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6197600" y="4114800"/>
            <a:ext cx="508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Footer Placeholder 6"/>
          <p:cNvSpPr>
            <a:spLocks noGrp="1"/>
          </p:cNvSpPr>
          <p:nvPr>
            <p:ph type="ftr" sz="quarter" idx="10"/>
          </p:nvPr>
        </p:nvSpPr>
        <p:spPr>
          <a:xfrm>
            <a:off x="4165600" y="6248400"/>
            <a:ext cx="3860800" cy="457200"/>
          </a:xfrm>
        </p:spPr>
        <p:txBody>
          <a:bodyPr/>
          <a:lstStyle>
            <a:lvl1pPr>
              <a:defRPr/>
            </a:lvl1pPr>
          </a:lstStyle>
          <a:p>
            <a:endParaRPr lang="en-US" dirty="0">
              <a:solidFill>
                <a:srgbClr val="FFFFFF"/>
              </a:solidFill>
            </a:endParaRPr>
          </a:p>
        </p:txBody>
      </p:sp>
    </p:spTree>
    <p:extLst>
      <p:ext uri="{BB962C8B-B14F-4D97-AF65-F5344CB8AC3E}">
        <p14:creationId xmlns:p14="http://schemas.microsoft.com/office/powerpoint/2010/main" val="34752013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Basic Content Badge">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nchor="b" anchorCtr="0"/>
          <a:lstStyle>
            <a:lvl1pPr>
              <a:lnSpc>
                <a:spcPts val="2800"/>
              </a:lnSpc>
              <a:defRPr sz="2600" b="1" baseline="0">
                <a:solidFill>
                  <a:schemeClr val="bg1"/>
                </a:solidFill>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609600" y="1600201"/>
            <a:ext cx="10972800" cy="4191000"/>
          </a:xfrm>
          <a:prstGeom prst="rect">
            <a:avLst/>
          </a:prstGeom>
        </p:spPr>
        <p:txBody>
          <a:bodyPr/>
          <a:lstStyle>
            <a:lvl1pPr>
              <a:buClr>
                <a:schemeClr val="bg1"/>
              </a:buClr>
              <a:buSzPct val="70000"/>
              <a:buFont typeface="Wingdings" pitchFamily="2" charset="2"/>
              <a:buChar char="q"/>
              <a:defRPr sz="2400" b="1" baseline="0">
                <a:solidFill>
                  <a:schemeClr val="bg2"/>
                </a:solidFill>
              </a:defRPr>
            </a:lvl1pPr>
            <a:lvl2pPr>
              <a:buClr>
                <a:schemeClr val="bg1"/>
              </a:buClr>
              <a:buSzPct val="100000"/>
              <a:buFont typeface="Wingdings" pitchFamily="2" charset="2"/>
              <a:buChar char="§"/>
              <a:defRPr sz="2000">
                <a:solidFill>
                  <a:schemeClr val="bg2"/>
                </a:solidFill>
              </a:defRPr>
            </a:lvl2pPr>
            <a:lvl3pPr>
              <a:buClr>
                <a:schemeClr val="bg1"/>
              </a:buClr>
              <a:buSzPct val="100000"/>
              <a:buFont typeface="Arial" pitchFamily="34" charset="0"/>
              <a:buChar char="•"/>
              <a:defRPr sz="1800">
                <a:solidFill>
                  <a:schemeClr val="bg2"/>
                </a:solidFill>
              </a:defRPr>
            </a:lvl3pPr>
            <a:lvl4pPr>
              <a:buClr>
                <a:schemeClr val="bg1"/>
              </a:buClr>
              <a:buSzPct val="70000"/>
              <a:buFont typeface="Courier New" pitchFamily="49" charset="0"/>
              <a:buChar char="o"/>
              <a:defRPr sz="1800" baseline="0">
                <a:solidFill>
                  <a:schemeClr val="bg2"/>
                </a:solidFill>
              </a:defRPr>
            </a:lvl4pPr>
            <a:lvl5pPr>
              <a:buClr>
                <a:schemeClr val="bg1"/>
              </a:buClr>
              <a:buSzPct val="70000"/>
              <a:buFont typeface="Arial" pitchFamily="34" charset="0"/>
              <a:buChar char="•"/>
              <a:defRPr sz="1800">
                <a:solidFill>
                  <a:schemeClr val="bg2"/>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ext Placeholder 8"/>
          <p:cNvSpPr>
            <a:spLocks noGrp="1"/>
          </p:cNvSpPr>
          <p:nvPr>
            <p:ph type="body" sz="quarter" idx="10"/>
          </p:nvPr>
        </p:nvSpPr>
        <p:spPr>
          <a:xfrm>
            <a:off x="609600" y="5791200"/>
            <a:ext cx="8940800" cy="609600"/>
          </a:xfrm>
          <a:prstGeom prst="rect">
            <a:avLst/>
          </a:prstGeom>
        </p:spPr>
        <p:txBody>
          <a:bodyPr anchor="b" anchorCtr="0"/>
          <a:lstStyle>
            <a:lvl1pPr algn="l">
              <a:lnSpc>
                <a:spcPts val="1100"/>
              </a:lnSpc>
              <a:buNone/>
              <a:defRPr sz="1100" baseline="0">
                <a:solidFill>
                  <a:schemeClr val="tx2"/>
                </a:solidFill>
              </a:defRPr>
            </a:lvl1pPr>
            <a:lvl2pPr algn="ctr">
              <a:defRPr>
                <a:solidFill>
                  <a:schemeClr val="tx2"/>
                </a:solidFill>
              </a:defRPr>
            </a:lvl2pPr>
            <a:lvl3pPr algn="ctr">
              <a:defRPr>
                <a:solidFill>
                  <a:schemeClr val="tx2"/>
                </a:solidFill>
              </a:defRPr>
            </a:lvl3pPr>
            <a:lvl4pPr algn="ctr">
              <a:defRPr>
                <a:solidFill>
                  <a:schemeClr val="tx2"/>
                </a:solidFill>
              </a:defRPr>
            </a:lvl4pPr>
            <a:lvl5pPr algn="ctr">
              <a:defRPr>
                <a:solidFill>
                  <a:schemeClr val="tx2"/>
                </a:solidFill>
              </a:defRPr>
            </a:lvl5pPr>
          </a:lstStyle>
          <a:p>
            <a:pPr lvl="0"/>
            <a:r>
              <a:rPr lang="en-US" smtClean="0"/>
              <a:t>Click to edit Master text styles</a:t>
            </a:r>
          </a:p>
        </p:txBody>
      </p:sp>
    </p:spTree>
    <p:extLst>
      <p:ext uri="{BB962C8B-B14F-4D97-AF65-F5344CB8AC3E}">
        <p14:creationId xmlns:p14="http://schemas.microsoft.com/office/powerpoint/2010/main" val="1295703131"/>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60352" y="228600"/>
            <a:ext cx="10687049" cy="9144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812800" y="1600200"/>
            <a:ext cx="10566400" cy="4419600"/>
          </a:xfrm>
        </p:spPr>
        <p:txBody>
          <a:bodyPr/>
          <a:lstStyle/>
          <a:p>
            <a:pPr lvl="0"/>
            <a:endParaRPr lang="en-US" noProof="0" dirty="0" smtClean="0"/>
          </a:p>
        </p:txBody>
      </p:sp>
      <p:sp>
        <p:nvSpPr>
          <p:cNvPr id="4" name="Rectangle 8"/>
          <p:cNvSpPr>
            <a:spLocks noGrp="1" noChangeArrowheads="1"/>
          </p:cNvSpPr>
          <p:nvPr>
            <p:ph type="dt" sz="half" idx="10"/>
          </p:nvPr>
        </p:nvSpPr>
        <p:spPr>
          <a:xfrm>
            <a:off x="609600" y="6248400"/>
            <a:ext cx="2844800" cy="457200"/>
          </a:xfrm>
          <a:prstGeom prst="rect">
            <a:avLst/>
          </a:prstGeom>
          <a:ln/>
        </p:spPr>
        <p:txBody>
          <a:bodyPr/>
          <a:lstStyle>
            <a:lvl1pPr>
              <a:defRPr/>
            </a:lvl1pPr>
          </a:lstStyle>
          <a:p>
            <a:pPr>
              <a:defRPr/>
            </a:pPr>
            <a:fld id="{C03E65E3-315B-40CA-9295-B11BB5C84332}" type="datetime1">
              <a:rPr lang="en-US">
                <a:solidFill>
                  <a:srgbClr val="000000"/>
                </a:solidFill>
              </a:rPr>
              <a:pPr>
                <a:defRPr/>
              </a:pPr>
              <a:t>8/5/2017</a:t>
            </a:fld>
            <a:endParaRPr lang="en-US" dirty="0">
              <a:solidFill>
                <a:srgbClr val="000000"/>
              </a:solidFill>
            </a:endParaRPr>
          </a:p>
        </p:txBody>
      </p:sp>
      <p:sp>
        <p:nvSpPr>
          <p:cNvPr id="5" name="Rectangle 9"/>
          <p:cNvSpPr>
            <a:spLocks noGrp="1" noChangeArrowheads="1"/>
          </p:cNvSpPr>
          <p:nvPr>
            <p:ph type="ftr" sz="quarter" idx="11"/>
          </p:nvPr>
        </p:nvSpPr>
        <p:spPr>
          <a:ln/>
        </p:spPr>
        <p:txBody>
          <a:bodyPr/>
          <a:lstStyle>
            <a:lvl1pPr>
              <a:defRPr/>
            </a:lvl1pPr>
          </a:lstStyle>
          <a:p>
            <a:pPr>
              <a:defRPr/>
            </a:pPr>
            <a:r>
              <a:rPr lang="en-US" dirty="0">
                <a:solidFill>
                  <a:srgbClr val="FFFFFF"/>
                </a:solidFill>
              </a:rPr>
              <a:t>Screening and Brief Intervention</a:t>
            </a:r>
          </a:p>
        </p:txBody>
      </p:sp>
      <p:sp>
        <p:nvSpPr>
          <p:cNvPr id="6" name="Rectangle 10"/>
          <p:cNvSpPr>
            <a:spLocks noGrp="1" noChangeArrowheads="1"/>
          </p:cNvSpPr>
          <p:nvPr>
            <p:ph type="sldNum" sz="quarter" idx="12"/>
          </p:nvPr>
        </p:nvSpPr>
        <p:spPr>
          <a:xfrm>
            <a:off x="8737600" y="6248400"/>
            <a:ext cx="2844800" cy="457200"/>
          </a:xfrm>
          <a:prstGeom prst="rect">
            <a:avLst/>
          </a:prstGeom>
          <a:ln/>
        </p:spPr>
        <p:txBody>
          <a:bodyPr/>
          <a:lstStyle>
            <a:lvl1pPr>
              <a:defRPr/>
            </a:lvl1pPr>
          </a:lstStyle>
          <a:p>
            <a:pPr>
              <a:defRPr/>
            </a:pPr>
            <a:fld id="{CB4CD96E-5726-4BE9-A136-DE386B8880B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6217979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endParaRPr lang="en-US" dirty="0">
              <a:solidFill>
                <a:srgbClr val="FFFFFF"/>
              </a:solidFill>
            </a:endParaRPr>
          </a:p>
        </p:txBody>
      </p:sp>
    </p:spTree>
    <p:extLst>
      <p:ext uri="{BB962C8B-B14F-4D97-AF65-F5344CB8AC3E}">
        <p14:creationId xmlns:p14="http://schemas.microsoft.com/office/powerpoint/2010/main" val="15465525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Footer Placeholder 3"/>
          <p:cNvSpPr>
            <a:spLocks noGrp="1"/>
          </p:cNvSpPr>
          <p:nvPr>
            <p:ph type="ftr" sz="quarter" idx="10"/>
          </p:nvPr>
        </p:nvSpPr>
        <p:spPr/>
        <p:txBody>
          <a:bodyPr/>
          <a:lstStyle>
            <a:lvl1pPr>
              <a:defRPr/>
            </a:lvl1pPr>
          </a:lstStyle>
          <a:p>
            <a:endParaRPr lang="en-US" dirty="0">
              <a:solidFill>
                <a:srgbClr val="FFFFFF"/>
              </a:solidFill>
            </a:endParaRPr>
          </a:p>
        </p:txBody>
      </p:sp>
    </p:spTree>
    <p:extLst>
      <p:ext uri="{BB962C8B-B14F-4D97-AF65-F5344CB8AC3E}">
        <p14:creationId xmlns:p14="http://schemas.microsoft.com/office/powerpoint/2010/main" val="19815406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9144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0"/>
          </p:nvPr>
        </p:nvSpPr>
        <p:spPr/>
        <p:txBody>
          <a:bodyPr/>
          <a:lstStyle>
            <a:lvl1pPr>
              <a:defRPr/>
            </a:lvl1pPr>
          </a:lstStyle>
          <a:p>
            <a:endParaRPr lang="en-US" dirty="0">
              <a:solidFill>
                <a:srgbClr val="FFFFFF"/>
              </a:solidFill>
            </a:endParaRPr>
          </a:p>
        </p:txBody>
      </p:sp>
    </p:spTree>
    <p:extLst>
      <p:ext uri="{BB962C8B-B14F-4D97-AF65-F5344CB8AC3E}">
        <p14:creationId xmlns:p14="http://schemas.microsoft.com/office/powerpoint/2010/main" val="34091609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Footer Placeholder 6"/>
          <p:cNvSpPr>
            <a:spLocks noGrp="1"/>
          </p:cNvSpPr>
          <p:nvPr>
            <p:ph type="ftr" sz="quarter" idx="10"/>
          </p:nvPr>
        </p:nvSpPr>
        <p:spPr/>
        <p:txBody>
          <a:bodyPr/>
          <a:lstStyle>
            <a:lvl1pPr>
              <a:defRPr/>
            </a:lvl1pPr>
          </a:lstStyle>
          <a:p>
            <a:endParaRPr lang="en-US" dirty="0">
              <a:solidFill>
                <a:srgbClr val="FFFFFF"/>
              </a:solidFill>
            </a:endParaRPr>
          </a:p>
        </p:txBody>
      </p:sp>
    </p:spTree>
    <p:extLst>
      <p:ext uri="{BB962C8B-B14F-4D97-AF65-F5344CB8AC3E}">
        <p14:creationId xmlns:p14="http://schemas.microsoft.com/office/powerpoint/2010/main" val="29093015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Footer Placeholder 2"/>
          <p:cNvSpPr>
            <a:spLocks noGrp="1"/>
          </p:cNvSpPr>
          <p:nvPr>
            <p:ph type="ftr" sz="quarter" idx="10"/>
          </p:nvPr>
        </p:nvSpPr>
        <p:spPr/>
        <p:txBody>
          <a:bodyPr/>
          <a:lstStyle>
            <a:lvl1pPr>
              <a:defRPr/>
            </a:lvl1pPr>
          </a:lstStyle>
          <a:p>
            <a:endParaRPr lang="en-US" dirty="0">
              <a:solidFill>
                <a:srgbClr val="FFFFFF"/>
              </a:solidFill>
            </a:endParaRPr>
          </a:p>
        </p:txBody>
      </p:sp>
    </p:spTree>
    <p:extLst>
      <p:ext uri="{BB962C8B-B14F-4D97-AF65-F5344CB8AC3E}">
        <p14:creationId xmlns:p14="http://schemas.microsoft.com/office/powerpoint/2010/main" val="39733840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endParaRPr lang="en-US" dirty="0">
              <a:solidFill>
                <a:srgbClr val="FFFFFF"/>
              </a:solidFill>
            </a:endParaRPr>
          </a:p>
        </p:txBody>
      </p:sp>
    </p:spTree>
    <p:extLst>
      <p:ext uri="{BB962C8B-B14F-4D97-AF65-F5344CB8AC3E}">
        <p14:creationId xmlns:p14="http://schemas.microsoft.com/office/powerpoint/2010/main" val="16183154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endParaRPr lang="en-US" dirty="0">
              <a:solidFill>
                <a:srgbClr val="FFFFFF"/>
              </a:solidFill>
            </a:endParaRPr>
          </a:p>
        </p:txBody>
      </p:sp>
    </p:spTree>
    <p:extLst>
      <p:ext uri="{BB962C8B-B14F-4D97-AF65-F5344CB8AC3E}">
        <p14:creationId xmlns:p14="http://schemas.microsoft.com/office/powerpoint/2010/main" val="36098648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endParaRPr lang="en-US" dirty="0">
              <a:solidFill>
                <a:srgbClr val="FFFFFF"/>
              </a:solidFill>
            </a:endParaRPr>
          </a:p>
        </p:txBody>
      </p:sp>
    </p:spTree>
    <p:extLst>
      <p:ext uri="{BB962C8B-B14F-4D97-AF65-F5344CB8AC3E}">
        <p14:creationId xmlns:p14="http://schemas.microsoft.com/office/powerpoint/2010/main" val="2255039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000033"/>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14400" y="609600"/>
            <a:ext cx="103632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914400" y="1981200"/>
            <a:ext cx="10363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9"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600" b="1">
                <a:solidFill>
                  <a:schemeClr val="bg1"/>
                </a:solidFill>
                <a:latin typeface="+mn-lt"/>
              </a:defRPr>
            </a:lvl1pPr>
          </a:lstStyle>
          <a:p>
            <a:endParaRPr lang="en-US" dirty="0">
              <a:solidFill>
                <a:srgbClr val="FFFFFF"/>
              </a:solidFill>
            </a:endParaRPr>
          </a:p>
        </p:txBody>
      </p:sp>
      <p:sp>
        <p:nvSpPr>
          <p:cNvPr id="1031" name="Line 7"/>
          <p:cNvSpPr>
            <a:spLocks noChangeShapeType="1"/>
          </p:cNvSpPr>
          <p:nvPr/>
        </p:nvSpPr>
        <p:spPr bwMode="auto">
          <a:xfrm>
            <a:off x="1219200" y="1752600"/>
            <a:ext cx="9753600" cy="0"/>
          </a:xfrm>
          <a:prstGeom prst="line">
            <a:avLst/>
          </a:prstGeom>
          <a:noFill/>
          <a:ln w="28575">
            <a:solidFill>
              <a:srgbClr val="FFFF66"/>
            </a:solidFill>
            <a:round/>
            <a:headEnd/>
            <a:tailEnd/>
          </a:ln>
          <a:effectLst/>
        </p:spPr>
        <p:txBody>
          <a:bodyPr/>
          <a:lstStyle/>
          <a:p>
            <a:endParaRPr lang="en-US" sz="1800" dirty="0">
              <a:solidFill>
                <a:srgbClr val="000000"/>
              </a:solidFill>
            </a:endParaRPr>
          </a:p>
        </p:txBody>
      </p:sp>
    </p:spTree>
    <p:extLst>
      <p:ext uri="{BB962C8B-B14F-4D97-AF65-F5344CB8AC3E}">
        <p14:creationId xmlns:p14="http://schemas.microsoft.com/office/powerpoint/2010/main" val="429316904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Lst>
  <p:txStyles>
    <p:titleStyle>
      <a:lvl1pPr algn="ctr" rtl="0" eaLnBrk="1" fontAlgn="base" hangingPunct="1">
        <a:spcBef>
          <a:spcPct val="0"/>
        </a:spcBef>
        <a:spcAft>
          <a:spcPct val="0"/>
        </a:spcAft>
        <a:defRPr sz="4200" b="1">
          <a:solidFill>
            <a:srgbClr val="FFFF66"/>
          </a:solidFill>
          <a:latin typeface="+mj-lt"/>
          <a:ea typeface="+mj-ea"/>
          <a:cs typeface="+mj-cs"/>
        </a:defRPr>
      </a:lvl1pPr>
      <a:lvl2pPr algn="ctr" rtl="0" eaLnBrk="1" fontAlgn="base" hangingPunct="1">
        <a:spcBef>
          <a:spcPct val="0"/>
        </a:spcBef>
        <a:spcAft>
          <a:spcPct val="0"/>
        </a:spcAft>
        <a:defRPr sz="4200" b="1">
          <a:solidFill>
            <a:srgbClr val="FFFF66"/>
          </a:solidFill>
          <a:latin typeface="Arial" pitchFamily="34" charset="0"/>
        </a:defRPr>
      </a:lvl2pPr>
      <a:lvl3pPr algn="ctr" rtl="0" eaLnBrk="1" fontAlgn="base" hangingPunct="1">
        <a:spcBef>
          <a:spcPct val="0"/>
        </a:spcBef>
        <a:spcAft>
          <a:spcPct val="0"/>
        </a:spcAft>
        <a:defRPr sz="4200" b="1">
          <a:solidFill>
            <a:srgbClr val="FFFF66"/>
          </a:solidFill>
          <a:latin typeface="Arial" pitchFamily="34" charset="0"/>
        </a:defRPr>
      </a:lvl3pPr>
      <a:lvl4pPr algn="ctr" rtl="0" eaLnBrk="1" fontAlgn="base" hangingPunct="1">
        <a:spcBef>
          <a:spcPct val="0"/>
        </a:spcBef>
        <a:spcAft>
          <a:spcPct val="0"/>
        </a:spcAft>
        <a:defRPr sz="4200" b="1">
          <a:solidFill>
            <a:srgbClr val="FFFF66"/>
          </a:solidFill>
          <a:latin typeface="Arial" pitchFamily="34" charset="0"/>
        </a:defRPr>
      </a:lvl4pPr>
      <a:lvl5pPr algn="ctr" rtl="0" eaLnBrk="1" fontAlgn="base" hangingPunct="1">
        <a:spcBef>
          <a:spcPct val="0"/>
        </a:spcBef>
        <a:spcAft>
          <a:spcPct val="0"/>
        </a:spcAft>
        <a:defRPr sz="4200" b="1">
          <a:solidFill>
            <a:srgbClr val="FFFF66"/>
          </a:solidFill>
          <a:latin typeface="Arial" pitchFamily="34" charset="0"/>
        </a:defRPr>
      </a:lvl5pPr>
      <a:lvl6pPr marL="457200" algn="ctr" rtl="0" eaLnBrk="1" fontAlgn="base" hangingPunct="1">
        <a:spcBef>
          <a:spcPct val="0"/>
        </a:spcBef>
        <a:spcAft>
          <a:spcPct val="0"/>
        </a:spcAft>
        <a:defRPr sz="4200" b="1">
          <a:solidFill>
            <a:srgbClr val="FFFF66"/>
          </a:solidFill>
          <a:latin typeface="Arial" pitchFamily="34" charset="0"/>
        </a:defRPr>
      </a:lvl6pPr>
      <a:lvl7pPr marL="914400" algn="ctr" rtl="0" eaLnBrk="1" fontAlgn="base" hangingPunct="1">
        <a:spcBef>
          <a:spcPct val="0"/>
        </a:spcBef>
        <a:spcAft>
          <a:spcPct val="0"/>
        </a:spcAft>
        <a:defRPr sz="4200" b="1">
          <a:solidFill>
            <a:srgbClr val="FFFF66"/>
          </a:solidFill>
          <a:latin typeface="Arial" pitchFamily="34" charset="0"/>
        </a:defRPr>
      </a:lvl7pPr>
      <a:lvl8pPr marL="1371600" algn="ctr" rtl="0" eaLnBrk="1" fontAlgn="base" hangingPunct="1">
        <a:spcBef>
          <a:spcPct val="0"/>
        </a:spcBef>
        <a:spcAft>
          <a:spcPct val="0"/>
        </a:spcAft>
        <a:defRPr sz="4200" b="1">
          <a:solidFill>
            <a:srgbClr val="FFFF66"/>
          </a:solidFill>
          <a:latin typeface="Arial" pitchFamily="34" charset="0"/>
        </a:defRPr>
      </a:lvl8pPr>
      <a:lvl9pPr marL="1828800" algn="ctr" rtl="0" eaLnBrk="1" fontAlgn="base" hangingPunct="1">
        <a:spcBef>
          <a:spcPct val="0"/>
        </a:spcBef>
        <a:spcAft>
          <a:spcPct val="0"/>
        </a:spcAft>
        <a:defRPr sz="4200" b="1">
          <a:solidFill>
            <a:srgbClr val="FFFF66"/>
          </a:solidFill>
          <a:latin typeface="Arial" pitchFamily="34" charset="0"/>
        </a:defRPr>
      </a:lvl9pPr>
    </p:titleStyle>
    <p:bodyStyle>
      <a:lvl1pPr marL="342900" indent="-342900" algn="l" rtl="0" eaLnBrk="1" fontAlgn="base" hangingPunct="1">
        <a:spcBef>
          <a:spcPct val="20000"/>
        </a:spcBef>
        <a:spcAft>
          <a:spcPct val="0"/>
        </a:spcAft>
        <a:buChar char="•"/>
        <a:defRPr sz="2800" b="1">
          <a:solidFill>
            <a:schemeClr val="bg1"/>
          </a:solidFill>
          <a:latin typeface="+mn-lt"/>
          <a:ea typeface="+mn-ea"/>
          <a:cs typeface="+mn-cs"/>
        </a:defRPr>
      </a:lvl1pPr>
      <a:lvl2pPr marL="742950" indent="-285750" algn="l" rtl="0" eaLnBrk="1" fontAlgn="base" hangingPunct="1">
        <a:spcBef>
          <a:spcPct val="20000"/>
        </a:spcBef>
        <a:spcAft>
          <a:spcPct val="0"/>
        </a:spcAft>
        <a:buChar char="–"/>
        <a:defRPr sz="2400" b="1">
          <a:solidFill>
            <a:schemeClr val="bg1"/>
          </a:solidFill>
          <a:latin typeface="+mn-lt"/>
        </a:defRPr>
      </a:lvl2pPr>
      <a:lvl3pPr marL="1143000" indent="-228600" algn="l" rtl="0" eaLnBrk="1" fontAlgn="base" hangingPunct="1">
        <a:spcBef>
          <a:spcPct val="20000"/>
        </a:spcBef>
        <a:spcAft>
          <a:spcPct val="0"/>
        </a:spcAft>
        <a:buChar char="•"/>
        <a:defRPr sz="2400" b="1">
          <a:solidFill>
            <a:schemeClr val="bg1"/>
          </a:solidFill>
          <a:latin typeface="+mn-lt"/>
        </a:defRPr>
      </a:lvl3pPr>
      <a:lvl4pPr marL="1600200" indent="-228600" algn="l" rtl="0" eaLnBrk="1" fontAlgn="base" hangingPunct="1">
        <a:spcBef>
          <a:spcPct val="20000"/>
        </a:spcBef>
        <a:spcAft>
          <a:spcPct val="0"/>
        </a:spcAft>
        <a:buChar char="–"/>
        <a:defRPr sz="2000" b="1">
          <a:solidFill>
            <a:schemeClr val="bg1"/>
          </a:solidFill>
          <a:latin typeface="+mn-lt"/>
        </a:defRPr>
      </a:lvl4pPr>
      <a:lvl5pPr marL="2057400" indent="-228600" algn="l" rtl="0" eaLnBrk="1" fontAlgn="base" hangingPunct="1">
        <a:spcBef>
          <a:spcPct val="20000"/>
        </a:spcBef>
        <a:spcAft>
          <a:spcPct val="0"/>
        </a:spcAft>
        <a:buChar char="»"/>
        <a:defRPr b="1">
          <a:solidFill>
            <a:schemeClr val="bg1"/>
          </a:solidFill>
          <a:latin typeface="+mn-lt"/>
        </a:defRPr>
      </a:lvl5pPr>
      <a:lvl6pPr marL="2514600" indent="-228600" algn="l" rtl="0" eaLnBrk="1" fontAlgn="base" hangingPunct="1">
        <a:spcBef>
          <a:spcPct val="20000"/>
        </a:spcBef>
        <a:spcAft>
          <a:spcPct val="0"/>
        </a:spcAft>
        <a:buChar char="»"/>
        <a:defRPr b="1">
          <a:solidFill>
            <a:schemeClr val="bg1"/>
          </a:solidFill>
          <a:latin typeface="+mn-lt"/>
        </a:defRPr>
      </a:lvl6pPr>
      <a:lvl7pPr marL="2971800" indent="-228600" algn="l" rtl="0" eaLnBrk="1" fontAlgn="base" hangingPunct="1">
        <a:spcBef>
          <a:spcPct val="20000"/>
        </a:spcBef>
        <a:spcAft>
          <a:spcPct val="0"/>
        </a:spcAft>
        <a:buChar char="»"/>
        <a:defRPr b="1">
          <a:solidFill>
            <a:schemeClr val="bg1"/>
          </a:solidFill>
          <a:latin typeface="+mn-lt"/>
        </a:defRPr>
      </a:lvl7pPr>
      <a:lvl8pPr marL="3429000" indent="-228600" algn="l" rtl="0" eaLnBrk="1" fontAlgn="base" hangingPunct="1">
        <a:spcBef>
          <a:spcPct val="20000"/>
        </a:spcBef>
        <a:spcAft>
          <a:spcPct val="0"/>
        </a:spcAft>
        <a:buChar char="»"/>
        <a:defRPr b="1">
          <a:solidFill>
            <a:schemeClr val="bg1"/>
          </a:solidFill>
          <a:latin typeface="+mn-lt"/>
        </a:defRPr>
      </a:lvl8pPr>
      <a:lvl9pPr marL="3886200" indent="-228600" algn="l" rtl="0" eaLnBrk="1" fontAlgn="base" hangingPunct="1">
        <a:spcBef>
          <a:spcPct val="20000"/>
        </a:spcBef>
        <a:spcAft>
          <a:spcPct val="0"/>
        </a:spcAft>
        <a:buChar char="»"/>
        <a:defRPr b="1">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image" Target="../media/image13.gi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emf"/><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82134" y="267759"/>
            <a:ext cx="10363200" cy="1470025"/>
          </a:xfrm>
        </p:spPr>
        <p:txBody>
          <a:bodyPr/>
          <a:lstStyle/>
          <a:p>
            <a:r>
              <a:rPr lang="en-US" smtClean="0"/>
              <a:t>Sử dụng chất và rượu bia ở đối tượng nghiện ma túy nhiễm HIV tại Việt Nam</a:t>
            </a:r>
            <a:endParaRPr lang="en-US" dirty="0"/>
          </a:p>
        </p:txBody>
      </p:sp>
      <p:sp>
        <p:nvSpPr>
          <p:cNvPr id="3" name="Subtitle 2"/>
          <p:cNvSpPr>
            <a:spLocks noGrp="1"/>
          </p:cNvSpPr>
          <p:nvPr>
            <p:ph type="subTitle" idx="1"/>
          </p:nvPr>
        </p:nvSpPr>
        <p:spPr>
          <a:xfrm>
            <a:off x="1828800" y="5005918"/>
            <a:ext cx="8534400" cy="1752600"/>
          </a:xfrm>
        </p:spPr>
        <p:txBody>
          <a:bodyPr numCol="2"/>
          <a:lstStyle/>
          <a:p>
            <a:r>
              <a:rPr lang="en-US" sz="1400" dirty="0"/>
              <a:t>Gavin Bart, MD PhD FACP DFASAM</a:t>
            </a:r>
          </a:p>
          <a:p>
            <a:r>
              <a:rPr lang="en-US" sz="1400" smtClean="0"/>
              <a:t>Giám đốc, Đơn vị Y Học Nghiện</a:t>
            </a:r>
            <a:endParaRPr lang="en-US" sz="1400" dirty="0"/>
          </a:p>
          <a:p>
            <a:r>
              <a:rPr lang="en-US" sz="1400" smtClean="0"/>
              <a:t>Trung tâm Y khoa hạt Hennepin</a:t>
            </a:r>
            <a:endParaRPr lang="en-US" sz="1400" dirty="0"/>
          </a:p>
          <a:p>
            <a:r>
              <a:rPr lang="en-US" sz="1400" smtClean="0"/>
              <a:t>PGS. Y Khoa</a:t>
            </a:r>
            <a:endParaRPr lang="en-US" sz="1400" dirty="0"/>
          </a:p>
          <a:p>
            <a:r>
              <a:rPr lang="en-US" sz="1400" smtClean="0"/>
              <a:t>Đại học Minnesota</a:t>
            </a:r>
            <a:endParaRPr lang="en-US" sz="1400" dirty="0"/>
          </a:p>
          <a:p>
            <a:r>
              <a:rPr lang="en-US" sz="1400" dirty="0" smtClean="0"/>
              <a:t>bartx005@umn.edu</a:t>
            </a:r>
          </a:p>
          <a:p>
            <a:pPr>
              <a:spcBef>
                <a:spcPts val="336"/>
              </a:spcBef>
            </a:pPr>
            <a:r>
              <a:rPr lang="en-US" sz="1400" smtClean="0"/>
              <a:t>PGS. TS. Đỗ Văn Dũng, </a:t>
            </a:r>
          </a:p>
          <a:p>
            <a:pPr>
              <a:spcBef>
                <a:spcPts val="336"/>
              </a:spcBef>
            </a:pPr>
            <a:r>
              <a:rPr lang="en-US" sz="1400" smtClean="0"/>
              <a:t>Đại học Y Dược TP. Hồ Chí Minh</a:t>
            </a:r>
            <a:r>
              <a:rPr lang="en-US" sz="1400"/>
              <a:t/>
            </a:r>
            <a:br>
              <a:rPr lang="en-US" sz="1400"/>
            </a:br>
            <a:r>
              <a:rPr lang="en-US" sz="1400" smtClean="0"/>
              <a:t>Trung tâm chuyển giao công nghệ điều trị nghiện và HIV/AIDS-Việt Nam tại ĐH. Y Dược TP.HCM</a:t>
            </a:r>
            <a:endParaRPr lang="en-US" sz="1400" dirty="0" smtClean="0"/>
          </a:p>
          <a:p>
            <a:pPr>
              <a:spcBef>
                <a:spcPts val="336"/>
              </a:spcBef>
            </a:pPr>
            <a:r>
              <a:rPr lang="en-US" sz="1400" dirty="0" smtClean="0"/>
              <a:t>dvdung@ump.edu.vn</a:t>
            </a:r>
            <a:endParaRPr lang="en-US" sz="1400" dirty="0"/>
          </a:p>
        </p:txBody>
      </p:sp>
      <p:sp>
        <p:nvSpPr>
          <p:cNvPr id="7" name="TextBox 6"/>
          <p:cNvSpPr txBox="1"/>
          <p:nvPr/>
        </p:nvSpPr>
        <p:spPr>
          <a:xfrm>
            <a:off x="656492" y="3683005"/>
            <a:ext cx="10938657" cy="646331"/>
          </a:xfrm>
          <a:prstGeom prst="rect">
            <a:avLst/>
          </a:prstGeom>
          <a:noFill/>
        </p:spPr>
        <p:txBody>
          <a:bodyPr wrap="square" rtlCol="0">
            <a:spAutoFit/>
          </a:bodyPr>
          <a:lstStyle/>
          <a:p>
            <a:r>
              <a:rPr lang="en-US" sz="3600" b="1" smtClean="0">
                <a:solidFill>
                  <a:srgbClr val="FFFF66"/>
                </a:solidFill>
              </a:rPr>
              <a:t>ẢNH HƯỞNG	  HÀNH ĐỘNG</a:t>
            </a:r>
            <a:r>
              <a:rPr lang="en-US" sz="3600" b="1" dirty="0" smtClean="0">
                <a:solidFill>
                  <a:srgbClr val="FFFF66"/>
                </a:solidFill>
              </a:rPr>
              <a:t>	</a:t>
            </a:r>
            <a:r>
              <a:rPr lang="en-US" sz="3600" b="1" smtClean="0">
                <a:solidFill>
                  <a:srgbClr val="FFFF66"/>
                </a:solidFill>
              </a:rPr>
              <a:t>   KẾ HOẠCH</a:t>
            </a:r>
            <a:endParaRPr lang="en-US" sz="3600" b="1" dirty="0">
              <a:solidFill>
                <a:srgbClr val="FFFF66"/>
              </a:solidFill>
            </a:endParaRPr>
          </a:p>
        </p:txBody>
      </p:sp>
      <p:pic>
        <p:nvPicPr>
          <p:cNvPr id="8" name="Picture 7"/>
          <p:cNvPicPr>
            <a:picLocks noChangeAspect="1" noChangeArrowheads="1"/>
          </p:cNvPicPr>
          <p:nvPr/>
        </p:nvPicPr>
        <p:blipFill>
          <a:blip r:embed="rId2" cstate="print"/>
          <a:srcRect l="1500" t="18000" r="35500" b="10000"/>
          <a:stretch>
            <a:fillRect/>
          </a:stretch>
        </p:blipFill>
        <p:spPr bwMode="auto">
          <a:xfrm>
            <a:off x="1149299" y="2309908"/>
            <a:ext cx="2259660" cy="1452638"/>
          </a:xfrm>
          <a:prstGeom prst="rect">
            <a:avLst/>
          </a:prstGeom>
          <a:noFill/>
          <a:ln w="9525">
            <a:noFill/>
            <a:miter lim="800000"/>
            <a:headEnd/>
            <a:tailEnd/>
          </a:ln>
        </p:spPr>
      </p:pic>
      <p:pic>
        <p:nvPicPr>
          <p:cNvPr id="9" name="Picture 8"/>
          <p:cNvPicPr>
            <a:picLocks noChangeArrowheads="1"/>
          </p:cNvPicPr>
          <p:nvPr/>
        </p:nvPicPr>
        <p:blipFill>
          <a:blip r:embed="rId3" cstate="print"/>
          <a:srcRect/>
          <a:stretch>
            <a:fillRect/>
          </a:stretch>
        </p:blipFill>
        <p:spPr bwMode="auto">
          <a:xfrm>
            <a:off x="4996408" y="2308650"/>
            <a:ext cx="2258568" cy="1453896"/>
          </a:xfrm>
          <a:prstGeom prst="rect">
            <a:avLst/>
          </a:prstGeom>
          <a:noFill/>
          <a:ln w="9525">
            <a:noFill/>
            <a:miter lim="800000"/>
            <a:headEnd/>
            <a:tailEnd/>
          </a:ln>
        </p:spPr>
      </p:pic>
      <p:pic>
        <p:nvPicPr>
          <p:cNvPr id="11" name="Picture 10"/>
          <p:cNvPicPr>
            <a:picLocks noChangeAspect="1"/>
          </p:cNvPicPr>
          <p:nvPr/>
        </p:nvPicPr>
        <p:blipFill>
          <a:blip r:embed="rId4"/>
          <a:stretch>
            <a:fillRect/>
          </a:stretch>
        </p:blipFill>
        <p:spPr>
          <a:xfrm>
            <a:off x="7908975" y="2544359"/>
            <a:ext cx="3686175" cy="952500"/>
          </a:xfrm>
          <a:prstGeom prst="rect">
            <a:avLst/>
          </a:prstGeom>
        </p:spPr>
      </p:pic>
    </p:spTree>
    <p:extLst>
      <p:ext uri="{BB962C8B-B14F-4D97-AF65-F5344CB8AC3E}">
        <p14:creationId xmlns:p14="http://schemas.microsoft.com/office/powerpoint/2010/main" val="37805861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Rượu bia và HIV</a:t>
            </a:r>
            <a:endParaRPr lang="en-US" dirty="0"/>
          </a:p>
        </p:txBody>
      </p:sp>
      <p:sp>
        <p:nvSpPr>
          <p:cNvPr id="3" name="Content Placeholder 2"/>
          <p:cNvSpPr>
            <a:spLocks noGrp="1"/>
          </p:cNvSpPr>
          <p:nvPr>
            <p:ph idx="1"/>
          </p:nvPr>
        </p:nvSpPr>
        <p:spPr>
          <a:xfrm>
            <a:off x="914400" y="1981200"/>
            <a:ext cx="10727140" cy="4114800"/>
          </a:xfrm>
        </p:spPr>
        <p:txBody>
          <a:bodyPr/>
          <a:lstStyle/>
          <a:p>
            <a:pPr>
              <a:lnSpc>
                <a:spcPct val="150000"/>
              </a:lnSpc>
            </a:pPr>
            <a:r>
              <a:rPr lang="en-US" smtClean="0"/>
              <a:t>Điều trị ARV giúp tránh tử vong do AIDS</a:t>
            </a:r>
            <a:endParaRPr lang="en-US" dirty="0" smtClean="0"/>
          </a:p>
          <a:p>
            <a:pPr>
              <a:lnSpc>
                <a:spcPct val="150000"/>
              </a:lnSpc>
            </a:pPr>
            <a:r>
              <a:rPr lang="en-US" smtClean="0"/>
              <a:t>Ngày càng nhiều bệnh nhân HIV+ chết vì bệnh gan</a:t>
            </a:r>
            <a:endParaRPr lang="en-US" dirty="0" smtClean="0"/>
          </a:p>
          <a:p>
            <a:pPr lvl="1">
              <a:lnSpc>
                <a:spcPct val="150000"/>
              </a:lnSpc>
            </a:pPr>
            <a:r>
              <a:rPr lang="en-US" dirty="0" smtClean="0"/>
              <a:t>13</a:t>
            </a:r>
            <a:r>
              <a:rPr lang="en-US" smtClean="0"/>
              <a:t>% của tất cả trường hợp tử vong do HIV</a:t>
            </a:r>
            <a:endParaRPr lang="en-US" dirty="0" smtClean="0"/>
          </a:p>
          <a:p>
            <a:pPr lvl="1">
              <a:lnSpc>
                <a:spcPct val="150000"/>
              </a:lnSpc>
            </a:pPr>
            <a:r>
              <a:rPr lang="en-US" dirty="0" smtClean="0"/>
              <a:t>24</a:t>
            </a:r>
            <a:r>
              <a:rPr lang="en-US" smtClean="0"/>
              <a:t>% </a:t>
            </a:r>
            <a:r>
              <a:rPr lang="en-US"/>
              <a:t>của tất cả trường hợp tử </a:t>
            </a:r>
            <a:r>
              <a:rPr lang="en-US" smtClean="0"/>
              <a:t>vong không do AIDS</a:t>
            </a:r>
            <a:endParaRPr lang="en-US" dirty="0" smtClean="0"/>
          </a:p>
          <a:p>
            <a:pPr>
              <a:lnSpc>
                <a:spcPct val="150000"/>
              </a:lnSpc>
            </a:pPr>
            <a:r>
              <a:rPr lang="en-US" smtClean="0"/>
              <a:t>Viêm gan C góp phần chủ yếu</a:t>
            </a:r>
            <a:endParaRPr lang="en-US" dirty="0" smtClean="0"/>
          </a:p>
          <a:p>
            <a:pPr>
              <a:lnSpc>
                <a:spcPct val="150000"/>
              </a:lnSpc>
            </a:pPr>
            <a:r>
              <a:rPr lang="en-US" smtClean="0"/>
              <a:t>Ngày càng nhiều tổn thương gan do rượu bia </a:t>
            </a:r>
            <a:r>
              <a:rPr lang="en-US" dirty="0" smtClean="0"/>
              <a:t>+ HIV + HCV</a:t>
            </a:r>
            <a:endParaRPr lang="en-US" dirty="0"/>
          </a:p>
        </p:txBody>
      </p:sp>
    </p:spTree>
    <p:extLst>
      <p:ext uri="{BB962C8B-B14F-4D97-AF65-F5344CB8AC3E}">
        <p14:creationId xmlns:p14="http://schemas.microsoft.com/office/powerpoint/2010/main" val="88900561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Rượu bia và Tuân thủ điều trị</a:t>
            </a:r>
            <a:endParaRPr lang="en-US" dirty="0"/>
          </a:p>
        </p:txBody>
      </p:sp>
      <p:pic>
        <p:nvPicPr>
          <p:cNvPr id="1026" name="Picture 2"/>
          <p:cNvPicPr>
            <a:picLocks noChangeAspect="1" noChangeArrowheads="1"/>
          </p:cNvPicPr>
          <p:nvPr/>
        </p:nvPicPr>
        <p:blipFill>
          <a:blip r:embed="rId2" cstate="print"/>
          <a:srcRect/>
          <a:stretch>
            <a:fillRect/>
          </a:stretch>
        </p:blipFill>
        <p:spPr bwMode="auto">
          <a:xfrm>
            <a:off x="3038833" y="1981200"/>
            <a:ext cx="6114334" cy="4419600"/>
          </a:xfrm>
          <a:prstGeom prst="rect">
            <a:avLst/>
          </a:prstGeom>
          <a:noFill/>
          <a:ln w="9525">
            <a:noFill/>
            <a:miter lim="800000"/>
            <a:headEnd/>
            <a:tailEnd/>
          </a:ln>
        </p:spPr>
      </p:pic>
      <p:sp>
        <p:nvSpPr>
          <p:cNvPr id="5" name="TextBox 4"/>
          <p:cNvSpPr txBox="1"/>
          <p:nvPr/>
        </p:nvSpPr>
        <p:spPr>
          <a:xfrm>
            <a:off x="7924800" y="6443246"/>
            <a:ext cx="2590800" cy="338554"/>
          </a:xfrm>
          <a:prstGeom prst="rect">
            <a:avLst/>
          </a:prstGeom>
          <a:noFill/>
        </p:spPr>
        <p:txBody>
          <a:bodyPr wrap="square" rtlCol="0">
            <a:spAutoFit/>
          </a:bodyPr>
          <a:lstStyle/>
          <a:p>
            <a:r>
              <a:rPr lang="en-US" sz="1600" dirty="0">
                <a:solidFill>
                  <a:srgbClr val="FFFFFF"/>
                </a:solidFill>
              </a:rPr>
              <a:t>Braithwaite 2005; 2010</a:t>
            </a:r>
          </a:p>
        </p:txBody>
      </p:sp>
      <p:sp>
        <p:nvSpPr>
          <p:cNvPr id="3" name="TextBox 2"/>
          <p:cNvSpPr txBox="1"/>
          <p:nvPr/>
        </p:nvSpPr>
        <p:spPr>
          <a:xfrm>
            <a:off x="3753134" y="5788728"/>
            <a:ext cx="1624083" cy="584775"/>
          </a:xfrm>
          <a:prstGeom prst="rect">
            <a:avLst/>
          </a:prstGeom>
          <a:solidFill>
            <a:schemeClr val="bg1"/>
          </a:solidFill>
        </p:spPr>
        <p:txBody>
          <a:bodyPr wrap="square" rtlCol="0">
            <a:spAutoFit/>
          </a:bodyPr>
          <a:lstStyle/>
          <a:p>
            <a:pPr algn="ctr"/>
            <a:r>
              <a:rPr lang="en-US" sz="1600" b="1" smtClean="0"/>
              <a:t>Không uống rượu bia</a:t>
            </a:r>
            <a:endParaRPr lang="en-GB" sz="1600" b="1"/>
          </a:p>
        </p:txBody>
      </p:sp>
      <p:sp>
        <p:nvSpPr>
          <p:cNvPr id="6" name="TextBox 5"/>
          <p:cNvSpPr txBox="1"/>
          <p:nvPr/>
        </p:nvSpPr>
        <p:spPr>
          <a:xfrm>
            <a:off x="5379518" y="5791000"/>
            <a:ext cx="1624083" cy="584775"/>
          </a:xfrm>
          <a:prstGeom prst="rect">
            <a:avLst/>
          </a:prstGeom>
          <a:solidFill>
            <a:schemeClr val="bg1"/>
          </a:solidFill>
        </p:spPr>
        <p:txBody>
          <a:bodyPr wrap="square" rtlCol="0">
            <a:spAutoFit/>
          </a:bodyPr>
          <a:lstStyle/>
          <a:p>
            <a:pPr algn="ctr"/>
            <a:r>
              <a:rPr lang="en-US" sz="1600" b="1" smtClean="0"/>
              <a:t>Uống không quá chén</a:t>
            </a:r>
            <a:endParaRPr lang="en-GB" sz="1600" b="1"/>
          </a:p>
        </p:txBody>
      </p:sp>
      <p:sp>
        <p:nvSpPr>
          <p:cNvPr id="7" name="TextBox 6"/>
          <p:cNvSpPr txBox="1"/>
          <p:nvPr/>
        </p:nvSpPr>
        <p:spPr>
          <a:xfrm>
            <a:off x="7210622" y="5779624"/>
            <a:ext cx="1624083" cy="584775"/>
          </a:xfrm>
          <a:prstGeom prst="rect">
            <a:avLst/>
          </a:prstGeom>
          <a:solidFill>
            <a:schemeClr val="bg1"/>
          </a:solidFill>
        </p:spPr>
        <p:txBody>
          <a:bodyPr wrap="square" rtlCol="0">
            <a:spAutoFit/>
          </a:bodyPr>
          <a:lstStyle/>
          <a:p>
            <a:pPr algn="ctr"/>
            <a:r>
              <a:rPr lang="en-US" sz="1600" b="1" smtClean="0"/>
              <a:t>Uống quá chén</a:t>
            </a:r>
            <a:endParaRPr lang="en-GB" sz="1600" b="1"/>
          </a:p>
        </p:txBody>
      </p:sp>
      <p:sp>
        <p:nvSpPr>
          <p:cNvPr id="8" name="TextBox 7"/>
          <p:cNvSpPr txBox="1"/>
          <p:nvPr/>
        </p:nvSpPr>
        <p:spPr>
          <a:xfrm rot="16200000">
            <a:off x="2102538" y="3518979"/>
            <a:ext cx="2354136" cy="338554"/>
          </a:xfrm>
          <a:prstGeom prst="rect">
            <a:avLst/>
          </a:prstGeom>
          <a:solidFill>
            <a:schemeClr val="bg1"/>
          </a:solidFill>
        </p:spPr>
        <p:txBody>
          <a:bodyPr wrap="square" rtlCol="0">
            <a:spAutoFit/>
          </a:bodyPr>
          <a:lstStyle/>
          <a:p>
            <a:pPr algn="ctr"/>
            <a:r>
              <a:rPr lang="en-US" sz="1600" b="1" smtClean="0"/>
              <a:t>% không tuân thủ</a:t>
            </a:r>
            <a:endParaRPr lang="en-GB" sz="1600" b="1"/>
          </a:p>
        </p:txBody>
      </p:sp>
      <p:sp>
        <p:nvSpPr>
          <p:cNvPr id="4" name="Rectangle 3"/>
          <p:cNvSpPr/>
          <p:nvPr/>
        </p:nvSpPr>
        <p:spPr>
          <a:xfrm>
            <a:off x="4690303" y="2150265"/>
            <a:ext cx="1815153" cy="71525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p:cNvSpPr txBox="1"/>
          <p:nvPr/>
        </p:nvSpPr>
        <p:spPr>
          <a:xfrm>
            <a:off x="4330901" y="2106068"/>
            <a:ext cx="1624083" cy="307777"/>
          </a:xfrm>
          <a:prstGeom prst="rect">
            <a:avLst/>
          </a:prstGeom>
          <a:noFill/>
        </p:spPr>
        <p:txBody>
          <a:bodyPr wrap="square" rtlCol="0">
            <a:spAutoFit/>
          </a:bodyPr>
          <a:lstStyle/>
          <a:p>
            <a:pPr algn="ctr"/>
            <a:r>
              <a:rPr lang="en-US" sz="1400" b="1" smtClean="0"/>
              <a:t>Tất cả BN</a:t>
            </a:r>
            <a:endParaRPr lang="en-GB" sz="1400" b="1"/>
          </a:p>
        </p:txBody>
      </p:sp>
      <p:sp>
        <p:nvSpPr>
          <p:cNvPr id="12" name="TextBox 11"/>
          <p:cNvSpPr txBox="1"/>
          <p:nvPr/>
        </p:nvSpPr>
        <p:spPr>
          <a:xfrm>
            <a:off x="4519726" y="2357298"/>
            <a:ext cx="1624083" cy="307777"/>
          </a:xfrm>
          <a:prstGeom prst="rect">
            <a:avLst/>
          </a:prstGeom>
          <a:noFill/>
        </p:spPr>
        <p:txBody>
          <a:bodyPr wrap="square" rtlCol="0">
            <a:spAutoFit/>
          </a:bodyPr>
          <a:lstStyle/>
          <a:p>
            <a:pPr algn="ctr"/>
            <a:r>
              <a:rPr lang="en-US" sz="1400" b="1" smtClean="0"/>
              <a:t>BN có HIV (+)</a:t>
            </a:r>
            <a:endParaRPr lang="en-GB" sz="1400" b="1"/>
          </a:p>
        </p:txBody>
      </p:sp>
      <p:sp>
        <p:nvSpPr>
          <p:cNvPr id="13" name="TextBox 12"/>
          <p:cNvSpPr txBox="1"/>
          <p:nvPr/>
        </p:nvSpPr>
        <p:spPr>
          <a:xfrm>
            <a:off x="4362751" y="2606722"/>
            <a:ext cx="1624083" cy="307777"/>
          </a:xfrm>
          <a:prstGeom prst="rect">
            <a:avLst/>
          </a:prstGeom>
          <a:noFill/>
        </p:spPr>
        <p:txBody>
          <a:bodyPr wrap="square" rtlCol="0">
            <a:spAutoFit/>
          </a:bodyPr>
          <a:lstStyle/>
          <a:p>
            <a:pPr algn="ctr"/>
            <a:r>
              <a:rPr lang="en-US" sz="1400" b="1" smtClean="0"/>
              <a:t>BN HIV (-)</a:t>
            </a:r>
            <a:endParaRPr lang="en-GB" sz="1400" b="1"/>
          </a:p>
        </p:txBody>
      </p:sp>
    </p:spTree>
    <p:extLst>
      <p:ext uri="{BB962C8B-B14F-4D97-AF65-F5344CB8AC3E}">
        <p14:creationId xmlns:p14="http://schemas.microsoft.com/office/powerpoint/2010/main" val="271746810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914400" y="609600"/>
            <a:ext cx="10768084" cy="1143000"/>
          </a:xfrm>
        </p:spPr>
        <p:txBody>
          <a:bodyPr/>
          <a:lstStyle/>
          <a:p>
            <a:r>
              <a:rPr lang="en-US" smtClean="0"/>
              <a:t>Rượu bia tại các OPC ở Việt Nam</a:t>
            </a:r>
            <a:endParaRPr lang="en-US" dirty="0"/>
          </a:p>
        </p:txBody>
      </p:sp>
      <p:sp>
        <p:nvSpPr>
          <p:cNvPr id="8" name="Text Placeholder 7"/>
          <p:cNvSpPr>
            <a:spLocks noGrp="1"/>
          </p:cNvSpPr>
          <p:nvPr>
            <p:ph type="body" sz="half" idx="1"/>
          </p:nvPr>
        </p:nvSpPr>
        <p:spPr>
          <a:xfrm>
            <a:off x="777921" y="4191000"/>
            <a:ext cx="10345003" cy="2286000"/>
          </a:xfrm>
        </p:spPr>
        <p:txBody>
          <a:bodyPr/>
          <a:lstStyle/>
          <a:p>
            <a:pPr>
              <a:lnSpc>
                <a:spcPct val="150000"/>
              </a:lnSpc>
            </a:pPr>
            <a:r>
              <a:rPr lang="en-US"/>
              <a:t>N</a:t>
            </a:r>
            <a:r>
              <a:rPr lang="en-US" smtClean="0"/>
              <a:t>guyên nhân thường gặp thứ hai dẫn đến không tuân thủ</a:t>
            </a:r>
            <a:endParaRPr lang="en-US" dirty="0" smtClean="0"/>
          </a:p>
          <a:p>
            <a:pPr>
              <a:lnSpc>
                <a:spcPct val="150000"/>
              </a:lnSpc>
            </a:pPr>
            <a:r>
              <a:rPr lang="en-US" smtClean="0"/>
              <a:t>Uống nhiều rượu bia làm tăng </a:t>
            </a:r>
            <a:r>
              <a:rPr lang="en-US"/>
              <a:t>không tuân thủ 2.5 lần </a:t>
            </a:r>
            <a:endParaRPr lang="en-US" dirty="0" smtClean="0"/>
          </a:p>
          <a:p>
            <a:pPr>
              <a:lnSpc>
                <a:spcPct val="150000"/>
              </a:lnSpc>
            </a:pPr>
            <a:r>
              <a:rPr lang="en-US" smtClean="0"/>
              <a:t>Sử dụng ma túy làm tăng không tuân thủ 2.2 lần</a:t>
            </a:r>
            <a:endParaRPr lang="en-US" dirty="0"/>
          </a:p>
        </p:txBody>
      </p:sp>
      <p:graphicFrame>
        <p:nvGraphicFramePr>
          <p:cNvPr id="7" name="Content Placeholder 6"/>
          <p:cNvGraphicFramePr>
            <a:graphicFrameLocks noGrp="1"/>
          </p:cNvGraphicFramePr>
          <p:nvPr>
            <p:ph sz="half" idx="2"/>
            <p:extLst>
              <p:ext uri="{D42A27DB-BD31-4B8C-83A1-F6EECF244321}">
                <p14:modId xmlns:p14="http://schemas.microsoft.com/office/powerpoint/2010/main" val="335541989"/>
              </p:ext>
            </p:extLst>
          </p:nvPr>
        </p:nvGraphicFramePr>
        <p:xfrm>
          <a:off x="1419366" y="2057400"/>
          <a:ext cx="8867634" cy="1828800"/>
        </p:xfrm>
        <a:graphic>
          <a:graphicData uri="http://schemas.openxmlformats.org/drawingml/2006/table">
            <a:tbl>
              <a:tblPr firstRow="1" bandRow="1">
                <a:tableStyleId>{5C22544A-7EE6-4342-B048-85BDC9FD1C3A}</a:tableStyleId>
              </a:tblPr>
              <a:tblGrid>
                <a:gridCol w="5568288"/>
                <a:gridCol w="1719618"/>
                <a:gridCol w="1579728"/>
              </a:tblGrid>
              <a:tr h="370840">
                <a:tc>
                  <a:txBody>
                    <a:bodyPr/>
                    <a:lstStyle/>
                    <a:p>
                      <a:endParaRPr lang="en-US" sz="2400" b="1" dirty="0"/>
                    </a:p>
                  </a:txBody>
                  <a:tcPr marL="93269" marR="93269"/>
                </a:tc>
                <a:tc>
                  <a:txBody>
                    <a:bodyPr/>
                    <a:lstStyle/>
                    <a:p>
                      <a:r>
                        <a:rPr lang="en-US" sz="2400" b="1" smtClean="0"/>
                        <a:t>Nam</a:t>
                      </a:r>
                      <a:endParaRPr lang="en-US" sz="2400" b="1" dirty="0"/>
                    </a:p>
                  </a:txBody>
                  <a:tcPr marL="93269" marR="93269"/>
                </a:tc>
                <a:tc>
                  <a:txBody>
                    <a:bodyPr/>
                    <a:lstStyle/>
                    <a:p>
                      <a:r>
                        <a:rPr lang="en-US" sz="2400" b="1" smtClean="0"/>
                        <a:t>Nữ</a:t>
                      </a:r>
                      <a:endParaRPr lang="en-US" sz="2400" b="1" dirty="0"/>
                    </a:p>
                  </a:txBody>
                  <a:tcPr marL="93269" marR="93269"/>
                </a:tc>
              </a:tr>
              <a:tr h="370840">
                <a:tc>
                  <a:txBody>
                    <a:bodyPr/>
                    <a:lstStyle/>
                    <a:p>
                      <a:r>
                        <a:rPr lang="en-US" sz="2400" b="1" smtClean="0"/>
                        <a:t>Uống</a:t>
                      </a:r>
                      <a:r>
                        <a:rPr lang="en-US" sz="2400" b="1" baseline="0" smtClean="0"/>
                        <a:t> rượu bia</a:t>
                      </a:r>
                      <a:r>
                        <a:rPr lang="en-US" sz="2400" b="1" smtClean="0"/>
                        <a:t>, trong tháng</a:t>
                      </a:r>
                      <a:r>
                        <a:rPr lang="en-US" sz="2400" b="1" baseline="0" smtClean="0"/>
                        <a:t> trước</a:t>
                      </a:r>
                      <a:endParaRPr lang="en-US" sz="2400" b="1" dirty="0"/>
                    </a:p>
                  </a:txBody>
                  <a:tcPr marL="93269" marR="93269"/>
                </a:tc>
                <a:tc>
                  <a:txBody>
                    <a:bodyPr/>
                    <a:lstStyle/>
                    <a:p>
                      <a:r>
                        <a:rPr lang="en-US" sz="2400" b="1" dirty="0" smtClean="0"/>
                        <a:t>74%</a:t>
                      </a:r>
                      <a:endParaRPr lang="en-US" sz="2400" b="1" dirty="0"/>
                    </a:p>
                  </a:txBody>
                  <a:tcPr marL="93269" marR="93269"/>
                </a:tc>
                <a:tc>
                  <a:txBody>
                    <a:bodyPr/>
                    <a:lstStyle/>
                    <a:p>
                      <a:r>
                        <a:rPr lang="en-US" sz="2400" b="1" dirty="0" smtClean="0"/>
                        <a:t>10%</a:t>
                      </a:r>
                      <a:endParaRPr lang="en-US" sz="2400" b="1" dirty="0"/>
                    </a:p>
                  </a:txBody>
                  <a:tcPr marL="93269" marR="93269"/>
                </a:tc>
              </a:tr>
              <a:tr h="370840">
                <a:tc>
                  <a:txBody>
                    <a:bodyPr/>
                    <a:lstStyle/>
                    <a:p>
                      <a:r>
                        <a:rPr lang="en-US" sz="2400" b="1" smtClean="0"/>
                        <a:t>Uốn</a:t>
                      </a:r>
                      <a:r>
                        <a:rPr lang="en-US" sz="2400" b="1" baseline="0" smtClean="0"/>
                        <a:t>g nhiều rượu bia</a:t>
                      </a:r>
                      <a:r>
                        <a:rPr lang="en-US" sz="2400" b="1" smtClean="0"/>
                        <a:t> (% đối</a:t>
                      </a:r>
                      <a:r>
                        <a:rPr lang="en-US" sz="2400" b="1" baseline="0" smtClean="0"/>
                        <a:t> tượng</a:t>
                      </a:r>
                      <a:r>
                        <a:rPr lang="en-US" sz="2400" b="1" smtClean="0"/>
                        <a:t>)</a:t>
                      </a:r>
                      <a:endParaRPr lang="en-US" sz="2400" b="1" dirty="0"/>
                    </a:p>
                  </a:txBody>
                  <a:tcPr marL="93269" marR="93269"/>
                </a:tc>
                <a:tc>
                  <a:txBody>
                    <a:bodyPr/>
                    <a:lstStyle/>
                    <a:p>
                      <a:r>
                        <a:rPr lang="en-US" sz="2400" b="1" dirty="0" smtClean="0"/>
                        <a:t>49% (66%)</a:t>
                      </a:r>
                      <a:endParaRPr lang="en-US" sz="2400" b="1" dirty="0"/>
                    </a:p>
                  </a:txBody>
                  <a:tcPr marL="93269" marR="93269"/>
                </a:tc>
                <a:tc>
                  <a:txBody>
                    <a:bodyPr/>
                    <a:lstStyle/>
                    <a:p>
                      <a:r>
                        <a:rPr lang="en-US" sz="2400" b="1" dirty="0" smtClean="0"/>
                        <a:t>4% (45%)</a:t>
                      </a:r>
                      <a:endParaRPr lang="en-US" sz="2400" b="1" dirty="0"/>
                    </a:p>
                  </a:txBody>
                  <a:tcPr marL="93269" marR="93269"/>
                </a:tc>
              </a:tr>
              <a:tr h="370840">
                <a:tc>
                  <a:txBody>
                    <a:bodyPr/>
                    <a:lstStyle/>
                    <a:p>
                      <a:r>
                        <a:rPr lang="en-US" sz="2400" b="1" smtClean="0"/>
                        <a:t>Sử</a:t>
                      </a:r>
                      <a:r>
                        <a:rPr lang="en-US" sz="2400" b="1" baseline="0" smtClean="0"/>
                        <a:t> dụng ma túy</a:t>
                      </a:r>
                      <a:r>
                        <a:rPr lang="en-US" sz="2400" b="1" smtClean="0"/>
                        <a:t>, trong tháng</a:t>
                      </a:r>
                      <a:r>
                        <a:rPr lang="en-US" sz="2400" b="1" baseline="0" smtClean="0"/>
                        <a:t> trước</a:t>
                      </a:r>
                      <a:endParaRPr lang="en-US" sz="2400" b="1" dirty="0"/>
                    </a:p>
                  </a:txBody>
                  <a:tcPr marL="93269" marR="93269"/>
                </a:tc>
                <a:tc>
                  <a:txBody>
                    <a:bodyPr/>
                    <a:lstStyle/>
                    <a:p>
                      <a:r>
                        <a:rPr lang="en-US" sz="2400" b="1" dirty="0" smtClean="0"/>
                        <a:t>18%</a:t>
                      </a:r>
                      <a:endParaRPr lang="en-US" sz="2400" b="1" dirty="0"/>
                    </a:p>
                  </a:txBody>
                  <a:tcPr marL="93269" marR="93269"/>
                </a:tc>
                <a:tc>
                  <a:txBody>
                    <a:bodyPr/>
                    <a:lstStyle/>
                    <a:p>
                      <a:r>
                        <a:rPr lang="en-US" sz="2400" b="1" dirty="0" smtClean="0"/>
                        <a:t>1%</a:t>
                      </a:r>
                      <a:endParaRPr lang="en-US" sz="2400" b="1" dirty="0"/>
                    </a:p>
                  </a:txBody>
                  <a:tcPr marL="93269" marR="93269"/>
                </a:tc>
              </a:tr>
            </a:tbl>
          </a:graphicData>
        </a:graphic>
      </p:graphicFrame>
      <p:sp>
        <p:nvSpPr>
          <p:cNvPr id="9" name="TextBox 8"/>
          <p:cNvSpPr txBox="1"/>
          <p:nvPr/>
        </p:nvSpPr>
        <p:spPr>
          <a:xfrm>
            <a:off x="7696200" y="6400800"/>
            <a:ext cx="2362200" cy="338554"/>
          </a:xfrm>
          <a:prstGeom prst="rect">
            <a:avLst/>
          </a:prstGeom>
          <a:noFill/>
        </p:spPr>
        <p:txBody>
          <a:bodyPr wrap="square" rtlCol="0">
            <a:spAutoFit/>
          </a:bodyPr>
          <a:lstStyle/>
          <a:p>
            <a:r>
              <a:rPr lang="en-US" altLang="en-US" sz="1600" b="1" dirty="0">
                <a:solidFill>
                  <a:srgbClr val="FFFFFF"/>
                </a:solidFill>
              </a:rPr>
              <a:t>Hoa Mai Do 2011</a:t>
            </a:r>
            <a:endParaRPr lang="en-US" sz="1600" b="1" dirty="0">
              <a:solidFill>
                <a:srgbClr val="FFFFFF"/>
              </a:solidFill>
            </a:endParaRPr>
          </a:p>
        </p:txBody>
      </p:sp>
    </p:spTree>
    <p:extLst>
      <p:ext uri="{BB962C8B-B14F-4D97-AF65-F5344CB8AC3E}">
        <p14:creationId xmlns:p14="http://schemas.microsoft.com/office/powerpoint/2010/main" val="92080065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Không hỏi thì Không biết</a:t>
            </a:r>
            <a:endParaRPr lang="en-US" dirty="0"/>
          </a:p>
        </p:txBody>
      </p:sp>
      <p:sp>
        <p:nvSpPr>
          <p:cNvPr id="5" name="Content Placeholder 4"/>
          <p:cNvSpPr>
            <a:spLocks noGrp="1"/>
          </p:cNvSpPr>
          <p:nvPr>
            <p:ph idx="1"/>
          </p:nvPr>
        </p:nvSpPr>
        <p:spPr>
          <a:xfrm>
            <a:off x="1446663" y="1981200"/>
            <a:ext cx="8764137" cy="990600"/>
          </a:xfrm>
        </p:spPr>
        <p:txBody>
          <a:bodyPr/>
          <a:lstStyle/>
          <a:p>
            <a:pPr marL="4763" indent="-4763">
              <a:buNone/>
            </a:pPr>
            <a:r>
              <a:rPr lang="en-US" sz="2400" smtClean="0"/>
              <a:t>Số người uống quá chén trong tháng qua từng được nhân viên y tế hỏi về rượu bia</a:t>
            </a:r>
            <a:endParaRPr lang="en-US" sz="2400" dirty="0"/>
          </a:p>
        </p:txBody>
      </p:sp>
      <p:pic>
        <p:nvPicPr>
          <p:cNvPr id="69634" name="Picture 2" descr="The figure shows the weighted prevalence of ever discussing alcohol use with a doctor or other health professional among U.S. adult binge drinkers, by binge drinking frequency in the past month for 44 states and the District of Columbia during 2011. Prevalence among binge drinkers (25.4%) was approximately twice that of non-binge drinkers (13.5%), and increased significantly with the number of binge drinking episodes, ranging from 23.6% (95% confidence interval [CI]: 19.4-28.4) among those reporting one to two episodes to 34.9% (95% CI: 29.7-40.4) among those reporting ≥10 episodes during the past 30 days."/>
          <p:cNvPicPr>
            <a:picLocks noChangeAspect="1" noChangeArrowheads="1"/>
          </p:cNvPicPr>
          <p:nvPr/>
        </p:nvPicPr>
        <p:blipFill>
          <a:blip r:embed="rId2" cstate="print"/>
          <a:srcRect b="1312"/>
          <a:stretch>
            <a:fillRect/>
          </a:stretch>
        </p:blipFill>
        <p:spPr bwMode="auto">
          <a:xfrm>
            <a:off x="2990850" y="2971800"/>
            <a:ext cx="5924550" cy="3450758"/>
          </a:xfrm>
          <a:prstGeom prst="rect">
            <a:avLst/>
          </a:prstGeom>
          <a:noFill/>
        </p:spPr>
      </p:pic>
      <p:sp>
        <p:nvSpPr>
          <p:cNvPr id="6" name="TextBox 5"/>
          <p:cNvSpPr txBox="1"/>
          <p:nvPr/>
        </p:nvSpPr>
        <p:spPr>
          <a:xfrm>
            <a:off x="8610600" y="6477000"/>
            <a:ext cx="1828800" cy="338554"/>
          </a:xfrm>
          <a:prstGeom prst="rect">
            <a:avLst/>
          </a:prstGeom>
          <a:noFill/>
        </p:spPr>
        <p:txBody>
          <a:bodyPr wrap="square" rtlCol="0">
            <a:spAutoFit/>
          </a:bodyPr>
          <a:lstStyle/>
          <a:p>
            <a:r>
              <a:rPr lang="en-US" altLang="en-US" sz="1600" b="1" dirty="0">
                <a:solidFill>
                  <a:srgbClr val="FFFFFF"/>
                </a:solidFill>
              </a:rPr>
              <a:t>MMRW 2014</a:t>
            </a:r>
            <a:endParaRPr lang="en-US" sz="1600" b="1" dirty="0">
              <a:solidFill>
                <a:srgbClr val="FFFFFF"/>
              </a:solidFill>
            </a:endParaRPr>
          </a:p>
        </p:txBody>
      </p:sp>
      <p:sp>
        <p:nvSpPr>
          <p:cNvPr id="3" name="Rectangle 2"/>
          <p:cNvSpPr/>
          <p:nvPr/>
        </p:nvSpPr>
        <p:spPr>
          <a:xfrm>
            <a:off x="5755436" y="6084004"/>
            <a:ext cx="982961" cy="338554"/>
          </a:xfrm>
          <a:prstGeom prst="rect">
            <a:avLst/>
          </a:prstGeom>
          <a:solidFill>
            <a:schemeClr val="bg1"/>
          </a:solidFill>
        </p:spPr>
        <p:txBody>
          <a:bodyPr wrap="none">
            <a:spAutoFit/>
          </a:bodyPr>
          <a:lstStyle/>
          <a:p>
            <a:r>
              <a:rPr lang="en-US" sz="1600" smtClean="0"/>
              <a:t>Tần suất</a:t>
            </a:r>
            <a:endParaRPr lang="en-GB" sz="1600"/>
          </a:p>
        </p:txBody>
      </p:sp>
      <p:sp>
        <p:nvSpPr>
          <p:cNvPr id="7" name="Rectangle 6"/>
          <p:cNvSpPr/>
          <p:nvPr/>
        </p:nvSpPr>
        <p:spPr>
          <a:xfrm rot="16200000">
            <a:off x="2635051" y="4230172"/>
            <a:ext cx="1132041" cy="338554"/>
          </a:xfrm>
          <a:prstGeom prst="rect">
            <a:avLst/>
          </a:prstGeom>
          <a:solidFill>
            <a:schemeClr val="bg1"/>
          </a:solidFill>
        </p:spPr>
        <p:txBody>
          <a:bodyPr wrap="none">
            <a:spAutoFit/>
          </a:bodyPr>
          <a:lstStyle/>
          <a:p>
            <a:r>
              <a:rPr lang="en-US" sz="1600" smtClean="0"/>
              <a:t>Phần trăm</a:t>
            </a:r>
            <a:endParaRPr lang="en-GB" sz="1600"/>
          </a:p>
        </p:txBody>
      </p:sp>
    </p:spTree>
    <p:extLst>
      <p:ext uri="{BB962C8B-B14F-4D97-AF65-F5344CB8AC3E}">
        <p14:creationId xmlns:p14="http://schemas.microsoft.com/office/powerpoint/2010/main" val="25706041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Number Placeholder 5"/>
          <p:cNvSpPr>
            <a:spLocks noGrp="1"/>
          </p:cNvSpPr>
          <p:nvPr>
            <p:ph type="sldNum" sz="quarter" idx="4294967295"/>
          </p:nvPr>
        </p:nvSpPr>
        <p:spPr>
          <a:xfrm>
            <a:off x="8077200" y="6248400"/>
            <a:ext cx="2133600" cy="457200"/>
          </a:xfrm>
          <a:prstGeom prst="rect">
            <a:avLst/>
          </a:prstGeom>
          <a:noFill/>
        </p:spPr>
        <p:txBody>
          <a:bodyPr/>
          <a:lstStyle/>
          <a:p>
            <a:fld id="{AFC5604F-50C5-43B4-97F0-45754CC2C790}" type="slidenum">
              <a:rPr lang="en-US" smtClean="0"/>
              <a:pPr/>
              <a:t>14</a:t>
            </a:fld>
            <a:endParaRPr lang="en-US" dirty="0" smtClean="0"/>
          </a:p>
        </p:txBody>
      </p:sp>
      <p:sp>
        <p:nvSpPr>
          <p:cNvPr id="6147" name="Rectangle 2"/>
          <p:cNvSpPr>
            <a:spLocks noGrp="1" noChangeArrowheads="1"/>
          </p:cNvSpPr>
          <p:nvPr>
            <p:ph type="title"/>
          </p:nvPr>
        </p:nvSpPr>
        <p:spPr>
          <a:xfrm>
            <a:off x="1050871" y="174008"/>
            <a:ext cx="10181229" cy="1600200"/>
          </a:xfrm>
        </p:spPr>
        <p:txBody>
          <a:bodyPr/>
          <a:lstStyle/>
          <a:p>
            <a:pPr eaLnBrk="1" hangingPunct="1">
              <a:lnSpc>
                <a:spcPct val="80000"/>
              </a:lnSpc>
            </a:pPr>
            <a:r>
              <a:rPr lang="en-US" smtClean="0"/>
              <a:t>Bộ công cụ sàng lọc liên quan sử dụng rượu bia, thuốc lá và các chất gây nghiện khác (</a:t>
            </a:r>
            <a:r>
              <a:rPr lang="en-US" dirty="0" smtClean="0"/>
              <a:t>ASSIST)</a:t>
            </a:r>
          </a:p>
        </p:txBody>
      </p:sp>
      <p:sp>
        <p:nvSpPr>
          <p:cNvPr id="6148" name="Rectangle 3"/>
          <p:cNvSpPr>
            <a:spLocks noGrp="1" noChangeArrowheads="1"/>
          </p:cNvSpPr>
          <p:nvPr>
            <p:ph type="body" idx="1"/>
          </p:nvPr>
        </p:nvSpPr>
        <p:spPr/>
        <p:txBody>
          <a:bodyPr/>
          <a:lstStyle/>
          <a:p>
            <a:pPr eaLnBrk="1" hangingPunct="1">
              <a:spcBef>
                <a:spcPct val="40000"/>
              </a:spcBef>
              <a:buClr>
                <a:schemeClr val="folHlink"/>
              </a:buClr>
            </a:pPr>
            <a:r>
              <a:rPr lang="en-US" smtClean="0"/>
              <a:t>Là bảng câu hỏi sàng lọc ngắn dành cho chăm sóc y tế ban đầu</a:t>
            </a:r>
            <a:endParaRPr lang="en-US" dirty="0"/>
          </a:p>
          <a:p>
            <a:pPr eaLnBrk="1" hangingPunct="1">
              <a:spcBef>
                <a:spcPct val="40000"/>
              </a:spcBef>
              <a:buClr>
                <a:schemeClr val="folHlink"/>
              </a:buClr>
            </a:pPr>
            <a:r>
              <a:rPr lang="en-US" smtClean="0"/>
              <a:t>Bao quát tất cả các chất tác động tâm thần, gồm rượu, thuốc lá và ma túy</a:t>
            </a:r>
            <a:endParaRPr lang="en-US" dirty="0"/>
          </a:p>
          <a:p>
            <a:pPr>
              <a:spcBef>
                <a:spcPct val="40000"/>
              </a:spcBef>
              <a:buClr>
                <a:schemeClr val="folHlink"/>
              </a:buClr>
            </a:pPr>
            <a:r>
              <a:rPr lang="en-US" smtClean="0"/>
              <a:t>Giúp nhân viên y tế xác định được bệnh nhân sử dụng một hay nhiều chất ở mức độ nguy hiểm, có </a:t>
            </a:r>
            <a:r>
              <a:rPr lang="en-US"/>
              <a:t>hại hay lệ thuộc</a:t>
            </a:r>
            <a:endParaRPr lang="en-US" dirty="0"/>
          </a:p>
        </p:txBody>
      </p:sp>
    </p:spTree>
    <p:extLst>
      <p:ext uri="{BB962C8B-B14F-4D97-AF65-F5344CB8AC3E}">
        <p14:creationId xmlns:p14="http://schemas.microsoft.com/office/powerpoint/2010/main" val="1649678003"/>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2"/>
          <p:cNvSpPr>
            <a:spLocks noGrp="1" noChangeArrowheads="1"/>
          </p:cNvSpPr>
          <p:nvPr>
            <p:ph type="title"/>
          </p:nvPr>
        </p:nvSpPr>
        <p:spPr>
          <a:xfrm>
            <a:off x="1719264" y="457200"/>
            <a:ext cx="8015287" cy="1066800"/>
          </a:xfrm>
        </p:spPr>
        <p:txBody>
          <a:bodyPr/>
          <a:lstStyle/>
          <a:p>
            <a:pPr eaLnBrk="1" hangingPunct="1">
              <a:lnSpc>
                <a:spcPct val="80000"/>
              </a:lnSpc>
            </a:pPr>
            <a:r>
              <a:rPr lang="en-US" smtClean="0"/>
              <a:t>Sử dụng ASSIST trong lên kế hoạch điều trị</a:t>
            </a:r>
            <a:endParaRPr lang="en-US" dirty="0" smtClean="0"/>
          </a:p>
        </p:txBody>
      </p:sp>
      <p:graphicFrame>
        <p:nvGraphicFramePr>
          <p:cNvPr id="155677" name="Group 29"/>
          <p:cNvGraphicFramePr>
            <a:graphicFrameLocks noGrp="1"/>
          </p:cNvGraphicFramePr>
          <p:nvPr>
            <p:ph type="tbl" idx="1"/>
            <p:extLst>
              <p:ext uri="{D42A27DB-BD31-4B8C-83A1-F6EECF244321}">
                <p14:modId xmlns:p14="http://schemas.microsoft.com/office/powerpoint/2010/main" val="2568921076"/>
              </p:ext>
            </p:extLst>
          </p:nvPr>
        </p:nvGraphicFramePr>
        <p:xfrm>
          <a:off x="1622946" y="2512689"/>
          <a:ext cx="8899478" cy="2820036"/>
        </p:xfrm>
        <a:graphic>
          <a:graphicData uri="http://schemas.openxmlformats.org/drawingml/2006/table">
            <a:tbl>
              <a:tblPr firstRow="1">
                <a:tableStyleId>{3C2FFA5D-87B4-456A-9821-1D502468CF0F}</a:tableStyleId>
              </a:tblPr>
              <a:tblGrid>
                <a:gridCol w="1607235"/>
                <a:gridCol w="2372873"/>
                <a:gridCol w="4919370"/>
              </a:tblGrid>
              <a:tr h="838200">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400" u="none" strike="noStrike" cap="none" normalizeH="0" baseline="0" smtClean="0">
                          <a:ln>
                            <a:noFill/>
                          </a:ln>
                          <a:effectLst/>
                        </a:rPr>
                        <a:t>Rượu bia</a:t>
                      </a:r>
                      <a:endParaRPr kumimoji="0" lang="en-US" sz="2400" b="0" i="0" u="none" strike="noStrike" cap="none" normalizeH="0" baseline="0" dirty="0" smtClean="0">
                        <a:ln>
                          <a:noFill/>
                        </a:ln>
                        <a:solidFill>
                          <a:schemeClr val="tx1"/>
                        </a:solidFill>
                        <a:effectLst/>
                        <a:latin typeface="Arial Rounded MT Bold" pitchFamily="34" charset="0"/>
                      </a:endParaRPr>
                    </a:p>
                  </a:txBody>
                  <a:tcPr anchor="b"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400" u="none" strike="noStrike" cap="none" normalizeH="0" baseline="0" smtClean="0">
                          <a:ln>
                            <a:noFill/>
                          </a:ln>
                          <a:effectLst/>
                        </a:rPr>
                        <a:t>Tất cả ma túy khác</a:t>
                      </a:r>
                      <a:endParaRPr kumimoji="0" lang="en-US" sz="2400" b="0" i="0" u="none" strike="noStrike" cap="none" normalizeH="0" baseline="0" dirty="0" smtClean="0">
                        <a:ln>
                          <a:noFill/>
                        </a:ln>
                        <a:solidFill>
                          <a:schemeClr val="tx1"/>
                        </a:solidFill>
                        <a:effectLst/>
                        <a:latin typeface="Arial Rounded MT Bold" pitchFamily="34" charset="0"/>
                      </a:endParaRPr>
                    </a:p>
                  </a:txBody>
                  <a:tcPr anchor="b" horzOverflow="overflow"/>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400" u="none" strike="noStrike" cap="none" normalizeH="0" baseline="0" smtClean="0">
                          <a:ln>
                            <a:noFill/>
                          </a:ln>
                          <a:effectLst/>
                        </a:rPr>
                        <a:t>Mức độ nguy cơ</a:t>
                      </a:r>
                      <a:endParaRPr kumimoji="0" lang="en-US" sz="2400" b="0" i="0" u="none" strike="noStrike" cap="none" normalizeH="0" baseline="0" dirty="0" smtClean="0">
                        <a:ln>
                          <a:noFill/>
                        </a:ln>
                        <a:solidFill>
                          <a:schemeClr val="tx1"/>
                        </a:solidFill>
                        <a:effectLst/>
                        <a:latin typeface="Arial Rounded MT Bold" pitchFamily="34" charset="0"/>
                      </a:endParaRPr>
                    </a:p>
                  </a:txBody>
                  <a:tcPr anchor="b" horzOverflow="overflow"/>
                </a:tc>
              </a:tr>
              <a:tr h="579438">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400" u="none" strike="noStrike" cap="none" normalizeH="0" baseline="0" dirty="0" smtClean="0">
                          <a:ln>
                            <a:noFill/>
                          </a:ln>
                          <a:effectLst/>
                        </a:rPr>
                        <a:t>0-10</a:t>
                      </a:r>
                      <a:endParaRPr kumimoji="0" lang="en-US" sz="2400" b="0" i="0" u="none" strike="noStrike" cap="none" normalizeH="0" baseline="0" dirty="0" smtClean="0">
                        <a:ln>
                          <a:noFill/>
                        </a:ln>
                        <a:solidFill>
                          <a:schemeClr val="tx1"/>
                        </a:solidFill>
                        <a:effectLst/>
                        <a:latin typeface="Arial" charset="0"/>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400" u="none" strike="noStrike" cap="none" normalizeH="0" baseline="0" dirty="0" smtClean="0">
                          <a:ln>
                            <a:noFill/>
                          </a:ln>
                          <a:effectLst/>
                        </a:rPr>
                        <a:t>0-3</a:t>
                      </a:r>
                      <a:endParaRPr kumimoji="0" lang="en-US" sz="2400" b="0" i="0" u="none" strike="noStrike" cap="none" normalizeH="0" baseline="0" dirty="0" smtClean="0">
                        <a:ln>
                          <a:noFill/>
                        </a:ln>
                        <a:solidFill>
                          <a:schemeClr val="tx1"/>
                        </a:solidFill>
                        <a:effectLst/>
                        <a:latin typeface="Arial" charset="0"/>
                      </a:endParaRPr>
                    </a:p>
                  </a:txBody>
                  <a:tcPr anchor="ctr" horzOverflow="overflow"/>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400" u="none" strike="noStrike" cap="none" normalizeH="0" baseline="0" smtClean="0">
                          <a:ln>
                            <a:noFill/>
                          </a:ln>
                          <a:effectLst/>
                        </a:rPr>
                        <a:t>Nguy cơ thấp (Giáo dục)</a:t>
                      </a:r>
                      <a:endParaRPr kumimoji="0" lang="en-US" sz="2400" b="0" i="0" u="none" strike="noStrike" cap="none" normalizeH="0" baseline="0" dirty="0" smtClean="0">
                        <a:ln>
                          <a:noFill/>
                        </a:ln>
                        <a:solidFill>
                          <a:schemeClr val="tx1"/>
                        </a:solidFill>
                        <a:effectLst/>
                        <a:latin typeface="Arial" charset="0"/>
                      </a:endParaRPr>
                    </a:p>
                  </a:txBody>
                  <a:tcPr anchor="ctr" horzOverflow="overflow"/>
                </a:tc>
              </a:tr>
              <a:tr h="579438">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400" u="none" strike="noStrike" cap="none" normalizeH="0" baseline="0" dirty="0" smtClean="0">
                          <a:ln>
                            <a:noFill/>
                          </a:ln>
                          <a:effectLst/>
                        </a:rPr>
                        <a:t>11-26</a:t>
                      </a:r>
                      <a:endParaRPr kumimoji="0" lang="en-US" sz="2400" b="0" i="0" u="none" strike="noStrike" cap="none" normalizeH="0" baseline="0" dirty="0" smtClean="0">
                        <a:ln>
                          <a:noFill/>
                        </a:ln>
                        <a:solidFill>
                          <a:schemeClr val="tx1"/>
                        </a:solidFill>
                        <a:effectLst/>
                        <a:latin typeface="Arial" charset="0"/>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400" u="none" strike="noStrike" cap="none" normalizeH="0" baseline="0" dirty="0" smtClean="0">
                          <a:ln>
                            <a:noFill/>
                          </a:ln>
                          <a:effectLst/>
                        </a:rPr>
                        <a:t>4-26</a:t>
                      </a:r>
                      <a:endParaRPr kumimoji="0" lang="en-US" sz="2400" b="0" i="0" u="none" strike="noStrike" cap="none" normalizeH="0" baseline="0" dirty="0" smtClean="0">
                        <a:ln>
                          <a:noFill/>
                        </a:ln>
                        <a:solidFill>
                          <a:schemeClr val="tx1"/>
                        </a:solidFill>
                        <a:effectLst/>
                        <a:latin typeface="Arial" charset="0"/>
                      </a:endParaRPr>
                    </a:p>
                  </a:txBody>
                  <a:tcPr anchor="ctr" horzOverflow="overflow"/>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400" u="none" strike="noStrike" cap="none" normalizeH="0" baseline="0" smtClean="0">
                          <a:ln>
                            <a:noFill/>
                          </a:ln>
                          <a:effectLst/>
                        </a:rPr>
                        <a:t>Nguy cơ trung bình (Can thiệp ngắn [CTN])</a:t>
                      </a:r>
                      <a:endParaRPr kumimoji="0" lang="en-US" sz="2400" b="0" i="0" u="none" strike="noStrike" cap="none" normalizeH="0" baseline="0" dirty="0" smtClean="0">
                        <a:ln>
                          <a:noFill/>
                        </a:ln>
                        <a:solidFill>
                          <a:schemeClr val="tx1"/>
                        </a:solidFill>
                        <a:effectLst/>
                        <a:latin typeface="Arial" charset="0"/>
                      </a:endParaRPr>
                    </a:p>
                  </a:txBody>
                  <a:tcPr anchor="ctr" horzOverflow="overflow"/>
                </a:tc>
              </a:tr>
              <a:tr h="579438">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400" u="none" strike="noStrike" cap="none" normalizeH="0" baseline="0" dirty="0" smtClean="0">
                          <a:ln>
                            <a:noFill/>
                          </a:ln>
                          <a:effectLst/>
                        </a:rPr>
                        <a:t>27+</a:t>
                      </a:r>
                      <a:endParaRPr kumimoji="0" lang="en-US" sz="2400" b="0" i="0" u="none" strike="noStrike" cap="none" normalizeH="0" baseline="0" dirty="0" smtClean="0">
                        <a:ln>
                          <a:noFill/>
                        </a:ln>
                        <a:solidFill>
                          <a:schemeClr val="tx1"/>
                        </a:solidFill>
                        <a:effectLst/>
                        <a:latin typeface="Arial" charset="0"/>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400" u="none" strike="noStrike" cap="none" normalizeH="0" baseline="0" dirty="0" smtClean="0">
                          <a:ln>
                            <a:noFill/>
                          </a:ln>
                          <a:effectLst/>
                        </a:rPr>
                        <a:t>27+</a:t>
                      </a:r>
                      <a:endParaRPr kumimoji="0" lang="en-US" sz="2400" b="0" i="0" u="none" strike="noStrike" cap="none" normalizeH="0" baseline="0" dirty="0" smtClean="0">
                        <a:ln>
                          <a:noFill/>
                        </a:ln>
                        <a:solidFill>
                          <a:schemeClr val="tx1"/>
                        </a:solidFill>
                        <a:effectLst/>
                        <a:latin typeface="Arial" charset="0"/>
                      </a:endParaRPr>
                    </a:p>
                  </a:txBody>
                  <a:tcPr anchor="ctr" horzOverflow="overflow"/>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400" u="none" strike="noStrike" cap="none" normalizeH="0" baseline="0" smtClean="0">
                          <a:ln>
                            <a:noFill/>
                          </a:ln>
                          <a:effectLst/>
                        </a:rPr>
                        <a:t>Nguy cơ cao (CTN + Chuyển gửi)</a:t>
                      </a:r>
                      <a:endParaRPr kumimoji="0" lang="en-US" sz="2400" b="0" i="0" u="none" strike="noStrike" cap="none" normalizeH="0" baseline="0" dirty="0" smtClean="0">
                        <a:ln>
                          <a:noFill/>
                        </a:ln>
                        <a:solidFill>
                          <a:schemeClr val="tx1"/>
                        </a:solidFill>
                        <a:effectLst/>
                        <a:latin typeface="Arial" charset="0"/>
                      </a:endParaRPr>
                    </a:p>
                  </a:txBody>
                  <a:tcPr anchor="ctr" horzOverflow="overflow"/>
                </a:tc>
              </a:tr>
            </a:tbl>
          </a:graphicData>
        </a:graphic>
      </p:graphicFrame>
    </p:spTree>
    <p:extLst>
      <p:ext uri="{BB962C8B-B14F-4D97-AF65-F5344CB8AC3E}">
        <p14:creationId xmlns:p14="http://schemas.microsoft.com/office/powerpoint/2010/main" val="579274198"/>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z="3600" smtClean="0"/>
              <a:t>Sử dụng ma túy nguy cơ trung bình đến cao tại phòng khám HIV ở Hà Nội</a:t>
            </a:r>
            <a:endParaRPr lang="en-US" sz="3600" dirty="0"/>
          </a:p>
        </p:txBody>
      </p:sp>
      <p:sp>
        <p:nvSpPr>
          <p:cNvPr id="7" name="Content Placeholder 6"/>
          <p:cNvSpPr>
            <a:spLocks noGrp="1"/>
          </p:cNvSpPr>
          <p:nvPr>
            <p:ph sz="half" idx="1"/>
          </p:nvPr>
        </p:nvSpPr>
        <p:spPr>
          <a:xfrm>
            <a:off x="160867" y="2023533"/>
            <a:ext cx="5858933" cy="4114800"/>
          </a:xfrm>
        </p:spPr>
        <p:txBody>
          <a:bodyPr/>
          <a:lstStyle/>
          <a:p>
            <a:pPr>
              <a:lnSpc>
                <a:spcPct val="130000"/>
              </a:lnSpc>
            </a:pPr>
            <a:r>
              <a:rPr lang="en-US" sz="2400" smtClean="0"/>
              <a:t>ASSIST sàng lọc tại Hà Nội</a:t>
            </a:r>
            <a:endParaRPr lang="en-US" sz="2400" dirty="0" smtClean="0"/>
          </a:p>
          <a:p>
            <a:pPr lvl="1">
              <a:lnSpc>
                <a:spcPct val="130000"/>
              </a:lnSpc>
            </a:pPr>
            <a:r>
              <a:rPr lang="en-US" sz="1800" smtClean="0"/>
              <a:t>1 </a:t>
            </a:r>
            <a:r>
              <a:rPr lang="vi-VN" sz="1800"/>
              <a:t>Phòng tư vấn, xét nghiệm HIV tự </a:t>
            </a:r>
            <a:r>
              <a:rPr lang="vi-VN" sz="1800" smtClean="0"/>
              <a:t>nguyện</a:t>
            </a:r>
            <a:r>
              <a:rPr lang="en-US" sz="1800" smtClean="0"/>
              <a:t> (VCT)</a:t>
            </a:r>
            <a:endParaRPr lang="en-US" sz="1800" dirty="0" smtClean="0"/>
          </a:p>
          <a:p>
            <a:pPr lvl="1">
              <a:lnSpc>
                <a:spcPct val="130000"/>
              </a:lnSpc>
            </a:pPr>
            <a:r>
              <a:rPr lang="en-US" sz="1800" smtClean="0"/>
              <a:t>2 </a:t>
            </a:r>
            <a:r>
              <a:rPr lang="vi-VN" sz="1800"/>
              <a:t>phòng khám và điều trị ngoại </a:t>
            </a:r>
            <a:r>
              <a:rPr lang="vi-VN" sz="1800" smtClean="0"/>
              <a:t>trú</a:t>
            </a:r>
            <a:r>
              <a:rPr lang="en-US" sz="1800" smtClean="0"/>
              <a:t> (OPC)</a:t>
            </a:r>
          </a:p>
          <a:p>
            <a:pPr>
              <a:lnSpc>
                <a:spcPct val="130000"/>
              </a:lnSpc>
            </a:pPr>
            <a:r>
              <a:rPr lang="en-US" sz="2400" smtClean="0"/>
              <a:t>Tự tiêm </a:t>
            </a:r>
            <a:r>
              <a:rPr lang="en-US" sz="2400" dirty="0" smtClean="0"/>
              <a:t>v</a:t>
            </a:r>
            <a:r>
              <a:rPr lang="en-US" sz="2400" smtClean="0"/>
              <a:t>. nhờ tiêm</a:t>
            </a:r>
            <a:endParaRPr lang="en-US" sz="2400" dirty="0" smtClean="0"/>
          </a:p>
          <a:p>
            <a:pPr>
              <a:lnSpc>
                <a:spcPct val="130000"/>
              </a:lnSpc>
            </a:pPr>
            <a:r>
              <a:rPr lang="en-US" sz="2400" smtClean="0"/>
              <a:t>Mẫu đánh giá theo TCU HVHP</a:t>
            </a:r>
          </a:p>
          <a:p>
            <a:pPr lvl="1">
              <a:lnSpc>
                <a:spcPct val="130000"/>
              </a:lnSpc>
            </a:pPr>
            <a:r>
              <a:rPr lang="en-US" sz="2000" smtClean="0"/>
              <a:t>Thang điểm nguy cơ tiêm chích (10-50)</a:t>
            </a:r>
          </a:p>
          <a:p>
            <a:pPr lvl="1">
              <a:lnSpc>
                <a:spcPct val="130000"/>
              </a:lnSpc>
            </a:pPr>
            <a:r>
              <a:rPr lang="en-US" sz="2000" smtClean="0"/>
              <a:t>Thang điểm nguy cơ QHTD </a:t>
            </a:r>
            <a:r>
              <a:rPr lang="en-US" sz="2000" dirty="0" smtClean="0"/>
              <a:t>(10-50)</a:t>
            </a:r>
          </a:p>
          <a:p>
            <a:pPr>
              <a:lnSpc>
                <a:spcPct val="130000"/>
              </a:lnSpc>
            </a:pPr>
            <a:r>
              <a:rPr lang="en-US" sz="2400" smtClean="0"/>
              <a:t>Đặc điểm mẫu nghiên cứu</a:t>
            </a:r>
            <a:endParaRPr lang="en-US" dirty="0"/>
          </a:p>
        </p:txBody>
      </p:sp>
      <p:graphicFrame>
        <p:nvGraphicFramePr>
          <p:cNvPr id="9" name="Table 8"/>
          <p:cNvGraphicFramePr>
            <a:graphicFrameLocks noGrp="1"/>
          </p:cNvGraphicFramePr>
          <p:nvPr>
            <p:extLst>
              <p:ext uri="{D42A27DB-BD31-4B8C-83A1-F6EECF244321}">
                <p14:modId xmlns:p14="http://schemas.microsoft.com/office/powerpoint/2010/main" val="448398948"/>
              </p:ext>
            </p:extLst>
          </p:nvPr>
        </p:nvGraphicFramePr>
        <p:xfrm>
          <a:off x="5782733" y="1881302"/>
          <a:ext cx="6129867" cy="4632960"/>
        </p:xfrm>
        <a:graphic>
          <a:graphicData uri="http://schemas.openxmlformats.org/drawingml/2006/table">
            <a:tbl>
              <a:tblPr firstRow="1" firstCol="1" bandRow="1">
                <a:tableStyleId>{5C22544A-7EE6-4342-B048-85BDC9FD1C3A}</a:tableStyleId>
              </a:tblPr>
              <a:tblGrid>
                <a:gridCol w="2845455"/>
                <a:gridCol w="1094804"/>
                <a:gridCol w="1094804"/>
                <a:gridCol w="1094804"/>
              </a:tblGrid>
              <a:tr h="375784">
                <a:tc>
                  <a:txBody>
                    <a:bodyPr/>
                    <a:lstStyle/>
                    <a:p>
                      <a:pPr marL="0" marR="0" algn="ctr">
                        <a:spcBef>
                          <a:spcPts val="0"/>
                        </a:spcBef>
                        <a:spcAft>
                          <a:spcPts val="0"/>
                        </a:spcAft>
                      </a:pPr>
                      <a:r>
                        <a:rPr lang="en-US" sz="1600" smtClean="0">
                          <a:effectLst/>
                          <a:latin typeface="+mn-lt"/>
                          <a:ea typeface="+mn-ea"/>
                          <a:cs typeface="+mn-cs"/>
                        </a:rPr>
                        <a:t>Đặc</a:t>
                      </a:r>
                      <a:r>
                        <a:rPr lang="en-US" sz="1600" baseline="0" smtClean="0">
                          <a:effectLst/>
                          <a:latin typeface="+mn-lt"/>
                          <a:ea typeface="+mn-ea"/>
                          <a:cs typeface="+mn-cs"/>
                        </a:rPr>
                        <a:t> điểm</a:t>
                      </a:r>
                      <a:endParaRPr lang="en-US" sz="1800" dirty="0">
                        <a:effectLst/>
                        <a:latin typeface="Cambria" panose="02040503050406030204" pitchFamily="18" charset="0"/>
                        <a:ea typeface="Cambria" panose="02040503050406030204" pitchFamily="18" charset="0"/>
                        <a:cs typeface="Times New Roman" panose="02020603050405020304" pitchFamily="18" charset="0"/>
                      </a:endParaRPr>
                    </a:p>
                  </a:txBody>
                  <a:tcPr marL="56111" marR="56111" marT="0" marB="0" anchor="ctr"/>
                </a:tc>
                <a:tc>
                  <a:txBody>
                    <a:bodyPr/>
                    <a:lstStyle/>
                    <a:p>
                      <a:pPr marL="0" marR="0" algn="ctr">
                        <a:spcBef>
                          <a:spcPts val="0"/>
                        </a:spcBef>
                        <a:spcAft>
                          <a:spcPts val="0"/>
                        </a:spcAft>
                      </a:pPr>
                      <a:r>
                        <a:rPr lang="en-US" sz="1600" smtClean="0">
                          <a:effectLst/>
                        </a:rPr>
                        <a:t>VTC</a:t>
                      </a:r>
                      <a:endParaRPr lang="en-US" sz="1800">
                        <a:effectLst/>
                      </a:endParaRPr>
                    </a:p>
                    <a:p>
                      <a:pPr marL="0" marR="0" algn="ctr">
                        <a:spcBef>
                          <a:spcPts val="0"/>
                        </a:spcBef>
                        <a:spcAft>
                          <a:spcPts val="0"/>
                        </a:spcAft>
                      </a:pPr>
                      <a:r>
                        <a:rPr lang="en-US" sz="1600">
                          <a:effectLst/>
                        </a:rPr>
                        <a:t>(199)</a:t>
                      </a:r>
                      <a:endParaRPr lang="en-US" sz="1800">
                        <a:effectLst/>
                        <a:latin typeface="Cambria" panose="02040503050406030204" pitchFamily="18" charset="0"/>
                        <a:ea typeface="Cambria" panose="02040503050406030204" pitchFamily="18" charset="0"/>
                        <a:cs typeface="Times New Roman" panose="02020603050405020304" pitchFamily="18" charset="0"/>
                      </a:endParaRPr>
                    </a:p>
                  </a:txBody>
                  <a:tcPr marL="56111" marR="56111" marT="0" marB="0"/>
                </a:tc>
                <a:tc>
                  <a:txBody>
                    <a:bodyPr/>
                    <a:lstStyle/>
                    <a:p>
                      <a:pPr marL="0" marR="0" algn="ctr">
                        <a:spcBef>
                          <a:spcPts val="0"/>
                        </a:spcBef>
                        <a:spcAft>
                          <a:spcPts val="0"/>
                        </a:spcAft>
                      </a:pPr>
                      <a:r>
                        <a:rPr lang="en-US" sz="1600" smtClean="0">
                          <a:effectLst/>
                        </a:rPr>
                        <a:t>OPC</a:t>
                      </a:r>
                      <a:endParaRPr lang="en-US" sz="1800">
                        <a:effectLst/>
                      </a:endParaRPr>
                    </a:p>
                    <a:p>
                      <a:pPr marL="0" marR="0" algn="ctr">
                        <a:spcBef>
                          <a:spcPts val="0"/>
                        </a:spcBef>
                        <a:spcAft>
                          <a:spcPts val="0"/>
                        </a:spcAft>
                      </a:pPr>
                      <a:r>
                        <a:rPr lang="en-US" sz="1600">
                          <a:effectLst/>
                        </a:rPr>
                        <a:t>(394)</a:t>
                      </a:r>
                      <a:endParaRPr lang="en-US" sz="1800">
                        <a:effectLst/>
                        <a:latin typeface="Cambria" panose="02040503050406030204" pitchFamily="18" charset="0"/>
                        <a:ea typeface="Cambria" panose="02040503050406030204" pitchFamily="18" charset="0"/>
                        <a:cs typeface="Times New Roman" panose="02020603050405020304" pitchFamily="18" charset="0"/>
                      </a:endParaRPr>
                    </a:p>
                  </a:txBody>
                  <a:tcPr marL="56111" marR="56111" marT="0" marB="0"/>
                </a:tc>
                <a:tc>
                  <a:txBody>
                    <a:bodyPr/>
                    <a:lstStyle/>
                    <a:p>
                      <a:pPr marL="0" marR="0" algn="ctr">
                        <a:spcBef>
                          <a:spcPts val="0"/>
                        </a:spcBef>
                        <a:spcAft>
                          <a:spcPts val="0"/>
                        </a:spcAft>
                      </a:pPr>
                      <a:r>
                        <a:rPr lang="en-US" sz="1400" smtClean="0">
                          <a:effectLst/>
                        </a:rPr>
                        <a:t>Tổng</a:t>
                      </a:r>
                      <a:r>
                        <a:rPr lang="en-US" sz="1400" baseline="0" smtClean="0">
                          <a:effectLst/>
                        </a:rPr>
                        <a:t> cộng</a:t>
                      </a:r>
                      <a:endParaRPr lang="en-US" sz="1600">
                        <a:effectLst/>
                      </a:endParaRPr>
                    </a:p>
                    <a:p>
                      <a:pPr marL="0" marR="0" algn="ctr">
                        <a:spcBef>
                          <a:spcPts val="0"/>
                        </a:spcBef>
                        <a:spcAft>
                          <a:spcPts val="0"/>
                        </a:spcAft>
                      </a:pPr>
                      <a:r>
                        <a:rPr lang="en-US" sz="1600">
                          <a:effectLst/>
                        </a:rPr>
                        <a:t>(593)</a:t>
                      </a:r>
                      <a:endParaRPr lang="en-US" sz="1800">
                        <a:effectLst/>
                        <a:latin typeface="Cambria" panose="02040503050406030204" pitchFamily="18" charset="0"/>
                        <a:ea typeface="Cambria" panose="02040503050406030204" pitchFamily="18" charset="0"/>
                        <a:cs typeface="Times New Roman" panose="02020603050405020304" pitchFamily="18" charset="0"/>
                      </a:endParaRPr>
                    </a:p>
                  </a:txBody>
                  <a:tcPr marL="56111" marR="56111" marT="0" marB="0" anchor="ctr"/>
                </a:tc>
              </a:tr>
              <a:tr h="187892">
                <a:tc>
                  <a:txBody>
                    <a:bodyPr/>
                    <a:lstStyle/>
                    <a:p>
                      <a:pPr marL="0" marR="0" algn="r">
                        <a:spcBef>
                          <a:spcPts val="0"/>
                        </a:spcBef>
                        <a:spcAft>
                          <a:spcPts val="0"/>
                        </a:spcAft>
                      </a:pPr>
                      <a:r>
                        <a:rPr lang="en-US" sz="1600" dirty="0">
                          <a:effectLst/>
                        </a:rPr>
                        <a:t> </a:t>
                      </a:r>
                      <a:endParaRPr lang="en-US" sz="1800" dirty="0">
                        <a:effectLst/>
                        <a:latin typeface="Cambria" panose="02040503050406030204" pitchFamily="18" charset="0"/>
                        <a:ea typeface="Cambria" panose="02040503050406030204" pitchFamily="18" charset="0"/>
                        <a:cs typeface="Times New Roman" panose="02020603050405020304" pitchFamily="18" charset="0"/>
                      </a:endParaRPr>
                    </a:p>
                  </a:txBody>
                  <a:tcPr marL="56111" marR="56111" marT="0" marB="0" anchor="ctr"/>
                </a:tc>
                <a:tc>
                  <a:txBody>
                    <a:bodyPr/>
                    <a:lstStyle/>
                    <a:p>
                      <a:pPr marL="0" marR="0" algn="ctr">
                        <a:spcBef>
                          <a:spcPts val="0"/>
                        </a:spcBef>
                        <a:spcAft>
                          <a:spcPts val="0"/>
                        </a:spcAft>
                      </a:pPr>
                      <a:r>
                        <a:rPr lang="en-US" sz="1600">
                          <a:effectLst/>
                        </a:rPr>
                        <a:t>n (%)</a:t>
                      </a:r>
                      <a:endParaRPr lang="en-US" sz="1800">
                        <a:effectLst/>
                        <a:latin typeface="Cambria" panose="02040503050406030204" pitchFamily="18" charset="0"/>
                        <a:ea typeface="Cambria" panose="02040503050406030204" pitchFamily="18" charset="0"/>
                        <a:cs typeface="Times New Roman" panose="02020603050405020304" pitchFamily="18" charset="0"/>
                      </a:endParaRPr>
                    </a:p>
                  </a:txBody>
                  <a:tcPr marL="56111" marR="56111" marT="0" marB="0"/>
                </a:tc>
                <a:tc>
                  <a:txBody>
                    <a:bodyPr/>
                    <a:lstStyle/>
                    <a:p>
                      <a:pPr marL="0" marR="0" algn="ctr">
                        <a:spcBef>
                          <a:spcPts val="0"/>
                        </a:spcBef>
                        <a:spcAft>
                          <a:spcPts val="0"/>
                        </a:spcAft>
                      </a:pPr>
                      <a:r>
                        <a:rPr lang="en-US" sz="1600">
                          <a:effectLst/>
                        </a:rPr>
                        <a:t>n (%)</a:t>
                      </a:r>
                      <a:endParaRPr lang="en-US" sz="1800">
                        <a:effectLst/>
                        <a:latin typeface="Cambria" panose="02040503050406030204" pitchFamily="18" charset="0"/>
                        <a:ea typeface="Cambria" panose="02040503050406030204" pitchFamily="18" charset="0"/>
                        <a:cs typeface="Times New Roman" panose="02020603050405020304" pitchFamily="18" charset="0"/>
                      </a:endParaRPr>
                    </a:p>
                  </a:txBody>
                  <a:tcPr marL="56111" marR="56111" marT="0" marB="0"/>
                </a:tc>
                <a:tc>
                  <a:txBody>
                    <a:bodyPr/>
                    <a:lstStyle/>
                    <a:p>
                      <a:pPr marL="0" marR="0" algn="ctr">
                        <a:spcBef>
                          <a:spcPts val="0"/>
                        </a:spcBef>
                        <a:spcAft>
                          <a:spcPts val="0"/>
                        </a:spcAft>
                      </a:pPr>
                      <a:r>
                        <a:rPr lang="en-US" sz="1600">
                          <a:effectLst/>
                        </a:rPr>
                        <a:t>n (%)</a:t>
                      </a:r>
                      <a:endParaRPr lang="en-US" sz="1800">
                        <a:effectLst/>
                        <a:latin typeface="Cambria" panose="02040503050406030204" pitchFamily="18" charset="0"/>
                        <a:ea typeface="Cambria" panose="02040503050406030204" pitchFamily="18" charset="0"/>
                        <a:cs typeface="Times New Roman" panose="02020603050405020304" pitchFamily="18" charset="0"/>
                      </a:endParaRPr>
                    </a:p>
                  </a:txBody>
                  <a:tcPr marL="56111" marR="56111" marT="0" marB="0" anchor="ctr"/>
                </a:tc>
              </a:tr>
              <a:tr h="187892">
                <a:tc>
                  <a:txBody>
                    <a:bodyPr/>
                    <a:lstStyle/>
                    <a:p>
                      <a:pPr marL="0" marR="0">
                        <a:spcBef>
                          <a:spcPts val="0"/>
                        </a:spcBef>
                        <a:spcAft>
                          <a:spcPts val="0"/>
                        </a:spcAft>
                      </a:pPr>
                      <a:r>
                        <a:rPr lang="en-US" sz="1600" smtClean="0">
                          <a:effectLst/>
                        </a:rPr>
                        <a:t>Giới</a:t>
                      </a:r>
                      <a:r>
                        <a:rPr lang="en-US" sz="1600" baseline="0" smtClean="0">
                          <a:effectLst/>
                        </a:rPr>
                        <a:t> tính</a:t>
                      </a:r>
                      <a:endParaRPr lang="en-US" sz="1800" dirty="0">
                        <a:effectLst/>
                        <a:latin typeface="Cambria" panose="02040503050406030204" pitchFamily="18" charset="0"/>
                        <a:ea typeface="Cambria" panose="02040503050406030204" pitchFamily="18" charset="0"/>
                        <a:cs typeface="Times New Roman" panose="02020603050405020304" pitchFamily="18" charset="0"/>
                      </a:endParaRPr>
                    </a:p>
                  </a:txBody>
                  <a:tcPr marL="56111" marR="56111" marT="0" marB="0" anchor="ctr"/>
                </a:tc>
                <a:tc>
                  <a:txBody>
                    <a:bodyPr/>
                    <a:lstStyle/>
                    <a:p>
                      <a:pPr marL="0" marR="0">
                        <a:spcBef>
                          <a:spcPts val="0"/>
                        </a:spcBef>
                        <a:spcAft>
                          <a:spcPts val="0"/>
                        </a:spcAft>
                      </a:pPr>
                      <a:r>
                        <a:rPr lang="en-US" sz="1600">
                          <a:effectLst/>
                        </a:rPr>
                        <a:t> </a:t>
                      </a:r>
                      <a:endParaRPr lang="en-US" sz="1800">
                        <a:effectLst/>
                        <a:latin typeface="Cambria" panose="02040503050406030204" pitchFamily="18" charset="0"/>
                        <a:ea typeface="Cambria" panose="02040503050406030204" pitchFamily="18" charset="0"/>
                        <a:cs typeface="Times New Roman" panose="02020603050405020304" pitchFamily="18" charset="0"/>
                      </a:endParaRPr>
                    </a:p>
                  </a:txBody>
                  <a:tcPr marL="56111" marR="56111" marT="0" marB="0"/>
                </a:tc>
                <a:tc>
                  <a:txBody>
                    <a:bodyPr/>
                    <a:lstStyle/>
                    <a:p>
                      <a:pPr marL="0" marR="0">
                        <a:spcBef>
                          <a:spcPts val="0"/>
                        </a:spcBef>
                        <a:spcAft>
                          <a:spcPts val="0"/>
                        </a:spcAft>
                      </a:pPr>
                      <a:r>
                        <a:rPr lang="en-US" sz="1600">
                          <a:effectLst/>
                        </a:rPr>
                        <a:t> </a:t>
                      </a:r>
                      <a:endParaRPr lang="en-US" sz="1800">
                        <a:effectLst/>
                        <a:latin typeface="Cambria" panose="02040503050406030204" pitchFamily="18" charset="0"/>
                        <a:ea typeface="Cambria" panose="02040503050406030204" pitchFamily="18" charset="0"/>
                        <a:cs typeface="Times New Roman" panose="02020603050405020304" pitchFamily="18" charset="0"/>
                      </a:endParaRPr>
                    </a:p>
                  </a:txBody>
                  <a:tcPr marL="56111" marR="56111" marT="0" marB="0"/>
                </a:tc>
                <a:tc>
                  <a:txBody>
                    <a:bodyPr/>
                    <a:lstStyle/>
                    <a:p>
                      <a:endParaRPr lang="en-US" sz="1400">
                        <a:effectLst/>
                        <a:latin typeface="Cambria" panose="02040503050406030204" pitchFamily="18" charset="0"/>
                      </a:endParaRPr>
                    </a:p>
                  </a:txBody>
                  <a:tcPr marL="56111" marR="56111" marT="0" marB="0"/>
                </a:tc>
              </a:tr>
              <a:tr h="187892">
                <a:tc>
                  <a:txBody>
                    <a:bodyPr/>
                    <a:lstStyle/>
                    <a:p>
                      <a:pPr marL="457200" marR="0" indent="0" algn="l">
                        <a:spcBef>
                          <a:spcPts val="0"/>
                        </a:spcBef>
                        <a:spcAft>
                          <a:spcPts val="0"/>
                        </a:spcAft>
                      </a:pPr>
                      <a:r>
                        <a:rPr lang="en-US" sz="1600" smtClean="0">
                          <a:effectLst/>
                        </a:rPr>
                        <a:t>Nữ</a:t>
                      </a:r>
                      <a:endParaRPr lang="en-US" sz="1800" dirty="0">
                        <a:effectLst/>
                        <a:latin typeface="Cambria" panose="02040503050406030204" pitchFamily="18" charset="0"/>
                        <a:ea typeface="Cambria" panose="02040503050406030204" pitchFamily="18" charset="0"/>
                        <a:cs typeface="Times New Roman" panose="02020603050405020304" pitchFamily="18" charset="0"/>
                      </a:endParaRPr>
                    </a:p>
                  </a:txBody>
                  <a:tcPr marL="56111" marR="56111" marT="0" marB="0" anchor="ctr"/>
                </a:tc>
                <a:tc>
                  <a:txBody>
                    <a:bodyPr/>
                    <a:lstStyle/>
                    <a:p>
                      <a:pPr marL="0" marR="0" algn="ctr">
                        <a:spcBef>
                          <a:spcPts val="0"/>
                        </a:spcBef>
                        <a:spcAft>
                          <a:spcPts val="0"/>
                        </a:spcAft>
                      </a:pPr>
                      <a:r>
                        <a:rPr lang="en-US" sz="1600" dirty="0">
                          <a:effectLst/>
                        </a:rPr>
                        <a:t>93 (46.7)</a:t>
                      </a:r>
                      <a:endParaRPr lang="en-US" sz="1800" dirty="0">
                        <a:effectLst/>
                        <a:latin typeface="Cambria" panose="02040503050406030204" pitchFamily="18" charset="0"/>
                        <a:ea typeface="Cambria" panose="02040503050406030204" pitchFamily="18" charset="0"/>
                        <a:cs typeface="Times New Roman" panose="02020603050405020304" pitchFamily="18" charset="0"/>
                      </a:endParaRPr>
                    </a:p>
                  </a:txBody>
                  <a:tcPr marL="56111" marR="56111" marT="0" marB="0"/>
                </a:tc>
                <a:tc>
                  <a:txBody>
                    <a:bodyPr/>
                    <a:lstStyle/>
                    <a:p>
                      <a:pPr marL="0" marR="0" algn="ctr">
                        <a:spcBef>
                          <a:spcPts val="0"/>
                        </a:spcBef>
                        <a:spcAft>
                          <a:spcPts val="0"/>
                        </a:spcAft>
                      </a:pPr>
                      <a:r>
                        <a:rPr lang="en-US" sz="1600">
                          <a:effectLst/>
                        </a:rPr>
                        <a:t>129 (32.7)</a:t>
                      </a:r>
                      <a:endParaRPr lang="en-US" sz="1800">
                        <a:effectLst/>
                        <a:latin typeface="Cambria" panose="02040503050406030204" pitchFamily="18" charset="0"/>
                        <a:ea typeface="Cambria" panose="02040503050406030204" pitchFamily="18" charset="0"/>
                        <a:cs typeface="Times New Roman" panose="02020603050405020304" pitchFamily="18" charset="0"/>
                      </a:endParaRPr>
                    </a:p>
                  </a:txBody>
                  <a:tcPr marL="56111" marR="56111" marT="0" marB="0"/>
                </a:tc>
                <a:tc>
                  <a:txBody>
                    <a:bodyPr/>
                    <a:lstStyle/>
                    <a:p>
                      <a:pPr marL="0" marR="0" algn="ctr">
                        <a:spcBef>
                          <a:spcPts val="0"/>
                        </a:spcBef>
                        <a:spcAft>
                          <a:spcPts val="0"/>
                        </a:spcAft>
                      </a:pPr>
                      <a:r>
                        <a:rPr lang="en-US" sz="1600">
                          <a:effectLst/>
                        </a:rPr>
                        <a:t>222 (37.4)</a:t>
                      </a:r>
                      <a:endParaRPr lang="en-US" sz="1800">
                        <a:effectLst/>
                        <a:latin typeface="Cambria" panose="02040503050406030204" pitchFamily="18" charset="0"/>
                        <a:ea typeface="Cambria" panose="02040503050406030204" pitchFamily="18" charset="0"/>
                        <a:cs typeface="Times New Roman" panose="02020603050405020304" pitchFamily="18" charset="0"/>
                      </a:endParaRPr>
                    </a:p>
                  </a:txBody>
                  <a:tcPr marL="56111" marR="56111" marT="0" marB="0" anchor="ctr"/>
                </a:tc>
              </a:tr>
              <a:tr h="375784">
                <a:tc>
                  <a:txBody>
                    <a:bodyPr/>
                    <a:lstStyle/>
                    <a:p>
                      <a:pPr marL="0" marR="0">
                        <a:spcBef>
                          <a:spcPts val="0"/>
                        </a:spcBef>
                        <a:spcAft>
                          <a:spcPts val="0"/>
                        </a:spcAft>
                      </a:pPr>
                      <a:r>
                        <a:rPr lang="en-US" sz="1600" smtClean="0">
                          <a:effectLst/>
                        </a:rPr>
                        <a:t>Tuổi: </a:t>
                      </a:r>
                      <a:r>
                        <a:rPr lang="en-US" sz="1600" dirty="0">
                          <a:effectLst/>
                        </a:rPr>
                        <a:t>Mean ± SD; </a:t>
                      </a:r>
                      <a:endParaRPr lang="en-US" sz="1800" dirty="0">
                        <a:effectLst/>
                      </a:endParaRPr>
                    </a:p>
                    <a:p>
                      <a:pPr marL="0" marR="0" indent="293370">
                        <a:spcBef>
                          <a:spcPts val="0"/>
                        </a:spcBef>
                        <a:spcAft>
                          <a:spcPts val="0"/>
                        </a:spcAft>
                      </a:pPr>
                      <a:r>
                        <a:rPr lang="en-US" sz="1600" dirty="0">
                          <a:effectLst/>
                        </a:rPr>
                        <a:t>(Range)</a:t>
                      </a:r>
                      <a:endParaRPr lang="en-US" sz="1800" dirty="0">
                        <a:effectLst/>
                        <a:latin typeface="Cambria" panose="02040503050406030204" pitchFamily="18" charset="0"/>
                        <a:ea typeface="Cambria" panose="02040503050406030204" pitchFamily="18" charset="0"/>
                        <a:cs typeface="Times New Roman" panose="02020603050405020304" pitchFamily="18" charset="0"/>
                      </a:endParaRPr>
                    </a:p>
                  </a:txBody>
                  <a:tcPr marL="56111" marR="56111" marT="0" marB="0" anchor="ctr"/>
                </a:tc>
                <a:tc>
                  <a:txBody>
                    <a:bodyPr/>
                    <a:lstStyle/>
                    <a:p>
                      <a:pPr marL="0" marR="0" algn="ctr">
                        <a:spcBef>
                          <a:spcPts val="0"/>
                        </a:spcBef>
                        <a:spcAft>
                          <a:spcPts val="0"/>
                        </a:spcAft>
                      </a:pPr>
                      <a:r>
                        <a:rPr lang="en-US" sz="1600" dirty="0">
                          <a:effectLst/>
                        </a:rPr>
                        <a:t>33.5 ± 8.8</a:t>
                      </a:r>
                      <a:endParaRPr lang="en-US" sz="1800" dirty="0">
                        <a:effectLst/>
                      </a:endParaRPr>
                    </a:p>
                    <a:p>
                      <a:pPr marL="0" marR="0" algn="ctr">
                        <a:spcBef>
                          <a:spcPts val="0"/>
                        </a:spcBef>
                        <a:spcAft>
                          <a:spcPts val="0"/>
                        </a:spcAft>
                      </a:pPr>
                      <a:r>
                        <a:rPr lang="en-US" sz="1600" dirty="0">
                          <a:effectLst/>
                        </a:rPr>
                        <a:t>(18 - 56)</a:t>
                      </a:r>
                      <a:endParaRPr lang="en-US" sz="1800" dirty="0">
                        <a:effectLst/>
                        <a:latin typeface="Cambria" panose="02040503050406030204" pitchFamily="18" charset="0"/>
                        <a:ea typeface="Cambria" panose="02040503050406030204" pitchFamily="18" charset="0"/>
                        <a:cs typeface="Times New Roman" panose="02020603050405020304" pitchFamily="18" charset="0"/>
                      </a:endParaRPr>
                    </a:p>
                  </a:txBody>
                  <a:tcPr marL="56111" marR="56111" marT="0" marB="0"/>
                </a:tc>
                <a:tc>
                  <a:txBody>
                    <a:bodyPr/>
                    <a:lstStyle/>
                    <a:p>
                      <a:pPr marL="0" marR="0" algn="ctr">
                        <a:spcBef>
                          <a:spcPts val="0"/>
                        </a:spcBef>
                        <a:spcAft>
                          <a:spcPts val="0"/>
                        </a:spcAft>
                      </a:pPr>
                      <a:r>
                        <a:rPr lang="en-US" sz="1600">
                          <a:effectLst/>
                        </a:rPr>
                        <a:t>35.2 ± 6.3</a:t>
                      </a:r>
                      <a:endParaRPr lang="en-US" sz="1800">
                        <a:effectLst/>
                      </a:endParaRPr>
                    </a:p>
                    <a:p>
                      <a:pPr marL="0" marR="0" algn="ctr">
                        <a:spcBef>
                          <a:spcPts val="0"/>
                        </a:spcBef>
                        <a:spcAft>
                          <a:spcPts val="0"/>
                        </a:spcAft>
                      </a:pPr>
                      <a:r>
                        <a:rPr lang="en-US" sz="1600">
                          <a:effectLst/>
                        </a:rPr>
                        <a:t>(20 – 64)</a:t>
                      </a:r>
                      <a:endParaRPr lang="en-US" sz="1800">
                        <a:effectLst/>
                        <a:latin typeface="Cambria" panose="02040503050406030204" pitchFamily="18" charset="0"/>
                        <a:ea typeface="Cambria" panose="02040503050406030204" pitchFamily="18" charset="0"/>
                        <a:cs typeface="Times New Roman" panose="02020603050405020304" pitchFamily="18" charset="0"/>
                      </a:endParaRPr>
                    </a:p>
                  </a:txBody>
                  <a:tcPr marL="56111" marR="56111" marT="0" marB="0"/>
                </a:tc>
                <a:tc>
                  <a:txBody>
                    <a:bodyPr/>
                    <a:lstStyle/>
                    <a:p>
                      <a:pPr marL="0" marR="0" algn="ctr">
                        <a:spcBef>
                          <a:spcPts val="0"/>
                        </a:spcBef>
                        <a:spcAft>
                          <a:spcPts val="0"/>
                        </a:spcAft>
                      </a:pPr>
                      <a:r>
                        <a:rPr lang="en-US" sz="1600">
                          <a:effectLst/>
                        </a:rPr>
                        <a:t>34.6 ± 7.3 </a:t>
                      </a:r>
                      <a:endParaRPr lang="en-US" sz="1800">
                        <a:effectLst/>
                      </a:endParaRPr>
                    </a:p>
                    <a:p>
                      <a:pPr marL="0" marR="0" algn="ctr">
                        <a:spcBef>
                          <a:spcPts val="0"/>
                        </a:spcBef>
                        <a:spcAft>
                          <a:spcPts val="0"/>
                        </a:spcAft>
                      </a:pPr>
                      <a:r>
                        <a:rPr lang="en-US" sz="1600">
                          <a:effectLst/>
                        </a:rPr>
                        <a:t>(18 – 64)</a:t>
                      </a:r>
                      <a:endParaRPr lang="en-US" sz="1800">
                        <a:effectLst/>
                        <a:latin typeface="Cambria" panose="02040503050406030204" pitchFamily="18" charset="0"/>
                        <a:ea typeface="Cambria" panose="02040503050406030204" pitchFamily="18" charset="0"/>
                        <a:cs typeface="Times New Roman" panose="02020603050405020304" pitchFamily="18" charset="0"/>
                      </a:endParaRPr>
                    </a:p>
                  </a:txBody>
                  <a:tcPr marL="56111" marR="56111" marT="0" marB="0" anchor="ctr"/>
                </a:tc>
              </a:tr>
              <a:tr h="187892">
                <a:tc>
                  <a:txBody>
                    <a:bodyPr/>
                    <a:lstStyle/>
                    <a:p>
                      <a:pPr marL="0" marR="0">
                        <a:spcBef>
                          <a:spcPts val="0"/>
                        </a:spcBef>
                        <a:spcAft>
                          <a:spcPts val="0"/>
                        </a:spcAft>
                      </a:pPr>
                      <a:r>
                        <a:rPr lang="en-US" sz="1600" smtClean="0">
                          <a:effectLst/>
                        </a:rPr>
                        <a:t>Trình</a:t>
                      </a:r>
                      <a:r>
                        <a:rPr lang="en-US" sz="1600" baseline="0" smtClean="0">
                          <a:effectLst/>
                        </a:rPr>
                        <a:t> độ học vấn</a:t>
                      </a:r>
                      <a:endParaRPr lang="en-US" sz="1800" dirty="0">
                        <a:effectLst/>
                        <a:latin typeface="Cambria" panose="02040503050406030204" pitchFamily="18" charset="0"/>
                        <a:ea typeface="Cambria" panose="02040503050406030204" pitchFamily="18" charset="0"/>
                        <a:cs typeface="Times New Roman" panose="02020603050405020304" pitchFamily="18" charset="0"/>
                      </a:endParaRPr>
                    </a:p>
                  </a:txBody>
                  <a:tcPr marL="56111" marR="56111" marT="0" marB="0" anchor="ctr"/>
                </a:tc>
                <a:tc>
                  <a:txBody>
                    <a:bodyPr/>
                    <a:lstStyle/>
                    <a:p>
                      <a:pPr marL="0" marR="0">
                        <a:spcBef>
                          <a:spcPts val="0"/>
                        </a:spcBef>
                        <a:spcAft>
                          <a:spcPts val="0"/>
                        </a:spcAft>
                      </a:pPr>
                      <a:r>
                        <a:rPr lang="en-US" sz="1600" dirty="0">
                          <a:effectLst/>
                        </a:rPr>
                        <a:t> </a:t>
                      </a:r>
                      <a:endParaRPr lang="en-US" sz="1800" dirty="0">
                        <a:effectLst/>
                        <a:latin typeface="Cambria" panose="02040503050406030204" pitchFamily="18" charset="0"/>
                        <a:ea typeface="Cambria" panose="02040503050406030204" pitchFamily="18" charset="0"/>
                        <a:cs typeface="Times New Roman" panose="02020603050405020304" pitchFamily="18" charset="0"/>
                      </a:endParaRPr>
                    </a:p>
                  </a:txBody>
                  <a:tcPr marL="56111" marR="56111" marT="0" marB="0"/>
                </a:tc>
                <a:tc>
                  <a:txBody>
                    <a:bodyPr/>
                    <a:lstStyle/>
                    <a:p>
                      <a:pPr marL="0" marR="0">
                        <a:spcBef>
                          <a:spcPts val="0"/>
                        </a:spcBef>
                        <a:spcAft>
                          <a:spcPts val="0"/>
                        </a:spcAft>
                      </a:pPr>
                      <a:r>
                        <a:rPr lang="en-US" sz="1600" dirty="0">
                          <a:effectLst/>
                        </a:rPr>
                        <a:t> </a:t>
                      </a:r>
                      <a:endParaRPr lang="en-US" sz="1800" dirty="0">
                        <a:effectLst/>
                        <a:latin typeface="Cambria" panose="02040503050406030204" pitchFamily="18" charset="0"/>
                        <a:ea typeface="Cambria" panose="02040503050406030204" pitchFamily="18" charset="0"/>
                        <a:cs typeface="Times New Roman" panose="02020603050405020304" pitchFamily="18" charset="0"/>
                      </a:endParaRPr>
                    </a:p>
                  </a:txBody>
                  <a:tcPr marL="56111" marR="56111" marT="0" marB="0"/>
                </a:tc>
                <a:tc>
                  <a:txBody>
                    <a:bodyPr/>
                    <a:lstStyle/>
                    <a:p>
                      <a:endParaRPr lang="en-US" sz="1400">
                        <a:effectLst/>
                        <a:latin typeface="Cambria" panose="02040503050406030204" pitchFamily="18" charset="0"/>
                      </a:endParaRPr>
                    </a:p>
                  </a:txBody>
                  <a:tcPr marL="56111" marR="56111" marT="0" marB="0" anchor="ctr"/>
                </a:tc>
              </a:tr>
              <a:tr h="187892">
                <a:tc>
                  <a:txBody>
                    <a:bodyPr/>
                    <a:lstStyle/>
                    <a:p>
                      <a:pPr marL="457200" marR="0" indent="0" algn="l">
                        <a:spcBef>
                          <a:spcPts val="0"/>
                        </a:spcBef>
                        <a:spcAft>
                          <a:spcPts val="0"/>
                        </a:spcAft>
                      </a:pPr>
                      <a:r>
                        <a:rPr lang="en-US" sz="1600" smtClean="0">
                          <a:effectLst/>
                        </a:rPr>
                        <a:t>Dưới</a:t>
                      </a:r>
                      <a:r>
                        <a:rPr lang="en-US" sz="1600" baseline="0" smtClean="0">
                          <a:effectLst/>
                        </a:rPr>
                        <a:t> phổ thông</a:t>
                      </a:r>
                      <a:endParaRPr lang="en-US" sz="1800" dirty="0">
                        <a:effectLst/>
                        <a:latin typeface="Cambria" panose="02040503050406030204" pitchFamily="18" charset="0"/>
                        <a:ea typeface="Cambria" panose="02040503050406030204" pitchFamily="18" charset="0"/>
                        <a:cs typeface="Times New Roman" panose="02020603050405020304" pitchFamily="18" charset="0"/>
                      </a:endParaRPr>
                    </a:p>
                  </a:txBody>
                  <a:tcPr marL="56111" marR="56111" marT="0" marB="0" anchor="ctr"/>
                </a:tc>
                <a:tc>
                  <a:txBody>
                    <a:bodyPr/>
                    <a:lstStyle/>
                    <a:p>
                      <a:pPr marL="0" marR="0" algn="ctr">
                        <a:spcBef>
                          <a:spcPts val="0"/>
                        </a:spcBef>
                        <a:spcAft>
                          <a:spcPts val="0"/>
                        </a:spcAft>
                      </a:pPr>
                      <a:r>
                        <a:rPr lang="en-US" sz="1600" dirty="0">
                          <a:effectLst/>
                        </a:rPr>
                        <a:t>99 (49.7)</a:t>
                      </a:r>
                      <a:endParaRPr lang="en-US" sz="1800" dirty="0">
                        <a:effectLst/>
                        <a:latin typeface="Cambria" panose="02040503050406030204" pitchFamily="18" charset="0"/>
                        <a:ea typeface="Cambria" panose="02040503050406030204" pitchFamily="18" charset="0"/>
                        <a:cs typeface="Times New Roman" panose="02020603050405020304" pitchFamily="18" charset="0"/>
                      </a:endParaRPr>
                    </a:p>
                  </a:txBody>
                  <a:tcPr marL="56111" marR="56111" marT="0" marB="0"/>
                </a:tc>
                <a:tc>
                  <a:txBody>
                    <a:bodyPr/>
                    <a:lstStyle/>
                    <a:p>
                      <a:pPr marL="0" marR="0" algn="ctr">
                        <a:spcBef>
                          <a:spcPts val="0"/>
                        </a:spcBef>
                        <a:spcAft>
                          <a:spcPts val="0"/>
                        </a:spcAft>
                      </a:pPr>
                      <a:r>
                        <a:rPr lang="en-US" sz="1600">
                          <a:effectLst/>
                        </a:rPr>
                        <a:t>182 (46.2)</a:t>
                      </a:r>
                      <a:endParaRPr lang="en-US" sz="1800">
                        <a:effectLst/>
                        <a:latin typeface="Cambria" panose="02040503050406030204" pitchFamily="18" charset="0"/>
                        <a:ea typeface="Cambria" panose="02040503050406030204" pitchFamily="18" charset="0"/>
                        <a:cs typeface="Times New Roman" panose="02020603050405020304" pitchFamily="18" charset="0"/>
                      </a:endParaRPr>
                    </a:p>
                  </a:txBody>
                  <a:tcPr marL="56111" marR="56111" marT="0" marB="0"/>
                </a:tc>
                <a:tc>
                  <a:txBody>
                    <a:bodyPr/>
                    <a:lstStyle/>
                    <a:p>
                      <a:pPr marL="0" marR="0" algn="ctr">
                        <a:spcBef>
                          <a:spcPts val="0"/>
                        </a:spcBef>
                        <a:spcAft>
                          <a:spcPts val="0"/>
                        </a:spcAft>
                      </a:pPr>
                      <a:r>
                        <a:rPr lang="en-US" sz="1600">
                          <a:effectLst/>
                        </a:rPr>
                        <a:t>281 (47.4)</a:t>
                      </a:r>
                      <a:endParaRPr lang="en-US" sz="1800">
                        <a:effectLst/>
                        <a:latin typeface="Cambria" panose="02040503050406030204" pitchFamily="18" charset="0"/>
                        <a:ea typeface="Cambria" panose="02040503050406030204" pitchFamily="18" charset="0"/>
                        <a:cs typeface="Times New Roman" panose="02020603050405020304" pitchFamily="18" charset="0"/>
                      </a:endParaRPr>
                    </a:p>
                  </a:txBody>
                  <a:tcPr marL="56111" marR="56111" marT="0" marB="0" anchor="ctr"/>
                </a:tc>
              </a:tr>
              <a:tr h="187892">
                <a:tc>
                  <a:txBody>
                    <a:bodyPr/>
                    <a:lstStyle/>
                    <a:p>
                      <a:pPr marL="0" marR="0" algn="l">
                        <a:spcBef>
                          <a:spcPts val="0"/>
                        </a:spcBef>
                        <a:spcAft>
                          <a:spcPts val="0"/>
                        </a:spcAft>
                      </a:pPr>
                      <a:r>
                        <a:rPr lang="en-US" sz="1600" smtClean="0">
                          <a:effectLst/>
                        </a:rPr>
                        <a:t>Nghề</a:t>
                      </a:r>
                      <a:r>
                        <a:rPr lang="en-US" sz="1600" baseline="0" smtClean="0">
                          <a:effectLst/>
                        </a:rPr>
                        <a:t> nghiệp</a:t>
                      </a:r>
                      <a:endParaRPr lang="en-US" sz="1800" dirty="0">
                        <a:effectLst/>
                        <a:latin typeface="Cambria" panose="02040503050406030204" pitchFamily="18" charset="0"/>
                        <a:ea typeface="Cambria" panose="02040503050406030204" pitchFamily="18" charset="0"/>
                        <a:cs typeface="Times New Roman" panose="02020603050405020304" pitchFamily="18" charset="0"/>
                      </a:endParaRPr>
                    </a:p>
                  </a:txBody>
                  <a:tcPr marL="56111" marR="56111" marT="0" marB="0" anchor="ctr"/>
                </a:tc>
                <a:tc>
                  <a:txBody>
                    <a:bodyPr/>
                    <a:lstStyle/>
                    <a:p>
                      <a:pPr marL="0" marR="0">
                        <a:spcBef>
                          <a:spcPts val="0"/>
                        </a:spcBef>
                        <a:spcAft>
                          <a:spcPts val="0"/>
                        </a:spcAft>
                      </a:pPr>
                      <a:r>
                        <a:rPr lang="en-US" sz="1600">
                          <a:effectLst/>
                        </a:rPr>
                        <a:t> </a:t>
                      </a:r>
                      <a:endParaRPr lang="en-US" sz="1800">
                        <a:effectLst/>
                        <a:latin typeface="Cambria" panose="02040503050406030204" pitchFamily="18" charset="0"/>
                        <a:ea typeface="Cambria" panose="02040503050406030204" pitchFamily="18" charset="0"/>
                        <a:cs typeface="Times New Roman" panose="02020603050405020304" pitchFamily="18" charset="0"/>
                      </a:endParaRPr>
                    </a:p>
                  </a:txBody>
                  <a:tcPr marL="56111" marR="56111" marT="0" marB="0"/>
                </a:tc>
                <a:tc>
                  <a:txBody>
                    <a:bodyPr/>
                    <a:lstStyle/>
                    <a:p>
                      <a:pPr marL="0" marR="0">
                        <a:spcBef>
                          <a:spcPts val="0"/>
                        </a:spcBef>
                        <a:spcAft>
                          <a:spcPts val="0"/>
                        </a:spcAft>
                      </a:pPr>
                      <a:r>
                        <a:rPr lang="en-US" sz="1600" dirty="0">
                          <a:effectLst/>
                        </a:rPr>
                        <a:t> </a:t>
                      </a:r>
                      <a:endParaRPr lang="en-US" sz="1800" dirty="0">
                        <a:effectLst/>
                        <a:latin typeface="Cambria" panose="02040503050406030204" pitchFamily="18" charset="0"/>
                        <a:ea typeface="Cambria" panose="02040503050406030204" pitchFamily="18" charset="0"/>
                        <a:cs typeface="Times New Roman" panose="02020603050405020304" pitchFamily="18" charset="0"/>
                      </a:endParaRPr>
                    </a:p>
                  </a:txBody>
                  <a:tcPr marL="56111" marR="56111" marT="0" marB="0"/>
                </a:tc>
                <a:tc>
                  <a:txBody>
                    <a:bodyPr/>
                    <a:lstStyle/>
                    <a:p>
                      <a:endParaRPr lang="en-US" sz="1400">
                        <a:effectLst/>
                        <a:latin typeface="Cambria" panose="02040503050406030204" pitchFamily="18" charset="0"/>
                      </a:endParaRPr>
                    </a:p>
                  </a:txBody>
                  <a:tcPr marL="56111" marR="56111" marT="0" marB="0" anchor="ctr"/>
                </a:tc>
              </a:tr>
              <a:tr h="187892">
                <a:tc>
                  <a:txBody>
                    <a:bodyPr/>
                    <a:lstStyle/>
                    <a:p>
                      <a:pPr marL="457200" marR="0" indent="0" algn="l">
                        <a:spcBef>
                          <a:spcPts val="0"/>
                        </a:spcBef>
                        <a:spcAft>
                          <a:spcPts val="0"/>
                        </a:spcAft>
                      </a:pPr>
                      <a:r>
                        <a:rPr lang="en-US" sz="1600" smtClean="0">
                          <a:effectLst/>
                        </a:rPr>
                        <a:t>Có</a:t>
                      </a:r>
                      <a:r>
                        <a:rPr lang="en-US" sz="1600" baseline="0" smtClean="0">
                          <a:effectLst/>
                        </a:rPr>
                        <a:t> việc làm</a:t>
                      </a:r>
                      <a:endParaRPr lang="en-US" sz="1800" dirty="0">
                        <a:effectLst/>
                        <a:latin typeface="Cambria" panose="02040503050406030204" pitchFamily="18" charset="0"/>
                        <a:ea typeface="Cambria" panose="02040503050406030204" pitchFamily="18" charset="0"/>
                        <a:cs typeface="Times New Roman" panose="02020603050405020304" pitchFamily="18" charset="0"/>
                      </a:endParaRPr>
                    </a:p>
                  </a:txBody>
                  <a:tcPr marL="56111" marR="56111" marT="0" marB="0" anchor="ctr"/>
                </a:tc>
                <a:tc>
                  <a:txBody>
                    <a:bodyPr/>
                    <a:lstStyle/>
                    <a:p>
                      <a:pPr marL="0" marR="0" algn="ctr">
                        <a:spcBef>
                          <a:spcPts val="0"/>
                        </a:spcBef>
                        <a:spcAft>
                          <a:spcPts val="0"/>
                        </a:spcAft>
                      </a:pPr>
                      <a:r>
                        <a:rPr lang="en-US" sz="1600">
                          <a:effectLst/>
                        </a:rPr>
                        <a:t>174 (87.4)</a:t>
                      </a:r>
                      <a:endParaRPr lang="en-US" sz="1800">
                        <a:effectLst/>
                        <a:latin typeface="Cambria" panose="02040503050406030204" pitchFamily="18" charset="0"/>
                        <a:ea typeface="Cambria" panose="02040503050406030204" pitchFamily="18" charset="0"/>
                        <a:cs typeface="Times New Roman" panose="02020603050405020304" pitchFamily="18" charset="0"/>
                      </a:endParaRPr>
                    </a:p>
                  </a:txBody>
                  <a:tcPr marL="56111" marR="56111" marT="0" marB="0"/>
                </a:tc>
                <a:tc>
                  <a:txBody>
                    <a:bodyPr/>
                    <a:lstStyle/>
                    <a:p>
                      <a:pPr marL="0" marR="0" algn="ctr">
                        <a:spcBef>
                          <a:spcPts val="0"/>
                        </a:spcBef>
                        <a:spcAft>
                          <a:spcPts val="0"/>
                        </a:spcAft>
                      </a:pPr>
                      <a:r>
                        <a:rPr lang="en-US" sz="1600" dirty="0">
                          <a:effectLst/>
                        </a:rPr>
                        <a:t>326 (82.7)</a:t>
                      </a:r>
                      <a:endParaRPr lang="en-US" sz="1800" dirty="0">
                        <a:effectLst/>
                        <a:latin typeface="Cambria" panose="02040503050406030204" pitchFamily="18" charset="0"/>
                        <a:ea typeface="Cambria" panose="02040503050406030204" pitchFamily="18" charset="0"/>
                        <a:cs typeface="Times New Roman" panose="02020603050405020304" pitchFamily="18" charset="0"/>
                      </a:endParaRPr>
                    </a:p>
                  </a:txBody>
                  <a:tcPr marL="56111" marR="56111" marT="0" marB="0"/>
                </a:tc>
                <a:tc>
                  <a:txBody>
                    <a:bodyPr/>
                    <a:lstStyle/>
                    <a:p>
                      <a:pPr marL="0" marR="0" algn="ctr">
                        <a:spcBef>
                          <a:spcPts val="0"/>
                        </a:spcBef>
                        <a:spcAft>
                          <a:spcPts val="0"/>
                        </a:spcAft>
                      </a:pPr>
                      <a:r>
                        <a:rPr lang="en-US" sz="1600">
                          <a:effectLst/>
                        </a:rPr>
                        <a:t>500 (84.3)</a:t>
                      </a:r>
                      <a:endParaRPr lang="en-US" sz="1800">
                        <a:effectLst/>
                        <a:latin typeface="Cambria" panose="02040503050406030204" pitchFamily="18" charset="0"/>
                        <a:ea typeface="Cambria" panose="02040503050406030204" pitchFamily="18" charset="0"/>
                        <a:cs typeface="Times New Roman" panose="02020603050405020304" pitchFamily="18" charset="0"/>
                      </a:endParaRPr>
                    </a:p>
                  </a:txBody>
                  <a:tcPr marL="56111" marR="56111" marT="0" marB="0" anchor="ctr"/>
                </a:tc>
              </a:tr>
              <a:tr h="187892">
                <a:tc>
                  <a:txBody>
                    <a:bodyPr/>
                    <a:lstStyle/>
                    <a:p>
                      <a:pPr marL="457200" marR="0" indent="0" algn="l">
                        <a:spcBef>
                          <a:spcPts val="0"/>
                        </a:spcBef>
                        <a:spcAft>
                          <a:spcPts val="0"/>
                        </a:spcAft>
                      </a:pPr>
                      <a:r>
                        <a:rPr lang="en-US" sz="1600" smtClean="0">
                          <a:effectLst/>
                        </a:rPr>
                        <a:t>Thất</a:t>
                      </a:r>
                      <a:r>
                        <a:rPr lang="en-US" sz="1600" baseline="0" smtClean="0">
                          <a:effectLst/>
                        </a:rPr>
                        <a:t> nghiệp</a:t>
                      </a:r>
                      <a:endParaRPr lang="en-US" sz="1800" dirty="0">
                        <a:effectLst/>
                        <a:latin typeface="Cambria" panose="02040503050406030204" pitchFamily="18" charset="0"/>
                        <a:ea typeface="Cambria" panose="02040503050406030204" pitchFamily="18" charset="0"/>
                        <a:cs typeface="Times New Roman" panose="02020603050405020304" pitchFamily="18" charset="0"/>
                      </a:endParaRPr>
                    </a:p>
                  </a:txBody>
                  <a:tcPr marL="56111" marR="56111" marT="0" marB="0" anchor="ctr"/>
                </a:tc>
                <a:tc>
                  <a:txBody>
                    <a:bodyPr/>
                    <a:lstStyle/>
                    <a:p>
                      <a:pPr marL="0" marR="0" algn="ctr">
                        <a:spcBef>
                          <a:spcPts val="0"/>
                        </a:spcBef>
                        <a:spcAft>
                          <a:spcPts val="0"/>
                        </a:spcAft>
                      </a:pPr>
                      <a:r>
                        <a:rPr lang="en-US" sz="1600">
                          <a:effectLst/>
                        </a:rPr>
                        <a:t>25 (12.6)</a:t>
                      </a:r>
                      <a:endParaRPr lang="en-US" sz="1800">
                        <a:effectLst/>
                        <a:latin typeface="Cambria" panose="02040503050406030204" pitchFamily="18" charset="0"/>
                        <a:ea typeface="Cambria" panose="02040503050406030204" pitchFamily="18" charset="0"/>
                        <a:cs typeface="Times New Roman" panose="02020603050405020304" pitchFamily="18" charset="0"/>
                      </a:endParaRPr>
                    </a:p>
                  </a:txBody>
                  <a:tcPr marL="56111" marR="56111" marT="0" marB="0"/>
                </a:tc>
                <a:tc>
                  <a:txBody>
                    <a:bodyPr/>
                    <a:lstStyle/>
                    <a:p>
                      <a:pPr marL="0" marR="0" algn="ctr">
                        <a:spcBef>
                          <a:spcPts val="0"/>
                        </a:spcBef>
                        <a:spcAft>
                          <a:spcPts val="0"/>
                        </a:spcAft>
                      </a:pPr>
                      <a:r>
                        <a:rPr lang="en-US" sz="1600" dirty="0">
                          <a:effectLst/>
                        </a:rPr>
                        <a:t>68 (17.3)</a:t>
                      </a:r>
                      <a:endParaRPr lang="en-US" sz="1800" dirty="0">
                        <a:effectLst/>
                        <a:latin typeface="Cambria" panose="02040503050406030204" pitchFamily="18" charset="0"/>
                        <a:ea typeface="Cambria" panose="02040503050406030204" pitchFamily="18" charset="0"/>
                        <a:cs typeface="Times New Roman" panose="02020603050405020304" pitchFamily="18" charset="0"/>
                      </a:endParaRPr>
                    </a:p>
                  </a:txBody>
                  <a:tcPr marL="56111" marR="56111" marT="0" marB="0"/>
                </a:tc>
                <a:tc>
                  <a:txBody>
                    <a:bodyPr/>
                    <a:lstStyle/>
                    <a:p>
                      <a:pPr marL="0" marR="0" algn="ctr">
                        <a:spcBef>
                          <a:spcPts val="0"/>
                        </a:spcBef>
                        <a:spcAft>
                          <a:spcPts val="0"/>
                        </a:spcAft>
                      </a:pPr>
                      <a:r>
                        <a:rPr lang="en-US" sz="1600">
                          <a:effectLst/>
                        </a:rPr>
                        <a:t>93 (15.7)</a:t>
                      </a:r>
                      <a:endParaRPr lang="en-US" sz="1800">
                        <a:effectLst/>
                        <a:latin typeface="Cambria" panose="02040503050406030204" pitchFamily="18" charset="0"/>
                        <a:ea typeface="Cambria" panose="02040503050406030204" pitchFamily="18" charset="0"/>
                        <a:cs typeface="Times New Roman" panose="02020603050405020304" pitchFamily="18" charset="0"/>
                      </a:endParaRPr>
                    </a:p>
                  </a:txBody>
                  <a:tcPr marL="56111" marR="56111" marT="0" marB="0" anchor="ctr"/>
                </a:tc>
              </a:tr>
              <a:tr h="187892">
                <a:tc>
                  <a:txBody>
                    <a:bodyPr/>
                    <a:lstStyle/>
                    <a:p>
                      <a:pPr marL="0" marR="0" algn="l">
                        <a:spcBef>
                          <a:spcPts val="0"/>
                        </a:spcBef>
                        <a:spcAft>
                          <a:spcPts val="0"/>
                        </a:spcAft>
                      </a:pPr>
                      <a:r>
                        <a:rPr lang="en-US" sz="1600" smtClean="0">
                          <a:effectLst/>
                        </a:rPr>
                        <a:t>Thu nhập (mỗi</a:t>
                      </a:r>
                      <a:r>
                        <a:rPr lang="en-US" sz="1600" baseline="0" smtClean="0">
                          <a:effectLst/>
                        </a:rPr>
                        <a:t> tháng</a:t>
                      </a:r>
                      <a:r>
                        <a:rPr lang="en-US" sz="1600" smtClean="0">
                          <a:effectLst/>
                        </a:rPr>
                        <a:t>)</a:t>
                      </a:r>
                      <a:endParaRPr lang="en-US" sz="1800" dirty="0">
                        <a:effectLst/>
                        <a:latin typeface="Cambria" panose="02040503050406030204" pitchFamily="18" charset="0"/>
                        <a:ea typeface="Cambria" panose="02040503050406030204" pitchFamily="18" charset="0"/>
                        <a:cs typeface="Times New Roman" panose="02020603050405020304" pitchFamily="18" charset="0"/>
                      </a:endParaRPr>
                    </a:p>
                  </a:txBody>
                  <a:tcPr marL="56111" marR="56111" marT="0" marB="0" anchor="ctr"/>
                </a:tc>
                <a:tc>
                  <a:txBody>
                    <a:bodyPr/>
                    <a:lstStyle/>
                    <a:p>
                      <a:pPr marL="0" marR="0">
                        <a:spcBef>
                          <a:spcPts val="0"/>
                        </a:spcBef>
                        <a:spcAft>
                          <a:spcPts val="0"/>
                        </a:spcAft>
                      </a:pPr>
                      <a:r>
                        <a:rPr lang="en-US" sz="1600">
                          <a:effectLst/>
                        </a:rPr>
                        <a:t> </a:t>
                      </a:r>
                      <a:endParaRPr lang="en-US" sz="1800">
                        <a:effectLst/>
                        <a:latin typeface="Cambria" panose="02040503050406030204" pitchFamily="18" charset="0"/>
                        <a:ea typeface="Cambria" panose="02040503050406030204" pitchFamily="18" charset="0"/>
                        <a:cs typeface="Times New Roman" panose="02020603050405020304" pitchFamily="18" charset="0"/>
                      </a:endParaRPr>
                    </a:p>
                  </a:txBody>
                  <a:tcPr marL="56111" marR="56111" marT="0" marB="0"/>
                </a:tc>
                <a:tc>
                  <a:txBody>
                    <a:bodyPr/>
                    <a:lstStyle/>
                    <a:p>
                      <a:pPr marL="0" marR="0">
                        <a:spcBef>
                          <a:spcPts val="0"/>
                        </a:spcBef>
                        <a:spcAft>
                          <a:spcPts val="0"/>
                        </a:spcAft>
                      </a:pPr>
                      <a:r>
                        <a:rPr lang="en-US" sz="1600" dirty="0">
                          <a:effectLst/>
                        </a:rPr>
                        <a:t> </a:t>
                      </a:r>
                      <a:endParaRPr lang="en-US" sz="1800" dirty="0">
                        <a:effectLst/>
                        <a:latin typeface="Cambria" panose="02040503050406030204" pitchFamily="18" charset="0"/>
                        <a:ea typeface="Cambria" panose="02040503050406030204" pitchFamily="18" charset="0"/>
                        <a:cs typeface="Times New Roman" panose="02020603050405020304" pitchFamily="18" charset="0"/>
                      </a:endParaRPr>
                    </a:p>
                  </a:txBody>
                  <a:tcPr marL="56111" marR="56111" marT="0" marB="0"/>
                </a:tc>
                <a:tc>
                  <a:txBody>
                    <a:bodyPr/>
                    <a:lstStyle/>
                    <a:p>
                      <a:endParaRPr lang="en-US" sz="1400">
                        <a:effectLst/>
                        <a:latin typeface="Cambria" panose="02040503050406030204" pitchFamily="18" charset="0"/>
                      </a:endParaRPr>
                    </a:p>
                  </a:txBody>
                  <a:tcPr marL="56111" marR="56111" marT="0" marB="0" anchor="ctr"/>
                </a:tc>
              </a:tr>
              <a:tr h="187892">
                <a:tc>
                  <a:txBody>
                    <a:bodyPr/>
                    <a:lstStyle/>
                    <a:p>
                      <a:pPr marL="457200" marR="0" indent="0" algn="l">
                        <a:spcBef>
                          <a:spcPts val="0"/>
                        </a:spcBef>
                        <a:spcAft>
                          <a:spcPts val="0"/>
                        </a:spcAft>
                      </a:pPr>
                      <a:r>
                        <a:rPr lang="en-US" sz="1600" smtClean="0">
                          <a:effectLst/>
                        </a:rPr>
                        <a:t>Dưới </a:t>
                      </a:r>
                      <a:r>
                        <a:rPr lang="en-US" sz="1600" dirty="0">
                          <a:effectLst/>
                        </a:rPr>
                        <a:t>~$</a:t>
                      </a:r>
                      <a:r>
                        <a:rPr lang="en-US" sz="1600" dirty="0" smtClean="0">
                          <a:effectLst/>
                        </a:rPr>
                        <a:t>100</a:t>
                      </a:r>
                      <a:endParaRPr lang="en-US" sz="1800" dirty="0">
                        <a:effectLst/>
                        <a:latin typeface="Cambria" panose="02040503050406030204" pitchFamily="18" charset="0"/>
                        <a:ea typeface="Cambria" panose="02040503050406030204" pitchFamily="18" charset="0"/>
                        <a:cs typeface="Times New Roman" panose="02020603050405020304" pitchFamily="18" charset="0"/>
                      </a:endParaRPr>
                    </a:p>
                  </a:txBody>
                  <a:tcPr marL="56111" marR="56111" marT="0" marB="0" anchor="ctr"/>
                </a:tc>
                <a:tc>
                  <a:txBody>
                    <a:bodyPr/>
                    <a:lstStyle/>
                    <a:p>
                      <a:pPr marL="0" marR="0" algn="ctr">
                        <a:spcBef>
                          <a:spcPts val="0"/>
                        </a:spcBef>
                        <a:spcAft>
                          <a:spcPts val="0"/>
                        </a:spcAft>
                      </a:pPr>
                      <a:r>
                        <a:rPr lang="en-US" sz="1600">
                          <a:effectLst/>
                        </a:rPr>
                        <a:t>23 (11.6)</a:t>
                      </a:r>
                      <a:endParaRPr lang="en-US" sz="1800">
                        <a:effectLst/>
                        <a:latin typeface="Cambria" panose="02040503050406030204" pitchFamily="18" charset="0"/>
                        <a:ea typeface="Cambria" panose="02040503050406030204" pitchFamily="18" charset="0"/>
                        <a:cs typeface="Times New Roman" panose="02020603050405020304" pitchFamily="18" charset="0"/>
                      </a:endParaRPr>
                    </a:p>
                  </a:txBody>
                  <a:tcPr marL="56111" marR="56111" marT="0" marB="0"/>
                </a:tc>
                <a:tc>
                  <a:txBody>
                    <a:bodyPr/>
                    <a:lstStyle/>
                    <a:p>
                      <a:pPr marL="0" marR="0" algn="ctr">
                        <a:spcBef>
                          <a:spcPts val="0"/>
                        </a:spcBef>
                        <a:spcAft>
                          <a:spcPts val="0"/>
                        </a:spcAft>
                      </a:pPr>
                      <a:r>
                        <a:rPr lang="en-US" sz="1600" dirty="0">
                          <a:effectLst/>
                        </a:rPr>
                        <a:t>96 (24.4)</a:t>
                      </a:r>
                      <a:endParaRPr lang="en-US" sz="1800" dirty="0">
                        <a:effectLst/>
                        <a:latin typeface="Cambria" panose="02040503050406030204" pitchFamily="18" charset="0"/>
                        <a:ea typeface="Cambria" panose="02040503050406030204" pitchFamily="18" charset="0"/>
                        <a:cs typeface="Times New Roman" panose="02020603050405020304" pitchFamily="18" charset="0"/>
                      </a:endParaRPr>
                    </a:p>
                  </a:txBody>
                  <a:tcPr marL="56111" marR="56111" marT="0" marB="0"/>
                </a:tc>
                <a:tc>
                  <a:txBody>
                    <a:bodyPr/>
                    <a:lstStyle/>
                    <a:p>
                      <a:pPr marL="0" marR="0" algn="ctr">
                        <a:spcBef>
                          <a:spcPts val="0"/>
                        </a:spcBef>
                        <a:spcAft>
                          <a:spcPts val="0"/>
                        </a:spcAft>
                      </a:pPr>
                      <a:r>
                        <a:rPr lang="en-US" sz="1600">
                          <a:effectLst/>
                        </a:rPr>
                        <a:t>119 (20.1)</a:t>
                      </a:r>
                      <a:endParaRPr lang="en-US" sz="1800">
                        <a:effectLst/>
                        <a:latin typeface="Cambria" panose="02040503050406030204" pitchFamily="18" charset="0"/>
                        <a:ea typeface="Cambria" panose="02040503050406030204" pitchFamily="18" charset="0"/>
                        <a:cs typeface="Times New Roman" panose="02020603050405020304" pitchFamily="18" charset="0"/>
                      </a:endParaRPr>
                    </a:p>
                  </a:txBody>
                  <a:tcPr marL="56111" marR="56111" marT="0" marB="0" anchor="ctr"/>
                </a:tc>
              </a:tr>
              <a:tr h="187892">
                <a:tc>
                  <a:txBody>
                    <a:bodyPr/>
                    <a:lstStyle/>
                    <a:p>
                      <a:pPr marL="457200" marR="0" indent="0" algn="l">
                        <a:spcBef>
                          <a:spcPts val="0"/>
                        </a:spcBef>
                        <a:spcAft>
                          <a:spcPts val="0"/>
                        </a:spcAft>
                      </a:pPr>
                      <a:r>
                        <a:rPr lang="en-US" sz="1600" dirty="0">
                          <a:effectLst/>
                        </a:rPr>
                        <a:t>~$100 – $</a:t>
                      </a:r>
                      <a:r>
                        <a:rPr lang="en-US" sz="1600" dirty="0" smtClean="0">
                          <a:effectLst/>
                        </a:rPr>
                        <a:t>200</a:t>
                      </a:r>
                      <a:endParaRPr lang="en-US" sz="1800" dirty="0">
                        <a:effectLst/>
                        <a:latin typeface="Cambria" panose="02040503050406030204" pitchFamily="18" charset="0"/>
                        <a:ea typeface="Cambria" panose="02040503050406030204" pitchFamily="18" charset="0"/>
                        <a:cs typeface="Times New Roman" panose="02020603050405020304" pitchFamily="18" charset="0"/>
                      </a:endParaRPr>
                    </a:p>
                  </a:txBody>
                  <a:tcPr marL="56111" marR="56111" marT="0" marB="0" anchor="ctr"/>
                </a:tc>
                <a:tc>
                  <a:txBody>
                    <a:bodyPr/>
                    <a:lstStyle/>
                    <a:p>
                      <a:pPr marL="0" marR="0" algn="ctr">
                        <a:spcBef>
                          <a:spcPts val="0"/>
                        </a:spcBef>
                        <a:spcAft>
                          <a:spcPts val="0"/>
                        </a:spcAft>
                      </a:pPr>
                      <a:r>
                        <a:rPr lang="en-US" sz="1600">
                          <a:effectLst/>
                        </a:rPr>
                        <a:t>93 (46.7)</a:t>
                      </a:r>
                      <a:endParaRPr lang="en-US" sz="1800">
                        <a:effectLst/>
                        <a:latin typeface="Cambria" panose="02040503050406030204" pitchFamily="18" charset="0"/>
                        <a:ea typeface="Cambria" panose="02040503050406030204" pitchFamily="18" charset="0"/>
                        <a:cs typeface="Times New Roman" panose="02020603050405020304" pitchFamily="18" charset="0"/>
                      </a:endParaRPr>
                    </a:p>
                  </a:txBody>
                  <a:tcPr marL="56111" marR="56111" marT="0" marB="0"/>
                </a:tc>
                <a:tc>
                  <a:txBody>
                    <a:bodyPr/>
                    <a:lstStyle/>
                    <a:p>
                      <a:pPr marL="0" marR="0" algn="ctr">
                        <a:spcBef>
                          <a:spcPts val="0"/>
                        </a:spcBef>
                        <a:spcAft>
                          <a:spcPts val="0"/>
                        </a:spcAft>
                      </a:pPr>
                      <a:r>
                        <a:rPr lang="en-US" sz="1600" dirty="0">
                          <a:effectLst/>
                        </a:rPr>
                        <a:t>182 (46.2)</a:t>
                      </a:r>
                      <a:endParaRPr lang="en-US" sz="1800" dirty="0">
                        <a:effectLst/>
                        <a:latin typeface="Cambria" panose="02040503050406030204" pitchFamily="18" charset="0"/>
                        <a:ea typeface="Cambria" panose="02040503050406030204" pitchFamily="18" charset="0"/>
                        <a:cs typeface="Times New Roman" panose="02020603050405020304" pitchFamily="18" charset="0"/>
                      </a:endParaRPr>
                    </a:p>
                  </a:txBody>
                  <a:tcPr marL="56111" marR="56111" marT="0" marB="0"/>
                </a:tc>
                <a:tc>
                  <a:txBody>
                    <a:bodyPr/>
                    <a:lstStyle/>
                    <a:p>
                      <a:pPr marL="0" marR="0" algn="ctr">
                        <a:spcBef>
                          <a:spcPts val="0"/>
                        </a:spcBef>
                        <a:spcAft>
                          <a:spcPts val="0"/>
                        </a:spcAft>
                      </a:pPr>
                      <a:r>
                        <a:rPr lang="en-US" sz="1600" dirty="0">
                          <a:effectLst/>
                        </a:rPr>
                        <a:t>275 (47.4)</a:t>
                      </a:r>
                      <a:endParaRPr lang="en-US" sz="1800" dirty="0">
                        <a:effectLst/>
                        <a:latin typeface="Cambria" panose="02040503050406030204" pitchFamily="18" charset="0"/>
                        <a:ea typeface="Cambria" panose="02040503050406030204" pitchFamily="18" charset="0"/>
                        <a:cs typeface="Times New Roman" panose="02020603050405020304" pitchFamily="18" charset="0"/>
                      </a:endParaRPr>
                    </a:p>
                  </a:txBody>
                  <a:tcPr marL="56111" marR="56111" marT="0" marB="0" anchor="ctr"/>
                </a:tc>
              </a:tr>
              <a:tr h="187892">
                <a:tc>
                  <a:txBody>
                    <a:bodyPr/>
                    <a:lstStyle/>
                    <a:p>
                      <a:pPr marL="457200" marR="0" indent="0" algn="l">
                        <a:spcBef>
                          <a:spcPts val="0"/>
                        </a:spcBef>
                        <a:spcAft>
                          <a:spcPts val="0"/>
                        </a:spcAft>
                      </a:pPr>
                      <a:r>
                        <a:rPr lang="en-US" sz="1600" smtClean="0">
                          <a:effectLst/>
                        </a:rPr>
                        <a:t>Trên </a:t>
                      </a:r>
                      <a:r>
                        <a:rPr lang="en-US" sz="1600" dirty="0">
                          <a:effectLst/>
                        </a:rPr>
                        <a:t>&gt; $</a:t>
                      </a:r>
                      <a:r>
                        <a:rPr lang="en-US" sz="1600" dirty="0" smtClean="0">
                          <a:effectLst/>
                        </a:rPr>
                        <a:t>200</a:t>
                      </a:r>
                      <a:endParaRPr lang="en-US" sz="1800" dirty="0">
                        <a:effectLst/>
                        <a:latin typeface="Cambria" panose="02040503050406030204" pitchFamily="18" charset="0"/>
                        <a:ea typeface="Cambria" panose="02040503050406030204" pitchFamily="18" charset="0"/>
                        <a:cs typeface="Times New Roman" panose="02020603050405020304" pitchFamily="18" charset="0"/>
                      </a:endParaRPr>
                    </a:p>
                  </a:txBody>
                  <a:tcPr marL="56111" marR="56111" marT="0" marB="0" anchor="ctr"/>
                </a:tc>
                <a:tc>
                  <a:txBody>
                    <a:bodyPr/>
                    <a:lstStyle/>
                    <a:p>
                      <a:pPr marL="0" marR="0" algn="ctr">
                        <a:spcBef>
                          <a:spcPts val="0"/>
                        </a:spcBef>
                        <a:spcAft>
                          <a:spcPts val="0"/>
                        </a:spcAft>
                      </a:pPr>
                      <a:r>
                        <a:rPr lang="en-US" sz="1600">
                          <a:effectLst/>
                        </a:rPr>
                        <a:t>83 (41.7)</a:t>
                      </a:r>
                      <a:endParaRPr lang="en-US" sz="1800">
                        <a:effectLst/>
                        <a:latin typeface="Cambria" panose="02040503050406030204" pitchFamily="18" charset="0"/>
                        <a:ea typeface="Cambria" panose="02040503050406030204" pitchFamily="18" charset="0"/>
                        <a:cs typeface="Times New Roman" panose="02020603050405020304" pitchFamily="18" charset="0"/>
                      </a:endParaRPr>
                    </a:p>
                  </a:txBody>
                  <a:tcPr marL="56111" marR="56111" marT="0" marB="0"/>
                </a:tc>
                <a:tc>
                  <a:txBody>
                    <a:bodyPr/>
                    <a:lstStyle/>
                    <a:p>
                      <a:pPr marL="0" marR="0" algn="ctr">
                        <a:spcBef>
                          <a:spcPts val="0"/>
                        </a:spcBef>
                        <a:spcAft>
                          <a:spcPts val="0"/>
                        </a:spcAft>
                      </a:pPr>
                      <a:r>
                        <a:rPr lang="en-US" sz="1600">
                          <a:effectLst/>
                        </a:rPr>
                        <a:t>116 (29.4)</a:t>
                      </a:r>
                      <a:endParaRPr lang="en-US" sz="1800">
                        <a:effectLst/>
                        <a:latin typeface="Cambria" panose="02040503050406030204" pitchFamily="18" charset="0"/>
                        <a:ea typeface="Cambria" panose="02040503050406030204" pitchFamily="18" charset="0"/>
                        <a:cs typeface="Times New Roman" panose="02020603050405020304" pitchFamily="18" charset="0"/>
                      </a:endParaRPr>
                    </a:p>
                  </a:txBody>
                  <a:tcPr marL="56111" marR="56111" marT="0" marB="0"/>
                </a:tc>
                <a:tc>
                  <a:txBody>
                    <a:bodyPr/>
                    <a:lstStyle/>
                    <a:p>
                      <a:pPr marL="0" marR="0" algn="ctr">
                        <a:spcBef>
                          <a:spcPts val="0"/>
                        </a:spcBef>
                        <a:spcAft>
                          <a:spcPts val="0"/>
                        </a:spcAft>
                      </a:pPr>
                      <a:r>
                        <a:rPr lang="en-US" sz="1600" dirty="0">
                          <a:effectLst/>
                        </a:rPr>
                        <a:t>199 (33.5)</a:t>
                      </a:r>
                      <a:endParaRPr lang="en-US" sz="1800" dirty="0">
                        <a:effectLst/>
                        <a:latin typeface="Cambria" panose="02040503050406030204" pitchFamily="18" charset="0"/>
                        <a:ea typeface="Cambria" panose="02040503050406030204" pitchFamily="18" charset="0"/>
                        <a:cs typeface="Times New Roman" panose="02020603050405020304" pitchFamily="18" charset="0"/>
                      </a:endParaRPr>
                    </a:p>
                  </a:txBody>
                  <a:tcPr marL="56111" marR="56111" marT="0" marB="0" anchor="ctr"/>
                </a:tc>
              </a:tr>
              <a:tr h="187892">
                <a:tc>
                  <a:txBody>
                    <a:bodyPr/>
                    <a:lstStyle/>
                    <a:p>
                      <a:pPr marL="0" marR="0" algn="l">
                        <a:spcBef>
                          <a:spcPts val="0"/>
                        </a:spcBef>
                        <a:spcAft>
                          <a:spcPts val="0"/>
                        </a:spcAft>
                      </a:pPr>
                      <a:r>
                        <a:rPr lang="en-US" sz="1600" smtClean="0">
                          <a:effectLst/>
                        </a:rPr>
                        <a:t>Trung tâm</a:t>
                      </a:r>
                      <a:r>
                        <a:rPr lang="en-US" sz="1600" baseline="0" smtClean="0">
                          <a:effectLst/>
                        </a:rPr>
                        <a:t> phục hồi</a:t>
                      </a:r>
                      <a:endParaRPr lang="en-US" sz="1800" dirty="0">
                        <a:effectLst/>
                        <a:latin typeface="Cambria" panose="02040503050406030204" pitchFamily="18" charset="0"/>
                        <a:ea typeface="Cambria" panose="02040503050406030204" pitchFamily="18" charset="0"/>
                        <a:cs typeface="Times New Roman" panose="02020603050405020304" pitchFamily="18" charset="0"/>
                      </a:endParaRPr>
                    </a:p>
                  </a:txBody>
                  <a:tcPr marL="56111" marR="56111" marT="0" marB="0" anchor="ctr"/>
                </a:tc>
                <a:tc>
                  <a:txBody>
                    <a:bodyPr/>
                    <a:lstStyle/>
                    <a:p>
                      <a:pPr marL="0" marR="0">
                        <a:spcBef>
                          <a:spcPts val="0"/>
                        </a:spcBef>
                        <a:spcAft>
                          <a:spcPts val="0"/>
                        </a:spcAft>
                      </a:pPr>
                      <a:r>
                        <a:rPr lang="en-US" sz="1600">
                          <a:effectLst/>
                        </a:rPr>
                        <a:t> </a:t>
                      </a:r>
                      <a:endParaRPr lang="en-US" sz="1800">
                        <a:effectLst/>
                        <a:latin typeface="Cambria" panose="02040503050406030204" pitchFamily="18" charset="0"/>
                        <a:ea typeface="Cambria" panose="02040503050406030204" pitchFamily="18" charset="0"/>
                        <a:cs typeface="Times New Roman" panose="02020603050405020304" pitchFamily="18" charset="0"/>
                      </a:endParaRPr>
                    </a:p>
                  </a:txBody>
                  <a:tcPr marL="56111" marR="56111" marT="0" marB="0"/>
                </a:tc>
                <a:tc>
                  <a:txBody>
                    <a:bodyPr/>
                    <a:lstStyle/>
                    <a:p>
                      <a:pPr marL="0" marR="0">
                        <a:spcBef>
                          <a:spcPts val="0"/>
                        </a:spcBef>
                        <a:spcAft>
                          <a:spcPts val="0"/>
                        </a:spcAft>
                      </a:pPr>
                      <a:r>
                        <a:rPr lang="en-US" sz="1600">
                          <a:effectLst/>
                        </a:rPr>
                        <a:t> </a:t>
                      </a:r>
                      <a:endParaRPr lang="en-US" sz="1800">
                        <a:effectLst/>
                        <a:latin typeface="Cambria" panose="02040503050406030204" pitchFamily="18" charset="0"/>
                        <a:ea typeface="Cambria" panose="02040503050406030204" pitchFamily="18" charset="0"/>
                        <a:cs typeface="Times New Roman" panose="02020603050405020304" pitchFamily="18" charset="0"/>
                      </a:endParaRPr>
                    </a:p>
                  </a:txBody>
                  <a:tcPr marL="56111" marR="56111" marT="0" marB="0"/>
                </a:tc>
                <a:tc>
                  <a:txBody>
                    <a:bodyPr/>
                    <a:lstStyle/>
                    <a:p>
                      <a:endParaRPr lang="en-US" sz="1400" dirty="0">
                        <a:effectLst/>
                        <a:latin typeface="Cambria" panose="02040503050406030204" pitchFamily="18" charset="0"/>
                      </a:endParaRPr>
                    </a:p>
                  </a:txBody>
                  <a:tcPr marL="56111" marR="56111" marT="0" marB="0"/>
                </a:tc>
              </a:tr>
              <a:tr h="187892">
                <a:tc>
                  <a:txBody>
                    <a:bodyPr/>
                    <a:lstStyle/>
                    <a:p>
                      <a:pPr marL="457200" marR="0" indent="0" algn="l">
                        <a:spcBef>
                          <a:spcPts val="0"/>
                        </a:spcBef>
                        <a:spcAft>
                          <a:spcPts val="0"/>
                        </a:spcAft>
                      </a:pPr>
                      <a:r>
                        <a:rPr lang="en-US" sz="1600" smtClean="0">
                          <a:effectLst/>
                        </a:rPr>
                        <a:t>Chưa</a:t>
                      </a:r>
                      <a:r>
                        <a:rPr lang="en-US" sz="1600" baseline="0" smtClean="0">
                          <a:effectLst/>
                        </a:rPr>
                        <a:t> từng đến</a:t>
                      </a:r>
                      <a:endParaRPr lang="en-US" sz="1800" dirty="0">
                        <a:effectLst/>
                        <a:latin typeface="Cambria" panose="02040503050406030204" pitchFamily="18" charset="0"/>
                        <a:ea typeface="Cambria" panose="02040503050406030204" pitchFamily="18" charset="0"/>
                        <a:cs typeface="Times New Roman" panose="02020603050405020304" pitchFamily="18" charset="0"/>
                      </a:endParaRPr>
                    </a:p>
                  </a:txBody>
                  <a:tcPr marL="56111" marR="56111" marT="0" marB="0" anchor="ctr"/>
                </a:tc>
                <a:tc>
                  <a:txBody>
                    <a:bodyPr/>
                    <a:lstStyle/>
                    <a:p>
                      <a:pPr marL="0" marR="0" algn="ctr">
                        <a:spcBef>
                          <a:spcPts val="0"/>
                        </a:spcBef>
                        <a:spcAft>
                          <a:spcPts val="0"/>
                        </a:spcAft>
                      </a:pPr>
                      <a:r>
                        <a:rPr lang="en-US" sz="1600">
                          <a:effectLst/>
                        </a:rPr>
                        <a:t>164 (82.4)</a:t>
                      </a:r>
                      <a:endParaRPr lang="en-US" sz="1800">
                        <a:effectLst/>
                        <a:latin typeface="Cambria" panose="02040503050406030204" pitchFamily="18" charset="0"/>
                        <a:ea typeface="Cambria" panose="02040503050406030204" pitchFamily="18" charset="0"/>
                        <a:cs typeface="Times New Roman" panose="02020603050405020304" pitchFamily="18" charset="0"/>
                      </a:endParaRPr>
                    </a:p>
                  </a:txBody>
                  <a:tcPr marL="56111" marR="56111" marT="0" marB="0"/>
                </a:tc>
                <a:tc>
                  <a:txBody>
                    <a:bodyPr/>
                    <a:lstStyle/>
                    <a:p>
                      <a:pPr marL="0" marR="0" algn="ctr">
                        <a:spcBef>
                          <a:spcPts val="0"/>
                        </a:spcBef>
                        <a:spcAft>
                          <a:spcPts val="0"/>
                        </a:spcAft>
                      </a:pPr>
                      <a:r>
                        <a:rPr lang="en-US" sz="1600">
                          <a:effectLst/>
                        </a:rPr>
                        <a:t>340 (86.3)</a:t>
                      </a:r>
                      <a:endParaRPr lang="en-US" sz="1800">
                        <a:effectLst/>
                        <a:latin typeface="Cambria" panose="02040503050406030204" pitchFamily="18" charset="0"/>
                        <a:ea typeface="Cambria" panose="02040503050406030204" pitchFamily="18" charset="0"/>
                        <a:cs typeface="Times New Roman" panose="02020603050405020304" pitchFamily="18" charset="0"/>
                      </a:endParaRPr>
                    </a:p>
                  </a:txBody>
                  <a:tcPr marL="56111" marR="56111" marT="0" marB="0"/>
                </a:tc>
                <a:tc>
                  <a:txBody>
                    <a:bodyPr/>
                    <a:lstStyle/>
                    <a:p>
                      <a:pPr marL="0" marR="0" algn="ctr">
                        <a:spcBef>
                          <a:spcPts val="0"/>
                        </a:spcBef>
                        <a:spcAft>
                          <a:spcPts val="0"/>
                        </a:spcAft>
                      </a:pPr>
                      <a:r>
                        <a:rPr lang="en-US" sz="1600" dirty="0">
                          <a:effectLst/>
                        </a:rPr>
                        <a:t>504 (85.0)</a:t>
                      </a:r>
                      <a:endParaRPr lang="en-US" sz="1800" dirty="0">
                        <a:effectLst/>
                        <a:latin typeface="Cambria" panose="02040503050406030204" pitchFamily="18" charset="0"/>
                        <a:ea typeface="Cambria" panose="02040503050406030204" pitchFamily="18" charset="0"/>
                        <a:cs typeface="Times New Roman" panose="02020603050405020304" pitchFamily="18" charset="0"/>
                      </a:endParaRPr>
                    </a:p>
                  </a:txBody>
                  <a:tcPr marL="56111" marR="56111" marT="0" marB="0" anchor="ctr"/>
                </a:tc>
              </a:tr>
              <a:tr h="187892">
                <a:tc>
                  <a:txBody>
                    <a:bodyPr/>
                    <a:lstStyle/>
                    <a:p>
                      <a:pPr marL="457200" marR="0" indent="0" algn="l">
                        <a:spcBef>
                          <a:spcPts val="0"/>
                        </a:spcBef>
                        <a:spcAft>
                          <a:spcPts val="0"/>
                        </a:spcAft>
                      </a:pPr>
                      <a:r>
                        <a:rPr lang="en-US" sz="1600" smtClean="0">
                          <a:effectLst/>
                        </a:rPr>
                        <a:t>Từng</a:t>
                      </a:r>
                      <a:r>
                        <a:rPr lang="en-US" sz="1600" baseline="0" smtClean="0">
                          <a:effectLst/>
                        </a:rPr>
                        <a:t> đến</a:t>
                      </a:r>
                      <a:endParaRPr lang="en-US" sz="1800" dirty="0">
                        <a:effectLst/>
                        <a:latin typeface="Cambria" panose="02040503050406030204" pitchFamily="18" charset="0"/>
                        <a:ea typeface="Cambria" panose="02040503050406030204" pitchFamily="18" charset="0"/>
                        <a:cs typeface="Times New Roman" panose="02020603050405020304" pitchFamily="18" charset="0"/>
                      </a:endParaRPr>
                    </a:p>
                  </a:txBody>
                  <a:tcPr marL="56111" marR="56111" marT="0" marB="0" anchor="ctr"/>
                </a:tc>
                <a:tc>
                  <a:txBody>
                    <a:bodyPr/>
                    <a:lstStyle/>
                    <a:p>
                      <a:pPr marL="0" marR="0" algn="ctr">
                        <a:spcBef>
                          <a:spcPts val="0"/>
                        </a:spcBef>
                        <a:spcAft>
                          <a:spcPts val="0"/>
                        </a:spcAft>
                      </a:pPr>
                      <a:r>
                        <a:rPr lang="en-US" sz="1600" dirty="0">
                          <a:effectLst/>
                        </a:rPr>
                        <a:t>35 (17.6)</a:t>
                      </a:r>
                      <a:endParaRPr lang="en-US" sz="1800" dirty="0">
                        <a:effectLst/>
                        <a:latin typeface="Cambria" panose="02040503050406030204" pitchFamily="18" charset="0"/>
                        <a:ea typeface="Cambria" panose="02040503050406030204" pitchFamily="18" charset="0"/>
                        <a:cs typeface="Times New Roman" panose="02020603050405020304" pitchFamily="18" charset="0"/>
                      </a:endParaRPr>
                    </a:p>
                  </a:txBody>
                  <a:tcPr marL="56111" marR="56111" marT="0" marB="0"/>
                </a:tc>
                <a:tc>
                  <a:txBody>
                    <a:bodyPr/>
                    <a:lstStyle/>
                    <a:p>
                      <a:pPr marL="0" marR="0" algn="ctr">
                        <a:spcBef>
                          <a:spcPts val="0"/>
                        </a:spcBef>
                        <a:spcAft>
                          <a:spcPts val="0"/>
                        </a:spcAft>
                      </a:pPr>
                      <a:r>
                        <a:rPr lang="en-US" sz="1600">
                          <a:effectLst/>
                        </a:rPr>
                        <a:t>54 (13.7)</a:t>
                      </a:r>
                      <a:endParaRPr lang="en-US" sz="1800">
                        <a:effectLst/>
                        <a:latin typeface="Cambria" panose="02040503050406030204" pitchFamily="18" charset="0"/>
                        <a:ea typeface="Cambria" panose="02040503050406030204" pitchFamily="18" charset="0"/>
                        <a:cs typeface="Times New Roman" panose="02020603050405020304" pitchFamily="18" charset="0"/>
                      </a:endParaRPr>
                    </a:p>
                  </a:txBody>
                  <a:tcPr marL="56111" marR="56111" marT="0" marB="0"/>
                </a:tc>
                <a:tc>
                  <a:txBody>
                    <a:bodyPr/>
                    <a:lstStyle/>
                    <a:p>
                      <a:pPr marL="0" marR="0" algn="ctr">
                        <a:spcBef>
                          <a:spcPts val="0"/>
                        </a:spcBef>
                        <a:spcAft>
                          <a:spcPts val="0"/>
                        </a:spcAft>
                      </a:pPr>
                      <a:r>
                        <a:rPr lang="en-US" sz="1600" dirty="0">
                          <a:effectLst/>
                        </a:rPr>
                        <a:t>89 (15.0)</a:t>
                      </a:r>
                      <a:endParaRPr lang="en-US" sz="1800" dirty="0">
                        <a:effectLst/>
                        <a:latin typeface="Cambria" panose="02040503050406030204" pitchFamily="18" charset="0"/>
                        <a:ea typeface="Cambria" panose="02040503050406030204" pitchFamily="18" charset="0"/>
                        <a:cs typeface="Times New Roman" panose="02020603050405020304" pitchFamily="18" charset="0"/>
                      </a:endParaRPr>
                    </a:p>
                  </a:txBody>
                  <a:tcPr marL="56111" marR="56111" marT="0" marB="0" anchor="ctr"/>
                </a:tc>
              </a:tr>
            </a:tbl>
          </a:graphicData>
        </a:graphic>
      </p:graphicFrame>
      <p:sp>
        <p:nvSpPr>
          <p:cNvPr id="10" name="TextBox 9"/>
          <p:cNvSpPr txBox="1"/>
          <p:nvPr/>
        </p:nvSpPr>
        <p:spPr>
          <a:xfrm>
            <a:off x="414867" y="6514262"/>
            <a:ext cx="2362200" cy="338554"/>
          </a:xfrm>
          <a:prstGeom prst="rect">
            <a:avLst/>
          </a:prstGeom>
          <a:noFill/>
        </p:spPr>
        <p:txBody>
          <a:bodyPr wrap="square" rtlCol="0">
            <a:spAutoFit/>
          </a:bodyPr>
          <a:lstStyle/>
          <a:p>
            <a:r>
              <a:rPr lang="en-US" altLang="en-US" sz="1600" b="1" dirty="0" smtClean="0">
                <a:solidFill>
                  <a:srgbClr val="FFFFFF"/>
                </a:solidFill>
              </a:rPr>
              <a:t>Le et al. in progress</a:t>
            </a:r>
            <a:endParaRPr lang="en-US" sz="1600" b="1" dirty="0">
              <a:solidFill>
                <a:srgbClr val="FFFFFF"/>
              </a:solidFill>
            </a:endParaRPr>
          </a:p>
        </p:txBody>
      </p:sp>
    </p:spTree>
    <p:extLst>
      <p:ext uri="{BB962C8B-B14F-4D97-AF65-F5344CB8AC3E}">
        <p14:creationId xmlns:p14="http://schemas.microsoft.com/office/powerpoint/2010/main" val="9534414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24353" y="541360"/>
            <a:ext cx="8461602" cy="1143000"/>
          </a:xfrm>
        </p:spPr>
        <p:txBody>
          <a:bodyPr/>
          <a:lstStyle/>
          <a:p>
            <a:r>
              <a:rPr lang="en-US" smtClean="0"/>
              <a:t>Sử dụng ma túy mức nguy cơ tại VCT và </a:t>
            </a:r>
            <a:r>
              <a:rPr lang="en-US" dirty="0" smtClean="0"/>
              <a:t>OPC</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182372414"/>
              </p:ext>
            </p:extLst>
          </p:nvPr>
        </p:nvGraphicFramePr>
        <p:xfrm>
          <a:off x="335280" y="1998137"/>
          <a:ext cx="5760720" cy="4114802"/>
        </p:xfrm>
        <a:graphic>
          <a:graphicData uri="http://schemas.openxmlformats.org/drawingml/2006/table">
            <a:tbl>
              <a:tblPr firstRow="1" firstCol="1" bandRow="1">
                <a:tableStyleId>{5C22544A-7EE6-4342-B048-85BDC9FD1C3A}</a:tableStyleId>
              </a:tblPr>
              <a:tblGrid>
                <a:gridCol w="1920240"/>
                <a:gridCol w="1280160"/>
                <a:gridCol w="1280160"/>
                <a:gridCol w="1280160"/>
              </a:tblGrid>
              <a:tr h="628214">
                <a:tc>
                  <a:txBody>
                    <a:bodyPr/>
                    <a:lstStyle/>
                    <a:p>
                      <a:pPr marL="0" marR="0" algn="ctr">
                        <a:spcBef>
                          <a:spcPts val="0"/>
                        </a:spcBef>
                        <a:spcAft>
                          <a:spcPts val="0"/>
                        </a:spcAft>
                      </a:pPr>
                      <a:r>
                        <a:rPr lang="en-US" sz="2000" smtClean="0">
                          <a:effectLst/>
                        </a:rPr>
                        <a:t>Trong vòng</a:t>
                      </a:r>
                      <a:r>
                        <a:rPr lang="en-US" sz="2000" baseline="0" smtClean="0">
                          <a:effectLst/>
                        </a:rPr>
                        <a:t> 30 ngày</a:t>
                      </a:r>
                      <a:r>
                        <a:rPr lang="en-US" sz="2000" dirty="0">
                          <a:effectLst/>
                        </a:rPr>
                        <a:t> </a:t>
                      </a:r>
                      <a:endParaRPr lang="en-US" sz="240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2000" smtClean="0">
                          <a:effectLst/>
                        </a:rPr>
                        <a:t>VCT</a:t>
                      </a:r>
                      <a:endParaRPr lang="en-US" sz="2400" dirty="0">
                        <a:effectLst/>
                      </a:endParaRPr>
                    </a:p>
                    <a:p>
                      <a:pPr marL="0" marR="0" algn="ctr">
                        <a:spcBef>
                          <a:spcPts val="0"/>
                        </a:spcBef>
                        <a:spcAft>
                          <a:spcPts val="0"/>
                        </a:spcAft>
                      </a:pPr>
                      <a:r>
                        <a:rPr lang="en-US" sz="2000" dirty="0">
                          <a:effectLst/>
                        </a:rPr>
                        <a:t>(n=199)</a:t>
                      </a:r>
                      <a:endParaRPr lang="en-US" sz="240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2000" smtClean="0">
                          <a:effectLst/>
                        </a:rPr>
                        <a:t>OPC</a:t>
                      </a:r>
                      <a:endParaRPr lang="en-US" sz="2400" dirty="0">
                        <a:effectLst/>
                      </a:endParaRPr>
                    </a:p>
                    <a:p>
                      <a:pPr marL="0" marR="0" algn="ctr">
                        <a:spcBef>
                          <a:spcPts val="0"/>
                        </a:spcBef>
                        <a:spcAft>
                          <a:spcPts val="0"/>
                        </a:spcAft>
                      </a:pPr>
                      <a:r>
                        <a:rPr lang="en-US" sz="2000" dirty="0">
                          <a:effectLst/>
                        </a:rPr>
                        <a:t>(n=394)</a:t>
                      </a:r>
                      <a:endParaRPr lang="en-US" sz="240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2000" smtClean="0">
                          <a:effectLst/>
                        </a:rPr>
                        <a:t>Tổng</a:t>
                      </a:r>
                      <a:endParaRPr lang="en-US" sz="2400" dirty="0">
                        <a:effectLst/>
                      </a:endParaRPr>
                    </a:p>
                    <a:p>
                      <a:pPr marL="0" marR="0" algn="ctr">
                        <a:spcBef>
                          <a:spcPts val="0"/>
                        </a:spcBef>
                        <a:spcAft>
                          <a:spcPts val="0"/>
                        </a:spcAft>
                      </a:pPr>
                      <a:r>
                        <a:rPr lang="en-US" sz="2000" dirty="0">
                          <a:effectLst/>
                        </a:rPr>
                        <a:t>(N=593)</a:t>
                      </a:r>
                      <a:endParaRPr lang="en-US" sz="240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nchor="b"/>
                </a:tc>
              </a:tr>
              <a:tr h="314107">
                <a:tc>
                  <a:txBody>
                    <a:bodyPr/>
                    <a:lstStyle/>
                    <a:p>
                      <a:pPr marL="0" marR="0" algn="ctr">
                        <a:spcBef>
                          <a:spcPts val="0"/>
                        </a:spcBef>
                        <a:spcAft>
                          <a:spcPts val="0"/>
                        </a:spcAft>
                      </a:pPr>
                      <a:r>
                        <a:rPr lang="en-US" sz="2000">
                          <a:effectLst/>
                        </a:rPr>
                        <a:t> </a:t>
                      </a:r>
                      <a:endParaRPr lang="en-US" sz="240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2000" dirty="0">
                          <a:effectLst/>
                        </a:rPr>
                        <a:t>%</a:t>
                      </a:r>
                      <a:endParaRPr lang="en-US" sz="240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2000">
                          <a:effectLst/>
                        </a:rPr>
                        <a:t>%</a:t>
                      </a:r>
                      <a:endParaRPr lang="en-US" sz="240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2000">
                          <a:effectLst/>
                        </a:rPr>
                        <a:t>%</a:t>
                      </a:r>
                      <a:endParaRPr lang="en-US" sz="240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nchor="ctr"/>
                </a:tc>
              </a:tr>
              <a:tr h="314107">
                <a:tc>
                  <a:txBody>
                    <a:bodyPr/>
                    <a:lstStyle/>
                    <a:p>
                      <a:pPr marL="0" marR="0" algn="l">
                        <a:spcBef>
                          <a:spcPts val="0"/>
                        </a:spcBef>
                        <a:spcAft>
                          <a:spcPts val="0"/>
                        </a:spcAft>
                      </a:pPr>
                      <a:r>
                        <a:rPr lang="en-US" sz="2000" smtClean="0">
                          <a:effectLst/>
                        </a:rPr>
                        <a:t>Thuốc</a:t>
                      </a:r>
                      <a:r>
                        <a:rPr lang="en-US" sz="2000" baseline="0" smtClean="0">
                          <a:effectLst/>
                        </a:rPr>
                        <a:t> lá</a:t>
                      </a:r>
                      <a:endParaRPr lang="en-US" sz="240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vi-VN" sz="2000" dirty="0">
                          <a:effectLst/>
                        </a:rPr>
                        <a:t>56.3</a:t>
                      </a:r>
                      <a:endParaRPr lang="en-US" sz="240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vi-VN" sz="2000">
                          <a:effectLst/>
                        </a:rPr>
                        <a:t>57.4</a:t>
                      </a:r>
                      <a:endParaRPr lang="en-US" sz="240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vi-VN" sz="2000">
                          <a:effectLst/>
                        </a:rPr>
                        <a:t>57.0</a:t>
                      </a:r>
                      <a:endParaRPr lang="en-US" sz="240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nchor="b"/>
                </a:tc>
              </a:tr>
              <a:tr h="314107">
                <a:tc>
                  <a:txBody>
                    <a:bodyPr/>
                    <a:lstStyle/>
                    <a:p>
                      <a:pPr marL="0" marR="0" algn="l">
                        <a:spcBef>
                          <a:spcPts val="0"/>
                        </a:spcBef>
                        <a:spcAft>
                          <a:spcPts val="0"/>
                        </a:spcAft>
                      </a:pPr>
                      <a:r>
                        <a:rPr lang="en-US" sz="2000" smtClean="0">
                          <a:effectLst/>
                          <a:latin typeface="+mn-lt"/>
                          <a:ea typeface="+mn-ea"/>
                          <a:cs typeface="+mn-cs"/>
                        </a:rPr>
                        <a:t>Rượu</a:t>
                      </a:r>
                      <a:r>
                        <a:rPr lang="en-US" sz="2000" baseline="0" smtClean="0">
                          <a:effectLst/>
                          <a:latin typeface="+mn-lt"/>
                          <a:ea typeface="+mn-ea"/>
                          <a:cs typeface="+mn-cs"/>
                        </a:rPr>
                        <a:t> bia</a:t>
                      </a:r>
                      <a:endParaRPr lang="en-US" sz="240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vi-VN" sz="2000" dirty="0">
                          <a:effectLst/>
                        </a:rPr>
                        <a:t>36.7</a:t>
                      </a:r>
                      <a:endParaRPr lang="en-US" sz="240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vi-VN" sz="2000" dirty="0">
                          <a:effectLst/>
                        </a:rPr>
                        <a:t>24.1**</a:t>
                      </a:r>
                      <a:endParaRPr lang="en-US" sz="240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vi-VN" sz="2000">
                          <a:effectLst/>
                        </a:rPr>
                        <a:t>28.3</a:t>
                      </a:r>
                      <a:endParaRPr lang="en-US" sz="240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nchor="b"/>
                </a:tc>
              </a:tr>
              <a:tr h="314107">
                <a:tc>
                  <a:txBody>
                    <a:bodyPr/>
                    <a:lstStyle/>
                    <a:p>
                      <a:pPr marL="0" marR="0" algn="l">
                        <a:spcBef>
                          <a:spcPts val="0"/>
                        </a:spcBef>
                        <a:spcAft>
                          <a:spcPts val="0"/>
                        </a:spcAft>
                      </a:pPr>
                      <a:r>
                        <a:rPr lang="en-US" sz="2000" smtClean="0">
                          <a:effectLst/>
                        </a:rPr>
                        <a:t>Cần</a:t>
                      </a:r>
                      <a:r>
                        <a:rPr lang="en-US" sz="2000" baseline="0" smtClean="0">
                          <a:effectLst/>
                        </a:rPr>
                        <a:t> sa</a:t>
                      </a:r>
                      <a:endParaRPr lang="en-US" sz="240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vi-VN" sz="2000" dirty="0">
                          <a:effectLst/>
                        </a:rPr>
                        <a:t>6.</a:t>
                      </a:r>
                      <a:r>
                        <a:rPr lang="en-US" sz="2000" dirty="0">
                          <a:effectLst/>
                        </a:rPr>
                        <a:t>5</a:t>
                      </a:r>
                      <a:endParaRPr lang="en-US" sz="240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vi-VN" sz="2000">
                          <a:effectLst/>
                        </a:rPr>
                        <a:t>4.6</a:t>
                      </a:r>
                      <a:endParaRPr lang="en-US" sz="240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vi-VN" sz="2000">
                          <a:effectLst/>
                        </a:rPr>
                        <a:t>5.2</a:t>
                      </a:r>
                      <a:endParaRPr lang="en-US" sz="240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nchor="b"/>
                </a:tc>
              </a:tr>
              <a:tr h="314107">
                <a:tc>
                  <a:txBody>
                    <a:bodyPr/>
                    <a:lstStyle/>
                    <a:p>
                      <a:pPr marL="0" marR="0" algn="l">
                        <a:spcBef>
                          <a:spcPts val="0"/>
                        </a:spcBef>
                        <a:spcAft>
                          <a:spcPts val="0"/>
                        </a:spcAft>
                      </a:pPr>
                      <a:r>
                        <a:rPr lang="vi-VN" sz="2000" smtClean="0">
                          <a:effectLst/>
                        </a:rPr>
                        <a:t>Cocain</a:t>
                      </a:r>
                      <a:endParaRPr lang="en-US" sz="240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vi-VN" sz="2000" dirty="0">
                          <a:effectLst/>
                        </a:rPr>
                        <a:t>5.5</a:t>
                      </a:r>
                      <a:endParaRPr lang="en-US" sz="240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vi-VN" sz="2000">
                          <a:effectLst/>
                        </a:rPr>
                        <a:t>2.5</a:t>
                      </a:r>
                      <a:endParaRPr lang="en-US" sz="240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vi-VN" sz="2000">
                          <a:effectLst/>
                        </a:rPr>
                        <a:t>3.5</a:t>
                      </a:r>
                      <a:endParaRPr lang="en-US" sz="240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nchor="b"/>
                </a:tc>
              </a:tr>
              <a:tr h="314107">
                <a:tc>
                  <a:txBody>
                    <a:bodyPr/>
                    <a:lstStyle/>
                    <a:p>
                      <a:pPr marL="0" marR="0" algn="l">
                        <a:spcBef>
                          <a:spcPts val="0"/>
                        </a:spcBef>
                        <a:spcAft>
                          <a:spcPts val="0"/>
                        </a:spcAft>
                      </a:pPr>
                      <a:r>
                        <a:rPr lang="en-US" sz="2000" smtClean="0">
                          <a:effectLst/>
                        </a:rPr>
                        <a:t>Hàng</a:t>
                      </a:r>
                      <a:r>
                        <a:rPr lang="en-US" sz="2000" baseline="0" smtClean="0">
                          <a:effectLst/>
                        </a:rPr>
                        <a:t> đá</a:t>
                      </a:r>
                      <a:endParaRPr lang="en-US" sz="240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vi-VN" sz="2000" dirty="0">
                          <a:effectLst/>
                        </a:rPr>
                        <a:t>14.6</a:t>
                      </a:r>
                      <a:endParaRPr lang="en-US" sz="240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vi-VN" sz="2000">
                          <a:effectLst/>
                        </a:rPr>
                        <a:t>8.6</a:t>
                      </a:r>
                      <a:r>
                        <a:rPr lang="en-US" sz="2000">
                          <a:effectLst/>
                        </a:rPr>
                        <a:t>*</a:t>
                      </a:r>
                      <a:endParaRPr lang="en-US" sz="240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vi-VN" sz="2000">
                          <a:effectLst/>
                        </a:rPr>
                        <a:t>10.</a:t>
                      </a:r>
                      <a:r>
                        <a:rPr lang="en-US" sz="2000">
                          <a:effectLst/>
                        </a:rPr>
                        <a:t>6</a:t>
                      </a:r>
                      <a:endParaRPr lang="en-US" sz="240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nchor="b"/>
                </a:tc>
              </a:tr>
              <a:tr h="314107">
                <a:tc>
                  <a:txBody>
                    <a:bodyPr/>
                    <a:lstStyle/>
                    <a:p>
                      <a:pPr marL="0" marR="0" algn="l">
                        <a:spcBef>
                          <a:spcPts val="0"/>
                        </a:spcBef>
                        <a:spcAft>
                          <a:spcPts val="0"/>
                        </a:spcAft>
                      </a:pPr>
                      <a:r>
                        <a:rPr lang="en-US" sz="2000" smtClean="0">
                          <a:effectLst/>
                        </a:rPr>
                        <a:t>Chất</a:t>
                      </a:r>
                      <a:r>
                        <a:rPr lang="en-US" sz="2000" baseline="0" smtClean="0">
                          <a:effectLst/>
                        </a:rPr>
                        <a:t> để hít</a:t>
                      </a:r>
                      <a:endParaRPr lang="en-US" sz="240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vi-VN" sz="2000" dirty="0">
                          <a:effectLst/>
                        </a:rPr>
                        <a:t>3.5</a:t>
                      </a:r>
                      <a:endParaRPr lang="en-US" sz="240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vi-VN" sz="2000" dirty="0">
                          <a:effectLst/>
                        </a:rPr>
                        <a:t>1.5</a:t>
                      </a:r>
                      <a:r>
                        <a:rPr lang="vi-VN" sz="2000" baseline="30000" dirty="0">
                          <a:effectLst/>
                        </a:rPr>
                        <a:t>¥</a:t>
                      </a:r>
                      <a:endParaRPr lang="en-US" sz="240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vi-VN" sz="2000">
                          <a:effectLst/>
                        </a:rPr>
                        <a:t>2.2</a:t>
                      </a:r>
                      <a:endParaRPr lang="en-US" sz="240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nchor="b"/>
                </a:tc>
              </a:tr>
              <a:tr h="314107">
                <a:tc>
                  <a:txBody>
                    <a:bodyPr/>
                    <a:lstStyle/>
                    <a:p>
                      <a:pPr marL="0" marR="0" algn="l">
                        <a:spcBef>
                          <a:spcPts val="0"/>
                        </a:spcBef>
                        <a:spcAft>
                          <a:spcPts val="0"/>
                        </a:spcAft>
                      </a:pPr>
                      <a:r>
                        <a:rPr lang="en-US" sz="2000" smtClean="0">
                          <a:effectLst/>
                        </a:rPr>
                        <a:t>An thần</a:t>
                      </a:r>
                      <a:endParaRPr lang="en-US" sz="240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vi-VN" sz="2000" dirty="0">
                          <a:effectLst/>
                        </a:rPr>
                        <a:t>8.0</a:t>
                      </a:r>
                      <a:endParaRPr lang="en-US" sz="240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vi-VN" sz="2000" dirty="0">
                          <a:effectLst/>
                        </a:rPr>
                        <a:t>6</a:t>
                      </a:r>
                      <a:r>
                        <a:rPr lang="en-US" sz="2000" dirty="0">
                          <a:effectLst/>
                        </a:rPr>
                        <a:t>.1</a:t>
                      </a:r>
                      <a:endParaRPr lang="en-US" sz="240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vi-VN" sz="2000">
                          <a:effectLst/>
                        </a:rPr>
                        <a:t>6.8</a:t>
                      </a:r>
                      <a:endParaRPr lang="en-US" sz="240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nchor="b"/>
                </a:tc>
              </a:tr>
              <a:tr h="314107">
                <a:tc>
                  <a:txBody>
                    <a:bodyPr/>
                    <a:lstStyle/>
                    <a:p>
                      <a:pPr marL="0" marR="0" algn="l">
                        <a:spcBef>
                          <a:spcPts val="0"/>
                        </a:spcBef>
                        <a:spcAft>
                          <a:spcPts val="0"/>
                        </a:spcAft>
                      </a:pPr>
                      <a:r>
                        <a:rPr lang="en-US" sz="2000" smtClean="0">
                          <a:effectLst/>
                          <a:latin typeface="+mn-lt"/>
                          <a:ea typeface="+mn-ea"/>
                          <a:cs typeface="+mn-cs"/>
                        </a:rPr>
                        <a:t>Ảo</a:t>
                      </a:r>
                      <a:r>
                        <a:rPr lang="en-US" sz="2000" baseline="0" smtClean="0">
                          <a:effectLst/>
                          <a:latin typeface="+mn-lt"/>
                          <a:ea typeface="+mn-ea"/>
                          <a:cs typeface="+mn-cs"/>
                        </a:rPr>
                        <a:t> giác</a:t>
                      </a:r>
                      <a:endParaRPr lang="en-US" sz="240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vi-VN" sz="2000">
                          <a:effectLst/>
                        </a:rPr>
                        <a:t>5.0</a:t>
                      </a:r>
                      <a:endParaRPr lang="en-US" sz="240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vi-VN" sz="2000" dirty="0">
                          <a:effectLst/>
                        </a:rPr>
                        <a:t>3.6</a:t>
                      </a:r>
                      <a:r>
                        <a:rPr lang="vi-VN" sz="2000" baseline="30000" dirty="0">
                          <a:effectLst/>
                        </a:rPr>
                        <a:t>¥</a:t>
                      </a:r>
                      <a:endParaRPr lang="en-US" sz="240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vi-VN" sz="2000">
                          <a:effectLst/>
                        </a:rPr>
                        <a:t>4.</a:t>
                      </a:r>
                      <a:r>
                        <a:rPr lang="en-US" sz="2000">
                          <a:effectLst/>
                        </a:rPr>
                        <a:t>1</a:t>
                      </a:r>
                      <a:endParaRPr lang="en-US" sz="240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nchor="b"/>
                </a:tc>
              </a:tr>
              <a:tr h="314107">
                <a:tc>
                  <a:txBody>
                    <a:bodyPr/>
                    <a:lstStyle/>
                    <a:p>
                      <a:pPr marL="0" marR="0" algn="l">
                        <a:spcBef>
                          <a:spcPts val="0"/>
                        </a:spcBef>
                        <a:spcAft>
                          <a:spcPts val="0"/>
                        </a:spcAft>
                      </a:pPr>
                      <a:r>
                        <a:rPr lang="en-US" sz="2000" smtClean="0">
                          <a:effectLst/>
                        </a:rPr>
                        <a:t>CDTP</a:t>
                      </a:r>
                      <a:endParaRPr lang="en-US" sz="240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2000">
                          <a:effectLst/>
                        </a:rPr>
                        <a:t>19.6</a:t>
                      </a:r>
                      <a:endParaRPr lang="en-US" sz="240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vi-VN" sz="2000">
                          <a:effectLst/>
                        </a:rPr>
                        <a:t>22.3</a:t>
                      </a:r>
                      <a:endParaRPr lang="en-US" sz="240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vi-VN" sz="2000" dirty="0">
                          <a:effectLst/>
                        </a:rPr>
                        <a:t>21.4</a:t>
                      </a:r>
                      <a:endParaRPr lang="en-US" sz="240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nchor="b"/>
                </a:tc>
              </a:tr>
              <a:tr h="345518">
                <a:tc gridSpan="4">
                  <a:txBody>
                    <a:bodyPr/>
                    <a:lstStyle/>
                    <a:p>
                      <a:pPr marL="0" marR="0" algn="l">
                        <a:spcBef>
                          <a:spcPts val="0"/>
                        </a:spcBef>
                        <a:spcAft>
                          <a:spcPts val="0"/>
                        </a:spcAft>
                      </a:pPr>
                      <a:r>
                        <a:rPr lang="en-US" sz="1100" dirty="0">
                          <a:effectLst/>
                        </a:rPr>
                        <a:t>*: p&lt;.05; **: p&lt;.01; ***: p&lt;.001; Chi-square analyses were conducted to examine group differences involving HIV setting. </a:t>
                      </a:r>
                      <a:r>
                        <a:rPr lang="en-US" sz="1100" baseline="30000" dirty="0">
                          <a:effectLst/>
                        </a:rPr>
                        <a:t>¥</a:t>
                      </a:r>
                      <a:r>
                        <a:rPr lang="en-US" sz="1100" dirty="0">
                          <a:effectLst/>
                        </a:rPr>
                        <a:t>: Fisher’s exact test</a:t>
                      </a:r>
                      <a:endParaRPr lang="en-US" sz="120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2104063811"/>
              </p:ext>
            </p:extLst>
          </p:nvPr>
        </p:nvGraphicFramePr>
        <p:xfrm>
          <a:off x="6211146" y="1998137"/>
          <a:ext cx="5321212" cy="4631332"/>
        </p:xfrm>
        <a:graphic>
          <a:graphicData uri="http://schemas.openxmlformats.org/drawingml/2006/table">
            <a:tbl>
              <a:tblPr firstRow="1" firstCol="1" bandRow="1">
                <a:tableStyleId>{5C22544A-7EE6-4342-B048-85BDC9FD1C3A}</a:tableStyleId>
              </a:tblPr>
              <a:tblGrid>
                <a:gridCol w="3197210"/>
                <a:gridCol w="1045829"/>
                <a:gridCol w="1078173"/>
              </a:tblGrid>
              <a:tr h="628214">
                <a:tc>
                  <a:txBody>
                    <a:bodyPr/>
                    <a:lstStyle/>
                    <a:p>
                      <a:pPr marL="0" marR="0" algn="ctr">
                        <a:spcBef>
                          <a:spcPts val="0"/>
                        </a:spcBef>
                        <a:spcAft>
                          <a:spcPts val="0"/>
                        </a:spcAft>
                      </a:pPr>
                      <a:endParaRPr lang="en-US" sz="240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2000" smtClean="0">
                          <a:effectLst/>
                        </a:rPr>
                        <a:t>VCT</a:t>
                      </a:r>
                      <a:endParaRPr lang="en-US" sz="2400" dirty="0">
                        <a:effectLst/>
                      </a:endParaRPr>
                    </a:p>
                    <a:p>
                      <a:pPr marL="0" marR="0" algn="ctr">
                        <a:spcBef>
                          <a:spcPts val="0"/>
                        </a:spcBef>
                        <a:spcAft>
                          <a:spcPts val="0"/>
                        </a:spcAft>
                      </a:pPr>
                      <a:r>
                        <a:rPr lang="en-US" sz="2000" dirty="0">
                          <a:effectLst/>
                        </a:rPr>
                        <a:t>(n=199)</a:t>
                      </a:r>
                      <a:endParaRPr lang="en-US" sz="240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2000" smtClean="0">
                          <a:effectLst/>
                        </a:rPr>
                        <a:t>OPC</a:t>
                      </a:r>
                      <a:endParaRPr lang="en-US" sz="2400" dirty="0">
                        <a:effectLst/>
                      </a:endParaRPr>
                    </a:p>
                    <a:p>
                      <a:pPr marL="0" marR="0" algn="ctr">
                        <a:spcBef>
                          <a:spcPts val="0"/>
                        </a:spcBef>
                        <a:spcAft>
                          <a:spcPts val="0"/>
                        </a:spcAft>
                      </a:pPr>
                      <a:r>
                        <a:rPr lang="en-US" sz="2000" dirty="0">
                          <a:effectLst/>
                        </a:rPr>
                        <a:t>(n=394)</a:t>
                      </a:r>
                      <a:endParaRPr lang="en-US" sz="240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nchor="ctr"/>
                </a:tc>
              </a:tr>
              <a:tr h="314107">
                <a:tc>
                  <a:txBody>
                    <a:bodyPr/>
                    <a:lstStyle/>
                    <a:p>
                      <a:pPr marL="0" marR="0" algn="l">
                        <a:spcBef>
                          <a:spcPts val="0"/>
                        </a:spcBef>
                        <a:spcAft>
                          <a:spcPts val="0"/>
                        </a:spcAft>
                      </a:pPr>
                      <a:r>
                        <a:rPr lang="en-US" sz="2000" smtClean="0">
                          <a:effectLst/>
                        </a:rPr>
                        <a:t>Nguy cơ</a:t>
                      </a:r>
                      <a:r>
                        <a:rPr lang="en-US" sz="2000" baseline="0" smtClean="0">
                          <a:effectLst/>
                        </a:rPr>
                        <a:t> tình dục </a:t>
                      </a:r>
                      <a:r>
                        <a:rPr lang="en-US" sz="2000" smtClean="0">
                          <a:effectLst/>
                        </a:rPr>
                        <a:t>TCU</a:t>
                      </a:r>
                      <a:endParaRPr lang="en-US" sz="240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nchor="ctr"/>
                </a:tc>
                <a:tc>
                  <a:txBody>
                    <a:bodyPr/>
                    <a:lstStyle/>
                    <a:p>
                      <a:pPr marL="0" marR="0" algn="ctr">
                        <a:spcBef>
                          <a:spcPts val="0"/>
                        </a:spcBef>
                        <a:spcAft>
                          <a:spcPts val="0"/>
                        </a:spcAft>
                      </a:pPr>
                      <a:endParaRPr lang="en-US" sz="240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nchor="ctr"/>
                </a:tc>
                <a:tc>
                  <a:txBody>
                    <a:bodyPr/>
                    <a:lstStyle/>
                    <a:p>
                      <a:pPr marL="0" marR="0" algn="ctr">
                        <a:spcBef>
                          <a:spcPts val="0"/>
                        </a:spcBef>
                        <a:spcAft>
                          <a:spcPts val="0"/>
                        </a:spcAft>
                      </a:pPr>
                      <a:endParaRPr lang="en-US" sz="240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nchor="ctr"/>
                </a:tc>
              </a:tr>
              <a:tr h="314107">
                <a:tc>
                  <a:txBody>
                    <a:bodyPr/>
                    <a:lstStyle/>
                    <a:p>
                      <a:pPr marL="457200" marR="0" indent="0" algn="l">
                        <a:spcBef>
                          <a:spcPts val="0"/>
                        </a:spcBef>
                        <a:spcAft>
                          <a:spcPts val="0"/>
                        </a:spcAft>
                      </a:pPr>
                      <a:r>
                        <a:rPr lang="en-US" sz="2000" smtClean="0">
                          <a:effectLst/>
                        </a:rPr>
                        <a:t>Thuốc</a:t>
                      </a:r>
                      <a:r>
                        <a:rPr lang="en-US" sz="2000" baseline="0" smtClean="0">
                          <a:effectLst/>
                        </a:rPr>
                        <a:t> lá</a:t>
                      </a:r>
                      <a:endParaRPr lang="en-US" sz="240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2400" dirty="0" smtClean="0">
                          <a:effectLst/>
                          <a:latin typeface="Cambria" panose="02040503050406030204" pitchFamily="18" charset="0"/>
                          <a:ea typeface="Cambria" panose="02040503050406030204" pitchFamily="18" charset="0"/>
                          <a:cs typeface="Times New Roman" panose="02020603050405020304" pitchFamily="18" charset="0"/>
                        </a:rPr>
                        <a:t>--</a:t>
                      </a:r>
                      <a:endParaRPr lang="en-US" sz="240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2400" dirty="0" smtClean="0">
                          <a:effectLst/>
                          <a:latin typeface="Cambria" panose="02040503050406030204" pitchFamily="18" charset="0"/>
                          <a:ea typeface="Cambria" panose="02040503050406030204" pitchFamily="18" charset="0"/>
                          <a:cs typeface="Times New Roman" panose="02020603050405020304" pitchFamily="18" charset="0"/>
                        </a:rPr>
                        <a:t>--</a:t>
                      </a:r>
                      <a:endParaRPr lang="en-US" sz="240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nchor="ctr"/>
                </a:tc>
              </a:tr>
              <a:tr h="314107">
                <a:tc>
                  <a:txBody>
                    <a:bodyPr/>
                    <a:lstStyle/>
                    <a:p>
                      <a:pPr marL="457200" marR="0" indent="0" algn="l">
                        <a:spcBef>
                          <a:spcPts val="0"/>
                        </a:spcBef>
                        <a:spcAft>
                          <a:spcPts val="0"/>
                        </a:spcAft>
                      </a:pPr>
                      <a:r>
                        <a:rPr lang="en-US" sz="2000" smtClean="0">
                          <a:effectLst/>
                        </a:rPr>
                        <a:t>Rượu</a:t>
                      </a:r>
                      <a:r>
                        <a:rPr lang="en-US" sz="2000" baseline="0" smtClean="0">
                          <a:effectLst/>
                        </a:rPr>
                        <a:t> bia</a:t>
                      </a:r>
                      <a:endParaRPr lang="en-US" sz="240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2400" dirty="0" smtClean="0">
                          <a:effectLst/>
                          <a:latin typeface="Arial" panose="020B0604020202020204" pitchFamily="34" charset="0"/>
                          <a:cs typeface="Arial" panose="020B0604020202020204" pitchFamily="34" charset="0"/>
                        </a:rPr>
                        <a:t>↑</a:t>
                      </a:r>
                      <a:endParaRPr lang="en-US" sz="240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2400" dirty="0" smtClean="0">
                          <a:effectLst/>
                          <a:latin typeface="Cambria" panose="02040503050406030204" pitchFamily="18" charset="0"/>
                          <a:ea typeface="Cambria" panose="02040503050406030204" pitchFamily="18" charset="0"/>
                          <a:cs typeface="Times New Roman" panose="02020603050405020304" pitchFamily="18" charset="0"/>
                        </a:rPr>
                        <a:t>--</a:t>
                      </a:r>
                      <a:endParaRPr lang="en-US" sz="240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nchor="ctr"/>
                </a:tc>
              </a:tr>
              <a:tr h="314107">
                <a:tc>
                  <a:txBody>
                    <a:bodyPr/>
                    <a:lstStyle/>
                    <a:p>
                      <a:pPr marL="457200" marR="0" indent="0" algn="l">
                        <a:spcBef>
                          <a:spcPts val="0"/>
                        </a:spcBef>
                        <a:spcAft>
                          <a:spcPts val="0"/>
                        </a:spcAft>
                      </a:pPr>
                      <a:r>
                        <a:rPr lang="en-US" sz="2000" smtClean="0">
                          <a:effectLst/>
                        </a:rPr>
                        <a:t>Hàng</a:t>
                      </a:r>
                      <a:r>
                        <a:rPr lang="en-US" sz="2000" baseline="0" smtClean="0">
                          <a:effectLst/>
                        </a:rPr>
                        <a:t> đá</a:t>
                      </a:r>
                      <a:endParaRPr lang="en-US" sz="240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2400" dirty="0" smtClean="0">
                          <a:effectLst/>
                          <a:latin typeface="Arial" panose="020B0604020202020204" pitchFamily="34" charset="0"/>
                          <a:cs typeface="Arial" panose="020B0604020202020204" pitchFamily="34" charset="0"/>
                        </a:rPr>
                        <a:t>↑</a:t>
                      </a:r>
                      <a:endParaRPr lang="en-US" sz="240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2400" dirty="0" smtClean="0">
                          <a:effectLst/>
                          <a:latin typeface="Arial" panose="020B0604020202020204" pitchFamily="34" charset="0"/>
                          <a:cs typeface="Arial" panose="020B0604020202020204" pitchFamily="34" charset="0"/>
                        </a:rPr>
                        <a:t>↑</a:t>
                      </a:r>
                      <a:endParaRPr lang="en-US" sz="240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nchor="ctr"/>
                </a:tc>
              </a:tr>
              <a:tr h="314107">
                <a:tc>
                  <a:txBody>
                    <a:bodyPr/>
                    <a:lstStyle/>
                    <a:p>
                      <a:pPr marL="457200" marR="0" indent="0" algn="l">
                        <a:spcBef>
                          <a:spcPts val="0"/>
                        </a:spcBef>
                        <a:spcAft>
                          <a:spcPts val="0"/>
                        </a:spcAft>
                      </a:pPr>
                      <a:r>
                        <a:rPr lang="en-US" sz="2000" smtClean="0">
                          <a:effectLst/>
                        </a:rPr>
                        <a:t>CDTP</a:t>
                      </a:r>
                      <a:endParaRPr lang="en-US" sz="240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2400" dirty="0" smtClean="0">
                          <a:effectLst/>
                          <a:latin typeface="Cambria" panose="02040503050406030204" pitchFamily="18" charset="0"/>
                          <a:ea typeface="Cambria" panose="02040503050406030204" pitchFamily="18" charset="0"/>
                          <a:cs typeface="Times New Roman" panose="02020603050405020304" pitchFamily="18" charset="0"/>
                        </a:rPr>
                        <a:t>--</a:t>
                      </a:r>
                      <a:endParaRPr lang="en-US" sz="240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2400" dirty="0" smtClean="0">
                          <a:effectLst/>
                          <a:latin typeface="Cambria" panose="02040503050406030204" pitchFamily="18" charset="0"/>
                          <a:ea typeface="Cambria" panose="02040503050406030204" pitchFamily="18" charset="0"/>
                          <a:cs typeface="Times New Roman" panose="02020603050405020304" pitchFamily="18" charset="0"/>
                        </a:rPr>
                        <a:t>--</a:t>
                      </a:r>
                      <a:endParaRPr lang="en-US" sz="240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nchor="ctr"/>
                </a:tc>
              </a:tr>
              <a:tr h="314107">
                <a:tc>
                  <a:txBody>
                    <a:bodyPr/>
                    <a:lstStyle/>
                    <a:p>
                      <a:pPr marL="0" marR="0" algn="l">
                        <a:spcBef>
                          <a:spcPts val="0"/>
                        </a:spcBef>
                        <a:spcAft>
                          <a:spcPts val="0"/>
                        </a:spcAft>
                      </a:pPr>
                      <a:r>
                        <a:rPr lang="en-US" sz="2000" smtClean="0">
                          <a:effectLst/>
                        </a:rPr>
                        <a:t>Nguy cơ</a:t>
                      </a:r>
                      <a:r>
                        <a:rPr lang="en-US" sz="2000" baseline="0" smtClean="0">
                          <a:effectLst/>
                        </a:rPr>
                        <a:t> tiêm chích </a:t>
                      </a:r>
                      <a:r>
                        <a:rPr lang="en-US" sz="2000" smtClean="0">
                          <a:effectLst/>
                        </a:rPr>
                        <a:t>TCU</a:t>
                      </a:r>
                      <a:endParaRPr lang="en-US" sz="240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marL="0" marR="0" algn="ctr">
                        <a:spcBef>
                          <a:spcPts val="0"/>
                        </a:spcBef>
                        <a:spcAft>
                          <a:spcPts val="0"/>
                        </a:spcAft>
                      </a:pPr>
                      <a:endParaRPr lang="en-US" sz="240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nchor="ctr"/>
                </a:tc>
                <a:tc>
                  <a:txBody>
                    <a:bodyPr/>
                    <a:lstStyle/>
                    <a:p>
                      <a:pPr marL="0" marR="0" algn="ctr">
                        <a:spcBef>
                          <a:spcPts val="0"/>
                        </a:spcBef>
                        <a:spcAft>
                          <a:spcPts val="0"/>
                        </a:spcAft>
                      </a:pPr>
                      <a:endParaRPr lang="en-US" sz="240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nchor="ctr"/>
                </a:tc>
              </a:tr>
              <a:tr h="314107">
                <a:tc>
                  <a:txBody>
                    <a:bodyPr/>
                    <a:lstStyle/>
                    <a:p>
                      <a:pPr marL="457200" marR="0" indent="0" algn="l">
                        <a:spcBef>
                          <a:spcPts val="0"/>
                        </a:spcBef>
                        <a:spcAft>
                          <a:spcPts val="0"/>
                        </a:spcAft>
                      </a:pPr>
                      <a:r>
                        <a:rPr lang="en-US" sz="2000" smtClean="0">
                          <a:effectLst/>
                        </a:rPr>
                        <a:t>Thuốc</a:t>
                      </a:r>
                      <a:r>
                        <a:rPr lang="en-US" sz="2000" baseline="0" smtClean="0">
                          <a:effectLst/>
                        </a:rPr>
                        <a:t> lá</a:t>
                      </a:r>
                      <a:endParaRPr lang="en-US" sz="240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2400" dirty="0" smtClean="0">
                          <a:effectLst/>
                          <a:latin typeface="Arial" panose="020B0604020202020204" pitchFamily="34" charset="0"/>
                          <a:cs typeface="Arial" panose="020B0604020202020204" pitchFamily="34" charset="0"/>
                        </a:rPr>
                        <a:t>↑</a:t>
                      </a:r>
                      <a:endParaRPr lang="en-US" sz="240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2400" dirty="0" smtClean="0">
                          <a:effectLst/>
                          <a:latin typeface="Arial" panose="020B0604020202020204" pitchFamily="34" charset="0"/>
                          <a:cs typeface="Arial" panose="020B0604020202020204" pitchFamily="34" charset="0"/>
                        </a:rPr>
                        <a:t>↑</a:t>
                      </a:r>
                      <a:endParaRPr lang="en-US" sz="240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nchor="ctr"/>
                </a:tc>
              </a:tr>
              <a:tr h="314107">
                <a:tc>
                  <a:txBody>
                    <a:bodyPr/>
                    <a:lstStyle/>
                    <a:p>
                      <a:pPr marL="457200" marR="0" indent="0" algn="l">
                        <a:spcBef>
                          <a:spcPts val="0"/>
                        </a:spcBef>
                        <a:spcAft>
                          <a:spcPts val="0"/>
                        </a:spcAft>
                      </a:pPr>
                      <a:r>
                        <a:rPr lang="en-US" sz="2000" smtClean="0">
                          <a:effectLst/>
                        </a:rPr>
                        <a:t>Rượu</a:t>
                      </a:r>
                      <a:r>
                        <a:rPr lang="en-US" sz="2000" baseline="0" smtClean="0">
                          <a:effectLst/>
                        </a:rPr>
                        <a:t> bia</a:t>
                      </a:r>
                      <a:endParaRPr lang="en-US" sz="240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2400" dirty="0" smtClean="0">
                          <a:effectLst/>
                          <a:latin typeface="Cambria" panose="02040503050406030204" pitchFamily="18" charset="0"/>
                          <a:ea typeface="Cambria" panose="02040503050406030204" pitchFamily="18" charset="0"/>
                          <a:cs typeface="Times New Roman" panose="02020603050405020304" pitchFamily="18" charset="0"/>
                        </a:rPr>
                        <a:t>--</a:t>
                      </a:r>
                      <a:endParaRPr lang="en-US" sz="240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2400" dirty="0" smtClean="0">
                          <a:effectLst/>
                          <a:latin typeface="Arial" panose="020B0604020202020204" pitchFamily="34" charset="0"/>
                          <a:cs typeface="Arial" panose="020B0604020202020204" pitchFamily="34" charset="0"/>
                        </a:rPr>
                        <a:t>↑</a:t>
                      </a:r>
                      <a:endParaRPr lang="en-US" sz="240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nchor="ctr"/>
                </a:tc>
              </a:tr>
              <a:tr h="314107">
                <a:tc>
                  <a:txBody>
                    <a:bodyPr/>
                    <a:lstStyle/>
                    <a:p>
                      <a:pPr marL="457200" marR="0" indent="0" algn="l">
                        <a:spcBef>
                          <a:spcPts val="0"/>
                        </a:spcBef>
                        <a:spcAft>
                          <a:spcPts val="0"/>
                        </a:spcAft>
                      </a:pPr>
                      <a:r>
                        <a:rPr lang="en-US" sz="2000" smtClean="0">
                          <a:effectLst/>
                        </a:rPr>
                        <a:t>Hàng</a:t>
                      </a:r>
                      <a:r>
                        <a:rPr lang="en-US" sz="2000" baseline="0" smtClean="0">
                          <a:effectLst/>
                        </a:rPr>
                        <a:t> đá</a:t>
                      </a:r>
                      <a:endParaRPr lang="en-US" sz="240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2400" dirty="0" smtClean="0">
                          <a:effectLst/>
                          <a:latin typeface="Arial" panose="020B0604020202020204" pitchFamily="34" charset="0"/>
                          <a:cs typeface="Arial" panose="020B0604020202020204" pitchFamily="34" charset="0"/>
                        </a:rPr>
                        <a:t>↑</a:t>
                      </a:r>
                      <a:endParaRPr lang="en-US" sz="240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2400" dirty="0" smtClean="0">
                          <a:effectLst/>
                          <a:latin typeface="Arial" panose="020B0604020202020204" pitchFamily="34" charset="0"/>
                          <a:cs typeface="Arial" panose="020B0604020202020204" pitchFamily="34" charset="0"/>
                        </a:rPr>
                        <a:t>↑</a:t>
                      </a:r>
                      <a:endParaRPr lang="en-US" sz="240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nchor="ctr"/>
                </a:tc>
              </a:tr>
              <a:tr h="314107">
                <a:tc>
                  <a:txBody>
                    <a:bodyPr/>
                    <a:lstStyle/>
                    <a:p>
                      <a:pPr marL="457200" marR="0" indent="0" algn="l">
                        <a:spcBef>
                          <a:spcPts val="0"/>
                        </a:spcBef>
                        <a:spcAft>
                          <a:spcPts val="0"/>
                        </a:spcAft>
                      </a:pPr>
                      <a:r>
                        <a:rPr lang="en-US" sz="2000" smtClean="0">
                          <a:effectLst/>
                        </a:rPr>
                        <a:t>CDTP</a:t>
                      </a:r>
                      <a:endParaRPr lang="en-US" sz="240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2400" dirty="0" smtClean="0">
                          <a:effectLst/>
                          <a:latin typeface="Arial" panose="020B0604020202020204" pitchFamily="34" charset="0"/>
                          <a:cs typeface="Arial" panose="020B0604020202020204" pitchFamily="34" charset="0"/>
                        </a:rPr>
                        <a:t>↑</a:t>
                      </a:r>
                      <a:endParaRPr lang="en-US" sz="240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2400" dirty="0" smtClean="0">
                          <a:effectLst/>
                          <a:latin typeface="Arial" panose="020B0604020202020204" pitchFamily="34" charset="0"/>
                          <a:cs typeface="Arial" panose="020B0604020202020204" pitchFamily="34" charset="0"/>
                        </a:rPr>
                        <a:t>↑</a:t>
                      </a:r>
                      <a:endParaRPr lang="en-US" sz="240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nchor="ctr"/>
                </a:tc>
              </a:tr>
              <a:tr h="345518">
                <a:tc gridSpan="3">
                  <a:txBody>
                    <a:bodyPr/>
                    <a:lstStyle/>
                    <a:p>
                      <a:pPr marL="0" marR="0" algn="l">
                        <a:spcBef>
                          <a:spcPts val="0"/>
                        </a:spcBef>
                        <a:spcAft>
                          <a:spcPts val="0"/>
                        </a:spcAft>
                      </a:pPr>
                      <a:r>
                        <a:rPr lang="en-US" sz="1100" dirty="0" smtClean="0">
                          <a:effectLst/>
                          <a:latin typeface="Arial" panose="020B0604020202020204" pitchFamily="34" charset="0"/>
                          <a:cs typeface="Arial" panose="020B0604020202020204" pitchFamily="34" charset="0"/>
                        </a:rPr>
                        <a:t>↑ </a:t>
                      </a:r>
                      <a:r>
                        <a:rPr lang="en-US" sz="1100" dirty="0" smtClean="0">
                          <a:effectLst/>
                        </a:rPr>
                        <a:t>Significant increased TCU</a:t>
                      </a:r>
                      <a:r>
                        <a:rPr lang="en-US" sz="1100" baseline="0" dirty="0" smtClean="0">
                          <a:effectLst/>
                        </a:rPr>
                        <a:t> score for mod-high risk ASSIST score (uncorrected t-tests)</a:t>
                      </a:r>
                      <a:endParaRPr lang="en-US" sz="120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hMerge="1">
                  <a:txBody>
                    <a:bodyPr/>
                    <a:lstStyle/>
                    <a:p>
                      <a:endParaRPr lang="en-US"/>
                    </a:p>
                  </a:txBody>
                  <a:tcPr/>
                </a:tc>
                <a:tc hMerge="1">
                  <a:txBody>
                    <a:bodyPr/>
                    <a:lstStyle/>
                    <a:p>
                      <a:endParaRPr lang="en-US"/>
                    </a:p>
                  </a:txBody>
                  <a:tcPr/>
                </a:tc>
              </a:tr>
            </a:tbl>
          </a:graphicData>
        </a:graphic>
      </p:graphicFrame>
      <p:sp>
        <p:nvSpPr>
          <p:cNvPr id="7" name="TextBox 6"/>
          <p:cNvSpPr txBox="1"/>
          <p:nvPr/>
        </p:nvSpPr>
        <p:spPr>
          <a:xfrm>
            <a:off x="414867" y="6514262"/>
            <a:ext cx="2362200" cy="338554"/>
          </a:xfrm>
          <a:prstGeom prst="rect">
            <a:avLst/>
          </a:prstGeom>
          <a:noFill/>
        </p:spPr>
        <p:txBody>
          <a:bodyPr wrap="square" rtlCol="0">
            <a:spAutoFit/>
          </a:bodyPr>
          <a:lstStyle/>
          <a:p>
            <a:r>
              <a:rPr lang="en-US" altLang="en-US" sz="1600" b="1" dirty="0" smtClean="0">
                <a:solidFill>
                  <a:srgbClr val="FFFFFF"/>
                </a:solidFill>
              </a:rPr>
              <a:t>Le et al. in progress</a:t>
            </a:r>
            <a:endParaRPr lang="en-US" sz="1600" b="1" dirty="0">
              <a:solidFill>
                <a:srgbClr val="FFFFFF"/>
              </a:solidFill>
            </a:endParaRPr>
          </a:p>
        </p:txBody>
      </p:sp>
    </p:spTree>
    <p:extLst>
      <p:ext uri="{BB962C8B-B14F-4D97-AF65-F5344CB8AC3E}">
        <p14:creationId xmlns:p14="http://schemas.microsoft.com/office/powerpoint/2010/main" val="17934031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Tầm soát và Can thiệp ngắn</a:t>
            </a:r>
            <a:endParaRPr lang="en-US" dirty="0"/>
          </a:p>
        </p:txBody>
      </p:sp>
      <p:pic>
        <p:nvPicPr>
          <p:cNvPr id="3" name="Picture 8"/>
          <p:cNvPicPr>
            <a:picLocks noChangeAspect="1" noChangeArrowheads="1"/>
          </p:cNvPicPr>
          <p:nvPr/>
        </p:nvPicPr>
        <p:blipFill>
          <a:blip r:embed="rId2" cstate="print"/>
          <a:srcRect/>
          <a:stretch>
            <a:fillRect/>
          </a:stretch>
        </p:blipFill>
        <p:spPr bwMode="auto">
          <a:xfrm>
            <a:off x="2971800" y="1828800"/>
            <a:ext cx="6313488" cy="4926456"/>
          </a:xfrm>
          <a:prstGeom prst="rect">
            <a:avLst/>
          </a:prstGeom>
          <a:noFill/>
          <a:ln w="9525">
            <a:noFill/>
            <a:miter lim="800000"/>
            <a:headEnd/>
            <a:tailEnd/>
          </a:ln>
        </p:spPr>
      </p:pic>
    </p:spTree>
    <p:extLst>
      <p:ext uri="{BB962C8B-B14F-4D97-AF65-F5344CB8AC3E}">
        <p14:creationId xmlns:p14="http://schemas.microsoft.com/office/powerpoint/2010/main" val="274840162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Can </a:t>
            </a:r>
            <a:r>
              <a:rPr lang="en-US" smtClean="0"/>
              <a:t>thiệp </a:t>
            </a:r>
            <a:r>
              <a:rPr lang="en-US" smtClean="0"/>
              <a:t>ngắn: Không chắc chắn</a:t>
            </a:r>
            <a:endParaRPr lang="en-US" dirty="0"/>
          </a:p>
        </p:txBody>
      </p:sp>
      <p:sp>
        <p:nvSpPr>
          <p:cNvPr id="5" name="Text Placeholder 4"/>
          <p:cNvSpPr>
            <a:spLocks noGrp="1"/>
          </p:cNvSpPr>
          <p:nvPr>
            <p:ph type="body" idx="1"/>
          </p:nvPr>
        </p:nvSpPr>
        <p:spPr>
          <a:xfrm>
            <a:off x="609600" y="1899188"/>
            <a:ext cx="5386917" cy="639762"/>
          </a:xfrm>
        </p:spPr>
        <p:txBody>
          <a:bodyPr/>
          <a:lstStyle/>
          <a:p>
            <a:r>
              <a:rPr lang="en-US" smtClean="0"/>
              <a:t>Rượu bia (Điểm AUDIT </a:t>
            </a:r>
            <a:r>
              <a:rPr lang="en-US" dirty="0" smtClean="0"/>
              <a:t>&lt;8)</a:t>
            </a:r>
            <a:endParaRPr lang="en-US" dirty="0"/>
          </a:p>
        </p:txBody>
      </p:sp>
      <p:sp>
        <p:nvSpPr>
          <p:cNvPr id="7" name="Text Placeholder 6"/>
          <p:cNvSpPr>
            <a:spLocks noGrp="1"/>
          </p:cNvSpPr>
          <p:nvPr>
            <p:ph type="body" sz="quarter" idx="3"/>
          </p:nvPr>
        </p:nvSpPr>
        <p:spPr>
          <a:xfrm>
            <a:off x="6447368" y="1899188"/>
            <a:ext cx="5389033" cy="639762"/>
          </a:xfrm>
        </p:spPr>
        <p:txBody>
          <a:bodyPr/>
          <a:lstStyle/>
          <a:p>
            <a:r>
              <a:rPr lang="en-US" smtClean="0"/>
              <a:t>Ma túy</a:t>
            </a:r>
            <a:endParaRPr lang="en-US" dirty="0"/>
          </a:p>
        </p:txBody>
      </p:sp>
      <p:pic>
        <p:nvPicPr>
          <p:cNvPr id="9" name="Picture 8"/>
          <p:cNvPicPr>
            <a:picLocks noChangeAspect="1"/>
          </p:cNvPicPr>
          <p:nvPr/>
        </p:nvPicPr>
        <p:blipFill>
          <a:blip r:embed="rId2"/>
          <a:stretch>
            <a:fillRect/>
          </a:stretch>
        </p:blipFill>
        <p:spPr>
          <a:xfrm>
            <a:off x="6628037" y="2726022"/>
            <a:ext cx="4763624" cy="3370220"/>
          </a:xfrm>
          <a:prstGeom prst="rect">
            <a:avLst/>
          </a:prstGeom>
        </p:spPr>
      </p:pic>
      <p:pic>
        <p:nvPicPr>
          <p:cNvPr id="10" name="Picture 9"/>
          <p:cNvPicPr>
            <a:picLocks noChangeAspect="1"/>
          </p:cNvPicPr>
          <p:nvPr/>
        </p:nvPicPr>
        <p:blipFill>
          <a:blip r:embed="rId3"/>
          <a:stretch>
            <a:fillRect/>
          </a:stretch>
        </p:blipFill>
        <p:spPr>
          <a:xfrm>
            <a:off x="818286" y="2721693"/>
            <a:ext cx="5118076" cy="3374306"/>
          </a:xfrm>
          <a:prstGeom prst="rect">
            <a:avLst/>
          </a:prstGeom>
        </p:spPr>
      </p:pic>
      <p:sp>
        <p:nvSpPr>
          <p:cNvPr id="11" name="TextBox 10"/>
          <p:cNvSpPr txBox="1"/>
          <p:nvPr/>
        </p:nvSpPr>
        <p:spPr>
          <a:xfrm>
            <a:off x="6193369" y="6477000"/>
            <a:ext cx="4246032" cy="338554"/>
          </a:xfrm>
          <a:prstGeom prst="rect">
            <a:avLst/>
          </a:prstGeom>
          <a:noFill/>
        </p:spPr>
        <p:txBody>
          <a:bodyPr wrap="square" rtlCol="0">
            <a:spAutoFit/>
          </a:bodyPr>
          <a:lstStyle/>
          <a:p>
            <a:r>
              <a:rPr lang="en-US" altLang="en-US" sz="1600" b="1" dirty="0" err="1" smtClean="0">
                <a:solidFill>
                  <a:srgbClr val="FFFFFF"/>
                </a:solidFill>
              </a:rPr>
              <a:t>Kaner</a:t>
            </a:r>
            <a:r>
              <a:rPr lang="en-US" altLang="en-US" sz="1600" b="1" dirty="0" smtClean="0">
                <a:solidFill>
                  <a:srgbClr val="FFFFFF"/>
                </a:solidFill>
              </a:rPr>
              <a:t> et al. 2013; Roy-Byrne et al. 2014 </a:t>
            </a:r>
            <a:endParaRPr lang="en-US" sz="1600" b="1" dirty="0">
              <a:solidFill>
                <a:srgbClr val="FFFFFF"/>
              </a:solidFill>
            </a:endParaRPr>
          </a:p>
        </p:txBody>
      </p:sp>
    </p:spTree>
    <p:extLst>
      <p:ext uri="{BB962C8B-B14F-4D97-AF65-F5344CB8AC3E}">
        <p14:creationId xmlns:p14="http://schemas.microsoft.com/office/powerpoint/2010/main" val="31262994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41183" y="473120"/>
            <a:ext cx="11614246" cy="1143000"/>
          </a:xfrm>
        </p:spPr>
        <p:txBody>
          <a:bodyPr/>
          <a:lstStyle/>
          <a:p>
            <a:r>
              <a:rPr lang="en-US" smtClean="0"/>
              <a:t>Buộc tội việc sử dụng chất làm gia tăng nguy cơ HIV ở người TCMT</a:t>
            </a:r>
            <a:endParaRPr lang="en-US" dirty="0"/>
          </a:p>
        </p:txBody>
      </p:sp>
      <p:sp>
        <p:nvSpPr>
          <p:cNvPr id="5" name="Content Placeholder 4"/>
          <p:cNvSpPr>
            <a:spLocks noGrp="1"/>
          </p:cNvSpPr>
          <p:nvPr>
            <p:ph sz="half" idx="1"/>
          </p:nvPr>
        </p:nvSpPr>
        <p:spPr>
          <a:xfrm>
            <a:off x="397933" y="1981200"/>
            <a:ext cx="5596467" cy="4114800"/>
          </a:xfrm>
        </p:spPr>
        <p:txBody>
          <a:bodyPr/>
          <a:lstStyle/>
          <a:p>
            <a:pPr>
              <a:lnSpc>
                <a:spcPct val="200000"/>
              </a:lnSpc>
            </a:pPr>
            <a:r>
              <a:rPr lang="en-US" sz="2400" smtClean="0"/>
              <a:t>Tỉ lệ nhiễm HIV cao hơn</a:t>
            </a:r>
            <a:endParaRPr lang="en-US" sz="2400" dirty="0" smtClean="0"/>
          </a:p>
          <a:p>
            <a:pPr>
              <a:lnSpc>
                <a:spcPct val="200000"/>
              </a:lnSpc>
            </a:pPr>
            <a:r>
              <a:rPr lang="en-US" sz="2400" smtClean="0"/>
              <a:t>Dùng chung kim tiêm nhiều hơn</a:t>
            </a:r>
            <a:endParaRPr lang="en-US" sz="2400" dirty="0" smtClean="0"/>
          </a:p>
          <a:p>
            <a:pPr>
              <a:lnSpc>
                <a:spcPct val="200000"/>
              </a:lnSpc>
            </a:pPr>
            <a:r>
              <a:rPr lang="en-US" sz="2400" smtClean="0"/>
              <a:t>Ít chương trình bơm kim tiêm hơn</a:t>
            </a:r>
            <a:endParaRPr lang="en-US" sz="2400" dirty="0" smtClean="0"/>
          </a:p>
          <a:p>
            <a:pPr>
              <a:lnSpc>
                <a:spcPct val="200000"/>
              </a:lnSpc>
            </a:pPr>
            <a:r>
              <a:rPr lang="en-US" sz="2400" smtClean="0"/>
              <a:t>Ít tiếp nhận điều trị nghiện chất hơn</a:t>
            </a:r>
            <a:endParaRPr lang="en-US" sz="2400" dirty="0" smtClean="0"/>
          </a:p>
          <a:p>
            <a:endParaRPr lang="en-US" dirty="0"/>
          </a:p>
        </p:txBody>
      </p:sp>
      <p:pic>
        <p:nvPicPr>
          <p:cNvPr id="8" name="Picture 7"/>
          <p:cNvPicPr>
            <a:picLocks noChangeAspect="1"/>
          </p:cNvPicPr>
          <p:nvPr/>
        </p:nvPicPr>
        <p:blipFill>
          <a:blip r:embed="rId2"/>
          <a:stretch>
            <a:fillRect/>
          </a:stretch>
        </p:blipFill>
        <p:spPr>
          <a:xfrm>
            <a:off x="5994400" y="2150536"/>
            <a:ext cx="6028266" cy="3390228"/>
          </a:xfrm>
          <a:prstGeom prst="rect">
            <a:avLst/>
          </a:prstGeom>
        </p:spPr>
      </p:pic>
      <p:sp>
        <p:nvSpPr>
          <p:cNvPr id="9" name="TextBox 8"/>
          <p:cNvSpPr txBox="1"/>
          <p:nvPr/>
        </p:nvSpPr>
        <p:spPr>
          <a:xfrm>
            <a:off x="8779934" y="6426313"/>
            <a:ext cx="2497666" cy="338554"/>
          </a:xfrm>
          <a:prstGeom prst="rect">
            <a:avLst/>
          </a:prstGeom>
          <a:noFill/>
        </p:spPr>
        <p:txBody>
          <a:bodyPr wrap="square" rtlCol="0">
            <a:spAutoFit/>
          </a:bodyPr>
          <a:lstStyle/>
          <a:p>
            <a:r>
              <a:rPr lang="en-US" sz="1600" b="1" dirty="0" err="1" smtClean="0">
                <a:solidFill>
                  <a:srgbClr val="FFFFFF"/>
                </a:solidFill>
              </a:rPr>
              <a:t>DeBeck</a:t>
            </a:r>
            <a:r>
              <a:rPr lang="en-US" sz="1600" b="1" dirty="0" smtClean="0">
                <a:solidFill>
                  <a:srgbClr val="FFFFFF"/>
                </a:solidFill>
              </a:rPr>
              <a:t> et al. 2017</a:t>
            </a:r>
            <a:endParaRPr lang="en-US" sz="1600" b="1" dirty="0">
              <a:solidFill>
                <a:srgbClr val="FFFFFF"/>
              </a:solidFill>
            </a:endParaRPr>
          </a:p>
        </p:txBody>
      </p:sp>
    </p:spTree>
    <p:extLst>
      <p:ext uri="{BB962C8B-B14F-4D97-AF65-F5344CB8AC3E}">
        <p14:creationId xmlns:p14="http://schemas.microsoft.com/office/powerpoint/2010/main" val="72352361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914400" y="376518"/>
            <a:ext cx="10363200" cy="1143000"/>
          </a:xfrm>
        </p:spPr>
        <p:txBody>
          <a:bodyPr/>
          <a:lstStyle/>
          <a:p>
            <a:r>
              <a:rPr lang="en-US" smtClean="0"/>
              <a:t>Các bước tiếp theo ở Việt Nam</a:t>
            </a:r>
            <a:endParaRPr lang="en-US" dirty="0"/>
          </a:p>
        </p:txBody>
      </p:sp>
      <p:sp>
        <p:nvSpPr>
          <p:cNvPr id="8" name="Content Placeholder 7"/>
          <p:cNvSpPr>
            <a:spLocks noGrp="1"/>
          </p:cNvSpPr>
          <p:nvPr>
            <p:ph idx="1"/>
          </p:nvPr>
        </p:nvSpPr>
        <p:spPr>
          <a:xfrm>
            <a:off x="914400" y="1757082"/>
            <a:ext cx="10617958" cy="4648200"/>
          </a:xfrm>
        </p:spPr>
        <p:txBody>
          <a:bodyPr/>
          <a:lstStyle/>
          <a:p>
            <a:r>
              <a:rPr lang="en-US" smtClean="0"/>
              <a:t>Ước tính sử dụng ma túy và rượu </a:t>
            </a:r>
            <a:r>
              <a:rPr lang="en-US"/>
              <a:t>bia trong dân số </a:t>
            </a:r>
            <a:r>
              <a:rPr lang="en-US" smtClean="0"/>
              <a:t>chung</a:t>
            </a:r>
            <a:endParaRPr lang="en-US" dirty="0" smtClean="0"/>
          </a:p>
          <a:p>
            <a:r>
              <a:rPr lang="en-US" smtClean="0"/>
              <a:t>Tập huấn cho mọi ngành y tế và xã hội về SBIRT (Tầm soát, can thiệp ngắn và chuyển gửi điều trị)</a:t>
            </a:r>
            <a:endParaRPr lang="en-US" dirty="0" smtClean="0"/>
          </a:p>
          <a:p>
            <a:r>
              <a:rPr lang="en-US" smtClean="0"/>
              <a:t>Lồng ghép tầm soát nghiện chất</a:t>
            </a:r>
            <a:endParaRPr lang="en-US" dirty="0" smtClean="0"/>
          </a:p>
          <a:p>
            <a:pPr lvl="1"/>
            <a:r>
              <a:rPr lang="en-US" smtClean="0"/>
              <a:t>Cơ sở y tế ở cộng đồng</a:t>
            </a:r>
            <a:endParaRPr lang="en-US" dirty="0" smtClean="0"/>
          </a:p>
          <a:p>
            <a:pPr lvl="1"/>
            <a:r>
              <a:rPr lang="en-US" smtClean="0"/>
              <a:t>VCT và </a:t>
            </a:r>
            <a:r>
              <a:rPr lang="en-US" dirty="0" smtClean="0"/>
              <a:t>OPC	</a:t>
            </a:r>
          </a:p>
          <a:p>
            <a:pPr lvl="1"/>
            <a:r>
              <a:rPr lang="en-US" smtClean="0"/>
              <a:t>Cơ sở y tế điều trị tâm thần</a:t>
            </a:r>
            <a:endParaRPr lang="en-US" dirty="0" smtClean="0"/>
          </a:p>
          <a:p>
            <a:r>
              <a:rPr lang="en-US" smtClean="0"/>
              <a:t>Tiếp cận tầm soát theo từng bước</a:t>
            </a:r>
            <a:endParaRPr lang="en-US" dirty="0" smtClean="0"/>
          </a:p>
          <a:p>
            <a:pPr lvl="1"/>
            <a:r>
              <a:rPr lang="en-US" smtClean="0"/>
              <a:t>Củng cố tích cực cho tầm soát âm tính</a:t>
            </a:r>
            <a:endParaRPr lang="en-US" dirty="0" smtClean="0"/>
          </a:p>
          <a:p>
            <a:pPr lvl="1"/>
            <a:r>
              <a:rPr lang="en-US" smtClean="0"/>
              <a:t>Thông tin giáo dục và can thiệp ngắn cho sử dụng có nguy cơ</a:t>
            </a:r>
            <a:endParaRPr lang="en-US" dirty="0" smtClean="0"/>
          </a:p>
          <a:p>
            <a:pPr lvl="1"/>
            <a:r>
              <a:rPr lang="en-US" smtClean="0"/>
              <a:t>Bắt đầu điều trị hoặc chuyển gửi cho sử dụng nguy cơ cao</a:t>
            </a:r>
            <a:endParaRPr lang="en-US" dirty="0" smtClean="0"/>
          </a:p>
          <a:p>
            <a:pPr lvl="1"/>
            <a:endParaRPr lang="en-US" dirty="0"/>
          </a:p>
        </p:txBody>
      </p:sp>
    </p:spTree>
    <p:extLst>
      <p:ext uri="{BB962C8B-B14F-4D97-AF65-F5344CB8AC3E}">
        <p14:creationId xmlns:p14="http://schemas.microsoft.com/office/powerpoint/2010/main" val="78045412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Cảm ơn</a:t>
            </a:r>
            <a:endParaRPr lang="en-US" dirty="0"/>
          </a:p>
        </p:txBody>
      </p:sp>
      <p:sp>
        <p:nvSpPr>
          <p:cNvPr id="3" name="Content Placeholder 2"/>
          <p:cNvSpPr>
            <a:spLocks noGrp="1"/>
          </p:cNvSpPr>
          <p:nvPr>
            <p:ph idx="1"/>
          </p:nvPr>
        </p:nvSpPr>
        <p:spPr/>
        <p:txBody>
          <a:bodyPr/>
          <a:lstStyle/>
          <a:p>
            <a:pPr>
              <a:lnSpc>
                <a:spcPct val="200000"/>
              </a:lnSpc>
            </a:pPr>
            <a:r>
              <a:rPr lang="en-US" dirty="0" smtClean="0"/>
              <a:t>NIDA-R01DA032733-02S1 (</a:t>
            </a:r>
            <a:r>
              <a:rPr lang="en-US" dirty="0" err="1" smtClean="0"/>
              <a:t>Karno</a:t>
            </a:r>
            <a:r>
              <a:rPr lang="en-US" dirty="0" smtClean="0"/>
              <a:t>)</a:t>
            </a:r>
          </a:p>
          <a:p>
            <a:pPr>
              <a:lnSpc>
                <a:spcPct val="200000"/>
              </a:lnSpc>
            </a:pPr>
            <a:r>
              <a:rPr lang="en-US" smtClean="0"/>
              <a:t>Các nhóm nghiên cứu HMU UCLA OHSU</a:t>
            </a:r>
            <a:endParaRPr lang="en-US" dirty="0" smtClean="0"/>
          </a:p>
          <a:p>
            <a:pPr>
              <a:lnSpc>
                <a:spcPct val="200000"/>
              </a:lnSpc>
            </a:pPr>
            <a:r>
              <a:rPr lang="en-US" smtClean="0"/>
              <a:t>Bệnh viện Bạch Mai và Trung tâm y tế quận Hoàng Mai SAMHSA và </a:t>
            </a:r>
            <a:r>
              <a:rPr lang="en-US" dirty="0" smtClean="0"/>
              <a:t>PEPFAR</a:t>
            </a:r>
            <a:endParaRPr lang="en-US" dirty="0"/>
          </a:p>
        </p:txBody>
      </p:sp>
    </p:spTree>
    <p:extLst>
      <p:ext uri="{BB962C8B-B14F-4D97-AF65-F5344CB8AC3E}">
        <p14:creationId xmlns:p14="http://schemas.microsoft.com/office/powerpoint/2010/main" val="7727814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928048" y="486768"/>
            <a:ext cx="10363200" cy="1143000"/>
          </a:xfrm>
        </p:spPr>
        <p:txBody>
          <a:bodyPr/>
          <a:lstStyle/>
          <a:p>
            <a:r>
              <a:rPr lang="en-US" smtClean="0"/>
              <a:t>Thuốc điều trị nghiện CDTP cải thiện tình trạng HIV</a:t>
            </a:r>
            <a:endParaRPr lang="en-US" dirty="0"/>
          </a:p>
        </p:txBody>
      </p:sp>
      <p:sp>
        <p:nvSpPr>
          <p:cNvPr id="5" name="Content Placeholder 4"/>
          <p:cNvSpPr>
            <a:spLocks noGrp="1"/>
          </p:cNvSpPr>
          <p:nvPr>
            <p:ph sz="half" idx="1"/>
          </p:nvPr>
        </p:nvSpPr>
        <p:spPr/>
        <p:txBody>
          <a:bodyPr/>
          <a:lstStyle/>
          <a:p>
            <a:pPr>
              <a:lnSpc>
                <a:spcPct val="150000"/>
              </a:lnSpc>
            </a:pPr>
            <a:r>
              <a:rPr lang="en-US" smtClean="0"/>
              <a:t>Giảm số ca mới mắc</a:t>
            </a:r>
            <a:endParaRPr lang="en-US" dirty="0" smtClean="0"/>
          </a:p>
          <a:p>
            <a:pPr>
              <a:lnSpc>
                <a:spcPct val="150000"/>
              </a:lnSpc>
            </a:pPr>
            <a:r>
              <a:rPr lang="en-US" smtClean="0"/>
              <a:t>Giảm tỷ lệ tử vong</a:t>
            </a:r>
            <a:endParaRPr lang="en-US" dirty="0" smtClean="0"/>
          </a:p>
          <a:p>
            <a:pPr lvl="1">
              <a:lnSpc>
                <a:spcPct val="150000"/>
              </a:lnSpc>
            </a:pPr>
            <a:r>
              <a:rPr lang="en-US" smtClean="0"/>
              <a:t>Liên quan đến HIV/AIDS</a:t>
            </a:r>
            <a:endParaRPr lang="en-US" dirty="0" smtClean="0"/>
          </a:p>
          <a:p>
            <a:pPr lvl="1">
              <a:lnSpc>
                <a:spcPct val="150000"/>
              </a:lnSpc>
            </a:pPr>
            <a:r>
              <a:rPr lang="en-US" smtClean="0"/>
              <a:t>Quá liều</a:t>
            </a:r>
            <a:endParaRPr lang="en-US" dirty="0" smtClean="0"/>
          </a:p>
          <a:p>
            <a:pPr>
              <a:lnSpc>
                <a:spcPct val="150000"/>
              </a:lnSpc>
            </a:pPr>
            <a:r>
              <a:rPr lang="en-US" smtClean="0"/>
              <a:t>Cải thiện chất lượng sống</a:t>
            </a:r>
            <a:endParaRPr lang="en-US" dirty="0" smtClean="0"/>
          </a:p>
          <a:p>
            <a:pPr>
              <a:lnSpc>
                <a:spcPct val="150000"/>
              </a:lnSpc>
            </a:pPr>
            <a:r>
              <a:rPr lang="en-US" smtClean="0"/>
              <a:t>Hiệu quả về chi phí</a:t>
            </a:r>
            <a:endParaRPr lang="en-US" dirty="0"/>
          </a:p>
        </p:txBody>
      </p:sp>
      <p:pic>
        <p:nvPicPr>
          <p:cNvPr id="7" name="Picture 6"/>
          <p:cNvPicPr>
            <a:picLocks noChangeAspect="1"/>
          </p:cNvPicPr>
          <p:nvPr/>
        </p:nvPicPr>
        <p:blipFill>
          <a:blip r:embed="rId2"/>
          <a:stretch>
            <a:fillRect/>
          </a:stretch>
        </p:blipFill>
        <p:spPr>
          <a:xfrm>
            <a:off x="6419907" y="1981200"/>
            <a:ext cx="5004352" cy="4114800"/>
          </a:xfrm>
          <a:prstGeom prst="rect">
            <a:avLst/>
          </a:prstGeom>
        </p:spPr>
      </p:pic>
      <p:sp>
        <p:nvSpPr>
          <p:cNvPr id="8" name="TextBox 7"/>
          <p:cNvSpPr txBox="1"/>
          <p:nvPr/>
        </p:nvSpPr>
        <p:spPr>
          <a:xfrm>
            <a:off x="2396067" y="6519446"/>
            <a:ext cx="9237133" cy="338554"/>
          </a:xfrm>
          <a:prstGeom prst="rect">
            <a:avLst/>
          </a:prstGeom>
          <a:noFill/>
        </p:spPr>
        <p:txBody>
          <a:bodyPr wrap="square" rtlCol="0">
            <a:spAutoFit/>
          </a:bodyPr>
          <a:lstStyle/>
          <a:p>
            <a:r>
              <a:rPr lang="en-US" sz="1600" b="1" dirty="0" smtClean="0">
                <a:solidFill>
                  <a:srgbClr val="FFFFFF"/>
                </a:solidFill>
              </a:rPr>
              <a:t>McArthur </a:t>
            </a:r>
            <a:r>
              <a:rPr lang="en-US" sz="1600" b="1" dirty="0">
                <a:solidFill>
                  <a:srgbClr val="FFFFFF"/>
                </a:solidFill>
              </a:rPr>
              <a:t>et al. </a:t>
            </a:r>
            <a:r>
              <a:rPr lang="en-US" sz="1600" b="1" dirty="0" smtClean="0">
                <a:solidFill>
                  <a:srgbClr val="FFFFFF"/>
                </a:solidFill>
              </a:rPr>
              <a:t>2012; Nguyen et al. 2012; Tran et al. 2012; Tran et al. 2015; Kato et al. 2013</a:t>
            </a:r>
            <a:endParaRPr lang="en-US" sz="1600" b="1" dirty="0">
              <a:solidFill>
                <a:srgbClr val="FFFFFF"/>
              </a:solidFill>
            </a:endParaRPr>
          </a:p>
        </p:txBody>
      </p:sp>
    </p:spTree>
    <p:extLst>
      <p:ext uri="{BB962C8B-B14F-4D97-AF65-F5344CB8AC3E}">
        <p14:creationId xmlns:p14="http://schemas.microsoft.com/office/powerpoint/2010/main" val="20229568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Methamphetamine và HIV</a:t>
            </a:r>
            <a:endParaRPr lang="en-US" dirty="0"/>
          </a:p>
        </p:txBody>
      </p:sp>
      <p:sp>
        <p:nvSpPr>
          <p:cNvPr id="3" name="Content Placeholder 2"/>
          <p:cNvSpPr>
            <a:spLocks noGrp="1"/>
          </p:cNvSpPr>
          <p:nvPr>
            <p:ph sz="half" idx="1"/>
          </p:nvPr>
        </p:nvSpPr>
        <p:spPr>
          <a:xfrm>
            <a:off x="474133" y="1981200"/>
            <a:ext cx="5626416" cy="4114800"/>
          </a:xfrm>
        </p:spPr>
        <p:txBody>
          <a:bodyPr/>
          <a:lstStyle/>
          <a:p>
            <a:r>
              <a:rPr lang="en-US" smtClean="0"/>
              <a:t>Tăng nguy cơ lây nhiễm</a:t>
            </a:r>
            <a:endParaRPr lang="en-US" dirty="0" smtClean="0"/>
          </a:p>
          <a:p>
            <a:pPr lvl="1"/>
            <a:r>
              <a:rPr lang="en-US" smtClean="0"/>
              <a:t>Chung kim tiêm</a:t>
            </a:r>
            <a:endParaRPr lang="en-US" dirty="0" smtClean="0"/>
          </a:p>
          <a:p>
            <a:pPr lvl="1"/>
            <a:r>
              <a:rPr lang="en-US" smtClean="0"/>
              <a:t>Tăng quan hệ tình dục</a:t>
            </a:r>
            <a:endParaRPr lang="en-US" dirty="0" smtClean="0"/>
          </a:p>
          <a:p>
            <a:pPr lvl="1"/>
            <a:r>
              <a:rPr lang="en-US" smtClean="0"/>
              <a:t>Tăng QHTD nguy cơ cao</a:t>
            </a:r>
            <a:endParaRPr lang="en-US" dirty="0" smtClean="0"/>
          </a:p>
          <a:p>
            <a:r>
              <a:rPr lang="en-US" smtClean="0"/>
              <a:t>Khả năng ức chế virus kém</a:t>
            </a:r>
            <a:endParaRPr lang="en-US" dirty="0" smtClean="0"/>
          </a:p>
          <a:p>
            <a:pPr lvl="1"/>
            <a:r>
              <a:rPr lang="en-US" smtClean="0"/>
              <a:t>Không tuân thủ điều trị ARV</a:t>
            </a:r>
            <a:endParaRPr lang="en-US" dirty="0" smtClean="0"/>
          </a:p>
          <a:p>
            <a:pPr lvl="1"/>
            <a:r>
              <a:rPr lang="en-US" smtClean="0"/>
              <a:t>Tải lượng virus không bị ức chế </a:t>
            </a:r>
            <a:r>
              <a:rPr lang="en-US" dirty="0" err="1" smtClean="0"/>
              <a:t>aOR</a:t>
            </a:r>
            <a:r>
              <a:rPr lang="en-US" dirty="0" smtClean="0"/>
              <a:t> 1.8 (95%CI 1.1-2.9)</a:t>
            </a:r>
            <a:endParaRPr lang="en-US" dirty="0"/>
          </a:p>
        </p:txBody>
      </p:sp>
      <p:sp>
        <p:nvSpPr>
          <p:cNvPr id="4" name="TextBox 3"/>
          <p:cNvSpPr txBox="1"/>
          <p:nvPr/>
        </p:nvSpPr>
        <p:spPr>
          <a:xfrm>
            <a:off x="2929467" y="6519446"/>
            <a:ext cx="7586133" cy="338554"/>
          </a:xfrm>
          <a:prstGeom prst="rect">
            <a:avLst/>
          </a:prstGeom>
          <a:noFill/>
        </p:spPr>
        <p:txBody>
          <a:bodyPr wrap="square" rtlCol="0">
            <a:spAutoFit/>
          </a:bodyPr>
          <a:lstStyle/>
          <a:p>
            <a:r>
              <a:rPr lang="en-US" sz="1600" b="1" dirty="0" err="1" smtClean="0">
                <a:solidFill>
                  <a:srgbClr val="FFFFFF"/>
                </a:solidFill>
              </a:rPr>
              <a:t>Degenhardt</a:t>
            </a:r>
            <a:r>
              <a:rPr lang="en-US" sz="1600" b="1" dirty="0" smtClean="0">
                <a:solidFill>
                  <a:srgbClr val="FFFFFF"/>
                </a:solidFill>
              </a:rPr>
              <a:t> et al. 2010; </a:t>
            </a:r>
            <a:r>
              <a:rPr lang="en-US" sz="1600" b="1" dirty="0" err="1" smtClean="0">
                <a:solidFill>
                  <a:srgbClr val="FFFFFF"/>
                </a:solidFill>
              </a:rPr>
              <a:t>Corsi</a:t>
            </a:r>
            <a:r>
              <a:rPr lang="en-US" sz="1600" b="1" dirty="0" smtClean="0">
                <a:solidFill>
                  <a:srgbClr val="FFFFFF"/>
                </a:solidFill>
              </a:rPr>
              <a:t> and Booth 2008; Feldman et al. 2015</a:t>
            </a:r>
            <a:endParaRPr lang="en-US" sz="1600" b="1" dirty="0">
              <a:solidFill>
                <a:srgbClr val="FFFFFF"/>
              </a:solidFill>
            </a:endParaRPr>
          </a:p>
        </p:txBody>
      </p:sp>
      <p:pic>
        <p:nvPicPr>
          <p:cNvPr id="6" name="Picture 5"/>
          <p:cNvPicPr>
            <a:picLocks noChangeAspect="1"/>
          </p:cNvPicPr>
          <p:nvPr/>
        </p:nvPicPr>
        <p:blipFill>
          <a:blip r:embed="rId2"/>
          <a:stretch>
            <a:fillRect/>
          </a:stretch>
        </p:blipFill>
        <p:spPr>
          <a:xfrm>
            <a:off x="6231828" y="2438400"/>
            <a:ext cx="5130076" cy="3064934"/>
          </a:xfrm>
          <a:prstGeom prst="rect">
            <a:avLst/>
          </a:prstGeom>
        </p:spPr>
      </p:pic>
      <p:sp>
        <p:nvSpPr>
          <p:cNvPr id="7" name="TextBox 6"/>
          <p:cNvSpPr txBox="1"/>
          <p:nvPr/>
        </p:nvSpPr>
        <p:spPr>
          <a:xfrm>
            <a:off x="9787467" y="5595891"/>
            <a:ext cx="1676400" cy="261610"/>
          </a:xfrm>
          <a:prstGeom prst="rect">
            <a:avLst/>
          </a:prstGeom>
          <a:noFill/>
        </p:spPr>
        <p:txBody>
          <a:bodyPr wrap="square" rtlCol="0">
            <a:spAutoFit/>
          </a:bodyPr>
          <a:lstStyle/>
          <a:p>
            <a:r>
              <a:rPr lang="en-US" sz="1050" i="1" dirty="0" smtClean="0">
                <a:solidFill>
                  <a:srgbClr val="FFFFFF"/>
                </a:solidFill>
              </a:rPr>
              <a:t>tuoitrenews.vn 2016</a:t>
            </a:r>
            <a:endParaRPr lang="en-US" sz="1050" i="1" dirty="0">
              <a:solidFill>
                <a:srgbClr val="FFFFFF"/>
              </a:solidFill>
            </a:endParaRPr>
          </a:p>
        </p:txBody>
      </p:sp>
    </p:spTree>
    <p:extLst>
      <p:ext uri="{BB962C8B-B14F-4D97-AF65-F5344CB8AC3E}">
        <p14:creationId xmlns:p14="http://schemas.microsoft.com/office/powerpoint/2010/main" val="34730661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Thuốc lá, cần sa và </a:t>
            </a:r>
            <a:r>
              <a:rPr lang="en-US" dirty="0" smtClean="0"/>
              <a:t>HIV</a:t>
            </a:r>
            <a:endParaRPr lang="en-US" dirty="0"/>
          </a:p>
        </p:txBody>
      </p:sp>
      <p:sp>
        <p:nvSpPr>
          <p:cNvPr id="9" name="TextBox 8"/>
          <p:cNvSpPr txBox="1"/>
          <p:nvPr/>
        </p:nvSpPr>
        <p:spPr>
          <a:xfrm>
            <a:off x="5655733" y="6519446"/>
            <a:ext cx="4859867" cy="338554"/>
          </a:xfrm>
          <a:prstGeom prst="rect">
            <a:avLst/>
          </a:prstGeom>
          <a:noFill/>
        </p:spPr>
        <p:txBody>
          <a:bodyPr wrap="square" rtlCol="0">
            <a:spAutoFit/>
          </a:bodyPr>
          <a:lstStyle/>
          <a:p>
            <a:r>
              <a:rPr lang="en-US" sz="1600" b="1" dirty="0" err="1" smtClean="0">
                <a:solidFill>
                  <a:srgbClr val="FFFFFF"/>
                </a:solidFill>
              </a:rPr>
              <a:t>Helleberg</a:t>
            </a:r>
            <a:r>
              <a:rPr lang="en-US" sz="1600" b="1" dirty="0" smtClean="0">
                <a:solidFill>
                  <a:srgbClr val="FFFFFF"/>
                </a:solidFill>
              </a:rPr>
              <a:t> et al. 2012; Lorenz </a:t>
            </a:r>
            <a:r>
              <a:rPr lang="en-US" sz="1600" b="1" dirty="0">
                <a:solidFill>
                  <a:srgbClr val="FFFFFF"/>
                </a:solidFill>
              </a:rPr>
              <a:t>et al. </a:t>
            </a:r>
            <a:r>
              <a:rPr lang="en-US" sz="1600" b="1" dirty="0" smtClean="0">
                <a:solidFill>
                  <a:srgbClr val="FFFFFF"/>
                </a:solidFill>
              </a:rPr>
              <a:t>2017</a:t>
            </a:r>
            <a:endParaRPr lang="en-US" sz="1600" b="1" dirty="0">
              <a:solidFill>
                <a:srgbClr val="FFFFFF"/>
              </a:solidFill>
            </a:endParaRPr>
          </a:p>
        </p:txBody>
      </p:sp>
      <p:pic>
        <p:nvPicPr>
          <p:cNvPr id="10" name="Picture 2"/>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b="1936"/>
          <a:stretch/>
        </p:blipFill>
        <p:spPr bwMode="auto">
          <a:xfrm>
            <a:off x="88093" y="2568764"/>
            <a:ext cx="3943070" cy="27474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15" name="Group 14"/>
          <p:cNvGrpSpPr/>
          <p:nvPr/>
        </p:nvGrpSpPr>
        <p:grpSpPr>
          <a:xfrm>
            <a:off x="4130676" y="2568764"/>
            <a:ext cx="7772163" cy="2752344"/>
            <a:chOff x="4130676" y="2568764"/>
            <a:chExt cx="7772163" cy="2752344"/>
          </a:xfrm>
        </p:grpSpPr>
        <p:pic>
          <p:nvPicPr>
            <p:cNvPr id="11" name="Picture 10"/>
            <p:cNvPicPr>
              <a:picLocks noChangeAspect="1"/>
            </p:cNvPicPr>
            <p:nvPr/>
          </p:nvPicPr>
          <p:blipFill>
            <a:blip r:embed="rId3"/>
            <a:stretch>
              <a:fillRect/>
            </a:stretch>
          </p:blipFill>
          <p:spPr>
            <a:xfrm>
              <a:off x="4130676" y="2568764"/>
              <a:ext cx="7772163" cy="2752344"/>
            </a:xfrm>
            <a:prstGeom prst="rect">
              <a:avLst/>
            </a:prstGeom>
          </p:spPr>
        </p:pic>
        <p:sp>
          <p:nvSpPr>
            <p:cNvPr id="12" name="Rectangle 11"/>
            <p:cNvSpPr/>
            <p:nvPr/>
          </p:nvSpPr>
          <p:spPr>
            <a:xfrm>
              <a:off x="4157133" y="2568764"/>
              <a:ext cx="169333" cy="2929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13" name="Rectangle 12"/>
            <p:cNvSpPr/>
            <p:nvPr/>
          </p:nvSpPr>
          <p:spPr>
            <a:xfrm>
              <a:off x="4656667" y="5139267"/>
              <a:ext cx="812800" cy="1769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14" name="Rectangle 13"/>
            <p:cNvSpPr/>
            <p:nvPr/>
          </p:nvSpPr>
          <p:spPr>
            <a:xfrm>
              <a:off x="8039100" y="5139267"/>
              <a:ext cx="812800" cy="1769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grpSp>
    </p:spTree>
    <p:extLst>
      <p:ext uri="{BB962C8B-B14F-4D97-AF65-F5344CB8AC3E}">
        <p14:creationId xmlns:p14="http://schemas.microsoft.com/office/powerpoint/2010/main" val="312552112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Rượu bia và </a:t>
            </a:r>
            <a:r>
              <a:rPr lang="en-US" dirty="0" smtClean="0"/>
              <a:t>HIV</a:t>
            </a:r>
            <a:endParaRPr lang="en-US" dirty="0"/>
          </a:p>
        </p:txBody>
      </p:sp>
      <p:sp>
        <p:nvSpPr>
          <p:cNvPr id="5" name="TextBox 4"/>
          <p:cNvSpPr txBox="1"/>
          <p:nvPr/>
        </p:nvSpPr>
        <p:spPr>
          <a:xfrm>
            <a:off x="7086600" y="6519446"/>
            <a:ext cx="3429000" cy="338554"/>
          </a:xfrm>
          <a:prstGeom prst="rect">
            <a:avLst/>
          </a:prstGeom>
          <a:noFill/>
        </p:spPr>
        <p:txBody>
          <a:bodyPr wrap="square" rtlCol="0">
            <a:spAutoFit/>
          </a:bodyPr>
          <a:lstStyle/>
          <a:p>
            <a:r>
              <a:rPr lang="en-US" sz="1600" b="1" dirty="0">
                <a:solidFill>
                  <a:srgbClr val="FFFFFF"/>
                </a:solidFill>
              </a:rPr>
              <a:t>Howe et al. 2012</a:t>
            </a:r>
          </a:p>
        </p:txBody>
      </p:sp>
      <p:grpSp>
        <p:nvGrpSpPr>
          <p:cNvPr id="9" name="Group 8"/>
          <p:cNvGrpSpPr/>
          <p:nvPr/>
        </p:nvGrpSpPr>
        <p:grpSpPr>
          <a:xfrm>
            <a:off x="3752304" y="1828800"/>
            <a:ext cx="4687392" cy="4724400"/>
            <a:chOff x="3752304" y="1828800"/>
            <a:chExt cx="4687392" cy="4724400"/>
          </a:xfrm>
        </p:grpSpPr>
        <p:pic>
          <p:nvPicPr>
            <p:cNvPr id="6146" name="Picture 2"/>
            <p:cNvPicPr>
              <a:picLocks noChangeAspect="1" noChangeArrowheads="1"/>
            </p:cNvPicPr>
            <p:nvPr/>
          </p:nvPicPr>
          <p:blipFill>
            <a:blip r:embed="rId2" cstate="print"/>
            <a:srcRect/>
            <a:stretch>
              <a:fillRect/>
            </a:stretch>
          </p:blipFill>
          <p:spPr bwMode="auto">
            <a:xfrm>
              <a:off x="3752304" y="1828800"/>
              <a:ext cx="4687392" cy="4724400"/>
            </a:xfrm>
            <a:prstGeom prst="rect">
              <a:avLst/>
            </a:prstGeom>
            <a:noFill/>
            <a:ln w="9525">
              <a:noFill/>
              <a:miter lim="800000"/>
              <a:headEnd/>
              <a:tailEnd/>
            </a:ln>
          </p:spPr>
        </p:pic>
        <p:grpSp>
          <p:nvGrpSpPr>
            <p:cNvPr id="6" name="Group 5"/>
            <p:cNvGrpSpPr/>
            <p:nvPr/>
          </p:nvGrpSpPr>
          <p:grpSpPr>
            <a:xfrm>
              <a:off x="4924748" y="1881353"/>
              <a:ext cx="2669116" cy="643482"/>
              <a:chOff x="4924748" y="1881353"/>
              <a:chExt cx="2669116" cy="643482"/>
            </a:xfrm>
          </p:grpSpPr>
          <p:sp>
            <p:nvSpPr>
              <p:cNvPr id="3" name="Rectangle 2"/>
              <p:cNvSpPr/>
              <p:nvPr/>
            </p:nvSpPr>
            <p:spPr>
              <a:xfrm>
                <a:off x="4976708" y="1951629"/>
                <a:ext cx="2511188" cy="57320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p:cNvSpPr txBox="1"/>
              <p:nvPr/>
            </p:nvSpPr>
            <p:spPr>
              <a:xfrm>
                <a:off x="4933492" y="1881353"/>
                <a:ext cx="2267672" cy="276999"/>
              </a:xfrm>
              <a:prstGeom prst="rect">
                <a:avLst/>
              </a:prstGeom>
              <a:noFill/>
            </p:spPr>
            <p:txBody>
              <a:bodyPr wrap="none" rtlCol="0">
                <a:spAutoFit/>
              </a:bodyPr>
              <a:lstStyle/>
              <a:p>
                <a:r>
                  <a:rPr lang="en-US" sz="1200" smtClean="0"/>
                  <a:t>Tiêm chích và nghiện rượu bia</a:t>
                </a:r>
                <a:endParaRPr lang="en-GB" sz="1200"/>
              </a:p>
            </p:txBody>
          </p:sp>
          <p:sp>
            <p:nvSpPr>
              <p:cNvPr id="7" name="TextBox 6"/>
              <p:cNvSpPr txBox="1"/>
              <p:nvPr/>
            </p:nvSpPr>
            <p:spPr>
              <a:xfrm>
                <a:off x="4924748" y="2057017"/>
                <a:ext cx="2437590" cy="276999"/>
              </a:xfrm>
              <a:prstGeom prst="rect">
                <a:avLst/>
              </a:prstGeom>
              <a:noFill/>
            </p:spPr>
            <p:txBody>
              <a:bodyPr wrap="none" rtlCol="0">
                <a:spAutoFit/>
              </a:bodyPr>
              <a:lstStyle/>
              <a:p>
                <a:r>
                  <a:rPr lang="en-US" sz="1200" smtClean="0"/>
                  <a:t>Tiêm chích hoặc nghiện rượu bia</a:t>
                </a:r>
                <a:endParaRPr lang="en-GB" sz="1200"/>
              </a:p>
            </p:txBody>
          </p:sp>
          <p:sp>
            <p:nvSpPr>
              <p:cNvPr id="8" name="TextBox 7"/>
              <p:cNvSpPr txBox="1"/>
              <p:nvPr/>
            </p:nvSpPr>
            <p:spPr>
              <a:xfrm>
                <a:off x="4935764" y="2243032"/>
                <a:ext cx="2658100" cy="276999"/>
              </a:xfrm>
              <a:prstGeom prst="rect">
                <a:avLst/>
              </a:prstGeom>
              <a:noFill/>
            </p:spPr>
            <p:txBody>
              <a:bodyPr wrap="none" rtlCol="0">
                <a:spAutoFit/>
              </a:bodyPr>
              <a:lstStyle/>
              <a:p>
                <a:r>
                  <a:rPr lang="en-US" sz="1200" smtClean="0"/>
                  <a:t>Ko tiêm chích và ko nghiện rượu bia</a:t>
                </a:r>
                <a:endParaRPr lang="en-GB" sz="1200"/>
              </a:p>
            </p:txBody>
          </p:sp>
        </p:grpSp>
        <p:sp>
          <p:nvSpPr>
            <p:cNvPr id="10" name="TextBox 9"/>
            <p:cNvSpPr txBox="1"/>
            <p:nvPr/>
          </p:nvSpPr>
          <p:spPr>
            <a:xfrm rot="16200000">
              <a:off x="2795916" y="3768315"/>
              <a:ext cx="2276120" cy="307778"/>
            </a:xfrm>
            <a:prstGeom prst="rect">
              <a:avLst/>
            </a:prstGeom>
            <a:solidFill>
              <a:schemeClr val="bg1"/>
            </a:solidFill>
          </p:spPr>
          <p:txBody>
            <a:bodyPr wrap="square" rtlCol="0">
              <a:spAutoFit/>
            </a:bodyPr>
            <a:lstStyle/>
            <a:p>
              <a:r>
                <a:rPr lang="en-US" sz="1400" smtClean="0"/>
                <a:t>Tỷ lệ dương tính với HIV</a:t>
              </a:r>
              <a:endParaRPr lang="en-GB" sz="1400"/>
            </a:p>
          </p:txBody>
        </p:sp>
        <p:sp>
          <p:nvSpPr>
            <p:cNvPr id="11" name="TextBox 10"/>
            <p:cNvSpPr txBox="1"/>
            <p:nvPr/>
          </p:nvSpPr>
          <p:spPr>
            <a:xfrm>
              <a:off x="5407894" y="6216104"/>
              <a:ext cx="1954444" cy="307777"/>
            </a:xfrm>
            <a:prstGeom prst="rect">
              <a:avLst/>
            </a:prstGeom>
            <a:solidFill>
              <a:schemeClr val="bg1"/>
            </a:solidFill>
          </p:spPr>
          <p:txBody>
            <a:bodyPr wrap="square" rtlCol="0">
              <a:spAutoFit/>
            </a:bodyPr>
            <a:lstStyle/>
            <a:p>
              <a:pPr algn="ctr"/>
              <a:r>
                <a:rPr lang="en-US" sz="1400" smtClean="0"/>
                <a:t>Năm theo dõi</a:t>
              </a:r>
              <a:endParaRPr lang="en-GB" sz="1400"/>
            </a:p>
          </p:txBody>
        </p:sp>
      </p:grpSp>
    </p:spTree>
    <p:extLst>
      <p:ext uri="{BB962C8B-B14F-4D97-AF65-F5344CB8AC3E}">
        <p14:creationId xmlns:p14="http://schemas.microsoft.com/office/powerpoint/2010/main" val="40466957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Rượu bia và nhiễm HIV</a:t>
            </a:r>
            <a:endParaRPr lang="en-US" dirty="0"/>
          </a:p>
        </p:txBody>
      </p:sp>
      <p:sp>
        <p:nvSpPr>
          <p:cNvPr id="3" name="Content Placeholder 2"/>
          <p:cNvSpPr>
            <a:spLocks noGrp="1"/>
          </p:cNvSpPr>
          <p:nvPr>
            <p:ph idx="1"/>
          </p:nvPr>
        </p:nvSpPr>
        <p:spPr>
          <a:xfrm>
            <a:off x="1392072" y="1828800"/>
            <a:ext cx="8734564" cy="4572000"/>
          </a:xfrm>
        </p:spPr>
        <p:txBody>
          <a:bodyPr/>
          <a:lstStyle/>
          <a:p>
            <a:pPr marL="514350" indent="-457200">
              <a:buClr>
                <a:schemeClr val="bg1"/>
              </a:buClr>
            </a:pPr>
            <a:r>
              <a:rPr lang="en-US" smtClean="0"/>
              <a:t>Nơi uống rượu bia và QHTD</a:t>
            </a:r>
            <a:endParaRPr lang="en-US" dirty="0" smtClean="0"/>
          </a:p>
          <a:p>
            <a:pPr marL="514350" indent="-457200">
              <a:buClr>
                <a:schemeClr val="bg1"/>
              </a:buClr>
            </a:pPr>
            <a:r>
              <a:rPr lang="en-US" smtClean="0"/>
              <a:t>Nơi QHTD và uống rượu bia</a:t>
            </a:r>
            <a:endParaRPr lang="en-US" dirty="0" smtClean="0"/>
          </a:p>
          <a:p>
            <a:pPr marL="514350" indent="-457200">
              <a:buClr>
                <a:schemeClr val="bg1"/>
              </a:buClr>
            </a:pPr>
            <a:r>
              <a:rPr lang="en-US" smtClean="0"/>
              <a:t>Thúc đẩy QHTD không an toàn</a:t>
            </a:r>
            <a:endParaRPr lang="en-US" dirty="0" smtClean="0"/>
          </a:p>
          <a:p>
            <a:pPr marL="914400" lvl="1" indent="-457200">
              <a:buClr>
                <a:schemeClr val="bg1"/>
              </a:buClr>
            </a:pPr>
            <a:r>
              <a:rPr lang="en-US" smtClean="0"/>
              <a:t>Kém suy xét</a:t>
            </a:r>
          </a:p>
          <a:p>
            <a:pPr marL="914400" lvl="1" indent="-457200">
              <a:buClr>
                <a:schemeClr val="bg1"/>
              </a:buClr>
            </a:pPr>
            <a:r>
              <a:rPr lang="en-US" smtClean="0"/>
              <a:t>Bạo lực tình dục</a:t>
            </a:r>
            <a:endParaRPr lang="en-US" dirty="0" smtClean="0"/>
          </a:p>
          <a:p>
            <a:r>
              <a:rPr lang="en-US" smtClean="0"/>
              <a:t>Tăng nồng độ cồn trong máu (BAC) 0.01 g/dL dẫn đến tăng 2.9% ý định QHTD không an toàn</a:t>
            </a:r>
            <a:endParaRPr lang="en-US" dirty="0" smtClean="0"/>
          </a:p>
          <a:p>
            <a:pPr lvl="1"/>
            <a:r>
              <a:rPr lang="en-US" smtClean="0"/>
              <a:t>Người trung bình 55 kg 1 ly </a:t>
            </a:r>
            <a:r>
              <a:rPr lang="en-US" dirty="0" smtClean="0"/>
              <a:t>= BAC 0.03</a:t>
            </a:r>
          </a:p>
          <a:p>
            <a:pPr lvl="1"/>
            <a:r>
              <a:rPr lang="en-US" smtClean="0"/>
              <a:t>5 ly = tăng khoảng 43.5%</a:t>
            </a:r>
            <a:endParaRPr lang="en-US" dirty="0" smtClean="0"/>
          </a:p>
          <a:p>
            <a:endParaRPr lang="en-US" dirty="0"/>
          </a:p>
        </p:txBody>
      </p:sp>
      <p:sp>
        <p:nvSpPr>
          <p:cNvPr id="4" name="TextBox 3"/>
          <p:cNvSpPr txBox="1"/>
          <p:nvPr/>
        </p:nvSpPr>
        <p:spPr>
          <a:xfrm>
            <a:off x="8077200" y="6400800"/>
            <a:ext cx="2057400" cy="338554"/>
          </a:xfrm>
          <a:prstGeom prst="rect">
            <a:avLst/>
          </a:prstGeom>
          <a:noFill/>
        </p:spPr>
        <p:txBody>
          <a:bodyPr wrap="square" rtlCol="0">
            <a:spAutoFit/>
          </a:bodyPr>
          <a:lstStyle/>
          <a:p>
            <a:r>
              <a:rPr lang="en-US" altLang="en-US" sz="1600" b="1" dirty="0">
                <a:solidFill>
                  <a:srgbClr val="FFFFFF"/>
                </a:solidFill>
              </a:rPr>
              <a:t>Rehm et al.2012</a:t>
            </a:r>
            <a:endParaRPr lang="en-US" sz="1600" b="1" dirty="0">
              <a:solidFill>
                <a:srgbClr val="FFFFFF"/>
              </a:solidFill>
            </a:endParaRPr>
          </a:p>
        </p:txBody>
      </p:sp>
    </p:spTree>
    <p:extLst>
      <p:ext uri="{BB962C8B-B14F-4D97-AF65-F5344CB8AC3E}">
        <p14:creationId xmlns:p14="http://schemas.microsoft.com/office/powerpoint/2010/main" val="55811455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Rượu bia làm tăng Tải lượng virus</a:t>
            </a:r>
            <a:endParaRPr lang="en-US" dirty="0"/>
          </a:p>
        </p:txBody>
      </p:sp>
      <p:pic>
        <p:nvPicPr>
          <p:cNvPr id="4098" name="Picture 2"/>
          <p:cNvPicPr>
            <a:picLocks noChangeAspect="1" noChangeArrowheads="1"/>
          </p:cNvPicPr>
          <p:nvPr/>
        </p:nvPicPr>
        <p:blipFill>
          <a:blip r:embed="rId2" cstate="print"/>
          <a:srcRect/>
          <a:stretch>
            <a:fillRect/>
          </a:stretch>
        </p:blipFill>
        <p:spPr bwMode="auto">
          <a:xfrm>
            <a:off x="2360386" y="1981200"/>
            <a:ext cx="7471228" cy="4419600"/>
          </a:xfrm>
          <a:prstGeom prst="rect">
            <a:avLst/>
          </a:prstGeom>
          <a:noFill/>
          <a:ln w="9525">
            <a:noFill/>
            <a:miter lim="800000"/>
            <a:headEnd/>
            <a:tailEnd/>
          </a:ln>
        </p:spPr>
      </p:pic>
      <p:sp>
        <p:nvSpPr>
          <p:cNvPr id="5" name="TextBox 4"/>
          <p:cNvSpPr txBox="1"/>
          <p:nvPr/>
        </p:nvSpPr>
        <p:spPr>
          <a:xfrm>
            <a:off x="7086600" y="6477000"/>
            <a:ext cx="2362200" cy="338554"/>
          </a:xfrm>
          <a:prstGeom prst="rect">
            <a:avLst/>
          </a:prstGeom>
          <a:noFill/>
        </p:spPr>
        <p:txBody>
          <a:bodyPr wrap="square" rtlCol="0">
            <a:spAutoFit/>
          </a:bodyPr>
          <a:lstStyle/>
          <a:p>
            <a:r>
              <a:rPr lang="en-US" altLang="en-US" sz="1600" b="1" dirty="0">
                <a:solidFill>
                  <a:srgbClr val="FFFFFF"/>
                </a:solidFill>
              </a:rPr>
              <a:t>Bagby et al. 2006</a:t>
            </a:r>
            <a:endParaRPr lang="en-US" sz="1600" b="1" dirty="0">
              <a:solidFill>
                <a:srgbClr val="FFFFFF"/>
              </a:solidFill>
            </a:endParaRPr>
          </a:p>
        </p:txBody>
      </p:sp>
    </p:spTree>
    <p:extLst>
      <p:ext uri="{BB962C8B-B14F-4D97-AF65-F5344CB8AC3E}">
        <p14:creationId xmlns:p14="http://schemas.microsoft.com/office/powerpoint/2010/main" val="379541553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Rượu bia và Tử vong</a:t>
            </a:r>
            <a:endParaRPr lang="en-US" dirty="0"/>
          </a:p>
        </p:txBody>
      </p:sp>
      <p:pic>
        <p:nvPicPr>
          <p:cNvPr id="5122" name="Picture 2"/>
          <p:cNvPicPr>
            <a:picLocks noChangeAspect="1" noChangeArrowheads="1"/>
          </p:cNvPicPr>
          <p:nvPr/>
        </p:nvPicPr>
        <p:blipFill>
          <a:blip r:embed="rId2" cstate="print"/>
          <a:srcRect/>
          <a:stretch>
            <a:fillRect/>
          </a:stretch>
        </p:blipFill>
        <p:spPr bwMode="auto">
          <a:xfrm>
            <a:off x="2789309" y="2057400"/>
            <a:ext cx="6613384" cy="4419600"/>
          </a:xfrm>
          <a:prstGeom prst="rect">
            <a:avLst/>
          </a:prstGeom>
          <a:noFill/>
          <a:ln w="9525">
            <a:noFill/>
            <a:miter lim="800000"/>
            <a:headEnd/>
            <a:tailEnd/>
          </a:ln>
        </p:spPr>
      </p:pic>
      <p:sp>
        <p:nvSpPr>
          <p:cNvPr id="5" name="TextBox 4"/>
          <p:cNvSpPr txBox="1"/>
          <p:nvPr/>
        </p:nvSpPr>
        <p:spPr>
          <a:xfrm>
            <a:off x="7086600" y="6477000"/>
            <a:ext cx="2362200" cy="338554"/>
          </a:xfrm>
          <a:prstGeom prst="rect">
            <a:avLst/>
          </a:prstGeom>
          <a:noFill/>
        </p:spPr>
        <p:txBody>
          <a:bodyPr wrap="square" rtlCol="0">
            <a:spAutoFit/>
          </a:bodyPr>
          <a:lstStyle/>
          <a:p>
            <a:r>
              <a:rPr lang="en-US" altLang="en-US" sz="1600" b="1" dirty="0">
                <a:solidFill>
                  <a:srgbClr val="FFFFFF"/>
                </a:solidFill>
              </a:rPr>
              <a:t>Bagby et al. 2006</a:t>
            </a:r>
            <a:endParaRPr lang="en-US" sz="1600" b="1" dirty="0">
              <a:solidFill>
                <a:srgbClr val="FFFFFF"/>
              </a:solidFill>
            </a:endParaRPr>
          </a:p>
        </p:txBody>
      </p:sp>
    </p:spTree>
    <p:extLst>
      <p:ext uri="{BB962C8B-B14F-4D97-AF65-F5344CB8AC3E}">
        <p14:creationId xmlns:p14="http://schemas.microsoft.com/office/powerpoint/2010/main" val="1376654288"/>
      </p:ext>
    </p:extLst>
  </p:cSld>
  <p:clrMapOvr>
    <a:masterClrMapping/>
  </p:clrMapOvr>
  <p:timing>
    <p:tnLst>
      <p:par>
        <p:cTn id="1" dur="indefinite" restart="never" nodeType="tmRoot"/>
      </p:par>
    </p:tnLst>
  </p:timing>
</p:sld>
</file>

<file path=ppt/theme/theme1.xml><?xml version="1.0" encoding="utf-8"?>
<a:theme xmlns:a="http://schemas.openxmlformats.org/drawingml/2006/main" name="Bart">
  <a:themeElements>
    <a:clrScheme name="Bart2008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art2008">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Bart2008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art2008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art2008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art2008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art2008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art2008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art2008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1183</TotalTime>
  <Words>1350</Words>
  <Application>Microsoft Office PowerPoint</Application>
  <PresentationFormat>Widescreen</PresentationFormat>
  <Paragraphs>296</Paragraphs>
  <Slides>21</Slides>
  <Notes>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21</vt:i4>
      </vt:variant>
    </vt:vector>
  </HeadingPairs>
  <TitlesOfParts>
    <vt:vector size="29" baseType="lpstr">
      <vt:lpstr>Arial</vt:lpstr>
      <vt:lpstr>Arial Rounded MT Bold</vt:lpstr>
      <vt:lpstr>Calibri</vt:lpstr>
      <vt:lpstr>Cambria</vt:lpstr>
      <vt:lpstr>Courier New</vt:lpstr>
      <vt:lpstr>Times New Roman</vt:lpstr>
      <vt:lpstr>Wingdings</vt:lpstr>
      <vt:lpstr>Bart</vt:lpstr>
      <vt:lpstr>Sử dụng chất và rượu bia ở đối tượng nghiện ma túy nhiễm HIV tại Việt Nam</vt:lpstr>
      <vt:lpstr>Buộc tội việc sử dụng chất làm gia tăng nguy cơ HIV ở người TCMT</vt:lpstr>
      <vt:lpstr>Thuốc điều trị nghiện CDTP cải thiện tình trạng HIV</vt:lpstr>
      <vt:lpstr>Methamphetamine và HIV</vt:lpstr>
      <vt:lpstr>Thuốc lá, cần sa và HIV</vt:lpstr>
      <vt:lpstr>Rượu bia và HIV</vt:lpstr>
      <vt:lpstr>Rượu bia và nhiễm HIV</vt:lpstr>
      <vt:lpstr>Rượu bia làm tăng Tải lượng virus</vt:lpstr>
      <vt:lpstr>Rượu bia và Tử vong</vt:lpstr>
      <vt:lpstr>Rượu bia và HIV</vt:lpstr>
      <vt:lpstr>Rượu bia và Tuân thủ điều trị</vt:lpstr>
      <vt:lpstr>Rượu bia tại các OPC ở Việt Nam</vt:lpstr>
      <vt:lpstr>Không hỏi thì Không biết</vt:lpstr>
      <vt:lpstr>Bộ công cụ sàng lọc liên quan sử dụng rượu bia, thuốc lá và các chất gây nghiện khác (ASSIST)</vt:lpstr>
      <vt:lpstr>Sử dụng ASSIST trong lên kế hoạch điều trị</vt:lpstr>
      <vt:lpstr>Sử dụng ma túy nguy cơ trung bình đến cao tại phòng khám HIV ở Hà Nội</vt:lpstr>
      <vt:lpstr>Sử dụng ma túy mức nguy cơ tại VCT và OPC</vt:lpstr>
      <vt:lpstr>Tầm soát và Can thiệp ngắn</vt:lpstr>
      <vt:lpstr>Can thiệp ngắn: Không chắc chắn</vt:lpstr>
      <vt:lpstr>Các bước tiếp theo ở Việt Nam</vt:lpstr>
      <vt:lpstr>Cảm ơn</vt:lpstr>
    </vt:vector>
  </TitlesOfParts>
  <Company>Hennepin County Medical Center</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Bart, Gavin</dc:creator>
  <cp:lastModifiedBy>nschitrung@yahoo.com</cp:lastModifiedBy>
  <cp:revision>54</cp:revision>
  <dcterms:created xsi:type="dcterms:W3CDTF">2017-07-18T20:06:23Z</dcterms:created>
  <dcterms:modified xsi:type="dcterms:W3CDTF">2017-08-04T22:08:38Z</dcterms:modified>
</cp:coreProperties>
</file>