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 id="2147483660" r:id="rId6"/>
  </p:sldMasterIdLst>
  <p:notesMasterIdLst>
    <p:notesMasterId r:id="rId30"/>
  </p:notesMasterIdLst>
  <p:handoutMasterIdLst>
    <p:handoutMasterId r:id="rId31"/>
  </p:handoutMasterIdLst>
  <p:sldIdLst>
    <p:sldId id="260" r:id="rId7"/>
    <p:sldId id="259" r:id="rId8"/>
    <p:sldId id="285" r:id="rId9"/>
    <p:sldId id="261" r:id="rId10"/>
    <p:sldId id="267" r:id="rId11"/>
    <p:sldId id="263" r:id="rId12"/>
    <p:sldId id="262" r:id="rId13"/>
    <p:sldId id="264" r:id="rId14"/>
    <p:sldId id="269" r:id="rId15"/>
    <p:sldId id="268" r:id="rId16"/>
    <p:sldId id="272" r:id="rId17"/>
    <p:sldId id="270" r:id="rId18"/>
    <p:sldId id="271" r:id="rId19"/>
    <p:sldId id="273" r:id="rId20"/>
    <p:sldId id="266" r:id="rId21"/>
    <p:sldId id="274" r:id="rId22"/>
    <p:sldId id="276" r:id="rId23"/>
    <p:sldId id="278" r:id="rId24"/>
    <p:sldId id="277" r:id="rId25"/>
    <p:sldId id="279" r:id="rId26"/>
    <p:sldId id="280" r:id="rId27"/>
    <p:sldId id="281" r:id="rId28"/>
    <p:sldId id="284" r:id="rId29"/>
  </p:sldIdLst>
  <p:sldSz cx="9144000" cy="6858000" type="screen4x3"/>
  <p:notesSz cx="6797675" cy="9928225"/>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1pPr>
    <a:lvl2pPr marL="457200"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2pPr>
    <a:lvl3pPr marL="914400"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3pPr>
    <a:lvl4pPr marL="1371600"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4pPr>
    <a:lvl5pPr marL="1828800" algn="l" defTabSz="457200" rtl="0" fontAlgn="base">
      <a:spcBef>
        <a:spcPct val="0"/>
      </a:spcBef>
      <a:spcAft>
        <a:spcPct val="0"/>
      </a:spcAft>
      <a:defRPr kern="1200">
        <a:solidFill>
          <a:schemeClr val="tx1"/>
        </a:solidFill>
        <a:latin typeface="Arial" panose="020B0604020202020204" pitchFamily="34" charset="0"/>
        <a:ea typeface="+mn-ea"/>
        <a:cs typeface="Geneva"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Geneva"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Geneva"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Geneva"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Geneva"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BD21"/>
    <a:srgbClr val="F37421"/>
    <a:srgbClr val="5C6F7A"/>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8" d="100"/>
          <a:sy n="108" d="100"/>
        </p:scale>
        <p:origin x="17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4524213885029101E-2"/>
          <c:y val="6.9148936170212796E-2"/>
          <c:w val="0.92120083028837096"/>
          <c:h val="0.66839629753727603"/>
        </c:manualLayout>
      </c:layout>
      <c:lineChart>
        <c:grouping val="standard"/>
        <c:varyColors val="0"/>
        <c:ser>
          <c:idx val="0"/>
          <c:order val="0"/>
          <c:tx>
            <c:strRef>
              <c:f>Sheet1!$B$1</c:f>
              <c:strCache>
                <c:ptCount val="1"/>
                <c:pt idx="0">
                  <c:v>2013</c:v>
                </c:pt>
              </c:strCache>
            </c:strRef>
          </c:tx>
          <c:cat>
            <c:strRef>
              <c:f>Sheet1!$A$2:$A$25</c:f>
              <c:strCache>
                <c:ptCount val="24"/>
                <c:pt idx="0">
                  <c:v>Jan-13</c:v>
                </c:pt>
                <c:pt idx="1">
                  <c:v>Feb</c:v>
                </c:pt>
                <c:pt idx="2">
                  <c:v>Mar</c:v>
                </c:pt>
                <c:pt idx="3">
                  <c:v>Apr</c:v>
                </c:pt>
                <c:pt idx="4">
                  <c:v>May</c:v>
                </c:pt>
                <c:pt idx="5">
                  <c:v>Jun</c:v>
                </c:pt>
                <c:pt idx="6">
                  <c:v>Jul</c:v>
                </c:pt>
                <c:pt idx="7">
                  <c:v>Aug</c:v>
                </c:pt>
                <c:pt idx="8">
                  <c:v>Sep</c:v>
                </c:pt>
                <c:pt idx="9">
                  <c:v>Oct</c:v>
                </c:pt>
                <c:pt idx="10">
                  <c:v>Nov</c:v>
                </c:pt>
                <c:pt idx="11">
                  <c:v>Dec</c:v>
                </c:pt>
                <c:pt idx="12">
                  <c:v>Jan-14</c:v>
                </c:pt>
                <c:pt idx="13">
                  <c:v>Feb</c:v>
                </c:pt>
                <c:pt idx="14">
                  <c:v>Mar</c:v>
                </c:pt>
                <c:pt idx="15">
                  <c:v>Apr</c:v>
                </c:pt>
                <c:pt idx="16">
                  <c:v>May</c:v>
                </c:pt>
                <c:pt idx="17">
                  <c:v>Jun</c:v>
                </c:pt>
                <c:pt idx="18">
                  <c:v>Jul</c:v>
                </c:pt>
                <c:pt idx="19">
                  <c:v>Aug</c:v>
                </c:pt>
                <c:pt idx="20">
                  <c:v>Sep</c:v>
                </c:pt>
                <c:pt idx="21">
                  <c:v>Oct</c:v>
                </c:pt>
                <c:pt idx="22">
                  <c:v>Nov</c:v>
                </c:pt>
                <c:pt idx="23">
                  <c:v>Dec</c:v>
                </c:pt>
              </c:strCache>
            </c:strRef>
          </c:cat>
          <c:val>
            <c:numRef>
              <c:f>Sheet1!$B$2:$B$25</c:f>
              <c:numCache>
                <c:formatCode>General</c:formatCode>
                <c:ptCount val="24"/>
                <c:pt idx="0">
                  <c:v>1.4</c:v>
                </c:pt>
                <c:pt idx="1">
                  <c:v>1</c:v>
                </c:pt>
                <c:pt idx="2">
                  <c:v>0.8</c:v>
                </c:pt>
                <c:pt idx="3">
                  <c:v>1</c:v>
                </c:pt>
                <c:pt idx="4">
                  <c:v>0.9</c:v>
                </c:pt>
                <c:pt idx="5">
                  <c:v>0.9</c:v>
                </c:pt>
                <c:pt idx="6">
                  <c:v>1.2</c:v>
                </c:pt>
                <c:pt idx="7">
                  <c:v>0.9</c:v>
                </c:pt>
                <c:pt idx="8">
                  <c:v>0.9</c:v>
                </c:pt>
                <c:pt idx="9">
                  <c:v>0.6</c:v>
                </c:pt>
                <c:pt idx="10">
                  <c:v>1.3</c:v>
                </c:pt>
                <c:pt idx="11">
                  <c:v>0.8</c:v>
                </c:pt>
                <c:pt idx="12">
                  <c:v>0.5</c:v>
                </c:pt>
                <c:pt idx="13">
                  <c:v>1.5</c:v>
                </c:pt>
                <c:pt idx="14">
                  <c:v>1.5</c:v>
                </c:pt>
                <c:pt idx="15">
                  <c:v>1.9</c:v>
                </c:pt>
                <c:pt idx="16">
                  <c:v>1.4</c:v>
                </c:pt>
                <c:pt idx="17">
                  <c:v>1.2</c:v>
                </c:pt>
                <c:pt idx="18">
                  <c:v>1.6</c:v>
                </c:pt>
                <c:pt idx="19">
                  <c:v>1.2</c:v>
                </c:pt>
                <c:pt idx="20">
                  <c:v>1</c:v>
                </c:pt>
                <c:pt idx="21">
                  <c:v>0.9</c:v>
                </c:pt>
                <c:pt idx="22">
                  <c:v>1.5</c:v>
                </c:pt>
                <c:pt idx="23">
                  <c:v>0.8</c:v>
                </c:pt>
              </c:numCache>
            </c:numRef>
          </c:val>
          <c:smooth val="0"/>
          <c:extLst>
            <c:ext xmlns:c16="http://schemas.microsoft.com/office/drawing/2014/chart" uri="{C3380CC4-5D6E-409C-BE32-E72D297353CC}">
              <c16:uniqueId val="{00000000-C553-4968-BD71-685203E90373}"/>
            </c:ext>
          </c:extLst>
        </c:ser>
        <c:dLbls>
          <c:showLegendKey val="0"/>
          <c:showVal val="0"/>
          <c:showCatName val="0"/>
          <c:showSerName val="0"/>
          <c:showPercent val="0"/>
          <c:showBubbleSize val="0"/>
        </c:dLbls>
        <c:marker val="1"/>
        <c:smooth val="0"/>
        <c:axId val="-2020232824"/>
        <c:axId val="-2020227448"/>
      </c:lineChart>
      <c:catAx>
        <c:axId val="-2020232824"/>
        <c:scaling>
          <c:orientation val="minMax"/>
        </c:scaling>
        <c:delete val="0"/>
        <c:axPos val="b"/>
        <c:numFmt formatCode="General" sourceLinked="0"/>
        <c:majorTickMark val="out"/>
        <c:minorTickMark val="none"/>
        <c:tickLblPos val="nextTo"/>
        <c:crossAx val="-2020227448"/>
        <c:crosses val="autoZero"/>
        <c:auto val="1"/>
        <c:lblAlgn val="ctr"/>
        <c:lblOffset val="100"/>
        <c:noMultiLvlLbl val="0"/>
      </c:catAx>
      <c:valAx>
        <c:axId val="-2020227448"/>
        <c:scaling>
          <c:orientation val="minMax"/>
        </c:scaling>
        <c:delete val="0"/>
        <c:axPos val="l"/>
        <c:majorGridlines/>
        <c:numFmt formatCode="#,##0.0" sourceLinked="0"/>
        <c:majorTickMark val="out"/>
        <c:minorTickMark val="none"/>
        <c:tickLblPos val="nextTo"/>
        <c:crossAx val="-2020232824"/>
        <c:crosses val="autoZero"/>
        <c:crossBetween val="between"/>
      </c:valAx>
    </c:plotArea>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5.5372158668845602E-2"/>
          <c:y val="2.9697993395986801E-2"/>
          <c:w val="0.90689199227455097"/>
          <c:h val="0.73357635851074199"/>
        </c:manualLayout>
      </c:layout>
      <c:lineChart>
        <c:grouping val="standard"/>
        <c:varyColors val="0"/>
        <c:ser>
          <c:idx val="0"/>
          <c:order val="0"/>
          <c:tx>
            <c:strRef>
              <c:f>Sheet1!$B$1</c:f>
              <c:strCache>
                <c:ptCount val="1"/>
                <c:pt idx="0">
                  <c:v>Tiếp đón-Hành chính</c:v>
                </c:pt>
              </c:strCache>
            </c:strRef>
          </c:tx>
          <c:spPr>
            <a:ln w="25400"/>
          </c:spPr>
          <c:cat>
            <c:strRef>
              <c:f>Sheet1!$A$2:$A$6</c:f>
              <c:strCache>
                <c:ptCount val="5"/>
                <c:pt idx="0">
                  <c:v>Đợt 1 (2/2014)</c:v>
                </c:pt>
                <c:pt idx="1">
                  <c:v>Đợt 2 (5/2014)</c:v>
                </c:pt>
                <c:pt idx="2">
                  <c:v>Đợt 3 (8/2014)</c:v>
                </c:pt>
                <c:pt idx="3">
                  <c:v>Đợt 4 (11/2014)</c:v>
                </c:pt>
                <c:pt idx="4">
                  <c:v>Đợt 5(2/2015)</c:v>
                </c:pt>
              </c:strCache>
            </c:strRef>
          </c:cat>
          <c:val>
            <c:numRef>
              <c:f>Sheet1!$B$2:$B$6</c:f>
              <c:numCache>
                <c:formatCode>General</c:formatCode>
                <c:ptCount val="5"/>
                <c:pt idx="0">
                  <c:v>8.5</c:v>
                </c:pt>
                <c:pt idx="1">
                  <c:v>5.0999999999999996</c:v>
                </c:pt>
                <c:pt idx="2">
                  <c:v>5.4</c:v>
                </c:pt>
                <c:pt idx="3">
                  <c:v>5.7</c:v>
                </c:pt>
                <c:pt idx="4">
                  <c:v>5.0999999999999996</c:v>
                </c:pt>
              </c:numCache>
            </c:numRef>
          </c:val>
          <c:smooth val="0"/>
          <c:extLst>
            <c:ext xmlns:c16="http://schemas.microsoft.com/office/drawing/2014/chart" uri="{C3380CC4-5D6E-409C-BE32-E72D297353CC}">
              <c16:uniqueId val="{00000000-5E4E-41C0-8320-F57FD2BDC1DB}"/>
            </c:ext>
          </c:extLst>
        </c:ser>
        <c:ser>
          <c:idx val="1"/>
          <c:order val="1"/>
          <c:tx>
            <c:strRef>
              <c:f>Sheet1!$C$1</c:f>
              <c:strCache>
                <c:ptCount val="1"/>
                <c:pt idx="0">
                  <c:v>Khám Bệnh</c:v>
                </c:pt>
              </c:strCache>
            </c:strRef>
          </c:tx>
          <c:spPr>
            <a:ln w="25400"/>
          </c:spPr>
          <c:cat>
            <c:strRef>
              <c:f>Sheet1!$A$2:$A$6</c:f>
              <c:strCache>
                <c:ptCount val="5"/>
                <c:pt idx="0">
                  <c:v>Đợt 1 (2/2014)</c:v>
                </c:pt>
                <c:pt idx="1">
                  <c:v>Đợt 2 (5/2014)</c:v>
                </c:pt>
                <c:pt idx="2">
                  <c:v>Đợt 3 (8/2014)</c:v>
                </c:pt>
                <c:pt idx="3">
                  <c:v>Đợt 4 (11/2014)</c:v>
                </c:pt>
                <c:pt idx="4">
                  <c:v>Đợt 5(2/2015)</c:v>
                </c:pt>
              </c:strCache>
            </c:strRef>
          </c:cat>
          <c:val>
            <c:numRef>
              <c:f>Sheet1!$C$2:$C$6</c:f>
              <c:numCache>
                <c:formatCode>General</c:formatCode>
                <c:ptCount val="5"/>
                <c:pt idx="0">
                  <c:v>6.3</c:v>
                </c:pt>
                <c:pt idx="1">
                  <c:v>4.8</c:v>
                </c:pt>
                <c:pt idx="2">
                  <c:v>4.8</c:v>
                </c:pt>
                <c:pt idx="3">
                  <c:v>4.4000000000000004</c:v>
                </c:pt>
                <c:pt idx="4">
                  <c:v>4.5</c:v>
                </c:pt>
              </c:numCache>
            </c:numRef>
          </c:val>
          <c:smooth val="0"/>
          <c:extLst>
            <c:ext xmlns:c16="http://schemas.microsoft.com/office/drawing/2014/chart" uri="{C3380CC4-5D6E-409C-BE32-E72D297353CC}">
              <c16:uniqueId val="{00000001-5E4E-41C0-8320-F57FD2BDC1DB}"/>
            </c:ext>
          </c:extLst>
        </c:ser>
        <c:ser>
          <c:idx val="2"/>
          <c:order val="2"/>
          <c:tx>
            <c:strRef>
              <c:f>Sheet1!$D$1</c:f>
              <c:strCache>
                <c:ptCount val="1"/>
                <c:pt idx="0">
                  <c:v>Tư vấn</c:v>
                </c:pt>
              </c:strCache>
            </c:strRef>
          </c:tx>
          <c:spPr>
            <a:ln w="25400"/>
          </c:spPr>
          <c:cat>
            <c:strRef>
              <c:f>Sheet1!$A$2:$A$6</c:f>
              <c:strCache>
                <c:ptCount val="5"/>
                <c:pt idx="0">
                  <c:v>Đợt 1 (2/2014)</c:v>
                </c:pt>
                <c:pt idx="1">
                  <c:v>Đợt 2 (5/2014)</c:v>
                </c:pt>
                <c:pt idx="2">
                  <c:v>Đợt 3 (8/2014)</c:v>
                </c:pt>
                <c:pt idx="3">
                  <c:v>Đợt 4 (11/2014)</c:v>
                </c:pt>
                <c:pt idx="4">
                  <c:v>Đợt 5(2/2015)</c:v>
                </c:pt>
              </c:strCache>
            </c:strRef>
          </c:cat>
          <c:val>
            <c:numRef>
              <c:f>Sheet1!$D$2:$D$6</c:f>
              <c:numCache>
                <c:formatCode>General</c:formatCode>
                <c:ptCount val="5"/>
                <c:pt idx="0">
                  <c:v>5.9</c:v>
                </c:pt>
                <c:pt idx="1">
                  <c:v>3.8</c:v>
                </c:pt>
                <c:pt idx="2">
                  <c:v>4</c:v>
                </c:pt>
                <c:pt idx="3">
                  <c:v>4.3</c:v>
                </c:pt>
                <c:pt idx="4">
                  <c:v>3.9</c:v>
                </c:pt>
              </c:numCache>
            </c:numRef>
          </c:val>
          <c:smooth val="0"/>
          <c:extLst>
            <c:ext xmlns:c16="http://schemas.microsoft.com/office/drawing/2014/chart" uri="{C3380CC4-5D6E-409C-BE32-E72D297353CC}">
              <c16:uniqueId val="{00000002-5E4E-41C0-8320-F57FD2BDC1DB}"/>
            </c:ext>
          </c:extLst>
        </c:ser>
        <c:ser>
          <c:idx val="3"/>
          <c:order val="3"/>
          <c:tx>
            <c:strRef>
              <c:f>Sheet1!$E$1</c:f>
              <c:strCache>
                <c:ptCount val="1"/>
                <c:pt idx="0">
                  <c:v>Phát thuốc</c:v>
                </c:pt>
              </c:strCache>
            </c:strRef>
          </c:tx>
          <c:spPr>
            <a:ln w="25400"/>
          </c:spPr>
          <c:cat>
            <c:strRef>
              <c:f>Sheet1!$A$2:$A$6</c:f>
              <c:strCache>
                <c:ptCount val="5"/>
                <c:pt idx="0">
                  <c:v>Đợt 1 (2/2014)</c:v>
                </c:pt>
                <c:pt idx="1">
                  <c:v>Đợt 2 (5/2014)</c:v>
                </c:pt>
                <c:pt idx="2">
                  <c:v>Đợt 3 (8/2014)</c:v>
                </c:pt>
                <c:pt idx="3">
                  <c:v>Đợt 4 (11/2014)</c:v>
                </c:pt>
                <c:pt idx="4">
                  <c:v>Đợt 5(2/2015)</c:v>
                </c:pt>
              </c:strCache>
            </c:strRef>
          </c:cat>
          <c:val>
            <c:numRef>
              <c:f>Sheet1!$E$2:$E$6</c:f>
              <c:numCache>
                <c:formatCode>General</c:formatCode>
                <c:ptCount val="5"/>
                <c:pt idx="0">
                  <c:v>6.4</c:v>
                </c:pt>
                <c:pt idx="1">
                  <c:v>4.5</c:v>
                </c:pt>
                <c:pt idx="2">
                  <c:v>4.0999999999999996</c:v>
                </c:pt>
                <c:pt idx="3">
                  <c:v>4.3</c:v>
                </c:pt>
                <c:pt idx="4">
                  <c:v>4</c:v>
                </c:pt>
              </c:numCache>
            </c:numRef>
          </c:val>
          <c:smooth val="0"/>
          <c:extLst>
            <c:ext xmlns:c16="http://schemas.microsoft.com/office/drawing/2014/chart" uri="{C3380CC4-5D6E-409C-BE32-E72D297353CC}">
              <c16:uniqueId val="{00000003-5E4E-41C0-8320-F57FD2BDC1DB}"/>
            </c:ext>
          </c:extLst>
        </c:ser>
        <c:ser>
          <c:idx val="4"/>
          <c:order val="4"/>
          <c:tx>
            <c:strRef>
              <c:f>Sheet1!$F$1</c:f>
              <c:strCache>
                <c:ptCount val="1"/>
                <c:pt idx="0">
                  <c:v>Bảo vệ</c:v>
                </c:pt>
              </c:strCache>
            </c:strRef>
          </c:tx>
          <c:spPr>
            <a:ln w="25400"/>
          </c:spPr>
          <c:cat>
            <c:strRef>
              <c:f>Sheet1!$A$2:$A$6</c:f>
              <c:strCache>
                <c:ptCount val="5"/>
                <c:pt idx="0">
                  <c:v>Đợt 1 (2/2014)</c:v>
                </c:pt>
                <c:pt idx="1">
                  <c:v>Đợt 2 (5/2014)</c:v>
                </c:pt>
                <c:pt idx="2">
                  <c:v>Đợt 3 (8/2014)</c:v>
                </c:pt>
                <c:pt idx="3">
                  <c:v>Đợt 4 (11/2014)</c:v>
                </c:pt>
                <c:pt idx="4">
                  <c:v>Đợt 5(2/2015)</c:v>
                </c:pt>
              </c:strCache>
            </c:strRef>
          </c:cat>
          <c:val>
            <c:numRef>
              <c:f>Sheet1!$F$2:$F$6</c:f>
              <c:numCache>
                <c:formatCode>General</c:formatCode>
                <c:ptCount val="5"/>
                <c:pt idx="0">
                  <c:v>10.4</c:v>
                </c:pt>
                <c:pt idx="1">
                  <c:v>4.5</c:v>
                </c:pt>
                <c:pt idx="2">
                  <c:v>4.5</c:v>
                </c:pt>
                <c:pt idx="3">
                  <c:v>4.7</c:v>
                </c:pt>
                <c:pt idx="4">
                  <c:v>4</c:v>
                </c:pt>
              </c:numCache>
            </c:numRef>
          </c:val>
          <c:smooth val="0"/>
          <c:extLst>
            <c:ext xmlns:c16="http://schemas.microsoft.com/office/drawing/2014/chart" uri="{C3380CC4-5D6E-409C-BE32-E72D297353CC}">
              <c16:uniqueId val="{00000004-5E4E-41C0-8320-F57FD2BDC1DB}"/>
            </c:ext>
          </c:extLst>
        </c:ser>
        <c:ser>
          <c:idx val="5"/>
          <c:order val="5"/>
          <c:tx>
            <c:strRef>
              <c:f>Sheet1!$G$1</c:f>
              <c:strCache>
                <c:ptCount val="1"/>
                <c:pt idx="0">
                  <c:v>Vệ sinh</c:v>
                </c:pt>
              </c:strCache>
            </c:strRef>
          </c:tx>
          <c:spPr>
            <a:ln w="25400"/>
          </c:spPr>
          <c:cat>
            <c:strRef>
              <c:f>Sheet1!$A$2:$A$6</c:f>
              <c:strCache>
                <c:ptCount val="5"/>
                <c:pt idx="0">
                  <c:v>Đợt 1 (2/2014)</c:v>
                </c:pt>
                <c:pt idx="1">
                  <c:v>Đợt 2 (5/2014)</c:v>
                </c:pt>
                <c:pt idx="2">
                  <c:v>Đợt 3 (8/2014)</c:v>
                </c:pt>
                <c:pt idx="3">
                  <c:v>Đợt 4 (11/2014)</c:v>
                </c:pt>
                <c:pt idx="4">
                  <c:v>Đợt 5(2/2015)</c:v>
                </c:pt>
              </c:strCache>
            </c:strRef>
          </c:cat>
          <c:val>
            <c:numRef>
              <c:f>Sheet1!$G$2:$G$6</c:f>
              <c:numCache>
                <c:formatCode>General</c:formatCode>
                <c:ptCount val="5"/>
                <c:pt idx="0">
                  <c:v>9.7000000000000011</c:v>
                </c:pt>
                <c:pt idx="1">
                  <c:v>6.8</c:v>
                </c:pt>
                <c:pt idx="2">
                  <c:v>7.7</c:v>
                </c:pt>
                <c:pt idx="3">
                  <c:v>5.8</c:v>
                </c:pt>
                <c:pt idx="4">
                  <c:v>5.5</c:v>
                </c:pt>
              </c:numCache>
            </c:numRef>
          </c:val>
          <c:smooth val="0"/>
          <c:extLst>
            <c:ext xmlns:c16="http://schemas.microsoft.com/office/drawing/2014/chart" uri="{C3380CC4-5D6E-409C-BE32-E72D297353CC}">
              <c16:uniqueId val="{00000005-5E4E-41C0-8320-F57FD2BDC1DB}"/>
            </c:ext>
          </c:extLst>
        </c:ser>
        <c:dLbls>
          <c:showLegendKey val="0"/>
          <c:showVal val="0"/>
          <c:showCatName val="0"/>
          <c:showSerName val="0"/>
          <c:showPercent val="0"/>
          <c:showBubbleSize val="0"/>
        </c:dLbls>
        <c:marker val="1"/>
        <c:smooth val="0"/>
        <c:axId val="-1994869720"/>
        <c:axId val="-1994866552"/>
      </c:lineChart>
      <c:catAx>
        <c:axId val="-1994869720"/>
        <c:scaling>
          <c:orientation val="minMax"/>
        </c:scaling>
        <c:delete val="0"/>
        <c:axPos val="b"/>
        <c:numFmt formatCode="General" sourceLinked="0"/>
        <c:majorTickMark val="out"/>
        <c:minorTickMark val="none"/>
        <c:tickLblPos val="nextTo"/>
        <c:txPr>
          <a:bodyPr/>
          <a:lstStyle/>
          <a:p>
            <a:pPr>
              <a:defRPr sz="1000"/>
            </a:pPr>
            <a:endParaRPr lang="vi-VN"/>
          </a:p>
        </c:txPr>
        <c:crossAx val="-1994866552"/>
        <c:crosses val="autoZero"/>
        <c:auto val="1"/>
        <c:lblAlgn val="ctr"/>
        <c:lblOffset val="100"/>
        <c:noMultiLvlLbl val="0"/>
      </c:catAx>
      <c:valAx>
        <c:axId val="-1994866552"/>
        <c:scaling>
          <c:orientation val="minMax"/>
        </c:scaling>
        <c:delete val="0"/>
        <c:axPos val="l"/>
        <c:majorGridlines/>
        <c:numFmt formatCode="General" sourceLinked="1"/>
        <c:majorTickMark val="out"/>
        <c:minorTickMark val="none"/>
        <c:tickLblPos val="nextTo"/>
        <c:crossAx val="-1994869720"/>
        <c:crosses val="autoZero"/>
        <c:crossBetween val="between"/>
      </c:valAx>
    </c:plotArea>
    <c:legend>
      <c:legendPos val="b"/>
      <c:layout>
        <c:manualLayout>
          <c:xMode val="edge"/>
          <c:yMode val="edge"/>
          <c:x val="5.4507337526205402E-2"/>
          <c:y val="0.85690440456460604"/>
          <c:w val="0.90566037735849103"/>
          <c:h val="0.119006465655208"/>
        </c:manualLayout>
      </c:layout>
      <c:overlay val="0"/>
      <c:txPr>
        <a:bodyPr/>
        <a:lstStyle/>
        <a:p>
          <a:pPr algn="ctr">
            <a:defRPr sz="1100"/>
          </a:pPr>
          <a:endParaRPr lang="vi-VN"/>
        </a:p>
      </c:txPr>
    </c:legend>
    <c:plotVisOnly val="1"/>
    <c:dispBlanksAs val="zero"/>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drawing1.xml><?xml version="1.0" encoding="utf-8"?>
<c:userShapes xmlns:c="http://schemas.openxmlformats.org/drawingml/2006/chart">
  <cdr:relSizeAnchor xmlns:cdr="http://schemas.openxmlformats.org/drawingml/2006/chartDrawing">
    <cdr:from>
      <cdr:x>0.5403</cdr:x>
      <cdr:y>0.05851</cdr:y>
    </cdr:from>
    <cdr:to>
      <cdr:x>0.54248</cdr:x>
      <cdr:y>0.73936</cdr:y>
    </cdr:to>
    <cdr:cxnSp macro="">
      <cdr:nvCxnSpPr>
        <cdr:cNvPr id="2" name="Straight Connector 1">
          <a:extLst xmlns:a="http://schemas.openxmlformats.org/drawingml/2006/main">
            <a:ext uri="{FF2B5EF4-FFF2-40B4-BE49-F238E27FC236}">
              <a16:creationId xmlns:a16="http://schemas.microsoft.com/office/drawing/2014/main" id="{DF418957-B769-43C3-9696-8878195C1D40}"/>
            </a:ext>
          </a:extLst>
        </cdr:cNvPr>
        <cdr:cNvCxnSpPr/>
      </cdr:nvCxnSpPr>
      <cdr:spPr>
        <a:xfrm xmlns:a="http://schemas.openxmlformats.org/drawingml/2006/main" flipH="1">
          <a:off x="3238804" y="139700"/>
          <a:ext cx="13060" cy="1625600"/>
        </a:xfrm>
        <a:prstGeom xmlns:a="http://schemas.openxmlformats.org/drawingml/2006/main" prst="line">
          <a:avLst/>
        </a:prstGeom>
        <a:ln xmlns:a="http://schemas.openxmlformats.org/drawingml/2006/main" w="19050">
          <a:solidFill>
            <a:srgbClr val="FF0000"/>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0.46795</cdr:x>
      <cdr:y>0.00402</cdr:y>
    </cdr:from>
    <cdr:to>
      <cdr:x>0.56537</cdr:x>
      <cdr:y>0.39764</cdr:y>
    </cdr:to>
    <cdr:sp macro="" textlink="">
      <cdr:nvSpPr>
        <cdr:cNvPr id="3" name="Text Box 2"/>
        <cdr:cNvSpPr txBox="1"/>
      </cdr:nvSpPr>
      <cdr:spPr>
        <a:xfrm xmlns:a="http://schemas.openxmlformats.org/drawingml/2006/main">
          <a:off x="2781300" y="9525"/>
          <a:ext cx="579055" cy="931809"/>
        </a:xfrm>
        <a:prstGeom xmlns:a="http://schemas.openxmlformats.org/drawingml/2006/main" prst="rect">
          <a:avLst/>
        </a:prstGeom>
      </cdr:spPr>
      <cdr:txBody>
        <a:bodyPr xmlns:a="http://schemas.openxmlformats.org/drawingml/2006/main" vertOverflow="clip" vert="vert270" wrap="square" rtlCol="0"/>
        <a:lstStyle xmlns:a="http://schemas.openxmlformats.org/drawingml/2006/main"/>
        <a:p xmlns:a="http://schemas.openxmlformats.org/drawingml/2006/main">
          <a:pPr algn="ctr"/>
          <a:r>
            <a:rPr lang="en-US" sz="1100"/>
            <a:t>Fee collection started</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F9B4D29-0DD3-4DB0-8253-67CD515B267E}" type="datetimeFigureOut">
              <a:rPr lang="en-US" smtClean="0"/>
              <a:t>7/28/2017</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33AC76A9-FF1B-418E-9ADA-ED74129EE10B}" type="slidenum">
              <a:rPr lang="en-US" smtClean="0"/>
              <a:t>‹#›</a:t>
            </a:fld>
            <a:endParaRPr lang="en-US"/>
          </a:p>
        </p:txBody>
      </p:sp>
    </p:spTree>
    <p:extLst>
      <p:ext uri="{BB962C8B-B14F-4D97-AF65-F5344CB8AC3E}">
        <p14:creationId xmlns:p14="http://schemas.microsoft.com/office/powerpoint/2010/main" val="22412303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F54D449-0C7E-4F3A-BF4F-E586B7DDD558}" type="datetimeFigureOut">
              <a:rPr lang="en-US" smtClean="0"/>
              <a:t>7/28/2017</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BD81B2D5-5789-4482-B384-B46C699DA28D}" type="slidenum">
              <a:rPr lang="en-US" smtClean="0"/>
              <a:t>‹#›</a:t>
            </a:fld>
            <a:endParaRPr lang="en-US"/>
          </a:p>
        </p:txBody>
      </p:sp>
    </p:spTree>
    <p:extLst>
      <p:ext uri="{BB962C8B-B14F-4D97-AF65-F5344CB8AC3E}">
        <p14:creationId xmlns:p14="http://schemas.microsoft.com/office/powerpoint/2010/main" val="3345818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a:t>
            </a:fld>
            <a:endParaRPr lang="en-US"/>
          </a:p>
        </p:txBody>
      </p:sp>
    </p:spTree>
    <p:extLst>
      <p:ext uri="{BB962C8B-B14F-4D97-AF65-F5344CB8AC3E}">
        <p14:creationId xmlns:p14="http://schemas.microsoft.com/office/powerpoint/2010/main" val="1115911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11</a:t>
            </a:fld>
            <a:endParaRPr lang="en-US"/>
          </a:p>
        </p:txBody>
      </p:sp>
    </p:spTree>
    <p:extLst>
      <p:ext uri="{BB962C8B-B14F-4D97-AF65-F5344CB8AC3E}">
        <p14:creationId xmlns:p14="http://schemas.microsoft.com/office/powerpoint/2010/main" val="17287758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12</a:t>
            </a:fld>
            <a:endParaRPr lang="en-US"/>
          </a:p>
        </p:txBody>
      </p:sp>
    </p:spTree>
    <p:extLst>
      <p:ext uri="{BB962C8B-B14F-4D97-AF65-F5344CB8AC3E}">
        <p14:creationId xmlns:p14="http://schemas.microsoft.com/office/powerpoint/2010/main" val="14872309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13</a:t>
            </a:fld>
            <a:endParaRPr lang="en-US"/>
          </a:p>
        </p:txBody>
      </p:sp>
    </p:spTree>
    <p:extLst>
      <p:ext uri="{BB962C8B-B14F-4D97-AF65-F5344CB8AC3E}">
        <p14:creationId xmlns:p14="http://schemas.microsoft.com/office/powerpoint/2010/main" val="576179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14</a:t>
            </a:fld>
            <a:endParaRPr lang="en-US"/>
          </a:p>
        </p:txBody>
      </p:sp>
    </p:spTree>
    <p:extLst>
      <p:ext uri="{BB962C8B-B14F-4D97-AF65-F5344CB8AC3E}">
        <p14:creationId xmlns:p14="http://schemas.microsoft.com/office/powerpoint/2010/main" val="23922785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15</a:t>
            </a:fld>
            <a:endParaRPr lang="en-US"/>
          </a:p>
        </p:txBody>
      </p:sp>
    </p:spTree>
    <p:extLst>
      <p:ext uri="{BB962C8B-B14F-4D97-AF65-F5344CB8AC3E}">
        <p14:creationId xmlns:p14="http://schemas.microsoft.com/office/powerpoint/2010/main" val="2919707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16</a:t>
            </a:fld>
            <a:endParaRPr lang="en-US"/>
          </a:p>
        </p:txBody>
      </p:sp>
    </p:spTree>
    <p:extLst>
      <p:ext uri="{BB962C8B-B14F-4D97-AF65-F5344CB8AC3E}">
        <p14:creationId xmlns:p14="http://schemas.microsoft.com/office/powerpoint/2010/main" val="19687783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17</a:t>
            </a:fld>
            <a:endParaRPr lang="en-US"/>
          </a:p>
        </p:txBody>
      </p:sp>
    </p:spTree>
    <p:extLst>
      <p:ext uri="{BB962C8B-B14F-4D97-AF65-F5344CB8AC3E}">
        <p14:creationId xmlns:p14="http://schemas.microsoft.com/office/powerpoint/2010/main" val="7060469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18</a:t>
            </a:fld>
            <a:endParaRPr lang="en-US"/>
          </a:p>
        </p:txBody>
      </p:sp>
    </p:spTree>
    <p:extLst>
      <p:ext uri="{BB962C8B-B14F-4D97-AF65-F5344CB8AC3E}">
        <p14:creationId xmlns:p14="http://schemas.microsoft.com/office/powerpoint/2010/main" val="399730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19</a:t>
            </a:fld>
            <a:endParaRPr lang="en-US"/>
          </a:p>
        </p:txBody>
      </p:sp>
    </p:spTree>
    <p:extLst>
      <p:ext uri="{BB962C8B-B14F-4D97-AF65-F5344CB8AC3E}">
        <p14:creationId xmlns:p14="http://schemas.microsoft.com/office/powerpoint/2010/main" val="17873346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20</a:t>
            </a:fld>
            <a:endParaRPr lang="en-US"/>
          </a:p>
        </p:txBody>
      </p:sp>
    </p:spTree>
    <p:extLst>
      <p:ext uri="{BB962C8B-B14F-4D97-AF65-F5344CB8AC3E}">
        <p14:creationId xmlns:p14="http://schemas.microsoft.com/office/powerpoint/2010/main" val="3968857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2</a:t>
            </a:fld>
            <a:endParaRPr lang="en-US"/>
          </a:p>
        </p:txBody>
      </p:sp>
    </p:spTree>
    <p:extLst>
      <p:ext uri="{BB962C8B-B14F-4D97-AF65-F5344CB8AC3E}">
        <p14:creationId xmlns:p14="http://schemas.microsoft.com/office/powerpoint/2010/main" val="38367593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21</a:t>
            </a:fld>
            <a:endParaRPr lang="en-US"/>
          </a:p>
        </p:txBody>
      </p:sp>
    </p:spTree>
    <p:extLst>
      <p:ext uri="{BB962C8B-B14F-4D97-AF65-F5344CB8AC3E}">
        <p14:creationId xmlns:p14="http://schemas.microsoft.com/office/powerpoint/2010/main" val="8680439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22</a:t>
            </a:fld>
            <a:endParaRPr lang="en-US"/>
          </a:p>
        </p:txBody>
      </p:sp>
    </p:spTree>
    <p:extLst>
      <p:ext uri="{BB962C8B-B14F-4D97-AF65-F5344CB8AC3E}">
        <p14:creationId xmlns:p14="http://schemas.microsoft.com/office/powerpoint/2010/main" val="2231237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4</a:t>
            </a:fld>
            <a:endParaRPr lang="en-US"/>
          </a:p>
        </p:txBody>
      </p:sp>
    </p:spTree>
    <p:extLst>
      <p:ext uri="{BB962C8B-B14F-4D97-AF65-F5344CB8AC3E}">
        <p14:creationId xmlns:p14="http://schemas.microsoft.com/office/powerpoint/2010/main" val="346613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5</a:t>
            </a:fld>
            <a:endParaRPr lang="en-US"/>
          </a:p>
        </p:txBody>
      </p:sp>
    </p:spTree>
    <p:extLst>
      <p:ext uri="{BB962C8B-B14F-4D97-AF65-F5344CB8AC3E}">
        <p14:creationId xmlns:p14="http://schemas.microsoft.com/office/powerpoint/2010/main" val="2438040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6</a:t>
            </a:fld>
            <a:endParaRPr lang="en-US"/>
          </a:p>
        </p:txBody>
      </p:sp>
    </p:spTree>
    <p:extLst>
      <p:ext uri="{BB962C8B-B14F-4D97-AF65-F5344CB8AC3E}">
        <p14:creationId xmlns:p14="http://schemas.microsoft.com/office/powerpoint/2010/main" val="3072581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7</a:t>
            </a:fld>
            <a:endParaRPr lang="en-US"/>
          </a:p>
        </p:txBody>
      </p:sp>
    </p:spTree>
    <p:extLst>
      <p:ext uri="{BB962C8B-B14F-4D97-AF65-F5344CB8AC3E}">
        <p14:creationId xmlns:p14="http://schemas.microsoft.com/office/powerpoint/2010/main" val="1150457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8</a:t>
            </a:fld>
            <a:endParaRPr lang="en-US"/>
          </a:p>
        </p:txBody>
      </p:sp>
    </p:spTree>
    <p:extLst>
      <p:ext uri="{BB962C8B-B14F-4D97-AF65-F5344CB8AC3E}">
        <p14:creationId xmlns:p14="http://schemas.microsoft.com/office/powerpoint/2010/main" val="4155665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9</a:t>
            </a:fld>
            <a:endParaRPr lang="en-US"/>
          </a:p>
        </p:txBody>
      </p:sp>
    </p:spTree>
    <p:extLst>
      <p:ext uri="{BB962C8B-B14F-4D97-AF65-F5344CB8AC3E}">
        <p14:creationId xmlns:p14="http://schemas.microsoft.com/office/powerpoint/2010/main" val="1584558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81B2D5-5789-4482-B384-B46C699DA28D}" type="slidenum">
              <a:rPr lang="en-US" smtClean="0"/>
              <a:t>10</a:t>
            </a:fld>
            <a:endParaRPr lang="en-US"/>
          </a:p>
        </p:txBody>
      </p:sp>
    </p:spTree>
    <p:extLst>
      <p:ext uri="{BB962C8B-B14F-4D97-AF65-F5344CB8AC3E}">
        <p14:creationId xmlns:p14="http://schemas.microsoft.com/office/powerpoint/2010/main" val="8012117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6875"/>
            <a:ext cx="9144000" cy="646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2813" y="377825"/>
            <a:ext cx="3262312"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287919" y="2130425"/>
            <a:ext cx="7170280" cy="1470025"/>
          </a:xfrm>
        </p:spPr>
        <p:txBody>
          <a:bodyPr/>
          <a:lstStyle/>
          <a:p>
            <a:r>
              <a:rPr lang="en-US" dirty="0"/>
              <a:t>Click to edit Master title style</a:t>
            </a:r>
          </a:p>
        </p:txBody>
      </p:sp>
      <p:sp>
        <p:nvSpPr>
          <p:cNvPr id="3" name="Subtitle 2"/>
          <p:cNvSpPr>
            <a:spLocks noGrp="1"/>
          </p:cNvSpPr>
          <p:nvPr>
            <p:ph type="subTitle" idx="1"/>
          </p:nvPr>
        </p:nvSpPr>
        <p:spPr>
          <a:xfrm>
            <a:off x="1287919" y="3600450"/>
            <a:ext cx="7170279" cy="1292052"/>
          </a:xfrm>
        </p:spPr>
        <p:txBody>
          <a:bodyPr>
            <a:normAutofit/>
          </a:bodyPr>
          <a:lstStyle>
            <a:lvl1pPr marL="0" indent="0" algn="l">
              <a:buNone/>
              <a:defRPr sz="16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648351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685800" y="3600450"/>
            <a:ext cx="7086600" cy="203835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5"/>
          <p:cNvSpPr>
            <a:spLocks noGrp="1"/>
          </p:cNvSpPr>
          <p:nvPr>
            <p:ph type="sldNum" sz="quarter" idx="10"/>
          </p:nvPr>
        </p:nvSpPr>
        <p:spPr/>
        <p:txBody>
          <a:bodyPr/>
          <a:lstStyle>
            <a:lvl1pPr>
              <a:defRPr/>
            </a:lvl1pPr>
          </a:lstStyle>
          <a:p>
            <a:fld id="{03CB7304-01C8-4C02-9D4D-DFA4313C0AA3}" type="slidenum">
              <a:rPr lang="en-US" altLang="en-US"/>
              <a:pPr/>
              <a:t>‹#›</a:t>
            </a:fld>
            <a:endParaRPr lang="en-US" altLang="en-US"/>
          </a:p>
        </p:txBody>
      </p:sp>
    </p:spTree>
    <p:extLst>
      <p:ext uri="{BB962C8B-B14F-4D97-AF65-F5344CB8AC3E}">
        <p14:creationId xmlns:p14="http://schemas.microsoft.com/office/powerpoint/2010/main" val="3859432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71775" y="1143000"/>
            <a:ext cx="8229600" cy="49831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fld id="{AEC9C996-A862-4654-AC11-16A0C4AE2593}" type="slidenum">
              <a:rPr lang="en-US" altLang="en-US"/>
              <a:pPr/>
              <a:t>‹#›</a:t>
            </a:fld>
            <a:endParaRPr lang="en-US" altLang="en-US"/>
          </a:p>
        </p:txBody>
      </p:sp>
    </p:spTree>
    <p:extLst>
      <p:ext uri="{BB962C8B-B14F-4D97-AF65-F5344CB8AC3E}">
        <p14:creationId xmlns:p14="http://schemas.microsoft.com/office/powerpoint/2010/main" val="23722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28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10"/>
          </p:nvPr>
        </p:nvSpPr>
        <p:spPr/>
        <p:txBody>
          <a:bodyPr/>
          <a:lstStyle>
            <a:lvl1pPr>
              <a:defRPr/>
            </a:lvl1pPr>
          </a:lstStyle>
          <a:p>
            <a:fld id="{EF4B4BE0-C770-4EC0-AF32-CA75B78F8E26}" type="slidenum">
              <a:rPr lang="en-US" altLang="en-US"/>
              <a:pPr/>
              <a:t>‹#›</a:t>
            </a:fld>
            <a:endParaRPr lang="en-US" altLang="en-US"/>
          </a:p>
        </p:txBody>
      </p:sp>
    </p:spTree>
    <p:extLst>
      <p:ext uri="{BB962C8B-B14F-4D97-AF65-F5344CB8AC3E}">
        <p14:creationId xmlns:p14="http://schemas.microsoft.com/office/powerpoint/2010/main" val="291629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F02A928B-EED2-4E0D-AF86-60127F88DD6B}" type="slidenum">
              <a:rPr lang="en-US" altLang="en-US"/>
              <a:pPr/>
              <a:t>‹#›</a:t>
            </a:fld>
            <a:endParaRPr lang="en-US" altLang="en-US"/>
          </a:p>
        </p:txBody>
      </p:sp>
    </p:spTree>
    <p:extLst>
      <p:ext uri="{BB962C8B-B14F-4D97-AF65-F5344CB8AC3E}">
        <p14:creationId xmlns:p14="http://schemas.microsoft.com/office/powerpoint/2010/main" val="2273773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21523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854994"/>
            <a:ext cx="4040188" cy="4271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21523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854994"/>
            <a:ext cx="4041775" cy="4271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fld id="{6B2F0244-E0AE-4376-B716-42F6B6D296FE}" type="slidenum">
              <a:rPr lang="en-US" altLang="en-US"/>
              <a:pPr/>
              <a:t>‹#›</a:t>
            </a:fld>
            <a:endParaRPr lang="en-US" altLang="en-US"/>
          </a:p>
        </p:txBody>
      </p:sp>
    </p:spTree>
    <p:extLst>
      <p:ext uri="{BB962C8B-B14F-4D97-AF65-F5344CB8AC3E}">
        <p14:creationId xmlns:p14="http://schemas.microsoft.com/office/powerpoint/2010/main" val="239569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fld id="{E30175F9-12C1-45CC-B2E6-DFA0F601863D}" type="slidenum">
              <a:rPr lang="en-US" altLang="en-US"/>
              <a:pPr/>
              <a:t>‹#›</a:t>
            </a:fld>
            <a:endParaRPr lang="en-US" altLang="en-US"/>
          </a:p>
        </p:txBody>
      </p:sp>
    </p:spTree>
    <p:extLst>
      <p:ext uri="{BB962C8B-B14F-4D97-AF65-F5344CB8AC3E}">
        <p14:creationId xmlns:p14="http://schemas.microsoft.com/office/powerpoint/2010/main" val="2067733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51647A79-F502-401F-9032-D79ABC49B1D3}" type="slidenum">
              <a:rPr lang="en-US" altLang="en-US"/>
              <a:pPr/>
              <a:t>‹#›</a:t>
            </a:fld>
            <a:endParaRPr lang="en-US" altLang="en-US"/>
          </a:p>
        </p:txBody>
      </p:sp>
    </p:spTree>
    <p:extLst>
      <p:ext uri="{BB962C8B-B14F-4D97-AF65-F5344CB8AC3E}">
        <p14:creationId xmlns:p14="http://schemas.microsoft.com/office/powerpoint/2010/main" val="284041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219199"/>
            <a:ext cx="5486400" cy="35083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fld id="{4FB1AF82-9922-49D3-86A1-C0962D407699}" type="slidenum">
              <a:rPr lang="en-US" altLang="en-US"/>
              <a:pPr/>
              <a:t>‹#›</a:t>
            </a:fld>
            <a:endParaRPr lang="en-US" altLang="en-US"/>
          </a:p>
        </p:txBody>
      </p:sp>
    </p:spTree>
    <p:extLst>
      <p:ext uri="{BB962C8B-B14F-4D97-AF65-F5344CB8AC3E}">
        <p14:creationId xmlns:p14="http://schemas.microsoft.com/office/powerpoint/2010/main" val="246905309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4.png"/><Relationship Id="rId5" Type="http://schemas.openxmlformats.org/officeDocument/2006/relationships/slideLayout" Target="../slideLayouts/slideLayout6.xml"/><Relationship Id="rId10" Type="http://schemas.openxmlformats.org/officeDocument/2006/relationships/image" Target="../media/image3.png"/><Relationship Id="rId4" Type="http://schemas.openxmlformats.org/officeDocument/2006/relationships/slideLayout" Target="../slideLayouts/slideLayout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146175"/>
            <a:ext cx="8229600" cy="497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8686800" y="6356350"/>
            <a:ext cx="457200" cy="365125"/>
          </a:xfrm>
          <a:prstGeom prst="rect">
            <a:avLst/>
          </a:prstGeom>
          <a:ln>
            <a:noFill/>
          </a:ln>
        </p:spPr>
        <p:txBody>
          <a:bodyPr vert="horz" wrap="square" lIns="91440" tIns="45720" rIns="91440" bIns="45720" numCol="1" anchor="ctr" anchorCtr="0" compatLnSpc="1">
            <a:prstTxWarp prst="textNoShape">
              <a:avLst/>
            </a:prstTxWarp>
          </a:bodyPr>
          <a:lstStyle>
            <a:lvl1pPr algn="ctr">
              <a:defRPr sz="1000">
                <a:solidFill>
                  <a:srgbClr val="898989"/>
                </a:solidFill>
                <a:latin typeface="Calibri" panose="020F0502020204030204" pitchFamily="34" charset="0"/>
              </a:defRPr>
            </a:lvl1pPr>
          </a:lstStyle>
          <a:p>
            <a:fld id="{47960924-9EA3-4B1A-A425-CA7F123D291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33" r:id="rId1"/>
  </p:sldLayoutIdLst>
  <p:txStyles>
    <p:titleStyle>
      <a:lvl1pPr algn="l" defTabSz="457200" rtl="0" eaLnBrk="0" fontAlgn="base" hangingPunct="0">
        <a:spcBef>
          <a:spcPct val="0"/>
        </a:spcBef>
        <a:spcAft>
          <a:spcPct val="0"/>
        </a:spcAft>
        <a:defRPr sz="2800" b="1" kern="1200">
          <a:solidFill>
            <a:schemeClr val="bg1"/>
          </a:solidFill>
          <a:latin typeface="+mj-lt"/>
          <a:ea typeface="Geneva" charset="-128"/>
          <a:cs typeface="Geneva" charset="-128"/>
        </a:defRPr>
      </a:lvl1pPr>
      <a:lvl2pPr algn="l" defTabSz="457200" rtl="0" eaLnBrk="0" fontAlgn="base" hangingPunct="0">
        <a:spcBef>
          <a:spcPct val="0"/>
        </a:spcBef>
        <a:spcAft>
          <a:spcPct val="0"/>
        </a:spcAft>
        <a:defRPr sz="2800" b="1">
          <a:solidFill>
            <a:schemeClr val="bg1"/>
          </a:solidFill>
          <a:latin typeface="Calibri" pitchFamily="34" charset="0"/>
          <a:ea typeface="Geneva" charset="-128"/>
          <a:cs typeface="Geneva" charset="-128"/>
        </a:defRPr>
      </a:lvl2pPr>
      <a:lvl3pPr algn="l" defTabSz="457200" rtl="0" eaLnBrk="0" fontAlgn="base" hangingPunct="0">
        <a:spcBef>
          <a:spcPct val="0"/>
        </a:spcBef>
        <a:spcAft>
          <a:spcPct val="0"/>
        </a:spcAft>
        <a:defRPr sz="2800" b="1">
          <a:solidFill>
            <a:schemeClr val="bg1"/>
          </a:solidFill>
          <a:latin typeface="Calibri" pitchFamily="34" charset="0"/>
          <a:ea typeface="Geneva" charset="-128"/>
          <a:cs typeface="Geneva" charset="-128"/>
        </a:defRPr>
      </a:lvl3pPr>
      <a:lvl4pPr algn="l" defTabSz="457200" rtl="0" eaLnBrk="0" fontAlgn="base" hangingPunct="0">
        <a:spcBef>
          <a:spcPct val="0"/>
        </a:spcBef>
        <a:spcAft>
          <a:spcPct val="0"/>
        </a:spcAft>
        <a:defRPr sz="2800" b="1">
          <a:solidFill>
            <a:schemeClr val="bg1"/>
          </a:solidFill>
          <a:latin typeface="Calibri" pitchFamily="34" charset="0"/>
          <a:ea typeface="Geneva" charset="-128"/>
          <a:cs typeface="Geneva" charset="-128"/>
        </a:defRPr>
      </a:lvl4pPr>
      <a:lvl5pPr algn="l" defTabSz="457200" rtl="0" eaLnBrk="0" fontAlgn="base" hangingPunct="0">
        <a:spcBef>
          <a:spcPct val="0"/>
        </a:spcBef>
        <a:spcAft>
          <a:spcPct val="0"/>
        </a:spcAft>
        <a:defRPr sz="2800" b="1">
          <a:solidFill>
            <a:schemeClr val="bg1"/>
          </a:solidFill>
          <a:latin typeface="Calibri" pitchFamily="34" charset="0"/>
          <a:ea typeface="Geneva" charset="-128"/>
          <a:cs typeface="Geneva" charset="-128"/>
        </a:defRPr>
      </a:lvl5pPr>
      <a:lvl6pPr marL="457200" algn="l" defTabSz="457200" rtl="0" fontAlgn="base">
        <a:spcBef>
          <a:spcPct val="0"/>
        </a:spcBef>
        <a:spcAft>
          <a:spcPct val="0"/>
        </a:spcAft>
        <a:defRPr sz="2800" b="1">
          <a:solidFill>
            <a:schemeClr val="bg1"/>
          </a:solidFill>
          <a:latin typeface="Calibri" pitchFamily="34" charset="0"/>
        </a:defRPr>
      </a:lvl6pPr>
      <a:lvl7pPr marL="914400" algn="l" defTabSz="457200" rtl="0" fontAlgn="base">
        <a:spcBef>
          <a:spcPct val="0"/>
        </a:spcBef>
        <a:spcAft>
          <a:spcPct val="0"/>
        </a:spcAft>
        <a:defRPr sz="2800" b="1">
          <a:solidFill>
            <a:schemeClr val="bg1"/>
          </a:solidFill>
          <a:latin typeface="Calibri" pitchFamily="34" charset="0"/>
        </a:defRPr>
      </a:lvl7pPr>
      <a:lvl8pPr marL="1371600" algn="l" defTabSz="457200" rtl="0" fontAlgn="base">
        <a:spcBef>
          <a:spcPct val="0"/>
        </a:spcBef>
        <a:spcAft>
          <a:spcPct val="0"/>
        </a:spcAft>
        <a:defRPr sz="2800" b="1">
          <a:solidFill>
            <a:schemeClr val="bg1"/>
          </a:solidFill>
          <a:latin typeface="Calibri" pitchFamily="34" charset="0"/>
        </a:defRPr>
      </a:lvl8pPr>
      <a:lvl9pPr marL="1828800" algn="l" defTabSz="457200" rtl="0" fontAlgn="base">
        <a:spcBef>
          <a:spcPct val="0"/>
        </a:spcBef>
        <a:spcAft>
          <a:spcPct val="0"/>
        </a:spcAft>
        <a:defRPr sz="2800" b="1">
          <a:solidFill>
            <a:schemeClr val="bg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2800" kern="1200">
          <a:solidFill>
            <a:srgbClr val="FFFFFF"/>
          </a:solidFill>
          <a:latin typeface="+mn-lt"/>
          <a:ea typeface="Geneva" charset="-128"/>
          <a:cs typeface="Geneva"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600" kern="1200">
          <a:solidFill>
            <a:srgbClr val="FFFFFF"/>
          </a:solidFill>
          <a:latin typeface="+mn-lt"/>
          <a:ea typeface="Geneva" charset="-128"/>
          <a:cs typeface="Geneva"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FFFFFF"/>
          </a:solidFill>
          <a:latin typeface="+mn-lt"/>
          <a:ea typeface="Geneva" charset="-128"/>
          <a:cs typeface="Geneva"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200" kern="1200">
          <a:solidFill>
            <a:srgbClr val="FFFFFF"/>
          </a:solidFill>
          <a:latin typeface="+mn-lt"/>
          <a:ea typeface="Geneva" charset="-128"/>
          <a:cs typeface="Geneva"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kern="1200">
          <a:solidFill>
            <a:srgbClr val="FFFFFF"/>
          </a:solidFill>
          <a:latin typeface="+mn-lt"/>
          <a:ea typeface="Geneva" charset="-128"/>
          <a:cs typeface="Geneva"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9525" y="1006475"/>
            <a:ext cx="91440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2" name="Text Placeholder 2"/>
          <p:cNvSpPr>
            <a:spLocks noGrp="1"/>
          </p:cNvSpPr>
          <p:nvPr>
            <p:ph type="body" idx="1"/>
          </p:nvPr>
        </p:nvSpPr>
        <p:spPr bwMode="auto">
          <a:xfrm>
            <a:off x="-419100" y="1143000"/>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7064375" y="6356350"/>
            <a:ext cx="4572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latin typeface="Calibri" panose="020F0502020204030204" pitchFamily="34" charset="0"/>
              </a:defRPr>
            </a:lvl1pPr>
          </a:lstStyle>
          <a:p>
            <a:fld id="{1DBD4F2C-B98A-48AF-9FFA-F41DDE0F0862}" type="slidenum">
              <a:rPr lang="en-US" altLang="en-US"/>
              <a:pPr/>
              <a:t>‹#›</a:t>
            </a:fld>
            <a:endParaRPr lang="en-US" altLang="en-US"/>
          </a:p>
        </p:txBody>
      </p:sp>
      <p:pic>
        <p:nvPicPr>
          <p:cNvPr id="2054" name="Picture 2"/>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84150" y="6284913"/>
            <a:ext cx="1050925"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Lst>
  <p:txStyles>
    <p:titleStyle>
      <a:lvl1pPr algn="l" defTabSz="457200" rtl="0" eaLnBrk="0" fontAlgn="base" hangingPunct="0">
        <a:spcBef>
          <a:spcPct val="0"/>
        </a:spcBef>
        <a:spcAft>
          <a:spcPct val="0"/>
        </a:spcAft>
        <a:defRPr sz="2800" b="1" kern="1200">
          <a:solidFill>
            <a:srgbClr val="5C6F7A"/>
          </a:solidFill>
          <a:latin typeface="+mj-lt"/>
          <a:ea typeface="Geneva"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Geneva"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Geneva"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Geneva"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Geneva"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anose="020B0604020202020204" pitchFamily="34" charset="0"/>
        <a:buChar char="•"/>
        <a:defRPr sz="2800" kern="1200">
          <a:solidFill>
            <a:schemeClr val="tx1"/>
          </a:solidFill>
          <a:latin typeface="+mn-lt"/>
          <a:ea typeface="Geneva" charset="-128"/>
          <a:cs typeface="Geneva" charset="-128"/>
        </a:defRPr>
      </a:lvl1pPr>
      <a:lvl2pPr marL="742950" indent="-285750" algn="l" defTabSz="457200" rtl="0" eaLnBrk="0" fontAlgn="base" hangingPunct="0">
        <a:spcBef>
          <a:spcPct val="20000"/>
        </a:spcBef>
        <a:spcAft>
          <a:spcPct val="0"/>
        </a:spcAft>
        <a:buClr>
          <a:srgbClr val="F79646"/>
        </a:buClr>
        <a:buFont typeface="Arial" panose="020B0604020202020204" pitchFamily="34" charset="0"/>
        <a:buChar char="–"/>
        <a:defRPr sz="2600" kern="1200">
          <a:solidFill>
            <a:schemeClr val="tx1"/>
          </a:solidFill>
          <a:latin typeface="+mn-lt"/>
          <a:ea typeface="Geneva" charset="-128"/>
          <a:cs typeface="Geneva" pitchFamily="34" charset="0"/>
        </a:defRPr>
      </a:lvl2pPr>
      <a:lvl3pPr marL="1143000" indent="-228600" algn="l" defTabSz="457200" rtl="0" eaLnBrk="0" fontAlgn="base" hangingPunct="0">
        <a:spcBef>
          <a:spcPct val="20000"/>
        </a:spcBef>
        <a:spcAft>
          <a:spcPct val="0"/>
        </a:spcAft>
        <a:buClr>
          <a:srgbClr val="F79646"/>
        </a:buClr>
        <a:buFont typeface="Arial" panose="020B0604020202020204" pitchFamily="34" charset="0"/>
        <a:buChar char="•"/>
        <a:defRPr sz="2400" kern="1200">
          <a:solidFill>
            <a:schemeClr val="tx1"/>
          </a:solidFill>
          <a:latin typeface="+mn-lt"/>
          <a:ea typeface="Geneva" charset="-128"/>
          <a:cs typeface="Geneva" pitchFamily="34" charset="0"/>
        </a:defRPr>
      </a:lvl3pPr>
      <a:lvl4pPr marL="1600200" indent="-228600" algn="l" defTabSz="457200" rtl="0" eaLnBrk="0" fontAlgn="base" hangingPunct="0">
        <a:spcBef>
          <a:spcPct val="20000"/>
        </a:spcBef>
        <a:spcAft>
          <a:spcPct val="0"/>
        </a:spcAft>
        <a:buClr>
          <a:srgbClr val="F79646"/>
        </a:buClr>
        <a:buFont typeface="Arial" panose="020B0604020202020204" pitchFamily="34" charset="0"/>
        <a:buChar char="–"/>
        <a:defRPr sz="2000" kern="1200">
          <a:solidFill>
            <a:schemeClr val="tx1"/>
          </a:solidFill>
          <a:latin typeface="+mn-lt"/>
          <a:ea typeface="Geneva" charset="-128"/>
          <a:cs typeface="Geneva" pitchFamily="34" charset="0"/>
        </a:defRPr>
      </a:lvl4pPr>
      <a:lvl5pPr marL="2057400" indent="-228600" algn="l" defTabSz="457200" rtl="0" eaLnBrk="0" fontAlgn="base" hangingPunct="0">
        <a:spcBef>
          <a:spcPct val="20000"/>
        </a:spcBef>
        <a:spcAft>
          <a:spcPct val="0"/>
        </a:spcAft>
        <a:buClr>
          <a:srgbClr val="F79646"/>
        </a:buClr>
        <a:buFont typeface="Arial" panose="020B0604020202020204" pitchFamily="34" charset="0"/>
        <a:buChar char="•"/>
        <a:defRPr sz="2000" kern="1200">
          <a:solidFill>
            <a:schemeClr val="tx1"/>
          </a:solidFill>
          <a:latin typeface="+mn-lt"/>
          <a:ea typeface="Geneva" charset="-128"/>
          <a:cs typeface="Geneva"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6"/>
          <p:cNvSpPr>
            <a:spLocks noGrp="1"/>
          </p:cNvSpPr>
          <p:nvPr>
            <p:ph type="ctrTitle"/>
          </p:nvPr>
        </p:nvSpPr>
        <p:spPr>
          <a:xfrm>
            <a:off x="723331" y="1911016"/>
            <a:ext cx="8256895" cy="1298575"/>
          </a:xfrm>
        </p:spPr>
        <p:txBody>
          <a:bodyPr/>
          <a:lstStyle/>
          <a:p>
            <a:r>
              <a:rPr lang="en-US" dirty="0" err="1">
                <a:latin typeface="Calibri (Headings)"/>
              </a:rPr>
              <a:t>Từ</a:t>
            </a:r>
            <a:r>
              <a:rPr lang="en-US" dirty="0">
                <a:latin typeface="Calibri (Headings)"/>
              </a:rPr>
              <a:t> </a:t>
            </a:r>
            <a:r>
              <a:rPr lang="en-US" dirty="0" err="1">
                <a:latin typeface="Calibri (Headings)"/>
              </a:rPr>
              <a:t>dịch</a:t>
            </a:r>
            <a:r>
              <a:rPr lang="en-US" dirty="0">
                <a:latin typeface="Calibri (Headings)"/>
              </a:rPr>
              <a:t> </a:t>
            </a:r>
            <a:r>
              <a:rPr lang="en-US" dirty="0" err="1">
                <a:latin typeface="Calibri (Headings)"/>
              </a:rPr>
              <a:t>vụ</a:t>
            </a:r>
            <a:r>
              <a:rPr lang="en-US" dirty="0">
                <a:latin typeface="Calibri (Headings)"/>
              </a:rPr>
              <a:t> </a:t>
            </a:r>
            <a:r>
              <a:rPr lang="en-US" dirty="0" err="1">
                <a:latin typeface="Calibri (Headings)"/>
              </a:rPr>
              <a:t>miễn</a:t>
            </a:r>
            <a:r>
              <a:rPr lang="en-US" dirty="0">
                <a:latin typeface="Calibri (Headings)"/>
              </a:rPr>
              <a:t> </a:t>
            </a:r>
            <a:r>
              <a:rPr lang="en-US" dirty="0" err="1">
                <a:latin typeface="Calibri (Headings)"/>
              </a:rPr>
              <a:t>phí</a:t>
            </a:r>
            <a:r>
              <a:rPr lang="en-US" dirty="0">
                <a:latin typeface="Calibri (Headings)"/>
              </a:rPr>
              <a:t> sang </a:t>
            </a:r>
            <a:r>
              <a:rPr lang="en-US" dirty="0" err="1">
                <a:latin typeface="Calibri (Headings)"/>
              </a:rPr>
              <a:t>mô</a:t>
            </a:r>
            <a:r>
              <a:rPr lang="en-US" dirty="0">
                <a:latin typeface="Calibri (Headings)"/>
              </a:rPr>
              <a:t> </a:t>
            </a:r>
            <a:r>
              <a:rPr lang="en-US" dirty="0" err="1">
                <a:latin typeface="Calibri (Headings)"/>
              </a:rPr>
              <a:t>hình</a:t>
            </a:r>
            <a:r>
              <a:rPr lang="en-US" dirty="0">
                <a:latin typeface="Calibri (Headings)"/>
              </a:rPr>
              <a:t> </a:t>
            </a:r>
            <a:r>
              <a:rPr lang="en-US" dirty="0" err="1">
                <a:latin typeface="Calibri (Headings)"/>
              </a:rPr>
              <a:t>đồng</a:t>
            </a:r>
            <a:r>
              <a:rPr lang="en-US" dirty="0">
                <a:latin typeface="Calibri (Headings)"/>
              </a:rPr>
              <a:t> chi </a:t>
            </a:r>
            <a:r>
              <a:rPr lang="en-US" dirty="0" err="1">
                <a:latin typeface="Calibri (Headings)"/>
              </a:rPr>
              <a:t>trả</a:t>
            </a:r>
            <a:r>
              <a:rPr lang="en-US" dirty="0">
                <a:latin typeface="Calibri (Headings)"/>
              </a:rPr>
              <a:t>: </a:t>
            </a:r>
            <a:r>
              <a:rPr lang="en-US" dirty="0" err="1">
                <a:latin typeface="Calibri (Headings)"/>
              </a:rPr>
              <a:t>Tác</a:t>
            </a:r>
            <a:r>
              <a:rPr lang="en-US" dirty="0">
                <a:latin typeface="Calibri (Headings)"/>
              </a:rPr>
              <a:t> </a:t>
            </a:r>
            <a:r>
              <a:rPr lang="en-US" dirty="0" err="1">
                <a:latin typeface="Calibri (Headings)"/>
              </a:rPr>
              <a:t>động</a:t>
            </a:r>
            <a:r>
              <a:rPr lang="en-US" dirty="0">
                <a:latin typeface="Calibri (Headings)"/>
              </a:rPr>
              <a:t> </a:t>
            </a:r>
            <a:r>
              <a:rPr lang="en-US" dirty="0" err="1">
                <a:latin typeface="Calibri (Headings)"/>
              </a:rPr>
              <a:t>của</a:t>
            </a:r>
            <a:r>
              <a:rPr lang="en-US" dirty="0">
                <a:latin typeface="Calibri (Headings)"/>
              </a:rPr>
              <a:t> </a:t>
            </a:r>
            <a:r>
              <a:rPr lang="en-US" dirty="0" err="1">
                <a:latin typeface="Calibri (Headings)"/>
              </a:rPr>
              <a:t>quá</a:t>
            </a:r>
            <a:r>
              <a:rPr lang="en-US" dirty="0">
                <a:latin typeface="Calibri (Headings)"/>
              </a:rPr>
              <a:t> </a:t>
            </a:r>
            <a:r>
              <a:rPr lang="en-US" dirty="0" err="1">
                <a:latin typeface="Calibri (Headings)"/>
              </a:rPr>
              <a:t>trình</a:t>
            </a:r>
            <a:r>
              <a:rPr lang="en-US" dirty="0">
                <a:latin typeface="Calibri (Headings)"/>
              </a:rPr>
              <a:t> </a:t>
            </a:r>
            <a:r>
              <a:rPr lang="vi-VN" dirty="0">
                <a:latin typeface="Calibri (Headings)"/>
              </a:rPr>
              <a:t>chuyển đổi lên sự tuân thủ điều trị của </a:t>
            </a:r>
            <a:r>
              <a:rPr lang="en-US" dirty="0">
                <a:latin typeface="Calibri (Headings)"/>
              </a:rPr>
              <a:t>ng</a:t>
            </a:r>
            <a:r>
              <a:rPr lang="vi-VN" dirty="0">
                <a:latin typeface="Calibri (Headings)"/>
              </a:rPr>
              <a:t>ư</a:t>
            </a:r>
            <a:r>
              <a:rPr lang="en-US" dirty="0" err="1">
                <a:latin typeface="Calibri (Headings)"/>
              </a:rPr>
              <a:t>ời</a:t>
            </a:r>
            <a:r>
              <a:rPr lang="en-US" dirty="0">
                <a:latin typeface="Calibri (Headings)"/>
              </a:rPr>
              <a:t> </a:t>
            </a:r>
            <a:r>
              <a:rPr lang="en-US" dirty="0" err="1">
                <a:latin typeface="Calibri (Headings)"/>
              </a:rPr>
              <a:t>bệnh</a:t>
            </a:r>
            <a:r>
              <a:rPr lang="en-US" dirty="0">
                <a:latin typeface="Calibri (Headings)"/>
              </a:rPr>
              <a:t> </a:t>
            </a:r>
            <a:r>
              <a:rPr lang="vi-VN" dirty="0">
                <a:latin typeface="Calibri (Headings)"/>
              </a:rPr>
              <a:t>và chất lượng dịch vụ của chương</a:t>
            </a:r>
            <a:r>
              <a:rPr lang="en-US" dirty="0">
                <a:latin typeface="Calibri (Headings)"/>
              </a:rPr>
              <a:t> </a:t>
            </a:r>
            <a:r>
              <a:rPr lang="en-US" dirty="0" err="1">
                <a:latin typeface="Calibri (Headings)"/>
              </a:rPr>
              <a:t>trình</a:t>
            </a:r>
            <a:r>
              <a:rPr lang="en-US" dirty="0">
                <a:latin typeface="Calibri (Headings)"/>
              </a:rPr>
              <a:t> </a:t>
            </a:r>
            <a:r>
              <a:rPr lang="en-US" dirty="0" err="1">
                <a:latin typeface="Calibri (Headings)"/>
              </a:rPr>
              <a:t>điều</a:t>
            </a:r>
            <a:r>
              <a:rPr lang="en-US" dirty="0">
                <a:latin typeface="Calibri (Headings)"/>
              </a:rPr>
              <a:t> trị </a:t>
            </a:r>
            <a:r>
              <a:rPr lang="en-US" dirty="0" err="1">
                <a:latin typeface="Calibri (Headings)"/>
              </a:rPr>
              <a:t>thay</a:t>
            </a:r>
            <a:r>
              <a:rPr lang="en-US" dirty="0">
                <a:latin typeface="Calibri (Headings)"/>
              </a:rPr>
              <a:t> </a:t>
            </a:r>
            <a:r>
              <a:rPr lang="en-US" dirty="0" err="1">
                <a:latin typeface="Calibri (Headings)"/>
              </a:rPr>
              <a:t>thế</a:t>
            </a:r>
            <a:r>
              <a:rPr lang="en-US" dirty="0">
                <a:latin typeface="Calibri (Headings)"/>
              </a:rPr>
              <a:t> </a:t>
            </a:r>
            <a:r>
              <a:rPr lang="en-US" dirty="0" err="1">
                <a:latin typeface="Calibri (Headings)"/>
              </a:rPr>
              <a:t>nghiện</a:t>
            </a:r>
            <a:r>
              <a:rPr lang="en-US" dirty="0">
                <a:latin typeface="Calibri (Headings)"/>
              </a:rPr>
              <a:t> CDTP </a:t>
            </a:r>
            <a:r>
              <a:rPr lang="en-US" dirty="0" err="1">
                <a:latin typeface="Calibri (Headings)"/>
              </a:rPr>
              <a:t>bằng</a:t>
            </a:r>
            <a:r>
              <a:rPr lang="en-US" dirty="0">
                <a:latin typeface="Calibri (Headings)"/>
              </a:rPr>
              <a:t> </a:t>
            </a:r>
            <a:r>
              <a:rPr lang="en-US" dirty="0" err="1">
                <a:latin typeface="Calibri (Headings)"/>
              </a:rPr>
              <a:t>thuốc</a:t>
            </a:r>
            <a:r>
              <a:rPr lang="en-US" dirty="0">
                <a:latin typeface="Calibri (Headings)"/>
              </a:rPr>
              <a:t> Methadone </a:t>
            </a:r>
            <a:r>
              <a:rPr lang="en-US" dirty="0" err="1">
                <a:latin typeface="Calibri (Headings)"/>
              </a:rPr>
              <a:t>tại</a:t>
            </a:r>
            <a:r>
              <a:rPr lang="en-US" dirty="0">
                <a:latin typeface="Calibri (Headings)"/>
              </a:rPr>
              <a:t> </a:t>
            </a:r>
            <a:r>
              <a:rPr lang="en-US" dirty="0" err="1">
                <a:latin typeface="Calibri (Headings)"/>
              </a:rPr>
              <a:t>Việt</a:t>
            </a:r>
            <a:r>
              <a:rPr lang="en-US" dirty="0">
                <a:latin typeface="Calibri (Headings)"/>
              </a:rPr>
              <a:t> Nam  </a:t>
            </a:r>
          </a:p>
        </p:txBody>
      </p:sp>
      <p:sp>
        <p:nvSpPr>
          <p:cNvPr id="5123" name="Subtitle 10"/>
          <p:cNvSpPr>
            <a:spLocks noGrp="1"/>
          </p:cNvSpPr>
          <p:nvPr>
            <p:ph type="subTitle" idx="1"/>
          </p:nvPr>
        </p:nvSpPr>
        <p:spPr>
          <a:xfrm>
            <a:off x="1052513" y="3913664"/>
            <a:ext cx="7170737" cy="2727586"/>
          </a:xfrm>
        </p:spPr>
        <p:txBody>
          <a:bodyPr/>
          <a:lstStyle/>
          <a:p>
            <a:pPr eaLnBrk="1" hangingPunct="1">
              <a:lnSpc>
                <a:spcPct val="80000"/>
              </a:lnSpc>
              <a:buFont typeface="Arial" charset="0"/>
              <a:buNone/>
              <a:defRPr/>
            </a:pPr>
            <a:r>
              <a:rPr lang="en-US" altLang="en-US" dirty="0">
                <a:cs typeface="+mn-cs"/>
              </a:rPr>
              <a:t>SUD</a:t>
            </a:r>
            <a:r>
              <a:rPr lang="en-US" altLang="en-US" dirty="0">
                <a:ea typeface="Geneva" charset="-128"/>
                <a:cs typeface="+mn-cs"/>
              </a:rPr>
              <a:t> 2017</a:t>
            </a:r>
          </a:p>
          <a:p>
            <a:pPr eaLnBrk="1" hangingPunct="1">
              <a:lnSpc>
                <a:spcPct val="80000"/>
              </a:lnSpc>
              <a:buFont typeface="Arial" charset="0"/>
              <a:buNone/>
              <a:defRPr/>
            </a:pPr>
            <a:r>
              <a:rPr lang="en-US" altLang="en-US" dirty="0">
                <a:cs typeface="+mn-cs"/>
              </a:rPr>
              <a:t>TP </a:t>
            </a:r>
            <a:r>
              <a:rPr lang="en-US" altLang="en-US" dirty="0" err="1">
                <a:cs typeface="+mn-cs"/>
              </a:rPr>
              <a:t>Hồ</a:t>
            </a:r>
            <a:r>
              <a:rPr lang="en-US" altLang="en-US" dirty="0">
                <a:cs typeface="+mn-cs"/>
              </a:rPr>
              <a:t> </a:t>
            </a:r>
            <a:r>
              <a:rPr lang="en-US" altLang="en-US" dirty="0" err="1">
                <a:cs typeface="+mn-cs"/>
              </a:rPr>
              <a:t>Chí</a:t>
            </a:r>
            <a:r>
              <a:rPr lang="en-US" altLang="en-US" dirty="0">
                <a:cs typeface="+mn-cs"/>
              </a:rPr>
              <a:t> Minh, 03-05/08/</a:t>
            </a:r>
            <a:r>
              <a:rPr lang="en-US" altLang="en-US" dirty="0">
                <a:ea typeface="Geneva" charset="-128"/>
                <a:cs typeface="+mn-cs"/>
              </a:rPr>
              <a:t>2017</a:t>
            </a:r>
          </a:p>
          <a:p>
            <a:pPr eaLnBrk="1" hangingPunct="1">
              <a:lnSpc>
                <a:spcPct val="80000"/>
              </a:lnSpc>
              <a:buFont typeface="Arial" charset="0"/>
              <a:buNone/>
              <a:defRPr/>
            </a:pPr>
            <a:endParaRPr lang="en-US" altLang="en-US" dirty="0">
              <a:ea typeface="Geneva" charset="-128"/>
              <a:cs typeface="+mn-cs"/>
            </a:endParaRPr>
          </a:p>
          <a:p>
            <a:pPr eaLnBrk="1" hangingPunct="1">
              <a:lnSpc>
                <a:spcPct val="80000"/>
              </a:lnSpc>
              <a:buFont typeface="Arial" charset="0"/>
              <a:buNone/>
              <a:defRPr/>
            </a:pPr>
            <a:r>
              <a:rPr lang="en-US" altLang="en-US" i="1" dirty="0" err="1">
                <a:ea typeface="Geneva" charset="-128"/>
                <a:cs typeface="+mn-cs"/>
              </a:rPr>
              <a:t>Nh</a:t>
            </a:r>
            <a:r>
              <a:rPr lang="en-US" altLang="en-US" i="1" dirty="0" err="1">
                <a:cs typeface="+mn-cs"/>
              </a:rPr>
              <a:t>óm</a:t>
            </a:r>
            <a:r>
              <a:rPr lang="en-US" altLang="en-US" i="1" dirty="0">
                <a:cs typeface="+mn-cs"/>
              </a:rPr>
              <a:t> </a:t>
            </a:r>
            <a:r>
              <a:rPr lang="en-US" altLang="en-US" i="1" dirty="0" err="1">
                <a:cs typeface="+mn-cs"/>
              </a:rPr>
              <a:t>tác</a:t>
            </a:r>
            <a:r>
              <a:rPr lang="en-US" altLang="en-US" i="1" dirty="0">
                <a:cs typeface="+mn-cs"/>
              </a:rPr>
              <a:t> </a:t>
            </a:r>
            <a:r>
              <a:rPr lang="en-US" altLang="en-US" i="1" dirty="0" err="1">
                <a:cs typeface="+mn-cs"/>
              </a:rPr>
              <a:t>giả</a:t>
            </a:r>
            <a:r>
              <a:rPr lang="en-US" altLang="en-US" i="1" dirty="0">
                <a:ea typeface="Geneva" charset="-128"/>
                <a:cs typeface="+mn-cs"/>
              </a:rPr>
              <a:t>: </a:t>
            </a:r>
            <a:r>
              <a:rPr lang="en-US" altLang="en-US" dirty="0">
                <a:ea typeface="Geneva" charset="-128"/>
                <a:cs typeface="+mn-cs"/>
              </a:rPr>
              <a:t>Nguyễn </a:t>
            </a:r>
            <a:r>
              <a:rPr lang="en-US" altLang="en-US" dirty="0" err="1">
                <a:ea typeface="Geneva" charset="-128"/>
                <a:cs typeface="+mn-cs"/>
              </a:rPr>
              <a:t>Tố</a:t>
            </a:r>
            <a:r>
              <a:rPr lang="en-US" altLang="en-US" dirty="0">
                <a:ea typeface="Geneva" charset="-128"/>
                <a:cs typeface="+mn-cs"/>
              </a:rPr>
              <a:t> </a:t>
            </a:r>
            <a:r>
              <a:rPr lang="en-US" altLang="en-US" dirty="0" err="1">
                <a:ea typeface="Geneva" charset="-128"/>
                <a:cs typeface="+mn-cs"/>
              </a:rPr>
              <a:t>Nh</a:t>
            </a:r>
            <a:r>
              <a:rPr lang="vi-VN" altLang="en-US" dirty="0">
                <a:ea typeface="Geneva" charset="-128"/>
                <a:cs typeface="+mn-cs"/>
              </a:rPr>
              <a:t>ư</a:t>
            </a:r>
            <a:r>
              <a:rPr lang="en-US" altLang="en-US" baseline="30000" dirty="0">
                <a:ea typeface="Geneva" charset="-128"/>
                <a:cs typeface="+mn-cs"/>
              </a:rPr>
              <a:t>1</a:t>
            </a:r>
            <a:r>
              <a:rPr lang="en-US" altLang="en-US" dirty="0">
                <a:ea typeface="Geneva" charset="-128"/>
                <a:cs typeface="+mn-cs"/>
              </a:rPr>
              <a:t>, Phạm Lê Huy, Nguyễn </a:t>
            </a:r>
            <a:r>
              <a:rPr lang="en-US" altLang="en-US" dirty="0" err="1">
                <a:ea typeface="Geneva" charset="-128"/>
                <a:cs typeface="+mn-cs"/>
              </a:rPr>
              <a:t>Bình</a:t>
            </a:r>
            <a:r>
              <a:rPr lang="en-US" altLang="en-US" dirty="0">
                <a:ea typeface="Geneva" charset="-128"/>
                <a:cs typeface="+mn-cs"/>
              </a:rPr>
              <a:t> Nguyên</a:t>
            </a:r>
            <a:r>
              <a:rPr lang="en-US" altLang="en-US" baseline="30000" dirty="0">
                <a:ea typeface="Geneva" charset="-128"/>
                <a:cs typeface="+mn-cs"/>
              </a:rPr>
              <a:t>2</a:t>
            </a:r>
            <a:r>
              <a:rPr lang="en-US" altLang="en-US" dirty="0">
                <a:ea typeface="Geneva" charset="-128"/>
                <a:cs typeface="+mn-cs"/>
              </a:rPr>
              <a:t>, V</a:t>
            </a:r>
            <a:r>
              <a:rPr lang="vi-VN" altLang="en-US" dirty="0">
                <a:ea typeface="Geneva" charset="-128"/>
                <a:cs typeface="+mn-cs"/>
              </a:rPr>
              <a:t>ư</a:t>
            </a:r>
            <a:r>
              <a:rPr lang="en-US" altLang="en-US" dirty="0" err="1">
                <a:cs typeface="+mn-cs"/>
              </a:rPr>
              <a:t>ơng</a:t>
            </a:r>
            <a:r>
              <a:rPr lang="en-US" altLang="en-US" dirty="0">
                <a:cs typeface="+mn-cs"/>
              </a:rPr>
              <a:t> Thị Anh Thu</a:t>
            </a:r>
            <a:r>
              <a:rPr lang="en-US" altLang="en-US" baseline="30000" dirty="0">
                <a:ea typeface="Geneva" charset="-128"/>
                <a:cs typeface="+mn-cs"/>
              </a:rPr>
              <a:t>1</a:t>
            </a:r>
          </a:p>
          <a:p>
            <a:pPr eaLnBrk="1" hangingPunct="1">
              <a:lnSpc>
                <a:spcPct val="80000"/>
              </a:lnSpc>
              <a:buFont typeface="Arial" charset="0"/>
              <a:buNone/>
              <a:defRPr/>
            </a:pPr>
            <a:endParaRPr lang="en-US" altLang="en-US" baseline="30000" dirty="0">
              <a:ea typeface="Geneva" charset="-128"/>
              <a:cs typeface="+mn-cs"/>
            </a:endParaRPr>
          </a:p>
          <a:p>
            <a:pPr eaLnBrk="1" hangingPunct="1">
              <a:lnSpc>
                <a:spcPct val="80000"/>
              </a:lnSpc>
              <a:buFont typeface="Arial" charset="0"/>
              <a:buNone/>
              <a:defRPr/>
            </a:pPr>
            <a:r>
              <a:rPr lang="en-US" altLang="en-US" sz="1200" baseline="30000" dirty="0">
                <a:ea typeface="Geneva" charset="-128"/>
                <a:cs typeface="+mn-cs"/>
              </a:rPr>
              <a:t>1 </a:t>
            </a:r>
            <a:r>
              <a:rPr lang="en-US" altLang="en-US" sz="1200" dirty="0">
                <a:ea typeface="Geneva" charset="-128"/>
                <a:cs typeface="+mn-cs"/>
              </a:rPr>
              <a:t>FHI360 Vietnam; </a:t>
            </a:r>
            <a:r>
              <a:rPr lang="en-US" altLang="en-US" sz="1200" baseline="30000" dirty="0">
                <a:cs typeface="+mn-cs"/>
              </a:rPr>
              <a:t>2</a:t>
            </a:r>
            <a:r>
              <a:rPr lang="en-US" altLang="en-US" sz="1200" dirty="0">
                <a:ea typeface="Geneva" charset="-128"/>
                <a:cs typeface="+mn-cs"/>
              </a:rPr>
              <a:t>Viện </a:t>
            </a:r>
            <a:r>
              <a:rPr lang="en-US" altLang="en-US" sz="1200" dirty="0" err="1">
                <a:ea typeface="Geneva" charset="-128"/>
                <a:cs typeface="+mn-cs"/>
              </a:rPr>
              <a:t>Vệ</a:t>
            </a:r>
            <a:r>
              <a:rPr lang="en-US" altLang="en-US" sz="1200" dirty="0">
                <a:ea typeface="Geneva" charset="-128"/>
                <a:cs typeface="+mn-cs"/>
              </a:rPr>
              <a:t> </a:t>
            </a:r>
            <a:r>
              <a:rPr lang="en-US" altLang="en-US" sz="1200" dirty="0" err="1">
                <a:ea typeface="Geneva" charset="-128"/>
                <a:cs typeface="+mn-cs"/>
              </a:rPr>
              <a:t>sinh</a:t>
            </a:r>
            <a:r>
              <a:rPr lang="en-US" altLang="en-US" sz="1200" dirty="0">
                <a:ea typeface="Geneva" charset="-128"/>
                <a:cs typeface="+mn-cs"/>
              </a:rPr>
              <a:t> </a:t>
            </a:r>
            <a:r>
              <a:rPr lang="en-US" altLang="en-US" sz="1200" dirty="0" err="1">
                <a:ea typeface="Geneva" charset="-128"/>
                <a:cs typeface="+mn-cs"/>
              </a:rPr>
              <a:t>Dịch</a:t>
            </a:r>
            <a:r>
              <a:rPr lang="en-US" altLang="en-US" sz="1200" dirty="0">
                <a:ea typeface="Geneva" charset="-128"/>
                <a:cs typeface="+mn-cs"/>
              </a:rPr>
              <a:t> </a:t>
            </a:r>
            <a:r>
              <a:rPr lang="en-US" altLang="en-US" sz="1200" dirty="0" err="1">
                <a:ea typeface="Geneva" charset="-128"/>
                <a:cs typeface="+mn-cs"/>
              </a:rPr>
              <a:t>Tễ</a:t>
            </a:r>
            <a:r>
              <a:rPr lang="en-US" altLang="en-US" sz="1200" dirty="0">
                <a:ea typeface="Geneva" charset="-128"/>
                <a:cs typeface="+mn-cs"/>
              </a:rPr>
              <a:t> Trung </a:t>
            </a:r>
            <a:r>
              <a:rPr lang="vi-VN" altLang="en-US" sz="1200" dirty="0">
                <a:ea typeface="Geneva" charset="-128"/>
                <a:cs typeface="+mn-cs"/>
              </a:rPr>
              <a:t>Ư</a:t>
            </a:r>
            <a:r>
              <a:rPr lang="en-US" altLang="en-US" sz="1200" dirty="0" err="1">
                <a:cs typeface="+mn-cs"/>
              </a:rPr>
              <a:t>ơng</a:t>
            </a:r>
            <a:r>
              <a:rPr lang="en-US" altLang="en-US" sz="1200" dirty="0">
                <a:ea typeface="Geneva" charset="-128"/>
                <a:cs typeface="+mn-cs"/>
              </a:rPr>
              <a:t>   </a:t>
            </a:r>
            <a:endParaRPr lang="en-US" altLang="en-US" sz="1200" baseline="30000" dirty="0">
              <a:ea typeface="Geneva" charset="-128"/>
              <a:cs typeface="+mn-cs"/>
            </a:endParaRPr>
          </a:p>
        </p:txBody>
      </p:sp>
      <p:pic>
        <p:nvPicPr>
          <p:cNvPr id="4" name="Picture 3" descr="Horizontal_CMYK [Converted].png"/>
          <p:cNvPicPr>
            <a:picLocks noChangeAspect="1"/>
          </p:cNvPicPr>
          <p:nvPr/>
        </p:nvPicPr>
        <p:blipFill>
          <a:blip r:embed="rId3"/>
          <a:stretch>
            <a:fillRect/>
          </a:stretch>
        </p:blipFill>
        <p:spPr>
          <a:xfrm>
            <a:off x="372349" y="5916680"/>
            <a:ext cx="2297314" cy="60946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25456" y="5842518"/>
            <a:ext cx="795588" cy="757789"/>
          </a:xfrm>
          <a:prstGeom prst="rect">
            <a:avLst/>
          </a:prstGeom>
        </p:spPr>
      </p:pic>
    </p:spTree>
    <p:extLst>
      <p:ext uri="{BB962C8B-B14F-4D97-AF65-F5344CB8AC3E}">
        <p14:creationId xmlns:p14="http://schemas.microsoft.com/office/powerpoint/2010/main" val="785223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PHƯƠNG PHÁP NGHIÊN CỨU</a:t>
            </a:r>
          </a:p>
        </p:txBody>
      </p:sp>
      <p:sp>
        <p:nvSpPr>
          <p:cNvPr id="3" name="Content Placeholder 2"/>
          <p:cNvSpPr>
            <a:spLocks noGrp="1"/>
          </p:cNvSpPr>
          <p:nvPr>
            <p:ph idx="1"/>
          </p:nvPr>
        </p:nvSpPr>
        <p:spPr/>
        <p:txBody>
          <a:bodyPr/>
          <a:lstStyle/>
          <a:p>
            <a:r>
              <a:rPr lang="en-US" dirty="0"/>
              <a:t>ĐỐI T</a:t>
            </a:r>
            <a:r>
              <a:rPr lang="vi-VN" dirty="0"/>
              <a:t>Ư</a:t>
            </a:r>
            <a:r>
              <a:rPr lang="en-US" dirty="0"/>
              <a:t>ỢNG NGHIÊN CỨU</a:t>
            </a:r>
          </a:p>
          <a:p>
            <a:pPr>
              <a:buFontTx/>
              <a:buChar char="-"/>
            </a:pPr>
            <a:r>
              <a:rPr lang="en-US" dirty="0" err="1"/>
              <a:t>Thảo</a:t>
            </a:r>
            <a:r>
              <a:rPr lang="en-US" dirty="0"/>
              <a:t> </a:t>
            </a:r>
            <a:r>
              <a:rPr lang="en-US" dirty="0" err="1"/>
              <a:t>luận</a:t>
            </a:r>
            <a:r>
              <a:rPr lang="en-US" dirty="0"/>
              <a:t> </a:t>
            </a:r>
            <a:r>
              <a:rPr lang="en-US" dirty="0" err="1"/>
              <a:t>nhóm</a:t>
            </a:r>
            <a:r>
              <a:rPr lang="en-US" dirty="0"/>
              <a:t> </a:t>
            </a:r>
            <a:r>
              <a:rPr lang="en-US" dirty="0" err="1"/>
              <a:t>tập</a:t>
            </a:r>
            <a:r>
              <a:rPr lang="en-US" dirty="0"/>
              <a:t> </a:t>
            </a:r>
            <a:r>
              <a:rPr lang="en-US" dirty="0" err="1"/>
              <a:t>trung</a:t>
            </a:r>
            <a:r>
              <a:rPr lang="en-US" dirty="0"/>
              <a:t> (TLN):  </a:t>
            </a:r>
            <a:r>
              <a:rPr lang="en-US" dirty="0" err="1"/>
              <a:t>Tất</a:t>
            </a:r>
            <a:r>
              <a:rPr lang="en-US" dirty="0"/>
              <a:t> </a:t>
            </a:r>
            <a:r>
              <a:rPr lang="en-US" dirty="0" err="1"/>
              <a:t>cả</a:t>
            </a:r>
            <a:r>
              <a:rPr lang="en-US" dirty="0"/>
              <a:t> </a:t>
            </a:r>
            <a:r>
              <a:rPr lang="en-US" dirty="0" err="1"/>
              <a:t>các</a:t>
            </a:r>
            <a:r>
              <a:rPr lang="en-US" dirty="0"/>
              <a:t> </a:t>
            </a:r>
            <a:r>
              <a:rPr lang="en-US" dirty="0" err="1"/>
              <a:t>nhân</a:t>
            </a:r>
            <a:r>
              <a:rPr lang="en-US" dirty="0"/>
              <a:t> </a:t>
            </a:r>
            <a:r>
              <a:rPr lang="en-US" dirty="0" err="1"/>
              <a:t>viên</a:t>
            </a:r>
            <a:r>
              <a:rPr lang="en-US" dirty="0"/>
              <a:t> y </a:t>
            </a:r>
            <a:r>
              <a:rPr lang="en-US" dirty="0" err="1"/>
              <a:t>tế</a:t>
            </a:r>
            <a:r>
              <a:rPr lang="en-US" dirty="0"/>
              <a:t> </a:t>
            </a:r>
            <a:r>
              <a:rPr lang="en-US" dirty="0" err="1"/>
              <a:t>tại</a:t>
            </a:r>
            <a:r>
              <a:rPr lang="en-US" dirty="0"/>
              <a:t> 09 CSĐT. </a:t>
            </a:r>
            <a:r>
              <a:rPr lang="en-US" dirty="0" err="1"/>
              <a:t>Việc</a:t>
            </a:r>
            <a:r>
              <a:rPr lang="en-US" dirty="0"/>
              <a:t> </a:t>
            </a:r>
            <a:r>
              <a:rPr lang="en-US" dirty="0" err="1"/>
              <a:t>tham</a:t>
            </a:r>
            <a:r>
              <a:rPr lang="en-US" dirty="0"/>
              <a:t> </a:t>
            </a:r>
            <a:r>
              <a:rPr lang="en-US" dirty="0" err="1"/>
              <a:t>gia</a:t>
            </a:r>
            <a:r>
              <a:rPr lang="en-US" dirty="0"/>
              <a:t> </a:t>
            </a:r>
            <a:r>
              <a:rPr lang="en-US" dirty="0" err="1"/>
              <a:t>là</a:t>
            </a:r>
            <a:r>
              <a:rPr lang="en-US" dirty="0"/>
              <a:t> </a:t>
            </a:r>
            <a:r>
              <a:rPr lang="en-US" dirty="0" err="1"/>
              <a:t>hoàn</a:t>
            </a:r>
            <a:r>
              <a:rPr lang="en-US" dirty="0"/>
              <a:t> </a:t>
            </a:r>
            <a:r>
              <a:rPr lang="en-US" dirty="0" err="1"/>
              <a:t>toàn</a:t>
            </a:r>
            <a:r>
              <a:rPr lang="en-US" dirty="0"/>
              <a:t> </a:t>
            </a:r>
            <a:r>
              <a:rPr lang="en-US" dirty="0" err="1"/>
              <a:t>tự</a:t>
            </a:r>
            <a:r>
              <a:rPr lang="en-US" dirty="0"/>
              <a:t> </a:t>
            </a:r>
            <a:r>
              <a:rPr lang="en-US" dirty="0" err="1"/>
              <a:t>nguyện</a:t>
            </a:r>
            <a:r>
              <a:rPr lang="en-US" dirty="0"/>
              <a:t>, </a:t>
            </a:r>
            <a:r>
              <a:rPr lang="en-US" dirty="0" err="1"/>
              <a:t>không</a:t>
            </a:r>
            <a:r>
              <a:rPr lang="en-US" dirty="0"/>
              <a:t> </a:t>
            </a:r>
            <a:r>
              <a:rPr lang="en-US" dirty="0" err="1"/>
              <a:t>có</a:t>
            </a:r>
            <a:r>
              <a:rPr lang="en-US" dirty="0"/>
              <a:t> chi </a:t>
            </a:r>
            <a:r>
              <a:rPr lang="en-US" dirty="0" err="1"/>
              <a:t>phí</a:t>
            </a:r>
            <a:r>
              <a:rPr lang="en-US" dirty="0"/>
              <a:t> </a:t>
            </a:r>
            <a:r>
              <a:rPr lang="en-US" dirty="0" err="1"/>
              <a:t>hỗ</a:t>
            </a:r>
            <a:r>
              <a:rPr lang="en-US" dirty="0"/>
              <a:t> </a:t>
            </a:r>
            <a:r>
              <a:rPr lang="en-US" dirty="0" err="1"/>
              <a:t>trợ</a:t>
            </a:r>
            <a:r>
              <a:rPr lang="en-US" dirty="0"/>
              <a:t> </a:t>
            </a:r>
            <a:r>
              <a:rPr lang="en-US" dirty="0">
                <a:sym typeface="Wingdings" panose="05000000000000000000" pitchFamily="2" charset="2"/>
              </a:rPr>
              <a:t> 89 </a:t>
            </a:r>
            <a:r>
              <a:rPr lang="en-US" dirty="0" err="1">
                <a:sym typeface="Wingdings" panose="05000000000000000000" pitchFamily="2" charset="2"/>
              </a:rPr>
              <a:t>nhân</a:t>
            </a:r>
            <a:r>
              <a:rPr lang="en-US" dirty="0">
                <a:sym typeface="Wingdings" panose="05000000000000000000" pitchFamily="2" charset="2"/>
              </a:rPr>
              <a:t> </a:t>
            </a:r>
            <a:r>
              <a:rPr lang="en-US" dirty="0" err="1">
                <a:sym typeface="Wingdings" panose="05000000000000000000" pitchFamily="2" charset="2"/>
              </a:rPr>
              <a:t>viên</a:t>
            </a:r>
            <a:r>
              <a:rPr lang="en-US" dirty="0">
                <a:sym typeface="Wingdings" panose="05000000000000000000" pitchFamily="2" charset="2"/>
              </a:rPr>
              <a:t> y </a:t>
            </a:r>
            <a:r>
              <a:rPr lang="en-US" dirty="0" err="1">
                <a:sym typeface="Wingdings" panose="05000000000000000000" pitchFamily="2" charset="2"/>
              </a:rPr>
              <a:t>tế</a:t>
            </a:r>
            <a:r>
              <a:rPr lang="en-US" dirty="0">
                <a:sym typeface="Wingdings" panose="05000000000000000000" pitchFamily="2" charset="2"/>
              </a:rPr>
              <a:t> </a:t>
            </a:r>
            <a:r>
              <a:rPr lang="en-US" dirty="0" err="1">
                <a:sym typeface="Wingdings" panose="05000000000000000000" pitchFamily="2" charset="2"/>
              </a:rPr>
              <a:t>tham</a:t>
            </a:r>
            <a:r>
              <a:rPr lang="en-US" dirty="0">
                <a:sym typeface="Wingdings" panose="05000000000000000000" pitchFamily="2" charset="2"/>
              </a:rPr>
              <a:t> </a:t>
            </a:r>
            <a:r>
              <a:rPr lang="en-US" dirty="0" err="1">
                <a:sym typeface="Wingdings" panose="05000000000000000000" pitchFamily="2" charset="2"/>
              </a:rPr>
              <a:t>gia</a:t>
            </a:r>
            <a:r>
              <a:rPr lang="en-US" dirty="0">
                <a:sym typeface="Wingdings" panose="05000000000000000000" pitchFamily="2" charset="2"/>
              </a:rPr>
              <a:t> 09 TLN </a:t>
            </a:r>
            <a:r>
              <a:rPr lang="en-US" dirty="0" err="1">
                <a:sym typeface="Wingdings" panose="05000000000000000000" pitchFamily="2" charset="2"/>
              </a:rPr>
              <a:t>vào</a:t>
            </a:r>
            <a:r>
              <a:rPr lang="en-US" dirty="0">
                <a:sym typeface="Wingdings" panose="05000000000000000000" pitchFamily="2" charset="2"/>
              </a:rPr>
              <a:t> </a:t>
            </a:r>
            <a:r>
              <a:rPr lang="en-US" dirty="0" err="1">
                <a:sym typeface="Wingdings" panose="05000000000000000000" pitchFamily="2" charset="2"/>
              </a:rPr>
              <a:t>tháng</a:t>
            </a:r>
            <a:r>
              <a:rPr lang="en-US" dirty="0">
                <a:sym typeface="Wingdings" panose="05000000000000000000" pitchFamily="2" charset="2"/>
              </a:rPr>
              <a:t> 05/2015.</a:t>
            </a:r>
          </a:p>
          <a:p>
            <a:pPr>
              <a:buFontTx/>
              <a:buChar char="-"/>
            </a:pPr>
            <a:r>
              <a:rPr lang="en-US" dirty="0" err="1">
                <a:sym typeface="Wingdings" panose="05000000000000000000" pitchFamily="2" charset="2"/>
              </a:rPr>
              <a:t>Phỏng</a:t>
            </a:r>
            <a:r>
              <a:rPr lang="en-US" dirty="0">
                <a:sym typeface="Wingdings" panose="05000000000000000000" pitchFamily="2" charset="2"/>
              </a:rPr>
              <a:t> </a:t>
            </a:r>
            <a:r>
              <a:rPr lang="en-US" dirty="0" err="1">
                <a:sym typeface="Wingdings" panose="05000000000000000000" pitchFamily="2" charset="2"/>
              </a:rPr>
              <a:t>vấn</a:t>
            </a:r>
            <a:r>
              <a:rPr lang="en-US" dirty="0">
                <a:sym typeface="Wingdings" panose="05000000000000000000" pitchFamily="2" charset="2"/>
              </a:rPr>
              <a:t> </a:t>
            </a:r>
            <a:r>
              <a:rPr lang="en-US" dirty="0" err="1">
                <a:sym typeface="Wingdings" panose="05000000000000000000" pitchFamily="2" charset="2"/>
              </a:rPr>
              <a:t>sâu</a:t>
            </a:r>
            <a:r>
              <a:rPr lang="en-US" dirty="0">
                <a:sym typeface="Wingdings" panose="05000000000000000000" pitchFamily="2" charset="2"/>
              </a:rPr>
              <a:t>: </a:t>
            </a:r>
            <a:r>
              <a:rPr lang="en-US" dirty="0" err="1"/>
              <a:t>Chọn</a:t>
            </a:r>
            <a:r>
              <a:rPr lang="en-US" dirty="0"/>
              <a:t> </a:t>
            </a:r>
            <a:r>
              <a:rPr lang="en-US" dirty="0" err="1"/>
              <a:t>mẫu</a:t>
            </a:r>
            <a:r>
              <a:rPr lang="en-US" dirty="0"/>
              <a:t> </a:t>
            </a:r>
            <a:r>
              <a:rPr lang="en-US" dirty="0" err="1"/>
              <a:t>thuận</a:t>
            </a:r>
            <a:r>
              <a:rPr lang="en-US" dirty="0"/>
              <a:t> </a:t>
            </a:r>
            <a:r>
              <a:rPr lang="en-US" dirty="0" err="1"/>
              <a:t>tiện</a:t>
            </a:r>
            <a:r>
              <a:rPr lang="en-US" dirty="0"/>
              <a:t>. </a:t>
            </a:r>
            <a:r>
              <a:rPr lang="en-US" dirty="0">
                <a:sym typeface="Wingdings" panose="05000000000000000000" pitchFamily="2" charset="2"/>
              </a:rPr>
              <a:t>20 NB </a:t>
            </a:r>
            <a:r>
              <a:rPr lang="en-US" dirty="0" err="1">
                <a:sym typeface="Wingdings" panose="05000000000000000000" pitchFamily="2" charset="2"/>
              </a:rPr>
              <a:t>bỏ</a:t>
            </a:r>
            <a:r>
              <a:rPr lang="en-US" dirty="0">
                <a:sym typeface="Wingdings" panose="05000000000000000000" pitchFamily="2" charset="2"/>
              </a:rPr>
              <a:t> trị </a:t>
            </a:r>
            <a:r>
              <a:rPr lang="en-US" dirty="0" err="1">
                <a:sym typeface="Wingdings" panose="05000000000000000000" pitchFamily="2" charset="2"/>
              </a:rPr>
              <a:t>trong</a:t>
            </a:r>
            <a:r>
              <a:rPr lang="en-US" dirty="0">
                <a:sym typeface="Wingdings" panose="05000000000000000000" pitchFamily="2" charset="2"/>
              </a:rPr>
              <a:t> </a:t>
            </a:r>
            <a:r>
              <a:rPr lang="en-US" dirty="0" err="1">
                <a:sym typeface="Wingdings" panose="05000000000000000000" pitchFamily="2" charset="2"/>
              </a:rPr>
              <a:t>giai</a:t>
            </a:r>
            <a:r>
              <a:rPr lang="en-US" dirty="0">
                <a:sym typeface="Wingdings" panose="05000000000000000000" pitchFamily="2" charset="2"/>
              </a:rPr>
              <a:t> </a:t>
            </a:r>
            <a:r>
              <a:rPr lang="en-US" dirty="0" err="1">
                <a:sym typeface="Wingdings" panose="05000000000000000000" pitchFamily="2" charset="2"/>
              </a:rPr>
              <a:t>đoạn</a:t>
            </a:r>
            <a:r>
              <a:rPr lang="en-US" dirty="0">
                <a:sym typeface="Wingdings" panose="05000000000000000000" pitchFamily="2" charset="2"/>
              </a:rPr>
              <a:t> </a:t>
            </a:r>
            <a:r>
              <a:rPr lang="en-US" dirty="0" err="1">
                <a:sym typeface="Wingdings" panose="05000000000000000000" pitchFamily="2" charset="2"/>
              </a:rPr>
              <a:t>từ</a:t>
            </a:r>
            <a:r>
              <a:rPr lang="en-US" dirty="0">
                <a:sym typeface="Wingdings" panose="05000000000000000000" pitchFamily="2" charset="2"/>
              </a:rPr>
              <a:t> T7 </a:t>
            </a:r>
            <a:r>
              <a:rPr lang="en-US" dirty="0" err="1">
                <a:sym typeface="Wingdings" panose="05000000000000000000" pitchFamily="2" charset="2"/>
              </a:rPr>
              <a:t>đến</a:t>
            </a:r>
            <a:r>
              <a:rPr lang="en-US" dirty="0">
                <a:sym typeface="Wingdings" panose="05000000000000000000" pitchFamily="2" charset="2"/>
              </a:rPr>
              <a:t> T12/2013 </a:t>
            </a:r>
            <a:r>
              <a:rPr lang="en-US" dirty="0"/>
              <a:t>(</a:t>
            </a:r>
            <a:r>
              <a:rPr lang="en-US" dirty="0" err="1"/>
              <a:t>tr</a:t>
            </a:r>
            <a:r>
              <a:rPr lang="vi-VN" dirty="0"/>
              <a:t>ư</a:t>
            </a:r>
            <a:r>
              <a:rPr lang="en-US" dirty="0" err="1"/>
              <a:t>ớc</a:t>
            </a:r>
            <a:r>
              <a:rPr lang="en-US" dirty="0"/>
              <a:t> </a:t>
            </a:r>
            <a:r>
              <a:rPr lang="en-US" dirty="0" err="1"/>
              <a:t>khi</a:t>
            </a:r>
            <a:r>
              <a:rPr lang="en-US" dirty="0"/>
              <a:t> </a:t>
            </a:r>
            <a:r>
              <a:rPr lang="en-US" dirty="0" err="1"/>
              <a:t>áp</a:t>
            </a:r>
            <a:r>
              <a:rPr lang="en-US" dirty="0"/>
              <a:t> </a:t>
            </a:r>
            <a:r>
              <a:rPr lang="en-US" dirty="0" err="1"/>
              <a:t>dụng</a:t>
            </a:r>
            <a:r>
              <a:rPr lang="en-US" dirty="0"/>
              <a:t> </a:t>
            </a:r>
            <a:r>
              <a:rPr lang="en-US" dirty="0" err="1"/>
              <a:t>thu</a:t>
            </a:r>
            <a:r>
              <a:rPr lang="en-US" dirty="0"/>
              <a:t> </a:t>
            </a:r>
            <a:r>
              <a:rPr lang="en-US" dirty="0" err="1"/>
              <a:t>phí</a:t>
            </a:r>
            <a:r>
              <a:rPr lang="en-US" dirty="0"/>
              <a:t>) </a:t>
            </a:r>
            <a:r>
              <a:rPr lang="en-US" dirty="0" err="1"/>
              <a:t>và</a:t>
            </a:r>
            <a:r>
              <a:rPr lang="en-US" dirty="0"/>
              <a:t> 20 NB </a:t>
            </a:r>
            <a:r>
              <a:rPr lang="en-US" dirty="0" err="1"/>
              <a:t>bỏ</a:t>
            </a:r>
            <a:r>
              <a:rPr lang="en-US" dirty="0"/>
              <a:t> trị </a:t>
            </a:r>
            <a:r>
              <a:rPr lang="en-US" dirty="0" err="1"/>
              <a:t>trong</a:t>
            </a:r>
            <a:r>
              <a:rPr lang="en-US" dirty="0"/>
              <a:t> </a:t>
            </a:r>
            <a:r>
              <a:rPr lang="en-US" dirty="0" err="1"/>
              <a:t>giai</a:t>
            </a:r>
            <a:r>
              <a:rPr lang="en-US" dirty="0"/>
              <a:t> </a:t>
            </a:r>
            <a:r>
              <a:rPr lang="en-US" dirty="0" err="1"/>
              <a:t>đoạn</a:t>
            </a:r>
            <a:r>
              <a:rPr lang="en-US" dirty="0"/>
              <a:t> </a:t>
            </a:r>
            <a:r>
              <a:rPr lang="en-US" dirty="0" err="1"/>
              <a:t>từ</a:t>
            </a:r>
            <a:r>
              <a:rPr lang="en-US" dirty="0"/>
              <a:t> T1 </a:t>
            </a:r>
            <a:r>
              <a:rPr lang="en-US" dirty="0" err="1"/>
              <a:t>đến</a:t>
            </a:r>
            <a:r>
              <a:rPr lang="en-US" dirty="0"/>
              <a:t> T6/2014 (</a:t>
            </a:r>
            <a:r>
              <a:rPr lang="en-US" dirty="0" err="1"/>
              <a:t>sau</a:t>
            </a:r>
            <a:r>
              <a:rPr lang="en-US" dirty="0"/>
              <a:t> </a:t>
            </a:r>
            <a:r>
              <a:rPr lang="en-US" dirty="0" err="1"/>
              <a:t>khi</a:t>
            </a:r>
            <a:r>
              <a:rPr lang="en-US" dirty="0"/>
              <a:t> </a:t>
            </a:r>
            <a:r>
              <a:rPr lang="en-US" dirty="0" err="1"/>
              <a:t>áp</a:t>
            </a:r>
            <a:r>
              <a:rPr lang="en-US" dirty="0"/>
              <a:t> </a:t>
            </a:r>
            <a:r>
              <a:rPr lang="en-US" dirty="0" err="1"/>
              <a:t>dụng</a:t>
            </a:r>
            <a:r>
              <a:rPr lang="en-US" dirty="0"/>
              <a:t> </a:t>
            </a:r>
            <a:r>
              <a:rPr lang="en-US" dirty="0" err="1"/>
              <a:t>thu</a:t>
            </a:r>
            <a:r>
              <a:rPr lang="en-US" dirty="0"/>
              <a:t> </a:t>
            </a:r>
            <a:r>
              <a:rPr lang="en-US" dirty="0" err="1"/>
              <a:t>phí</a:t>
            </a:r>
            <a:r>
              <a:rPr lang="en-US" dirty="0"/>
              <a:t>). </a:t>
            </a:r>
            <a:r>
              <a:rPr lang="en-US" dirty="0" err="1"/>
              <a:t>Không</a:t>
            </a:r>
            <a:r>
              <a:rPr lang="en-US" dirty="0"/>
              <a:t> </a:t>
            </a:r>
            <a:r>
              <a:rPr lang="en-US" dirty="0" err="1"/>
              <a:t>thu</a:t>
            </a:r>
            <a:r>
              <a:rPr lang="en-US" dirty="0"/>
              <a:t> </a:t>
            </a:r>
            <a:r>
              <a:rPr lang="en-US" dirty="0" err="1"/>
              <a:t>thập</a:t>
            </a:r>
            <a:r>
              <a:rPr lang="en-US" dirty="0"/>
              <a:t> </a:t>
            </a:r>
            <a:r>
              <a:rPr lang="en-US" dirty="0" err="1"/>
              <a:t>các</a:t>
            </a:r>
            <a:r>
              <a:rPr lang="en-US" dirty="0"/>
              <a:t> </a:t>
            </a:r>
            <a:r>
              <a:rPr lang="en-US" dirty="0" err="1"/>
              <a:t>thông</a:t>
            </a:r>
            <a:r>
              <a:rPr lang="en-US" dirty="0"/>
              <a:t> tin </a:t>
            </a:r>
            <a:r>
              <a:rPr lang="en-US" dirty="0" err="1"/>
              <a:t>nhận</a:t>
            </a:r>
            <a:r>
              <a:rPr lang="en-US" dirty="0"/>
              <a:t> </a:t>
            </a:r>
            <a:r>
              <a:rPr lang="en-US" dirty="0" err="1"/>
              <a:t>diện</a:t>
            </a:r>
            <a:r>
              <a:rPr lang="en-US" dirty="0"/>
              <a:t> </a:t>
            </a:r>
            <a:r>
              <a:rPr lang="en-US" dirty="0" err="1"/>
              <a:t>cá</a:t>
            </a:r>
            <a:r>
              <a:rPr lang="en-US" dirty="0"/>
              <a:t> </a:t>
            </a:r>
            <a:r>
              <a:rPr lang="en-US" dirty="0" err="1"/>
              <a:t>nhân</a:t>
            </a:r>
            <a:r>
              <a:rPr lang="en-US" dirty="0"/>
              <a:t>. </a:t>
            </a:r>
          </a:p>
        </p:txBody>
      </p:sp>
    </p:spTree>
    <p:extLst>
      <p:ext uri="{BB962C8B-B14F-4D97-AF65-F5344CB8AC3E}">
        <p14:creationId xmlns:p14="http://schemas.microsoft.com/office/powerpoint/2010/main" val="1995527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t>
            </a:r>
            <a:r>
              <a:rPr lang="vi-VN" dirty="0"/>
              <a:t>Ư</a:t>
            </a:r>
            <a:r>
              <a:rPr lang="en-US" dirty="0"/>
              <a:t>ƠNG PHÁP NGHIÊN CỨU</a:t>
            </a:r>
          </a:p>
        </p:txBody>
      </p:sp>
      <p:sp>
        <p:nvSpPr>
          <p:cNvPr id="3" name="Content Placeholder 2"/>
          <p:cNvSpPr>
            <a:spLocks noGrp="1"/>
          </p:cNvSpPr>
          <p:nvPr>
            <p:ph idx="1"/>
          </p:nvPr>
        </p:nvSpPr>
        <p:spPr/>
        <p:txBody>
          <a:bodyPr/>
          <a:lstStyle/>
          <a:p>
            <a:r>
              <a:rPr lang="en-US" b="1" dirty="0"/>
              <a:t>PHÂN TÍCH SỐ LIỆU: </a:t>
            </a:r>
          </a:p>
          <a:p>
            <a:pPr>
              <a:buFontTx/>
              <a:buChar char="-"/>
            </a:pPr>
            <a:r>
              <a:rPr lang="en-US" dirty="0" err="1"/>
              <a:t>Phân</a:t>
            </a:r>
            <a:r>
              <a:rPr lang="en-US" dirty="0"/>
              <a:t> </a:t>
            </a:r>
            <a:r>
              <a:rPr lang="en-US" dirty="0" err="1"/>
              <a:t>tích</a:t>
            </a:r>
            <a:r>
              <a:rPr lang="en-US" dirty="0"/>
              <a:t> </a:t>
            </a:r>
            <a:r>
              <a:rPr lang="en-US" dirty="0" err="1"/>
              <a:t>định</a:t>
            </a:r>
            <a:r>
              <a:rPr lang="en-US" dirty="0"/>
              <a:t> l</a:t>
            </a:r>
            <a:r>
              <a:rPr lang="vi-VN" dirty="0"/>
              <a:t>ư</a:t>
            </a:r>
            <a:r>
              <a:rPr lang="en-US" dirty="0" err="1"/>
              <a:t>ợng</a:t>
            </a:r>
            <a:r>
              <a:rPr lang="en-US" dirty="0"/>
              <a:t>: SAS 9.2</a:t>
            </a:r>
          </a:p>
          <a:p>
            <a:pPr>
              <a:buFontTx/>
              <a:buChar char="-"/>
            </a:pPr>
            <a:r>
              <a:rPr lang="en-US" dirty="0" err="1"/>
              <a:t>Phân</a:t>
            </a:r>
            <a:r>
              <a:rPr lang="en-US" dirty="0"/>
              <a:t> </a:t>
            </a:r>
            <a:r>
              <a:rPr lang="en-US" dirty="0" err="1"/>
              <a:t>tích</a:t>
            </a:r>
            <a:r>
              <a:rPr lang="en-US" dirty="0"/>
              <a:t> </a:t>
            </a:r>
            <a:r>
              <a:rPr lang="en-US" dirty="0" err="1"/>
              <a:t>định</a:t>
            </a:r>
            <a:r>
              <a:rPr lang="en-US" dirty="0"/>
              <a:t> </a:t>
            </a:r>
            <a:r>
              <a:rPr lang="en-US" dirty="0" err="1"/>
              <a:t>tính</a:t>
            </a:r>
            <a:r>
              <a:rPr lang="en-US" dirty="0"/>
              <a:t>: </a:t>
            </a:r>
            <a:r>
              <a:rPr lang="en-US" dirty="0" err="1"/>
              <a:t>phần</a:t>
            </a:r>
            <a:r>
              <a:rPr lang="en-US" dirty="0"/>
              <a:t> </a:t>
            </a:r>
            <a:r>
              <a:rPr lang="en-US" dirty="0" err="1"/>
              <a:t>mềm</a:t>
            </a:r>
            <a:r>
              <a:rPr lang="en-US" dirty="0"/>
              <a:t> </a:t>
            </a:r>
            <a:r>
              <a:rPr lang="en-US" dirty="0" err="1"/>
              <a:t>Atlas.ti</a:t>
            </a:r>
            <a:r>
              <a:rPr lang="en-US" dirty="0"/>
              <a:t> 7  </a:t>
            </a:r>
          </a:p>
          <a:p>
            <a:pPr marL="0" indent="0">
              <a:buNone/>
            </a:pPr>
            <a:endParaRPr lang="en-US" dirty="0"/>
          </a:p>
          <a:p>
            <a:r>
              <a:rPr lang="en-US" b="1" dirty="0"/>
              <a:t>ĐẠO ĐỨC NGHIÊN CỨU: </a:t>
            </a:r>
          </a:p>
          <a:p>
            <a:pPr>
              <a:buFontTx/>
              <a:buChar char="-"/>
            </a:pPr>
            <a:r>
              <a:rPr lang="en-US" dirty="0" err="1"/>
              <a:t>Đề</a:t>
            </a:r>
            <a:r>
              <a:rPr lang="en-US" dirty="0"/>
              <a:t> c</a:t>
            </a:r>
            <a:r>
              <a:rPr lang="vi-VN" dirty="0"/>
              <a:t>ư</a:t>
            </a:r>
            <a:r>
              <a:rPr lang="en-US" dirty="0" err="1"/>
              <a:t>ơng</a:t>
            </a:r>
            <a:r>
              <a:rPr lang="en-US" dirty="0"/>
              <a:t> </a:t>
            </a:r>
            <a:r>
              <a:rPr lang="en-US" dirty="0" err="1"/>
              <a:t>nghiên</a:t>
            </a:r>
            <a:r>
              <a:rPr lang="en-US" dirty="0"/>
              <a:t> </a:t>
            </a:r>
            <a:r>
              <a:rPr lang="en-US" dirty="0" err="1"/>
              <a:t>cứu</a:t>
            </a:r>
            <a:r>
              <a:rPr lang="en-US" dirty="0"/>
              <a:t> do </a:t>
            </a:r>
            <a:r>
              <a:rPr lang="en-US" dirty="0" err="1"/>
              <a:t>Hội</a:t>
            </a:r>
            <a:r>
              <a:rPr lang="en-US" dirty="0"/>
              <a:t> </a:t>
            </a:r>
            <a:r>
              <a:rPr lang="en-US" dirty="0" err="1"/>
              <a:t>đồng</a:t>
            </a:r>
            <a:r>
              <a:rPr lang="en-US" dirty="0"/>
              <a:t> Đạo </a:t>
            </a:r>
            <a:r>
              <a:rPr lang="en-US" dirty="0" err="1"/>
              <a:t>Đức</a:t>
            </a:r>
            <a:r>
              <a:rPr lang="en-US" dirty="0"/>
              <a:t> </a:t>
            </a:r>
            <a:r>
              <a:rPr lang="en-US" dirty="0" err="1"/>
              <a:t>của</a:t>
            </a:r>
            <a:r>
              <a:rPr lang="en-US" dirty="0"/>
              <a:t> FHI 360 </a:t>
            </a:r>
            <a:r>
              <a:rPr lang="en-US" dirty="0" err="1"/>
              <a:t>và</a:t>
            </a:r>
            <a:r>
              <a:rPr lang="en-US" dirty="0"/>
              <a:t> (Protection of Human Subjects Committee) </a:t>
            </a:r>
            <a:r>
              <a:rPr lang="en-US" dirty="0" err="1"/>
              <a:t>và</a:t>
            </a:r>
            <a:r>
              <a:rPr lang="en-US" dirty="0"/>
              <a:t> </a:t>
            </a:r>
            <a:r>
              <a:rPr lang="en-US" dirty="0" err="1"/>
              <a:t>Tr</a:t>
            </a:r>
            <a:r>
              <a:rPr lang="vi-VN" dirty="0"/>
              <a:t>ư</a:t>
            </a:r>
            <a:r>
              <a:rPr lang="en-US" dirty="0" err="1"/>
              <a:t>ờng</a:t>
            </a:r>
            <a:r>
              <a:rPr lang="en-US" dirty="0"/>
              <a:t> </a:t>
            </a:r>
            <a:r>
              <a:rPr lang="en-US" dirty="0" err="1"/>
              <a:t>Đại</a:t>
            </a:r>
            <a:r>
              <a:rPr lang="en-US" dirty="0"/>
              <a:t> </a:t>
            </a:r>
            <a:r>
              <a:rPr lang="en-US" dirty="0" err="1"/>
              <a:t>học</a:t>
            </a:r>
            <a:r>
              <a:rPr lang="en-US" dirty="0"/>
              <a:t> Y </a:t>
            </a:r>
            <a:r>
              <a:rPr lang="en-US" dirty="0" err="1"/>
              <a:t>tế</a:t>
            </a:r>
            <a:r>
              <a:rPr lang="en-US" dirty="0"/>
              <a:t> Công </a:t>
            </a:r>
            <a:r>
              <a:rPr lang="en-US" dirty="0" err="1"/>
              <a:t>cộng</a:t>
            </a:r>
            <a:r>
              <a:rPr lang="en-US" dirty="0"/>
              <a:t> Hà </a:t>
            </a:r>
            <a:r>
              <a:rPr lang="en-US" dirty="0" err="1"/>
              <a:t>Nội</a:t>
            </a:r>
            <a:endParaRPr lang="en-US" dirty="0"/>
          </a:p>
        </p:txBody>
      </p:sp>
    </p:spTree>
    <p:extLst>
      <p:ext uri="{BB962C8B-B14F-4D97-AF65-F5344CB8AC3E}">
        <p14:creationId xmlns:p14="http://schemas.microsoft.com/office/powerpoint/2010/main" val="2821500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QUẢ</a:t>
            </a:r>
          </a:p>
        </p:txBody>
      </p:sp>
      <p:sp>
        <p:nvSpPr>
          <p:cNvPr id="3" name="Content Placeholder 2"/>
          <p:cNvSpPr>
            <a:spLocks noGrp="1"/>
          </p:cNvSpPr>
          <p:nvPr>
            <p:ph idx="1"/>
          </p:nvPr>
        </p:nvSpPr>
        <p:spPr/>
        <p:txBody>
          <a:bodyPr/>
          <a:lstStyle/>
          <a:p>
            <a:r>
              <a:rPr lang="en-US" dirty="0" err="1"/>
              <a:t>Thời</a:t>
            </a:r>
            <a:r>
              <a:rPr lang="en-US" dirty="0"/>
              <a:t> </a:t>
            </a:r>
            <a:r>
              <a:rPr lang="en-US" dirty="0" err="1"/>
              <a:t>gian</a:t>
            </a:r>
            <a:r>
              <a:rPr lang="en-US" dirty="0"/>
              <a:t> </a:t>
            </a:r>
            <a:r>
              <a:rPr lang="en-US" dirty="0" err="1"/>
              <a:t>tham</a:t>
            </a:r>
            <a:r>
              <a:rPr lang="en-US" dirty="0"/>
              <a:t> </a:t>
            </a:r>
            <a:r>
              <a:rPr lang="en-US" dirty="0" err="1"/>
              <a:t>gia</a:t>
            </a:r>
            <a:r>
              <a:rPr lang="en-US" dirty="0"/>
              <a:t> </a:t>
            </a:r>
            <a:r>
              <a:rPr lang="en-US" dirty="0" err="1"/>
              <a:t>điều</a:t>
            </a:r>
            <a:r>
              <a:rPr lang="en-US" dirty="0"/>
              <a:t> trị </a:t>
            </a:r>
            <a:r>
              <a:rPr lang="en-US" dirty="0" err="1"/>
              <a:t>của</a:t>
            </a:r>
            <a:r>
              <a:rPr lang="en-US" dirty="0"/>
              <a:t> NB </a:t>
            </a:r>
            <a:r>
              <a:rPr lang="en-US" dirty="0" err="1"/>
              <a:t>tham</a:t>
            </a:r>
            <a:r>
              <a:rPr lang="en-US" dirty="0"/>
              <a:t> </a:t>
            </a:r>
            <a:r>
              <a:rPr lang="en-US" dirty="0" err="1"/>
              <a:t>gia</a:t>
            </a:r>
            <a:r>
              <a:rPr lang="en-US" dirty="0"/>
              <a:t> </a:t>
            </a:r>
            <a:r>
              <a:rPr lang="en-US" dirty="0" err="1"/>
              <a:t>khảo</a:t>
            </a:r>
            <a:r>
              <a:rPr lang="en-US" dirty="0"/>
              <a:t> </a:t>
            </a:r>
            <a:r>
              <a:rPr lang="en-US" dirty="0" err="1"/>
              <a:t>sát</a:t>
            </a:r>
            <a:endParaRPr lang="en-US" dirty="0"/>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298066046"/>
              </p:ext>
            </p:extLst>
          </p:nvPr>
        </p:nvGraphicFramePr>
        <p:xfrm>
          <a:off x="600501" y="1856096"/>
          <a:ext cx="7929351" cy="3643951"/>
        </p:xfrm>
        <a:graphic>
          <a:graphicData uri="http://schemas.openxmlformats.org/drawingml/2006/table">
            <a:tbl>
              <a:tblPr>
                <a:tableStyleId>{5C22544A-7EE6-4342-B048-85BDC9FD1C3A}</a:tableStyleId>
              </a:tblPr>
              <a:tblGrid>
                <a:gridCol w="1437861">
                  <a:extLst>
                    <a:ext uri="{9D8B030D-6E8A-4147-A177-3AD203B41FA5}">
                      <a16:colId xmlns:a16="http://schemas.microsoft.com/office/drawing/2014/main" val="175388869"/>
                    </a:ext>
                  </a:extLst>
                </a:gridCol>
                <a:gridCol w="1045870">
                  <a:extLst>
                    <a:ext uri="{9D8B030D-6E8A-4147-A177-3AD203B41FA5}">
                      <a16:colId xmlns:a16="http://schemas.microsoft.com/office/drawing/2014/main" val="3924001970"/>
                    </a:ext>
                  </a:extLst>
                </a:gridCol>
                <a:gridCol w="1133729">
                  <a:extLst>
                    <a:ext uri="{9D8B030D-6E8A-4147-A177-3AD203B41FA5}">
                      <a16:colId xmlns:a16="http://schemas.microsoft.com/office/drawing/2014/main" val="1380699576"/>
                    </a:ext>
                  </a:extLst>
                </a:gridCol>
                <a:gridCol w="1122748">
                  <a:extLst>
                    <a:ext uri="{9D8B030D-6E8A-4147-A177-3AD203B41FA5}">
                      <a16:colId xmlns:a16="http://schemas.microsoft.com/office/drawing/2014/main" val="4040831738"/>
                    </a:ext>
                  </a:extLst>
                </a:gridCol>
                <a:gridCol w="1081352">
                  <a:extLst>
                    <a:ext uri="{9D8B030D-6E8A-4147-A177-3AD203B41FA5}">
                      <a16:colId xmlns:a16="http://schemas.microsoft.com/office/drawing/2014/main" val="2553615919"/>
                    </a:ext>
                  </a:extLst>
                </a:gridCol>
                <a:gridCol w="934355">
                  <a:extLst>
                    <a:ext uri="{9D8B030D-6E8A-4147-A177-3AD203B41FA5}">
                      <a16:colId xmlns:a16="http://schemas.microsoft.com/office/drawing/2014/main" val="2609364545"/>
                    </a:ext>
                  </a:extLst>
                </a:gridCol>
                <a:gridCol w="1173436">
                  <a:extLst>
                    <a:ext uri="{9D8B030D-6E8A-4147-A177-3AD203B41FA5}">
                      <a16:colId xmlns:a16="http://schemas.microsoft.com/office/drawing/2014/main" val="1765561009"/>
                    </a:ext>
                  </a:extLst>
                </a:gridCol>
              </a:tblGrid>
              <a:tr h="963811">
                <a:tc>
                  <a:txBody>
                    <a:bodyPr/>
                    <a:lstStyle/>
                    <a:p>
                      <a:pPr marL="0" marR="0" algn="ctr">
                        <a:lnSpc>
                          <a:spcPct val="107000"/>
                        </a:lnSpc>
                        <a:spcBef>
                          <a:spcPts val="0"/>
                        </a:spcBef>
                        <a:spcAft>
                          <a:spcPts val="800"/>
                        </a:spcAft>
                      </a:pPr>
                      <a:r>
                        <a:rPr lang="en-US" sz="1600" b="1" dirty="0" err="1">
                          <a:effectLst/>
                        </a:rPr>
                        <a:t>Số</a:t>
                      </a:r>
                      <a:r>
                        <a:rPr lang="en-US" sz="1600" b="1" dirty="0">
                          <a:effectLst/>
                        </a:rPr>
                        <a:t> </a:t>
                      </a:r>
                      <a:r>
                        <a:rPr lang="en-US" sz="1600" b="1" dirty="0" err="1">
                          <a:effectLst/>
                        </a:rPr>
                        <a:t>tháng</a:t>
                      </a:r>
                      <a:r>
                        <a:rPr lang="en-US" sz="1600" b="1" dirty="0">
                          <a:effectLst/>
                        </a:rPr>
                        <a:t> </a:t>
                      </a:r>
                      <a:r>
                        <a:rPr lang="en-US" sz="1600" b="1" dirty="0" err="1">
                          <a:effectLst/>
                        </a:rPr>
                        <a:t>đã</a:t>
                      </a:r>
                      <a:r>
                        <a:rPr lang="en-US" sz="1600" b="1" dirty="0">
                          <a:effectLst/>
                        </a:rPr>
                        <a:t> </a:t>
                      </a:r>
                      <a:r>
                        <a:rPr lang="en-US" sz="1600" b="1" dirty="0" err="1">
                          <a:effectLst/>
                        </a:rPr>
                        <a:t>tham</a:t>
                      </a:r>
                      <a:r>
                        <a:rPr lang="en-US" sz="1600" b="1" dirty="0">
                          <a:effectLst/>
                        </a:rPr>
                        <a:t> </a:t>
                      </a:r>
                      <a:r>
                        <a:rPr lang="en-US" sz="1600" b="1" dirty="0" err="1">
                          <a:effectLst/>
                        </a:rPr>
                        <a:t>gia</a:t>
                      </a:r>
                      <a:r>
                        <a:rPr lang="en-US" sz="1600" b="1" dirty="0">
                          <a:effectLst/>
                        </a:rPr>
                        <a:t> </a:t>
                      </a:r>
                      <a:r>
                        <a:rPr lang="en-US" sz="1600" b="1" dirty="0" err="1">
                          <a:effectLst/>
                        </a:rPr>
                        <a:t>điều</a:t>
                      </a:r>
                      <a:r>
                        <a:rPr lang="en-US" sz="1600" b="1" dirty="0">
                          <a:effectLst/>
                        </a:rPr>
                        <a:t> trị</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45085" marR="0" indent="-45085"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1 (n=2081)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2 (n=1869)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3 (n=1869)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4 (n=2039)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5 (n=1910)</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TB </a:t>
                      </a:r>
                      <a:r>
                        <a:rPr lang="en-US" sz="1600" b="1" dirty="0" err="1">
                          <a:effectLst/>
                        </a:rPr>
                        <a:t>của</a:t>
                      </a:r>
                      <a:r>
                        <a:rPr lang="en-US" sz="1600" b="1" dirty="0">
                          <a:effectLst/>
                        </a:rPr>
                        <a:t> 5 </a:t>
                      </a:r>
                      <a:r>
                        <a:rPr lang="en-US" sz="1600" b="1" dirty="0" err="1">
                          <a:effectLst/>
                        </a:rPr>
                        <a:t>khảo</a:t>
                      </a:r>
                      <a:r>
                        <a:rPr lang="en-US" sz="1600" b="1" dirty="0">
                          <a:effectLst/>
                        </a:rPr>
                        <a:t> </a:t>
                      </a:r>
                      <a:r>
                        <a:rPr lang="en-US" sz="1600" b="1" dirty="0" err="1">
                          <a:effectLst/>
                        </a:rPr>
                        <a:t>sát</a:t>
                      </a:r>
                      <a:endParaRPr lang="en-US" sz="1600" b="1" dirty="0">
                        <a:effectLst/>
                      </a:endParaRPr>
                    </a:p>
                    <a:p>
                      <a:pPr marL="0" marR="0" algn="ctr">
                        <a:lnSpc>
                          <a:spcPct val="107000"/>
                        </a:lnSpc>
                        <a:spcBef>
                          <a:spcPts val="0"/>
                        </a:spcBef>
                        <a:spcAft>
                          <a:spcPts val="800"/>
                        </a:spcAft>
                      </a:pPr>
                      <a:r>
                        <a:rPr lang="en-US" sz="1600" b="1" dirty="0">
                          <a:effectLst/>
                        </a:rPr>
                        <a:t>(n=1944)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extLst>
                  <a:ext uri="{0D108BD9-81ED-4DB2-BD59-A6C34878D82A}">
                    <a16:rowId xmlns:a16="http://schemas.microsoft.com/office/drawing/2014/main" val="1220459531"/>
                  </a:ext>
                </a:extLst>
              </a:tr>
              <a:tr h="449639">
                <a:tc>
                  <a:txBody>
                    <a:bodyPr/>
                    <a:lstStyle/>
                    <a:p>
                      <a:pPr marL="0" marR="0" algn="ctr">
                        <a:lnSpc>
                          <a:spcPct val="107000"/>
                        </a:lnSpc>
                        <a:spcBef>
                          <a:spcPts val="0"/>
                        </a:spcBef>
                        <a:spcAft>
                          <a:spcPts val="800"/>
                        </a:spcAft>
                      </a:pPr>
                      <a:r>
                        <a:rPr lang="en-US" sz="1600" dirty="0">
                          <a:effectLst/>
                        </a:rPr>
                        <a:t>&lt;3 </a:t>
                      </a:r>
                      <a:r>
                        <a:rPr lang="en-US" sz="1600" dirty="0" err="1">
                          <a:effectLst/>
                        </a:rPr>
                        <a:t>tháng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2.3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3.5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5.5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4.2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5.4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4.2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219380538"/>
                  </a:ext>
                </a:extLst>
              </a:tr>
              <a:tr h="449639">
                <a:tc>
                  <a:txBody>
                    <a:bodyPr/>
                    <a:lstStyle/>
                    <a:p>
                      <a:pPr marL="0" marR="0" algn="ctr">
                        <a:lnSpc>
                          <a:spcPct val="107000"/>
                        </a:lnSpc>
                        <a:spcBef>
                          <a:spcPts val="0"/>
                        </a:spcBef>
                        <a:spcAft>
                          <a:spcPts val="800"/>
                        </a:spcAft>
                      </a:pPr>
                      <a:r>
                        <a:rPr lang="en-US" sz="1600" dirty="0">
                          <a:effectLst/>
                        </a:rPr>
                        <a:t>3-11 </a:t>
                      </a:r>
                      <a:r>
                        <a:rPr lang="en-US" sz="1600" dirty="0" err="1">
                          <a:effectLst/>
                        </a:rPr>
                        <a:t>tháng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11.4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10.6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11.0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12.0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11.8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11.3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2417957414"/>
                  </a:ext>
                </a:extLst>
              </a:tr>
              <a:tr h="449639">
                <a:tc>
                  <a:txBody>
                    <a:bodyPr/>
                    <a:lstStyle/>
                    <a:p>
                      <a:pPr marL="0" marR="0" algn="ctr">
                        <a:lnSpc>
                          <a:spcPct val="107000"/>
                        </a:lnSpc>
                        <a:spcBef>
                          <a:spcPts val="0"/>
                        </a:spcBef>
                        <a:spcAft>
                          <a:spcPts val="800"/>
                        </a:spcAft>
                      </a:pPr>
                      <a:r>
                        <a:rPr lang="en-US" sz="1600" dirty="0">
                          <a:effectLst/>
                        </a:rPr>
                        <a:t>12-23 </a:t>
                      </a:r>
                      <a:r>
                        <a:rPr lang="en-US" sz="1600" dirty="0" err="1">
                          <a:effectLst/>
                        </a:rPr>
                        <a:t>tháng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31.6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24.7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22.8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16.6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14.3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22.1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461863845"/>
                  </a:ext>
                </a:extLst>
              </a:tr>
              <a:tr h="449639">
                <a:tc>
                  <a:txBody>
                    <a:bodyPr/>
                    <a:lstStyle/>
                    <a:p>
                      <a:pPr marL="0" marR="0" algn="ctr">
                        <a:lnSpc>
                          <a:spcPct val="107000"/>
                        </a:lnSpc>
                        <a:spcBef>
                          <a:spcPts val="0"/>
                        </a:spcBef>
                        <a:spcAft>
                          <a:spcPts val="800"/>
                        </a:spcAft>
                      </a:pPr>
                      <a:r>
                        <a:rPr lang="en-US" sz="1600" dirty="0">
                          <a:effectLst/>
                        </a:rPr>
                        <a:t>24-47 </a:t>
                      </a:r>
                      <a:r>
                        <a:rPr lang="en-US" sz="1600" dirty="0" err="1">
                          <a:effectLst/>
                        </a:rPr>
                        <a:t>tháng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34.9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37.7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40.4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43.4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43.8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40.0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014993467"/>
                  </a:ext>
                </a:extLst>
              </a:tr>
              <a:tr h="449639">
                <a:tc>
                  <a:txBody>
                    <a:bodyPr/>
                    <a:lstStyle/>
                    <a:p>
                      <a:pPr marL="0" marR="0" algn="ctr">
                        <a:lnSpc>
                          <a:spcPct val="107000"/>
                        </a:lnSpc>
                        <a:spcBef>
                          <a:spcPts val="0"/>
                        </a:spcBef>
                        <a:spcAft>
                          <a:spcPts val="800"/>
                        </a:spcAft>
                      </a:pPr>
                      <a:r>
                        <a:rPr lang="en-US" sz="1600" dirty="0">
                          <a:effectLst/>
                        </a:rPr>
                        <a:t>&gt;48 </a:t>
                      </a:r>
                      <a:r>
                        <a:rPr lang="en-US" sz="1600" dirty="0" err="1">
                          <a:effectLst/>
                        </a:rPr>
                        <a:t>tháng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19.8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23.5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20.3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23.8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24.7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22.4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170774869"/>
                  </a:ext>
                </a:extLst>
              </a:tr>
              <a:tr h="431945">
                <a:tc>
                  <a:txBody>
                    <a:bodyPr/>
                    <a:lstStyle/>
                    <a:p>
                      <a:pPr algn="ctr">
                        <a:lnSpc>
                          <a:spcPct val="107000"/>
                        </a:lnSpc>
                      </a:pPr>
                      <a:r>
                        <a:rPr lang="en-US" sz="1600" b="1" dirty="0" err="1">
                          <a:effectLst/>
                        </a:rPr>
                        <a:t>Tổng</a:t>
                      </a:r>
                      <a:endParaRPr lang="en-US" sz="1600" b="1" dirty="0">
                        <a:effectLst/>
                        <a:latin typeface="Calibri" panose="020F0502020204030204" pitchFamily="34" charset="0"/>
                      </a:endParaRPr>
                    </a:p>
                  </a:txBody>
                  <a:tcPr marL="45085" marR="45085" marT="9525"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7620" marR="7620" marT="7620"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7620" marR="7620" marT="7620"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100%</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0" marR="0" marT="0"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0" marR="0" marT="0" marB="0" anchor="ctr">
                    <a:solidFill>
                      <a:schemeClr val="bg1">
                        <a:lumMod val="85000"/>
                      </a:schemeClr>
                    </a:solidFill>
                  </a:tcPr>
                </a:tc>
                <a:tc>
                  <a:txBody>
                    <a:bodyPr/>
                    <a:lstStyle/>
                    <a:p>
                      <a:pPr algn="ctr">
                        <a:lnSpc>
                          <a:spcPct val="107000"/>
                        </a:lnSpc>
                      </a:pPr>
                      <a:r>
                        <a:rPr lang="en-US" sz="1600" b="1" dirty="0">
                          <a:effectLst/>
                        </a:rPr>
                        <a:t>100%</a:t>
                      </a:r>
                      <a:endParaRPr lang="en-US" sz="1600" b="1" dirty="0">
                        <a:effectLst/>
                        <a:latin typeface="Calibri" panose="020F0502020204030204" pitchFamily="34" charset="0"/>
                      </a:endParaRPr>
                    </a:p>
                  </a:txBody>
                  <a:tcPr marL="7620" marR="7620" marT="7620" marB="0" anchor="ctr">
                    <a:solidFill>
                      <a:schemeClr val="bg1">
                        <a:lumMod val="85000"/>
                      </a:schemeClr>
                    </a:solidFill>
                  </a:tcPr>
                </a:tc>
                <a:extLst>
                  <a:ext uri="{0D108BD9-81ED-4DB2-BD59-A6C34878D82A}">
                    <a16:rowId xmlns:a16="http://schemas.microsoft.com/office/drawing/2014/main" val="996907710"/>
                  </a:ext>
                </a:extLst>
              </a:tr>
            </a:tbl>
          </a:graphicData>
        </a:graphic>
      </p:graphicFrame>
      <p:sp>
        <p:nvSpPr>
          <p:cNvPr id="5" name="Rectangle 4"/>
          <p:cNvSpPr/>
          <p:nvPr/>
        </p:nvSpPr>
        <p:spPr>
          <a:xfrm>
            <a:off x="600501" y="5528084"/>
            <a:ext cx="7929351" cy="646331"/>
          </a:xfrm>
          <a:prstGeom prst="rect">
            <a:avLst/>
          </a:prstGeom>
        </p:spPr>
        <p:txBody>
          <a:bodyPr wrap="square">
            <a:spAutoFit/>
          </a:bodyPr>
          <a:lstStyle/>
          <a:p>
            <a:r>
              <a:rPr lang="en-US" i="1" dirty="0" err="1"/>
              <a:t>Bảng</a:t>
            </a:r>
            <a:r>
              <a:rPr lang="en-US" i="1" dirty="0"/>
              <a:t> 2: </a:t>
            </a:r>
            <a:r>
              <a:rPr lang="en-US" i="1" dirty="0" err="1"/>
              <a:t>Thời</a:t>
            </a:r>
            <a:r>
              <a:rPr lang="en-US" i="1" dirty="0"/>
              <a:t> </a:t>
            </a:r>
            <a:r>
              <a:rPr lang="en-US" i="1" dirty="0" err="1"/>
              <a:t>gian</a:t>
            </a:r>
            <a:r>
              <a:rPr lang="en-US" i="1" dirty="0"/>
              <a:t> </a:t>
            </a:r>
            <a:r>
              <a:rPr lang="en-US" i="1" dirty="0" err="1"/>
              <a:t>tham</a:t>
            </a:r>
            <a:r>
              <a:rPr lang="en-US" i="1" dirty="0"/>
              <a:t> </a:t>
            </a:r>
            <a:r>
              <a:rPr lang="en-US" i="1" dirty="0" err="1"/>
              <a:t>gia</a:t>
            </a:r>
            <a:r>
              <a:rPr lang="en-US" i="1" dirty="0"/>
              <a:t> </a:t>
            </a:r>
            <a:r>
              <a:rPr lang="en-US" i="1" dirty="0" err="1"/>
              <a:t>điều</a:t>
            </a:r>
            <a:r>
              <a:rPr lang="en-US" i="1" dirty="0"/>
              <a:t> trị </a:t>
            </a:r>
            <a:r>
              <a:rPr lang="en-US" i="1" dirty="0" err="1"/>
              <a:t>của</a:t>
            </a:r>
            <a:r>
              <a:rPr lang="en-US" i="1" dirty="0"/>
              <a:t> NB </a:t>
            </a:r>
            <a:r>
              <a:rPr lang="en-US" i="1" dirty="0" err="1"/>
              <a:t>tham</a:t>
            </a:r>
            <a:r>
              <a:rPr lang="en-US" i="1" dirty="0"/>
              <a:t> </a:t>
            </a:r>
            <a:r>
              <a:rPr lang="en-US" i="1" dirty="0" err="1"/>
              <a:t>gia</a:t>
            </a:r>
            <a:r>
              <a:rPr lang="en-US" i="1" dirty="0"/>
              <a:t> </a:t>
            </a:r>
            <a:r>
              <a:rPr lang="en-US" i="1" dirty="0" err="1"/>
              <a:t>khảo</a:t>
            </a:r>
            <a:r>
              <a:rPr lang="en-US" i="1" dirty="0"/>
              <a:t> </a:t>
            </a:r>
            <a:r>
              <a:rPr lang="en-US" i="1" dirty="0" err="1"/>
              <a:t>sát</a:t>
            </a:r>
            <a:r>
              <a:rPr lang="en-US" i="1" dirty="0"/>
              <a:t> </a:t>
            </a:r>
            <a:r>
              <a:rPr lang="en-US" i="1" dirty="0" err="1"/>
              <a:t>tại</a:t>
            </a:r>
            <a:r>
              <a:rPr lang="en-US" i="1" dirty="0"/>
              <a:t> 9 CSĐT Methadone ở </a:t>
            </a:r>
            <a:r>
              <a:rPr lang="en-US" i="1" dirty="0" err="1"/>
              <a:t>Hải</a:t>
            </a:r>
            <a:r>
              <a:rPr lang="en-US" i="1" dirty="0"/>
              <a:t> </a:t>
            </a:r>
            <a:r>
              <a:rPr lang="en-US" i="1" dirty="0" err="1"/>
              <a:t>Phòng</a:t>
            </a:r>
            <a:r>
              <a:rPr lang="en-US" i="1" dirty="0"/>
              <a:t> </a:t>
            </a:r>
            <a:r>
              <a:rPr lang="en-US" i="1" dirty="0" err="1"/>
              <a:t>trong</a:t>
            </a:r>
            <a:r>
              <a:rPr lang="en-US" i="1" dirty="0"/>
              <a:t> 5 </a:t>
            </a:r>
            <a:r>
              <a:rPr lang="en-US" i="1" dirty="0" err="1"/>
              <a:t>đợt</a:t>
            </a:r>
            <a:r>
              <a:rPr lang="en-US" i="1" dirty="0"/>
              <a:t> </a:t>
            </a:r>
            <a:r>
              <a:rPr lang="en-US" i="1" dirty="0" err="1"/>
              <a:t>khảo</a:t>
            </a:r>
            <a:r>
              <a:rPr lang="en-US" i="1" dirty="0"/>
              <a:t> </a:t>
            </a:r>
            <a:r>
              <a:rPr lang="en-US" i="1" dirty="0" err="1"/>
              <a:t>sát</a:t>
            </a:r>
            <a:r>
              <a:rPr lang="en-US" i="1" dirty="0"/>
              <a:t> </a:t>
            </a:r>
            <a:r>
              <a:rPr lang="en-US" i="1" dirty="0" err="1"/>
              <a:t>từ</a:t>
            </a:r>
            <a:r>
              <a:rPr lang="en-US" i="1" dirty="0"/>
              <a:t> 2/2014 </a:t>
            </a:r>
            <a:r>
              <a:rPr lang="en-US" i="1" dirty="0" err="1"/>
              <a:t>đến</a:t>
            </a:r>
            <a:r>
              <a:rPr lang="en-US" i="1" dirty="0"/>
              <a:t> </a:t>
            </a:r>
            <a:r>
              <a:rPr lang="en-US" i="1" dirty="0" err="1"/>
              <a:t>tháng</a:t>
            </a:r>
            <a:r>
              <a:rPr lang="en-US" i="1" dirty="0"/>
              <a:t> 2/2015.</a:t>
            </a:r>
            <a:endParaRPr lang="en-US" dirty="0"/>
          </a:p>
        </p:txBody>
      </p:sp>
    </p:spTree>
    <p:extLst>
      <p:ext uri="{BB962C8B-B14F-4D97-AF65-F5344CB8AC3E}">
        <p14:creationId xmlns:p14="http://schemas.microsoft.com/office/powerpoint/2010/main" val="1872368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QUẢ</a:t>
            </a:r>
          </a:p>
        </p:txBody>
      </p:sp>
      <p:sp>
        <p:nvSpPr>
          <p:cNvPr id="3" name="Content Placeholder 2"/>
          <p:cNvSpPr>
            <a:spLocks noGrp="1"/>
          </p:cNvSpPr>
          <p:nvPr>
            <p:ph idx="1"/>
          </p:nvPr>
        </p:nvSpPr>
        <p:spPr/>
        <p:txBody>
          <a:bodyPr/>
          <a:lstStyle/>
          <a:p>
            <a:r>
              <a:rPr lang="en-US" dirty="0" err="1"/>
              <a:t>Bỏ</a:t>
            </a:r>
            <a:r>
              <a:rPr lang="en-US" dirty="0"/>
              <a:t> trị</a:t>
            </a:r>
          </a:p>
          <a:p>
            <a:pPr marL="0" indent="0">
              <a:buNone/>
            </a:pPr>
            <a:r>
              <a:rPr lang="en-US" dirty="0"/>
              <a:t>- </a:t>
            </a:r>
            <a:r>
              <a:rPr lang="en-US" dirty="0" err="1"/>
              <a:t>Tỷ</a:t>
            </a:r>
            <a:r>
              <a:rPr lang="en-US" dirty="0"/>
              <a:t> </a:t>
            </a:r>
            <a:r>
              <a:rPr lang="en-US" dirty="0" err="1"/>
              <a:t>lệ</a:t>
            </a:r>
            <a:r>
              <a:rPr lang="en-US" dirty="0"/>
              <a:t> </a:t>
            </a:r>
            <a:r>
              <a:rPr lang="en-US" dirty="0" err="1"/>
              <a:t>bỏ</a:t>
            </a:r>
            <a:r>
              <a:rPr lang="en-US" dirty="0"/>
              <a:t> trị: 2013: 9.5%, 2014: 12.2% (p&lt;0.001) </a:t>
            </a:r>
          </a:p>
        </p:txBody>
      </p:sp>
      <p:graphicFrame>
        <p:nvGraphicFramePr>
          <p:cNvPr id="4" name="Chart 3"/>
          <p:cNvGraphicFramePr/>
          <p:nvPr>
            <p:extLst>
              <p:ext uri="{D42A27DB-BD31-4B8C-83A1-F6EECF244321}">
                <p14:modId xmlns:p14="http://schemas.microsoft.com/office/powerpoint/2010/main" val="1300056066"/>
              </p:ext>
            </p:extLst>
          </p:nvPr>
        </p:nvGraphicFramePr>
        <p:xfrm>
          <a:off x="655092" y="1972404"/>
          <a:ext cx="7833815" cy="449663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32513" y="5651270"/>
            <a:ext cx="7656394" cy="923330"/>
          </a:xfrm>
          <a:prstGeom prst="rect">
            <a:avLst/>
          </a:prstGeom>
          <a:noFill/>
        </p:spPr>
        <p:txBody>
          <a:bodyPr wrap="square" rtlCol="0">
            <a:spAutoFit/>
          </a:bodyPr>
          <a:lstStyle/>
          <a:p>
            <a:r>
              <a:rPr lang="en-US" i="1" dirty="0" err="1"/>
              <a:t>Biểu</a:t>
            </a:r>
            <a:r>
              <a:rPr lang="en-US" i="1" dirty="0"/>
              <a:t> </a:t>
            </a:r>
            <a:r>
              <a:rPr lang="en-US" i="1" dirty="0" err="1"/>
              <a:t>đồ</a:t>
            </a:r>
            <a:r>
              <a:rPr lang="en-US" i="1" dirty="0"/>
              <a:t> 1</a:t>
            </a:r>
            <a:r>
              <a:rPr lang="en-US" dirty="0"/>
              <a:t>: </a:t>
            </a:r>
            <a:r>
              <a:rPr lang="en-US" dirty="0" err="1"/>
              <a:t>Tỷ</a:t>
            </a:r>
            <a:r>
              <a:rPr lang="en-US" dirty="0"/>
              <a:t> </a:t>
            </a:r>
            <a:r>
              <a:rPr lang="en-US" dirty="0" err="1"/>
              <a:t>lệ</a:t>
            </a:r>
            <a:r>
              <a:rPr lang="en-US" dirty="0"/>
              <a:t> </a:t>
            </a:r>
            <a:r>
              <a:rPr lang="en-US" dirty="0" err="1"/>
              <a:t>bỏ</a:t>
            </a:r>
            <a:r>
              <a:rPr lang="en-US" dirty="0"/>
              <a:t> trị </a:t>
            </a:r>
            <a:r>
              <a:rPr lang="en-US" dirty="0" err="1"/>
              <a:t>tại</a:t>
            </a:r>
            <a:r>
              <a:rPr lang="en-US" dirty="0"/>
              <a:t> 09 CSĐT </a:t>
            </a:r>
            <a:r>
              <a:rPr lang="en-US" dirty="0" err="1"/>
              <a:t>tại</a:t>
            </a:r>
            <a:r>
              <a:rPr lang="en-US" dirty="0"/>
              <a:t> </a:t>
            </a:r>
            <a:r>
              <a:rPr lang="en-US" dirty="0" err="1"/>
              <a:t>Hải</a:t>
            </a:r>
            <a:r>
              <a:rPr lang="en-US" dirty="0"/>
              <a:t> </a:t>
            </a:r>
            <a:r>
              <a:rPr lang="en-US" dirty="0" err="1"/>
              <a:t>Phòng</a:t>
            </a:r>
            <a:r>
              <a:rPr lang="en-US" dirty="0"/>
              <a:t> </a:t>
            </a:r>
            <a:r>
              <a:rPr lang="en-US" dirty="0" err="1"/>
              <a:t>theo</a:t>
            </a:r>
            <a:r>
              <a:rPr lang="en-US" dirty="0"/>
              <a:t> </a:t>
            </a:r>
            <a:r>
              <a:rPr lang="en-US" dirty="0" err="1"/>
              <a:t>từng</a:t>
            </a:r>
            <a:r>
              <a:rPr lang="en-US" dirty="0"/>
              <a:t> </a:t>
            </a:r>
            <a:r>
              <a:rPr lang="en-US" dirty="0" err="1"/>
              <a:t>tháng</a:t>
            </a:r>
            <a:r>
              <a:rPr lang="en-US" dirty="0"/>
              <a:t> </a:t>
            </a:r>
            <a:r>
              <a:rPr lang="en-US" dirty="0" err="1"/>
              <a:t>trong</a:t>
            </a:r>
            <a:r>
              <a:rPr lang="en-US" dirty="0"/>
              <a:t> </a:t>
            </a:r>
            <a:r>
              <a:rPr lang="en-US" dirty="0" err="1"/>
              <a:t>năm</a:t>
            </a:r>
            <a:r>
              <a:rPr lang="en-US" dirty="0"/>
              <a:t> 2013 </a:t>
            </a:r>
            <a:r>
              <a:rPr lang="en-US" dirty="0" err="1"/>
              <a:t>và</a:t>
            </a:r>
            <a:r>
              <a:rPr lang="en-US" dirty="0"/>
              <a:t> 2014</a:t>
            </a:r>
          </a:p>
          <a:p>
            <a:endParaRPr lang="en-US" dirty="0"/>
          </a:p>
        </p:txBody>
      </p:sp>
    </p:spTree>
    <p:extLst>
      <p:ext uri="{BB962C8B-B14F-4D97-AF65-F5344CB8AC3E}">
        <p14:creationId xmlns:p14="http://schemas.microsoft.com/office/powerpoint/2010/main" val="264928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QUẢ</a:t>
            </a:r>
          </a:p>
        </p:txBody>
      </p:sp>
      <p:sp>
        <p:nvSpPr>
          <p:cNvPr id="3" name="Content Placeholder 2"/>
          <p:cNvSpPr>
            <a:spLocks noGrp="1"/>
          </p:cNvSpPr>
          <p:nvPr>
            <p:ph idx="1"/>
          </p:nvPr>
        </p:nvSpPr>
        <p:spPr/>
        <p:txBody>
          <a:bodyPr/>
          <a:lstStyle/>
          <a:p>
            <a:pPr marL="0" indent="0">
              <a:buNone/>
            </a:pPr>
            <a:r>
              <a:rPr lang="en-US" dirty="0"/>
              <a:t>- </a:t>
            </a:r>
            <a:r>
              <a:rPr lang="en-US" dirty="0" err="1"/>
              <a:t>Nguyên</a:t>
            </a:r>
            <a:r>
              <a:rPr lang="en-US" dirty="0"/>
              <a:t> </a:t>
            </a:r>
            <a:r>
              <a:rPr lang="en-US" dirty="0" err="1"/>
              <a:t>nhân</a:t>
            </a:r>
            <a:r>
              <a:rPr lang="en-US" dirty="0"/>
              <a:t> </a:t>
            </a:r>
            <a:r>
              <a:rPr lang="en-US" dirty="0" err="1"/>
              <a:t>bỏ</a:t>
            </a:r>
            <a:r>
              <a:rPr lang="en-US" dirty="0"/>
              <a:t> trị: </a:t>
            </a:r>
            <a:r>
              <a:rPr lang="en-US" dirty="0" err="1"/>
              <a:t>tư</a:t>
            </a:r>
            <a:r>
              <a:rPr lang="vi-VN" dirty="0"/>
              <a:t>ơ</a:t>
            </a:r>
            <a:r>
              <a:rPr lang="en-US" dirty="0"/>
              <a:t>ng </a:t>
            </a:r>
            <a:r>
              <a:rPr lang="en-US" dirty="0" err="1"/>
              <a:t>tự</a:t>
            </a:r>
            <a:r>
              <a:rPr lang="en-US" dirty="0"/>
              <a:t> </a:t>
            </a:r>
            <a:r>
              <a:rPr lang="en-US" dirty="0" err="1"/>
              <a:t>nhau</a:t>
            </a:r>
            <a:r>
              <a:rPr lang="en-US" dirty="0"/>
              <a:t> </a:t>
            </a:r>
            <a:r>
              <a:rPr lang="en-US" dirty="0" err="1"/>
              <a:t>trước</a:t>
            </a:r>
            <a:r>
              <a:rPr lang="en-US" dirty="0"/>
              <a:t> </a:t>
            </a:r>
            <a:r>
              <a:rPr lang="en-US" dirty="0" err="1"/>
              <a:t>và</a:t>
            </a:r>
            <a:r>
              <a:rPr lang="en-US" dirty="0"/>
              <a:t> </a:t>
            </a:r>
            <a:r>
              <a:rPr lang="en-US" dirty="0" err="1"/>
              <a:t>sau</a:t>
            </a:r>
            <a:r>
              <a:rPr lang="en-US" dirty="0"/>
              <a:t> </a:t>
            </a:r>
            <a:r>
              <a:rPr lang="en-US" dirty="0" err="1"/>
              <a:t>khi</a:t>
            </a:r>
            <a:r>
              <a:rPr lang="en-US" dirty="0"/>
              <a:t> </a:t>
            </a:r>
            <a:r>
              <a:rPr lang="en-US" dirty="0" err="1"/>
              <a:t>áp</a:t>
            </a:r>
            <a:r>
              <a:rPr lang="en-US" dirty="0"/>
              <a:t> </a:t>
            </a:r>
            <a:r>
              <a:rPr lang="en-US" dirty="0" err="1"/>
              <a:t>dụng</a:t>
            </a:r>
            <a:r>
              <a:rPr lang="en-US" dirty="0"/>
              <a:t> </a:t>
            </a:r>
            <a:r>
              <a:rPr lang="en-US" dirty="0" err="1"/>
              <a:t>thu</a:t>
            </a:r>
            <a:r>
              <a:rPr lang="en-US" dirty="0"/>
              <a:t> </a:t>
            </a:r>
            <a:r>
              <a:rPr lang="en-US" dirty="0" err="1"/>
              <a:t>phí</a:t>
            </a:r>
            <a:endParaRPr lang="en-US" dirty="0"/>
          </a:p>
          <a:p>
            <a:pPr lvl="1" indent="-342900">
              <a:buFont typeface="Wingdings" panose="05000000000000000000" pitchFamily="2" charset="2"/>
              <a:buChar char="§"/>
            </a:pPr>
            <a:r>
              <a:rPr lang="en-US" dirty="0"/>
              <a:t>“</a:t>
            </a:r>
            <a:r>
              <a:rPr lang="en-US" dirty="0" err="1"/>
              <a:t>Chán</a:t>
            </a:r>
            <a:r>
              <a:rPr lang="en-US" dirty="0"/>
              <a:t>” </a:t>
            </a:r>
            <a:r>
              <a:rPr lang="en-US" dirty="0" err="1"/>
              <a:t>việc</a:t>
            </a:r>
            <a:r>
              <a:rPr lang="en-US" dirty="0"/>
              <a:t> </a:t>
            </a:r>
            <a:r>
              <a:rPr lang="en-US" dirty="0" err="1"/>
              <a:t>uống</a:t>
            </a:r>
            <a:r>
              <a:rPr lang="en-US" dirty="0"/>
              <a:t> methadone </a:t>
            </a:r>
            <a:r>
              <a:rPr lang="en-US" dirty="0" err="1"/>
              <a:t>hàng</a:t>
            </a:r>
            <a:r>
              <a:rPr lang="en-US" dirty="0"/>
              <a:t> </a:t>
            </a:r>
            <a:r>
              <a:rPr lang="en-US" dirty="0" err="1"/>
              <a:t>ngày</a:t>
            </a:r>
            <a:r>
              <a:rPr lang="en-US" dirty="0"/>
              <a:t>, </a:t>
            </a:r>
            <a:r>
              <a:rPr lang="en-US" dirty="0" err="1"/>
              <a:t>mất</a:t>
            </a:r>
            <a:r>
              <a:rPr lang="en-US" dirty="0"/>
              <a:t> </a:t>
            </a:r>
            <a:r>
              <a:rPr lang="en-US" dirty="0" err="1"/>
              <a:t>nhiều</a:t>
            </a:r>
            <a:r>
              <a:rPr lang="en-US" dirty="0"/>
              <a:t> </a:t>
            </a:r>
            <a:r>
              <a:rPr lang="en-US" dirty="0" err="1"/>
              <a:t>thời</a:t>
            </a:r>
            <a:r>
              <a:rPr lang="en-US" dirty="0"/>
              <a:t> </a:t>
            </a:r>
            <a:r>
              <a:rPr lang="en-US" dirty="0" err="1"/>
              <a:t>gian</a:t>
            </a:r>
            <a:r>
              <a:rPr lang="en-US" dirty="0"/>
              <a:t> </a:t>
            </a:r>
            <a:r>
              <a:rPr lang="en-US" dirty="0" err="1"/>
              <a:t>và</a:t>
            </a:r>
            <a:r>
              <a:rPr lang="en-US" dirty="0"/>
              <a:t> </a:t>
            </a:r>
            <a:r>
              <a:rPr lang="en-US" dirty="0" err="1"/>
              <a:t>phiền</a:t>
            </a:r>
            <a:r>
              <a:rPr lang="en-US" dirty="0"/>
              <a:t> </a:t>
            </a:r>
            <a:r>
              <a:rPr lang="en-US" dirty="0" err="1"/>
              <a:t>phức</a:t>
            </a:r>
            <a:r>
              <a:rPr lang="en-US" dirty="0"/>
              <a:t> </a:t>
            </a:r>
          </a:p>
          <a:p>
            <a:pPr marL="400050" lvl="1" indent="0">
              <a:buNone/>
            </a:pPr>
            <a:r>
              <a:rPr lang="en-US" sz="1800" i="1" dirty="0"/>
              <a:t>“</a:t>
            </a:r>
            <a:r>
              <a:rPr lang="en-US" sz="1800" i="1" dirty="0" err="1"/>
              <a:t>Tôi</a:t>
            </a:r>
            <a:r>
              <a:rPr lang="en-US" sz="1800" i="1" dirty="0"/>
              <a:t> </a:t>
            </a:r>
            <a:r>
              <a:rPr lang="en-US" sz="1800" i="1" dirty="0" err="1"/>
              <a:t>nghỉ</a:t>
            </a:r>
            <a:r>
              <a:rPr lang="en-US" sz="1800" i="1" dirty="0"/>
              <a:t> </a:t>
            </a:r>
            <a:r>
              <a:rPr lang="en-US" sz="1800" i="1" dirty="0" err="1"/>
              <a:t>uống</a:t>
            </a:r>
            <a:r>
              <a:rPr lang="en-US" sz="1800" i="1" dirty="0"/>
              <a:t> </a:t>
            </a:r>
            <a:r>
              <a:rPr lang="en-US" sz="1800" i="1" dirty="0" err="1"/>
              <a:t>thuốc</a:t>
            </a:r>
            <a:r>
              <a:rPr lang="en-US" sz="1800" i="1" dirty="0"/>
              <a:t> </a:t>
            </a:r>
            <a:r>
              <a:rPr lang="en-US" sz="1800" i="1" dirty="0" err="1"/>
              <a:t>là</a:t>
            </a:r>
            <a:r>
              <a:rPr lang="en-US" sz="1800" i="1" dirty="0"/>
              <a:t> </a:t>
            </a:r>
            <a:r>
              <a:rPr lang="en-US" sz="1800" i="1" dirty="0" err="1"/>
              <a:t>vì</a:t>
            </a:r>
            <a:r>
              <a:rPr lang="en-US" sz="1800" i="1" dirty="0"/>
              <a:t> </a:t>
            </a:r>
            <a:r>
              <a:rPr lang="en-US" sz="1800" i="1" dirty="0" err="1"/>
              <a:t>nơi</a:t>
            </a:r>
            <a:r>
              <a:rPr lang="en-US" sz="1800" i="1" dirty="0"/>
              <a:t> </a:t>
            </a:r>
            <a:r>
              <a:rPr lang="en-US" sz="1800" i="1" dirty="0" err="1"/>
              <a:t>làm</a:t>
            </a:r>
            <a:r>
              <a:rPr lang="en-US" sz="1800" i="1" dirty="0"/>
              <a:t> </a:t>
            </a:r>
            <a:r>
              <a:rPr lang="en-US" sz="1800" i="1" dirty="0" err="1"/>
              <a:t>việc</a:t>
            </a:r>
            <a:r>
              <a:rPr lang="en-US" sz="1800" i="1" dirty="0"/>
              <a:t> </a:t>
            </a:r>
            <a:r>
              <a:rPr lang="en-US" sz="1800" i="1" dirty="0" err="1"/>
              <a:t>cách</a:t>
            </a:r>
            <a:r>
              <a:rPr lang="en-US" sz="1800" i="1" dirty="0"/>
              <a:t> </a:t>
            </a:r>
            <a:r>
              <a:rPr lang="en-US" sz="1800" i="1" dirty="0" err="1"/>
              <a:t>xa</a:t>
            </a:r>
            <a:r>
              <a:rPr lang="en-US" sz="1800" i="1" dirty="0"/>
              <a:t> </a:t>
            </a:r>
            <a:r>
              <a:rPr lang="en-US" sz="1800" i="1" dirty="0" err="1"/>
              <a:t>nơi</a:t>
            </a:r>
            <a:r>
              <a:rPr lang="en-US" sz="1800" i="1" dirty="0"/>
              <a:t> </a:t>
            </a:r>
            <a:r>
              <a:rPr lang="en-US" sz="1800" i="1" dirty="0" err="1"/>
              <a:t>uống</a:t>
            </a:r>
            <a:r>
              <a:rPr lang="en-US" sz="1800" i="1" dirty="0"/>
              <a:t> </a:t>
            </a:r>
            <a:r>
              <a:rPr lang="en-US" sz="1800" i="1" dirty="0" err="1"/>
              <a:t>tầm</a:t>
            </a:r>
            <a:r>
              <a:rPr lang="en-US" sz="1800" i="1" dirty="0"/>
              <a:t> 20km, </a:t>
            </a:r>
            <a:r>
              <a:rPr lang="en-US" sz="1800" i="1" dirty="0" err="1"/>
              <a:t>nên</a:t>
            </a:r>
            <a:r>
              <a:rPr lang="en-US" sz="1800" i="1" dirty="0"/>
              <a:t> </a:t>
            </a:r>
            <a:r>
              <a:rPr lang="en-US" sz="1800" i="1" dirty="0" err="1"/>
              <a:t>đi</a:t>
            </a:r>
            <a:r>
              <a:rPr lang="en-US" sz="1800" i="1" dirty="0"/>
              <a:t> </a:t>
            </a:r>
            <a:r>
              <a:rPr lang="en-US" sz="1800" i="1" dirty="0" err="1"/>
              <a:t>lại</a:t>
            </a:r>
            <a:r>
              <a:rPr lang="en-US" sz="1800" i="1" dirty="0"/>
              <a:t> </a:t>
            </a:r>
            <a:r>
              <a:rPr lang="en-US" sz="1800" i="1" dirty="0" err="1"/>
              <a:t>hàng</a:t>
            </a:r>
            <a:r>
              <a:rPr lang="en-US" sz="1800" i="1" dirty="0"/>
              <a:t> </a:t>
            </a:r>
            <a:r>
              <a:rPr lang="en-US" sz="1800" i="1" dirty="0" err="1"/>
              <a:t>ngày</a:t>
            </a:r>
            <a:r>
              <a:rPr lang="en-US" sz="1800" i="1" dirty="0"/>
              <a:t> </a:t>
            </a:r>
            <a:r>
              <a:rPr lang="en-US" sz="1800" i="1" dirty="0" err="1"/>
              <a:t>rất</a:t>
            </a:r>
            <a:r>
              <a:rPr lang="en-US" sz="1800" i="1" dirty="0"/>
              <a:t> </a:t>
            </a:r>
            <a:r>
              <a:rPr lang="en-US" sz="1800" i="1" dirty="0" err="1"/>
              <a:t>mất</a:t>
            </a:r>
            <a:r>
              <a:rPr lang="en-US" sz="1800" i="1" dirty="0"/>
              <a:t> </a:t>
            </a:r>
            <a:r>
              <a:rPr lang="en-US" sz="1800" i="1" dirty="0" err="1"/>
              <a:t>thời</a:t>
            </a:r>
            <a:r>
              <a:rPr lang="en-US" sz="1800" i="1" dirty="0"/>
              <a:t> </a:t>
            </a:r>
            <a:r>
              <a:rPr lang="en-US" sz="1800" i="1" dirty="0" err="1"/>
              <a:t>gian</a:t>
            </a:r>
            <a:r>
              <a:rPr lang="en-US" sz="1800" i="1" dirty="0"/>
              <a:t> </a:t>
            </a:r>
            <a:r>
              <a:rPr lang="en-US" sz="1800" i="1" dirty="0" err="1"/>
              <a:t>và</a:t>
            </a:r>
            <a:r>
              <a:rPr lang="en-US" sz="1800" i="1" dirty="0"/>
              <a:t> </a:t>
            </a:r>
            <a:r>
              <a:rPr lang="en-US" sz="1800" i="1" dirty="0" err="1"/>
              <a:t>vì</a:t>
            </a:r>
            <a:r>
              <a:rPr lang="en-US" sz="1800" i="1" dirty="0"/>
              <a:t> </a:t>
            </a:r>
            <a:r>
              <a:rPr lang="en-US" sz="1800" i="1" dirty="0" err="1"/>
              <a:t>sự</a:t>
            </a:r>
            <a:r>
              <a:rPr lang="en-US" sz="1800" i="1" dirty="0"/>
              <a:t> </a:t>
            </a:r>
            <a:r>
              <a:rPr lang="en-US" sz="1800" i="1" dirty="0" err="1"/>
              <a:t>phụ</a:t>
            </a:r>
            <a:r>
              <a:rPr lang="en-US" sz="1800" i="1" dirty="0"/>
              <a:t> </a:t>
            </a:r>
            <a:r>
              <a:rPr lang="en-US" sz="1800" i="1" dirty="0" err="1"/>
              <a:t>thuộc</a:t>
            </a:r>
            <a:r>
              <a:rPr lang="en-US" sz="1800" i="1" dirty="0"/>
              <a:t> </a:t>
            </a:r>
            <a:r>
              <a:rPr lang="en-US" sz="1800" i="1" dirty="0" err="1"/>
              <a:t>vào</a:t>
            </a:r>
            <a:r>
              <a:rPr lang="en-US" sz="1800" i="1" dirty="0"/>
              <a:t> methadone, </a:t>
            </a:r>
            <a:r>
              <a:rPr lang="en-US" sz="1800" i="1" dirty="0" err="1"/>
              <a:t>ngày</a:t>
            </a:r>
            <a:r>
              <a:rPr lang="en-US" sz="1800" i="1" dirty="0"/>
              <a:t> </a:t>
            </a:r>
            <a:r>
              <a:rPr lang="en-US" sz="1800" i="1" dirty="0" err="1"/>
              <a:t>nào</a:t>
            </a:r>
            <a:r>
              <a:rPr lang="en-US" sz="1800" i="1" dirty="0"/>
              <a:t> </a:t>
            </a:r>
            <a:r>
              <a:rPr lang="en-US" sz="1800" i="1" dirty="0" err="1"/>
              <a:t>cũng</a:t>
            </a:r>
            <a:r>
              <a:rPr lang="en-US" sz="1800" i="1" dirty="0"/>
              <a:t> </a:t>
            </a:r>
            <a:r>
              <a:rPr lang="en-US" sz="1800" i="1" dirty="0" err="1"/>
              <a:t>phải</a:t>
            </a:r>
            <a:r>
              <a:rPr lang="en-US" sz="1800" i="1" dirty="0"/>
              <a:t> </a:t>
            </a:r>
            <a:r>
              <a:rPr lang="en-US" sz="1800" i="1" dirty="0" err="1"/>
              <a:t>đi</a:t>
            </a:r>
            <a:r>
              <a:rPr lang="en-US" sz="1800" i="1" dirty="0"/>
              <a:t> </a:t>
            </a:r>
            <a:r>
              <a:rPr lang="en-US" sz="1800" i="1" dirty="0" err="1"/>
              <a:t>uống</a:t>
            </a:r>
            <a:r>
              <a:rPr lang="en-US" sz="1800" i="1" dirty="0"/>
              <a:t>”. </a:t>
            </a:r>
            <a:r>
              <a:rPr lang="en-US" sz="1800" dirty="0"/>
              <a:t>(NB </a:t>
            </a:r>
            <a:r>
              <a:rPr lang="en-US" sz="1800" dirty="0" err="1"/>
              <a:t>nam</a:t>
            </a:r>
            <a:r>
              <a:rPr lang="en-US" sz="1800" dirty="0"/>
              <a:t>, </a:t>
            </a:r>
            <a:r>
              <a:rPr lang="en-US" sz="1800" dirty="0" err="1"/>
              <a:t>đã</a:t>
            </a:r>
            <a:r>
              <a:rPr lang="en-US" sz="1800" dirty="0"/>
              <a:t> </a:t>
            </a:r>
            <a:r>
              <a:rPr lang="en-US" sz="1800" dirty="0" err="1"/>
              <a:t>điều</a:t>
            </a:r>
            <a:r>
              <a:rPr lang="en-US" sz="1800" dirty="0"/>
              <a:t> trị 4 </a:t>
            </a:r>
            <a:r>
              <a:rPr lang="en-US" sz="1800" dirty="0" err="1"/>
              <a:t>năm</a:t>
            </a:r>
            <a:r>
              <a:rPr lang="en-US" sz="1800" dirty="0"/>
              <a:t>)</a:t>
            </a:r>
          </a:p>
          <a:p>
            <a:pPr marL="685800" lvl="1">
              <a:buFont typeface="Wingdings" panose="05000000000000000000" pitchFamily="2" charset="2"/>
              <a:buChar char="§"/>
            </a:pPr>
            <a:r>
              <a:rPr lang="en-US" sz="2400" dirty="0" err="1"/>
              <a:t>Tác</a:t>
            </a:r>
            <a:r>
              <a:rPr lang="en-US" sz="2400" dirty="0"/>
              <a:t> </a:t>
            </a:r>
            <a:r>
              <a:rPr lang="en-US" sz="2400" dirty="0" err="1"/>
              <a:t>dụng</a:t>
            </a:r>
            <a:r>
              <a:rPr lang="en-US" sz="2400" dirty="0"/>
              <a:t> </a:t>
            </a:r>
            <a:r>
              <a:rPr lang="en-US" sz="2400" dirty="0" err="1"/>
              <a:t>phụ</a:t>
            </a:r>
            <a:endParaRPr lang="en-US" sz="2400" dirty="0"/>
          </a:p>
          <a:p>
            <a:pPr marL="400050" lvl="1" indent="0">
              <a:buNone/>
            </a:pPr>
            <a:r>
              <a:rPr lang="en-US" sz="1800" i="1" dirty="0"/>
              <a:t>“</a:t>
            </a:r>
            <a:r>
              <a:rPr lang="en-US" sz="1800" i="1" dirty="0" err="1"/>
              <a:t>Nó</a:t>
            </a:r>
            <a:r>
              <a:rPr lang="en-US" sz="1800" i="1" dirty="0"/>
              <a:t> [methadone] </a:t>
            </a:r>
            <a:r>
              <a:rPr lang="en-US" sz="1800" i="1" dirty="0" err="1"/>
              <a:t>có</a:t>
            </a:r>
            <a:r>
              <a:rPr lang="en-US" sz="1800" i="1" dirty="0"/>
              <a:t> </a:t>
            </a:r>
            <a:r>
              <a:rPr lang="en-US" sz="1800" i="1" dirty="0" err="1"/>
              <a:t>nhiều</a:t>
            </a:r>
            <a:r>
              <a:rPr lang="en-US" sz="1800" i="1" dirty="0"/>
              <a:t> </a:t>
            </a:r>
            <a:r>
              <a:rPr lang="en-US" sz="1800" i="1" dirty="0" err="1"/>
              <a:t>phản</a:t>
            </a:r>
            <a:r>
              <a:rPr lang="en-US" sz="1800" i="1" dirty="0"/>
              <a:t> </a:t>
            </a:r>
            <a:r>
              <a:rPr lang="en-US" sz="1800" i="1" dirty="0" err="1"/>
              <a:t>ứng</a:t>
            </a:r>
            <a:r>
              <a:rPr lang="en-US" sz="1800" i="1" dirty="0"/>
              <a:t>, </a:t>
            </a:r>
            <a:r>
              <a:rPr lang="en-US" sz="1800" i="1" dirty="0" err="1"/>
              <a:t>kể</a:t>
            </a:r>
            <a:r>
              <a:rPr lang="en-US" sz="1800" i="1" dirty="0"/>
              <a:t> </a:t>
            </a:r>
            <a:r>
              <a:rPr lang="en-US" sz="1800" i="1" dirty="0" err="1"/>
              <a:t>cả</a:t>
            </a:r>
            <a:r>
              <a:rPr lang="en-US" sz="1800" i="1" dirty="0"/>
              <a:t> </a:t>
            </a:r>
            <a:r>
              <a:rPr lang="en-US" sz="1800" i="1" dirty="0" err="1"/>
              <a:t>về</a:t>
            </a:r>
            <a:r>
              <a:rPr lang="en-US" sz="1800" i="1" dirty="0"/>
              <a:t> </a:t>
            </a:r>
            <a:r>
              <a:rPr lang="en-US" sz="1800" i="1" dirty="0" err="1"/>
              <a:t>mắt</a:t>
            </a:r>
            <a:r>
              <a:rPr lang="en-US" sz="1800" i="1" dirty="0"/>
              <a:t> </a:t>
            </a:r>
            <a:r>
              <a:rPr lang="en-US" sz="1800" i="1" dirty="0" err="1"/>
              <a:t>mũi</a:t>
            </a:r>
            <a:r>
              <a:rPr lang="en-US" sz="1800" i="1" dirty="0"/>
              <a:t>, </a:t>
            </a:r>
            <a:r>
              <a:rPr lang="en-US" sz="1800" i="1" dirty="0" err="1"/>
              <a:t>mờ</a:t>
            </a:r>
            <a:r>
              <a:rPr lang="en-US" sz="1800" i="1" dirty="0"/>
              <a:t> </a:t>
            </a:r>
            <a:r>
              <a:rPr lang="en-US" sz="1800" i="1" dirty="0" err="1"/>
              <a:t>mắt</a:t>
            </a:r>
            <a:r>
              <a:rPr lang="en-US" sz="1800" i="1" dirty="0"/>
              <a:t>, </a:t>
            </a:r>
            <a:r>
              <a:rPr lang="en-US" sz="1800" i="1" dirty="0" err="1"/>
              <a:t>kém</a:t>
            </a:r>
            <a:r>
              <a:rPr lang="en-US" sz="1800" i="1" dirty="0"/>
              <a:t>, </a:t>
            </a:r>
            <a:r>
              <a:rPr lang="en-US" sz="1800" i="1" dirty="0" err="1"/>
              <a:t>ngứa</a:t>
            </a:r>
            <a:r>
              <a:rPr lang="en-US" sz="1800" i="1" dirty="0"/>
              <a:t> </a:t>
            </a:r>
            <a:r>
              <a:rPr lang="en-US" sz="1800" i="1" dirty="0" err="1"/>
              <a:t>ngáy</a:t>
            </a:r>
            <a:r>
              <a:rPr lang="en-US" sz="1800" i="1" dirty="0"/>
              <a:t>, </a:t>
            </a:r>
            <a:r>
              <a:rPr lang="en-US" sz="1800" i="1" dirty="0" err="1"/>
              <a:t>trí</a:t>
            </a:r>
            <a:r>
              <a:rPr lang="en-US" sz="1800" i="1" dirty="0"/>
              <a:t> </a:t>
            </a:r>
            <a:r>
              <a:rPr lang="en-US" sz="1800" i="1" dirty="0" err="1"/>
              <a:t>nhớ</a:t>
            </a:r>
            <a:r>
              <a:rPr lang="en-US" sz="1800" i="1" dirty="0"/>
              <a:t> </a:t>
            </a:r>
            <a:r>
              <a:rPr lang="en-US" sz="1800" i="1" dirty="0" err="1"/>
              <a:t>thì</a:t>
            </a:r>
            <a:r>
              <a:rPr lang="en-US" sz="1800" i="1" dirty="0"/>
              <a:t> </a:t>
            </a:r>
            <a:r>
              <a:rPr lang="en-US" sz="1800" i="1" dirty="0" err="1"/>
              <a:t>kém</a:t>
            </a:r>
            <a:r>
              <a:rPr lang="en-US" sz="1800" i="1" dirty="0"/>
              <a:t>”. </a:t>
            </a:r>
            <a:r>
              <a:rPr lang="en-US" sz="1800" dirty="0"/>
              <a:t>(NB </a:t>
            </a:r>
            <a:r>
              <a:rPr lang="en-US" sz="1800" dirty="0" err="1"/>
              <a:t>nam</a:t>
            </a:r>
            <a:r>
              <a:rPr lang="en-US" sz="1800" dirty="0"/>
              <a:t>, </a:t>
            </a:r>
            <a:r>
              <a:rPr lang="en-US" sz="1800" dirty="0" err="1"/>
              <a:t>đã</a:t>
            </a:r>
            <a:r>
              <a:rPr lang="en-US" sz="1800" dirty="0"/>
              <a:t> </a:t>
            </a:r>
            <a:r>
              <a:rPr lang="en-US" sz="1800" dirty="0" err="1"/>
              <a:t>điều</a:t>
            </a:r>
            <a:r>
              <a:rPr lang="en-US" sz="1800" dirty="0"/>
              <a:t> trị 4 </a:t>
            </a:r>
            <a:r>
              <a:rPr lang="en-US" sz="1800" dirty="0" err="1"/>
              <a:t>năm</a:t>
            </a:r>
            <a:r>
              <a:rPr lang="en-US" sz="1800" dirty="0"/>
              <a:t>)</a:t>
            </a:r>
          </a:p>
          <a:p>
            <a:pPr marL="685800" lvl="1">
              <a:buFont typeface="Wingdings" panose="05000000000000000000" pitchFamily="2" charset="2"/>
              <a:buChar char="§"/>
            </a:pPr>
            <a:endParaRPr lang="en-US" sz="2000" dirty="0"/>
          </a:p>
          <a:p>
            <a:pPr marL="685800" lvl="1">
              <a:buFontTx/>
              <a:buChar char="-"/>
            </a:pPr>
            <a:endParaRPr lang="en-US" sz="1400" dirty="0"/>
          </a:p>
        </p:txBody>
      </p:sp>
    </p:spTree>
    <p:extLst>
      <p:ext uri="{BB962C8B-B14F-4D97-AF65-F5344CB8AC3E}">
        <p14:creationId xmlns:p14="http://schemas.microsoft.com/office/powerpoint/2010/main" val="1820596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QUẢ</a:t>
            </a:r>
          </a:p>
        </p:txBody>
      </p:sp>
      <p:sp>
        <p:nvSpPr>
          <p:cNvPr id="3" name="Content Placeholder 2"/>
          <p:cNvSpPr>
            <a:spLocks noGrp="1"/>
          </p:cNvSpPr>
          <p:nvPr>
            <p:ph idx="1"/>
          </p:nvPr>
        </p:nvSpPr>
        <p:spPr>
          <a:xfrm>
            <a:off x="-136478" y="1143000"/>
            <a:ext cx="9157647" cy="4983163"/>
          </a:xfrm>
        </p:spPr>
        <p:txBody>
          <a:bodyPr/>
          <a:lstStyle/>
          <a:p>
            <a:pPr marL="685800" lvl="1">
              <a:buFont typeface="Wingdings" panose="05000000000000000000" pitchFamily="2" charset="2"/>
              <a:buChar char="§"/>
            </a:pPr>
            <a:r>
              <a:rPr lang="en-US" sz="2400" dirty="0" err="1"/>
              <a:t>Các</a:t>
            </a:r>
            <a:r>
              <a:rPr lang="en-US" sz="2400" dirty="0"/>
              <a:t> </a:t>
            </a:r>
            <a:r>
              <a:rPr lang="en-US" sz="2400" dirty="0" err="1"/>
              <a:t>nguyên</a:t>
            </a:r>
            <a:r>
              <a:rPr lang="en-US" sz="2400" dirty="0"/>
              <a:t> </a:t>
            </a:r>
            <a:r>
              <a:rPr lang="en-US" sz="2400" dirty="0" err="1"/>
              <a:t>nhân</a:t>
            </a:r>
            <a:r>
              <a:rPr lang="en-US" sz="2400" dirty="0"/>
              <a:t> </a:t>
            </a:r>
            <a:r>
              <a:rPr lang="en-US" sz="2400" dirty="0" err="1"/>
              <a:t>khác</a:t>
            </a:r>
            <a:r>
              <a:rPr lang="en-US" sz="2400" dirty="0"/>
              <a:t>: </a:t>
            </a:r>
            <a:r>
              <a:rPr lang="en-US" sz="2400" dirty="0" err="1"/>
              <a:t>đi</a:t>
            </a:r>
            <a:r>
              <a:rPr lang="en-US" sz="2400" dirty="0"/>
              <a:t> </a:t>
            </a:r>
            <a:r>
              <a:rPr lang="en-US" sz="2400" dirty="0" err="1"/>
              <a:t>làm</a:t>
            </a:r>
            <a:r>
              <a:rPr lang="en-US" sz="2400" dirty="0"/>
              <a:t> </a:t>
            </a:r>
            <a:r>
              <a:rPr lang="en-US" sz="2400" dirty="0" err="1"/>
              <a:t>xa</a:t>
            </a:r>
            <a:r>
              <a:rPr lang="en-US" sz="2400" dirty="0"/>
              <a:t> </a:t>
            </a:r>
            <a:r>
              <a:rPr lang="en-US" sz="2400" dirty="0" err="1"/>
              <a:t>lâu</a:t>
            </a:r>
            <a:r>
              <a:rPr lang="en-US" sz="2400" dirty="0"/>
              <a:t> </a:t>
            </a:r>
            <a:r>
              <a:rPr lang="en-US" sz="2400" dirty="0" err="1"/>
              <a:t>ngày</a:t>
            </a:r>
            <a:r>
              <a:rPr lang="en-US" sz="2400" dirty="0"/>
              <a:t>, test ma </a:t>
            </a:r>
            <a:r>
              <a:rPr lang="en-US" sz="2400" dirty="0" err="1"/>
              <a:t>túy</a:t>
            </a:r>
            <a:r>
              <a:rPr lang="en-US" sz="2400" dirty="0"/>
              <a:t> d</a:t>
            </a:r>
            <a:r>
              <a:rPr lang="vi-VN" sz="2400" dirty="0"/>
              <a:t>ư</a:t>
            </a:r>
            <a:r>
              <a:rPr lang="en-US" sz="2400" dirty="0" err="1"/>
              <a:t>ơng</a:t>
            </a:r>
            <a:r>
              <a:rPr lang="en-US" sz="2400" dirty="0"/>
              <a:t> </a:t>
            </a:r>
            <a:r>
              <a:rPr lang="en-US" sz="2400" dirty="0" err="1"/>
              <a:t>tính</a:t>
            </a:r>
            <a:r>
              <a:rPr lang="en-US" sz="2400" dirty="0"/>
              <a:t> </a:t>
            </a:r>
            <a:r>
              <a:rPr lang="en-US" sz="2400" dirty="0" err="1"/>
              <a:t>nhiều</a:t>
            </a:r>
            <a:r>
              <a:rPr lang="en-US" sz="2400" dirty="0"/>
              <a:t> </a:t>
            </a:r>
            <a:r>
              <a:rPr lang="en-US" sz="2400" dirty="0" err="1"/>
              <a:t>lần</a:t>
            </a:r>
            <a:r>
              <a:rPr lang="en-US" sz="2400" dirty="0"/>
              <a:t>, </a:t>
            </a:r>
            <a:r>
              <a:rPr lang="en-US" sz="2400" dirty="0" err="1"/>
              <a:t>bị</a:t>
            </a:r>
            <a:r>
              <a:rPr lang="en-US" sz="2400" dirty="0"/>
              <a:t> </a:t>
            </a:r>
            <a:r>
              <a:rPr lang="en-US" sz="2400" dirty="0" err="1"/>
              <a:t>bắt</a:t>
            </a:r>
            <a:r>
              <a:rPr lang="en-US" sz="2400" dirty="0"/>
              <a:t> do vi </a:t>
            </a:r>
            <a:r>
              <a:rPr lang="en-US" sz="2400" dirty="0" err="1"/>
              <a:t>phạm</a:t>
            </a:r>
            <a:r>
              <a:rPr lang="en-US" sz="2400" dirty="0"/>
              <a:t> </a:t>
            </a:r>
            <a:r>
              <a:rPr lang="en-US" sz="2400" dirty="0" err="1"/>
              <a:t>pháp</a:t>
            </a:r>
            <a:r>
              <a:rPr lang="en-US" sz="2400" dirty="0"/>
              <a:t> </a:t>
            </a:r>
            <a:r>
              <a:rPr lang="en-US" sz="2400" dirty="0" err="1"/>
              <a:t>luật</a:t>
            </a:r>
            <a:r>
              <a:rPr lang="en-US" sz="2400" dirty="0"/>
              <a:t> </a:t>
            </a:r>
            <a:r>
              <a:rPr lang="en-US" sz="2400" dirty="0" err="1"/>
              <a:t>hoặc</a:t>
            </a:r>
            <a:r>
              <a:rPr lang="en-US" sz="2400" dirty="0"/>
              <a:t> </a:t>
            </a:r>
            <a:r>
              <a:rPr lang="en-US" sz="2400" dirty="0" err="1"/>
              <a:t>bắt</a:t>
            </a:r>
            <a:r>
              <a:rPr lang="en-US" sz="2400" dirty="0"/>
              <a:t> </a:t>
            </a:r>
            <a:r>
              <a:rPr lang="en-US" sz="2400" dirty="0" err="1"/>
              <a:t>đi</a:t>
            </a:r>
            <a:r>
              <a:rPr lang="en-US" sz="2400" dirty="0"/>
              <a:t> </a:t>
            </a:r>
            <a:r>
              <a:rPr lang="en-US" sz="2400" dirty="0" err="1"/>
              <a:t>cai</a:t>
            </a:r>
            <a:r>
              <a:rPr lang="en-US" sz="2400" dirty="0"/>
              <a:t> </a:t>
            </a:r>
            <a:r>
              <a:rPr lang="en-US" sz="2400" dirty="0" err="1"/>
              <a:t>nghiện</a:t>
            </a:r>
            <a:r>
              <a:rPr lang="en-US" sz="2400" dirty="0"/>
              <a:t>.</a:t>
            </a:r>
          </a:p>
          <a:p>
            <a:pPr marL="400050" lvl="1" indent="0">
              <a:buNone/>
            </a:pPr>
            <a:r>
              <a:rPr lang="en-US" sz="1800" i="1" dirty="0"/>
              <a:t>“Gia </a:t>
            </a:r>
            <a:r>
              <a:rPr lang="en-US" sz="1800" i="1" dirty="0" err="1"/>
              <a:t>đình</a:t>
            </a:r>
            <a:r>
              <a:rPr lang="en-US" sz="1800" i="1" dirty="0"/>
              <a:t> </a:t>
            </a:r>
            <a:r>
              <a:rPr lang="en-US" sz="1800" i="1" dirty="0" err="1"/>
              <a:t>cứ</a:t>
            </a:r>
            <a:r>
              <a:rPr lang="en-US" sz="1800" i="1" dirty="0"/>
              <a:t> </a:t>
            </a:r>
            <a:r>
              <a:rPr lang="en-US" sz="1800" i="1" dirty="0" err="1"/>
              <a:t>nghĩ</a:t>
            </a:r>
            <a:r>
              <a:rPr lang="en-US" sz="1800" i="1" dirty="0"/>
              <a:t> </a:t>
            </a:r>
            <a:r>
              <a:rPr lang="en-US" sz="1800" i="1" dirty="0" err="1"/>
              <a:t>là</a:t>
            </a:r>
            <a:r>
              <a:rPr lang="en-US" sz="1800" i="1" dirty="0"/>
              <a:t> </a:t>
            </a:r>
            <a:r>
              <a:rPr lang="en-US" sz="1800" i="1" dirty="0" err="1"/>
              <a:t>chơi</a:t>
            </a:r>
            <a:r>
              <a:rPr lang="en-US" sz="1800" i="1" dirty="0"/>
              <a:t> </a:t>
            </a:r>
            <a:r>
              <a:rPr lang="en-US" sz="1800" i="1" dirty="0" err="1"/>
              <a:t>cái</a:t>
            </a:r>
            <a:r>
              <a:rPr lang="en-US" sz="1800" i="1" dirty="0"/>
              <a:t> </a:t>
            </a:r>
            <a:r>
              <a:rPr lang="en-US" sz="1800" i="1" dirty="0" err="1"/>
              <a:t>nọ</a:t>
            </a:r>
            <a:r>
              <a:rPr lang="en-US" sz="1800" i="1" dirty="0"/>
              <a:t>, </a:t>
            </a:r>
            <a:r>
              <a:rPr lang="en-US" sz="1800" i="1" dirty="0" err="1"/>
              <a:t>chơi</a:t>
            </a:r>
            <a:r>
              <a:rPr lang="en-US" sz="1800" i="1" dirty="0"/>
              <a:t> </a:t>
            </a:r>
            <a:r>
              <a:rPr lang="en-US" sz="1800" i="1" dirty="0" err="1"/>
              <a:t>cái</a:t>
            </a:r>
            <a:r>
              <a:rPr lang="en-US" sz="1800" i="1" dirty="0"/>
              <a:t> </a:t>
            </a:r>
            <a:r>
              <a:rPr lang="en-US" sz="1800" i="1" dirty="0" err="1"/>
              <a:t>kia</a:t>
            </a:r>
            <a:r>
              <a:rPr lang="en-US" sz="1800" i="1" dirty="0"/>
              <a:t> </a:t>
            </a:r>
            <a:r>
              <a:rPr lang="en-US" sz="1800" i="1" dirty="0" err="1"/>
              <a:t>thì</a:t>
            </a:r>
            <a:r>
              <a:rPr lang="en-US" sz="1800" i="1" dirty="0"/>
              <a:t> </a:t>
            </a:r>
            <a:r>
              <a:rPr lang="en-US" sz="1800" i="1" dirty="0" err="1"/>
              <a:t>gia</a:t>
            </a:r>
            <a:r>
              <a:rPr lang="en-US" sz="1800" i="1" dirty="0"/>
              <a:t> </a:t>
            </a:r>
            <a:r>
              <a:rPr lang="en-US" sz="1800" i="1" dirty="0" err="1"/>
              <a:t>đình</a:t>
            </a:r>
            <a:r>
              <a:rPr lang="en-US" sz="1800" i="1" dirty="0"/>
              <a:t> </a:t>
            </a:r>
            <a:r>
              <a:rPr lang="en-US" sz="1800" i="1" dirty="0" err="1"/>
              <a:t>cho</a:t>
            </a:r>
            <a:r>
              <a:rPr lang="en-US" sz="1800" i="1" dirty="0"/>
              <a:t> </a:t>
            </a:r>
            <a:r>
              <a:rPr lang="en-US" sz="1800" i="1" dirty="0" err="1"/>
              <a:t>đi</a:t>
            </a:r>
            <a:r>
              <a:rPr lang="en-US" sz="1800" i="1" dirty="0"/>
              <a:t> (</a:t>
            </a:r>
            <a:r>
              <a:rPr lang="en-US" sz="1800" i="1" dirty="0" err="1"/>
              <a:t>trung</a:t>
            </a:r>
            <a:r>
              <a:rPr lang="en-US" sz="1800" i="1" dirty="0"/>
              <a:t> tâm 06), ở </a:t>
            </a:r>
            <a:r>
              <a:rPr lang="en-US" sz="1800" i="1" dirty="0" err="1"/>
              <a:t>đấy</a:t>
            </a:r>
            <a:r>
              <a:rPr lang="en-US" sz="1800" i="1" dirty="0"/>
              <a:t> </a:t>
            </a:r>
            <a:r>
              <a:rPr lang="en-US" sz="1800" i="1" dirty="0" err="1"/>
              <a:t>một</a:t>
            </a:r>
            <a:r>
              <a:rPr lang="en-US" sz="1800" i="1" dirty="0"/>
              <a:t> </a:t>
            </a:r>
            <a:r>
              <a:rPr lang="en-US" sz="1800" i="1" dirty="0" err="1"/>
              <a:t>tháng</a:t>
            </a:r>
            <a:r>
              <a:rPr lang="en-US" sz="1800" i="1" dirty="0"/>
              <a:t> </a:t>
            </a:r>
            <a:r>
              <a:rPr lang="en-US" sz="1800" i="1" dirty="0" err="1"/>
              <a:t>là</a:t>
            </a:r>
            <a:r>
              <a:rPr lang="en-US" sz="1800" i="1" dirty="0"/>
              <a:t> </a:t>
            </a:r>
            <a:r>
              <a:rPr lang="en-US" sz="1800" i="1" dirty="0" err="1"/>
              <a:t>về</a:t>
            </a:r>
            <a:r>
              <a:rPr lang="en-US" sz="1800" i="1" dirty="0"/>
              <a:t>.” </a:t>
            </a:r>
            <a:r>
              <a:rPr lang="en-US" sz="1800" dirty="0"/>
              <a:t>(NB </a:t>
            </a:r>
            <a:r>
              <a:rPr lang="en-US" sz="1800" dirty="0" err="1"/>
              <a:t>nam</a:t>
            </a:r>
            <a:r>
              <a:rPr lang="en-US" sz="1800" dirty="0"/>
              <a:t>, </a:t>
            </a:r>
            <a:r>
              <a:rPr lang="en-US" sz="1800" dirty="0" err="1"/>
              <a:t>điều</a:t>
            </a:r>
            <a:r>
              <a:rPr lang="en-US" sz="1800" dirty="0"/>
              <a:t> trị 17 </a:t>
            </a:r>
            <a:r>
              <a:rPr lang="en-US" sz="1800" dirty="0" err="1"/>
              <a:t>tháng</a:t>
            </a:r>
            <a:r>
              <a:rPr lang="en-US" sz="1800" dirty="0"/>
              <a:t>).</a:t>
            </a:r>
          </a:p>
          <a:p>
            <a:r>
              <a:rPr lang="en-US" sz="1800" i="1" dirty="0"/>
              <a:t> “</a:t>
            </a:r>
            <a:r>
              <a:rPr lang="en-US" sz="1800" i="1" dirty="0" err="1"/>
              <a:t>Lúc</a:t>
            </a:r>
            <a:r>
              <a:rPr lang="en-US" sz="1800" i="1" dirty="0"/>
              <a:t> </a:t>
            </a:r>
            <a:r>
              <a:rPr lang="en-US" sz="1800" i="1" dirty="0" err="1"/>
              <a:t>em</a:t>
            </a:r>
            <a:r>
              <a:rPr lang="en-US" sz="1800" i="1" dirty="0"/>
              <a:t> </a:t>
            </a:r>
            <a:r>
              <a:rPr lang="en-US" sz="1800" i="1" dirty="0" err="1"/>
              <a:t>nghỉ</a:t>
            </a:r>
            <a:r>
              <a:rPr lang="en-US" sz="1800" i="1" dirty="0"/>
              <a:t> </a:t>
            </a:r>
            <a:r>
              <a:rPr lang="en-US" sz="1800" i="1" dirty="0" err="1"/>
              <a:t>là</a:t>
            </a:r>
            <a:r>
              <a:rPr lang="en-US" sz="1800" i="1" dirty="0"/>
              <a:t> do </a:t>
            </a:r>
            <a:r>
              <a:rPr lang="en-US" sz="1800" i="1" dirty="0" err="1"/>
              <a:t>họ</a:t>
            </a:r>
            <a:r>
              <a:rPr lang="en-US" sz="1800" i="1" dirty="0"/>
              <a:t> </a:t>
            </a:r>
            <a:r>
              <a:rPr lang="en-US" sz="1800" i="1" dirty="0" err="1"/>
              <a:t>thử</a:t>
            </a:r>
            <a:r>
              <a:rPr lang="en-US" sz="1800" i="1" dirty="0"/>
              <a:t> </a:t>
            </a:r>
            <a:r>
              <a:rPr lang="en-US" sz="1800" i="1" dirty="0" err="1"/>
              <a:t>thấy</a:t>
            </a:r>
            <a:r>
              <a:rPr lang="en-US" sz="1800" i="1" dirty="0"/>
              <a:t> </a:t>
            </a:r>
            <a:r>
              <a:rPr lang="en-US" sz="1800" i="1" dirty="0" err="1"/>
              <a:t>nhiều</a:t>
            </a:r>
            <a:r>
              <a:rPr lang="en-US" sz="1800" i="1" dirty="0"/>
              <a:t> </a:t>
            </a:r>
            <a:r>
              <a:rPr lang="en-US" sz="1800" i="1" dirty="0" err="1"/>
              <a:t>quá</a:t>
            </a:r>
            <a:r>
              <a:rPr lang="en-US" sz="1800" i="1" dirty="0"/>
              <a:t> </a:t>
            </a:r>
            <a:r>
              <a:rPr lang="en-US" sz="1800" i="1" dirty="0" err="1"/>
              <a:t>trong</a:t>
            </a:r>
            <a:r>
              <a:rPr lang="en-US" sz="1800" i="1" dirty="0"/>
              <a:t> </a:t>
            </a:r>
            <a:r>
              <a:rPr lang="en-US" sz="1800" i="1" dirty="0" err="1"/>
              <a:t>máu</a:t>
            </a:r>
            <a:r>
              <a:rPr lang="en-US" sz="1800" i="1" dirty="0"/>
              <a:t> </a:t>
            </a:r>
            <a:r>
              <a:rPr lang="en-US" sz="1800" i="1" dirty="0" err="1"/>
              <a:t>nó</a:t>
            </a:r>
            <a:r>
              <a:rPr lang="en-US" sz="1800" i="1" dirty="0"/>
              <a:t> </a:t>
            </a:r>
            <a:r>
              <a:rPr lang="en-US" sz="1800" i="1" dirty="0" err="1"/>
              <a:t>có</a:t>
            </a:r>
            <a:r>
              <a:rPr lang="en-US" sz="1800" i="1" dirty="0"/>
              <a:t> </a:t>
            </a:r>
            <a:r>
              <a:rPr lang="en-US" sz="1800" i="1" dirty="0" err="1"/>
              <a:t>cả</a:t>
            </a:r>
            <a:r>
              <a:rPr lang="en-US" sz="1800" i="1" dirty="0"/>
              <a:t> </a:t>
            </a:r>
            <a:r>
              <a:rPr lang="en-US" sz="1800" i="1" dirty="0" err="1"/>
              <a:t>bạch</a:t>
            </a:r>
            <a:r>
              <a:rPr lang="en-US" sz="1800" i="1" dirty="0"/>
              <a:t> </a:t>
            </a:r>
            <a:r>
              <a:rPr lang="en-US" sz="1800" i="1" dirty="0" err="1"/>
              <a:t>phiến</a:t>
            </a:r>
            <a:r>
              <a:rPr lang="en-US" sz="1800" i="1" dirty="0"/>
              <a:t> </a:t>
            </a:r>
            <a:r>
              <a:rPr lang="en-US" sz="1800" i="1" dirty="0" err="1"/>
              <a:t>lẫn</a:t>
            </a:r>
            <a:r>
              <a:rPr lang="en-US" sz="1800" i="1" dirty="0"/>
              <a:t> </a:t>
            </a:r>
            <a:r>
              <a:rPr lang="en-US" sz="1800" i="1" dirty="0" err="1"/>
              <a:t>đá</a:t>
            </a:r>
            <a:r>
              <a:rPr lang="en-US" sz="1800" i="1" dirty="0"/>
              <a:t> </a:t>
            </a:r>
            <a:r>
              <a:rPr lang="en-US" sz="1800" i="1" dirty="0" err="1"/>
              <a:t>nên</a:t>
            </a:r>
            <a:r>
              <a:rPr lang="en-US" sz="1800" i="1" dirty="0"/>
              <a:t> </a:t>
            </a:r>
            <a:r>
              <a:rPr lang="en-US" sz="1800" i="1" dirty="0" err="1"/>
              <a:t>họ</a:t>
            </a:r>
            <a:r>
              <a:rPr lang="en-US" sz="1800" i="1" dirty="0"/>
              <a:t> </a:t>
            </a:r>
            <a:r>
              <a:rPr lang="en-US" sz="1800" i="1" dirty="0" err="1"/>
              <a:t>mới</a:t>
            </a:r>
            <a:r>
              <a:rPr lang="en-US" sz="1800" i="1" dirty="0"/>
              <a:t> </a:t>
            </a:r>
            <a:r>
              <a:rPr lang="en-US" sz="1800" i="1" dirty="0" err="1"/>
              <a:t>dừng</a:t>
            </a:r>
            <a:r>
              <a:rPr lang="en-US" sz="1800" i="1" dirty="0"/>
              <a:t> </a:t>
            </a:r>
            <a:r>
              <a:rPr lang="en-US" sz="1800" i="1" dirty="0" err="1"/>
              <a:t>không</a:t>
            </a:r>
            <a:r>
              <a:rPr lang="en-US" sz="1800" i="1" dirty="0"/>
              <a:t> </a:t>
            </a:r>
            <a:r>
              <a:rPr lang="en-US" sz="1800" i="1" dirty="0" err="1"/>
              <a:t>cho</a:t>
            </a:r>
            <a:r>
              <a:rPr lang="en-US" sz="1800" i="1" dirty="0"/>
              <a:t> </a:t>
            </a:r>
            <a:r>
              <a:rPr lang="en-US" sz="1800" i="1" dirty="0" err="1"/>
              <a:t>uống</a:t>
            </a:r>
            <a:r>
              <a:rPr lang="en-US" sz="1800" i="1" dirty="0"/>
              <a:t> </a:t>
            </a:r>
            <a:r>
              <a:rPr lang="en-US" sz="1800" i="1" dirty="0" err="1"/>
              <a:t>nữa</a:t>
            </a:r>
            <a:r>
              <a:rPr lang="en-US" sz="1800" i="1" dirty="0"/>
              <a:t>”. </a:t>
            </a:r>
            <a:r>
              <a:rPr lang="en-US" sz="1800" dirty="0"/>
              <a:t>(NB, </a:t>
            </a:r>
            <a:r>
              <a:rPr lang="en-US" sz="1800" dirty="0" err="1"/>
              <a:t>điều</a:t>
            </a:r>
            <a:r>
              <a:rPr lang="en-US" sz="1800" dirty="0"/>
              <a:t> trị 7 </a:t>
            </a:r>
            <a:r>
              <a:rPr lang="en-US" sz="1800" dirty="0" err="1"/>
              <a:t>tháng</a:t>
            </a:r>
            <a:r>
              <a:rPr lang="en-US" sz="1800" dirty="0"/>
              <a:t>)</a:t>
            </a:r>
          </a:p>
          <a:p>
            <a:endParaRPr lang="en-US" sz="1800" dirty="0"/>
          </a:p>
          <a:p>
            <a:pPr marL="685800" lvl="1">
              <a:buFont typeface="Wingdings" panose="05000000000000000000" pitchFamily="2" charset="2"/>
              <a:buChar char="§"/>
            </a:pPr>
            <a:r>
              <a:rPr lang="en-US" sz="2400" dirty="0" err="1"/>
              <a:t>Bỏ</a:t>
            </a:r>
            <a:r>
              <a:rPr lang="en-US" sz="2400" dirty="0"/>
              <a:t> trị do </a:t>
            </a:r>
            <a:r>
              <a:rPr lang="en-US" sz="2400" dirty="0" err="1"/>
              <a:t>không</a:t>
            </a:r>
            <a:r>
              <a:rPr lang="en-US" sz="2400" dirty="0"/>
              <a:t> </a:t>
            </a:r>
            <a:r>
              <a:rPr lang="en-US" sz="2400" dirty="0" err="1"/>
              <a:t>có</a:t>
            </a:r>
            <a:r>
              <a:rPr lang="en-US" sz="2400" dirty="0"/>
              <a:t> </a:t>
            </a:r>
            <a:r>
              <a:rPr lang="en-US" sz="2400" dirty="0" err="1"/>
              <a:t>tiền</a:t>
            </a:r>
            <a:r>
              <a:rPr lang="en-US" sz="2400" dirty="0"/>
              <a:t> </a:t>
            </a:r>
            <a:r>
              <a:rPr lang="en-US" sz="2400" dirty="0" err="1"/>
              <a:t>đóng</a:t>
            </a:r>
            <a:r>
              <a:rPr lang="en-US" sz="2400" dirty="0"/>
              <a:t> </a:t>
            </a:r>
            <a:r>
              <a:rPr lang="en-US" sz="2400" dirty="0" err="1"/>
              <a:t>phí</a:t>
            </a:r>
            <a:r>
              <a:rPr lang="en-US" sz="2400" dirty="0"/>
              <a:t>: 2/20 NB </a:t>
            </a:r>
            <a:r>
              <a:rPr lang="en-US" sz="2400" dirty="0" err="1"/>
              <a:t>tham</a:t>
            </a:r>
            <a:r>
              <a:rPr lang="en-US" sz="2400" dirty="0"/>
              <a:t> </a:t>
            </a:r>
            <a:r>
              <a:rPr lang="en-US" sz="2400" dirty="0" err="1"/>
              <a:t>gia</a:t>
            </a:r>
            <a:r>
              <a:rPr lang="en-US" sz="2400" dirty="0"/>
              <a:t> PVS</a:t>
            </a:r>
          </a:p>
          <a:p>
            <a:pPr marL="400050" lvl="1" indent="0">
              <a:buNone/>
            </a:pPr>
            <a:r>
              <a:rPr lang="en-US" sz="1800" i="1" dirty="0"/>
              <a:t>“[...] con </a:t>
            </a:r>
            <a:r>
              <a:rPr lang="en-US" sz="1800" i="1" dirty="0" err="1"/>
              <a:t>nhỏ</a:t>
            </a:r>
            <a:r>
              <a:rPr lang="en-US" sz="1800" i="1" dirty="0"/>
              <a:t> </a:t>
            </a:r>
            <a:r>
              <a:rPr lang="en-US" sz="1800" i="1" dirty="0" err="1"/>
              <a:t>đi</a:t>
            </a:r>
            <a:r>
              <a:rPr lang="en-US" sz="1800" i="1" dirty="0"/>
              <a:t> </a:t>
            </a:r>
            <a:r>
              <a:rPr lang="en-US" sz="1800" i="1" dirty="0" err="1"/>
              <a:t>viện</a:t>
            </a:r>
            <a:r>
              <a:rPr lang="en-US" sz="1800" i="1" dirty="0"/>
              <a:t>, </a:t>
            </a:r>
            <a:r>
              <a:rPr lang="en-US" sz="1800" i="1" dirty="0" err="1"/>
              <a:t>với</a:t>
            </a:r>
            <a:r>
              <a:rPr lang="en-US" sz="1800" i="1" dirty="0"/>
              <a:t> </a:t>
            </a:r>
            <a:r>
              <a:rPr lang="en-US" sz="1800" i="1" dirty="0" err="1"/>
              <a:t>lại</a:t>
            </a:r>
            <a:r>
              <a:rPr lang="en-US" sz="1800" i="1" dirty="0"/>
              <a:t> </a:t>
            </a:r>
            <a:r>
              <a:rPr lang="en-US" sz="1800" i="1" dirty="0" err="1"/>
              <a:t>nó</a:t>
            </a:r>
            <a:r>
              <a:rPr lang="en-US" sz="1800" i="1" dirty="0"/>
              <a:t> </a:t>
            </a:r>
            <a:r>
              <a:rPr lang="en-US" sz="1800" i="1" dirty="0" err="1"/>
              <a:t>vào</a:t>
            </a:r>
            <a:r>
              <a:rPr lang="en-US" sz="1800" i="1" dirty="0"/>
              <a:t> </a:t>
            </a:r>
            <a:r>
              <a:rPr lang="en-US" sz="1800" i="1" dirty="0" err="1"/>
              <a:t>đúng</a:t>
            </a:r>
            <a:r>
              <a:rPr lang="en-US" sz="1800" i="1" dirty="0"/>
              <a:t> </a:t>
            </a:r>
            <a:r>
              <a:rPr lang="en-US" sz="1800" i="1" dirty="0" err="1"/>
              <a:t>cái</a:t>
            </a:r>
            <a:r>
              <a:rPr lang="en-US" sz="1800" i="1" dirty="0"/>
              <a:t> </a:t>
            </a:r>
            <a:r>
              <a:rPr lang="en-US" sz="1800" i="1" dirty="0" err="1"/>
              <a:t>đợt</a:t>
            </a:r>
            <a:r>
              <a:rPr lang="en-US" sz="1800" i="1" dirty="0"/>
              <a:t> </a:t>
            </a:r>
            <a:r>
              <a:rPr lang="en-US" sz="1800" i="1" dirty="0" err="1"/>
              <a:t>mình</a:t>
            </a:r>
            <a:r>
              <a:rPr lang="en-US" sz="1800" i="1" dirty="0"/>
              <a:t> </a:t>
            </a:r>
            <a:r>
              <a:rPr lang="en-US" sz="1800" i="1" dirty="0" err="1"/>
              <a:t>nhỡ</a:t>
            </a:r>
            <a:r>
              <a:rPr lang="en-US" sz="1800" i="1" dirty="0"/>
              <a:t> </a:t>
            </a:r>
            <a:r>
              <a:rPr lang="en-US" sz="1800" i="1" dirty="0" err="1"/>
              <a:t>tiền</a:t>
            </a:r>
            <a:r>
              <a:rPr lang="en-US" sz="1800" i="1" dirty="0"/>
              <a:t> </a:t>
            </a:r>
            <a:r>
              <a:rPr lang="en-US" sz="1800" i="1" dirty="0" err="1"/>
              <a:t>ngày</a:t>
            </a:r>
            <a:r>
              <a:rPr lang="en-US" sz="1800" i="1" dirty="0"/>
              <a:t> 15-16 </a:t>
            </a:r>
            <a:r>
              <a:rPr lang="en-US" sz="1800" i="1" dirty="0" err="1"/>
              <a:t>thì</a:t>
            </a:r>
            <a:r>
              <a:rPr lang="en-US" sz="1800" i="1" dirty="0"/>
              <a:t> </a:t>
            </a:r>
            <a:r>
              <a:rPr lang="en-US" sz="1800" i="1" dirty="0" err="1"/>
              <a:t>nghỉ</a:t>
            </a:r>
            <a:r>
              <a:rPr lang="en-US" sz="1800" i="1" dirty="0"/>
              <a:t>, </a:t>
            </a:r>
            <a:r>
              <a:rPr lang="en-US" sz="1800" i="1" dirty="0" err="1"/>
              <a:t>nhân</a:t>
            </a:r>
            <a:r>
              <a:rPr lang="en-US" sz="1800" i="1" dirty="0"/>
              <a:t> </a:t>
            </a:r>
            <a:r>
              <a:rPr lang="en-US" sz="1800" i="1" dirty="0" err="1"/>
              <a:t>tiện</a:t>
            </a:r>
            <a:r>
              <a:rPr lang="en-US" sz="1800" i="1" dirty="0"/>
              <a:t> </a:t>
            </a:r>
            <a:r>
              <a:rPr lang="en-US" sz="1800" i="1" dirty="0" err="1"/>
              <a:t>mình</a:t>
            </a:r>
            <a:r>
              <a:rPr lang="en-US" sz="1800" i="1" dirty="0"/>
              <a:t> </a:t>
            </a:r>
            <a:r>
              <a:rPr lang="en-US" sz="1800" i="1" dirty="0" err="1"/>
              <a:t>nghĩ</a:t>
            </a:r>
            <a:r>
              <a:rPr lang="en-US" sz="1800" i="1" dirty="0"/>
              <a:t> </a:t>
            </a:r>
            <a:r>
              <a:rPr lang="en-US" sz="1800" i="1" dirty="0" err="1"/>
              <a:t>nghỉ</a:t>
            </a:r>
            <a:r>
              <a:rPr lang="en-US" sz="1800" i="1" dirty="0"/>
              <a:t> 1-2 </a:t>
            </a:r>
            <a:r>
              <a:rPr lang="en-US" sz="1800" i="1" dirty="0" err="1"/>
              <a:t>ngày</a:t>
            </a:r>
            <a:r>
              <a:rPr lang="en-US" sz="1800" i="1" dirty="0"/>
              <a:t> </a:t>
            </a:r>
            <a:r>
              <a:rPr lang="en-US" sz="1800" i="1" dirty="0" err="1"/>
              <a:t>không</a:t>
            </a:r>
            <a:r>
              <a:rPr lang="en-US" sz="1800" i="1" dirty="0"/>
              <a:t> </a:t>
            </a:r>
            <a:r>
              <a:rPr lang="en-US" sz="1800" i="1" dirty="0" err="1"/>
              <a:t>vấn</a:t>
            </a:r>
            <a:r>
              <a:rPr lang="en-US" sz="1800" i="1" dirty="0"/>
              <a:t> </a:t>
            </a:r>
            <a:r>
              <a:rPr lang="en-US" sz="1800" i="1" dirty="0" err="1"/>
              <a:t>đề</a:t>
            </a:r>
            <a:r>
              <a:rPr lang="en-US" sz="1800" i="1" dirty="0"/>
              <a:t> </a:t>
            </a:r>
            <a:r>
              <a:rPr lang="en-US" sz="1800" i="1" dirty="0" err="1"/>
              <a:t>gì</a:t>
            </a:r>
            <a:r>
              <a:rPr lang="en-US" sz="1800" i="1" dirty="0"/>
              <a:t>, </a:t>
            </a:r>
            <a:r>
              <a:rPr lang="en-US" sz="1800" i="1" dirty="0" err="1"/>
              <a:t>nhưng</a:t>
            </a:r>
            <a:r>
              <a:rPr lang="en-US" sz="1800" i="1" dirty="0"/>
              <a:t> </a:t>
            </a:r>
            <a:r>
              <a:rPr lang="en-US" sz="1800" i="1" dirty="0" err="1"/>
              <a:t>nghỉ</a:t>
            </a:r>
            <a:r>
              <a:rPr lang="en-US" sz="1800" i="1" dirty="0"/>
              <a:t> </a:t>
            </a:r>
            <a:r>
              <a:rPr lang="en-US" sz="1800" i="1" dirty="0" err="1"/>
              <a:t>quá</a:t>
            </a:r>
            <a:r>
              <a:rPr lang="en-US" sz="1800" i="1" dirty="0"/>
              <a:t> </a:t>
            </a:r>
            <a:r>
              <a:rPr lang="en-US" sz="1800" i="1" dirty="0" err="1"/>
              <a:t>lên</a:t>
            </a:r>
            <a:r>
              <a:rPr lang="en-US" sz="1800" i="1" dirty="0"/>
              <a:t> </a:t>
            </a:r>
            <a:r>
              <a:rPr lang="en-US" sz="1800" i="1" dirty="0" err="1"/>
              <a:t>đến</a:t>
            </a:r>
            <a:r>
              <a:rPr lang="en-US" sz="1800" i="1" dirty="0"/>
              <a:t> </a:t>
            </a:r>
            <a:r>
              <a:rPr lang="en-US" sz="1800" i="1" dirty="0" err="1"/>
              <a:t>mấy</a:t>
            </a:r>
            <a:r>
              <a:rPr lang="en-US" sz="1800" i="1" dirty="0"/>
              <a:t> </a:t>
            </a:r>
            <a:r>
              <a:rPr lang="en-US" sz="1800" i="1" dirty="0" err="1"/>
              <a:t>ngày</a:t>
            </a:r>
            <a:r>
              <a:rPr lang="en-US" sz="1800" i="1" dirty="0"/>
              <a:t>. </a:t>
            </a:r>
            <a:r>
              <a:rPr lang="en-US" sz="1800" i="1" dirty="0" err="1"/>
              <a:t>Đến</a:t>
            </a:r>
            <a:r>
              <a:rPr lang="en-US" sz="1800" i="1" dirty="0"/>
              <a:t> </a:t>
            </a:r>
            <a:r>
              <a:rPr lang="en-US" sz="1800" i="1" dirty="0" err="1"/>
              <a:t>xin</a:t>
            </a:r>
            <a:r>
              <a:rPr lang="en-US" sz="1800" i="1" dirty="0"/>
              <a:t> </a:t>
            </a:r>
            <a:r>
              <a:rPr lang="en-US" sz="1800" i="1" dirty="0" err="1"/>
              <a:t>uống</a:t>
            </a:r>
            <a:r>
              <a:rPr lang="en-US" sz="1800" i="1" dirty="0"/>
              <a:t> </a:t>
            </a:r>
            <a:r>
              <a:rPr lang="en-US" sz="1800" i="1" dirty="0" err="1"/>
              <a:t>lại</a:t>
            </a:r>
            <a:r>
              <a:rPr lang="en-US" sz="1800" i="1" dirty="0"/>
              <a:t> </a:t>
            </a:r>
            <a:r>
              <a:rPr lang="en-US" sz="1800" i="1" dirty="0" err="1"/>
              <a:t>thì</a:t>
            </a:r>
            <a:r>
              <a:rPr lang="en-US" sz="1800" i="1" dirty="0"/>
              <a:t> (</a:t>
            </a:r>
            <a:r>
              <a:rPr lang="en-US" sz="1800" i="1" dirty="0" err="1"/>
              <a:t>nhân</a:t>
            </a:r>
            <a:r>
              <a:rPr lang="en-US" sz="1800" i="1" dirty="0"/>
              <a:t> </a:t>
            </a:r>
            <a:r>
              <a:rPr lang="en-US" sz="1800" i="1" dirty="0" err="1"/>
              <a:t>viên</a:t>
            </a:r>
            <a:r>
              <a:rPr lang="en-US" sz="1800" i="1" dirty="0"/>
              <a:t> CSĐT) </a:t>
            </a:r>
            <a:r>
              <a:rPr lang="en-US" sz="1800" i="1" dirty="0" err="1"/>
              <a:t>nói</a:t>
            </a:r>
            <a:r>
              <a:rPr lang="en-US" sz="1800" i="1" dirty="0"/>
              <a:t> </a:t>
            </a:r>
            <a:r>
              <a:rPr lang="en-US" sz="1800" i="1" dirty="0" err="1"/>
              <a:t>là</a:t>
            </a:r>
            <a:r>
              <a:rPr lang="en-US" sz="1800" i="1" dirty="0"/>
              <a:t> </a:t>
            </a:r>
            <a:r>
              <a:rPr lang="en-US" sz="1800" i="1" dirty="0" err="1"/>
              <a:t>đã</a:t>
            </a:r>
            <a:r>
              <a:rPr lang="en-US" sz="1800" i="1" dirty="0"/>
              <a:t> </a:t>
            </a:r>
            <a:r>
              <a:rPr lang="en-US" sz="1800" i="1" dirty="0" err="1"/>
              <a:t>nghỉ</a:t>
            </a:r>
            <a:r>
              <a:rPr lang="en-US" sz="1800" i="1" dirty="0"/>
              <a:t> </a:t>
            </a:r>
            <a:r>
              <a:rPr lang="en-US" sz="1800" i="1" dirty="0" err="1"/>
              <a:t>rồi</a:t>
            </a:r>
            <a:r>
              <a:rPr lang="en-US" sz="1800" i="1" dirty="0"/>
              <a:t> </a:t>
            </a:r>
            <a:r>
              <a:rPr lang="en-US" sz="1800" i="1" dirty="0" err="1"/>
              <a:t>không</a:t>
            </a:r>
            <a:r>
              <a:rPr lang="en-US" sz="1800" i="1" dirty="0"/>
              <a:t> </a:t>
            </a:r>
            <a:r>
              <a:rPr lang="en-US" sz="1800" i="1" dirty="0" err="1"/>
              <a:t>uống</a:t>
            </a:r>
            <a:r>
              <a:rPr lang="en-US" sz="1800" i="1" dirty="0"/>
              <a:t> </a:t>
            </a:r>
            <a:r>
              <a:rPr lang="en-US" sz="1800" i="1" dirty="0" err="1"/>
              <a:t>lại</a:t>
            </a:r>
            <a:r>
              <a:rPr lang="en-US" sz="1800" i="1" dirty="0"/>
              <a:t> </a:t>
            </a:r>
            <a:r>
              <a:rPr lang="en-US" sz="1800" i="1" dirty="0" err="1"/>
              <a:t>được</a:t>
            </a:r>
            <a:r>
              <a:rPr lang="en-US" sz="1800" i="1" dirty="0"/>
              <a:t> </a:t>
            </a:r>
            <a:r>
              <a:rPr lang="en-US" sz="1800" i="1" dirty="0" err="1"/>
              <a:t>nữa</a:t>
            </a:r>
            <a:r>
              <a:rPr lang="en-US" sz="1800" i="1" dirty="0"/>
              <a:t>… </a:t>
            </a:r>
            <a:r>
              <a:rPr lang="en-US" sz="1800" i="1" dirty="0" err="1"/>
              <a:t>thế</a:t>
            </a:r>
            <a:r>
              <a:rPr lang="en-US" sz="1800" i="1" dirty="0"/>
              <a:t> </a:t>
            </a:r>
            <a:r>
              <a:rPr lang="en-US" sz="1800" i="1" dirty="0" err="1"/>
              <a:t>là</a:t>
            </a:r>
            <a:r>
              <a:rPr lang="en-US" sz="1800" i="1" dirty="0"/>
              <a:t> </a:t>
            </a:r>
            <a:r>
              <a:rPr lang="en-US" sz="1800" i="1" dirty="0" err="1"/>
              <a:t>chấp</a:t>
            </a:r>
            <a:r>
              <a:rPr lang="en-US" sz="1800" i="1" dirty="0"/>
              <a:t> </a:t>
            </a:r>
            <a:r>
              <a:rPr lang="en-US" sz="1800" i="1" dirty="0" err="1"/>
              <a:t>nhận</a:t>
            </a:r>
            <a:r>
              <a:rPr lang="en-US" sz="1800" i="1" dirty="0"/>
              <a:t> </a:t>
            </a:r>
            <a:r>
              <a:rPr lang="en-US" sz="1800" i="1" dirty="0" err="1"/>
              <a:t>đi</a:t>
            </a:r>
            <a:r>
              <a:rPr lang="en-US" sz="1800" i="1" dirty="0"/>
              <a:t> </a:t>
            </a:r>
            <a:r>
              <a:rPr lang="en-US" sz="1800" i="1" dirty="0" err="1"/>
              <a:t>uống</a:t>
            </a:r>
            <a:r>
              <a:rPr lang="en-US" sz="1800" i="1" dirty="0"/>
              <a:t> </a:t>
            </a:r>
            <a:r>
              <a:rPr lang="en-US" sz="1800" i="1" dirty="0" err="1"/>
              <a:t>thuốc</a:t>
            </a:r>
            <a:r>
              <a:rPr lang="en-US" sz="1800" i="1" dirty="0"/>
              <a:t> </a:t>
            </a:r>
            <a:r>
              <a:rPr lang="en-US" sz="1800" i="1" dirty="0" err="1"/>
              <a:t>ngoài</a:t>
            </a:r>
            <a:r>
              <a:rPr lang="en-US" sz="1800" i="1" dirty="0"/>
              <a:t>. </a:t>
            </a:r>
            <a:r>
              <a:rPr lang="en-US" sz="1800" i="1" dirty="0" err="1"/>
              <a:t>Có</a:t>
            </a:r>
            <a:r>
              <a:rPr lang="en-US" sz="1800" i="1" dirty="0"/>
              <a:t> </a:t>
            </a:r>
            <a:r>
              <a:rPr lang="en-US" sz="1800" i="1" dirty="0" err="1"/>
              <a:t>lên</a:t>
            </a:r>
            <a:r>
              <a:rPr lang="en-US" sz="1800" i="1" dirty="0"/>
              <a:t> </a:t>
            </a:r>
            <a:r>
              <a:rPr lang="en-US" sz="1800" i="1" dirty="0" err="1"/>
              <a:t>mấy</a:t>
            </a:r>
            <a:r>
              <a:rPr lang="en-US" sz="1800" i="1" dirty="0"/>
              <a:t> </a:t>
            </a:r>
            <a:r>
              <a:rPr lang="en-US" sz="1800" i="1" dirty="0" err="1"/>
              <a:t>lần</a:t>
            </a:r>
            <a:r>
              <a:rPr lang="en-US" sz="1800" i="1" dirty="0"/>
              <a:t>, </a:t>
            </a:r>
            <a:r>
              <a:rPr lang="en-US" sz="1800" i="1" dirty="0" err="1"/>
              <a:t>hỏi</a:t>
            </a:r>
            <a:r>
              <a:rPr lang="en-US" sz="1800" i="1" dirty="0"/>
              <a:t> </a:t>
            </a:r>
            <a:r>
              <a:rPr lang="en-US" sz="1800" i="1" dirty="0" err="1"/>
              <a:t>chị</a:t>
            </a:r>
            <a:r>
              <a:rPr lang="en-US" sz="1800" i="1" dirty="0"/>
              <a:t> </a:t>
            </a:r>
            <a:r>
              <a:rPr lang="en-US" sz="1800" i="1" dirty="0" err="1"/>
              <a:t>trưởng</a:t>
            </a:r>
            <a:r>
              <a:rPr lang="en-US" sz="1800" i="1" dirty="0"/>
              <a:t> </a:t>
            </a:r>
            <a:r>
              <a:rPr lang="en-US" sz="1800" i="1" dirty="0" err="1"/>
              <a:t>cơ</a:t>
            </a:r>
            <a:r>
              <a:rPr lang="en-US" sz="1800" i="1" dirty="0"/>
              <a:t> sở, </a:t>
            </a:r>
            <a:r>
              <a:rPr lang="en-US" sz="1800" i="1" dirty="0" err="1"/>
              <a:t>bảo</a:t>
            </a:r>
            <a:r>
              <a:rPr lang="en-US" sz="1800" i="1" dirty="0"/>
              <a:t> </a:t>
            </a:r>
            <a:r>
              <a:rPr lang="en-US" sz="1800" i="1" dirty="0" err="1"/>
              <a:t>là</a:t>
            </a:r>
            <a:r>
              <a:rPr lang="en-US" sz="1800" i="1" dirty="0"/>
              <a:t>: </a:t>
            </a:r>
            <a:r>
              <a:rPr lang="en-US" sz="1800" i="1" dirty="0" err="1"/>
              <a:t>bây</a:t>
            </a:r>
            <a:r>
              <a:rPr lang="en-US" sz="1800" i="1" dirty="0"/>
              <a:t> </a:t>
            </a:r>
            <a:r>
              <a:rPr lang="en-US" sz="1800" i="1" dirty="0" err="1"/>
              <a:t>giờ</a:t>
            </a:r>
            <a:r>
              <a:rPr lang="en-US" sz="1800" i="1" dirty="0"/>
              <a:t> </a:t>
            </a:r>
            <a:r>
              <a:rPr lang="en-US" sz="1800" i="1" dirty="0" err="1"/>
              <a:t>em</a:t>
            </a:r>
            <a:r>
              <a:rPr lang="en-US" sz="1800" i="1" dirty="0"/>
              <a:t> </a:t>
            </a:r>
            <a:r>
              <a:rPr lang="en-US" sz="1800" i="1" dirty="0" err="1"/>
              <a:t>xin</a:t>
            </a:r>
            <a:r>
              <a:rPr lang="en-US" sz="1800" i="1" dirty="0"/>
              <a:t> </a:t>
            </a:r>
            <a:r>
              <a:rPr lang="en-US" sz="1800" i="1" dirty="0" err="1"/>
              <a:t>uống</a:t>
            </a:r>
            <a:r>
              <a:rPr lang="en-US" sz="1800" i="1" dirty="0"/>
              <a:t> </a:t>
            </a:r>
            <a:r>
              <a:rPr lang="en-US" sz="1800" i="1" dirty="0" err="1"/>
              <a:t>lại</a:t>
            </a:r>
            <a:r>
              <a:rPr lang="en-US" sz="1800" i="1" dirty="0"/>
              <a:t>, </a:t>
            </a:r>
            <a:r>
              <a:rPr lang="en-US" sz="1800" i="1" dirty="0" err="1"/>
              <a:t>cũng</a:t>
            </a:r>
            <a:r>
              <a:rPr lang="en-US" sz="1800" i="1" dirty="0"/>
              <a:t> </a:t>
            </a:r>
            <a:r>
              <a:rPr lang="en-US" sz="1800" i="1" dirty="0" err="1"/>
              <a:t>khó</a:t>
            </a:r>
            <a:r>
              <a:rPr lang="en-US" sz="1800" i="1" dirty="0"/>
              <a:t> </a:t>
            </a:r>
            <a:r>
              <a:rPr lang="en-US" sz="1800" i="1" dirty="0" err="1"/>
              <a:t>khăn</a:t>
            </a:r>
            <a:r>
              <a:rPr lang="en-US" sz="1800" i="1" dirty="0"/>
              <a:t> </a:t>
            </a:r>
            <a:r>
              <a:rPr lang="en-US" sz="1800" i="1" dirty="0" err="1"/>
              <a:t>lắm</a:t>
            </a:r>
            <a:r>
              <a:rPr lang="en-US" sz="1800" i="1" dirty="0"/>
              <a:t>.” </a:t>
            </a:r>
            <a:r>
              <a:rPr lang="en-US" sz="1800" dirty="0"/>
              <a:t>(NB, </a:t>
            </a:r>
            <a:r>
              <a:rPr lang="en-US" sz="1800" dirty="0" err="1"/>
              <a:t>điều</a:t>
            </a:r>
            <a:r>
              <a:rPr lang="en-US" sz="1800" dirty="0"/>
              <a:t> trị 3 </a:t>
            </a:r>
            <a:r>
              <a:rPr lang="en-US" sz="1800" dirty="0" err="1"/>
              <a:t>năm</a:t>
            </a:r>
            <a:r>
              <a:rPr lang="en-US" sz="1800" dirty="0"/>
              <a:t>)</a:t>
            </a:r>
          </a:p>
          <a:p>
            <a:r>
              <a:rPr lang="en-US" sz="1800" i="1" dirty="0"/>
              <a:t>“[..] </a:t>
            </a:r>
            <a:r>
              <a:rPr lang="en-US" sz="1800" i="1" dirty="0" err="1"/>
              <a:t>tôi</a:t>
            </a:r>
            <a:r>
              <a:rPr lang="en-US" sz="1800" i="1" dirty="0"/>
              <a:t> </a:t>
            </a:r>
            <a:r>
              <a:rPr lang="en-US" sz="1800" i="1" dirty="0" err="1"/>
              <a:t>nghĩ</a:t>
            </a:r>
            <a:r>
              <a:rPr lang="en-US" sz="1800" i="1" dirty="0"/>
              <a:t> </a:t>
            </a:r>
            <a:r>
              <a:rPr lang="en-US" sz="1800" i="1" dirty="0" err="1"/>
              <a:t>cứ</a:t>
            </a:r>
            <a:r>
              <a:rPr lang="en-US" sz="1800" i="1" dirty="0"/>
              <a:t> </a:t>
            </a:r>
            <a:r>
              <a:rPr lang="en-US" sz="1800" i="1" dirty="0" err="1"/>
              <a:t>uống</a:t>
            </a:r>
            <a:r>
              <a:rPr lang="en-US" sz="1800" i="1" dirty="0"/>
              <a:t> </a:t>
            </a:r>
            <a:r>
              <a:rPr lang="en-US" sz="1800" i="1" dirty="0" err="1"/>
              <a:t>cái</a:t>
            </a:r>
            <a:r>
              <a:rPr lang="en-US" sz="1800" i="1" dirty="0"/>
              <a:t> </a:t>
            </a:r>
            <a:r>
              <a:rPr lang="en-US" sz="1800" i="1" dirty="0" err="1"/>
              <a:t>này</a:t>
            </a:r>
            <a:r>
              <a:rPr lang="en-US" sz="1800" i="1" dirty="0"/>
              <a:t> </a:t>
            </a:r>
            <a:r>
              <a:rPr lang="en-US" sz="1800" i="1" dirty="0" err="1"/>
              <a:t>để</a:t>
            </a:r>
            <a:r>
              <a:rPr lang="en-US" sz="1800" i="1" dirty="0"/>
              <a:t> </a:t>
            </a:r>
            <a:r>
              <a:rPr lang="en-US" sz="1800" i="1" dirty="0" err="1"/>
              <a:t>bỏ</a:t>
            </a:r>
            <a:r>
              <a:rPr lang="en-US" sz="1800" i="1" dirty="0"/>
              <a:t> </a:t>
            </a:r>
            <a:r>
              <a:rPr lang="en-US" sz="1800" i="1" dirty="0" err="1"/>
              <a:t>được</a:t>
            </a:r>
            <a:r>
              <a:rPr lang="en-US" sz="1800" i="1" dirty="0"/>
              <a:t> ma </a:t>
            </a:r>
            <a:r>
              <a:rPr lang="en-US" sz="1800" i="1" dirty="0" err="1"/>
              <a:t>túy</a:t>
            </a:r>
            <a:r>
              <a:rPr lang="en-US" sz="1800" i="1" dirty="0"/>
              <a:t> </a:t>
            </a:r>
            <a:r>
              <a:rPr lang="en-US" sz="1800" i="1" dirty="0" err="1"/>
              <a:t>xong</a:t>
            </a:r>
            <a:r>
              <a:rPr lang="en-US" sz="1800" i="1" dirty="0"/>
              <a:t> </a:t>
            </a:r>
            <a:r>
              <a:rPr lang="en-US" sz="1800" i="1" dirty="0" err="1"/>
              <a:t>tôi</a:t>
            </a:r>
            <a:r>
              <a:rPr lang="en-US" sz="1800" i="1" dirty="0"/>
              <a:t> </a:t>
            </a:r>
            <a:r>
              <a:rPr lang="en-US" sz="1800" i="1" dirty="0" err="1"/>
              <a:t>sẽ</a:t>
            </a:r>
            <a:r>
              <a:rPr lang="en-US" sz="1800" i="1" dirty="0"/>
              <a:t> </a:t>
            </a:r>
            <a:r>
              <a:rPr lang="en-US" sz="1800" i="1" dirty="0" err="1"/>
              <a:t>nghỉ</a:t>
            </a:r>
            <a:r>
              <a:rPr lang="en-US" sz="1800" i="1" dirty="0"/>
              <a:t>, </a:t>
            </a:r>
            <a:r>
              <a:rPr lang="en-US" sz="1800" i="1" dirty="0" err="1"/>
              <a:t>tôi</a:t>
            </a:r>
            <a:r>
              <a:rPr lang="en-US" sz="1800" i="1" dirty="0"/>
              <a:t> </a:t>
            </a:r>
            <a:r>
              <a:rPr lang="en-US" sz="1800" i="1" dirty="0" err="1"/>
              <a:t>biết</a:t>
            </a:r>
            <a:r>
              <a:rPr lang="en-US" sz="1800" i="1" dirty="0"/>
              <a:t> </a:t>
            </a:r>
            <a:r>
              <a:rPr lang="en-US" sz="1800" i="1" dirty="0" err="1"/>
              <a:t>cái</a:t>
            </a:r>
            <a:r>
              <a:rPr lang="en-US" sz="1800" i="1" dirty="0"/>
              <a:t> </a:t>
            </a:r>
            <a:r>
              <a:rPr lang="en-US" sz="1800" i="1" dirty="0" err="1"/>
              <a:t>này</a:t>
            </a:r>
            <a:r>
              <a:rPr lang="en-US" sz="1800" i="1" dirty="0"/>
              <a:t> </a:t>
            </a:r>
            <a:r>
              <a:rPr lang="en-US" sz="1800" i="1" dirty="0" err="1"/>
              <a:t>nó</a:t>
            </a:r>
            <a:r>
              <a:rPr lang="en-US" sz="1800" i="1" dirty="0"/>
              <a:t> </a:t>
            </a:r>
            <a:r>
              <a:rPr lang="en-US" sz="1800" i="1" dirty="0" err="1"/>
              <a:t>cũng</a:t>
            </a:r>
            <a:r>
              <a:rPr lang="en-US" sz="1800" i="1" dirty="0"/>
              <a:t> </a:t>
            </a:r>
            <a:r>
              <a:rPr lang="en-US" sz="1800" i="1" dirty="0" err="1"/>
              <a:t>rất</a:t>
            </a:r>
            <a:r>
              <a:rPr lang="en-US" sz="1800" i="1" dirty="0"/>
              <a:t> </a:t>
            </a:r>
            <a:r>
              <a:rPr lang="en-US" sz="1800" i="1" dirty="0" err="1"/>
              <a:t>có</a:t>
            </a:r>
            <a:r>
              <a:rPr lang="en-US" sz="1800" i="1" dirty="0"/>
              <a:t> </a:t>
            </a:r>
            <a:r>
              <a:rPr lang="en-US" sz="1800" i="1" dirty="0" err="1"/>
              <a:t>hại</a:t>
            </a:r>
            <a:r>
              <a:rPr lang="en-US" sz="1800" i="1" dirty="0"/>
              <a:t>, </a:t>
            </a:r>
            <a:r>
              <a:rPr lang="en-US" sz="1800" i="1" dirty="0" err="1"/>
              <a:t>nhiều</a:t>
            </a:r>
            <a:r>
              <a:rPr lang="en-US" sz="1800" i="1" dirty="0"/>
              <a:t> </a:t>
            </a:r>
            <a:r>
              <a:rPr lang="en-US" sz="1800" i="1" dirty="0" err="1"/>
              <a:t>cái</a:t>
            </a:r>
            <a:r>
              <a:rPr lang="en-US" sz="1800" i="1" dirty="0"/>
              <a:t> </a:t>
            </a:r>
            <a:r>
              <a:rPr lang="en-US" sz="1800" i="1" dirty="0" err="1"/>
              <a:t>lắm</a:t>
            </a:r>
            <a:r>
              <a:rPr lang="en-US" sz="1800" i="1" dirty="0"/>
              <a:t>. </a:t>
            </a:r>
            <a:r>
              <a:rPr lang="en-US" sz="1800" i="1" dirty="0" err="1"/>
              <a:t>Lúc</a:t>
            </a:r>
            <a:r>
              <a:rPr lang="en-US" sz="1800" i="1" dirty="0"/>
              <a:t> </a:t>
            </a:r>
            <a:r>
              <a:rPr lang="en-US" sz="1800" i="1" dirty="0" err="1"/>
              <a:t>đấy</a:t>
            </a:r>
            <a:r>
              <a:rPr lang="en-US" sz="1800" i="1" dirty="0"/>
              <a:t> </a:t>
            </a:r>
            <a:r>
              <a:rPr lang="en-US" sz="1800" i="1" dirty="0" err="1"/>
              <a:t>tư</a:t>
            </a:r>
            <a:r>
              <a:rPr lang="en-US" sz="1800" i="1" dirty="0"/>
              <a:t> </a:t>
            </a:r>
            <a:r>
              <a:rPr lang="en-US" sz="1800" i="1" dirty="0" err="1"/>
              <a:t>tưởng</a:t>
            </a:r>
            <a:r>
              <a:rPr lang="en-US" sz="1800" i="1" dirty="0"/>
              <a:t> </a:t>
            </a:r>
            <a:r>
              <a:rPr lang="en-US" sz="1800" i="1" dirty="0" err="1"/>
              <a:t>xác</a:t>
            </a:r>
            <a:r>
              <a:rPr lang="en-US" sz="1800" i="1" dirty="0"/>
              <a:t> </a:t>
            </a:r>
            <a:r>
              <a:rPr lang="en-US" sz="1800" i="1" dirty="0" err="1"/>
              <a:t>định</a:t>
            </a:r>
            <a:r>
              <a:rPr lang="en-US" sz="1800" i="1" dirty="0"/>
              <a:t> </a:t>
            </a:r>
            <a:r>
              <a:rPr lang="en-US" sz="1800" i="1" dirty="0" err="1"/>
              <a:t>là</a:t>
            </a:r>
            <a:r>
              <a:rPr lang="en-US" sz="1800" i="1" dirty="0"/>
              <a:t> </a:t>
            </a:r>
            <a:r>
              <a:rPr lang="en-US" sz="1800" i="1" dirty="0" err="1"/>
              <a:t>nghỉ</a:t>
            </a:r>
            <a:r>
              <a:rPr lang="en-US" sz="1800" i="1" dirty="0"/>
              <a:t> </a:t>
            </a:r>
            <a:r>
              <a:rPr lang="en-US" sz="1800" i="1" dirty="0" err="1"/>
              <a:t>thôi</a:t>
            </a:r>
            <a:r>
              <a:rPr lang="en-US" sz="1800" i="1" dirty="0"/>
              <a:t>, </a:t>
            </a:r>
            <a:r>
              <a:rPr lang="en-US" sz="1800" i="1" dirty="0" err="1"/>
              <a:t>lúc</a:t>
            </a:r>
            <a:r>
              <a:rPr lang="en-US" sz="1800" i="1" dirty="0"/>
              <a:t> </a:t>
            </a:r>
            <a:r>
              <a:rPr lang="en-US" sz="1800" i="1" dirty="0" err="1"/>
              <a:t>bắt</a:t>
            </a:r>
            <a:r>
              <a:rPr lang="en-US" sz="1800" i="1" dirty="0"/>
              <a:t> </a:t>
            </a:r>
            <a:r>
              <a:rPr lang="en-US" sz="1800" i="1" dirty="0" err="1"/>
              <a:t>đầu</a:t>
            </a:r>
            <a:r>
              <a:rPr lang="en-US" sz="1800" i="1" dirty="0"/>
              <a:t> </a:t>
            </a:r>
            <a:r>
              <a:rPr lang="en-US" sz="1800" i="1" dirty="0" err="1"/>
              <a:t>phải</a:t>
            </a:r>
            <a:r>
              <a:rPr lang="en-US" sz="1800" i="1" dirty="0"/>
              <a:t> </a:t>
            </a:r>
            <a:r>
              <a:rPr lang="en-US" sz="1800" i="1" dirty="0" err="1"/>
              <a:t>đóng</a:t>
            </a:r>
            <a:r>
              <a:rPr lang="en-US" sz="1800" i="1" dirty="0"/>
              <a:t> </a:t>
            </a:r>
            <a:r>
              <a:rPr lang="en-US" sz="1800" i="1" dirty="0" err="1"/>
              <a:t>tiền</a:t>
            </a:r>
            <a:r>
              <a:rPr lang="en-US" sz="1800" i="1" dirty="0"/>
              <a:t> </a:t>
            </a:r>
            <a:r>
              <a:rPr lang="en-US" sz="1800" i="1" dirty="0" err="1"/>
              <a:t>thì</a:t>
            </a:r>
            <a:r>
              <a:rPr lang="en-US" sz="1800" i="1" dirty="0"/>
              <a:t> </a:t>
            </a:r>
            <a:r>
              <a:rPr lang="en-US" sz="1800" i="1" dirty="0" err="1"/>
              <a:t>tôi</a:t>
            </a:r>
            <a:r>
              <a:rPr lang="en-US" sz="1800" i="1" dirty="0"/>
              <a:t> </a:t>
            </a:r>
            <a:r>
              <a:rPr lang="en-US" sz="1800" i="1" dirty="0" err="1"/>
              <a:t>chưa</a:t>
            </a:r>
            <a:r>
              <a:rPr lang="en-US" sz="1800" i="1" dirty="0"/>
              <a:t> </a:t>
            </a:r>
            <a:r>
              <a:rPr lang="en-US" sz="1800" i="1" dirty="0" err="1"/>
              <a:t>có</a:t>
            </a:r>
            <a:r>
              <a:rPr lang="en-US" sz="1800" i="1" dirty="0"/>
              <a:t> </a:t>
            </a:r>
            <a:r>
              <a:rPr lang="en-US" sz="1800" i="1" dirty="0" err="1"/>
              <a:t>tiền</a:t>
            </a:r>
            <a:r>
              <a:rPr lang="en-US" sz="1800" i="1" dirty="0"/>
              <a:t>, </a:t>
            </a:r>
            <a:r>
              <a:rPr lang="en-US" sz="1800" i="1" dirty="0" err="1"/>
              <a:t>tôi</a:t>
            </a:r>
            <a:r>
              <a:rPr lang="en-US" sz="1800" i="1" dirty="0"/>
              <a:t> </a:t>
            </a:r>
            <a:r>
              <a:rPr lang="en-US" sz="1800" i="1" dirty="0" err="1"/>
              <a:t>chưa</a:t>
            </a:r>
            <a:r>
              <a:rPr lang="en-US" sz="1800" i="1" dirty="0"/>
              <a:t> </a:t>
            </a:r>
            <a:r>
              <a:rPr lang="en-US" sz="1800" i="1" dirty="0" err="1"/>
              <a:t>đi</a:t>
            </a:r>
            <a:r>
              <a:rPr lang="en-US" sz="1800" i="1" dirty="0"/>
              <a:t> </a:t>
            </a:r>
            <a:r>
              <a:rPr lang="en-US" sz="1800" i="1" dirty="0" err="1"/>
              <a:t>làm</a:t>
            </a:r>
            <a:r>
              <a:rPr lang="en-US" sz="1800" i="1" dirty="0"/>
              <a:t> </a:t>
            </a:r>
            <a:r>
              <a:rPr lang="en-US" sz="1800" i="1" dirty="0" err="1"/>
              <a:t>gì</a:t>
            </a:r>
            <a:r>
              <a:rPr lang="en-US" sz="1800" i="1" dirty="0"/>
              <a:t> </a:t>
            </a:r>
            <a:r>
              <a:rPr lang="en-US" sz="1800" i="1" dirty="0" err="1"/>
              <a:t>mà</a:t>
            </a:r>
            <a:r>
              <a:rPr lang="en-US" sz="1800" i="1" dirty="0"/>
              <a:t>, </a:t>
            </a:r>
            <a:r>
              <a:rPr lang="en-US" sz="1800" i="1" dirty="0" err="1"/>
              <a:t>nên</a:t>
            </a:r>
            <a:r>
              <a:rPr lang="en-US" sz="1800" i="1" dirty="0"/>
              <a:t> </a:t>
            </a:r>
            <a:r>
              <a:rPr lang="en-US" sz="1800" i="1" dirty="0" err="1"/>
              <a:t>tôi</a:t>
            </a:r>
            <a:r>
              <a:rPr lang="en-US" sz="1800" i="1" dirty="0"/>
              <a:t> </a:t>
            </a:r>
            <a:r>
              <a:rPr lang="en-US" sz="1800" i="1" dirty="0" err="1"/>
              <a:t>nghỉ</a:t>
            </a:r>
            <a:r>
              <a:rPr lang="en-US" sz="1800" i="1" dirty="0"/>
              <a:t>.” </a:t>
            </a:r>
            <a:r>
              <a:rPr lang="en-US" sz="1800" dirty="0"/>
              <a:t>(NB, </a:t>
            </a:r>
            <a:r>
              <a:rPr lang="en-US" sz="1800" dirty="0" err="1"/>
              <a:t>điều</a:t>
            </a:r>
            <a:r>
              <a:rPr lang="en-US" sz="1800" dirty="0"/>
              <a:t> trị 2 </a:t>
            </a:r>
            <a:r>
              <a:rPr lang="en-US" sz="1800" dirty="0" err="1"/>
              <a:t>năm</a:t>
            </a:r>
            <a:r>
              <a:rPr lang="en-US" sz="1800" dirty="0"/>
              <a:t>)</a:t>
            </a:r>
          </a:p>
        </p:txBody>
      </p:sp>
    </p:spTree>
    <p:extLst>
      <p:ext uri="{BB962C8B-B14F-4D97-AF65-F5344CB8AC3E}">
        <p14:creationId xmlns:p14="http://schemas.microsoft.com/office/powerpoint/2010/main" val="3922994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QUẢ</a:t>
            </a:r>
          </a:p>
        </p:txBody>
      </p:sp>
      <p:sp>
        <p:nvSpPr>
          <p:cNvPr id="3" name="Content Placeholder 2"/>
          <p:cNvSpPr>
            <a:spLocks noGrp="1"/>
          </p:cNvSpPr>
          <p:nvPr>
            <p:ph idx="1"/>
          </p:nvPr>
        </p:nvSpPr>
        <p:spPr/>
        <p:txBody>
          <a:bodyPr/>
          <a:lstStyle/>
          <a:p>
            <a:r>
              <a:rPr lang="en-US" dirty="0" err="1"/>
              <a:t>Tỷ</a:t>
            </a:r>
            <a:r>
              <a:rPr lang="en-US" dirty="0"/>
              <a:t> </a:t>
            </a:r>
            <a:r>
              <a:rPr lang="en-US" dirty="0" err="1"/>
              <a:t>suất</a:t>
            </a:r>
            <a:r>
              <a:rPr lang="en-US" dirty="0"/>
              <a:t> </a:t>
            </a:r>
            <a:r>
              <a:rPr lang="en-US" dirty="0" err="1"/>
              <a:t>bỏ</a:t>
            </a:r>
            <a:r>
              <a:rPr lang="en-US" dirty="0"/>
              <a:t> </a:t>
            </a:r>
            <a:r>
              <a:rPr lang="en-US" dirty="0" err="1"/>
              <a:t>liều</a:t>
            </a:r>
            <a:endParaRPr lang="en-US" dirty="0"/>
          </a:p>
          <a:p>
            <a:pPr>
              <a:buFontTx/>
              <a:buChar char="-"/>
            </a:pPr>
            <a:r>
              <a:rPr lang="en-US" sz="2400" dirty="0"/>
              <a:t>2013: 0,45 </a:t>
            </a:r>
            <a:r>
              <a:rPr lang="en-US" sz="2400" dirty="0" err="1"/>
              <a:t>liều</a:t>
            </a:r>
            <a:r>
              <a:rPr lang="en-US" sz="2400" dirty="0"/>
              <a:t>/NB/</a:t>
            </a:r>
            <a:r>
              <a:rPr lang="en-US" sz="2400" dirty="0" err="1"/>
              <a:t>tháng</a:t>
            </a:r>
            <a:endParaRPr lang="en-US" sz="2400" dirty="0"/>
          </a:p>
          <a:p>
            <a:pPr>
              <a:buFontTx/>
              <a:buChar char="-"/>
            </a:pPr>
            <a:r>
              <a:rPr lang="en-US" sz="2400" dirty="0"/>
              <a:t>2014:  1,0 </a:t>
            </a:r>
            <a:r>
              <a:rPr lang="en-US" sz="2400" dirty="0" err="1"/>
              <a:t>liều</a:t>
            </a:r>
            <a:r>
              <a:rPr lang="en-US" sz="2400" dirty="0"/>
              <a:t>/NB/</a:t>
            </a:r>
            <a:r>
              <a:rPr lang="en-US" sz="2400" dirty="0" err="1"/>
              <a:t>tháng</a:t>
            </a:r>
            <a:endParaRPr lang="en-US" sz="2400" dirty="0"/>
          </a:p>
          <a:p>
            <a:pPr>
              <a:buFontTx/>
              <a:buChar char="-"/>
            </a:pPr>
            <a:r>
              <a:rPr lang="en-US" sz="2400" dirty="0" err="1"/>
              <a:t>Nguyên</a:t>
            </a:r>
            <a:r>
              <a:rPr lang="en-US" sz="2400" dirty="0"/>
              <a:t> </a:t>
            </a:r>
            <a:r>
              <a:rPr lang="en-US" sz="2400" dirty="0" err="1"/>
              <a:t>nhân</a:t>
            </a:r>
            <a:r>
              <a:rPr lang="en-US" sz="2400" dirty="0"/>
              <a:t> </a:t>
            </a:r>
            <a:r>
              <a:rPr lang="en-US" sz="2400" dirty="0" err="1"/>
              <a:t>chủ</a:t>
            </a:r>
            <a:r>
              <a:rPr lang="en-US" sz="2400" dirty="0"/>
              <a:t> </a:t>
            </a:r>
            <a:r>
              <a:rPr lang="en-US" sz="2400" dirty="0" err="1"/>
              <a:t>yếu</a:t>
            </a:r>
            <a:r>
              <a:rPr lang="en-US" sz="2400" dirty="0"/>
              <a:t>: </a:t>
            </a:r>
          </a:p>
          <a:p>
            <a:pPr lvl="1">
              <a:buFont typeface="Wingdings" panose="05000000000000000000" pitchFamily="2" charset="2"/>
              <a:buChar char="§"/>
            </a:pPr>
            <a:r>
              <a:rPr lang="en-US" sz="2200" dirty="0" err="1"/>
              <a:t>Đi</a:t>
            </a:r>
            <a:r>
              <a:rPr lang="en-US" sz="2200" dirty="0"/>
              <a:t> </a:t>
            </a:r>
            <a:r>
              <a:rPr lang="en-US" sz="2200" dirty="0" err="1"/>
              <a:t>làm</a:t>
            </a:r>
            <a:r>
              <a:rPr lang="en-US" sz="2200" dirty="0"/>
              <a:t> </a:t>
            </a:r>
            <a:r>
              <a:rPr lang="en-US" sz="2200" dirty="0" err="1"/>
              <a:t>ăn</a:t>
            </a:r>
            <a:r>
              <a:rPr lang="en-US" sz="2200" dirty="0"/>
              <a:t> </a:t>
            </a:r>
            <a:r>
              <a:rPr lang="en-US" sz="2200" dirty="0" err="1"/>
              <a:t>xa</a:t>
            </a:r>
            <a:endParaRPr lang="en-US" sz="2200" dirty="0"/>
          </a:p>
          <a:p>
            <a:pPr lvl="1">
              <a:buFont typeface="Wingdings" panose="05000000000000000000" pitchFamily="2" charset="2"/>
              <a:buChar char="§"/>
            </a:pPr>
            <a:r>
              <a:rPr lang="en-US" sz="2200" dirty="0" err="1"/>
              <a:t>Bệnh</a:t>
            </a:r>
            <a:r>
              <a:rPr lang="en-US" sz="2200" dirty="0"/>
              <a:t> </a:t>
            </a:r>
            <a:r>
              <a:rPr lang="en-US" sz="2200" dirty="0" err="1"/>
              <a:t>tật</a:t>
            </a:r>
            <a:endParaRPr lang="en-US" sz="2200" dirty="0"/>
          </a:p>
          <a:p>
            <a:pPr lvl="1">
              <a:buFont typeface="Wingdings" panose="05000000000000000000" pitchFamily="2" charset="2"/>
              <a:buChar char="§"/>
            </a:pPr>
            <a:r>
              <a:rPr lang="en-US" sz="2200" dirty="0" err="1"/>
              <a:t>Không</a:t>
            </a:r>
            <a:r>
              <a:rPr lang="en-US" sz="2200" dirty="0"/>
              <a:t> </a:t>
            </a:r>
            <a:r>
              <a:rPr lang="en-US" sz="2200" dirty="0" err="1"/>
              <a:t>có</a:t>
            </a:r>
            <a:r>
              <a:rPr lang="en-US" sz="2200" dirty="0"/>
              <a:t> </a:t>
            </a:r>
            <a:r>
              <a:rPr lang="en-US" sz="2200" dirty="0" err="1"/>
              <a:t>tiền</a:t>
            </a:r>
            <a:r>
              <a:rPr lang="en-US" sz="2200" dirty="0"/>
              <a:t> </a:t>
            </a:r>
            <a:r>
              <a:rPr lang="en-US" sz="2200" dirty="0" err="1"/>
              <a:t>đóng</a:t>
            </a:r>
            <a:r>
              <a:rPr lang="en-US" sz="2200" dirty="0"/>
              <a:t> </a:t>
            </a:r>
            <a:r>
              <a:rPr lang="en-US" sz="2200" dirty="0" err="1"/>
              <a:t>phí</a:t>
            </a:r>
            <a:endParaRPr lang="en-US" sz="2200" dirty="0"/>
          </a:p>
          <a:p>
            <a:pPr>
              <a:buFontTx/>
              <a:buChar char="-"/>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58763743"/>
              </p:ext>
            </p:extLst>
          </p:nvPr>
        </p:nvGraphicFramePr>
        <p:xfrm>
          <a:off x="4653887" y="1098366"/>
          <a:ext cx="4360460" cy="4971475"/>
        </p:xfrm>
        <a:graphic>
          <a:graphicData uri="http://schemas.openxmlformats.org/drawingml/2006/table">
            <a:tbl>
              <a:tblPr firstRow="1" firstCol="1" bandRow="1">
                <a:tableStyleId>{5C22544A-7EE6-4342-B048-85BDC9FD1C3A}</a:tableStyleId>
              </a:tblPr>
              <a:tblGrid>
                <a:gridCol w="1060796">
                  <a:extLst>
                    <a:ext uri="{9D8B030D-6E8A-4147-A177-3AD203B41FA5}">
                      <a16:colId xmlns:a16="http://schemas.microsoft.com/office/drawing/2014/main" val="3225215569"/>
                    </a:ext>
                  </a:extLst>
                </a:gridCol>
                <a:gridCol w="1688631">
                  <a:extLst>
                    <a:ext uri="{9D8B030D-6E8A-4147-A177-3AD203B41FA5}">
                      <a16:colId xmlns:a16="http://schemas.microsoft.com/office/drawing/2014/main" val="3139949371"/>
                    </a:ext>
                  </a:extLst>
                </a:gridCol>
                <a:gridCol w="1611033">
                  <a:extLst>
                    <a:ext uri="{9D8B030D-6E8A-4147-A177-3AD203B41FA5}">
                      <a16:colId xmlns:a16="http://schemas.microsoft.com/office/drawing/2014/main" val="1060640471"/>
                    </a:ext>
                  </a:extLst>
                </a:gridCol>
              </a:tblGrid>
              <a:tr h="198859">
                <a:tc>
                  <a:txBody>
                    <a:bodyPr/>
                    <a:lstStyle/>
                    <a:p>
                      <a:pPr>
                        <a:lnSpc>
                          <a:spcPct val="107000"/>
                        </a:lnSpc>
                      </a:pPr>
                      <a:endParaRPr lang="en-US" sz="1100">
                        <a:effectLst/>
                        <a:latin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2013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2014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848689807"/>
                  </a:ext>
                </a:extLst>
              </a:tr>
              <a:tr h="397718">
                <a:tc>
                  <a:txBody>
                    <a:bodyPr/>
                    <a:lstStyle/>
                    <a:p>
                      <a:pPr marL="0" marR="0">
                        <a:lnSpc>
                          <a:spcPct val="107000"/>
                        </a:lnSpc>
                        <a:spcBef>
                          <a:spcPts val="0"/>
                        </a:spcBef>
                        <a:spcAft>
                          <a:spcPts val="0"/>
                        </a:spcAft>
                      </a:pPr>
                      <a:r>
                        <a:rPr lang="en-US" sz="12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200" dirty="0">
                          <a:effectLst/>
                          <a:latin typeface="Calibri" panose="020F0502020204030204" pitchFamily="34" charset="0"/>
                          <a:ea typeface="Calibri" panose="020F0502020204030204" pitchFamily="34" charset="0"/>
                          <a:cs typeface="Times New Roman" panose="02020603050405020304" pitchFamily="18" charset="0"/>
                        </a:rPr>
                        <a:t> 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272</a:t>
                      </a:r>
                      <a:endParaRPr lang="en-US" sz="1100">
                        <a:effectLst/>
                      </a:endParaRPr>
                    </a:p>
                    <a:p>
                      <a:pPr marL="0" marR="0" algn="ctr">
                        <a:lnSpc>
                          <a:spcPct val="107000"/>
                        </a:lnSpc>
                        <a:spcBef>
                          <a:spcPts val="0"/>
                        </a:spcBef>
                        <a:spcAft>
                          <a:spcPts val="0"/>
                        </a:spcAft>
                      </a:pPr>
                      <a:r>
                        <a:rPr lang="en-US" sz="1200">
                          <a:effectLst/>
                        </a:rPr>
                        <a:t>0.32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2767</a:t>
                      </a:r>
                      <a:endParaRPr lang="en-US" sz="1100">
                        <a:effectLst/>
                      </a:endParaRPr>
                    </a:p>
                    <a:p>
                      <a:pPr marL="0" marR="0" algn="ctr">
                        <a:lnSpc>
                          <a:spcPct val="107000"/>
                        </a:lnSpc>
                        <a:spcBef>
                          <a:spcPts val="0"/>
                        </a:spcBef>
                        <a:spcAft>
                          <a:spcPts val="0"/>
                        </a:spcAft>
                      </a:pPr>
                      <a:r>
                        <a:rPr lang="en-US" sz="1200">
                          <a:effectLst/>
                        </a:rPr>
                        <a:t> 1.08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42787961"/>
                  </a:ext>
                </a:extLst>
              </a:tr>
              <a:tr h="397718">
                <a:tc>
                  <a:txBody>
                    <a:bodyPr/>
                    <a:lstStyle/>
                    <a:p>
                      <a:pPr marL="0" marR="0">
                        <a:lnSpc>
                          <a:spcPct val="107000"/>
                        </a:lnSpc>
                        <a:spcBef>
                          <a:spcPts val="0"/>
                        </a:spcBef>
                        <a:spcAft>
                          <a:spcPts val="0"/>
                        </a:spcAft>
                      </a:pPr>
                      <a:r>
                        <a:rPr lang="en-US" sz="12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200" dirty="0">
                          <a:effectLst/>
                          <a:latin typeface="Calibri" panose="020F0502020204030204" pitchFamily="34" charset="0"/>
                          <a:ea typeface="Calibri" panose="020F0502020204030204" pitchFamily="34" charset="0"/>
                          <a:cs typeface="Times New Roman" panose="02020603050405020304" pitchFamily="18" charset="0"/>
                        </a:rPr>
                        <a:t> 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2736 </a:t>
                      </a:r>
                      <a:endParaRPr lang="en-US" sz="1100">
                        <a:effectLst/>
                      </a:endParaRPr>
                    </a:p>
                    <a:p>
                      <a:pPr marL="0" marR="0" algn="ctr">
                        <a:lnSpc>
                          <a:spcPct val="107000"/>
                        </a:lnSpc>
                        <a:spcBef>
                          <a:spcPts val="0"/>
                        </a:spcBef>
                        <a:spcAft>
                          <a:spcPts val="0"/>
                        </a:spcAft>
                      </a:pPr>
                      <a:r>
                        <a:rPr lang="en-US" sz="1200">
                          <a:effectLst/>
                        </a:rPr>
                        <a:t>0.36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2743 </a:t>
                      </a:r>
                      <a:endParaRPr lang="en-US" sz="1100">
                        <a:effectLst/>
                      </a:endParaRPr>
                    </a:p>
                    <a:p>
                      <a:pPr marL="0" marR="0" algn="ctr">
                        <a:lnSpc>
                          <a:spcPct val="107000"/>
                        </a:lnSpc>
                        <a:spcBef>
                          <a:spcPts val="0"/>
                        </a:spcBef>
                        <a:spcAft>
                          <a:spcPts val="0"/>
                        </a:spcAft>
                      </a:pPr>
                      <a:r>
                        <a:rPr lang="en-US" sz="1200">
                          <a:effectLst/>
                        </a:rPr>
                        <a:t>0.92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537746049"/>
                  </a:ext>
                </a:extLst>
              </a:tr>
              <a:tr h="397718">
                <a:tc>
                  <a:txBody>
                    <a:bodyPr/>
                    <a:lstStyle/>
                    <a:p>
                      <a:pPr marL="0" marR="0">
                        <a:lnSpc>
                          <a:spcPct val="107000"/>
                        </a:lnSpc>
                        <a:spcBef>
                          <a:spcPts val="0"/>
                        </a:spcBef>
                        <a:spcAft>
                          <a:spcPts val="0"/>
                        </a:spcAft>
                      </a:pPr>
                      <a:r>
                        <a:rPr lang="en-US" sz="1200" dirty="0" err="1">
                          <a:effectLst/>
                        </a:rPr>
                        <a:t>Tháng</a:t>
                      </a:r>
                      <a:r>
                        <a:rPr lang="en-US" sz="1200" dirty="0">
                          <a:effectLst/>
                        </a:rPr>
                        <a:t> 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2742 </a:t>
                      </a:r>
                      <a:endParaRPr lang="en-US" sz="1100">
                        <a:effectLst/>
                      </a:endParaRPr>
                    </a:p>
                    <a:p>
                      <a:pPr marL="0" marR="0" algn="ctr">
                        <a:lnSpc>
                          <a:spcPct val="107000"/>
                        </a:lnSpc>
                        <a:spcBef>
                          <a:spcPts val="0"/>
                        </a:spcBef>
                        <a:spcAft>
                          <a:spcPts val="0"/>
                        </a:spcAft>
                      </a:pPr>
                      <a:r>
                        <a:rPr lang="en-US" sz="1200">
                          <a:effectLst/>
                        </a:rPr>
                        <a:t>0.34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2713 </a:t>
                      </a:r>
                      <a:endParaRPr lang="en-US" sz="1100">
                        <a:effectLst/>
                      </a:endParaRPr>
                    </a:p>
                    <a:p>
                      <a:pPr marL="0" marR="0" algn="ctr">
                        <a:lnSpc>
                          <a:spcPct val="107000"/>
                        </a:lnSpc>
                        <a:spcBef>
                          <a:spcPts val="0"/>
                        </a:spcBef>
                        <a:spcAft>
                          <a:spcPts val="0"/>
                        </a:spcAft>
                      </a:pPr>
                      <a:r>
                        <a:rPr lang="en-US" sz="1200">
                          <a:effectLst/>
                        </a:rPr>
                        <a:t>1.04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41550561"/>
                  </a:ext>
                </a:extLst>
              </a:tr>
              <a:tr h="397718">
                <a:tc>
                  <a:txBody>
                    <a:bodyPr/>
                    <a:lstStyle/>
                    <a:p>
                      <a:pPr marL="0" marR="0">
                        <a:lnSpc>
                          <a:spcPct val="107000"/>
                        </a:lnSpc>
                        <a:spcBef>
                          <a:spcPts val="0"/>
                        </a:spcBef>
                        <a:spcAft>
                          <a:spcPts val="0"/>
                        </a:spcAft>
                      </a:pPr>
                      <a:r>
                        <a:rPr lang="en-US" sz="12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200" dirty="0">
                          <a:effectLst/>
                          <a:latin typeface="Calibri" panose="020F0502020204030204" pitchFamily="34" charset="0"/>
                          <a:ea typeface="Calibri" panose="020F0502020204030204" pitchFamily="34" charset="0"/>
                          <a:cs typeface="Times New Roman" panose="02020603050405020304" pitchFamily="18" charset="0"/>
                        </a:rPr>
                        <a:t> 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2753 </a:t>
                      </a:r>
                      <a:endParaRPr lang="en-US" sz="1100">
                        <a:effectLst/>
                      </a:endParaRPr>
                    </a:p>
                    <a:p>
                      <a:pPr marL="0" marR="0" algn="ctr">
                        <a:lnSpc>
                          <a:spcPct val="107000"/>
                        </a:lnSpc>
                        <a:spcBef>
                          <a:spcPts val="0"/>
                        </a:spcBef>
                        <a:spcAft>
                          <a:spcPts val="0"/>
                        </a:spcAft>
                      </a:pPr>
                      <a:r>
                        <a:rPr lang="en-US" sz="1200">
                          <a:effectLst/>
                        </a:rPr>
                        <a:t>0.35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2649 </a:t>
                      </a:r>
                      <a:endParaRPr lang="en-US" sz="1100">
                        <a:effectLst/>
                      </a:endParaRPr>
                    </a:p>
                    <a:p>
                      <a:pPr marL="0" marR="0" algn="ctr">
                        <a:lnSpc>
                          <a:spcPct val="107000"/>
                        </a:lnSpc>
                        <a:spcBef>
                          <a:spcPts val="0"/>
                        </a:spcBef>
                        <a:spcAft>
                          <a:spcPts val="0"/>
                        </a:spcAft>
                      </a:pPr>
                      <a:r>
                        <a:rPr lang="en-US" sz="1200">
                          <a:effectLst/>
                        </a:rPr>
                        <a:t>1.12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34443721"/>
                  </a:ext>
                </a:extLst>
              </a:tr>
              <a:tr h="397718">
                <a:tc>
                  <a:txBody>
                    <a:bodyPr/>
                    <a:lstStyle/>
                    <a:p>
                      <a:pPr marL="0" marR="0">
                        <a:lnSpc>
                          <a:spcPct val="107000"/>
                        </a:lnSpc>
                        <a:spcBef>
                          <a:spcPts val="0"/>
                        </a:spcBef>
                        <a:spcAft>
                          <a:spcPts val="0"/>
                        </a:spcAft>
                      </a:pPr>
                      <a:r>
                        <a:rPr lang="en-US" sz="1200" dirty="0" err="1">
                          <a:effectLst/>
                        </a:rPr>
                        <a:t>Tháng</a:t>
                      </a:r>
                      <a:r>
                        <a:rPr lang="en-US" sz="1200" dirty="0">
                          <a:effectLst/>
                        </a:rPr>
                        <a:t> 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2768 </a:t>
                      </a:r>
                      <a:endParaRPr lang="en-US" sz="1100">
                        <a:effectLst/>
                      </a:endParaRPr>
                    </a:p>
                    <a:p>
                      <a:pPr marL="0" marR="0" algn="ctr">
                        <a:lnSpc>
                          <a:spcPct val="107000"/>
                        </a:lnSpc>
                        <a:spcBef>
                          <a:spcPts val="0"/>
                        </a:spcBef>
                        <a:spcAft>
                          <a:spcPts val="0"/>
                        </a:spcAft>
                      </a:pPr>
                      <a:r>
                        <a:rPr lang="en-US" sz="1200">
                          <a:effectLst/>
                        </a:rPr>
                        <a:t>0.33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2584 </a:t>
                      </a:r>
                      <a:endParaRPr lang="en-US" sz="1100">
                        <a:effectLst/>
                      </a:endParaRPr>
                    </a:p>
                    <a:p>
                      <a:pPr marL="0" marR="0" algn="ctr">
                        <a:lnSpc>
                          <a:spcPct val="107000"/>
                        </a:lnSpc>
                        <a:spcBef>
                          <a:spcPts val="0"/>
                        </a:spcBef>
                        <a:spcAft>
                          <a:spcPts val="0"/>
                        </a:spcAft>
                      </a:pPr>
                      <a:r>
                        <a:rPr lang="en-US" sz="1200">
                          <a:effectLst/>
                        </a:rPr>
                        <a:t>1.09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01904817"/>
                  </a:ext>
                </a:extLst>
              </a:tr>
              <a:tr h="397718">
                <a:tc>
                  <a:txBody>
                    <a:bodyPr/>
                    <a:lstStyle/>
                    <a:p>
                      <a:pPr marL="0" marR="0">
                        <a:lnSpc>
                          <a:spcPct val="107000"/>
                        </a:lnSpc>
                        <a:spcBef>
                          <a:spcPts val="0"/>
                        </a:spcBef>
                        <a:spcAft>
                          <a:spcPts val="0"/>
                        </a:spcAft>
                      </a:pPr>
                      <a:r>
                        <a:rPr lang="en-US" sz="11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100" dirty="0">
                          <a:effectLst/>
                          <a:latin typeface="Calibri" panose="020F0502020204030204" pitchFamily="34" charset="0"/>
                          <a:ea typeface="Calibri" panose="020F0502020204030204" pitchFamily="34" charset="0"/>
                          <a:cs typeface="Times New Roman" panose="02020603050405020304" pitchFamily="18" charset="0"/>
                        </a:rPr>
                        <a:t> 6</a:t>
                      </a:r>
                    </a:p>
                  </a:txBody>
                  <a:tcPr marL="68580" marR="68580" marT="0" marB="0" anchor="b"/>
                </a:tc>
                <a:tc>
                  <a:txBody>
                    <a:bodyPr/>
                    <a:lstStyle/>
                    <a:p>
                      <a:pPr marL="0" marR="0" algn="ctr">
                        <a:lnSpc>
                          <a:spcPct val="107000"/>
                        </a:lnSpc>
                        <a:spcBef>
                          <a:spcPts val="0"/>
                        </a:spcBef>
                        <a:spcAft>
                          <a:spcPts val="0"/>
                        </a:spcAft>
                      </a:pPr>
                      <a:r>
                        <a:rPr lang="en-US" sz="1200">
                          <a:effectLst/>
                        </a:rPr>
                        <a:t>n = 2794 </a:t>
                      </a:r>
                      <a:endParaRPr lang="en-US" sz="1100">
                        <a:effectLst/>
                      </a:endParaRPr>
                    </a:p>
                    <a:p>
                      <a:pPr marL="0" marR="0" algn="ctr">
                        <a:lnSpc>
                          <a:spcPct val="107000"/>
                        </a:lnSpc>
                        <a:spcBef>
                          <a:spcPts val="0"/>
                        </a:spcBef>
                        <a:spcAft>
                          <a:spcPts val="0"/>
                        </a:spcAft>
                      </a:pPr>
                      <a:r>
                        <a:rPr lang="en-US" sz="1200">
                          <a:effectLst/>
                        </a:rPr>
                        <a:t>0.35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2583</a:t>
                      </a:r>
                      <a:endParaRPr lang="en-US" sz="1100">
                        <a:effectLst/>
                      </a:endParaRPr>
                    </a:p>
                    <a:p>
                      <a:pPr marL="0" marR="0" algn="ctr">
                        <a:lnSpc>
                          <a:spcPct val="107000"/>
                        </a:lnSpc>
                        <a:spcBef>
                          <a:spcPts val="0"/>
                        </a:spcBef>
                        <a:spcAft>
                          <a:spcPts val="0"/>
                        </a:spcAft>
                      </a:pPr>
                      <a:r>
                        <a:rPr lang="en-US" sz="1200">
                          <a:effectLst/>
                        </a:rPr>
                        <a:t> 1.15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26675668"/>
                  </a:ext>
                </a:extLst>
              </a:tr>
              <a:tr h="397718">
                <a:tc>
                  <a:txBody>
                    <a:bodyPr/>
                    <a:lstStyle/>
                    <a:p>
                      <a:pPr marL="0" marR="0">
                        <a:lnSpc>
                          <a:spcPct val="107000"/>
                        </a:lnSpc>
                        <a:spcBef>
                          <a:spcPts val="0"/>
                        </a:spcBef>
                        <a:spcAft>
                          <a:spcPts val="0"/>
                        </a:spcAft>
                      </a:pPr>
                      <a:r>
                        <a:rPr lang="en-US" sz="11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100" dirty="0">
                          <a:effectLst/>
                          <a:latin typeface="Calibri" panose="020F0502020204030204" pitchFamily="34" charset="0"/>
                          <a:ea typeface="Calibri" panose="020F0502020204030204" pitchFamily="34" charset="0"/>
                          <a:cs typeface="Times New Roman" panose="02020603050405020304" pitchFamily="18" charset="0"/>
                        </a:rPr>
                        <a:t> 7</a:t>
                      </a:r>
                    </a:p>
                  </a:txBody>
                  <a:tcPr marL="68580" marR="68580" marT="0" marB="0" anchor="b"/>
                </a:tc>
                <a:tc>
                  <a:txBody>
                    <a:bodyPr/>
                    <a:lstStyle/>
                    <a:p>
                      <a:pPr marL="0" marR="0" algn="ctr">
                        <a:lnSpc>
                          <a:spcPct val="107000"/>
                        </a:lnSpc>
                        <a:spcBef>
                          <a:spcPts val="0"/>
                        </a:spcBef>
                        <a:spcAft>
                          <a:spcPts val="0"/>
                        </a:spcAft>
                      </a:pPr>
                      <a:r>
                        <a:rPr lang="en-US" sz="1200">
                          <a:effectLst/>
                        </a:rPr>
                        <a:t>n = 2794</a:t>
                      </a:r>
                      <a:endParaRPr lang="en-US" sz="1100">
                        <a:effectLst/>
                      </a:endParaRPr>
                    </a:p>
                    <a:p>
                      <a:pPr marL="0" marR="0" algn="ctr">
                        <a:lnSpc>
                          <a:spcPct val="107000"/>
                        </a:lnSpc>
                        <a:spcBef>
                          <a:spcPts val="0"/>
                        </a:spcBef>
                        <a:spcAft>
                          <a:spcPts val="0"/>
                        </a:spcAft>
                      </a:pPr>
                      <a:r>
                        <a:rPr lang="en-US" sz="1200">
                          <a:effectLst/>
                        </a:rPr>
                        <a:t> 0.44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n = 2583</a:t>
                      </a:r>
                      <a:endParaRPr lang="en-US" sz="1100" dirty="0">
                        <a:effectLst/>
                      </a:endParaRPr>
                    </a:p>
                    <a:p>
                      <a:pPr marL="0" marR="0" algn="ctr">
                        <a:lnSpc>
                          <a:spcPct val="107000"/>
                        </a:lnSpc>
                        <a:spcBef>
                          <a:spcPts val="0"/>
                        </a:spcBef>
                        <a:spcAft>
                          <a:spcPts val="0"/>
                        </a:spcAft>
                      </a:pPr>
                      <a:r>
                        <a:rPr lang="en-US" sz="1200" dirty="0">
                          <a:effectLst/>
                        </a:rPr>
                        <a:t> 0.99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20197114"/>
                  </a:ext>
                </a:extLst>
              </a:tr>
              <a:tr h="397718">
                <a:tc>
                  <a:txBody>
                    <a:bodyPr/>
                    <a:lstStyle/>
                    <a:p>
                      <a:pPr marL="0" marR="0">
                        <a:lnSpc>
                          <a:spcPct val="107000"/>
                        </a:lnSpc>
                        <a:spcBef>
                          <a:spcPts val="0"/>
                        </a:spcBef>
                        <a:spcAft>
                          <a:spcPts val="0"/>
                        </a:spcAft>
                      </a:pPr>
                      <a:r>
                        <a:rPr lang="en-US" sz="11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100" dirty="0">
                          <a:effectLst/>
                          <a:latin typeface="Calibri" panose="020F0502020204030204" pitchFamily="34" charset="0"/>
                          <a:ea typeface="Calibri" panose="020F0502020204030204" pitchFamily="34" charset="0"/>
                          <a:cs typeface="Times New Roman" panose="02020603050405020304" pitchFamily="18" charset="0"/>
                        </a:rPr>
                        <a:t> 8</a:t>
                      </a:r>
                    </a:p>
                  </a:txBody>
                  <a:tcPr marL="68580" marR="68580" marT="0" marB="0" anchor="b"/>
                </a:tc>
                <a:tc>
                  <a:txBody>
                    <a:bodyPr/>
                    <a:lstStyle/>
                    <a:p>
                      <a:pPr marL="0" marR="0" algn="ctr">
                        <a:lnSpc>
                          <a:spcPct val="107000"/>
                        </a:lnSpc>
                        <a:spcBef>
                          <a:spcPts val="0"/>
                        </a:spcBef>
                        <a:spcAft>
                          <a:spcPts val="0"/>
                        </a:spcAft>
                      </a:pPr>
                      <a:r>
                        <a:rPr lang="en-US" sz="1200">
                          <a:effectLst/>
                        </a:rPr>
                        <a:t>n = 2790 </a:t>
                      </a:r>
                      <a:endParaRPr lang="en-US" sz="1100">
                        <a:effectLst/>
                      </a:endParaRPr>
                    </a:p>
                    <a:p>
                      <a:pPr marL="0" marR="0" algn="ctr">
                        <a:lnSpc>
                          <a:spcPct val="107000"/>
                        </a:lnSpc>
                        <a:spcBef>
                          <a:spcPts val="0"/>
                        </a:spcBef>
                        <a:spcAft>
                          <a:spcPts val="0"/>
                        </a:spcAft>
                      </a:pPr>
                      <a:r>
                        <a:rPr lang="en-US" sz="1200">
                          <a:effectLst/>
                        </a:rPr>
                        <a:t>0.45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2581 </a:t>
                      </a:r>
                      <a:endParaRPr lang="en-US" sz="1100">
                        <a:effectLst/>
                      </a:endParaRPr>
                    </a:p>
                    <a:p>
                      <a:pPr marL="0" marR="0" algn="ctr">
                        <a:lnSpc>
                          <a:spcPct val="107000"/>
                        </a:lnSpc>
                        <a:spcBef>
                          <a:spcPts val="0"/>
                        </a:spcBef>
                        <a:spcAft>
                          <a:spcPts val="0"/>
                        </a:spcAft>
                      </a:pPr>
                      <a:r>
                        <a:rPr lang="en-US" sz="1200">
                          <a:effectLst/>
                        </a:rPr>
                        <a:t>0.99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2363423"/>
                  </a:ext>
                </a:extLst>
              </a:tr>
              <a:tr h="397718">
                <a:tc>
                  <a:txBody>
                    <a:bodyPr/>
                    <a:lstStyle/>
                    <a:p>
                      <a:pPr marL="0" marR="0">
                        <a:lnSpc>
                          <a:spcPct val="107000"/>
                        </a:lnSpc>
                        <a:spcBef>
                          <a:spcPts val="0"/>
                        </a:spcBef>
                        <a:spcAft>
                          <a:spcPts val="0"/>
                        </a:spcAft>
                      </a:pPr>
                      <a:r>
                        <a:rPr lang="en-US" sz="11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100" dirty="0">
                          <a:effectLst/>
                          <a:latin typeface="Calibri" panose="020F0502020204030204" pitchFamily="34" charset="0"/>
                          <a:ea typeface="Calibri" panose="020F0502020204030204" pitchFamily="34" charset="0"/>
                          <a:cs typeface="Times New Roman" panose="02020603050405020304" pitchFamily="18" charset="0"/>
                        </a:rPr>
                        <a:t> 9</a:t>
                      </a:r>
                    </a:p>
                  </a:txBody>
                  <a:tcPr marL="68580" marR="68580" marT="0" marB="0" anchor="b"/>
                </a:tc>
                <a:tc>
                  <a:txBody>
                    <a:bodyPr/>
                    <a:lstStyle/>
                    <a:p>
                      <a:pPr marL="0" marR="0" algn="ctr">
                        <a:lnSpc>
                          <a:spcPct val="107000"/>
                        </a:lnSpc>
                        <a:spcBef>
                          <a:spcPts val="0"/>
                        </a:spcBef>
                        <a:spcAft>
                          <a:spcPts val="0"/>
                        </a:spcAft>
                      </a:pPr>
                      <a:r>
                        <a:rPr lang="en-US" sz="1200">
                          <a:effectLst/>
                        </a:rPr>
                        <a:t>n = 2787 </a:t>
                      </a:r>
                      <a:endParaRPr lang="en-US" sz="1100">
                        <a:effectLst/>
                      </a:endParaRPr>
                    </a:p>
                    <a:p>
                      <a:pPr marL="0" marR="0" algn="ctr">
                        <a:lnSpc>
                          <a:spcPct val="107000"/>
                        </a:lnSpc>
                        <a:spcBef>
                          <a:spcPts val="0"/>
                        </a:spcBef>
                        <a:spcAft>
                          <a:spcPts val="0"/>
                        </a:spcAft>
                      </a:pPr>
                      <a:r>
                        <a:rPr lang="en-US" sz="1200">
                          <a:effectLst/>
                        </a:rPr>
                        <a:t>0.57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2599 </a:t>
                      </a:r>
                      <a:endParaRPr lang="en-US" sz="1100">
                        <a:effectLst/>
                      </a:endParaRPr>
                    </a:p>
                    <a:p>
                      <a:pPr marL="0" marR="0" algn="ctr">
                        <a:lnSpc>
                          <a:spcPct val="107000"/>
                        </a:lnSpc>
                        <a:spcBef>
                          <a:spcPts val="0"/>
                        </a:spcBef>
                        <a:spcAft>
                          <a:spcPts val="0"/>
                        </a:spcAft>
                      </a:pPr>
                      <a:r>
                        <a:rPr lang="en-US" sz="1200">
                          <a:effectLst/>
                        </a:rPr>
                        <a:t>0.96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34263382"/>
                  </a:ext>
                </a:extLst>
              </a:tr>
              <a:tr h="397718">
                <a:tc>
                  <a:txBody>
                    <a:bodyPr/>
                    <a:lstStyle/>
                    <a:p>
                      <a:pPr marL="0" marR="0">
                        <a:lnSpc>
                          <a:spcPct val="107000"/>
                        </a:lnSpc>
                        <a:spcBef>
                          <a:spcPts val="0"/>
                        </a:spcBef>
                        <a:spcAft>
                          <a:spcPts val="0"/>
                        </a:spcAft>
                      </a:pPr>
                      <a:r>
                        <a:rPr lang="en-US" sz="11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100" dirty="0">
                          <a:effectLst/>
                          <a:latin typeface="Calibri" panose="020F0502020204030204" pitchFamily="34" charset="0"/>
                          <a:ea typeface="Calibri" panose="020F0502020204030204" pitchFamily="34" charset="0"/>
                          <a:cs typeface="Times New Roman" panose="02020603050405020304" pitchFamily="18" charset="0"/>
                        </a:rPr>
                        <a:t> 10</a:t>
                      </a:r>
                    </a:p>
                  </a:txBody>
                  <a:tcPr marL="68580" marR="68580" marT="0" marB="0" anchor="b"/>
                </a:tc>
                <a:tc>
                  <a:txBody>
                    <a:bodyPr/>
                    <a:lstStyle/>
                    <a:p>
                      <a:pPr marL="0" marR="0" algn="ctr">
                        <a:lnSpc>
                          <a:spcPct val="107000"/>
                        </a:lnSpc>
                        <a:spcBef>
                          <a:spcPts val="0"/>
                        </a:spcBef>
                        <a:spcAft>
                          <a:spcPts val="0"/>
                        </a:spcAft>
                      </a:pPr>
                      <a:r>
                        <a:rPr lang="en-US" sz="1200">
                          <a:effectLst/>
                        </a:rPr>
                        <a:t>n = 2779</a:t>
                      </a:r>
                      <a:endParaRPr lang="en-US" sz="1100">
                        <a:effectLst/>
                      </a:endParaRPr>
                    </a:p>
                    <a:p>
                      <a:pPr marL="0" marR="0" algn="ctr">
                        <a:lnSpc>
                          <a:spcPct val="107000"/>
                        </a:lnSpc>
                        <a:spcBef>
                          <a:spcPts val="0"/>
                        </a:spcBef>
                        <a:spcAft>
                          <a:spcPts val="0"/>
                        </a:spcAft>
                      </a:pPr>
                      <a:r>
                        <a:rPr lang="en-US" sz="1200">
                          <a:effectLst/>
                        </a:rPr>
                        <a:t> 0.47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2622 </a:t>
                      </a:r>
                      <a:endParaRPr lang="en-US" sz="1100">
                        <a:effectLst/>
                      </a:endParaRPr>
                    </a:p>
                    <a:p>
                      <a:pPr marL="0" marR="0" algn="ctr">
                        <a:lnSpc>
                          <a:spcPct val="107000"/>
                        </a:lnSpc>
                        <a:spcBef>
                          <a:spcPts val="0"/>
                        </a:spcBef>
                        <a:spcAft>
                          <a:spcPts val="0"/>
                        </a:spcAft>
                      </a:pPr>
                      <a:r>
                        <a:rPr lang="en-US" sz="1200">
                          <a:effectLst/>
                        </a:rPr>
                        <a:t>0.68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82449301"/>
                  </a:ext>
                </a:extLst>
              </a:tr>
              <a:tr h="397718">
                <a:tc>
                  <a:txBody>
                    <a:bodyPr/>
                    <a:lstStyle/>
                    <a:p>
                      <a:pPr marL="0" marR="0">
                        <a:lnSpc>
                          <a:spcPct val="107000"/>
                        </a:lnSpc>
                        <a:spcBef>
                          <a:spcPts val="0"/>
                        </a:spcBef>
                        <a:spcAft>
                          <a:spcPts val="0"/>
                        </a:spcAft>
                      </a:pPr>
                      <a:r>
                        <a:rPr lang="en-US" sz="11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100" dirty="0">
                          <a:effectLst/>
                          <a:latin typeface="Calibri" panose="020F0502020204030204" pitchFamily="34" charset="0"/>
                          <a:ea typeface="Calibri" panose="020F0502020204030204" pitchFamily="34" charset="0"/>
                          <a:cs typeface="Times New Roman" panose="02020603050405020304" pitchFamily="18" charset="0"/>
                        </a:rPr>
                        <a:t> 11</a:t>
                      </a:r>
                    </a:p>
                  </a:txBody>
                  <a:tcPr marL="68580" marR="68580" marT="0" marB="0" anchor="b"/>
                </a:tc>
                <a:tc>
                  <a:txBody>
                    <a:bodyPr/>
                    <a:lstStyle/>
                    <a:p>
                      <a:pPr marL="0" marR="0" algn="ctr">
                        <a:lnSpc>
                          <a:spcPct val="107000"/>
                        </a:lnSpc>
                        <a:spcBef>
                          <a:spcPts val="0"/>
                        </a:spcBef>
                        <a:spcAft>
                          <a:spcPts val="0"/>
                        </a:spcAft>
                      </a:pPr>
                      <a:r>
                        <a:rPr lang="en-US" sz="1200">
                          <a:effectLst/>
                        </a:rPr>
                        <a:t>n = 2781</a:t>
                      </a:r>
                      <a:endParaRPr lang="en-US" sz="1100">
                        <a:effectLst/>
                      </a:endParaRPr>
                    </a:p>
                    <a:p>
                      <a:pPr marL="0" marR="0" algn="ctr">
                        <a:lnSpc>
                          <a:spcPct val="107000"/>
                        </a:lnSpc>
                        <a:spcBef>
                          <a:spcPts val="0"/>
                        </a:spcBef>
                        <a:spcAft>
                          <a:spcPts val="0"/>
                        </a:spcAft>
                      </a:pPr>
                      <a:r>
                        <a:rPr lang="en-US" sz="1200">
                          <a:effectLst/>
                        </a:rPr>
                        <a:t> 0.68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effectLst/>
                        </a:rPr>
                        <a:t>n = 2650 </a:t>
                      </a:r>
                      <a:endParaRPr lang="en-US" sz="1100">
                        <a:effectLst/>
                      </a:endParaRPr>
                    </a:p>
                    <a:p>
                      <a:pPr marL="0" marR="0" algn="ctr">
                        <a:lnSpc>
                          <a:spcPct val="107000"/>
                        </a:lnSpc>
                        <a:spcBef>
                          <a:spcPts val="0"/>
                        </a:spcBef>
                        <a:spcAft>
                          <a:spcPts val="0"/>
                        </a:spcAft>
                      </a:pPr>
                      <a:r>
                        <a:rPr lang="en-US" sz="1200">
                          <a:effectLst/>
                        </a:rPr>
                        <a:t>0.92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6925853"/>
                  </a:ext>
                </a:extLst>
              </a:tr>
              <a:tr h="397718">
                <a:tc>
                  <a:txBody>
                    <a:bodyPr/>
                    <a:lstStyle/>
                    <a:p>
                      <a:pPr marL="0" marR="0">
                        <a:lnSpc>
                          <a:spcPct val="107000"/>
                        </a:lnSpc>
                        <a:spcBef>
                          <a:spcPts val="0"/>
                        </a:spcBef>
                        <a:spcAft>
                          <a:spcPts val="0"/>
                        </a:spcAft>
                      </a:pPr>
                      <a:r>
                        <a:rPr lang="en-US" sz="1100" dirty="0" err="1">
                          <a:effectLst/>
                          <a:latin typeface="Calibri" panose="020F0502020204030204" pitchFamily="34" charset="0"/>
                          <a:ea typeface="Calibri" panose="020F0502020204030204" pitchFamily="34" charset="0"/>
                          <a:cs typeface="Times New Roman" panose="02020603050405020304" pitchFamily="18" charset="0"/>
                        </a:rPr>
                        <a:t>Tháng</a:t>
                      </a:r>
                      <a:r>
                        <a:rPr lang="en-US" sz="1100" dirty="0">
                          <a:effectLst/>
                          <a:latin typeface="Calibri" panose="020F0502020204030204" pitchFamily="34" charset="0"/>
                          <a:ea typeface="Calibri" panose="020F0502020204030204" pitchFamily="34" charset="0"/>
                          <a:cs typeface="Times New Roman" panose="02020603050405020304" pitchFamily="18" charset="0"/>
                        </a:rPr>
                        <a:t> 12</a:t>
                      </a:r>
                    </a:p>
                  </a:txBody>
                  <a:tcPr marL="68580" marR="68580" marT="0" marB="0" anchor="b"/>
                </a:tc>
                <a:tc>
                  <a:txBody>
                    <a:bodyPr/>
                    <a:lstStyle/>
                    <a:p>
                      <a:pPr marL="0" marR="0" algn="ctr">
                        <a:lnSpc>
                          <a:spcPct val="107000"/>
                        </a:lnSpc>
                        <a:spcBef>
                          <a:spcPts val="0"/>
                        </a:spcBef>
                        <a:spcAft>
                          <a:spcPts val="0"/>
                        </a:spcAft>
                      </a:pPr>
                      <a:r>
                        <a:rPr lang="en-US" sz="1200">
                          <a:effectLst/>
                        </a:rPr>
                        <a:t>n = 2775 </a:t>
                      </a:r>
                      <a:endParaRPr lang="en-US" sz="1100">
                        <a:effectLst/>
                      </a:endParaRPr>
                    </a:p>
                    <a:p>
                      <a:pPr marL="0" marR="0" algn="ctr">
                        <a:lnSpc>
                          <a:spcPct val="107000"/>
                        </a:lnSpc>
                        <a:spcBef>
                          <a:spcPts val="0"/>
                        </a:spcBef>
                        <a:spcAft>
                          <a:spcPts val="0"/>
                        </a:spcAft>
                      </a:pPr>
                      <a:r>
                        <a:rPr lang="en-US" sz="1200">
                          <a:effectLst/>
                        </a:rPr>
                        <a:t>0.69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dirty="0">
                          <a:effectLst/>
                        </a:rPr>
                        <a:t>n = 2692 </a:t>
                      </a:r>
                      <a:endParaRPr lang="en-US" sz="1100" dirty="0">
                        <a:effectLst/>
                      </a:endParaRPr>
                    </a:p>
                    <a:p>
                      <a:pPr marL="0" marR="0" algn="ctr">
                        <a:lnSpc>
                          <a:spcPct val="107000"/>
                        </a:lnSpc>
                        <a:spcBef>
                          <a:spcPts val="0"/>
                        </a:spcBef>
                        <a:spcAft>
                          <a:spcPts val="0"/>
                        </a:spcAft>
                      </a:pPr>
                      <a:r>
                        <a:rPr lang="en-US" sz="1200" dirty="0">
                          <a:effectLst/>
                        </a:rPr>
                        <a:t>1.1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46762428"/>
                  </a:ext>
                </a:extLst>
              </a:tr>
            </a:tbl>
          </a:graphicData>
        </a:graphic>
      </p:graphicFrame>
    </p:spTree>
    <p:extLst>
      <p:ext uri="{BB962C8B-B14F-4D97-AF65-F5344CB8AC3E}">
        <p14:creationId xmlns:p14="http://schemas.microsoft.com/office/powerpoint/2010/main" val="3319925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QUẢ</a:t>
            </a:r>
          </a:p>
        </p:txBody>
      </p:sp>
      <p:sp>
        <p:nvSpPr>
          <p:cNvPr id="3" name="Content Placeholder 2"/>
          <p:cNvSpPr>
            <a:spLocks noGrp="1"/>
          </p:cNvSpPr>
          <p:nvPr>
            <p:ph idx="1"/>
          </p:nvPr>
        </p:nvSpPr>
        <p:spPr>
          <a:xfrm>
            <a:off x="71774" y="1143000"/>
            <a:ext cx="8615025" cy="4983163"/>
          </a:xfrm>
        </p:spPr>
        <p:txBody>
          <a:bodyPr/>
          <a:lstStyle/>
          <a:p>
            <a:r>
              <a:rPr lang="en-US" b="1" dirty="0" err="1">
                <a:latin typeface="Calibri (Body)"/>
              </a:rPr>
              <a:t>Chất</a:t>
            </a:r>
            <a:r>
              <a:rPr lang="en-US" b="1" dirty="0">
                <a:latin typeface="Calibri (Body)"/>
              </a:rPr>
              <a:t> l</a:t>
            </a:r>
            <a:r>
              <a:rPr lang="vi-VN" b="1" dirty="0">
                <a:latin typeface="Calibri (Body)"/>
              </a:rPr>
              <a:t>ư</a:t>
            </a:r>
            <a:r>
              <a:rPr lang="en-US" b="1" dirty="0" err="1">
                <a:latin typeface="Calibri (Body)"/>
              </a:rPr>
              <a:t>ợng</a:t>
            </a:r>
            <a:r>
              <a:rPr lang="en-US" b="1" dirty="0">
                <a:latin typeface="Calibri (Body)"/>
              </a:rPr>
              <a:t> </a:t>
            </a:r>
            <a:r>
              <a:rPr lang="en-US" b="1" dirty="0" err="1">
                <a:latin typeface="Calibri (Body)"/>
              </a:rPr>
              <a:t>dịch</a:t>
            </a:r>
            <a:r>
              <a:rPr lang="en-US" b="1" dirty="0">
                <a:latin typeface="Calibri (Body)"/>
              </a:rPr>
              <a:t> </a:t>
            </a:r>
            <a:r>
              <a:rPr lang="en-US" b="1" dirty="0" err="1">
                <a:latin typeface="Calibri (Body)"/>
              </a:rPr>
              <a:t>vụ</a:t>
            </a:r>
            <a:r>
              <a:rPr lang="en-US" b="1" dirty="0">
                <a:latin typeface="Calibri (Body)"/>
              </a:rPr>
              <a:t> </a:t>
            </a:r>
            <a:r>
              <a:rPr lang="en-US" b="1" dirty="0" err="1">
                <a:latin typeface="Calibri (Body)"/>
              </a:rPr>
              <a:t>theo</a:t>
            </a:r>
            <a:r>
              <a:rPr lang="en-US" b="1" dirty="0">
                <a:latin typeface="Calibri (Body)"/>
              </a:rPr>
              <a:t> quan </a:t>
            </a:r>
            <a:r>
              <a:rPr lang="en-US" b="1" dirty="0" err="1">
                <a:latin typeface="Calibri (Body)"/>
              </a:rPr>
              <a:t>điểm</a:t>
            </a:r>
            <a:r>
              <a:rPr lang="en-US" b="1" dirty="0">
                <a:latin typeface="Calibri (Body)"/>
              </a:rPr>
              <a:t> </a:t>
            </a:r>
            <a:r>
              <a:rPr lang="en-US" b="1" dirty="0" err="1">
                <a:latin typeface="Calibri (Body)"/>
              </a:rPr>
              <a:t>của</a:t>
            </a:r>
            <a:r>
              <a:rPr lang="en-US" b="1" dirty="0">
                <a:latin typeface="Calibri (Body)"/>
              </a:rPr>
              <a:t> </a:t>
            </a:r>
            <a:r>
              <a:rPr lang="en-US" b="1" dirty="0" err="1">
                <a:latin typeface="Calibri (Body)"/>
              </a:rPr>
              <a:t>nhân</a:t>
            </a:r>
            <a:r>
              <a:rPr lang="en-US" b="1" dirty="0">
                <a:latin typeface="Calibri (Body)"/>
              </a:rPr>
              <a:t> </a:t>
            </a:r>
            <a:r>
              <a:rPr lang="en-US" b="1" dirty="0" err="1">
                <a:latin typeface="Calibri (Body)"/>
              </a:rPr>
              <a:t>viên</a:t>
            </a:r>
            <a:r>
              <a:rPr lang="en-US" b="1" dirty="0">
                <a:latin typeface="Calibri (Body)"/>
              </a:rPr>
              <a:t> y </a:t>
            </a:r>
            <a:r>
              <a:rPr lang="en-US" b="1" dirty="0" err="1">
                <a:latin typeface="Calibri (Body)"/>
              </a:rPr>
              <a:t>tế</a:t>
            </a:r>
            <a:endParaRPr lang="en-US" b="1" dirty="0">
              <a:latin typeface="Calibri (Body)"/>
            </a:endParaRPr>
          </a:p>
          <a:p>
            <a:pPr>
              <a:buFontTx/>
              <a:buChar char="-"/>
            </a:pPr>
            <a:r>
              <a:rPr lang="en-US" dirty="0">
                <a:latin typeface="Calibri (Body)"/>
              </a:rPr>
              <a:t>Tăng </a:t>
            </a:r>
            <a:r>
              <a:rPr lang="en-US" dirty="0" err="1">
                <a:latin typeface="Calibri (Body)"/>
              </a:rPr>
              <a:t>áp</a:t>
            </a:r>
            <a:r>
              <a:rPr lang="en-US" dirty="0">
                <a:latin typeface="Calibri (Body)"/>
              </a:rPr>
              <a:t> </a:t>
            </a:r>
            <a:r>
              <a:rPr lang="en-US" dirty="0" err="1">
                <a:latin typeface="Calibri (Body)"/>
              </a:rPr>
              <a:t>lực</a:t>
            </a:r>
            <a:r>
              <a:rPr lang="en-US" dirty="0">
                <a:latin typeface="Calibri (Body)"/>
              </a:rPr>
              <a:t> </a:t>
            </a:r>
            <a:r>
              <a:rPr lang="en-US" dirty="0" err="1">
                <a:latin typeface="Calibri (Body)"/>
              </a:rPr>
              <a:t>và</a:t>
            </a:r>
            <a:r>
              <a:rPr lang="en-US" dirty="0">
                <a:latin typeface="Calibri (Body)"/>
              </a:rPr>
              <a:t> </a:t>
            </a:r>
            <a:r>
              <a:rPr lang="en-US" dirty="0" err="1">
                <a:latin typeface="Calibri (Body)"/>
              </a:rPr>
              <a:t>khối</a:t>
            </a:r>
            <a:r>
              <a:rPr lang="en-US" dirty="0">
                <a:latin typeface="Calibri (Body)"/>
              </a:rPr>
              <a:t> </a:t>
            </a:r>
            <a:r>
              <a:rPr lang="en-US" dirty="0" err="1">
                <a:latin typeface="Calibri (Body)"/>
              </a:rPr>
              <a:t>lượng</a:t>
            </a:r>
            <a:r>
              <a:rPr lang="en-US" dirty="0">
                <a:latin typeface="Calibri (Body)"/>
              </a:rPr>
              <a:t> </a:t>
            </a:r>
            <a:r>
              <a:rPr lang="en-US" dirty="0" err="1">
                <a:latin typeface="Calibri (Body)"/>
              </a:rPr>
              <a:t>công</a:t>
            </a:r>
            <a:r>
              <a:rPr lang="en-US" dirty="0">
                <a:latin typeface="Calibri (Body)"/>
              </a:rPr>
              <a:t> </a:t>
            </a:r>
            <a:r>
              <a:rPr lang="en-US" dirty="0" err="1">
                <a:latin typeface="Calibri (Body)"/>
              </a:rPr>
              <a:t>việc</a:t>
            </a:r>
            <a:r>
              <a:rPr lang="en-US" dirty="0">
                <a:latin typeface="Calibri (Body)"/>
              </a:rPr>
              <a:t> do </a:t>
            </a:r>
            <a:r>
              <a:rPr lang="en-US" dirty="0" err="1">
                <a:latin typeface="Calibri (Body)"/>
              </a:rPr>
              <a:t>phải</a:t>
            </a:r>
            <a:r>
              <a:rPr lang="en-US" dirty="0">
                <a:latin typeface="Calibri (Body)"/>
              </a:rPr>
              <a:t> </a:t>
            </a:r>
            <a:r>
              <a:rPr lang="en-US" dirty="0" err="1">
                <a:latin typeface="Calibri (Body)"/>
              </a:rPr>
              <a:t>thu</a:t>
            </a:r>
            <a:r>
              <a:rPr lang="en-US" dirty="0">
                <a:latin typeface="Calibri (Body)"/>
              </a:rPr>
              <a:t> </a:t>
            </a:r>
            <a:r>
              <a:rPr lang="en-US" dirty="0" err="1">
                <a:latin typeface="Calibri (Body)"/>
              </a:rPr>
              <a:t>phí</a:t>
            </a:r>
            <a:endParaRPr lang="en-US" dirty="0">
              <a:latin typeface="Calibri (Body)"/>
            </a:endParaRPr>
          </a:p>
          <a:p>
            <a:pPr>
              <a:buFontTx/>
              <a:buChar char="-"/>
            </a:pPr>
            <a:r>
              <a:rPr lang="en-US" dirty="0" err="1">
                <a:latin typeface="Calibri (Body)"/>
              </a:rPr>
              <a:t>Chất</a:t>
            </a:r>
            <a:r>
              <a:rPr lang="en-US" dirty="0">
                <a:latin typeface="Calibri (Body)"/>
              </a:rPr>
              <a:t> l</a:t>
            </a:r>
            <a:r>
              <a:rPr lang="vi-VN" dirty="0">
                <a:latin typeface="Calibri (Body)"/>
              </a:rPr>
              <a:t>ư</a:t>
            </a:r>
            <a:r>
              <a:rPr lang="en-US" dirty="0" err="1">
                <a:latin typeface="Calibri (Body)"/>
              </a:rPr>
              <a:t>ợng</a:t>
            </a:r>
            <a:r>
              <a:rPr lang="en-US" dirty="0">
                <a:latin typeface="Calibri (Body)"/>
              </a:rPr>
              <a:t> </a:t>
            </a:r>
            <a:r>
              <a:rPr lang="en-US" dirty="0" err="1">
                <a:latin typeface="Calibri (Body)"/>
              </a:rPr>
              <a:t>dịch</a:t>
            </a:r>
            <a:r>
              <a:rPr lang="en-US" dirty="0">
                <a:latin typeface="Calibri (Body)"/>
              </a:rPr>
              <a:t> </a:t>
            </a:r>
            <a:r>
              <a:rPr lang="en-US" dirty="0" err="1">
                <a:latin typeface="Calibri (Body)"/>
              </a:rPr>
              <a:t>vụ</a:t>
            </a:r>
            <a:r>
              <a:rPr lang="en-US" dirty="0">
                <a:latin typeface="Calibri (Body)"/>
              </a:rPr>
              <a:t> </a:t>
            </a:r>
            <a:r>
              <a:rPr lang="en-US" dirty="0" err="1">
                <a:latin typeface="Calibri (Body)"/>
              </a:rPr>
              <a:t>vẫn</a:t>
            </a:r>
            <a:r>
              <a:rPr lang="en-US" dirty="0">
                <a:latin typeface="Calibri (Body)"/>
              </a:rPr>
              <a:t> </a:t>
            </a:r>
            <a:r>
              <a:rPr lang="en-US" dirty="0" err="1">
                <a:latin typeface="Calibri (Body)"/>
              </a:rPr>
              <a:t>được</a:t>
            </a:r>
            <a:r>
              <a:rPr lang="en-US" dirty="0">
                <a:latin typeface="Calibri (Body)"/>
              </a:rPr>
              <a:t> </a:t>
            </a:r>
            <a:r>
              <a:rPr lang="en-US" dirty="0" err="1">
                <a:latin typeface="Calibri (Body)"/>
              </a:rPr>
              <a:t>duy</a:t>
            </a:r>
            <a:r>
              <a:rPr lang="en-US" dirty="0">
                <a:latin typeface="Calibri (Body)"/>
              </a:rPr>
              <a:t> </a:t>
            </a:r>
            <a:r>
              <a:rPr lang="en-US" dirty="0" err="1">
                <a:latin typeface="Calibri (Body)"/>
              </a:rPr>
              <a:t>trì</a:t>
            </a:r>
            <a:r>
              <a:rPr lang="en-US" dirty="0">
                <a:latin typeface="Calibri (Body)"/>
              </a:rPr>
              <a:t> </a:t>
            </a:r>
            <a:r>
              <a:rPr lang="en-US" dirty="0" err="1">
                <a:latin typeface="Calibri (Body)"/>
              </a:rPr>
              <a:t>nh</a:t>
            </a:r>
            <a:r>
              <a:rPr lang="vi-VN" dirty="0">
                <a:latin typeface="Calibri (Body)"/>
              </a:rPr>
              <a:t>ư</a:t>
            </a:r>
            <a:r>
              <a:rPr lang="en-US" dirty="0">
                <a:latin typeface="Calibri (Body)"/>
              </a:rPr>
              <a:t> </a:t>
            </a:r>
            <a:r>
              <a:rPr lang="en-US" dirty="0" err="1">
                <a:latin typeface="Calibri (Body)"/>
              </a:rPr>
              <a:t>tr</a:t>
            </a:r>
            <a:r>
              <a:rPr lang="vi-VN" dirty="0">
                <a:latin typeface="Calibri (Body)"/>
              </a:rPr>
              <a:t>ư</a:t>
            </a:r>
            <a:r>
              <a:rPr lang="en-US" dirty="0" err="1">
                <a:latin typeface="Calibri (Body)"/>
              </a:rPr>
              <a:t>ớc</a:t>
            </a:r>
            <a:r>
              <a:rPr lang="en-US" dirty="0">
                <a:latin typeface="Calibri (Body)"/>
              </a:rPr>
              <a:t> </a:t>
            </a:r>
            <a:r>
              <a:rPr lang="en-US" dirty="0" err="1">
                <a:latin typeface="Calibri (Body)"/>
              </a:rPr>
              <a:t>khi</a:t>
            </a:r>
            <a:r>
              <a:rPr lang="en-US" dirty="0">
                <a:latin typeface="Calibri (Body)"/>
              </a:rPr>
              <a:t> </a:t>
            </a:r>
            <a:r>
              <a:rPr lang="en-US" dirty="0" err="1">
                <a:latin typeface="Calibri (Body)"/>
              </a:rPr>
              <a:t>áp</a:t>
            </a:r>
            <a:r>
              <a:rPr lang="en-US" dirty="0">
                <a:latin typeface="Calibri (Body)"/>
              </a:rPr>
              <a:t> </a:t>
            </a:r>
            <a:r>
              <a:rPr lang="en-US" dirty="0" err="1">
                <a:latin typeface="Calibri (Body)"/>
              </a:rPr>
              <a:t>dụng</a:t>
            </a:r>
            <a:r>
              <a:rPr lang="en-US" dirty="0">
                <a:latin typeface="Calibri (Body)"/>
              </a:rPr>
              <a:t> </a:t>
            </a:r>
            <a:r>
              <a:rPr lang="en-US" dirty="0" err="1">
                <a:latin typeface="Calibri (Body)"/>
              </a:rPr>
              <a:t>thu</a:t>
            </a:r>
            <a:r>
              <a:rPr lang="en-US" dirty="0">
                <a:latin typeface="Calibri (Body)"/>
              </a:rPr>
              <a:t> </a:t>
            </a:r>
            <a:r>
              <a:rPr lang="en-US" dirty="0" err="1">
                <a:latin typeface="Calibri (Body)"/>
              </a:rPr>
              <a:t>phí</a:t>
            </a:r>
            <a:endParaRPr lang="en-US" dirty="0">
              <a:latin typeface="Calibri (Body)"/>
            </a:endParaRPr>
          </a:p>
          <a:p>
            <a:r>
              <a:rPr lang="en-US" sz="1800" i="1" dirty="0"/>
              <a:t>“</a:t>
            </a:r>
            <a:r>
              <a:rPr lang="en-US" sz="1800" i="1" dirty="0" err="1"/>
              <a:t>Không</a:t>
            </a:r>
            <a:r>
              <a:rPr lang="en-US" sz="1800" i="1" dirty="0"/>
              <a:t>, </a:t>
            </a:r>
            <a:r>
              <a:rPr lang="en-US" sz="1800" i="1" dirty="0" err="1"/>
              <a:t>nói</a:t>
            </a:r>
            <a:r>
              <a:rPr lang="en-US" sz="1800" i="1" dirty="0"/>
              <a:t> </a:t>
            </a:r>
            <a:r>
              <a:rPr lang="en-US" sz="1800" i="1" dirty="0" err="1"/>
              <a:t>chung</a:t>
            </a:r>
            <a:r>
              <a:rPr lang="en-US" sz="1800" i="1" dirty="0"/>
              <a:t> </a:t>
            </a:r>
            <a:r>
              <a:rPr lang="en-US" sz="1800" i="1" dirty="0" err="1"/>
              <a:t>về</a:t>
            </a:r>
            <a:r>
              <a:rPr lang="en-US" sz="1800" i="1" dirty="0"/>
              <a:t> </a:t>
            </a:r>
            <a:r>
              <a:rPr lang="en-US" sz="1800" i="1" dirty="0" err="1"/>
              <a:t>cái</a:t>
            </a:r>
            <a:r>
              <a:rPr lang="en-US" sz="1800" i="1" dirty="0"/>
              <a:t> </a:t>
            </a:r>
            <a:r>
              <a:rPr lang="en-US" sz="1800" i="1" dirty="0" err="1"/>
              <a:t>mặt</a:t>
            </a:r>
            <a:r>
              <a:rPr lang="en-US" sz="1800" i="1" dirty="0"/>
              <a:t> </a:t>
            </a:r>
            <a:r>
              <a:rPr lang="en-US" sz="1800" i="1" dirty="0" err="1"/>
              <a:t>nhân</a:t>
            </a:r>
            <a:r>
              <a:rPr lang="en-US" sz="1800" i="1" dirty="0"/>
              <a:t> </a:t>
            </a:r>
            <a:r>
              <a:rPr lang="en-US" sz="1800" i="1" dirty="0" err="1"/>
              <a:t>viên</a:t>
            </a:r>
            <a:r>
              <a:rPr lang="en-US" sz="1800" i="1" dirty="0"/>
              <a:t> </a:t>
            </a:r>
            <a:r>
              <a:rPr lang="en-US" sz="1800" i="1" dirty="0" err="1"/>
              <a:t>em</a:t>
            </a:r>
            <a:r>
              <a:rPr lang="en-US" sz="1800" i="1" dirty="0"/>
              <a:t> </a:t>
            </a:r>
            <a:r>
              <a:rPr lang="en-US" sz="1800" i="1" dirty="0" err="1"/>
              <a:t>thấy</a:t>
            </a:r>
            <a:r>
              <a:rPr lang="en-US" sz="1800" i="1" dirty="0"/>
              <a:t> </a:t>
            </a:r>
            <a:r>
              <a:rPr lang="en-US" sz="1800" i="1" dirty="0" err="1"/>
              <a:t>thì</a:t>
            </a:r>
            <a:r>
              <a:rPr lang="en-US" sz="1800" i="1" dirty="0"/>
              <a:t> </a:t>
            </a:r>
            <a:r>
              <a:rPr lang="en-US" sz="1800" i="1" dirty="0" err="1"/>
              <a:t>là</a:t>
            </a:r>
            <a:r>
              <a:rPr lang="en-US" sz="1800" i="1" dirty="0"/>
              <a:t> </a:t>
            </a:r>
            <a:r>
              <a:rPr lang="en-US" sz="1800" i="1" dirty="0" err="1"/>
              <a:t>vẫn</a:t>
            </a:r>
            <a:r>
              <a:rPr lang="en-US" sz="1800" i="1" dirty="0"/>
              <a:t> </a:t>
            </a:r>
            <a:r>
              <a:rPr lang="en-US" sz="1800" i="1" dirty="0" err="1"/>
              <a:t>như</a:t>
            </a:r>
            <a:r>
              <a:rPr lang="en-US" sz="1800" i="1" dirty="0"/>
              <a:t> </a:t>
            </a:r>
            <a:r>
              <a:rPr lang="en-US" sz="1800" i="1" dirty="0" err="1"/>
              <a:t>thế</a:t>
            </a:r>
            <a:r>
              <a:rPr lang="en-US" sz="1800" i="1" dirty="0"/>
              <a:t>. </a:t>
            </a:r>
            <a:r>
              <a:rPr lang="en-US" sz="1800" i="1" dirty="0" err="1"/>
              <a:t>Vẫn</a:t>
            </a:r>
            <a:r>
              <a:rPr lang="en-US" sz="1800" i="1" dirty="0"/>
              <a:t> </a:t>
            </a:r>
            <a:r>
              <a:rPr lang="en-US" sz="1800" i="1" dirty="0" err="1"/>
              <a:t>như</a:t>
            </a:r>
            <a:r>
              <a:rPr lang="en-US" sz="1800" i="1" dirty="0"/>
              <a:t> </a:t>
            </a:r>
            <a:r>
              <a:rPr lang="en-US" sz="1800" i="1" dirty="0" err="1"/>
              <a:t>cái</a:t>
            </a:r>
            <a:r>
              <a:rPr lang="en-US" sz="1800" i="1" dirty="0"/>
              <a:t> </a:t>
            </a:r>
            <a:r>
              <a:rPr lang="en-US" sz="1800" i="1" dirty="0" err="1"/>
              <a:t>lúc</a:t>
            </a:r>
            <a:r>
              <a:rPr lang="en-US" sz="1800" i="1" dirty="0"/>
              <a:t> </a:t>
            </a:r>
            <a:r>
              <a:rPr lang="en-US" sz="1800" i="1" dirty="0" err="1"/>
              <a:t>là</a:t>
            </a:r>
            <a:r>
              <a:rPr lang="en-US" sz="1800" i="1" dirty="0"/>
              <a:t> </a:t>
            </a:r>
            <a:r>
              <a:rPr lang="en-US" sz="1800" i="1" dirty="0" err="1"/>
              <a:t>chưa</a:t>
            </a:r>
            <a:r>
              <a:rPr lang="en-US" sz="1800" i="1" dirty="0"/>
              <a:t> </a:t>
            </a:r>
            <a:r>
              <a:rPr lang="en-US" sz="1800" i="1" dirty="0" err="1"/>
              <a:t>thu</a:t>
            </a:r>
            <a:r>
              <a:rPr lang="en-US" sz="1800" i="1" dirty="0"/>
              <a:t> </a:t>
            </a:r>
            <a:r>
              <a:rPr lang="en-US" sz="1800" i="1" dirty="0" err="1"/>
              <a:t>phí</a:t>
            </a:r>
            <a:r>
              <a:rPr lang="en-US" sz="1800" i="1" dirty="0"/>
              <a:t>. </a:t>
            </a:r>
            <a:r>
              <a:rPr lang="en-US" sz="1800" i="1" dirty="0" err="1"/>
              <a:t>Có</a:t>
            </a:r>
            <a:r>
              <a:rPr lang="en-US" sz="1800" i="1" dirty="0"/>
              <a:t> </a:t>
            </a:r>
            <a:r>
              <a:rPr lang="en-US" sz="1800" i="1" dirty="0" err="1"/>
              <a:t>nghĩa</a:t>
            </a:r>
            <a:r>
              <a:rPr lang="en-US" sz="1800" i="1" dirty="0"/>
              <a:t> </a:t>
            </a:r>
            <a:r>
              <a:rPr lang="en-US" sz="1800" i="1" dirty="0" err="1"/>
              <a:t>là</a:t>
            </a:r>
            <a:r>
              <a:rPr lang="en-US" sz="1800" i="1" dirty="0"/>
              <a:t> </a:t>
            </a:r>
            <a:r>
              <a:rPr lang="en-US" sz="1800" i="1" dirty="0" err="1"/>
              <a:t>giờ</a:t>
            </a:r>
            <a:r>
              <a:rPr lang="en-US" sz="1800" i="1" dirty="0"/>
              <a:t> </a:t>
            </a:r>
            <a:r>
              <a:rPr lang="en-US" sz="1800" i="1" dirty="0" err="1"/>
              <a:t>giấc</a:t>
            </a:r>
            <a:r>
              <a:rPr lang="en-US" sz="1800" i="1" dirty="0"/>
              <a:t>, </a:t>
            </a:r>
            <a:r>
              <a:rPr lang="en-US" sz="1800" i="1" dirty="0" err="1"/>
              <a:t>chất</a:t>
            </a:r>
            <a:r>
              <a:rPr lang="en-US" sz="1800" i="1" dirty="0"/>
              <a:t> </a:t>
            </a:r>
            <a:r>
              <a:rPr lang="en-US" sz="1800" i="1" dirty="0" err="1"/>
              <a:t>lượng</a:t>
            </a:r>
            <a:r>
              <a:rPr lang="en-US" sz="1800" i="1" dirty="0"/>
              <a:t> </a:t>
            </a:r>
            <a:r>
              <a:rPr lang="en-US" sz="1800" i="1" dirty="0" err="1"/>
              <a:t>phục</a:t>
            </a:r>
            <a:r>
              <a:rPr lang="en-US" sz="1800" i="1" dirty="0"/>
              <a:t> </a:t>
            </a:r>
            <a:r>
              <a:rPr lang="en-US" sz="1800" i="1" dirty="0" err="1"/>
              <a:t>vụ</a:t>
            </a:r>
            <a:r>
              <a:rPr lang="en-US" sz="1800" i="1" dirty="0"/>
              <a:t> </a:t>
            </a:r>
            <a:r>
              <a:rPr lang="en-US" sz="1800" i="1" dirty="0" err="1"/>
              <a:t>vẫn</a:t>
            </a:r>
            <a:r>
              <a:rPr lang="en-US" sz="1800" i="1" dirty="0"/>
              <a:t> </a:t>
            </a:r>
            <a:r>
              <a:rPr lang="en-US" sz="1800" i="1" dirty="0" err="1"/>
              <a:t>như</a:t>
            </a:r>
            <a:r>
              <a:rPr lang="en-US" sz="1800" i="1" dirty="0"/>
              <a:t> </a:t>
            </a:r>
            <a:r>
              <a:rPr lang="en-US" sz="1800" i="1" dirty="0" err="1"/>
              <a:t>thế</a:t>
            </a:r>
            <a:r>
              <a:rPr lang="en-US" sz="1800" i="1" dirty="0"/>
              <a:t>, </a:t>
            </a:r>
            <a:r>
              <a:rPr lang="en-US" sz="1800" i="1" dirty="0" err="1"/>
              <a:t>không</a:t>
            </a:r>
            <a:r>
              <a:rPr lang="en-US" sz="1800" i="1" dirty="0"/>
              <a:t> </a:t>
            </a:r>
            <a:r>
              <a:rPr lang="en-US" sz="1800" i="1" dirty="0" err="1"/>
              <a:t>có</a:t>
            </a:r>
            <a:r>
              <a:rPr lang="en-US" sz="1800" i="1" dirty="0"/>
              <a:t> </a:t>
            </a:r>
            <a:r>
              <a:rPr lang="en-US" sz="1800" i="1" dirty="0" err="1"/>
              <a:t>sự</a:t>
            </a:r>
            <a:r>
              <a:rPr lang="en-US" sz="1800" i="1" dirty="0"/>
              <a:t> </a:t>
            </a:r>
            <a:r>
              <a:rPr lang="en-US" sz="1800" i="1" dirty="0" err="1"/>
              <a:t>thay</a:t>
            </a:r>
            <a:r>
              <a:rPr lang="en-US" sz="1800" i="1" dirty="0"/>
              <a:t> </a:t>
            </a:r>
            <a:r>
              <a:rPr lang="en-US" sz="1800" i="1" dirty="0" err="1"/>
              <a:t>đổi</a:t>
            </a:r>
            <a:r>
              <a:rPr lang="en-US" sz="1800" i="1" dirty="0"/>
              <a:t>. </a:t>
            </a:r>
            <a:r>
              <a:rPr lang="en-US" sz="1800" i="1" dirty="0" err="1"/>
              <a:t>Khám</a:t>
            </a:r>
            <a:r>
              <a:rPr lang="en-US" sz="1800" i="1" dirty="0"/>
              <a:t> </a:t>
            </a:r>
            <a:r>
              <a:rPr lang="en-US" sz="1800" i="1" dirty="0" err="1"/>
              <a:t>bệnh</a:t>
            </a:r>
            <a:r>
              <a:rPr lang="en-US" sz="1800" i="1" dirty="0"/>
              <a:t> </a:t>
            </a:r>
            <a:r>
              <a:rPr lang="en-US" sz="1800" i="1" dirty="0" err="1"/>
              <a:t>cũng</a:t>
            </a:r>
            <a:r>
              <a:rPr lang="en-US" sz="1800" i="1" dirty="0"/>
              <a:t> </a:t>
            </a:r>
            <a:r>
              <a:rPr lang="en-US" sz="1800" i="1" dirty="0" err="1"/>
              <a:t>vẫn</a:t>
            </a:r>
            <a:r>
              <a:rPr lang="en-US" sz="1800" i="1" dirty="0"/>
              <a:t> </a:t>
            </a:r>
            <a:r>
              <a:rPr lang="en-US" sz="1800" i="1" dirty="0" err="1"/>
              <a:t>thế</a:t>
            </a:r>
            <a:r>
              <a:rPr lang="en-US" sz="1800" i="1" dirty="0"/>
              <a:t>, </a:t>
            </a:r>
            <a:r>
              <a:rPr lang="en-US" sz="1800" i="1" dirty="0" err="1"/>
              <a:t>tần</a:t>
            </a:r>
            <a:r>
              <a:rPr lang="en-US" sz="1800" i="1" dirty="0"/>
              <a:t> </a:t>
            </a:r>
            <a:r>
              <a:rPr lang="en-US" sz="1800" i="1" dirty="0" err="1"/>
              <a:t>suất</a:t>
            </a:r>
            <a:r>
              <a:rPr lang="en-US" sz="1800" i="1" dirty="0"/>
              <a:t> </a:t>
            </a:r>
            <a:r>
              <a:rPr lang="en-US" sz="1800" i="1" dirty="0" err="1"/>
              <a:t>vẫn</a:t>
            </a:r>
            <a:r>
              <a:rPr lang="en-US" sz="1800" i="1" dirty="0"/>
              <a:t> </a:t>
            </a:r>
            <a:r>
              <a:rPr lang="en-US" sz="1800" i="1" dirty="0" err="1"/>
              <a:t>đầy</a:t>
            </a:r>
            <a:r>
              <a:rPr lang="en-US" sz="1800" i="1" dirty="0"/>
              <a:t> </a:t>
            </a:r>
            <a:r>
              <a:rPr lang="en-US" sz="1800" i="1" dirty="0" err="1"/>
              <a:t>đủ</a:t>
            </a:r>
            <a:r>
              <a:rPr lang="en-US" sz="1800" i="1" dirty="0"/>
              <a:t>. </a:t>
            </a:r>
            <a:r>
              <a:rPr lang="en-US" sz="1800" i="1" dirty="0" err="1"/>
              <a:t>Và</a:t>
            </a:r>
            <a:r>
              <a:rPr lang="en-US" sz="1800" i="1" dirty="0"/>
              <a:t> </a:t>
            </a:r>
            <a:r>
              <a:rPr lang="en-US" sz="1800" i="1" dirty="0" err="1"/>
              <a:t>kể</a:t>
            </a:r>
            <a:r>
              <a:rPr lang="en-US" sz="1800" i="1" dirty="0"/>
              <a:t> </a:t>
            </a:r>
            <a:r>
              <a:rPr lang="en-US" sz="1800" i="1" dirty="0" err="1"/>
              <a:t>cả</a:t>
            </a:r>
            <a:r>
              <a:rPr lang="en-US" sz="1800" i="1" dirty="0"/>
              <a:t> </a:t>
            </a:r>
            <a:r>
              <a:rPr lang="en-US" sz="1800" i="1" dirty="0" err="1"/>
              <a:t>tần</a:t>
            </a:r>
            <a:r>
              <a:rPr lang="en-US" sz="1800" i="1" dirty="0"/>
              <a:t> </a:t>
            </a:r>
            <a:r>
              <a:rPr lang="en-US" sz="1800" i="1" dirty="0" err="1"/>
              <a:t>suất</a:t>
            </a:r>
            <a:r>
              <a:rPr lang="en-US" sz="1800" i="1" dirty="0"/>
              <a:t> </a:t>
            </a:r>
            <a:r>
              <a:rPr lang="en-US" sz="1800" i="1" dirty="0" err="1"/>
              <a:t>về</a:t>
            </a:r>
            <a:r>
              <a:rPr lang="en-US" sz="1800" i="1" dirty="0"/>
              <a:t> </a:t>
            </a:r>
            <a:r>
              <a:rPr lang="en-US" sz="1800" i="1" dirty="0" err="1"/>
              <a:t>tư</a:t>
            </a:r>
            <a:r>
              <a:rPr lang="en-US" sz="1800" i="1" dirty="0"/>
              <a:t> </a:t>
            </a:r>
            <a:r>
              <a:rPr lang="en-US" sz="1800" i="1" dirty="0" err="1"/>
              <a:t>vấn</a:t>
            </a:r>
            <a:r>
              <a:rPr lang="en-US" sz="1800" i="1" dirty="0"/>
              <a:t> </a:t>
            </a:r>
            <a:r>
              <a:rPr lang="en-US" sz="1800" i="1" dirty="0" err="1"/>
              <a:t>lẫn</a:t>
            </a:r>
            <a:r>
              <a:rPr lang="en-US" sz="1800" i="1" dirty="0"/>
              <a:t> </a:t>
            </a:r>
            <a:r>
              <a:rPr lang="en-US" sz="1800" i="1" dirty="0" err="1"/>
              <a:t>khám</a:t>
            </a:r>
            <a:r>
              <a:rPr lang="en-US" sz="1800" i="1" dirty="0"/>
              <a:t> </a:t>
            </a:r>
            <a:r>
              <a:rPr lang="en-US" sz="1800" i="1" dirty="0" err="1"/>
              <a:t>đầy</a:t>
            </a:r>
            <a:r>
              <a:rPr lang="en-US" sz="1800" i="1" dirty="0"/>
              <a:t> </a:t>
            </a:r>
            <a:r>
              <a:rPr lang="en-US" sz="1800" i="1" dirty="0" err="1"/>
              <a:t>đủ</a:t>
            </a:r>
            <a:r>
              <a:rPr lang="en-US" sz="1800" i="1" dirty="0"/>
              <a:t>. </a:t>
            </a:r>
            <a:r>
              <a:rPr lang="en-US" sz="1800" i="1" dirty="0" err="1"/>
              <a:t>Vâng</a:t>
            </a:r>
            <a:r>
              <a:rPr lang="en-US" sz="1800" i="1" dirty="0"/>
              <a:t>. </a:t>
            </a:r>
            <a:r>
              <a:rPr lang="en-US" sz="1800" i="1" dirty="0" err="1"/>
              <a:t>Rồi</a:t>
            </a:r>
            <a:r>
              <a:rPr lang="en-US" sz="1800" i="1" dirty="0"/>
              <a:t> </a:t>
            </a:r>
            <a:r>
              <a:rPr lang="en-US" sz="1800" i="1" dirty="0" err="1"/>
              <a:t>cả</a:t>
            </a:r>
            <a:r>
              <a:rPr lang="en-US" sz="1800" i="1" dirty="0"/>
              <a:t> </a:t>
            </a:r>
            <a:r>
              <a:rPr lang="en-US" sz="1800" i="1" dirty="0" err="1"/>
              <a:t>lịch</a:t>
            </a:r>
            <a:r>
              <a:rPr lang="en-US" sz="1800" i="1" dirty="0"/>
              <a:t> </a:t>
            </a:r>
            <a:r>
              <a:rPr lang="en-US" sz="1800" i="1" dirty="0" err="1"/>
              <a:t>xét</a:t>
            </a:r>
            <a:r>
              <a:rPr lang="en-US" sz="1800" i="1" dirty="0"/>
              <a:t> </a:t>
            </a:r>
            <a:r>
              <a:rPr lang="en-US" sz="1800" i="1" dirty="0" err="1"/>
              <a:t>nghiệm</a:t>
            </a:r>
            <a:r>
              <a:rPr lang="en-US" sz="1800" i="1" dirty="0"/>
              <a:t> </a:t>
            </a:r>
            <a:r>
              <a:rPr lang="en-US" sz="1800" i="1" dirty="0" err="1"/>
              <a:t>đầy</a:t>
            </a:r>
            <a:r>
              <a:rPr lang="en-US" sz="1800" i="1" dirty="0"/>
              <a:t> </a:t>
            </a:r>
            <a:r>
              <a:rPr lang="en-US" sz="1800" i="1" dirty="0" err="1"/>
              <a:t>đủ</a:t>
            </a:r>
            <a:r>
              <a:rPr lang="en-US" sz="1800" i="1" dirty="0"/>
              <a:t>. </a:t>
            </a:r>
            <a:r>
              <a:rPr lang="en-US" sz="1800" i="1" dirty="0" err="1"/>
              <a:t>Về</a:t>
            </a:r>
            <a:r>
              <a:rPr lang="en-US" sz="1800" i="1" dirty="0"/>
              <a:t> </a:t>
            </a:r>
            <a:r>
              <a:rPr lang="en-US" sz="1800" i="1" dirty="0" err="1"/>
              <a:t>mặt</a:t>
            </a:r>
            <a:r>
              <a:rPr lang="en-US" sz="1800" i="1" dirty="0"/>
              <a:t> </a:t>
            </a:r>
            <a:r>
              <a:rPr lang="en-US" sz="1800" i="1" dirty="0" err="1"/>
              <a:t>chuyên</a:t>
            </a:r>
            <a:r>
              <a:rPr lang="en-US" sz="1800" i="1" dirty="0"/>
              <a:t> </a:t>
            </a:r>
            <a:r>
              <a:rPr lang="en-US" sz="1800" i="1" dirty="0" err="1"/>
              <a:t>môn</a:t>
            </a:r>
            <a:r>
              <a:rPr lang="en-US" sz="1800" i="1" dirty="0"/>
              <a:t> </a:t>
            </a:r>
            <a:r>
              <a:rPr lang="en-US" sz="1800" i="1" dirty="0" err="1"/>
              <a:t>vẫn</a:t>
            </a:r>
            <a:r>
              <a:rPr lang="en-US" sz="1800" i="1" dirty="0"/>
              <a:t> </a:t>
            </a:r>
            <a:r>
              <a:rPr lang="en-US" sz="1800" i="1" dirty="0" err="1"/>
              <a:t>như</a:t>
            </a:r>
            <a:r>
              <a:rPr lang="en-US" sz="1800" i="1" dirty="0"/>
              <a:t> </a:t>
            </a:r>
            <a:r>
              <a:rPr lang="en-US" sz="1800" i="1" dirty="0" err="1"/>
              <a:t>thế</a:t>
            </a:r>
            <a:r>
              <a:rPr lang="en-US" sz="1800" i="1" dirty="0"/>
              <a:t>, </a:t>
            </a:r>
            <a:r>
              <a:rPr lang="en-US" sz="1800" i="1" dirty="0" err="1"/>
              <a:t>không</a:t>
            </a:r>
            <a:r>
              <a:rPr lang="en-US" sz="1800" i="1" dirty="0"/>
              <a:t> </a:t>
            </a:r>
            <a:r>
              <a:rPr lang="en-US" sz="1800" i="1" dirty="0" err="1"/>
              <a:t>có</a:t>
            </a:r>
            <a:r>
              <a:rPr lang="en-US" sz="1800" i="1" dirty="0"/>
              <a:t> </a:t>
            </a:r>
            <a:r>
              <a:rPr lang="en-US" sz="1800" i="1" dirty="0" err="1"/>
              <a:t>sự</a:t>
            </a:r>
            <a:r>
              <a:rPr lang="en-US" sz="1800" i="1" dirty="0"/>
              <a:t> </a:t>
            </a:r>
            <a:r>
              <a:rPr lang="en-US" sz="1800" i="1" dirty="0" err="1"/>
              <a:t>thay</a:t>
            </a:r>
            <a:r>
              <a:rPr lang="en-US" sz="1800" i="1" dirty="0"/>
              <a:t> </a:t>
            </a:r>
            <a:r>
              <a:rPr lang="en-US" sz="1800" i="1" dirty="0" err="1"/>
              <a:t>đổi</a:t>
            </a:r>
            <a:r>
              <a:rPr lang="en-US" sz="1800" i="1" dirty="0"/>
              <a:t>. </a:t>
            </a:r>
            <a:r>
              <a:rPr lang="en-US" sz="1800" i="1" dirty="0" err="1"/>
              <a:t>Bảo</a:t>
            </a:r>
            <a:r>
              <a:rPr lang="en-US" sz="1800" i="1" dirty="0"/>
              <a:t> </a:t>
            </a:r>
            <a:r>
              <a:rPr lang="en-US" sz="1800" i="1" dirty="0" err="1"/>
              <a:t>vệ</a:t>
            </a:r>
            <a:r>
              <a:rPr lang="en-US" sz="1800" i="1" dirty="0"/>
              <a:t> </a:t>
            </a:r>
            <a:r>
              <a:rPr lang="en-US" sz="1800" i="1" dirty="0" err="1"/>
              <a:t>thì</a:t>
            </a:r>
            <a:r>
              <a:rPr lang="en-US" sz="1800" i="1" dirty="0"/>
              <a:t> </a:t>
            </a:r>
            <a:r>
              <a:rPr lang="en-US" sz="1800" i="1" dirty="0" err="1"/>
              <a:t>ngày</a:t>
            </a:r>
            <a:r>
              <a:rPr lang="en-US" sz="1800" i="1" dirty="0"/>
              <a:t> 3 ca, </a:t>
            </a:r>
            <a:r>
              <a:rPr lang="en-US" sz="1800" i="1" dirty="0" err="1"/>
              <a:t>trông</a:t>
            </a:r>
            <a:r>
              <a:rPr lang="en-US" sz="1800" i="1" dirty="0"/>
              <a:t> </a:t>
            </a:r>
            <a:r>
              <a:rPr lang="en-US" sz="1800" i="1" dirty="0" err="1"/>
              <a:t>xe</a:t>
            </a:r>
            <a:r>
              <a:rPr lang="en-US" sz="1800" i="1" dirty="0"/>
              <a:t>.” (Điều </a:t>
            </a:r>
            <a:r>
              <a:rPr lang="en-US" sz="1800" i="1" dirty="0" err="1"/>
              <a:t>dưỡng</a:t>
            </a:r>
            <a:r>
              <a:rPr lang="en-US" sz="1800" i="1" dirty="0"/>
              <a:t>) </a:t>
            </a:r>
            <a:endParaRPr lang="en-US" sz="1800" dirty="0"/>
          </a:p>
          <a:p>
            <a:r>
              <a:rPr lang="en-US" sz="1800" i="1" dirty="0"/>
              <a:t>“</a:t>
            </a:r>
            <a:r>
              <a:rPr lang="en-US" sz="1800" i="1" dirty="0" err="1"/>
              <a:t>Các</a:t>
            </a:r>
            <a:r>
              <a:rPr lang="en-US" sz="1800" i="1" dirty="0"/>
              <a:t> </a:t>
            </a:r>
            <a:r>
              <a:rPr lang="en-US" sz="1800" i="1" dirty="0" err="1"/>
              <a:t>bộ</a:t>
            </a:r>
            <a:r>
              <a:rPr lang="en-US" sz="1800" i="1" dirty="0"/>
              <a:t> </a:t>
            </a:r>
            <a:r>
              <a:rPr lang="en-US" sz="1800" i="1" dirty="0" err="1"/>
              <a:t>phận</a:t>
            </a:r>
            <a:r>
              <a:rPr lang="en-US" sz="1800" i="1" dirty="0"/>
              <a:t> </a:t>
            </a:r>
            <a:r>
              <a:rPr lang="en-US" sz="1800" i="1" dirty="0" err="1"/>
              <a:t>mình</a:t>
            </a:r>
            <a:r>
              <a:rPr lang="en-US" sz="1800" i="1" dirty="0"/>
              <a:t> </a:t>
            </a:r>
            <a:r>
              <a:rPr lang="en-US" sz="1800" i="1" dirty="0" err="1"/>
              <a:t>phục</a:t>
            </a:r>
            <a:r>
              <a:rPr lang="en-US" sz="1800" i="1" dirty="0"/>
              <a:t> </a:t>
            </a:r>
            <a:r>
              <a:rPr lang="en-US" sz="1800" i="1" dirty="0" err="1"/>
              <a:t>vụ</a:t>
            </a:r>
            <a:r>
              <a:rPr lang="en-US" sz="1800" i="1" dirty="0"/>
              <a:t> </a:t>
            </a:r>
            <a:r>
              <a:rPr lang="en-US" sz="1800" i="1" dirty="0" err="1"/>
              <a:t>bệnh</a:t>
            </a:r>
            <a:r>
              <a:rPr lang="en-US" sz="1800" i="1" dirty="0"/>
              <a:t> </a:t>
            </a:r>
            <a:r>
              <a:rPr lang="en-US" sz="1800" i="1" dirty="0" err="1"/>
              <a:t>nhân</a:t>
            </a:r>
            <a:r>
              <a:rPr lang="en-US" sz="1800" i="1" dirty="0"/>
              <a:t> </a:t>
            </a:r>
            <a:r>
              <a:rPr lang="en-US" sz="1800" i="1" dirty="0" err="1"/>
              <a:t>không</a:t>
            </a:r>
            <a:r>
              <a:rPr lang="en-US" sz="1800" i="1" dirty="0"/>
              <a:t> </a:t>
            </a:r>
            <a:r>
              <a:rPr lang="en-US" sz="1800" i="1" dirty="0" err="1"/>
              <a:t>có</a:t>
            </a:r>
            <a:r>
              <a:rPr lang="en-US" sz="1800" i="1" dirty="0"/>
              <a:t> </a:t>
            </a:r>
            <a:r>
              <a:rPr lang="en-US" sz="1800" i="1" dirty="0" err="1"/>
              <a:t>gì</a:t>
            </a:r>
            <a:r>
              <a:rPr lang="en-US" sz="1800" i="1" dirty="0"/>
              <a:t> </a:t>
            </a:r>
            <a:r>
              <a:rPr lang="en-US" sz="1800" i="1" dirty="0" err="1"/>
              <a:t>thay</a:t>
            </a:r>
            <a:r>
              <a:rPr lang="en-US" sz="1800" i="1" dirty="0"/>
              <a:t> </a:t>
            </a:r>
            <a:r>
              <a:rPr lang="en-US" sz="1800" i="1" dirty="0" err="1"/>
              <a:t>đổi</a:t>
            </a:r>
            <a:r>
              <a:rPr lang="en-US" sz="1800" i="1" dirty="0"/>
              <a:t> </a:t>
            </a:r>
            <a:r>
              <a:rPr lang="en-US" sz="1800" i="1" dirty="0" err="1"/>
              <a:t>nhiều</a:t>
            </a:r>
            <a:r>
              <a:rPr lang="en-US" sz="1800" i="1" dirty="0"/>
              <a:t> </a:t>
            </a:r>
            <a:r>
              <a:rPr lang="en-US" sz="1800" i="1" dirty="0" err="1"/>
              <a:t>mà</a:t>
            </a:r>
            <a:r>
              <a:rPr lang="en-US" sz="1800" i="1" dirty="0"/>
              <a:t> </a:t>
            </a:r>
            <a:r>
              <a:rPr lang="en-US" sz="1800" i="1" dirty="0" err="1"/>
              <a:t>có</a:t>
            </a:r>
            <a:r>
              <a:rPr lang="en-US" sz="1800" i="1" dirty="0"/>
              <a:t> </a:t>
            </a:r>
            <a:r>
              <a:rPr lang="en-US" sz="1800" i="1" dirty="0" err="1"/>
              <a:t>khi</a:t>
            </a:r>
            <a:r>
              <a:rPr lang="en-US" sz="1800" i="1" dirty="0"/>
              <a:t> </a:t>
            </a:r>
            <a:r>
              <a:rPr lang="en-US" sz="1800" i="1" dirty="0" err="1"/>
              <a:t>còn</a:t>
            </a:r>
            <a:r>
              <a:rPr lang="en-US" sz="1800" i="1" dirty="0"/>
              <a:t> </a:t>
            </a:r>
            <a:r>
              <a:rPr lang="en-US" sz="1800" i="1" dirty="0" err="1"/>
              <a:t>phải</a:t>
            </a:r>
            <a:r>
              <a:rPr lang="en-US" sz="1800" i="1" dirty="0"/>
              <a:t> tăng </a:t>
            </a:r>
            <a:r>
              <a:rPr lang="en-US" sz="1800" i="1" dirty="0" err="1"/>
              <a:t>thêm</a:t>
            </a:r>
            <a:r>
              <a:rPr lang="en-US" sz="1800" i="1" dirty="0"/>
              <a:t> </a:t>
            </a:r>
            <a:r>
              <a:rPr lang="en-US" sz="1800" i="1" dirty="0" err="1"/>
              <a:t>tần</a:t>
            </a:r>
            <a:r>
              <a:rPr lang="en-US" sz="1800" i="1" dirty="0"/>
              <a:t> </a:t>
            </a:r>
            <a:r>
              <a:rPr lang="en-US" sz="1800" i="1" dirty="0" err="1"/>
              <a:t>suất</a:t>
            </a:r>
            <a:r>
              <a:rPr lang="en-US" sz="1800" i="1" dirty="0"/>
              <a:t> </a:t>
            </a:r>
            <a:r>
              <a:rPr lang="en-US" sz="1800" i="1" dirty="0" err="1"/>
              <a:t>làm</a:t>
            </a:r>
            <a:r>
              <a:rPr lang="en-US" sz="1800" i="1" dirty="0"/>
              <a:t> </a:t>
            </a:r>
            <a:r>
              <a:rPr lang="en-US" sz="1800" i="1" dirty="0" err="1"/>
              <a:t>việc</a:t>
            </a:r>
            <a:r>
              <a:rPr lang="en-US" sz="1800" i="1" dirty="0"/>
              <a:t> </a:t>
            </a:r>
            <a:r>
              <a:rPr lang="en-US" sz="1800" i="1" dirty="0" err="1"/>
              <a:t>bởi</a:t>
            </a:r>
            <a:r>
              <a:rPr lang="en-US" sz="1800" i="1" dirty="0"/>
              <a:t> </a:t>
            </a:r>
            <a:r>
              <a:rPr lang="en-US" sz="1800" i="1" dirty="0" err="1"/>
              <a:t>bộ</a:t>
            </a:r>
            <a:r>
              <a:rPr lang="en-US" sz="1800" i="1" dirty="0"/>
              <a:t> </a:t>
            </a:r>
            <a:r>
              <a:rPr lang="en-US" sz="1800" i="1" dirty="0" err="1"/>
              <a:t>phận</a:t>
            </a:r>
            <a:r>
              <a:rPr lang="en-US" sz="1800" i="1" dirty="0"/>
              <a:t> </a:t>
            </a:r>
            <a:r>
              <a:rPr lang="en-US" sz="1800" i="1" dirty="0" err="1"/>
              <a:t>tư</a:t>
            </a:r>
            <a:r>
              <a:rPr lang="en-US" sz="1800" i="1" dirty="0"/>
              <a:t> </a:t>
            </a:r>
            <a:r>
              <a:rPr lang="en-US" sz="1800" i="1" dirty="0" err="1"/>
              <a:t>vấn</a:t>
            </a:r>
            <a:r>
              <a:rPr lang="en-US" sz="1800" i="1" dirty="0"/>
              <a:t> </a:t>
            </a:r>
            <a:r>
              <a:rPr lang="en-US" sz="1800" i="1" dirty="0" err="1"/>
              <a:t>sẽ</a:t>
            </a:r>
            <a:r>
              <a:rPr lang="en-US" sz="1800" i="1" dirty="0"/>
              <a:t> </a:t>
            </a:r>
            <a:r>
              <a:rPr lang="en-US" sz="1800" i="1" dirty="0" err="1"/>
              <a:t>phải</a:t>
            </a:r>
            <a:r>
              <a:rPr lang="en-US" sz="1800" i="1" dirty="0"/>
              <a:t> tăng </a:t>
            </a:r>
            <a:r>
              <a:rPr lang="en-US" sz="1800" i="1" dirty="0" err="1"/>
              <a:t>phần</a:t>
            </a:r>
            <a:r>
              <a:rPr lang="en-US" sz="1800" i="1" dirty="0"/>
              <a:t> </a:t>
            </a:r>
            <a:r>
              <a:rPr lang="en-US" sz="1800" i="1" dirty="0" err="1"/>
              <a:t>tư</a:t>
            </a:r>
            <a:r>
              <a:rPr lang="en-US" sz="1800" i="1" dirty="0"/>
              <a:t> </a:t>
            </a:r>
            <a:r>
              <a:rPr lang="en-US" sz="1800" i="1" dirty="0" err="1"/>
              <a:t>vấn</a:t>
            </a:r>
            <a:r>
              <a:rPr lang="en-US" sz="1800" i="1" dirty="0"/>
              <a:t> </a:t>
            </a:r>
            <a:r>
              <a:rPr lang="en-US" sz="1800" i="1" dirty="0" err="1"/>
              <a:t>về</a:t>
            </a:r>
            <a:r>
              <a:rPr lang="en-US" sz="1800" i="1" dirty="0"/>
              <a:t> </a:t>
            </a:r>
            <a:r>
              <a:rPr lang="en-US" sz="1800" i="1" dirty="0" err="1"/>
              <a:t>đóng</a:t>
            </a:r>
            <a:r>
              <a:rPr lang="en-US" sz="1800" i="1" dirty="0"/>
              <a:t> </a:t>
            </a:r>
            <a:r>
              <a:rPr lang="en-US" sz="1800" i="1" dirty="0" err="1"/>
              <a:t>phí</a:t>
            </a:r>
            <a:r>
              <a:rPr lang="en-US" sz="1800" i="1" dirty="0"/>
              <a:t> </a:t>
            </a:r>
            <a:r>
              <a:rPr lang="en-US" sz="1800" i="1" dirty="0" err="1"/>
              <a:t>cho</a:t>
            </a:r>
            <a:r>
              <a:rPr lang="en-US" sz="1800" i="1" dirty="0"/>
              <a:t> </a:t>
            </a:r>
            <a:r>
              <a:rPr lang="en-US" sz="1800" i="1" dirty="0" err="1"/>
              <a:t>bệnh</a:t>
            </a:r>
            <a:r>
              <a:rPr lang="en-US" sz="1800" i="1" dirty="0"/>
              <a:t> </a:t>
            </a:r>
            <a:r>
              <a:rPr lang="en-US" sz="1800" i="1" dirty="0" err="1"/>
              <a:t>nhân</a:t>
            </a:r>
            <a:r>
              <a:rPr lang="en-US" sz="1800" i="1" dirty="0"/>
              <a:t>. </a:t>
            </a:r>
            <a:r>
              <a:rPr lang="en-US" sz="1800" i="1" dirty="0" err="1"/>
              <a:t>Bộ</a:t>
            </a:r>
            <a:r>
              <a:rPr lang="en-US" sz="1800" i="1" dirty="0"/>
              <a:t> </a:t>
            </a:r>
            <a:r>
              <a:rPr lang="en-US" sz="1800" i="1" dirty="0" err="1"/>
              <a:t>phận</a:t>
            </a:r>
            <a:r>
              <a:rPr lang="en-US" sz="1800" i="1" dirty="0"/>
              <a:t> </a:t>
            </a:r>
            <a:r>
              <a:rPr lang="en-US" sz="1800" i="1" dirty="0" err="1"/>
              <a:t>phòng</a:t>
            </a:r>
            <a:r>
              <a:rPr lang="en-US" sz="1800" i="1" dirty="0"/>
              <a:t> </a:t>
            </a:r>
            <a:r>
              <a:rPr lang="en-US" sz="1800" i="1" dirty="0" err="1"/>
              <a:t>khám</a:t>
            </a:r>
            <a:r>
              <a:rPr lang="en-US" sz="1800" i="1" dirty="0"/>
              <a:t> </a:t>
            </a:r>
            <a:r>
              <a:rPr lang="en-US" sz="1800" i="1" dirty="0" err="1"/>
              <a:t>cũng</a:t>
            </a:r>
            <a:r>
              <a:rPr lang="en-US" sz="1800" i="1" dirty="0"/>
              <a:t> </a:t>
            </a:r>
            <a:r>
              <a:rPr lang="en-US" sz="1800" i="1" dirty="0" err="1"/>
              <a:t>có</a:t>
            </a:r>
            <a:r>
              <a:rPr lang="en-US" sz="1800" i="1" dirty="0"/>
              <a:t> </a:t>
            </a:r>
            <a:r>
              <a:rPr lang="en-US" sz="1800" i="1" dirty="0" err="1"/>
              <a:t>khi</a:t>
            </a:r>
            <a:r>
              <a:rPr lang="en-US" sz="1800" i="1" dirty="0"/>
              <a:t> </a:t>
            </a:r>
            <a:r>
              <a:rPr lang="en-US" sz="1800" i="1" dirty="0" err="1"/>
              <a:t>phải</a:t>
            </a:r>
            <a:r>
              <a:rPr lang="en-US" sz="1800" i="1" dirty="0"/>
              <a:t> </a:t>
            </a:r>
            <a:r>
              <a:rPr lang="en-US" sz="1800" i="1" dirty="0" err="1"/>
              <a:t>làm</a:t>
            </a:r>
            <a:r>
              <a:rPr lang="en-US" sz="1800" i="1" dirty="0"/>
              <a:t> </a:t>
            </a:r>
            <a:r>
              <a:rPr lang="en-US" sz="1800" i="1" dirty="0" err="1"/>
              <a:t>việc</a:t>
            </a:r>
            <a:r>
              <a:rPr lang="en-US" sz="1800" i="1" dirty="0"/>
              <a:t> </a:t>
            </a:r>
            <a:r>
              <a:rPr lang="en-US" sz="1800" i="1" dirty="0" err="1"/>
              <a:t>nhiều</a:t>
            </a:r>
            <a:r>
              <a:rPr lang="en-US" sz="1800" i="1" dirty="0"/>
              <a:t> </a:t>
            </a:r>
            <a:r>
              <a:rPr lang="en-US" sz="1800" i="1" dirty="0" err="1"/>
              <a:t>hơn</a:t>
            </a:r>
            <a:r>
              <a:rPr lang="en-US" sz="1800" i="1" dirty="0"/>
              <a:t> </a:t>
            </a:r>
            <a:r>
              <a:rPr lang="en-US" sz="1800" i="1" dirty="0" err="1"/>
              <a:t>bởi</a:t>
            </a:r>
            <a:r>
              <a:rPr lang="en-US" sz="1800" i="1" dirty="0"/>
              <a:t> </a:t>
            </a:r>
            <a:r>
              <a:rPr lang="en-US" sz="1800" i="1" dirty="0" err="1"/>
              <a:t>trong</a:t>
            </a:r>
            <a:r>
              <a:rPr lang="en-US" sz="1800" i="1" dirty="0"/>
              <a:t> </a:t>
            </a:r>
            <a:r>
              <a:rPr lang="en-US" sz="1800" i="1" dirty="0" err="1"/>
              <a:t>quá</a:t>
            </a:r>
            <a:r>
              <a:rPr lang="en-US" sz="1800" i="1" dirty="0"/>
              <a:t> </a:t>
            </a:r>
            <a:r>
              <a:rPr lang="en-US" sz="1800" i="1" dirty="0" err="1"/>
              <a:t>trình</a:t>
            </a:r>
            <a:r>
              <a:rPr lang="en-US" sz="1800" i="1" dirty="0"/>
              <a:t> </a:t>
            </a:r>
            <a:r>
              <a:rPr lang="en-US" sz="1800" i="1" dirty="0" err="1"/>
              <a:t>bệnh</a:t>
            </a:r>
            <a:r>
              <a:rPr lang="en-US" sz="1800" i="1" dirty="0"/>
              <a:t> </a:t>
            </a:r>
            <a:r>
              <a:rPr lang="en-US" sz="1800" i="1" dirty="0" err="1"/>
              <a:t>nhân</a:t>
            </a:r>
            <a:r>
              <a:rPr lang="en-US" sz="1800" i="1" dirty="0"/>
              <a:t> </a:t>
            </a:r>
            <a:r>
              <a:rPr lang="en-US" sz="1800" i="1" dirty="0" err="1"/>
              <a:t>chậm</a:t>
            </a:r>
            <a:r>
              <a:rPr lang="en-US" sz="1800" i="1" dirty="0"/>
              <a:t> </a:t>
            </a:r>
            <a:r>
              <a:rPr lang="en-US" sz="1800" i="1" dirty="0" err="1"/>
              <a:t>đóng</a:t>
            </a:r>
            <a:r>
              <a:rPr lang="en-US" sz="1800" i="1" dirty="0"/>
              <a:t> </a:t>
            </a:r>
            <a:r>
              <a:rPr lang="en-US" sz="1800" i="1" dirty="0" err="1"/>
              <a:t>phí</a:t>
            </a:r>
            <a:r>
              <a:rPr lang="en-US" sz="1800" i="1" dirty="0"/>
              <a:t> </a:t>
            </a:r>
            <a:r>
              <a:rPr lang="en-US" sz="1800" i="1" dirty="0" err="1"/>
              <a:t>thì</a:t>
            </a:r>
            <a:r>
              <a:rPr lang="en-US" sz="1800" i="1" dirty="0"/>
              <a:t> </a:t>
            </a:r>
            <a:r>
              <a:rPr lang="en-US" sz="1800" i="1" dirty="0" err="1"/>
              <a:t>sẽ</a:t>
            </a:r>
            <a:r>
              <a:rPr lang="en-US" sz="1800" i="1" dirty="0"/>
              <a:t> </a:t>
            </a:r>
            <a:r>
              <a:rPr lang="en-US" sz="1800" i="1" dirty="0" err="1"/>
              <a:t>lại</a:t>
            </a:r>
            <a:r>
              <a:rPr lang="en-US" sz="1800" i="1" dirty="0"/>
              <a:t> </a:t>
            </a:r>
            <a:r>
              <a:rPr lang="en-US" sz="1800" i="1" dirty="0" err="1"/>
              <a:t>nghỉ</a:t>
            </a:r>
            <a:r>
              <a:rPr lang="en-US" sz="1800" i="1" dirty="0"/>
              <a:t> </a:t>
            </a:r>
            <a:r>
              <a:rPr lang="en-US" sz="1800" i="1" dirty="0" err="1"/>
              <a:t>uống</a:t>
            </a:r>
            <a:r>
              <a:rPr lang="en-US" sz="1800" i="1" dirty="0"/>
              <a:t> </a:t>
            </a:r>
            <a:r>
              <a:rPr lang="en-US" sz="1800" i="1" dirty="0" err="1"/>
              <a:t>thuốc</a:t>
            </a:r>
            <a:r>
              <a:rPr lang="en-US" sz="1800" i="1" dirty="0"/>
              <a:t>. </a:t>
            </a:r>
            <a:r>
              <a:rPr lang="en-US" sz="1800" i="1" dirty="0" err="1"/>
              <a:t>Nhưng</a:t>
            </a:r>
            <a:r>
              <a:rPr lang="en-US" sz="1800" i="1" dirty="0"/>
              <a:t> </a:t>
            </a:r>
            <a:r>
              <a:rPr lang="en-US" sz="1800" i="1" dirty="0" err="1"/>
              <a:t>em</a:t>
            </a:r>
            <a:r>
              <a:rPr lang="en-US" sz="1800" i="1" dirty="0"/>
              <a:t> </a:t>
            </a:r>
            <a:r>
              <a:rPr lang="en-US" sz="1800" i="1" dirty="0" err="1"/>
              <a:t>nghĩ</a:t>
            </a:r>
            <a:r>
              <a:rPr lang="en-US" sz="1800" i="1" dirty="0"/>
              <a:t> </a:t>
            </a:r>
            <a:r>
              <a:rPr lang="en-US" sz="1800" i="1" dirty="0" err="1"/>
              <a:t>cái</a:t>
            </a:r>
            <a:r>
              <a:rPr lang="en-US" sz="1800" i="1" dirty="0"/>
              <a:t> </a:t>
            </a:r>
            <a:r>
              <a:rPr lang="en-US" sz="1800" i="1" dirty="0" err="1"/>
              <a:t>đấy</a:t>
            </a:r>
            <a:r>
              <a:rPr lang="en-US" sz="1800" i="1" dirty="0"/>
              <a:t> </a:t>
            </a:r>
            <a:r>
              <a:rPr lang="en-US" sz="1800" i="1" dirty="0" err="1"/>
              <a:t>cũng</a:t>
            </a:r>
            <a:r>
              <a:rPr lang="en-US" sz="1800" i="1" dirty="0"/>
              <a:t> </a:t>
            </a:r>
            <a:r>
              <a:rPr lang="en-US" sz="1800" i="1" dirty="0" err="1"/>
              <a:t>không</a:t>
            </a:r>
            <a:r>
              <a:rPr lang="en-US" sz="1800" i="1" dirty="0"/>
              <a:t> </a:t>
            </a:r>
            <a:r>
              <a:rPr lang="en-US" sz="1800" i="1" dirty="0" err="1"/>
              <a:t>liên</a:t>
            </a:r>
            <a:r>
              <a:rPr lang="en-US" sz="1800" i="1" dirty="0"/>
              <a:t> quan </a:t>
            </a:r>
            <a:r>
              <a:rPr lang="en-US" sz="1800" i="1" dirty="0" err="1"/>
              <a:t>nhiều</a:t>
            </a:r>
            <a:r>
              <a:rPr lang="en-US" sz="1800" i="1" dirty="0"/>
              <a:t> </a:t>
            </a:r>
            <a:r>
              <a:rPr lang="en-US" sz="1800" i="1" dirty="0" err="1"/>
              <a:t>đến</a:t>
            </a:r>
            <a:r>
              <a:rPr lang="en-US" sz="1800" i="1" dirty="0"/>
              <a:t> </a:t>
            </a:r>
            <a:r>
              <a:rPr lang="en-US" sz="1800" i="1" dirty="0" err="1"/>
              <a:t>thay</a:t>
            </a:r>
            <a:r>
              <a:rPr lang="en-US" sz="1800" i="1" dirty="0"/>
              <a:t> </a:t>
            </a:r>
            <a:r>
              <a:rPr lang="en-US" sz="1800" i="1" dirty="0" err="1"/>
              <a:t>đổi</a:t>
            </a:r>
            <a:r>
              <a:rPr lang="en-US" sz="1800" i="1" dirty="0"/>
              <a:t> </a:t>
            </a:r>
            <a:r>
              <a:rPr lang="en-US" sz="1800" i="1" dirty="0" err="1"/>
              <a:t>gì</a:t>
            </a:r>
            <a:r>
              <a:rPr lang="en-US" sz="1800" i="1" dirty="0"/>
              <a:t> ạ.” (</a:t>
            </a:r>
            <a:r>
              <a:rPr lang="en-US" sz="1800" i="1" dirty="0" err="1"/>
              <a:t>Nhân</a:t>
            </a:r>
            <a:r>
              <a:rPr lang="en-US" sz="1800" i="1" dirty="0"/>
              <a:t> </a:t>
            </a:r>
            <a:r>
              <a:rPr lang="en-US" sz="1800" i="1" dirty="0" err="1"/>
              <a:t>viên</a:t>
            </a:r>
            <a:r>
              <a:rPr lang="en-US" sz="1800" i="1" dirty="0"/>
              <a:t> </a:t>
            </a:r>
            <a:r>
              <a:rPr lang="en-US" sz="1800" i="1" dirty="0" err="1"/>
              <a:t>hành</a:t>
            </a:r>
            <a:r>
              <a:rPr lang="en-US" sz="1800" i="1" dirty="0"/>
              <a:t> </a:t>
            </a:r>
            <a:r>
              <a:rPr lang="en-US" sz="1800" i="1" dirty="0" err="1"/>
              <a:t>chính</a:t>
            </a:r>
            <a:r>
              <a:rPr lang="en-US" sz="1800" i="1" dirty="0"/>
              <a:t>)</a:t>
            </a:r>
            <a:endParaRPr lang="en-US" sz="1800" dirty="0"/>
          </a:p>
          <a:p>
            <a:pPr marL="0" indent="0">
              <a:buNone/>
            </a:pPr>
            <a:endParaRPr lang="en-US" dirty="0"/>
          </a:p>
        </p:txBody>
      </p:sp>
    </p:spTree>
    <p:extLst>
      <p:ext uri="{BB962C8B-B14F-4D97-AF65-F5344CB8AC3E}">
        <p14:creationId xmlns:p14="http://schemas.microsoft.com/office/powerpoint/2010/main" val="3997867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QUẢ</a:t>
            </a:r>
          </a:p>
        </p:txBody>
      </p:sp>
      <p:sp>
        <p:nvSpPr>
          <p:cNvPr id="3" name="Content Placeholder 2"/>
          <p:cNvSpPr>
            <a:spLocks noGrp="1"/>
          </p:cNvSpPr>
          <p:nvPr>
            <p:ph idx="1"/>
          </p:nvPr>
        </p:nvSpPr>
        <p:spPr/>
        <p:txBody>
          <a:bodyPr/>
          <a:lstStyle/>
          <a:p>
            <a:r>
              <a:rPr lang="en-US" b="1" dirty="0" err="1"/>
              <a:t>Mức</a:t>
            </a:r>
            <a:r>
              <a:rPr lang="en-US" b="1" dirty="0"/>
              <a:t> </a:t>
            </a:r>
            <a:r>
              <a:rPr lang="en-US" b="1" dirty="0" err="1"/>
              <a:t>độ</a:t>
            </a:r>
            <a:r>
              <a:rPr lang="en-US" b="1" dirty="0"/>
              <a:t> </a:t>
            </a:r>
            <a:r>
              <a:rPr lang="en-US" b="1" dirty="0" err="1"/>
              <a:t>hài</a:t>
            </a:r>
            <a:r>
              <a:rPr lang="en-US" b="1" dirty="0"/>
              <a:t> </a:t>
            </a:r>
            <a:r>
              <a:rPr lang="en-US" b="1" dirty="0" err="1"/>
              <a:t>lòng</a:t>
            </a:r>
            <a:r>
              <a:rPr lang="en-US" b="1" dirty="0"/>
              <a:t> </a:t>
            </a:r>
            <a:r>
              <a:rPr lang="en-US" b="1" dirty="0" err="1"/>
              <a:t>của</a:t>
            </a:r>
            <a:r>
              <a:rPr lang="en-US" b="1" dirty="0"/>
              <a:t> NB</a:t>
            </a:r>
          </a:p>
          <a:p>
            <a:endParaRPr lang="en-US" b="1" dirty="0"/>
          </a:p>
        </p:txBody>
      </p:sp>
      <p:graphicFrame>
        <p:nvGraphicFramePr>
          <p:cNvPr id="6" name="Table 5"/>
          <p:cNvGraphicFramePr>
            <a:graphicFrameLocks noGrp="1"/>
          </p:cNvGraphicFramePr>
          <p:nvPr>
            <p:extLst>
              <p:ext uri="{D42A27DB-BD31-4B8C-83A1-F6EECF244321}">
                <p14:modId xmlns:p14="http://schemas.microsoft.com/office/powerpoint/2010/main" val="4283984530"/>
              </p:ext>
            </p:extLst>
          </p:nvPr>
        </p:nvGraphicFramePr>
        <p:xfrm>
          <a:off x="723392" y="1600190"/>
          <a:ext cx="7963405" cy="4165868"/>
        </p:xfrm>
        <a:graphic>
          <a:graphicData uri="http://schemas.openxmlformats.org/drawingml/2006/table">
            <a:tbl>
              <a:tblPr>
                <a:tableStyleId>{5C22544A-7EE6-4342-B048-85BDC9FD1C3A}</a:tableStyleId>
              </a:tblPr>
              <a:tblGrid>
                <a:gridCol w="1784901">
                  <a:extLst>
                    <a:ext uri="{9D8B030D-6E8A-4147-A177-3AD203B41FA5}">
                      <a16:colId xmlns:a16="http://schemas.microsoft.com/office/drawing/2014/main" val="3297188096"/>
                    </a:ext>
                  </a:extLst>
                </a:gridCol>
                <a:gridCol w="1420152">
                  <a:extLst>
                    <a:ext uri="{9D8B030D-6E8A-4147-A177-3AD203B41FA5}">
                      <a16:colId xmlns:a16="http://schemas.microsoft.com/office/drawing/2014/main" val="4239932295"/>
                    </a:ext>
                  </a:extLst>
                </a:gridCol>
                <a:gridCol w="1327256">
                  <a:extLst>
                    <a:ext uri="{9D8B030D-6E8A-4147-A177-3AD203B41FA5}">
                      <a16:colId xmlns:a16="http://schemas.microsoft.com/office/drawing/2014/main" val="1351531169"/>
                    </a:ext>
                  </a:extLst>
                </a:gridCol>
                <a:gridCol w="1104156">
                  <a:extLst>
                    <a:ext uri="{9D8B030D-6E8A-4147-A177-3AD203B41FA5}">
                      <a16:colId xmlns:a16="http://schemas.microsoft.com/office/drawing/2014/main" val="2393420334"/>
                    </a:ext>
                  </a:extLst>
                </a:gridCol>
                <a:gridCol w="1183241">
                  <a:extLst>
                    <a:ext uri="{9D8B030D-6E8A-4147-A177-3AD203B41FA5}">
                      <a16:colId xmlns:a16="http://schemas.microsoft.com/office/drawing/2014/main" val="4028656221"/>
                    </a:ext>
                  </a:extLst>
                </a:gridCol>
                <a:gridCol w="1143699">
                  <a:extLst>
                    <a:ext uri="{9D8B030D-6E8A-4147-A177-3AD203B41FA5}">
                      <a16:colId xmlns:a16="http://schemas.microsoft.com/office/drawing/2014/main" val="1601523826"/>
                    </a:ext>
                  </a:extLst>
                </a:gridCol>
              </a:tblGrid>
              <a:tr h="973184">
                <a:tc>
                  <a:txBody>
                    <a:bodyPr/>
                    <a:lstStyle/>
                    <a:p>
                      <a:pPr marL="0" marR="0" algn="ctr">
                        <a:lnSpc>
                          <a:spcPct val="107000"/>
                        </a:lnSpc>
                        <a:spcBef>
                          <a:spcPts val="0"/>
                        </a:spcBef>
                        <a:spcAft>
                          <a:spcPts val="800"/>
                        </a:spcAft>
                      </a:pP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Các</a:t>
                      </a:r>
                      <a:r>
                        <a:rPr lang="en-US" sz="2000" b="1"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khâu</a:t>
                      </a:r>
                      <a:r>
                        <a:rPr lang="en-US" sz="2000" b="1"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dịch</a:t>
                      </a:r>
                      <a:r>
                        <a:rPr lang="en-US" sz="2000" b="1"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vụ</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45085" marR="0" indent="-45085" algn="ctr">
                        <a:lnSpc>
                          <a:spcPct val="107000"/>
                        </a:lnSpc>
                        <a:spcBef>
                          <a:spcPts val="0"/>
                        </a:spcBef>
                        <a:spcAft>
                          <a:spcPts val="800"/>
                        </a:spcAft>
                      </a:pP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Rất</a:t>
                      </a:r>
                      <a:r>
                        <a:rPr lang="en-US" sz="2000" b="1"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không</a:t>
                      </a:r>
                      <a:r>
                        <a:rPr lang="en-US" sz="2000" b="1"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hài</a:t>
                      </a:r>
                      <a:r>
                        <a:rPr lang="en-US" sz="2000" b="1"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lòng</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err="1">
                          <a:effectLst/>
                        </a:rPr>
                        <a:t>Không</a:t>
                      </a:r>
                      <a:r>
                        <a:rPr lang="en-US" sz="2000" b="1" dirty="0">
                          <a:effectLst/>
                        </a:rPr>
                        <a:t> </a:t>
                      </a:r>
                      <a:r>
                        <a:rPr lang="en-US" sz="2000" b="1" dirty="0" err="1">
                          <a:effectLst/>
                        </a:rPr>
                        <a:t>hài</a:t>
                      </a:r>
                      <a:r>
                        <a:rPr lang="en-US" sz="2000" b="1" dirty="0">
                          <a:effectLst/>
                        </a:rPr>
                        <a:t> </a:t>
                      </a:r>
                      <a:r>
                        <a:rPr lang="en-US" sz="2000" b="1" dirty="0" err="1">
                          <a:effectLst/>
                        </a:rPr>
                        <a:t>lòng</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Bình</a:t>
                      </a:r>
                      <a:r>
                        <a:rPr lang="en-US" sz="2000" b="1"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th</a:t>
                      </a:r>
                      <a:r>
                        <a:rPr lang="vi-VN" sz="2000" b="1" dirty="0">
                          <a:effectLst/>
                          <a:latin typeface="Calibri" panose="020F0502020204030204" pitchFamily="34" charset="0"/>
                          <a:ea typeface="Calibri" panose="020F0502020204030204" pitchFamily="34" charset="0"/>
                          <a:cs typeface="Times New Roman" panose="02020603050405020304" pitchFamily="18" charset="0"/>
                        </a:rPr>
                        <a:t>ư</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ờng</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err="1">
                          <a:effectLst/>
                        </a:rPr>
                        <a:t>Hài</a:t>
                      </a:r>
                      <a:r>
                        <a:rPr lang="en-US" sz="2000" b="1" dirty="0">
                          <a:effectLst/>
                        </a:rPr>
                        <a:t> </a:t>
                      </a:r>
                      <a:r>
                        <a:rPr lang="en-US" sz="2000" b="1" dirty="0" err="1">
                          <a:effectLst/>
                        </a:rPr>
                        <a:t>lòng</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Rất</a:t>
                      </a:r>
                      <a:r>
                        <a:rPr lang="en-US" sz="2000" b="1"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hài</a:t>
                      </a:r>
                      <a:r>
                        <a:rPr lang="en-US" sz="2000" b="1" dirty="0">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err="1">
                          <a:effectLst/>
                          <a:latin typeface="Calibri" panose="020F0502020204030204" pitchFamily="34" charset="0"/>
                          <a:ea typeface="Calibri" panose="020F0502020204030204" pitchFamily="34" charset="0"/>
                          <a:cs typeface="Times New Roman" panose="02020603050405020304" pitchFamily="18" charset="0"/>
                        </a:rPr>
                        <a:t>lòng</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bg1">
                        <a:lumMod val="85000"/>
                      </a:schemeClr>
                    </a:solidFill>
                  </a:tcPr>
                </a:tc>
                <a:extLst>
                  <a:ext uri="{0D108BD9-81ED-4DB2-BD59-A6C34878D82A}">
                    <a16:rowId xmlns:a16="http://schemas.microsoft.com/office/drawing/2014/main" val="6196673"/>
                  </a:ext>
                </a:extLst>
              </a:tr>
              <a:tr h="762497">
                <a:tc>
                  <a:txBody>
                    <a:bodyPr/>
                    <a:lstStyle/>
                    <a:p>
                      <a:pPr marL="0" marR="0" algn="ctr">
                        <a:lnSpc>
                          <a:spcPct val="107000"/>
                        </a:lnSpc>
                        <a:spcBef>
                          <a:spcPts val="0"/>
                        </a:spcBef>
                        <a:spcAft>
                          <a:spcPts val="800"/>
                        </a:spcAft>
                      </a:pPr>
                      <a:r>
                        <a:rPr lang="en-US" sz="2000" dirty="0" err="1">
                          <a:effectLst/>
                        </a:rPr>
                        <a:t>Tiếp</a:t>
                      </a:r>
                      <a:r>
                        <a:rPr lang="en-US" sz="2000" dirty="0">
                          <a:effectLst/>
                        </a:rPr>
                        <a:t> </a:t>
                      </a:r>
                      <a:r>
                        <a:rPr lang="en-US" sz="2000" dirty="0" err="1">
                          <a:effectLst/>
                        </a:rPr>
                        <a:t>đón</a:t>
                      </a:r>
                      <a:r>
                        <a:rPr lang="en-US" sz="2000" dirty="0">
                          <a:effectLst/>
                        </a:rPr>
                        <a:t> – </a:t>
                      </a:r>
                      <a:r>
                        <a:rPr lang="en-US" sz="2000" dirty="0" err="1">
                          <a:effectLst/>
                        </a:rPr>
                        <a:t>Hành</a:t>
                      </a:r>
                      <a:r>
                        <a:rPr lang="en-US" sz="2000" dirty="0">
                          <a:effectLst/>
                        </a:rPr>
                        <a:t> </a:t>
                      </a:r>
                      <a:r>
                        <a:rPr lang="en-US" sz="2000" dirty="0" err="1">
                          <a:effectLst/>
                        </a:rPr>
                        <a:t>chính</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3.5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21.9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45.3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dirty="0">
                          <a:effectLst/>
                        </a:rPr>
                        <a:t>26.8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967247266"/>
                  </a:ext>
                </a:extLst>
              </a:tr>
              <a:tr h="665885">
                <a:tc>
                  <a:txBody>
                    <a:bodyPr/>
                    <a:lstStyle/>
                    <a:p>
                      <a:pPr marL="0" marR="0" algn="ctr">
                        <a:lnSpc>
                          <a:spcPct val="107000"/>
                        </a:lnSpc>
                        <a:spcBef>
                          <a:spcPts val="0"/>
                        </a:spcBef>
                        <a:spcAft>
                          <a:spcPts val="800"/>
                        </a:spcAft>
                      </a:pPr>
                      <a:r>
                        <a:rPr lang="en-US" sz="2000" dirty="0" err="1">
                          <a:effectLst/>
                        </a:rPr>
                        <a:t>Khám</a:t>
                      </a:r>
                      <a:r>
                        <a:rPr lang="en-US" sz="2000" dirty="0">
                          <a:effectLst/>
                        </a:rPr>
                        <a:t> </a:t>
                      </a:r>
                      <a:r>
                        <a:rPr lang="en-US" sz="2000" dirty="0" err="1">
                          <a:effectLst/>
                        </a:rPr>
                        <a:t>bệnh</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2.8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20.2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46.7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a:effectLst/>
                        </a:rPr>
                        <a:t>28.1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418700519"/>
                  </a:ext>
                </a:extLst>
              </a:tr>
              <a:tr h="376915">
                <a:tc>
                  <a:txBody>
                    <a:bodyPr/>
                    <a:lstStyle/>
                    <a:p>
                      <a:pPr marL="0" marR="0" algn="ctr">
                        <a:lnSpc>
                          <a:spcPct val="107000"/>
                        </a:lnSpc>
                        <a:spcBef>
                          <a:spcPts val="0"/>
                        </a:spcBef>
                        <a:spcAft>
                          <a:spcPts val="800"/>
                        </a:spcAft>
                      </a:pPr>
                      <a:r>
                        <a:rPr lang="en-US" sz="2000" dirty="0" err="1">
                          <a:effectLst/>
                          <a:latin typeface="Calibri" panose="020F0502020204030204" pitchFamily="34" charset="0"/>
                          <a:ea typeface="Calibri" panose="020F0502020204030204" pitchFamily="34" charset="0"/>
                          <a:cs typeface="Times New Roman" panose="02020603050405020304" pitchFamily="18" charset="0"/>
                        </a:rPr>
                        <a:t>Tư</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vấn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2.6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19.4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47.6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a:effectLst/>
                        </a:rPr>
                        <a:t>28.5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952978722"/>
                  </a:ext>
                </a:extLst>
              </a:tr>
              <a:tr h="665885">
                <a:tc>
                  <a:txBody>
                    <a:bodyPr/>
                    <a:lstStyle/>
                    <a:p>
                      <a:pPr marL="0" marR="0" algn="ctr">
                        <a:lnSpc>
                          <a:spcPct val="107000"/>
                        </a:lnSpc>
                        <a:spcBef>
                          <a:spcPts val="0"/>
                        </a:spcBef>
                        <a:spcAft>
                          <a:spcPts val="800"/>
                        </a:spcAft>
                      </a:pPr>
                      <a:r>
                        <a:rPr lang="en-US" sz="2000" dirty="0" err="1">
                          <a:effectLst/>
                        </a:rPr>
                        <a:t>Cấp</a:t>
                      </a:r>
                      <a:r>
                        <a:rPr lang="en-US" sz="2000" dirty="0">
                          <a:effectLst/>
                        </a:rPr>
                        <a:t> </a:t>
                      </a:r>
                      <a:r>
                        <a:rPr lang="en-US" sz="2000" dirty="0" err="1">
                          <a:effectLst/>
                        </a:rPr>
                        <a:t>phát</a:t>
                      </a:r>
                      <a:r>
                        <a:rPr lang="en-US" sz="2000" dirty="0">
                          <a:effectLst/>
                        </a:rPr>
                        <a:t> </a:t>
                      </a:r>
                      <a:r>
                        <a:rPr lang="en-US" sz="2000" dirty="0" err="1">
                          <a:effectLst/>
                        </a:rPr>
                        <a:t>thuốc</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19.5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46.9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a:effectLst/>
                        </a:rPr>
                        <a:t>28.9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40574833"/>
                  </a:ext>
                </a:extLst>
              </a:tr>
              <a:tr h="387746">
                <a:tc>
                  <a:txBody>
                    <a:bodyPr/>
                    <a:lstStyle/>
                    <a:p>
                      <a:pPr marL="0" marR="0" algn="ctr">
                        <a:lnSpc>
                          <a:spcPct val="107000"/>
                        </a:lnSpc>
                        <a:spcBef>
                          <a:spcPts val="0"/>
                        </a:spcBef>
                        <a:spcAft>
                          <a:spcPts val="800"/>
                        </a:spcAft>
                      </a:pPr>
                      <a:r>
                        <a:rPr lang="en-US" sz="2000" dirty="0" err="1">
                          <a:effectLst/>
                          <a:latin typeface="Calibri" panose="020F0502020204030204" pitchFamily="34" charset="0"/>
                          <a:ea typeface="Calibri" panose="020F0502020204030204" pitchFamily="34" charset="0"/>
                          <a:cs typeface="Times New Roman" panose="02020603050405020304" pitchFamily="18" charset="0"/>
                        </a:rPr>
                        <a:t>Bảo</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vệ</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46.5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a:effectLst/>
                        </a:rPr>
                        <a:t>25.9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834870606"/>
                  </a:ext>
                </a:extLst>
              </a:tr>
              <a:tr h="332076">
                <a:tc>
                  <a:txBody>
                    <a:bodyPr/>
                    <a:lstStyle/>
                    <a:p>
                      <a:pPr marL="0" marR="0" algn="ctr">
                        <a:lnSpc>
                          <a:spcPct val="107000"/>
                        </a:lnSpc>
                        <a:spcBef>
                          <a:spcPts val="0"/>
                        </a:spcBef>
                        <a:spcAft>
                          <a:spcPts val="800"/>
                        </a:spcAft>
                      </a:pPr>
                      <a:r>
                        <a:rPr lang="en-US" sz="2000" dirty="0" err="1">
                          <a:effectLst/>
                          <a:latin typeface="Calibri" panose="020F0502020204030204" pitchFamily="34" charset="0"/>
                          <a:ea typeface="Calibri" panose="020F0502020204030204" pitchFamily="34" charset="0"/>
                          <a:cs typeface="Times New Roman" panose="02020603050405020304" pitchFamily="18" charset="0"/>
                        </a:rPr>
                        <a:t>Vệ</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dirty="0" err="1">
                          <a:effectLst/>
                          <a:latin typeface="Calibri" panose="020F0502020204030204" pitchFamily="34" charset="0"/>
                          <a:ea typeface="Calibri" panose="020F0502020204030204" pitchFamily="34" charset="0"/>
                          <a:cs typeface="Times New Roman" panose="02020603050405020304" pitchFamily="18" charset="0"/>
                        </a:rPr>
                        <a:t>sinh</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3.7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dirty="0">
                          <a:effectLst/>
                        </a:rPr>
                        <a:t>3.5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25.3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2000">
                          <a:effectLst/>
                        </a:rPr>
                        <a:t>46.1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2000" dirty="0">
                          <a:effectLst/>
                        </a:rPr>
                        <a:t>21.4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699191217"/>
                  </a:ext>
                </a:extLst>
              </a:tr>
            </a:tbl>
          </a:graphicData>
        </a:graphic>
      </p:graphicFrame>
      <p:sp>
        <p:nvSpPr>
          <p:cNvPr id="7" name="Rectangle 6"/>
          <p:cNvSpPr/>
          <p:nvPr/>
        </p:nvSpPr>
        <p:spPr>
          <a:xfrm>
            <a:off x="854021" y="5766058"/>
            <a:ext cx="7832779" cy="388696"/>
          </a:xfrm>
          <a:prstGeom prst="rect">
            <a:avLst/>
          </a:prstGeom>
        </p:spPr>
        <p:txBody>
          <a:bodyPr wrap="square">
            <a:spAutoFit/>
          </a:bodyPr>
          <a:lstStyle/>
          <a:p>
            <a:pPr marL="0" marR="0">
              <a:lnSpc>
                <a:spcPct val="107000"/>
              </a:lnSpc>
              <a:spcBef>
                <a:spcPts val="600"/>
              </a:spcBef>
              <a:spcAft>
                <a:spcPts val="600"/>
              </a:spcAft>
            </a:pPr>
            <a:r>
              <a:rPr lang="en-US" dirty="0" err="1">
                <a:latin typeface="+mj-lt"/>
                <a:ea typeface="Calibri" panose="020F0502020204030204" pitchFamily="34" charset="0"/>
                <a:cs typeface="Times New Roman" panose="02020603050405020304" pitchFamily="18" charset="0"/>
              </a:rPr>
              <a:t>Bảng</a:t>
            </a:r>
            <a:r>
              <a:rPr lang="en-US" dirty="0">
                <a:latin typeface="+mj-lt"/>
                <a:ea typeface="Calibri" panose="020F0502020204030204" pitchFamily="34" charset="0"/>
                <a:cs typeface="Times New Roman" panose="02020603050405020304" pitchFamily="18" charset="0"/>
              </a:rPr>
              <a:t> 3. </a:t>
            </a:r>
            <a:r>
              <a:rPr lang="en-US" dirty="0" err="1">
                <a:latin typeface="+mj-lt"/>
                <a:ea typeface="Calibri" panose="020F0502020204030204" pitchFamily="34" charset="0"/>
                <a:cs typeface="Times New Roman" panose="02020603050405020304" pitchFamily="18" charset="0"/>
              </a:rPr>
              <a:t>Tỷ</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lệ</a:t>
            </a:r>
            <a:r>
              <a:rPr lang="en-US" dirty="0">
                <a:latin typeface="+mj-lt"/>
                <a:ea typeface="Calibri" panose="020F0502020204030204" pitchFamily="34" charset="0"/>
                <a:cs typeface="Times New Roman" panose="02020603050405020304" pitchFamily="18" charset="0"/>
              </a:rPr>
              <a:t> (%) </a:t>
            </a:r>
            <a:r>
              <a:rPr lang="en-US" dirty="0" err="1">
                <a:latin typeface="+mj-lt"/>
                <a:ea typeface="Calibri" panose="020F0502020204030204" pitchFamily="34" charset="0"/>
                <a:cs typeface="Times New Roman" panose="02020603050405020304" pitchFamily="18" charset="0"/>
              </a:rPr>
              <a:t>mức</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độ</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hài</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lòng</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của</a:t>
            </a:r>
            <a:r>
              <a:rPr lang="en-US" dirty="0">
                <a:latin typeface="+mj-lt"/>
                <a:ea typeface="Calibri" panose="020F0502020204030204" pitchFamily="34" charset="0"/>
                <a:cs typeface="Times New Roman" panose="02020603050405020304" pitchFamily="18" charset="0"/>
              </a:rPr>
              <a:t> NB </a:t>
            </a:r>
            <a:r>
              <a:rPr lang="en-US" dirty="0" err="1">
                <a:latin typeface="+mj-lt"/>
                <a:ea typeface="Calibri" panose="020F0502020204030204" pitchFamily="34" charset="0"/>
                <a:cs typeface="Times New Roman" panose="02020603050405020304" pitchFamily="18" charset="0"/>
              </a:rPr>
              <a:t>đối</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với</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các</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khâu</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của</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dịch</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vụ</a:t>
            </a:r>
            <a:r>
              <a:rPr lang="en-US" dirty="0">
                <a:latin typeface="+mj-lt"/>
                <a:ea typeface="Calibri" panose="020F0502020204030204" pitchFamily="34" charset="0"/>
                <a:cs typeface="Times New Roman" panose="02020603050405020304" pitchFamily="18" charset="0"/>
              </a:rPr>
              <a:t> </a:t>
            </a:r>
            <a:r>
              <a:rPr lang="en-US" dirty="0" err="1">
                <a:latin typeface="+mj-lt"/>
                <a:ea typeface="Calibri" panose="020F0502020204030204" pitchFamily="34" charset="0"/>
                <a:cs typeface="Times New Roman" panose="02020603050405020304" pitchFamily="18" charset="0"/>
              </a:rPr>
              <a:t>năm</a:t>
            </a:r>
            <a:r>
              <a:rPr lang="en-US" dirty="0">
                <a:latin typeface="+mj-lt"/>
                <a:ea typeface="Calibri" panose="020F0502020204030204" pitchFamily="34" charset="0"/>
                <a:cs typeface="Times New Roman" panose="02020603050405020304" pitchFamily="18" charset="0"/>
              </a:rPr>
              <a:t> 2014</a:t>
            </a:r>
            <a:endParaRPr lang="en-US" sz="16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79659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QUẢ</a:t>
            </a:r>
          </a:p>
        </p:txBody>
      </p:sp>
      <p:sp>
        <p:nvSpPr>
          <p:cNvPr id="3" name="Content Placeholder 2"/>
          <p:cNvSpPr>
            <a:spLocks noGrp="1"/>
          </p:cNvSpPr>
          <p:nvPr>
            <p:ph idx="1"/>
          </p:nvPr>
        </p:nvSpPr>
        <p:spPr>
          <a:xfrm>
            <a:off x="71775" y="1008134"/>
            <a:ext cx="8229600" cy="4983163"/>
          </a:xfrm>
        </p:spPr>
        <p:txBody>
          <a:bodyPr/>
          <a:lstStyle/>
          <a:p>
            <a:r>
              <a:rPr lang="en-US" b="1" dirty="0" err="1"/>
              <a:t>Mức</a:t>
            </a:r>
            <a:r>
              <a:rPr lang="en-US" b="1" dirty="0"/>
              <a:t> </a:t>
            </a:r>
            <a:r>
              <a:rPr lang="en-US" b="1" dirty="0" err="1"/>
              <a:t>độ</a:t>
            </a:r>
            <a:r>
              <a:rPr lang="en-US" b="1" dirty="0"/>
              <a:t> </a:t>
            </a:r>
            <a:r>
              <a:rPr lang="en-US" b="1" dirty="0" err="1"/>
              <a:t>hài</a:t>
            </a:r>
            <a:r>
              <a:rPr lang="en-US" b="1" dirty="0"/>
              <a:t> </a:t>
            </a:r>
            <a:r>
              <a:rPr lang="en-US" b="1" dirty="0" err="1"/>
              <a:t>lòng</a:t>
            </a:r>
            <a:r>
              <a:rPr lang="en-US" b="1" dirty="0"/>
              <a:t> </a:t>
            </a:r>
            <a:r>
              <a:rPr lang="en-US" b="1" dirty="0" err="1"/>
              <a:t>của</a:t>
            </a:r>
            <a:r>
              <a:rPr lang="en-US" b="1" dirty="0"/>
              <a:t> NB</a:t>
            </a:r>
          </a:p>
          <a:p>
            <a:endParaRPr lang="en-US" b="1" dirty="0"/>
          </a:p>
        </p:txBody>
      </p:sp>
      <p:sp>
        <p:nvSpPr>
          <p:cNvPr id="5" name="Rectangle 4"/>
          <p:cNvSpPr/>
          <p:nvPr/>
        </p:nvSpPr>
        <p:spPr>
          <a:xfrm>
            <a:off x="914400" y="5471750"/>
            <a:ext cx="8229600" cy="646331"/>
          </a:xfrm>
          <a:prstGeom prst="rect">
            <a:avLst/>
          </a:prstGeom>
        </p:spPr>
        <p:txBody>
          <a:bodyPr wrap="square">
            <a:spAutoFit/>
          </a:bodyPr>
          <a:lstStyle/>
          <a:p>
            <a:r>
              <a:rPr lang="en-US" i="1" dirty="0" err="1"/>
              <a:t>Hình</a:t>
            </a:r>
            <a:r>
              <a:rPr lang="en-US" i="1" dirty="0"/>
              <a:t> 2: </a:t>
            </a:r>
            <a:r>
              <a:rPr lang="en-US" i="1" dirty="0" err="1"/>
              <a:t>Tỷ</a:t>
            </a:r>
            <a:r>
              <a:rPr lang="en-US" i="1" dirty="0"/>
              <a:t> </a:t>
            </a:r>
            <a:r>
              <a:rPr lang="en-US" i="1" dirty="0" err="1"/>
              <a:t>lệ</a:t>
            </a:r>
            <a:r>
              <a:rPr lang="en-US" i="1" dirty="0"/>
              <a:t> (%) NB </a:t>
            </a:r>
            <a:r>
              <a:rPr lang="en-US" i="1" dirty="0" err="1"/>
              <a:t>chưa</a:t>
            </a:r>
            <a:r>
              <a:rPr lang="en-US" i="1" dirty="0"/>
              <a:t> </a:t>
            </a:r>
            <a:r>
              <a:rPr lang="en-US" i="1" dirty="0" err="1"/>
              <a:t>hài</a:t>
            </a:r>
            <a:r>
              <a:rPr lang="en-US" i="1" dirty="0"/>
              <a:t> </a:t>
            </a:r>
            <a:r>
              <a:rPr lang="en-US" i="1" dirty="0" err="1"/>
              <a:t>lòng</a:t>
            </a:r>
            <a:r>
              <a:rPr lang="en-US" i="1" dirty="0"/>
              <a:t> </a:t>
            </a:r>
            <a:r>
              <a:rPr lang="en-US" i="1" dirty="0" err="1"/>
              <a:t>với</a:t>
            </a:r>
            <a:r>
              <a:rPr lang="en-US" i="1" dirty="0"/>
              <a:t> </a:t>
            </a:r>
            <a:r>
              <a:rPr lang="en-US" i="1" dirty="0" err="1"/>
              <a:t>các</a:t>
            </a:r>
            <a:r>
              <a:rPr lang="en-US" i="1" dirty="0"/>
              <a:t> </a:t>
            </a:r>
            <a:r>
              <a:rPr lang="en-US" i="1" dirty="0" err="1"/>
              <a:t>khâu</a:t>
            </a:r>
            <a:r>
              <a:rPr lang="en-US" i="1" dirty="0"/>
              <a:t> </a:t>
            </a:r>
            <a:r>
              <a:rPr lang="en-US" i="1" dirty="0" err="1"/>
              <a:t>dịch</a:t>
            </a:r>
            <a:r>
              <a:rPr lang="en-US" i="1" dirty="0"/>
              <a:t> </a:t>
            </a:r>
            <a:r>
              <a:rPr lang="en-US" i="1" dirty="0" err="1"/>
              <a:t>vụ</a:t>
            </a:r>
            <a:r>
              <a:rPr lang="en-US" i="1" dirty="0"/>
              <a:t> </a:t>
            </a:r>
            <a:r>
              <a:rPr lang="en-US" i="1" dirty="0" err="1"/>
              <a:t>tại</a:t>
            </a:r>
            <a:r>
              <a:rPr lang="en-US" i="1" dirty="0"/>
              <a:t> 9 CSĐT methadone ở </a:t>
            </a:r>
            <a:r>
              <a:rPr lang="en-US" i="1" dirty="0" err="1"/>
              <a:t>Hải</a:t>
            </a:r>
            <a:r>
              <a:rPr lang="en-US" i="1" dirty="0"/>
              <a:t> </a:t>
            </a:r>
            <a:r>
              <a:rPr lang="en-US" i="1" dirty="0" err="1"/>
              <a:t>Phòng</a:t>
            </a:r>
            <a:r>
              <a:rPr lang="en-US" i="1" dirty="0"/>
              <a:t> </a:t>
            </a:r>
            <a:r>
              <a:rPr lang="en-US" i="1" dirty="0" err="1"/>
              <a:t>từ</a:t>
            </a:r>
            <a:r>
              <a:rPr lang="en-US" i="1" dirty="0"/>
              <a:t> 2/2014 </a:t>
            </a:r>
            <a:r>
              <a:rPr lang="en-US" i="1" dirty="0" err="1"/>
              <a:t>đến</a:t>
            </a:r>
            <a:r>
              <a:rPr lang="en-US" i="1" dirty="0"/>
              <a:t> </a:t>
            </a:r>
            <a:r>
              <a:rPr lang="en-US" i="1" dirty="0" err="1"/>
              <a:t>tháng</a:t>
            </a:r>
            <a:r>
              <a:rPr lang="en-US" i="1" dirty="0"/>
              <a:t> 2/2015.</a:t>
            </a:r>
            <a:endParaRPr lang="en-US" dirty="0"/>
          </a:p>
        </p:txBody>
      </p:sp>
      <p:graphicFrame>
        <p:nvGraphicFramePr>
          <p:cNvPr id="6" name="Chart 5">
            <a:extLst>
              <a:ext uri="{FF2B5EF4-FFF2-40B4-BE49-F238E27FC236}">
                <a16:creationId xmlns:a16="http://schemas.microsoft.com/office/drawing/2014/main" id="{F239C75C-1448-4DC2-874C-30277169B8DB}"/>
              </a:ext>
            </a:extLst>
          </p:cNvPr>
          <p:cNvGraphicFramePr/>
          <p:nvPr>
            <p:extLst>
              <p:ext uri="{D42A27DB-BD31-4B8C-83A1-F6EECF244321}">
                <p14:modId xmlns:p14="http://schemas.microsoft.com/office/powerpoint/2010/main" val="3409777789"/>
              </p:ext>
            </p:extLst>
          </p:nvPr>
        </p:nvGraphicFramePr>
        <p:xfrm>
          <a:off x="1201003" y="1500377"/>
          <a:ext cx="6399947" cy="42373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97531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8"/>
          <p:cNvSpPr>
            <a:spLocks noGrp="1"/>
          </p:cNvSpPr>
          <p:nvPr>
            <p:ph type="title"/>
          </p:nvPr>
        </p:nvSpPr>
        <p:spPr/>
        <p:txBody>
          <a:bodyPr/>
          <a:lstStyle/>
          <a:p>
            <a:pPr eaLnBrk="1" hangingPunct="1"/>
            <a:r>
              <a:rPr lang="en-US" altLang="en-US" dirty="0">
                <a:cs typeface="Geneva" pitchFamily="34" charset="0"/>
              </a:rPr>
              <a:t>BỐI CẢNH</a:t>
            </a:r>
          </a:p>
        </p:txBody>
      </p:sp>
      <p:sp>
        <p:nvSpPr>
          <p:cNvPr id="5123" name="Content Placeholder 19"/>
          <p:cNvSpPr>
            <a:spLocks noGrp="1"/>
          </p:cNvSpPr>
          <p:nvPr>
            <p:ph idx="1"/>
          </p:nvPr>
        </p:nvSpPr>
        <p:spPr>
          <a:xfrm>
            <a:off x="211138" y="984250"/>
            <a:ext cx="8229600" cy="4983163"/>
          </a:xfrm>
        </p:spPr>
        <p:txBody>
          <a:bodyPr/>
          <a:lstStyle/>
          <a:p>
            <a:pPr eaLnBrk="1" hangingPunct="1"/>
            <a:r>
              <a:rPr lang="en-US" sz="2600" dirty="0"/>
              <a:t>Ch</a:t>
            </a:r>
            <a:r>
              <a:rPr lang="vi-VN" sz="2600" dirty="0"/>
              <a:t>ư</a:t>
            </a:r>
            <a:r>
              <a:rPr lang="en-US" sz="2600" dirty="0" err="1"/>
              <a:t>ơng</a:t>
            </a:r>
            <a:r>
              <a:rPr lang="en-US" sz="2600" dirty="0"/>
              <a:t> </a:t>
            </a:r>
            <a:r>
              <a:rPr lang="en-US" sz="2600" dirty="0" err="1"/>
              <a:t>trình</a:t>
            </a:r>
            <a:r>
              <a:rPr lang="en-US" sz="2600" dirty="0"/>
              <a:t> </a:t>
            </a:r>
            <a:r>
              <a:rPr lang="en-US" sz="2600" dirty="0" err="1"/>
              <a:t>điều</a:t>
            </a:r>
            <a:r>
              <a:rPr lang="en-US" sz="2600" dirty="0"/>
              <a:t> trị Methadone: </a:t>
            </a:r>
            <a:r>
              <a:rPr lang="en-US" sz="2600" dirty="0" err="1"/>
              <a:t>tính</a:t>
            </a:r>
            <a:r>
              <a:rPr lang="en-US" sz="2600" dirty="0"/>
              <a:t> </a:t>
            </a:r>
            <a:r>
              <a:rPr lang="en-US" sz="2600" dirty="0" err="1"/>
              <a:t>đến</a:t>
            </a:r>
            <a:r>
              <a:rPr lang="en-US" sz="2600" dirty="0"/>
              <a:t> 15/03/2017, 51,318 BN </a:t>
            </a:r>
            <a:r>
              <a:rPr lang="en-US" sz="2600" dirty="0" err="1"/>
              <a:t>tại</a:t>
            </a:r>
            <a:r>
              <a:rPr lang="en-US" sz="2600" dirty="0"/>
              <a:t> 280 CSĐT MMT, 63/63 </a:t>
            </a:r>
            <a:r>
              <a:rPr lang="en-US" sz="2600" dirty="0" err="1"/>
              <a:t>tỉnh</a:t>
            </a:r>
            <a:r>
              <a:rPr lang="en-US" sz="2600" dirty="0"/>
              <a:t>/</a:t>
            </a:r>
            <a:r>
              <a:rPr lang="en-US" sz="2600" dirty="0" err="1"/>
              <a:t>thành</a:t>
            </a:r>
            <a:r>
              <a:rPr lang="en-US" sz="2600" dirty="0"/>
              <a:t> </a:t>
            </a:r>
            <a:r>
              <a:rPr lang="en-US" sz="2600" dirty="0" err="1"/>
              <a:t>phố</a:t>
            </a:r>
            <a:r>
              <a:rPr lang="en-US" sz="2600" dirty="0"/>
              <a:t>.</a:t>
            </a:r>
            <a:endParaRPr lang="pt-BR" sz="2600" dirty="0"/>
          </a:p>
          <a:p>
            <a:pPr eaLnBrk="1" hangingPunct="1"/>
            <a:r>
              <a:rPr lang="en-US" altLang="en-US" sz="2600" dirty="0" err="1"/>
              <a:t>Tr</a:t>
            </a:r>
            <a:r>
              <a:rPr lang="vi-VN" altLang="en-US" sz="2600" dirty="0"/>
              <a:t>ư</a:t>
            </a:r>
            <a:r>
              <a:rPr lang="en-US" altLang="en-US" sz="2600" dirty="0" err="1"/>
              <a:t>ớc</a:t>
            </a:r>
            <a:r>
              <a:rPr lang="en-US" altLang="en-US" sz="2600" dirty="0"/>
              <a:t> </a:t>
            </a:r>
            <a:r>
              <a:rPr lang="en-US" altLang="en-US" sz="2600" dirty="0" err="1"/>
              <a:t>đây</a:t>
            </a:r>
            <a:r>
              <a:rPr lang="en-US" altLang="en-US" sz="2600" dirty="0"/>
              <a:t>, </a:t>
            </a:r>
            <a:r>
              <a:rPr lang="en-US" sz="2600" dirty="0" err="1"/>
              <a:t>nguồn</a:t>
            </a:r>
            <a:r>
              <a:rPr lang="en-US" sz="2600" dirty="0"/>
              <a:t> </a:t>
            </a:r>
            <a:r>
              <a:rPr lang="en-US" sz="2600" dirty="0" err="1"/>
              <a:t>kinh</a:t>
            </a:r>
            <a:r>
              <a:rPr lang="en-US" sz="2600" dirty="0"/>
              <a:t> </a:t>
            </a:r>
            <a:r>
              <a:rPr lang="en-US" sz="2600" dirty="0" err="1"/>
              <a:t>phí</a:t>
            </a:r>
            <a:r>
              <a:rPr lang="en-US" sz="2600" dirty="0"/>
              <a:t> </a:t>
            </a:r>
            <a:r>
              <a:rPr lang="en-US" sz="2600" dirty="0" err="1"/>
              <a:t>chủ</a:t>
            </a:r>
            <a:r>
              <a:rPr lang="en-US" sz="2600" dirty="0"/>
              <a:t> </a:t>
            </a:r>
            <a:r>
              <a:rPr lang="en-US" sz="2600" dirty="0" err="1"/>
              <a:t>yếu</a:t>
            </a:r>
            <a:r>
              <a:rPr lang="en-US" sz="2600" dirty="0"/>
              <a:t> </a:t>
            </a:r>
            <a:r>
              <a:rPr lang="en-US" sz="2600" dirty="0" err="1"/>
              <a:t>cho</a:t>
            </a:r>
            <a:r>
              <a:rPr lang="en-US" sz="2600" dirty="0"/>
              <a:t> </a:t>
            </a:r>
            <a:r>
              <a:rPr lang="en-US" sz="2600" dirty="0" err="1"/>
              <a:t>hoạt</a:t>
            </a:r>
            <a:r>
              <a:rPr lang="en-US" sz="2600" dirty="0"/>
              <a:t> </a:t>
            </a:r>
            <a:r>
              <a:rPr lang="en-US" sz="2600" dirty="0" err="1"/>
              <a:t>động</a:t>
            </a:r>
            <a:r>
              <a:rPr lang="en-US" sz="2600" dirty="0"/>
              <a:t> </a:t>
            </a:r>
            <a:r>
              <a:rPr lang="en-US" sz="2600" dirty="0" err="1"/>
              <a:t>thường</a:t>
            </a:r>
            <a:r>
              <a:rPr lang="en-US" sz="2600" dirty="0"/>
              <a:t> </a:t>
            </a:r>
            <a:r>
              <a:rPr lang="en-US" sz="2600" dirty="0" err="1"/>
              <a:t>xuyên</a:t>
            </a:r>
            <a:r>
              <a:rPr lang="en-US" sz="2600" dirty="0"/>
              <a:t> </a:t>
            </a:r>
            <a:r>
              <a:rPr lang="en-US" sz="2600" dirty="0" err="1"/>
              <a:t>của</a:t>
            </a:r>
            <a:r>
              <a:rPr lang="en-US" sz="2600" dirty="0"/>
              <a:t> </a:t>
            </a:r>
            <a:r>
              <a:rPr lang="en-US" sz="2600" dirty="0" err="1"/>
              <a:t>Chương</a:t>
            </a:r>
            <a:r>
              <a:rPr lang="en-US" sz="2600" dirty="0"/>
              <a:t> </a:t>
            </a:r>
            <a:r>
              <a:rPr lang="en-US" sz="2600" dirty="0" err="1"/>
              <a:t>trình</a:t>
            </a:r>
            <a:r>
              <a:rPr lang="en-US" sz="2600" dirty="0"/>
              <a:t> </a:t>
            </a:r>
            <a:r>
              <a:rPr lang="en-US" sz="2600" dirty="0" err="1"/>
              <a:t>là</a:t>
            </a:r>
            <a:r>
              <a:rPr lang="en-US" sz="2600" dirty="0"/>
              <a:t> </a:t>
            </a:r>
            <a:r>
              <a:rPr lang="en-US" sz="2600" dirty="0" err="1"/>
              <a:t>từ</a:t>
            </a:r>
            <a:r>
              <a:rPr lang="en-US" sz="2600" dirty="0"/>
              <a:t> </a:t>
            </a:r>
            <a:r>
              <a:rPr lang="en-US" sz="2600" dirty="0" err="1"/>
              <a:t>các</a:t>
            </a:r>
            <a:r>
              <a:rPr lang="en-US" sz="2600" dirty="0"/>
              <a:t> </a:t>
            </a:r>
            <a:r>
              <a:rPr lang="en-US" sz="2600" dirty="0" err="1"/>
              <a:t>nhà</a:t>
            </a:r>
            <a:r>
              <a:rPr lang="en-US" sz="2600" dirty="0"/>
              <a:t> </a:t>
            </a:r>
            <a:r>
              <a:rPr lang="en-US" sz="2600" dirty="0" err="1"/>
              <a:t>tài</a:t>
            </a:r>
            <a:r>
              <a:rPr lang="en-US" sz="2600" dirty="0"/>
              <a:t> </a:t>
            </a:r>
            <a:r>
              <a:rPr lang="en-US" sz="2600" dirty="0" err="1"/>
              <a:t>trợ</a:t>
            </a:r>
            <a:r>
              <a:rPr lang="en-US" sz="2600" dirty="0"/>
              <a:t> </a:t>
            </a:r>
            <a:r>
              <a:rPr lang="en-US" sz="2600" dirty="0" err="1"/>
              <a:t>quốc</a:t>
            </a:r>
            <a:r>
              <a:rPr lang="en-US" sz="2600" dirty="0"/>
              <a:t> </a:t>
            </a:r>
            <a:r>
              <a:rPr lang="en-US" sz="2600" dirty="0" err="1"/>
              <a:t>tế</a:t>
            </a:r>
            <a:r>
              <a:rPr lang="en-US" sz="2600" dirty="0"/>
              <a:t> </a:t>
            </a:r>
            <a:r>
              <a:rPr lang="en-US" sz="2600" dirty="0">
                <a:sym typeface="Wingdings" panose="05000000000000000000" pitchFamily="2" charset="2"/>
              </a:rPr>
              <a:t> </a:t>
            </a:r>
            <a:r>
              <a:rPr lang="en-US" sz="2600" dirty="0" err="1">
                <a:sym typeface="Wingdings" panose="05000000000000000000" pitchFamily="2" charset="2"/>
              </a:rPr>
              <a:t>dịch</a:t>
            </a:r>
            <a:r>
              <a:rPr lang="en-US" sz="2600" dirty="0">
                <a:sym typeface="Wingdings" panose="05000000000000000000" pitchFamily="2" charset="2"/>
              </a:rPr>
              <a:t> </a:t>
            </a:r>
            <a:r>
              <a:rPr lang="en-US" sz="2600" dirty="0" err="1">
                <a:sym typeface="Wingdings" panose="05000000000000000000" pitchFamily="2" charset="2"/>
              </a:rPr>
              <a:t>vụ</a:t>
            </a:r>
            <a:r>
              <a:rPr lang="en-US" sz="2600" dirty="0">
                <a:sym typeface="Wingdings" panose="05000000000000000000" pitchFamily="2" charset="2"/>
              </a:rPr>
              <a:t> </a:t>
            </a:r>
            <a:r>
              <a:rPr lang="en-US" sz="2600" dirty="0" err="1">
                <a:sym typeface="Wingdings" panose="05000000000000000000" pitchFamily="2" charset="2"/>
              </a:rPr>
              <a:t>điều</a:t>
            </a:r>
            <a:r>
              <a:rPr lang="en-US" sz="2600" dirty="0">
                <a:sym typeface="Wingdings" panose="05000000000000000000" pitchFamily="2" charset="2"/>
              </a:rPr>
              <a:t> trị methadone </a:t>
            </a:r>
            <a:r>
              <a:rPr lang="en-US" sz="2600" dirty="0" err="1">
                <a:sym typeface="Wingdings" panose="05000000000000000000" pitchFamily="2" charset="2"/>
              </a:rPr>
              <a:t>miễn</a:t>
            </a:r>
            <a:r>
              <a:rPr lang="en-US" sz="2600" dirty="0">
                <a:sym typeface="Wingdings" panose="05000000000000000000" pitchFamily="2" charset="2"/>
              </a:rPr>
              <a:t> </a:t>
            </a:r>
            <a:r>
              <a:rPr lang="en-US" sz="2600" dirty="0" err="1">
                <a:sym typeface="Wingdings" panose="05000000000000000000" pitchFamily="2" charset="2"/>
              </a:rPr>
              <a:t>phí</a:t>
            </a:r>
            <a:endParaRPr lang="en-US" sz="2600" dirty="0"/>
          </a:p>
          <a:p>
            <a:pPr eaLnBrk="1" hangingPunct="1"/>
            <a:r>
              <a:rPr lang="en-US" altLang="en-US" sz="2600" dirty="0" err="1"/>
              <a:t>Năm</a:t>
            </a:r>
            <a:r>
              <a:rPr lang="en-US" altLang="en-US" sz="2600" dirty="0"/>
              <a:t> 2011, CSĐT Methadone XHH </a:t>
            </a:r>
            <a:r>
              <a:rPr lang="en-US" altLang="en-US" sz="2600" dirty="0" err="1"/>
              <a:t>đầu</a:t>
            </a:r>
            <a:r>
              <a:rPr lang="en-US" altLang="en-US" sz="2600" dirty="0"/>
              <a:t> </a:t>
            </a:r>
            <a:r>
              <a:rPr lang="en-US" altLang="en-US" sz="2600" dirty="0" err="1"/>
              <a:t>tiên</a:t>
            </a:r>
            <a:r>
              <a:rPr lang="en-US" altLang="en-US" sz="2600" dirty="0"/>
              <a:t> </a:t>
            </a:r>
            <a:r>
              <a:rPr lang="en-US" altLang="en-US" sz="2600" dirty="0" err="1"/>
              <a:t>tại</a:t>
            </a:r>
            <a:r>
              <a:rPr lang="en-US" altLang="en-US" sz="2600" dirty="0"/>
              <a:t> </a:t>
            </a:r>
            <a:r>
              <a:rPr lang="en-US" altLang="en-US" sz="2600" dirty="0" err="1"/>
              <a:t>Hải</a:t>
            </a:r>
            <a:r>
              <a:rPr lang="en-US" altLang="en-US" sz="2600" dirty="0"/>
              <a:t> </a:t>
            </a:r>
            <a:r>
              <a:rPr lang="en-US" altLang="en-US" sz="2600" dirty="0" err="1"/>
              <a:t>Phòng</a:t>
            </a:r>
            <a:r>
              <a:rPr lang="en-US" altLang="en-US" sz="2600" dirty="0"/>
              <a:t>: </a:t>
            </a:r>
            <a:r>
              <a:rPr lang="en-US" altLang="en-US" sz="2600" dirty="0" err="1"/>
              <a:t>mức</a:t>
            </a:r>
            <a:r>
              <a:rPr lang="en-US" altLang="en-US" sz="2600" dirty="0"/>
              <a:t> </a:t>
            </a:r>
            <a:r>
              <a:rPr lang="en-US" altLang="en-US" sz="2600" dirty="0" err="1"/>
              <a:t>thu</a:t>
            </a:r>
            <a:r>
              <a:rPr lang="en-US" altLang="en-US" sz="2600" dirty="0"/>
              <a:t> 8.000đ/</a:t>
            </a:r>
            <a:r>
              <a:rPr lang="en-US" altLang="en-US" sz="2600" dirty="0" err="1"/>
              <a:t>ngày</a:t>
            </a:r>
            <a:r>
              <a:rPr lang="en-US" altLang="en-US" sz="2600" dirty="0"/>
              <a:t>. </a:t>
            </a:r>
          </a:p>
          <a:p>
            <a:pPr eaLnBrk="1" hangingPunct="1"/>
            <a:r>
              <a:rPr lang="en-US" sz="2600" dirty="0" err="1"/>
              <a:t>Từ</a:t>
            </a:r>
            <a:r>
              <a:rPr lang="en-US" sz="2600" dirty="0"/>
              <a:t> </a:t>
            </a:r>
            <a:r>
              <a:rPr lang="en-US" sz="2600" dirty="0" err="1"/>
              <a:t>năm</a:t>
            </a:r>
            <a:r>
              <a:rPr lang="en-US" sz="2600" dirty="0"/>
              <a:t> 2012, </a:t>
            </a:r>
            <a:r>
              <a:rPr lang="en-US" sz="2600" dirty="0" err="1"/>
              <a:t>Việt</a:t>
            </a:r>
            <a:r>
              <a:rPr lang="en-US" sz="2600" dirty="0"/>
              <a:t> Nam </a:t>
            </a:r>
            <a:r>
              <a:rPr lang="en-US" sz="2600" dirty="0" err="1"/>
              <a:t>trở</a:t>
            </a:r>
            <a:r>
              <a:rPr lang="en-US" sz="2600" dirty="0"/>
              <a:t> </a:t>
            </a:r>
            <a:r>
              <a:rPr lang="en-US" sz="2600" dirty="0" err="1"/>
              <a:t>thành</a:t>
            </a:r>
            <a:r>
              <a:rPr lang="en-US" sz="2600" dirty="0"/>
              <a:t> n</a:t>
            </a:r>
            <a:r>
              <a:rPr lang="vi-VN" sz="2600" dirty="0"/>
              <a:t>ư</a:t>
            </a:r>
            <a:r>
              <a:rPr lang="en-US" sz="2600" dirty="0" err="1"/>
              <a:t>ớc</a:t>
            </a:r>
            <a:r>
              <a:rPr lang="en-US" sz="2600" dirty="0"/>
              <a:t> </a:t>
            </a:r>
            <a:r>
              <a:rPr lang="en-US" sz="2600" dirty="0" err="1"/>
              <a:t>có</a:t>
            </a:r>
            <a:r>
              <a:rPr lang="en-US" sz="2600" dirty="0"/>
              <a:t> </a:t>
            </a:r>
            <a:r>
              <a:rPr lang="en-US" sz="2600" dirty="0" err="1"/>
              <a:t>mức</a:t>
            </a:r>
            <a:r>
              <a:rPr lang="en-US" sz="2600" dirty="0"/>
              <a:t> </a:t>
            </a:r>
            <a:r>
              <a:rPr lang="en-US" sz="2600" dirty="0" err="1"/>
              <a:t>thu</a:t>
            </a:r>
            <a:r>
              <a:rPr lang="en-US" sz="2600" dirty="0"/>
              <a:t> </a:t>
            </a:r>
            <a:r>
              <a:rPr lang="en-US" sz="2600" dirty="0" err="1"/>
              <a:t>nhập</a:t>
            </a:r>
            <a:r>
              <a:rPr lang="en-US" sz="2600" dirty="0"/>
              <a:t> </a:t>
            </a:r>
            <a:r>
              <a:rPr lang="en-US" sz="2600" dirty="0" err="1"/>
              <a:t>trung</a:t>
            </a:r>
            <a:r>
              <a:rPr lang="en-US" sz="2600" dirty="0"/>
              <a:t> </a:t>
            </a:r>
            <a:r>
              <a:rPr lang="en-US" sz="2600" dirty="0" err="1"/>
              <a:t>bình</a:t>
            </a:r>
            <a:r>
              <a:rPr lang="en-US" sz="2600" dirty="0"/>
              <a:t> </a:t>
            </a:r>
            <a:r>
              <a:rPr lang="en-US" sz="2600" dirty="0">
                <a:sym typeface="Wingdings" panose="05000000000000000000" pitchFamily="2" charset="2"/>
              </a:rPr>
              <a:t> </a:t>
            </a:r>
            <a:r>
              <a:rPr lang="en-US" sz="2600" dirty="0" err="1">
                <a:sym typeface="Wingdings" panose="05000000000000000000" pitchFamily="2" charset="2"/>
              </a:rPr>
              <a:t>nguồn</a:t>
            </a:r>
            <a:r>
              <a:rPr lang="en-US" sz="2600" dirty="0">
                <a:sym typeface="Wingdings" panose="05000000000000000000" pitchFamily="2" charset="2"/>
              </a:rPr>
              <a:t> </a:t>
            </a:r>
            <a:r>
              <a:rPr lang="en-US" sz="2600" dirty="0" err="1">
                <a:sym typeface="Wingdings" panose="05000000000000000000" pitchFamily="2" charset="2"/>
              </a:rPr>
              <a:t>tài</a:t>
            </a:r>
            <a:r>
              <a:rPr lang="en-US" sz="2600" dirty="0">
                <a:sym typeface="Wingdings" panose="05000000000000000000" pitchFamily="2" charset="2"/>
              </a:rPr>
              <a:t> </a:t>
            </a:r>
            <a:r>
              <a:rPr lang="en-US" sz="2600" dirty="0" err="1">
                <a:sym typeface="Wingdings" panose="05000000000000000000" pitchFamily="2" charset="2"/>
              </a:rPr>
              <a:t>trợ</a:t>
            </a:r>
            <a:r>
              <a:rPr lang="en-US" sz="2600" dirty="0">
                <a:sym typeface="Wingdings" panose="05000000000000000000" pitchFamily="2" charset="2"/>
              </a:rPr>
              <a:t> </a:t>
            </a:r>
            <a:r>
              <a:rPr lang="en-US" sz="2600" dirty="0" err="1">
                <a:sym typeface="Wingdings" panose="05000000000000000000" pitchFamily="2" charset="2"/>
              </a:rPr>
              <a:t>cắt</a:t>
            </a:r>
            <a:r>
              <a:rPr lang="en-US" sz="2600" dirty="0">
                <a:sym typeface="Wingdings" panose="05000000000000000000" pitchFamily="2" charset="2"/>
              </a:rPr>
              <a:t> </a:t>
            </a:r>
            <a:r>
              <a:rPr lang="en-US" sz="2600" dirty="0" err="1">
                <a:sym typeface="Wingdings" panose="05000000000000000000" pitchFamily="2" charset="2"/>
              </a:rPr>
              <a:t>giảm</a:t>
            </a:r>
            <a:r>
              <a:rPr lang="en-US" sz="2600" dirty="0">
                <a:sym typeface="Wingdings" panose="05000000000000000000" pitchFamily="2" charset="2"/>
              </a:rPr>
              <a:t> </a:t>
            </a:r>
            <a:r>
              <a:rPr lang="en-US" sz="2600" dirty="0" err="1">
                <a:sym typeface="Wingdings" panose="05000000000000000000" pitchFamily="2" charset="2"/>
              </a:rPr>
              <a:t>dần</a:t>
            </a:r>
            <a:r>
              <a:rPr lang="en-US" sz="2600" dirty="0">
                <a:sym typeface="Wingdings" panose="05000000000000000000" pitchFamily="2" charset="2"/>
              </a:rPr>
              <a:t>  </a:t>
            </a:r>
            <a:r>
              <a:rPr lang="en-US" sz="2600" dirty="0" err="1">
                <a:sym typeface="Wingdings" panose="05000000000000000000" pitchFamily="2" charset="2"/>
              </a:rPr>
              <a:t>s</a:t>
            </a:r>
            <a:r>
              <a:rPr lang="en-US" altLang="en-US" sz="2600" dirty="0" err="1"/>
              <a:t>ự</a:t>
            </a:r>
            <a:r>
              <a:rPr lang="en-US" altLang="en-US" sz="2600" dirty="0"/>
              <a:t> </a:t>
            </a:r>
            <a:r>
              <a:rPr lang="en-US" altLang="en-US" sz="2600" dirty="0" err="1"/>
              <a:t>cần</a:t>
            </a:r>
            <a:r>
              <a:rPr lang="en-US" altLang="en-US" sz="2600" dirty="0"/>
              <a:t> </a:t>
            </a:r>
            <a:r>
              <a:rPr lang="en-US" altLang="en-US" sz="2600" dirty="0" err="1"/>
              <a:t>thiết</a:t>
            </a:r>
            <a:r>
              <a:rPr lang="en-US" altLang="en-US" sz="2600" dirty="0"/>
              <a:t> </a:t>
            </a:r>
            <a:r>
              <a:rPr lang="en-US" altLang="en-US" sz="2600" dirty="0" err="1"/>
              <a:t>phải</a:t>
            </a:r>
            <a:r>
              <a:rPr lang="en-US" altLang="en-US" sz="2600" dirty="0"/>
              <a:t> </a:t>
            </a:r>
            <a:r>
              <a:rPr lang="en-US" altLang="en-US" sz="2600" dirty="0" err="1"/>
              <a:t>chuyển</a:t>
            </a:r>
            <a:r>
              <a:rPr lang="en-US" altLang="en-US" sz="2600" dirty="0"/>
              <a:t> </a:t>
            </a:r>
            <a:r>
              <a:rPr lang="en-US" altLang="en-US" sz="2600" dirty="0" err="1"/>
              <a:t>đổi</a:t>
            </a:r>
            <a:r>
              <a:rPr lang="en-US" altLang="en-US" sz="2600" dirty="0"/>
              <a:t> </a:t>
            </a:r>
            <a:r>
              <a:rPr lang="en-US" altLang="en-US" sz="2600" dirty="0" err="1"/>
              <a:t>mô</a:t>
            </a:r>
            <a:r>
              <a:rPr lang="en-US" altLang="en-US" sz="2600" dirty="0"/>
              <a:t> </a:t>
            </a:r>
            <a:r>
              <a:rPr lang="en-US" altLang="en-US" sz="2600" dirty="0" err="1"/>
              <a:t>hình</a:t>
            </a:r>
            <a:r>
              <a:rPr lang="en-US" altLang="en-US" sz="2600" dirty="0"/>
              <a:t> </a:t>
            </a:r>
            <a:r>
              <a:rPr lang="en-US" altLang="en-US" sz="2600" dirty="0" err="1"/>
              <a:t>dịch</a:t>
            </a:r>
            <a:r>
              <a:rPr lang="en-US" altLang="en-US" sz="2600" dirty="0"/>
              <a:t> </a:t>
            </a:r>
            <a:r>
              <a:rPr lang="en-US" altLang="en-US" sz="2600" dirty="0" err="1"/>
              <a:t>vụ</a:t>
            </a:r>
            <a:r>
              <a:rPr lang="en-US" altLang="en-US" sz="2600" dirty="0"/>
              <a:t> </a:t>
            </a:r>
            <a:r>
              <a:rPr lang="en-US" altLang="en-US" sz="2600" dirty="0" err="1"/>
              <a:t>từ</a:t>
            </a:r>
            <a:r>
              <a:rPr lang="en-US" altLang="en-US" sz="2600" dirty="0"/>
              <a:t> </a:t>
            </a:r>
            <a:r>
              <a:rPr lang="en-US" altLang="en-US" sz="2600" dirty="0" err="1"/>
              <a:t>miễn</a:t>
            </a:r>
            <a:r>
              <a:rPr lang="en-US" altLang="en-US" sz="2600" dirty="0"/>
              <a:t> </a:t>
            </a:r>
            <a:r>
              <a:rPr lang="en-US" altLang="en-US" sz="2600" dirty="0" err="1"/>
              <a:t>phí</a:t>
            </a:r>
            <a:r>
              <a:rPr lang="en-US" altLang="en-US" sz="2600" dirty="0"/>
              <a:t> sang XHH: </a:t>
            </a:r>
            <a:r>
              <a:rPr lang="en-US" altLang="en-US" sz="2600" dirty="0" err="1"/>
              <a:t>thu</a:t>
            </a:r>
            <a:r>
              <a:rPr lang="en-US" altLang="en-US" sz="2600" dirty="0"/>
              <a:t> </a:t>
            </a:r>
            <a:r>
              <a:rPr lang="en-US" altLang="en-US" sz="2600" dirty="0" err="1"/>
              <a:t>phí</a:t>
            </a:r>
            <a:r>
              <a:rPr lang="en-US" altLang="en-US" sz="2600" dirty="0"/>
              <a:t> BN </a:t>
            </a:r>
            <a:r>
              <a:rPr lang="en-US" altLang="en-US" sz="2600" dirty="0" err="1"/>
              <a:t>để</a:t>
            </a:r>
            <a:r>
              <a:rPr lang="en-US" altLang="en-US" sz="2600" dirty="0"/>
              <a:t> chi </a:t>
            </a:r>
            <a:r>
              <a:rPr lang="en-US" altLang="en-US" sz="2600" dirty="0" err="1"/>
              <a:t>trả</a:t>
            </a:r>
            <a:r>
              <a:rPr lang="en-US" altLang="en-US" sz="2600" dirty="0"/>
              <a:t> </a:t>
            </a:r>
            <a:r>
              <a:rPr lang="en-US" altLang="en-US" sz="2600" dirty="0" err="1"/>
              <a:t>một</a:t>
            </a:r>
            <a:r>
              <a:rPr lang="en-US" altLang="en-US" sz="2600" dirty="0"/>
              <a:t> </a:t>
            </a:r>
            <a:r>
              <a:rPr lang="en-US" altLang="en-US" sz="2600" dirty="0" err="1"/>
              <a:t>phần</a:t>
            </a:r>
            <a:r>
              <a:rPr lang="en-US" altLang="en-US" sz="2600" dirty="0"/>
              <a:t> chi </a:t>
            </a:r>
            <a:r>
              <a:rPr lang="en-US" altLang="en-US" sz="2600" dirty="0" err="1"/>
              <a:t>phí</a:t>
            </a:r>
            <a:r>
              <a:rPr lang="en-US" altLang="en-US" sz="2600" dirty="0"/>
              <a:t> </a:t>
            </a:r>
            <a:r>
              <a:rPr lang="en-US" altLang="en-US" sz="2600" dirty="0" err="1"/>
              <a:t>th</a:t>
            </a:r>
            <a:r>
              <a:rPr lang="vi-VN" altLang="en-US" sz="2600" dirty="0"/>
              <a:t>ư</a:t>
            </a:r>
            <a:r>
              <a:rPr lang="en-US" altLang="en-US" sz="2600" dirty="0" err="1"/>
              <a:t>ờng</a:t>
            </a:r>
            <a:r>
              <a:rPr lang="en-US" altLang="en-US" sz="2600" dirty="0"/>
              <a:t> </a:t>
            </a:r>
            <a:r>
              <a:rPr lang="en-US" altLang="en-US" sz="2600" dirty="0" err="1"/>
              <a:t>xuyên</a:t>
            </a:r>
            <a:r>
              <a:rPr lang="en-US" altLang="en-US" sz="2600" dirty="0"/>
              <a:t> </a:t>
            </a:r>
            <a:r>
              <a:rPr lang="en-US" altLang="en-US" sz="2600" dirty="0" err="1"/>
              <a:t>cho</a:t>
            </a:r>
            <a:r>
              <a:rPr lang="en-US" altLang="en-US" sz="2600" dirty="0"/>
              <a:t> CSĐT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QUẢ</a:t>
            </a:r>
          </a:p>
        </p:txBody>
      </p:sp>
      <p:sp>
        <p:nvSpPr>
          <p:cNvPr id="3" name="Content Placeholder 2"/>
          <p:cNvSpPr>
            <a:spLocks noGrp="1"/>
          </p:cNvSpPr>
          <p:nvPr>
            <p:ph idx="1"/>
          </p:nvPr>
        </p:nvSpPr>
        <p:spPr>
          <a:xfrm>
            <a:off x="71775" y="990781"/>
            <a:ext cx="8876282" cy="4983163"/>
          </a:xfrm>
        </p:spPr>
        <p:txBody>
          <a:bodyPr/>
          <a:lstStyle/>
          <a:p>
            <a:r>
              <a:rPr lang="en-US" b="1" dirty="0" err="1"/>
              <a:t>Mức</a:t>
            </a:r>
            <a:r>
              <a:rPr lang="en-US" b="1" dirty="0"/>
              <a:t> </a:t>
            </a:r>
            <a:r>
              <a:rPr lang="en-US" b="1" dirty="0" err="1"/>
              <a:t>độ</a:t>
            </a:r>
            <a:r>
              <a:rPr lang="en-US" b="1" dirty="0"/>
              <a:t> </a:t>
            </a:r>
            <a:r>
              <a:rPr lang="en-US" b="1" dirty="0" err="1"/>
              <a:t>hài</a:t>
            </a:r>
            <a:r>
              <a:rPr lang="en-US" b="1" dirty="0"/>
              <a:t> </a:t>
            </a:r>
            <a:r>
              <a:rPr lang="en-US" b="1" dirty="0" err="1"/>
              <a:t>lòng</a:t>
            </a:r>
            <a:r>
              <a:rPr lang="en-US" b="1" dirty="0"/>
              <a:t> </a:t>
            </a:r>
            <a:r>
              <a:rPr lang="en-US" b="1" dirty="0" err="1"/>
              <a:t>của</a:t>
            </a:r>
            <a:r>
              <a:rPr lang="en-US" b="1" dirty="0"/>
              <a:t> NB</a:t>
            </a:r>
          </a:p>
          <a:p>
            <a:pPr marL="0" indent="0">
              <a:buNone/>
            </a:pPr>
            <a:r>
              <a:rPr lang="en-US" sz="2400" dirty="0" err="1"/>
              <a:t>Khi</a:t>
            </a:r>
            <a:r>
              <a:rPr lang="en-US" sz="2400" dirty="0"/>
              <a:t> </a:t>
            </a:r>
            <a:r>
              <a:rPr lang="en-US" sz="2400" dirty="0" err="1"/>
              <a:t>bắt</a:t>
            </a:r>
            <a:r>
              <a:rPr lang="en-US" sz="2400" dirty="0"/>
              <a:t> </a:t>
            </a:r>
            <a:r>
              <a:rPr lang="en-US" sz="2400" dirty="0" err="1"/>
              <a:t>đầu</a:t>
            </a:r>
            <a:r>
              <a:rPr lang="en-US" sz="2400" dirty="0"/>
              <a:t> </a:t>
            </a:r>
            <a:r>
              <a:rPr lang="en-US" sz="2400" dirty="0" err="1"/>
              <a:t>thu</a:t>
            </a:r>
            <a:r>
              <a:rPr lang="en-US" sz="2400" dirty="0"/>
              <a:t> </a:t>
            </a:r>
            <a:r>
              <a:rPr lang="en-US" sz="2400" dirty="0" err="1"/>
              <a:t>phí</a:t>
            </a:r>
            <a:r>
              <a:rPr lang="en-US" sz="2400" dirty="0"/>
              <a:t>, NB </a:t>
            </a:r>
            <a:r>
              <a:rPr lang="en-US" sz="2400" dirty="0" err="1"/>
              <a:t>thay</a:t>
            </a:r>
            <a:r>
              <a:rPr lang="en-US" sz="2400" dirty="0"/>
              <a:t> </a:t>
            </a:r>
            <a:r>
              <a:rPr lang="en-US" sz="2400" dirty="0" err="1"/>
              <a:t>đổi</a:t>
            </a:r>
            <a:r>
              <a:rPr lang="en-US" sz="2400" dirty="0"/>
              <a:t> </a:t>
            </a:r>
            <a:r>
              <a:rPr lang="en-US" sz="2400" dirty="0" err="1"/>
              <a:t>thái</a:t>
            </a:r>
            <a:r>
              <a:rPr lang="en-US" sz="2400" dirty="0"/>
              <a:t> </a:t>
            </a:r>
            <a:r>
              <a:rPr lang="en-US" sz="2400" dirty="0" err="1"/>
              <a:t>độ</a:t>
            </a:r>
            <a:r>
              <a:rPr lang="en-US" sz="2400" dirty="0"/>
              <a:t> </a:t>
            </a:r>
            <a:r>
              <a:rPr lang="en-US" sz="2400" dirty="0" err="1"/>
              <a:t>đối</a:t>
            </a:r>
            <a:r>
              <a:rPr lang="en-US" sz="2400" dirty="0"/>
              <a:t> </a:t>
            </a:r>
            <a:r>
              <a:rPr lang="en-US" sz="2400" dirty="0" err="1"/>
              <a:t>với</a:t>
            </a:r>
            <a:r>
              <a:rPr lang="en-US" sz="2400" dirty="0"/>
              <a:t> </a:t>
            </a:r>
            <a:r>
              <a:rPr lang="en-US" sz="2400" dirty="0" err="1"/>
              <a:t>nhân</a:t>
            </a:r>
            <a:r>
              <a:rPr lang="en-US" sz="2400" dirty="0"/>
              <a:t> </a:t>
            </a:r>
            <a:r>
              <a:rPr lang="en-US" sz="2400" dirty="0" err="1"/>
              <a:t>viên</a:t>
            </a:r>
            <a:r>
              <a:rPr lang="en-US" sz="2400" dirty="0"/>
              <a:t> y </a:t>
            </a:r>
            <a:r>
              <a:rPr lang="en-US" sz="2400" dirty="0" err="1"/>
              <a:t>tế</a:t>
            </a:r>
            <a:r>
              <a:rPr lang="en-US" sz="2400" dirty="0"/>
              <a:t>: </a:t>
            </a:r>
            <a:r>
              <a:rPr lang="en-US" sz="2400" dirty="0" err="1"/>
              <a:t>dễ</a:t>
            </a:r>
            <a:r>
              <a:rPr lang="en-US" sz="2400" dirty="0"/>
              <a:t> </a:t>
            </a:r>
            <a:r>
              <a:rPr lang="en-US" sz="2400" dirty="0" err="1"/>
              <a:t>bị</a:t>
            </a:r>
            <a:r>
              <a:rPr lang="en-US" sz="2400" dirty="0"/>
              <a:t> </a:t>
            </a:r>
            <a:r>
              <a:rPr lang="en-US" sz="2400" dirty="0" err="1"/>
              <a:t>kích</a:t>
            </a:r>
            <a:r>
              <a:rPr lang="en-US" sz="2400" dirty="0"/>
              <a:t> </a:t>
            </a:r>
            <a:r>
              <a:rPr lang="en-US" sz="2400" dirty="0" err="1"/>
              <a:t>động</a:t>
            </a:r>
            <a:r>
              <a:rPr lang="en-US" sz="2400" dirty="0"/>
              <a:t>, </a:t>
            </a:r>
            <a:r>
              <a:rPr lang="en-US" sz="2400" dirty="0" err="1"/>
              <a:t>có</a:t>
            </a:r>
            <a:r>
              <a:rPr lang="en-US" sz="2400" dirty="0"/>
              <a:t> </a:t>
            </a:r>
            <a:r>
              <a:rPr lang="en-US" sz="2400" dirty="0" err="1"/>
              <a:t>thái</a:t>
            </a:r>
            <a:r>
              <a:rPr lang="en-US" sz="2400" dirty="0"/>
              <a:t> </a:t>
            </a:r>
            <a:r>
              <a:rPr lang="en-US" sz="2400" dirty="0" err="1"/>
              <a:t>độ</a:t>
            </a:r>
            <a:r>
              <a:rPr lang="en-US" sz="2400" dirty="0"/>
              <a:t> </a:t>
            </a:r>
            <a:r>
              <a:rPr lang="en-US" sz="2400" dirty="0" err="1"/>
              <a:t>tiêu</a:t>
            </a:r>
            <a:r>
              <a:rPr lang="en-US" sz="2400" dirty="0"/>
              <a:t> </a:t>
            </a:r>
            <a:r>
              <a:rPr lang="en-US" sz="2400" dirty="0" err="1"/>
              <a:t>cực</a:t>
            </a:r>
            <a:r>
              <a:rPr lang="en-US" sz="2400" dirty="0"/>
              <a:t> (</a:t>
            </a:r>
            <a:r>
              <a:rPr lang="en-US" sz="2400" dirty="0" err="1"/>
              <a:t>xúc</a:t>
            </a:r>
            <a:r>
              <a:rPr lang="en-US" sz="2400" dirty="0"/>
              <a:t> </a:t>
            </a:r>
            <a:r>
              <a:rPr lang="en-US" sz="2400" dirty="0" err="1"/>
              <a:t>phạm</a:t>
            </a:r>
            <a:r>
              <a:rPr lang="en-US" sz="2400" dirty="0"/>
              <a:t>, </a:t>
            </a:r>
            <a:r>
              <a:rPr lang="en-US" sz="2400" dirty="0" err="1"/>
              <a:t>thậm</a:t>
            </a:r>
            <a:r>
              <a:rPr lang="en-US" sz="2400" dirty="0"/>
              <a:t> </a:t>
            </a:r>
            <a:r>
              <a:rPr lang="en-US" sz="2400" dirty="0" err="1"/>
              <a:t>chí</a:t>
            </a:r>
            <a:r>
              <a:rPr lang="en-US" sz="2400" dirty="0"/>
              <a:t> </a:t>
            </a:r>
            <a:r>
              <a:rPr lang="en-US" sz="2400" dirty="0" err="1"/>
              <a:t>đe</a:t>
            </a:r>
            <a:r>
              <a:rPr lang="en-US" sz="2400" dirty="0"/>
              <a:t> </a:t>
            </a:r>
            <a:r>
              <a:rPr lang="en-US" sz="2400" dirty="0" err="1"/>
              <a:t>dọa</a:t>
            </a:r>
            <a:r>
              <a:rPr lang="en-US" sz="2400" dirty="0"/>
              <a:t> </a:t>
            </a:r>
            <a:r>
              <a:rPr lang="en-US" sz="2400" dirty="0" err="1"/>
              <a:t>nhân</a:t>
            </a:r>
            <a:r>
              <a:rPr lang="en-US" sz="2400" dirty="0"/>
              <a:t> </a:t>
            </a:r>
            <a:r>
              <a:rPr lang="en-US" sz="2400" dirty="0" err="1"/>
              <a:t>viên</a:t>
            </a:r>
            <a:r>
              <a:rPr lang="en-US" sz="2400" dirty="0"/>
              <a:t> y </a:t>
            </a:r>
            <a:r>
              <a:rPr lang="en-US" sz="2400" dirty="0" err="1"/>
              <a:t>tế</a:t>
            </a:r>
            <a:r>
              <a:rPr lang="en-US" sz="2400" dirty="0"/>
              <a:t>, </a:t>
            </a:r>
            <a:r>
              <a:rPr lang="en-US" sz="2400" dirty="0" err="1"/>
              <a:t>v..v</a:t>
            </a:r>
            <a:r>
              <a:rPr lang="en-US" sz="2400" dirty="0"/>
              <a:t>..)</a:t>
            </a:r>
            <a:endParaRPr lang="en-US" sz="2400" b="1" dirty="0"/>
          </a:p>
          <a:p>
            <a:r>
              <a:rPr lang="en-US" sz="2000" i="1" dirty="0"/>
              <a:t>“</a:t>
            </a:r>
            <a:r>
              <a:rPr lang="en-US" sz="2000" i="1" dirty="0" err="1"/>
              <a:t>Trước</a:t>
            </a:r>
            <a:r>
              <a:rPr lang="en-US" sz="2000" i="1" dirty="0"/>
              <a:t> </a:t>
            </a:r>
            <a:r>
              <a:rPr lang="en-US" sz="2000" i="1" dirty="0" err="1"/>
              <a:t>thì</a:t>
            </a:r>
            <a:r>
              <a:rPr lang="en-US" sz="2000" i="1" dirty="0"/>
              <a:t> </a:t>
            </a:r>
            <a:r>
              <a:rPr lang="en-US" sz="2000" i="1" dirty="0" err="1"/>
              <a:t>mình</a:t>
            </a:r>
            <a:r>
              <a:rPr lang="en-US" sz="2000" i="1" dirty="0"/>
              <a:t> </a:t>
            </a:r>
            <a:r>
              <a:rPr lang="en-US" sz="2000" i="1" dirty="0" err="1"/>
              <a:t>miễn</a:t>
            </a:r>
            <a:r>
              <a:rPr lang="en-US" sz="2000" i="1" dirty="0"/>
              <a:t> </a:t>
            </a:r>
            <a:r>
              <a:rPr lang="en-US" sz="2000" i="1" dirty="0" err="1"/>
              <a:t>phí</a:t>
            </a:r>
            <a:r>
              <a:rPr lang="en-US" sz="2000" i="1" dirty="0"/>
              <a:t> </a:t>
            </a:r>
            <a:r>
              <a:rPr lang="en-US" sz="2000" i="1" dirty="0" err="1"/>
              <a:t>hoàn</a:t>
            </a:r>
            <a:r>
              <a:rPr lang="en-US" sz="2000" i="1" dirty="0"/>
              <a:t> </a:t>
            </a:r>
            <a:r>
              <a:rPr lang="en-US" sz="2000" i="1" dirty="0" err="1"/>
              <a:t>toàn</a:t>
            </a:r>
            <a:r>
              <a:rPr lang="en-US" sz="2000" i="1" dirty="0"/>
              <a:t> </a:t>
            </a:r>
            <a:r>
              <a:rPr lang="en-US" sz="2000" i="1" dirty="0" err="1"/>
              <a:t>thì</a:t>
            </a:r>
            <a:r>
              <a:rPr lang="en-US" sz="2000" i="1" dirty="0"/>
              <a:t> </a:t>
            </a:r>
            <a:r>
              <a:rPr lang="en-US" sz="2000" i="1" dirty="0" err="1"/>
              <a:t>nói</a:t>
            </a:r>
            <a:r>
              <a:rPr lang="en-US" sz="2000" i="1" dirty="0"/>
              <a:t> </a:t>
            </a:r>
            <a:r>
              <a:rPr lang="en-US" sz="2000" i="1" dirty="0" err="1"/>
              <a:t>chung</a:t>
            </a:r>
            <a:r>
              <a:rPr lang="en-US" sz="2000" i="1" dirty="0"/>
              <a:t> </a:t>
            </a:r>
            <a:r>
              <a:rPr lang="en-US" sz="2000" i="1" dirty="0" err="1"/>
              <a:t>mối</a:t>
            </a:r>
            <a:r>
              <a:rPr lang="en-US" sz="2000" i="1" dirty="0"/>
              <a:t> quan </a:t>
            </a:r>
            <a:r>
              <a:rPr lang="en-US" sz="2000" i="1" dirty="0" err="1"/>
              <a:t>hệ</a:t>
            </a:r>
            <a:r>
              <a:rPr lang="en-US" sz="2000" i="1" dirty="0"/>
              <a:t> </a:t>
            </a:r>
            <a:r>
              <a:rPr lang="en-US" sz="2000" i="1" dirty="0" err="1"/>
              <a:t>không</a:t>
            </a:r>
            <a:r>
              <a:rPr lang="en-US" sz="2000" i="1" dirty="0"/>
              <a:t> </a:t>
            </a:r>
            <a:r>
              <a:rPr lang="en-US" sz="2000" i="1" dirty="0" err="1"/>
              <a:t>có</a:t>
            </a:r>
            <a:r>
              <a:rPr lang="en-US" sz="2000" i="1" dirty="0"/>
              <a:t> </a:t>
            </a:r>
            <a:r>
              <a:rPr lang="en-US" sz="2000" i="1" dirty="0" err="1"/>
              <a:t>vấn</a:t>
            </a:r>
            <a:r>
              <a:rPr lang="en-US" sz="2000" i="1" dirty="0"/>
              <a:t> </a:t>
            </a:r>
            <a:r>
              <a:rPr lang="en-US" sz="2000" i="1" dirty="0" err="1"/>
              <a:t>đề</a:t>
            </a:r>
            <a:r>
              <a:rPr lang="en-US" sz="2000" i="1" dirty="0"/>
              <a:t> </a:t>
            </a:r>
            <a:r>
              <a:rPr lang="en-US" sz="2000" i="1" dirty="0" err="1"/>
              <a:t>gì</a:t>
            </a:r>
            <a:r>
              <a:rPr lang="en-US" sz="2000" i="1" dirty="0"/>
              <a:t> </a:t>
            </a:r>
            <a:r>
              <a:rPr lang="en-US" sz="2000" i="1" dirty="0" err="1"/>
              <a:t>cả</a:t>
            </a:r>
            <a:r>
              <a:rPr lang="en-US" sz="2000" i="1" dirty="0"/>
              <a:t>, </a:t>
            </a:r>
            <a:r>
              <a:rPr lang="en-US" sz="2000" i="1" dirty="0" err="1"/>
              <a:t>nhưng</a:t>
            </a:r>
            <a:r>
              <a:rPr lang="en-US" sz="2000" i="1" dirty="0"/>
              <a:t> </a:t>
            </a:r>
            <a:r>
              <a:rPr lang="en-US" sz="2000" i="1" dirty="0" err="1"/>
              <a:t>sau</a:t>
            </a:r>
            <a:r>
              <a:rPr lang="en-US" sz="2000" i="1" dirty="0"/>
              <a:t> </a:t>
            </a:r>
            <a:r>
              <a:rPr lang="en-US" sz="2000" i="1" dirty="0" err="1"/>
              <a:t>này</a:t>
            </a:r>
            <a:r>
              <a:rPr lang="en-US" sz="2000" i="1" dirty="0"/>
              <a:t> </a:t>
            </a:r>
            <a:r>
              <a:rPr lang="en-US" sz="2000" i="1" dirty="0" err="1"/>
              <a:t>khi</a:t>
            </a:r>
            <a:r>
              <a:rPr lang="en-US" sz="2000" i="1" dirty="0"/>
              <a:t> </a:t>
            </a:r>
            <a:r>
              <a:rPr lang="en-US" sz="2000" i="1" dirty="0" err="1"/>
              <a:t>bắt</a:t>
            </a:r>
            <a:r>
              <a:rPr lang="en-US" sz="2000" i="1" dirty="0"/>
              <a:t> </a:t>
            </a:r>
            <a:r>
              <a:rPr lang="en-US" sz="2000" i="1" dirty="0" err="1"/>
              <a:t>đầu</a:t>
            </a:r>
            <a:r>
              <a:rPr lang="en-US" sz="2000" i="1" dirty="0"/>
              <a:t> </a:t>
            </a:r>
            <a:r>
              <a:rPr lang="en-US" sz="2000" i="1" dirty="0" err="1"/>
              <a:t>đóng</a:t>
            </a:r>
            <a:r>
              <a:rPr lang="en-US" sz="2000" i="1" dirty="0"/>
              <a:t> </a:t>
            </a:r>
            <a:r>
              <a:rPr lang="en-US" sz="2000" i="1" dirty="0" err="1"/>
              <a:t>tiền</a:t>
            </a:r>
            <a:r>
              <a:rPr lang="en-US" sz="2000" i="1" dirty="0"/>
              <a:t> </a:t>
            </a:r>
            <a:r>
              <a:rPr lang="en-US" sz="2000" i="1" dirty="0" err="1"/>
              <a:t>thì</a:t>
            </a:r>
            <a:r>
              <a:rPr lang="en-US" sz="2000" i="1" dirty="0"/>
              <a:t> </a:t>
            </a:r>
            <a:r>
              <a:rPr lang="en-US" sz="2000" i="1" dirty="0" err="1"/>
              <a:t>mình</a:t>
            </a:r>
            <a:r>
              <a:rPr lang="en-US" sz="2000" i="1" dirty="0"/>
              <a:t> </a:t>
            </a:r>
            <a:r>
              <a:rPr lang="en-US" sz="2000" i="1" dirty="0" err="1"/>
              <a:t>phải</a:t>
            </a:r>
            <a:r>
              <a:rPr lang="en-US" sz="2000" i="1" dirty="0"/>
              <a:t> </a:t>
            </a:r>
            <a:r>
              <a:rPr lang="en-US" sz="2000" i="1" dirty="0" err="1"/>
              <a:t>nhắc</a:t>
            </a:r>
            <a:r>
              <a:rPr lang="en-US" sz="2000" i="1" dirty="0"/>
              <a:t> </a:t>
            </a:r>
            <a:r>
              <a:rPr lang="en-US" sz="2000" i="1" dirty="0" err="1"/>
              <a:t>nhở</a:t>
            </a:r>
            <a:r>
              <a:rPr lang="en-US" sz="2000" i="1" dirty="0"/>
              <a:t> BN. </a:t>
            </a:r>
            <a:r>
              <a:rPr lang="en-US" sz="2000" i="1" dirty="0" err="1"/>
              <a:t>Nhắc</a:t>
            </a:r>
            <a:r>
              <a:rPr lang="en-US" sz="2000" i="1" dirty="0"/>
              <a:t> </a:t>
            </a:r>
            <a:r>
              <a:rPr lang="en-US" sz="2000" i="1" dirty="0" err="1"/>
              <a:t>nhiều</a:t>
            </a:r>
            <a:r>
              <a:rPr lang="en-US" sz="2000" i="1" dirty="0"/>
              <a:t> </a:t>
            </a:r>
            <a:r>
              <a:rPr lang="en-US" sz="2000" i="1" dirty="0" err="1"/>
              <a:t>thì</a:t>
            </a:r>
            <a:r>
              <a:rPr lang="en-US" sz="2000" i="1" dirty="0"/>
              <a:t> BN </a:t>
            </a:r>
            <a:r>
              <a:rPr lang="en-US" sz="2000" i="1" dirty="0" err="1"/>
              <a:t>sẽ</a:t>
            </a:r>
            <a:r>
              <a:rPr lang="en-US" sz="2000" i="1" dirty="0"/>
              <a:t> </a:t>
            </a:r>
            <a:r>
              <a:rPr lang="en-US" sz="2000" i="1" dirty="0" err="1"/>
              <a:t>cảm</a:t>
            </a:r>
            <a:r>
              <a:rPr lang="en-US" sz="2000" i="1" dirty="0"/>
              <a:t> </a:t>
            </a:r>
            <a:r>
              <a:rPr lang="en-US" sz="2000" i="1" dirty="0" err="1"/>
              <a:t>thấy</a:t>
            </a:r>
            <a:r>
              <a:rPr lang="en-US" sz="2000" i="1" dirty="0"/>
              <a:t> </a:t>
            </a:r>
            <a:r>
              <a:rPr lang="en-US" sz="2000" i="1" dirty="0" err="1"/>
              <a:t>khó</a:t>
            </a:r>
            <a:r>
              <a:rPr lang="en-US" sz="2000" i="1" dirty="0"/>
              <a:t> </a:t>
            </a:r>
            <a:r>
              <a:rPr lang="en-US" sz="2000" i="1" dirty="0" err="1"/>
              <a:t>chịu</a:t>
            </a:r>
            <a:r>
              <a:rPr lang="en-US" sz="2000" i="1" dirty="0"/>
              <a:t>, [...] BN ở </a:t>
            </a:r>
            <a:r>
              <a:rPr lang="en-US" sz="2000" i="1" dirty="0" err="1"/>
              <a:t>đây</a:t>
            </a:r>
            <a:r>
              <a:rPr lang="en-US" sz="2000" i="1" dirty="0"/>
              <a:t> </a:t>
            </a:r>
            <a:r>
              <a:rPr lang="en-US" sz="2000" i="1" dirty="0" err="1"/>
              <a:t>người</a:t>
            </a:r>
            <a:r>
              <a:rPr lang="en-US" sz="2000" i="1" dirty="0"/>
              <a:t> ta </a:t>
            </a:r>
            <a:r>
              <a:rPr lang="en-US" sz="2000" i="1" dirty="0" err="1"/>
              <a:t>rất</a:t>
            </a:r>
            <a:r>
              <a:rPr lang="en-US" sz="2000" i="1" dirty="0"/>
              <a:t> </a:t>
            </a:r>
            <a:r>
              <a:rPr lang="en-US" sz="2000" i="1" dirty="0" err="1"/>
              <a:t>là</a:t>
            </a:r>
            <a:r>
              <a:rPr lang="en-US" sz="2000" i="1" dirty="0"/>
              <a:t> </a:t>
            </a:r>
            <a:r>
              <a:rPr lang="en-US" sz="2000" i="1" dirty="0" err="1"/>
              <a:t>bốc</a:t>
            </a:r>
            <a:r>
              <a:rPr lang="en-US" sz="2000" i="1" dirty="0"/>
              <a:t> </a:t>
            </a:r>
            <a:r>
              <a:rPr lang="en-US" sz="2000" i="1" dirty="0" err="1"/>
              <a:t>đồng</a:t>
            </a:r>
            <a:r>
              <a:rPr lang="en-US" sz="2000" i="1" dirty="0"/>
              <a:t> </a:t>
            </a:r>
            <a:r>
              <a:rPr lang="en-US" sz="2000" i="1" dirty="0" err="1"/>
              <a:t>ấy</a:t>
            </a:r>
            <a:r>
              <a:rPr lang="en-US" sz="2000" i="1" dirty="0"/>
              <a:t>, </a:t>
            </a:r>
            <a:r>
              <a:rPr lang="en-US" sz="2000" i="1" dirty="0" err="1"/>
              <a:t>người</a:t>
            </a:r>
            <a:r>
              <a:rPr lang="en-US" sz="2000" i="1" dirty="0"/>
              <a:t> ta </a:t>
            </a:r>
            <a:r>
              <a:rPr lang="en-US" sz="2000" i="1" dirty="0" err="1"/>
              <a:t>có</a:t>
            </a:r>
            <a:r>
              <a:rPr lang="en-US" sz="2000" i="1" dirty="0"/>
              <a:t> </a:t>
            </a:r>
            <a:r>
              <a:rPr lang="en-US" sz="2000" i="1" dirty="0" err="1"/>
              <a:t>thể</a:t>
            </a:r>
            <a:r>
              <a:rPr lang="en-US" sz="2000" i="1" dirty="0"/>
              <a:t> quay </a:t>
            </a:r>
            <a:r>
              <a:rPr lang="en-US" sz="2000" i="1" dirty="0" err="1"/>
              <a:t>ra</a:t>
            </a:r>
            <a:r>
              <a:rPr lang="en-US" sz="2000" i="1" dirty="0"/>
              <a:t> </a:t>
            </a:r>
            <a:r>
              <a:rPr lang="en-US" sz="2000" i="1" dirty="0" err="1"/>
              <a:t>chửi</a:t>
            </a:r>
            <a:r>
              <a:rPr lang="en-US" sz="2000" i="1" dirty="0"/>
              <a:t> </a:t>
            </a:r>
            <a:r>
              <a:rPr lang="en-US" sz="2000" i="1" dirty="0" err="1"/>
              <a:t>bới</a:t>
            </a:r>
            <a:r>
              <a:rPr lang="en-US" sz="2000" i="1" dirty="0"/>
              <a:t>, </a:t>
            </a:r>
            <a:r>
              <a:rPr lang="en-US" sz="2000" i="1" dirty="0" err="1"/>
              <a:t>đe</a:t>
            </a:r>
            <a:r>
              <a:rPr lang="en-US" sz="2000" i="1" dirty="0"/>
              <a:t> </a:t>
            </a:r>
            <a:r>
              <a:rPr lang="en-US" sz="2000" i="1" dirty="0" err="1"/>
              <a:t>dọa</a:t>
            </a:r>
            <a:r>
              <a:rPr lang="en-US" sz="2000" i="1" dirty="0"/>
              <a:t> </a:t>
            </a:r>
            <a:r>
              <a:rPr lang="en-US" sz="2000" i="1" dirty="0" err="1"/>
              <a:t>ngay</a:t>
            </a:r>
            <a:r>
              <a:rPr lang="en-US" sz="2000" i="1" dirty="0"/>
              <a:t>… </a:t>
            </a:r>
            <a:r>
              <a:rPr lang="en-US" sz="2000" i="1" dirty="0" err="1"/>
              <a:t>thậm</a:t>
            </a:r>
            <a:r>
              <a:rPr lang="en-US" sz="2000" i="1" dirty="0"/>
              <a:t> </a:t>
            </a:r>
            <a:r>
              <a:rPr lang="en-US" sz="2000" i="1" dirty="0" err="1"/>
              <a:t>chí</a:t>
            </a:r>
            <a:r>
              <a:rPr lang="en-US" sz="2000" i="1" dirty="0"/>
              <a:t> </a:t>
            </a:r>
            <a:r>
              <a:rPr lang="en-US" sz="2000" i="1" dirty="0" err="1"/>
              <a:t>như</a:t>
            </a:r>
            <a:r>
              <a:rPr lang="en-US" sz="2000" i="1" dirty="0"/>
              <a:t> </a:t>
            </a:r>
            <a:r>
              <a:rPr lang="en-US" sz="2000" i="1" dirty="0" err="1"/>
              <a:t>một</a:t>
            </a:r>
            <a:r>
              <a:rPr lang="en-US" sz="2000" i="1" dirty="0"/>
              <a:t> </a:t>
            </a:r>
            <a:r>
              <a:rPr lang="en-US" sz="2000" i="1" dirty="0" err="1"/>
              <a:t>số</a:t>
            </a:r>
            <a:r>
              <a:rPr lang="en-US" sz="2000" i="1" dirty="0"/>
              <a:t> </a:t>
            </a:r>
            <a:r>
              <a:rPr lang="en-US" sz="2000" i="1" dirty="0" err="1"/>
              <a:t>chị</a:t>
            </a:r>
            <a:r>
              <a:rPr lang="en-US" sz="2000" i="1" dirty="0"/>
              <a:t> ở </a:t>
            </a:r>
            <a:r>
              <a:rPr lang="en-US" sz="2000" i="1" dirty="0" err="1"/>
              <a:t>đây</a:t>
            </a:r>
            <a:r>
              <a:rPr lang="en-US" sz="2000" i="1" dirty="0"/>
              <a:t> </a:t>
            </a:r>
            <a:r>
              <a:rPr lang="en-US" sz="2000" i="1" dirty="0" err="1"/>
              <a:t>bị</a:t>
            </a:r>
            <a:r>
              <a:rPr lang="en-US" sz="2000" i="1" dirty="0"/>
              <a:t> BN </a:t>
            </a:r>
            <a:r>
              <a:rPr lang="en-US" sz="2000" i="1" dirty="0" err="1"/>
              <a:t>đánh</a:t>
            </a:r>
            <a:r>
              <a:rPr lang="en-US" sz="2000" i="1" dirty="0"/>
              <a:t>.” </a:t>
            </a:r>
            <a:r>
              <a:rPr lang="en-US" sz="2000" dirty="0"/>
              <a:t>(Điều </a:t>
            </a:r>
            <a:r>
              <a:rPr lang="en-US" sz="2000" dirty="0" err="1"/>
              <a:t>dưỡng</a:t>
            </a:r>
            <a:r>
              <a:rPr lang="en-US" sz="2000" dirty="0"/>
              <a:t>)</a:t>
            </a:r>
          </a:p>
          <a:p>
            <a:r>
              <a:rPr lang="en-US" sz="2000" i="1" dirty="0"/>
              <a:t>“BN </a:t>
            </a:r>
            <a:r>
              <a:rPr lang="en-US" sz="2000" i="1" dirty="0" err="1"/>
              <a:t>thái</a:t>
            </a:r>
            <a:r>
              <a:rPr lang="en-US" sz="2000" i="1" dirty="0"/>
              <a:t> </a:t>
            </a:r>
            <a:r>
              <a:rPr lang="en-US" sz="2000" i="1" dirty="0" err="1"/>
              <a:t>độ</a:t>
            </a:r>
            <a:r>
              <a:rPr lang="en-US" sz="2000" i="1" dirty="0"/>
              <a:t> </a:t>
            </a:r>
            <a:r>
              <a:rPr lang="en-US" sz="2000" i="1" dirty="0" err="1"/>
              <a:t>thay</a:t>
            </a:r>
            <a:r>
              <a:rPr lang="en-US" sz="2000" i="1" dirty="0"/>
              <a:t> </a:t>
            </a:r>
            <a:r>
              <a:rPr lang="en-US" sz="2000" i="1" dirty="0" err="1"/>
              <a:t>đổi</a:t>
            </a:r>
            <a:r>
              <a:rPr lang="en-US" sz="2000" i="1" dirty="0"/>
              <a:t> </a:t>
            </a:r>
            <a:r>
              <a:rPr lang="en-US" sz="2000" i="1" dirty="0" err="1"/>
              <a:t>nhiều</a:t>
            </a:r>
            <a:r>
              <a:rPr lang="en-US" sz="2000" i="1" dirty="0"/>
              <a:t>, </a:t>
            </a:r>
            <a:r>
              <a:rPr lang="en-US" sz="2000" i="1" dirty="0" err="1"/>
              <a:t>khi</a:t>
            </a:r>
            <a:r>
              <a:rPr lang="en-US" sz="2000" i="1" dirty="0"/>
              <a:t> </a:t>
            </a:r>
            <a:r>
              <a:rPr lang="en-US" sz="2000" i="1" dirty="0" err="1"/>
              <a:t>mà</a:t>
            </a:r>
            <a:r>
              <a:rPr lang="en-US" sz="2000" i="1" dirty="0"/>
              <a:t> </a:t>
            </a:r>
            <a:r>
              <a:rPr lang="en-US" sz="2000" i="1" dirty="0" err="1"/>
              <a:t>đến</a:t>
            </a:r>
            <a:r>
              <a:rPr lang="en-US" sz="2000" i="1" dirty="0"/>
              <a:t> </a:t>
            </a:r>
            <a:r>
              <a:rPr lang="en-US" sz="2000" i="1" dirty="0" err="1"/>
              <a:t>cuối</a:t>
            </a:r>
            <a:r>
              <a:rPr lang="en-US" sz="2000" i="1" dirty="0"/>
              <a:t> </a:t>
            </a:r>
            <a:r>
              <a:rPr lang="en-US" sz="2000" i="1" dirty="0" err="1"/>
              <a:t>tháng</a:t>
            </a:r>
            <a:r>
              <a:rPr lang="en-US" sz="2000" i="1" dirty="0"/>
              <a:t> </a:t>
            </a:r>
            <a:r>
              <a:rPr lang="en-US" sz="2000" i="1" dirty="0" err="1"/>
              <a:t>chưa</a:t>
            </a:r>
            <a:r>
              <a:rPr lang="en-US" sz="2000" i="1" dirty="0"/>
              <a:t> </a:t>
            </a:r>
            <a:r>
              <a:rPr lang="en-US" sz="2000" i="1" dirty="0" err="1"/>
              <a:t>đóng</a:t>
            </a:r>
            <a:r>
              <a:rPr lang="en-US" sz="2000" i="1" dirty="0"/>
              <a:t> </a:t>
            </a:r>
            <a:r>
              <a:rPr lang="en-US" sz="2000" i="1" dirty="0" err="1"/>
              <a:t>mình</a:t>
            </a:r>
            <a:r>
              <a:rPr lang="en-US" sz="2000" i="1" dirty="0"/>
              <a:t> </a:t>
            </a:r>
            <a:r>
              <a:rPr lang="en-US" sz="2000" i="1" dirty="0" err="1"/>
              <a:t>nhắc</a:t>
            </a:r>
            <a:r>
              <a:rPr lang="en-US" sz="2000" i="1" dirty="0"/>
              <a:t> BN, </a:t>
            </a:r>
            <a:r>
              <a:rPr lang="en-US" sz="2000" i="1" dirty="0" err="1"/>
              <a:t>giục</a:t>
            </a:r>
            <a:r>
              <a:rPr lang="en-US" sz="2000" i="1" dirty="0"/>
              <a:t> BN </a:t>
            </a:r>
            <a:r>
              <a:rPr lang="en-US" sz="2000" i="1" dirty="0" err="1"/>
              <a:t>đóng</a:t>
            </a:r>
            <a:r>
              <a:rPr lang="en-US" sz="2000" i="1" dirty="0"/>
              <a:t> </a:t>
            </a:r>
            <a:r>
              <a:rPr lang="en-US" sz="2000" i="1" dirty="0" err="1"/>
              <a:t>tiền</a:t>
            </a:r>
            <a:r>
              <a:rPr lang="en-US" sz="2000" i="1" dirty="0"/>
              <a:t> BN </a:t>
            </a:r>
            <a:r>
              <a:rPr lang="en-US" sz="2000" i="1" dirty="0" err="1"/>
              <a:t>còn</a:t>
            </a:r>
            <a:r>
              <a:rPr lang="en-US" sz="2000" i="1" dirty="0"/>
              <a:t> </a:t>
            </a:r>
            <a:r>
              <a:rPr lang="en-US" sz="2000" i="1" dirty="0" err="1"/>
              <a:t>chửi</a:t>
            </a:r>
            <a:r>
              <a:rPr lang="en-US" sz="2000" i="1" dirty="0"/>
              <a:t> </a:t>
            </a:r>
            <a:r>
              <a:rPr lang="en-US" sz="2000" i="1" dirty="0" err="1"/>
              <a:t>lại</a:t>
            </a:r>
            <a:r>
              <a:rPr lang="en-US" sz="2000" i="1" dirty="0"/>
              <a:t> </a:t>
            </a:r>
            <a:r>
              <a:rPr lang="en-US" sz="2000" i="1" dirty="0" err="1"/>
              <a:t>nhân</a:t>
            </a:r>
            <a:r>
              <a:rPr lang="en-US" sz="2000" i="1" dirty="0"/>
              <a:t> </a:t>
            </a:r>
            <a:r>
              <a:rPr lang="en-US" sz="2000" i="1" dirty="0" err="1"/>
              <a:t>viên</a:t>
            </a:r>
            <a:r>
              <a:rPr lang="en-US" sz="2000" i="1" dirty="0"/>
              <a:t>… </a:t>
            </a:r>
            <a:r>
              <a:rPr lang="en-US" sz="2000" i="1" dirty="0" err="1"/>
              <a:t>Có</a:t>
            </a:r>
            <a:r>
              <a:rPr lang="en-US" sz="2000" i="1" dirty="0"/>
              <a:t> </a:t>
            </a:r>
            <a:r>
              <a:rPr lang="en-US" sz="2000" i="1" dirty="0" err="1"/>
              <a:t>những</a:t>
            </a:r>
            <a:r>
              <a:rPr lang="en-US" sz="2000" i="1" dirty="0"/>
              <a:t> BN </a:t>
            </a:r>
            <a:r>
              <a:rPr lang="en-US" sz="2000" i="1" dirty="0" err="1"/>
              <a:t>thì</a:t>
            </a:r>
            <a:r>
              <a:rPr lang="en-US" sz="2000" i="1" dirty="0"/>
              <a:t> </a:t>
            </a:r>
            <a:r>
              <a:rPr lang="en-US" sz="2000" i="1" dirty="0" err="1"/>
              <a:t>rất</a:t>
            </a:r>
            <a:r>
              <a:rPr lang="en-US" sz="2000" i="1" dirty="0"/>
              <a:t> </a:t>
            </a:r>
            <a:r>
              <a:rPr lang="en-US" sz="2000" i="1" dirty="0" err="1"/>
              <a:t>là</a:t>
            </a:r>
            <a:r>
              <a:rPr lang="en-US" sz="2000" i="1" dirty="0"/>
              <a:t> </a:t>
            </a:r>
            <a:r>
              <a:rPr lang="en-US" sz="2000" i="1" dirty="0" err="1"/>
              <a:t>tự</a:t>
            </a:r>
            <a:r>
              <a:rPr lang="en-US" sz="2000" i="1" dirty="0"/>
              <a:t> </a:t>
            </a:r>
            <a:r>
              <a:rPr lang="en-US" sz="2000" i="1" dirty="0" err="1"/>
              <a:t>giác</a:t>
            </a:r>
            <a:r>
              <a:rPr lang="en-US" sz="2000" i="1" dirty="0"/>
              <a:t> </a:t>
            </a:r>
            <a:r>
              <a:rPr lang="en-US" sz="2000" i="1" dirty="0" err="1"/>
              <a:t>đóng</a:t>
            </a:r>
            <a:r>
              <a:rPr lang="en-US" sz="2000" i="1" dirty="0"/>
              <a:t>, </a:t>
            </a:r>
            <a:r>
              <a:rPr lang="en-US" sz="2000" i="1" dirty="0" err="1"/>
              <a:t>cứ</a:t>
            </a:r>
            <a:r>
              <a:rPr lang="en-US" sz="2000" i="1" dirty="0"/>
              <a:t> </a:t>
            </a:r>
            <a:r>
              <a:rPr lang="en-US" sz="2000" i="1" dirty="0" err="1"/>
              <a:t>từ</a:t>
            </a:r>
            <a:r>
              <a:rPr lang="en-US" sz="2000" i="1" dirty="0"/>
              <a:t> </a:t>
            </a:r>
            <a:r>
              <a:rPr lang="en-US" sz="2000" i="1" dirty="0" err="1"/>
              <a:t>mồng</a:t>
            </a:r>
            <a:r>
              <a:rPr lang="en-US" sz="2000" i="1" dirty="0"/>
              <a:t> 1 </a:t>
            </a:r>
            <a:r>
              <a:rPr lang="en-US" sz="2000" i="1" dirty="0" err="1"/>
              <a:t>là</a:t>
            </a:r>
            <a:r>
              <a:rPr lang="en-US" sz="2000" i="1" dirty="0"/>
              <a:t> BN </a:t>
            </a:r>
            <a:r>
              <a:rPr lang="en-US" sz="2000" i="1" dirty="0" err="1"/>
              <a:t>đã</a:t>
            </a:r>
            <a:r>
              <a:rPr lang="en-US" sz="2000" i="1" dirty="0"/>
              <a:t> </a:t>
            </a:r>
            <a:r>
              <a:rPr lang="en-US" sz="2000" i="1" dirty="0" err="1"/>
              <a:t>đóng</a:t>
            </a:r>
            <a:r>
              <a:rPr lang="en-US" sz="2000" i="1" dirty="0"/>
              <a:t> </a:t>
            </a:r>
            <a:r>
              <a:rPr lang="en-US" sz="2000" i="1" dirty="0" err="1"/>
              <a:t>rồi</a:t>
            </a:r>
            <a:r>
              <a:rPr lang="en-US" sz="2000" i="1" dirty="0"/>
              <a:t>, </a:t>
            </a:r>
            <a:r>
              <a:rPr lang="en-US" sz="2000" i="1" dirty="0" err="1"/>
              <a:t>có</a:t>
            </a:r>
            <a:r>
              <a:rPr lang="en-US" sz="2000" i="1" dirty="0"/>
              <a:t> </a:t>
            </a:r>
            <a:r>
              <a:rPr lang="en-US" sz="2000" i="1" dirty="0" err="1"/>
              <a:t>khi</a:t>
            </a:r>
            <a:r>
              <a:rPr lang="en-US" sz="2000" i="1" dirty="0"/>
              <a:t> </a:t>
            </a:r>
            <a:r>
              <a:rPr lang="en-US" sz="2000" i="1" dirty="0" err="1"/>
              <a:t>đóng</a:t>
            </a:r>
            <a:r>
              <a:rPr lang="en-US" sz="2000" i="1" dirty="0"/>
              <a:t> </a:t>
            </a:r>
            <a:r>
              <a:rPr lang="en-US" sz="2000" i="1" dirty="0" err="1"/>
              <a:t>cả</a:t>
            </a:r>
            <a:r>
              <a:rPr lang="en-US" sz="2000" i="1" dirty="0"/>
              <a:t> 2-3 </a:t>
            </a:r>
            <a:r>
              <a:rPr lang="en-US" sz="2000" i="1" dirty="0" err="1"/>
              <a:t>tháng</a:t>
            </a:r>
            <a:r>
              <a:rPr lang="en-US" sz="2000" i="1" dirty="0"/>
              <a:t>. </a:t>
            </a:r>
            <a:r>
              <a:rPr lang="en-US" sz="2000" i="1" dirty="0" err="1"/>
              <a:t>Nhưng</a:t>
            </a:r>
            <a:r>
              <a:rPr lang="en-US" sz="2000" i="1" dirty="0"/>
              <a:t> </a:t>
            </a:r>
            <a:r>
              <a:rPr lang="en-US" sz="2000" i="1" dirty="0" err="1"/>
              <a:t>có</a:t>
            </a:r>
            <a:r>
              <a:rPr lang="en-US" sz="2000" i="1" dirty="0"/>
              <a:t> </a:t>
            </a:r>
            <a:r>
              <a:rPr lang="en-US" sz="2000" i="1" dirty="0" err="1"/>
              <a:t>những</a:t>
            </a:r>
            <a:r>
              <a:rPr lang="en-US" sz="2000" i="1" dirty="0"/>
              <a:t> BN </a:t>
            </a:r>
            <a:r>
              <a:rPr lang="en-US" sz="2000" i="1" dirty="0" err="1"/>
              <a:t>rất</a:t>
            </a:r>
            <a:r>
              <a:rPr lang="en-US" sz="2000" i="1" dirty="0"/>
              <a:t> </a:t>
            </a:r>
            <a:r>
              <a:rPr lang="en-US" sz="2000" i="1" dirty="0" err="1"/>
              <a:t>tỏ</a:t>
            </a:r>
            <a:r>
              <a:rPr lang="en-US" sz="2000" i="1" dirty="0"/>
              <a:t> </a:t>
            </a:r>
            <a:r>
              <a:rPr lang="en-US" sz="2000" i="1" dirty="0" err="1"/>
              <a:t>thái</a:t>
            </a:r>
            <a:r>
              <a:rPr lang="en-US" sz="2000" i="1" dirty="0"/>
              <a:t> </a:t>
            </a:r>
            <a:r>
              <a:rPr lang="en-US" sz="2000" i="1" dirty="0" err="1"/>
              <a:t>độ</a:t>
            </a:r>
            <a:r>
              <a:rPr lang="en-US" sz="2000" i="1" dirty="0"/>
              <a:t>, [..] </a:t>
            </a:r>
            <a:r>
              <a:rPr lang="en-US" sz="2000" i="1" dirty="0" err="1"/>
              <a:t>nhiều</a:t>
            </a:r>
            <a:r>
              <a:rPr lang="en-US" sz="2000" i="1" dirty="0"/>
              <a:t> </a:t>
            </a:r>
            <a:r>
              <a:rPr lang="en-US" sz="2000" i="1" dirty="0" err="1"/>
              <a:t>khi</a:t>
            </a:r>
            <a:r>
              <a:rPr lang="en-US" sz="2000" i="1" dirty="0"/>
              <a:t> </a:t>
            </a:r>
            <a:r>
              <a:rPr lang="en-US" sz="2000" i="1" dirty="0" err="1"/>
              <a:t>có</a:t>
            </a:r>
            <a:r>
              <a:rPr lang="en-US" sz="2000" i="1" dirty="0"/>
              <a:t> </a:t>
            </a:r>
            <a:r>
              <a:rPr lang="en-US" sz="2000" i="1" dirty="0" err="1"/>
              <a:t>tiền</a:t>
            </a:r>
            <a:r>
              <a:rPr lang="en-US" sz="2000" i="1" dirty="0"/>
              <a:t> </a:t>
            </a:r>
            <a:r>
              <a:rPr lang="en-US" sz="2000" i="1" dirty="0" err="1"/>
              <a:t>người</a:t>
            </a:r>
            <a:r>
              <a:rPr lang="en-US" sz="2000" i="1" dirty="0"/>
              <a:t> ta </a:t>
            </a:r>
            <a:r>
              <a:rPr lang="en-US" sz="2000" i="1" dirty="0" err="1"/>
              <a:t>còn</a:t>
            </a:r>
            <a:r>
              <a:rPr lang="en-US" sz="2000" i="1" dirty="0"/>
              <a:t> </a:t>
            </a:r>
            <a:r>
              <a:rPr lang="en-US" sz="2000" i="1" dirty="0" err="1"/>
              <a:t>bảo</a:t>
            </a:r>
            <a:r>
              <a:rPr lang="en-US" sz="2000" i="1" dirty="0"/>
              <a:t> </a:t>
            </a:r>
            <a:r>
              <a:rPr lang="en-US" sz="2000" i="1" dirty="0" err="1"/>
              <a:t>là</a:t>
            </a:r>
            <a:r>
              <a:rPr lang="en-US" sz="2000" i="1" dirty="0"/>
              <a:t> </a:t>
            </a:r>
            <a:r>
              <a:rPr lang="en-US" sz="2000" i="1" dirty="0" err="1"/>
              <a:t>chưa</a:t>
            </a:r>
            <a:r>
              <a:rPr lang="en-US" sz="2000" i="1" dirty="0"/>
              <a:t> </a:t>
            </a:r>
            <a:r>
              <a:rPr lang="en-US" sz="2000" i="1" dirty="0" err="1"/>
              <a:t>thích</a:t>
            </a:r>
            <a:r>
              <a:rPr lang="en-US" sz="2000" i="1" dirty="0"/>
              <a:t> </a:t>
            </a:r>
            <a:r>
              <a:rPr lang="en-US" sz="2000" i="1" dirty="0" err="1"/>
              <a:t>đóng</a:t>
            </a:r>
            <a:r>
              <a:rPr lang="en-US" sz="2000" i="1" dirty="0"/>
              <a:t>, </a:t>
            </a:r>
            <a:r>
              <a:rPr lang="en-US" sz="2000" i="1" dirty="0" err="1"/>
              <a:t>không</a:t>
            </a:r>
            <a:r>
              <a:rPr lang="en-US" sz="2000" i="1" dirty="0"/>
              <a:t> </a:t>
            </a:r>
            <a:r>
              <a:rPr lang="en-US" sz="2000" i="1" dirty="0" err="1"/>
              <a:t>đóng</a:t>
            </a:r>
            <a:r>
              <a:rPr lang="en-US" sz="2000" i="1" dirty="0"/>
              <a:t>. </a:t>
            </a:r>
            <a:r>
              <a:rPr lang="en-US" sz="2000" i="1" dirty="0" err="1"/>
              <a:t>Nhiều</a:t>
            </a:r>
            <a:r>
              <a:rPr lang="en-US" sz="2000" i="1" dirty="0"/>
              <a:t> BN </a:t>
            </a:r>
            <a:r>
              <a:rPr lang="en-US" sz="2000" i="1" dirty="0" err="1"/>
              <a:t>đe</a:t>
            </a:r>
            <a:r>
              <a:rPr lang="en-US" sz="2000" i="1" dirty="0"/>
              <a:t> </a:t>
            </a:r>
            <a:r>
              <a:rPr lang="en-US" sz="2000" i="1" dirty="0" err="1"/>
              <a:t>dọa</a:t>
            </a:r>
            <a:r>
              <a:rPr lang="en-US" sz="2000" i="1" dirty="0"/>
              <a:t>, </a:t>
            </a:r>
            <a:r>
              <a:rPr lang="en-US" sz="2000" i="1" dirty="0" err="1"/>
              <a:t>bảo</a:t>
            </a:r>
            <a:r>
              <a:rPr lang="en-US" sz="2000" i="1" dirty="0"/>
              <a:t> </a:t>
            </a:r>
            <a:r>
              <a:rPr lang="en-US" sz="2000" i="1" dirty="0" err="1"/>
              <a:t>ra</a:t>
            </a:r>
            <a:r>
              <a:rPr lang="en-US" sz="2000" i="1" dirty="0"/>
              <a:t> </a:t>
            </a:r>
            <a:r>
              <a:rPr lang="en-US" sz="2000" i="1" dirty="0" err="1"/>
              <a:t>đường</a:t>
            </a:r>
            <a:r>
              <a:rPr lang="en-US" sz="2000" i="1" dirty="0"/>
              <a:t> </a:t>
            </a:r>
            <a:r>
              <a:rPr lang="en-US" sz="2000" i="1" dirty="0" err="1"/>
              <a:t>thế</a:t>
            </a:r>
            <a:r>
              <a:rPr lang="en-US" sz="2000" i="1" dirty="0"/>
              <a:t> </a:t>
            </a:r>
            <a:r>
              <a:rPr lang="en-US" sz="2000" i="1" dirty="0" err="1"/>
              <a:t>nọ</a:t>
            </a:r>
            <a:r>
              <a:rPr lang="en-US" sz="2000" i="1" dirty="0"/>
              <a:t> </a:t>
            </a:r>
            <a:r>
              <a:rPr lang="en-US" sz="2000" i="1" dirty="0" err="1"/>
              <a:t>thế</a:t>
            </a:r>
            <a:r>
              <a:rPr lang="en-US" sz="2000" i="1" dirty="0"/>
              <a:t> </a:t>
            </a:r>
            <a:r>
              <a:rPr lang="en-US" sz="2000" i="1" dirty="0" err="1"/>
              <a:t>kia</a:t>
            </a:r>
            <a:r>
              <a:rPr lang="en-US" sz="2000" i="1" dirty="0"/>
              <a:t>. </a:t>
            </a:r>
            <a:r>
              <a:rPr lang="en-US" sz="2000" i="1" dirty="0" err="1"/>
              <a:t>Nhiều</a:t>
            </a:r>
            <a:r>
              <a:rPr lang="en-US" sz="2000" i="1" dirty="0"/>
              <a:t> </a:t>
            </a:r>
            <a:r>
              <a:rPr lang="en-US" sz="2000" i="1" dirty="0" err="1"/>
              <a:t>lắm</a:t>
            </a:r>
            <a:r>
              <a:rPr lang="en-US" sz="2000" i="1" dirty="0"/>
              <a:t> ạ. </a:t>
            </a:r>
            <a:r>
              <a:rPr lang="en-US" sz="2000" i="1" dirty="0" err="1"/>
              <a:t>Làm</a:t>
            </a:r>
            <a:r>
              <a:rPr lang="en-US" sz="2000" i="1" dirty="0"/>
              <a:t> </a:t>
            </a:r>
            <a:r>
              <a:rPr lang="en-US" sz="2000" i="1" dirty="0" err="1"/>
              <a:t>thật</a:t>
            </a:r>
            <a:r>
              <a:rPr lang="en-US" sz="2000" i="1" dirty="0"/>
              <a:t> </a:t>
            </a:r>
            <a:r>
              <a:rPr lang="en-US" sz="2000" i="1" dirty="0" err="1"/>
              <a:t>thì</a:t>
            </a:r>
            <a:r>
              <a:rPr lang="en-US" sz="2000" i="1" dirty="0"/>
              <a:t> </a:t>
            </a:r>
            <a:r>
              <a:rPr lang="en-US" sz="2000" i="1" dirty="0" err="1"/>
              <a:t>không</a:t>
            </a:r>
            <a:r>
              <a:rPr lang="en-US" sz="2000" i="1" dirty="0"/>
              <a:t> </a:t>
            </a:r>
            <a:r>
              <a:rPr lang="en-US" sz="2000" i="1" dirty="0" err="1"/>
              <a:t>có</a:t>
            </a:r>
            <a:r>
              <a:rPr lang="en-US" sz="2000" i="1" dirty="0"/>
              <a:t>, </a:t>
            </a:r>
            <a:r>
              <a:rPr lang="en-US" sz="2000" i="1" dirty="0" err="1"/>
              <a:t>nhưng</a:t>
            </a:r>
            <a:r>
              <a:rPr lang="en-US" sz="2000" i="1" dirty="0"/>
              <a:t> </a:t>
            </a:r>
            <a:r>
              <a:rPr lang="en-US" sz="2000" i="1" dirty="0" err="1"/>
              <a:t>đe</a:t>
            </a:r>
            <a:r>
              <a:rPr lang="en-US" sz="2000" i="1" dirty="0"/>
              <a:t> </a:t>
            </a:r>
            <a:r>
              <a:rPr lang="en-US" sz="2000" i="1" dirty="0" err="1"/>
              <a:t>dọa</a:t>
            </a:r>
            <a:r>
              <a:rPr lang="en-US" sz="2000" i="1" dirty="0"/>
              <a:t> </a:t>
            </a:r>
            <a:r>
              <a:rPr lang="en-US" sz="2000" i="1" dirty="0" err="1"/>
              <a:t>thì</a:t>
            </a:r>
            <a:r>
              <a:rPr lang="en-US" sz="2000" i="1" dirty="0"/>
              <a:t> </a:t>
            </a:r>
            <a:r>
              <a:rPr lang="en-US" sz="2000" i="1" dirty="0" err="1"/>
              <a:t>nhiều</a:t>
            </a:r>
            <a:r>
              <a:rPr lang="en-US" sz="2000" i="1" dirty="0"/>
              <a:t>.” </a:t>
            </a:r>
            <a:r>
              <a:rPr lang="en-US" sz="2000" dirty="0"/>
              <a:t>(</a:t>
            </a:r>
            <a:r>
              <a:rPr lang="en-US" sz="2000" dirty="0" err="1"/>
              <a:t>Nhân</a:t>
            </a:r>
            <a:r>
              <a:rPr lang="en-US" sz="2000" dirty="0"/>
              <a:t> </a:t>
            </a:r>
            <a:r>
              <a:rPr lang="en-US" sz="2000" dirty="0" err="1"/>
              <a:t>viên</a:t>
            </a:r>
            <a:r>
              <a:rPr lang="en-US" sz="2000" dirty="0"/>
              <a:t> </a:t>
            </a:r>
            <a:r>
              <a:rPr lang="en-US" sz="2000" dirty="0" err="1"/>
              <a:t>hành</a:t>
            </a:r>
            <a:r>
              <a:rPr lang="en-US" sz="2000" dirty="0"/>
              <a:t> </a:t>
            </a:r>
            <a:r>
              <a:rPr lang="en-US" sz="2000" dirty="0" err="1"/>
              <a:t>chính</a:t>
            </a:r>
            <a:r>
              <a:rPr lang="en-US" sz="2000" dirty="0"/>
              <a:t>)</a:t>
            </a:r>
          </a:p>
          <a:p>
            <a:endParaRPr lang="en-US" sz="2000" b="1" dirty="0"/>
          </a:p>
        </p:txBody>
      </p:sp>
    </p:spTree>
    <p:extLst>
      <p:ext uri="{BB962C8B-B14F-4D97-AF65-F5344CB8AC3E}">
        <p14:creationId xmlns:p14="http://schemas.microsoft.com/office/powerpoint/2010/main" val="28170948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KẾT LUẬN</a:t>
            </a:r>
          </a:p>
        </p:txBody>
      </p:sp>
      <p:sp>
        <p:nvSpPr>
          <p:cNvPr id="3" name="Content Placeholder 2"/>
          <p:cNvSpPr>
            <a:spLocks noGrp="1"/>
          </p:cNvSpPr>
          <p:nvPr>
            <p:ph idx="1"/>
          </p:nvPr>
        </p:nvSpPr>
        <p:spPr/>
        <p:txBody>
          <a:bodyPr/>
          <a:lstStyle/>
          <a:p>
            <a:r>
              <a:rPr lang="en-US" sz="2600" dirty="0">
                <a:latin typeface="Calib"/>
              </a:rPr>
              <a:t>Sau </a:t>
            </a:r>
            <a:r>
              <a:rPr lang="en-US" sz="2600" dirty="0" err="1">
                <a:latin typeface="Calib"/>
              </a:rPr>
              <a:t>khi</a:t>
            </a:r>
            <a:r>
              <a:rPr lang="en-US" sz="2600" dirty="0">
                <a:latin typeface="Calib"/>
              </a:rPr>
              <a:t> </a:t>
            </a:r>
            <a:r>
              <a:rPr lang="en-US" sz="2600" dirty="0" err="1">
                <a:latin typeface="Calib"/>
              </a:rPr>
              <a:t>chuyển</a:t>
            </a:r>
            <a:r>
              <a:rPr lang="en-US" sz="2600" dirty="0">
                <a:latin typeface="Calib"/>
              </a:rPr>
              <a:t> sang </a:t>
            </a:r>
            <a:r>
              <a:rPr lang="en-US" sz="2600" dirty="0" err="1">
                <a:latin typeface="Calib"/>
              </a:rPr>
              <a:t>mô</a:t>
            </a:r>
            <a:r>
              <a:rPr lang="en-US" sz="2600" dirty="0">
                <a:latin typeface="Calib"/>
              </a:rPr>
              <a:t> </a:t>
            </a:r>
            <a:r>
              <a:rPr lang="en-US" sz="2600" dirty="0" err="1">
                <a:latin typeface="Calib"/>
              </a:rPr>
              <a:t>hình</a:t>
            </a:r>
            <a:r>
              <a:rPr lang="en-US" sz="2600" dirty="0">
                <a:latin typeface="Calib"/>
              </a:rPr>
              <a:t> XHH, </a:t>
            </a:r>
            <a:r>
              <a:rPr lang="en-US" sz="2600" dirty="0" err="1">
                <a:latin typeface="Calib"/>
              </a:rPr>
              <a:t>tỷ</a:t>
            </a:r>
            <a:r>
              <a:rPr lang="en-US" sz="2600" dirty="0">
                <a:latin typeface="Calib"/>
              </a:rPr>
              <a:t> </a:t>
            </a:r>
            <a:r>
              <a:rPr lang="en-US" sz="2600" dirty="0" err="1">
                <a:latin typeface="Calib"/>
              </a:rPr>
              <a:t>lệ</a:t>
            </a:r>
            <a:r>
              <a:rPr lang="en-US" sz="2600" dirty="0">
                <a:latin typeface="Calib"/>
              </a:rPr>
              <a:t> </a:t>
            </a:r>
            <a:r>
              <a:rPr lang="en-US" sz="2600" dirty="0" err="1">
                <a:latin typeface="Calib"/>
              </a:rPr>
              <a:t>bỏ</a:t>
            </a:r>
            <a:r>
              <a:rPr lang="en-US" sz="2600" dirty="0">
                <a:latin typeface="Calib"/>
              </a:rPr>
              <a:t> trị </a:t>
            </a:r>
            <a:r>
              <a:rPr lang="en-US" sz="2600" dirty="0" err="1">
                <a:latin typeface="Calib"/>
              </a:rPr>
              <a:t>và</a:t>
            </a:r>
            <a:r>
              <a:rPr lang="en-US" sz="2600" dirty="0">
                <a:latin typeface="Calib"/>
              </a:rPr>
              <a:t> </a:t>
            </a:r>
            <a:r>
              <a:rPr lang="en-US" sz="2600" dirty="0" err="1">
                <a:latin typeface="Calib"/>
              </a:rPr>
              <a:t>bỏ</a:t>
            </a:r>
            <a:r>
              <a:rPr lang="en-US" sz="2600" dirty="0">
                <a:latin typeface="Calib"/>
              </a:rPr>
              <a:t> </a:t>
            </a:r>
            <a:r>
              <a:rPr lang="en-US" sz="2600" dirty="0" err="1">
                <a:latin typeface="Calib"/>
              </a:rPr>
              <a:t>liều</a:t>
            </a:r>
            <a:r>
              <a:rPr lang="en-US" sz="2600" dirty="0">
                <a:latin typeface="Calib"/>
              </a:rPr>
              <a:t> </a:t>
            </a:r>
            <a:r>
              <a:rPr lang="en-US" sz="2600" dirty="0" err="1">
                <a:latin typeface="Calib"/>
              </a:rPr>
              <a:t>có</a:t>
            </a:r>
            <a:r>
              <a:rPr lang="en-US" sz="2600" dirty="0">
                <a:latin typeface="Calib"/>
              </a:rPr>
              <a:t> </a:t>
            </a:r>
            <a:r>
              <a:rPr lang="en-US" sz="2600" dirty="0" err="1">
                <a:latin typeface="Calib"/>
              </a:rPr>
              <a:t>sự</a:t>
            </a:r>
            <a:r>
              <a:rPr lang="en-US" sz="2600" dirty="0">
                <a:latin typeface="Calib"/>
              </a:rPr>
              <a:t> </a:t>
            </a:r>
            <a:r>
              <a:rPr lang="en-US" sz="2600" dirty="0" err="1">
                <a:latin typeface="Calib"/>
              </a:rPr>
              <a:t>thay</a:t>
            </a:r>
            <a:r>
              <a:rPr lang="en-US" sz="2600" dirty="0">
                <a:latin typeface="Calib"/>
              </a:rPr>
              <a:t> </a:t>
            </a:r>
            <a:r>
              <a:rPr lang="en-US" sz="2600" dirty="0" err="1">
                <a:latin typeface="Calib"/>
              </a:rPr>
              <a:t>đổi</a:t>
            </a:r>
            <a:r>
              <a:rPr lang="en-US" sz="2600" dirty="0">
                <a:latin typeface="Calib"/>
              </a:rPr>
              <a:t> </a:t>
            </a:r>
            <a:r>
              <a:rPr lang="en-US" sz="2600" dirty="0" err="1">
                <a:latin typeface="Calib"/>
              </a:rPr>
              <a:t>nhỏ</a:t>
            </a:r>
            <a:endParaRPr lang="en-US" sz="2600" dirty="0">
              <a:latin typeface="Calib"/>
            </a:endParaRPr>
          </a:p>
          <a:p>
            <a:r>
              <a:rPr lang="en-US" sz="2600" dirty="0" err="1">
                <a:latin typeface="Calib"/>
              </a:rPr>
              <a:t>Tuy</a:t>
            </a:r>
            <a:r>
              <a:rPr lang="en-US" sz="2600" dirty="0">
                <a:latin typeface="Calib"/>
              </a:rPr>
              <a:t> </a:t>
            </a:r>
            <a:r>
              <a:rPr lang="en-US" sz="2600" dirty="0" err="1">
                <a:latin typeface="Calib"/>
              </a:rPr>
              <a:t>nhiên</a:t>
            </a:r>
            <a:r>
              <a:rPr lang="en-US" sz="2600" dirty="0">
                <a:latin typeface="Calib"/>
              </a:rPr>
              <a:t>, </a:t>
            </a:r>
            <a:r>
              <a:rPr lang="en-US" sz="2600" dirty="0" err="1">
                <a:latin typeface="Calib"/>
              </a:rPr>
              <a:t>chưa</a:t>
            </a:r>
            <a:r>
              <a:rPr lang="en-US" sz="2600" dirty="0">
                <a:latin typeface="Calib"/>
              </a:rPr>
              <a:t> </a:t>
            </a:r>
            <a:r>
              <a:rPr lang="en-US" sz="2600" dirty="0" err="1">
                <a:latin typeface="Calib"/>
              </a:rPr>
              <a:t>đủ</a:t>
            </a:r>
            <a:r>
              <a:rPr lang="en-US" sz="2600" dirty="0">
                <a:latin typeface="Calib"/>
              </a:rPr>
              <a:t> </a:t>
            </a:r>
            <a:r>
              <a:rPr lang="en-US" sz="2600" dirty="0" err="1">
                <a:latin typeface="Calib"/>
              </a:rPr>
              <a:t>căn</a:t>
            </a:r>
            <a:r>
              <a:rPr lang="en-US" sz="2600" dirty="0">
                <a:latin typeface="Calib"/>
              </a:rPr>
              <a:t> </a:t>
            </a:r>
            <a:r>
              <a:rPr lang="en-US" sz="2600" dirty="0" err="1">
                <a:latin typeface="Calib"/>
              </a:rPr>
              <a:t>cứ</a:t>
            </a:r>
            <a:r>
              <a:rPr lang="en-US" sz="2600" dirty="0">
                <a:latin typeface="Calib"/>
              </a:rPr>
              <a:t> </a:t>
            </a:r>
            <a:r>
              <a:rPr lang="en-US" sz="2600" dirty="0" err="1">
                <a:latin typeface="Calib"/>
              </a:rPr>
              <a:t>để</a:t>
            </a:r>
            <a:r>
              <a:rPr lang="en-US" sz="2600" dirty="0">
                <a:latin typeface="Calib"/>
              </a:rPr>
              <a:t> </a:t>
            </a:r>
            <a:r>
              <a:rPr lang="en-US" sz="2600" dirty="0" err="1">
                <a:latin typeface="Calib"/>
              </a:rPr>
              <a:t>xác</a:t>
            </a:r>
            <a:r>
              <a:rPr lang="en-US" sz="2600" dirty="0">
                <a:latin typeface="Calib"/>
              </a:rPr>
              <a:t> </a:t>
            </a:r>
            <a:r>
              <a:rPr lang="en-US" sz="2600" dirty="0" err="1">
                <a:latin typeface="Calib"/>
              </a:rPr>
              <a:t>định</a:t>
            </a:r>
            <a:r>
              <a:rPr lang="en-US" sz="2600" dirty="0">
                <a:latin typeface="Calib"/>
              </a:rPr>
              <a:t> </a:t>
            </a:r>
            <a:r>
              <a:rPr lang="en-US" sz="2600" dirty="0" err="1">
                <a:latin typeface="Calib"/>
              </a:rPr>
              <a:t>liệu</a:t>
            </a:r>
            <a:r>
              <a:rPr lang="en-US" sz="2600" dirty="0">
                <a:latin typeface="Calib"/>
              </a:rPr>
              <a:t> </a:t>
            </a:r>
            <a:r>
              <a:rPr lang="en-US" sz="2600" dirty="0" err="1">
                <a:latin typeface="Calib"/>
              </a:rPr>
              <a:t>đây</a:t>
            </a:r>
            <a:r>
              <a:rPr lang="en-US" sz="2600" dirty="0">
                <a:latin typeface="Calib"/>
              </a:rPr>
              <a:t> </a:t>
            </a:r>
            <a:r>
              <a:rPr lang="en-US" sz="2600" dirty="0" err="1">
                <a:latin typeface="Calib"/>
              </a:rPr>
              <a:t>có</a:t>
            </a:r>
            <a:r>
              <a:rPr lang="en-US" sz="2600" dirty="0">
                <a:latin typeface="Calib"/>
              </a:rPr>
              <a:t> </a:t>
            </a:r>
            <a:r>
              <a:rPr lang="en-US" sz="2600" dirty="0" err="1">
                <a:latin typeface="Calib"/>
              </a:rPr>
              <a:t>phải</a:t>
            </a:r>
            <a:r>
              <a:rPr lang="en-US" sz="2600" dirty="0">
                <a:latin typeface="Calib"/>
              </a:rPr>
              <a:t> </a:t>
            </a:r>
            <a:r>
              <a:rPr lang="en-US" sz="2600" dirty="0" err="1">
                <a:latin typeface="Calib"/>
              </a:rPr>
              <a:t>là</a:t>
            </a:r>
            <a:r>
              <a:rPr lang="en-US" sz="2600" dirty="0">
                <a:latin typeface="Calib"/>
              </a:rPr>
              <a:t> do </a:t>
            </a:r>
            <a:r>
              <a:rPr lang="en-US" sz="2600" dirty="0" err="1">
                <a:latin typeface="Calib"/>
              </a:rPr>
              <a:t>tác</a:t>
            </a:r>
            <a:r>
              <a:rPr lang="en-US" sz="2600" dirty="0">
                <a:latin typeface="Calib"/>
              </a:rPr>
              <a:t> </a:t>
            </a:r>
            <a:r>
              <a:rPr lang="en-US" sz="2600" dirty="0" err="1">
                <a:latin typeface="Calib"/>
              </a:rPr>
              <a:t>động</a:t>
            </a:r>
            <a:r>
              <a:rPr lang="en-US" sz="2600" dirty="0">
                <a:latin typeface="Calib"/>
              </a:rPr>
              <a:t> </a:t>
            </a:r>
            <a:r>
              <a:rPr lang="en-US" sz="2600" dirty="0" err="1">
                <a:latin typeface="Calib"/>
              </a:rPr>
              <a:t>trực</a:t>
            </a:r>
            <a:r>
              <a:rPr lang="en-US" sz="2600" dirty="0">
                <a:latin typeface="Calib"/>
              </a:rPr>
              <a:t> </a:t>
            </a:r>
            <a:r>
              <a:rPr lang="en-US" sz="2600" dirty="0" err="1">
                <a:latin typeface="Calib"/>
              </a:rPr>
              <a:t>tiếp</a:t>
            </a:r>
            <a:r>
              <a:rPr lang="en-US" sz="2600" dirty="0">
                <a:latin typeface="Calib"/>
              </a:rPr>
              <a:t> </a:t>
            </a:r>
            <a:r>
              <a:rPr lang="en-US" sz="2600" dirty="0" err="1">
                <a:latin typeface="Calib"/>
              </a:rPr>
              <a:t>của</a:t>
            </a:r>
            <a:r>
              <a:rPr lang="en-US" sz="2600" dirty="0">
                <a:latin typeface="Calib"/>
              </a:rPr>
              <a:t> </a:t>
            </a:r>
            <a:r>
              <a:rPr lang="en-US" sz="2600" dirty="0" err="1">
                <a:latin typeface="Calib"/>
              </a:rPr>
              <a:t>việc</a:t>
            </a:r>
            <a:r>
              <a:rPr lang="en-US" sz="2600" dirty="0">
                <a:latin typeface="Calib"/>
              </a:rPr>
              <a:t> </a:t>
            </a:r>
            <a:r>
              <a:rPr lang="en-US" sz="2600" dirty="0" err="1">
                <a:latin typeface="Calib"/>
              </a:rPr>
              <a:t>thu</a:t>
            </a:r>
            <a:r>
              <a:rPr lang="en-US" sz="2600" dirty="0">
                <a:latin typeface="Calib"/>
              </a:rPr>
              <a:t> </a:t>
            </a:r>
            <a:r>
              <a:rPr lang="en-US" sz="2600" dirty="0" err="1">
                <a:latin typeface="Calib"/>
              </a:rPr>
              <a:t>phí</a:t>
            </a:r>
            <a:r>
              <a:rPr lang="en-US" sz="2600" dirty="0">
                <a:latin typeface="Calib"/>
              </a:rPr>
              <a:t> hay </a:t>
            </a:r>
            <a:r>
              <a:rPr lang="en-US" sz="2600" dirty="0" err="1">
                <a:latin typeface="Calib"/>
              </a:rPr>
              <a:t>không</a:t>
            </a:r>
            <a:r>
              <a:rPr lang="en-US" sz="2600" dirty="0">
                <a:latin typeface="Calib"/>
              </a:rPr>
              <a:t>.  </a:t>
            </a:r>
          </a:p>
          <a:p>
            <a:r>
              <a:rPr lang="en-US" sz="2600" dirty="0" err="1">
                <a:latin typeface="Calib"/>
              </a:rPr>
              <a:t>Mức</a:t>
            </a:r>
            <a:r>
              <a:rPr lang="en-US" sz="2600" dirty="0">
                <a:latin typeface="Calib"/>
              </a:rPr>
              <a:t> </a:t>
            </a:r>
            <a:r>
              <a:rPr lang="en-US" sz="2600" dirty="0" err="1">
                <a:latin typeface="Calib"/>
              </a:rPr>
              <a:t>độ</a:t>
            </a:r>
            <a:r>
              <a:rPr lang="en-US" sz="2600" dirty="0">
                <a:latin typeface="Calib"/>
              </a:rPr>
              <a:t> </a:t>
            </a:r>
            <a:r>
              <a:rPr lang="en-US" sz="2600" dirty="0" err="1">
                <a:latin typeface="Calib"/>
              </a:rPr>
              <a:t>hài</a:t>
            </a:r>
            <a:r>
              <a:rPr lang="en-US" sz="2600" dirty="0">
                <a:latin typeface="Calib"/>
              </a:rPr>
              <a:t> </a:t>
            </a:r>
            <a:r>
              <a:rPr lang="en-US" sz="2600" dirty="0" err="1">
                <a:latin typeface="Calib"/>
              </a:rPr>
              <a:t>lòng</a:t>
            </a:r>
            <a:r>
              <a:rPr lang="en-US" sz="2600" dirty="0">
                <a:latin typeface="Calib"/>
              </a:rPr>
              <a:t> </a:t>
            </a:r>
            <a:r>
              <a:rPr lang="vi-VN" sz="2600" dirty="0">
                <a:latin typeface="Calib"/>
              </a:rPr>
              <a:t>của người bệnh đối với dịch vụ có sự thay đổi, mặc dù tình trạng người bệnh không hài lòng giảm xuống</a:t>
            </a:r>
            <a:r>
              <a:rPr lang="en-US" sz="2600" dirty="0">
                <a:latin typeface="Calib"/>
              </a:rPr>
              <a:t> </a:t>
            </a:r>
            <a:r>
              <a:rPr lang="vi-VN" sz="2600" dirty="0">
                <a:latin typeface="Calib"/>
              </a:rPr>
              <a:t>khi bắt đầu quen với cơ chế mới.</a:t>
            </a:r>
            <a:endParaRPr lang="en-US" sz="2600" dirty="0">
              <a:latin typeface="Calib"/>
            </a:endParaRPr>
          </a:p>
          <a:p>
            <a:r>
              <a:rPr lang="en-US" sz="2600" dirty="0" err="1">
                <a:latin typeface="Calib"/>
              </a:rPr>
              <a:t>Chất</a:t>
            </a:r>
            <a:r>
              <a:rPr lang="en-US" sz="2600" dirty="0">
                <a:latin typeface="Calib"/>
              </a:rPr>
              <a:t> l</a:t>
            </a:r>
            <a:r>
              <a:rPr lang="vi-VN" sz="2600" dirty="0">
                <a:latin typeface="Calib"/>
              </a:rPr>
              <a:t>ư</a:t>
            </a:r>
            <a:r>
              <a:rPr lang="en-US" sz="2600" dirty="0" err="1">
                <a:latin typeface="Calib"/>
              </a:rPr>
              <a:t>ợng</a:t>
            </a:r>
            <a:r>
              <a:rPr lang="en-US" sz="2600" dirty="0">
                <a:latin typeface="Calib"/>
              </a:rPr>
              <a:t> </a:t>
            </a:r>
            <a:r>
              <a:rPr lang="en-US" sz="2600" dirty="0" err="1">
                <a:latin typeface="Calib"/>
              </a:rPr>
              <a:t>dịch</a:t>
            </a:r>
            <a:r>
              <a:rPr lang="en-US" sz="2600" dirty="0">
                <a:latin typeface="Calib"/>
              </a:rPr>
              <a:t> </a:t>
            </a:r>
            <a:r>
              <a:rPr lang="en-US" sz="2600" dirty="0" err="1">
                <a:latin typeface="Calib"/>
              </a:rPr>
              <a:t>vụ</a:t>
            </a:r>
            <a:r>
              <a:rPr lang="en-US" sz="2600" dirty="0">
                <a:latin typeface="Calib"/>
              </a:rPr>
              <a:t> </a:t>
            </a:r>
            <a:r>
              <a:rPr lang="en-US" sz="2600" dirty="0" err="1">
                <a:latin typeface="Calib"/>
              </a:rPr>
              <a:t>không</a:t>
            </a:r>
            <a:r>
              <a:rPr lang="en-US" sz="2600" dirty="0">
                <a:latin typeface="Calib"/>
              </a:rPr>
              <a:t> </a:t>
            </a:r>
            <a:r>
              <a:rPr lang="en-US" sz="2600" dirty="0" err="1">
                <a:latin typeface="Calib"/>
              </a:rPr>
              <a:t>thay</a:t>
            </a:r>
            <a:r>
              <a:rPr lang="en-US" sz="2600" dirty="0">
                <a:latin typeface="Calib"/>
              </a:rPr>
              <a:t> </a:t>
            </a:r>
            <a:r>
              <a:rPr lang="en-US" sz="2600" dirty="0" err="1">
                <a:latin typeface="Calib"/>
              </a:rPr>
              <a:t>đổi</a:t>
            </a:r>
            <a:r>
              <a:rPr lang="en-US" sz="2600" dirty="0">
                <a:latin typeface="Calib"/>
              </a:rPr>
              <a:t> </a:t>
            </a:r>
            <a:r>
              <a:rPr lang="en-US" sz="2600" dirty="0" err="1">
                <a:latin typeface="Calib"/>
              </a:rPr>
              <a:t>sau</a:t>
            </a:r>
            <a:r>
              <a:rPr lang="en-US" sz="2600" dirty="0">
                <a:latin typeface="Calib"/>
              </a:rPr>
              <a:t> </a:t>
            </a:r>
            <a:r>
              <a:rPr lang="en-US" sz="2600" dirty="0" err="1">
                <a:latin typeface="Calib"/>
              </a:rPr>
              <a:t>khi</a:t>
            </a:r>
            <a:r>
              <a:rPr lang="en-US" sz="2600" dirty="0">
                <a:latin typeface="Calib"/>
              </a:rPr>
              <a:t> </a:t>
            </a:r>
            <a:r>
              <a:rPr lang="en-US" sz="2600" dirty="0" err="1">
                <a:latin typeface="Calib"/>
              </a:rPr>
              <a:t>áp</a:t>
            </a:r>
            <a:r>
              <a:rPr lang="en-US" sz="2600" dirty="0">
                <a:latin typeface="Calib"/>
              </a:rPr>
              <a:t> </a:t>
            </a:r>
            <a:r>
              <a:rPr lang="en-US" sz="2600" dirty="0" err="1">
                <a:latin typeface="Calib"/>
              </a:rPr>
              <a:t>dụng</a:t>
            </a:r>
            <a:r>
              <a:rPr lang="en-US" sz="2600" dirty="0">
                <a:latin typeface="Calib"/>
              </a:rPr>
              <a:t> </a:t>
            </a:r>
            <a:r>
              <a:rPr lang="en-US" sz="2600" dirty="0" err="1">
                <a:latin typeface="Calib"/>
              </a:rPr>
              <a:t>thu</a:t>
            </a:r>
            <a:r>
              <a:rPr lang="en-US" sz="2600" dirty="0">
                <a:latin typeface="Calib"/>
              </a:rPr>
              <a:t> </a:t>
            </a:r>
            <a:r>
              <a:rPr lang="en-US" sz="2600" dirty="0" err="1">
                <a:latin typeface="Calib"/>
              </a:rPr>
              <a:t>phí</a:t>
            </a:r>
            <a:endParaRPr lang="en-US" sz="2600" dirty="0">
              <a:latin typeface="Calib"/>
            </a:endParaRPr>
          </a:p>
          <a:p>
            <a:r>
              <a:rPr lang="en-US" sz="2600" dirty="0" err="1">
                <a:latin typeface="Calib"/>
              </a:rPr>
              <a:t>Việc</a:t>
            </a:r>
            <a:r>
              <a:rPr lang="en-US" sz="2600" dirty="0">
                <a:latin typeface="Calib"/>
              </a:rPr>
              <a:t> </a:t>
            </a:r>
            <a:r>
              <a:rPr lang="en-US" sz="2600" dirty="0" err="1">
                <a:latin typeface="Calib"/>
              </a:rPr>
              <a:t>thu</a:t>
            </a:r>
            <a:r>
              <a:rPr lang="en-US" sz="2600" dirty="0">
                <a:latin typeface="Calib"/>
              </a:rPr>
              <a:t> </a:t>
            </a:r>
            <a:r>
              <a:rPr lang="en-US" sz="2600" dirty="0" err="1">
                <a:latin typeface="Calib"/>
              </a:rPr>
              <a:t>phí</a:t>
            </a:r>
            <a:r>
              <a:rPr lang="en-US" sz="2600" dirty="0">
                <a:latin typeface="Calib"/>
              </a:rPr>
              <a:t> </a:t>
            </a:r>
            <a:r>
              <a:rPr lang="en-US" sz="2600" dirty="0" err="1">
                <a:latin typeface="Calib"/>
              </a:rPr>
              <a:t>gây</a:t>
            </a:r>
            <a:r>
              <a:rPr lang="en-US" sz="2600" dirty="0">
                <a:latin typeface="Calib"/>
              </a:rPr>
              <a:t> tăng </a:t>
            </a:r>
            <a:r>
              <a:rPr lang="en-US" sz="2600" dirty="0" err="1">
                <a:latin typeface="Calib"/>
              </a:rPr>
              <a:t>áp</a:t>
            </a:r>
            <a:r>
              <a:rPr lang="en-US" sz="2600" dirty="0">
                <a:latin typeface="Calib"/>
              </a:rPr>
              <a:t> </a:t>
            </a:r>
            <a:r>
              <a:rPr lang="en-US" sz="2600" dirty="0" err="1">
                <a:latin typeface="Calib"/>
              </a:rPr>
              <a:t>lực</a:t>
            </a:r>
            <a:r>
              <a:rPr lang="en-US" sz="2600" dirty="0">
                <a:latin typeface="Calib"/>
              </a:rPr>
              <a:t> </a:t>
            </a:r>
            <a:r>
              <a:rPr lang="en-US" sz="2600" dirty="0" err="1">
                <a:latin typeface="Calib"/>
              </a:rPr>
              <a:t>công</a:t>
            </a:r>
            <a:r>
              <a:rPr lang="en-US" sz="2600" dirty="0">
                <a:latin typeface="Calib"/>
              </a:rPr>
              <a:t> </a:t>
            </a:r>
            <a:r>
              <a:rPr lang="en-US" sz="2600" dirty="0" err="1">
                <a:latin typeface="Calib"/>
              </a:rPr>
              <a:t>việc</a:t>
            </a:r>
            <a:r>
              <a:rPr lang="en-US" sz="2600" dirty="0">
                <a:latin typeface="Calib"/>
              </a:rPr>
              <a:t> </a:t>
            </a:r>
            <a:r>
              <a:rPr lang="en-US" sz="2600" dirty="0" err="1">
                <a:latin typeface="Calib"/>
              </a:rPr>
              <a:t>và</a:t>
            </a:r>
            <a:r>
              <a:rPr lang="en-US" sz="2600" dirty="0">
                <a:latin typeface="Calib"/>
              </a:rPr>
              <a:t> tâm </a:t>
            </a:r>
            <a:r>
              <a:rPr lang="en-US" sz="2600" dirty="0" err="1">
                <a:latin typeface="Calib"/>
              </a:rPr>
              <a:t>lý</a:t>
            </a:r>
            <a:r>
              <a:rPr lang="en-US" sz="2600" dirty="0">
                <a:latin typeface="Calib"/>
              </a:rPr>
              <a:t> </a:t>
            </a:r>
            <a:r>
              <a:rPr lang="en-US" sz="2600" dirty="0" err="1">
                <a:latin typeface="Calib"/>
              </a:rPr>
              <a:t>nhất</a:t>
            </a:r>
            <a:r>
              <a:rPr lang="en-US" sz="2600" dirty="0">
                <a:latin typeface="Calib"/>
              </a:rPr>
              <a:t> </a:t>
            </a:r>
            <a:r>
              <a:rPr lang="en-US" sz="2600" dirty="0" err="1">
                <a:latin typeface="Calib"/>
              </a:rPr>
              <a:t>định</a:t>
            </a:r>
            <a:r>
              <a:rPr lang="en-US" sz="2600" dirty="0">
                <a:latin typeface="Calib"/>
              </a:rPr>
              <a:t> </a:t>
            </a:r>
            <a:r>
              <a:rPr lang="en-US" sz="2600" dirty="0" err="1">
                <a:latin typeface="Calib"/>
              </a:rPr>
              <a:t>đối</a:t>
            </a:r>
            <a:r>
              <a:rPr lang="en-US" sz="2600" dirty="0">
                <a:latin typeface="Calib"/>
              </a:rPr>
              <a:t> </a:t>
            </a:r>
            <a:r>
              <a:rPr lang="en-US" sz="2600" dirty="0" err="1">
                <a:latin typeface="Calib"/>
              </a:rPr>
              <a:t>với</a:t>
            </a:r>
            <a:r>
              <a:rPr lang="en-US" sz="2600" dirty="0">
                <a:latin typeface="Calib"/>
              </a:rPr>
              <a:t> </a:t>
            </a:r>
            <a:r>
              <a:rPr lang="en-US" sz="2600" dirty="0" err="1">
                <a:latin typeface="Calib"/>
              </a:rPr>
              <a:t>nhân</a:t>
            </a:r>
            <a:r>
              <a:rPr lang="en-US" sz="2600" dirty="0">
                <a:latin typeface="Calib"/>
              </a:rPr>
              <a:t> </a:t>
            </a:r>
            <a:r>
              <a:rPr lang="en-US" sz="2600" dirty="0" err="1">
                <a:latin typeface="Calib"/>
              </a:rPr>
              <a:t>viên</a:t>
            </a:r>
            <a:r>
              <a:rPr lang="en-US" sz="2600" dirty="0">
                <a:latin typeface="Calib"/>
              </a:rPr>
              <a:t> y </a:t>
            </a:r>
            <a:r>
              <a:rPr lang="en-US" sz="2600" dirty="0" err="1">
                <a:latin typeface="Calib"/>
              </a:rPr>
              <a:t>tế</a:t>
            </a:r>
            <a:endParaRPr lang="en-US" sz="2600" dirty="0">
              <a:latin typeface="Calib"/>
            </a:endParaRPr>
          </a:p>
        </p:txBody>
      </p:sp>
    </p:spTree>
    <p:extLst>
      <p:ext uri="{BB962C8B-B14F-4D97-AF65-F5344CB8AC3E}">
        <p14:creationId xmlns:p14="http://schemas.microsoft.com/office/powerpoint/2010/main" val="3775687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KIẾN NGHỊ</a:t>
            </a:r>
          </a:p>
        </p:txBody>
      </p:sp>
      <p:sp>
        <p:nvSpPr>
          <p:cNvPr id="3" name="Content Placeholder 2"/>
          <p:cNvSpPr>
            <a:spLocks noGrp="1"/>
          </p:cNvSpPr>
          <p:nvPr>
            <p:ph idx="1"/>
          </p:nvPr>
        </p:nvSpPr>
        <p:spPr>
          <a:xfrm>
            <a:off x="71774" y="1143000"/>
            <a:ext cx="8615025" cy="4983163"/>
          </a:xfrm>
        </p:spPr>
        <p:txBody>
          <a:bodyPr/>
          <a:lstStyle/>
          <a:p>
            <a:r>
              <a:rPr lang="en-US" dirty="0" err="1"/>
              <a:t>Bổ</a:t>
            </a:r>
            <a:r>
              <a:rPr lang="en-US" dirty="0"/>
              <a:t> sung </a:t>
            </a:r>
            <a:r>
              <a:rPr lang="en-US" dirty="0" err="1"/>
              <a:t>nhân</a:t>
            </a:r>
            <a:r>
              <a:rPr lang="en-US" dirty="0"/>
              <a:t> </a:t>
            </a:r>
            <a:r>
              <a:rPr lang="en-US" dirty="0" err="1"/>
              <a:t>sự</a:t>
            </a:r>
            <a:r>
              <a:rPr lang="en-US" dirty="0"/>
              <a:t> </a:t>
            </a:r>
            <a:r>
              <a:rPr lang="en-US" dirty="0" err="1"/>
              <a:t>chịu</a:t>
            </a:r>
            <a:r>
              <a:rPr lang="en-US" dirty="0"/>
              <a:t> </a:t>
            </a:r>
            <a:r>
              <a:rPr lang="en-US" dirty="0" err="1"/>
              <a:t>trách</a:t>
            </a:r>
            <a:r>
              <a:rPr lang="en-US" dirty="0"/>
              <a:t> </a:t>
            </a:r>
            <a:r>
              <a:rPr lang="en-US" dirty="0" err="1"/>
              <a:t>nhiệm</a:t>
            </a:r>
            <a:r>
              <a:rPr lang="en-US" dirty="0"/>
              <a:t> </a:t>
            </a:r>
            <a:r>
              <a:rPr lang="en-US" dirty="0" err="1"/>
              <a:t>thu</a:t>
            </a:r>
            <a:r>
              <a:rPr lang="en-US" dirty="0"/>
              <a:t> </a:t>
            </a:r>
            <a:r>
              <a:rPr lang="en-US" dirty="0" err="1"/>
              <a:t>phí</a:t>
            </a:r>
            <a:r>
              <a:rPr lang="en-US" dirty="0"/>
              <a:t> </a:t>
            </a:r>
            <a:r>
              <a:rPr lang="en-US" dirty="0" err="1"/>
              <a:t>để</a:t>
            </a:r>
            <a:r>
              <a:rPr lang="en-US" dirty="0"/>
              <a:t> </a:t>
            </a:r>
            <a:r>
              <a:rPr lang="en-US" dirty="0" err="1"/>
              <a:t>giảm</a:t>
            </a:r>
            <a:r>
              <a:rPr lang="en-US" dirty="0"/>
              <a:t> </a:t>
            </a:r>
            <a:r>
              <a:rPr lang="en-US" dirty="0" err="1"/>
              <a:t>gánh</a:t>
            </a:r>
            <a:r>
              <a:rPr lang="en-US" dirty="0"/>
              <a:t> </a:t>
            </a:r>
            <a:r>
              <a:rPr lang="en-US" dirty="0" err="1"/>
              <a:t>nặng</a:t>
            </a:r>
            <a:r>
              <a:rPr lang="en-US" dirty="0"/>
              <a:t> </a:t>
            </a:r>
            <a:r>
              <a:rPr lang="en-US" dirty="0" err="1"/>
              <a:t>cho</a:t>
            </a:r>
            <a:r>
              <a:rPr lang="en-US" dirty="0"/>
              <a:t> </a:t>
            </a:r>
            <a:r>
              <a:rPr lang="en-US" dirty="0" err="1"/>
              <a:t>nhân</a:t>
            </a:r>
            <a:r>
              <a:rPr lang="en-US" dirty="0"/>
              <a:t> </a:t>
            </a:r>
            <a:r>
              <a:rPr lang="en-US" dirty="0" err="1"/>
              <a:t>viên</a:t>
            </a:r>
            <a:r>
              <a:rPr lang="en-US" dirty="0"/>
              <a:t> CSĐT </a:t>
            </a:r>
            <a:r>
              <a:rPr lang="en-US" dirty="0" err="1"/>
              <a:t>trong</a:t>
            </a:r>
            <a:r>
              <a:rPr lang="en-US" dirty="0"/>
              <a:t> </a:t>
            </a:r>
            <a:r>
              <a:rPr lang="en-US" dirty="0" err="1"/>
              <a:t>thời</a:t>
            </a:r>
            <a:r>
              <a:rPr lang="en-US" dirty="0"/>
              <a:t> </a:t>
            </a:r>
            <a:r>
              <a:rPr lang="en-US" dirty="0" err="1"/>
              <a:t>gian</a:t>
            </a:r>
            <a:r>
              <a:rPr lang="en-US" dirty="0"/>
              <a:t> </a:t>
            </a:r>
            <a:r>
              <a:rPr lang="en-US" dirty="0" err="1"/>
              <a:t>thu</a:t>
            </a:r>
            <a:r>
              <a:rPr lang="en-US" dirty="0"/>
              <a:t> </a:t>
            </a:r>
            <a:r>
              <a:rPr lang="en-US" dirty="0" err="1"/>
              <a:t>phí</a:t>
            </a:r>
            <a:r>
              <a:rPr lang="en-US" dirty="0"/>
              <a:t>.</a:t>
            </a:r>
          </a:p>
          <a:p>
            <a:r>
              <a:rPr lang="en-US" dirty="0">
                <a:latin typeface="Calibri (Body)"/>
              </a:rPr>
              <a:t>C</a:t>
            </a:r>
            <a:r>
              <a:rPr lang="vi-VN" dirty="0">
                <a:latin typeface="Calibri (Body)"/>
              </a:rPr>
              <a:t>ần cân nhắc mở rộng</a:t>
            </a:r>
            <a:r>
              <a:rPr lang="en-US" dirty="0">
                <a:latin typeface="Calibri (Body)"/>
              </a:rPr>
              <a:t> </a:t>
            </a:r>
            <a:r>
              <a:rPr lang="vi-VN" dirty="0">
                <a:latin typeface="Calibri (Body)"/>
              </a:rPr>
              <a:t>phạm vi đối tượng được hưởng chính sách hỗ trợ hoặc đơn giản hóa quy trình, thủ tục nộp hồ sơ</a:t>
            </a:r>
            <a:r>
              <a:rPr lang="en-US" dirty="0">
                <a:latin typeface="Calibri (Body)"/>
              </a:rPr>
              <a:t> </a:t>
            </a:r>
            <a:r>
              <a:rPr lang="vi-VN" dirty="0">
                <a:latin typeface="Calibri (Body)"/>
              </a:rPr>
              <a:t>xác nhận đối tượng chính sách.</a:t>
            </a:r>
          </a:p>
          <a:p>
            <a:r>
              <a:rPr lang="vi-VN" dirty="0">
                <a:latin typeface="Calibri (Body)"/>
              </a:rPr>
              <a:t>Xây dựng quy chế hoặc quy trình xử lý đối với các trường hợp không nộp phí</a:t>
            </a:r>
            <a:r>
              <a:rPr lang="en-US" dirty="0">
                <a:latin typeface="Calibri (Body)"/>
              </a:rPr>
              <a:t> </a:t>
            </a:r>
            <a:r>
              <a:rPr lang="en-US" dirty="0" err="1">
                <a:latin typeface="Calibri (Body)"/>
              </a:rPr>
              <a:t>để</a:t>
            </a:r>
            <a:r>
              <a:rPr lang="en-US" dirty="0">
                <a:latin typeface="Calibri (Body)"/>
              </a:rPr>
              <a:t> </a:t>
            </a:r>
            <a:r>
              <a:rPr lang="en-US" dirty="0" err="1">
                <a:latin typeface="Calibri (Body)"/>
              </a:rPr>
              <a:t>tránh</a:t>
            </a:r>
            <a:r>
              <a:rPr lang="en-US" dirty="0">
                <a:latin typeface="Calibri (Body)"/>
              </a:rPr>
              <a:t> </a:t>
            </a:r>
            <a:r>
              <a:rPr lang="vi-VN" dirty="0">
                <a:latin typeface="Calibri (Body)"/>
              </a:rPr>
              <a:t>dẫn đến việc</a:t>
            </a:r>
            <a:r>
              <a:rPr lang="en-US" dirty="0">
                <a:latin typeface="Calibri (Body)"/>
              </a:rPr>
              <a:t> </a:t>
            </a:r>
            <a:r>
              <a:rPr lang="vi-VN" dirty="0">
                <a:latin typeface="Calibri (Body)"/>
              </a:rPr>
              <a:t>bỏ trị không đáng có của </a:t>
            </a:r>
            <a:r>
              <a:rPr lang="en-US" dirty="0">
                <a:latin typeface="Calibri (Body)"/>
              </a:rPr>
              <a:t>NB</a:t>
            </a:r>
            <a:r>
              <a:rPr lang="vi-VN" dirty="0">
                <a:latin typeface="Calibri (Body)"/>
              </a:rPr>
              <a:t>.</a:t>
            </a:r>
            <a:endParaRPr lang="en-US" dirty="0">
              <a:latin typeface="Calibri (Body)"/>
            </a:endParaRPr>
          </a:p>
        </p:txBody>
      </p:sp>
    </p:spTree>
    <p:extLst>
      <p:ext uri="{BB962C8B-B14F-4D97-AF65-F5344CB8AC3E}">
        <p14:creationId xmlns:p14="http://schemas.microsoft.com/office/powerpoint/2010/main" val="9697463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287918" y="1395412"/>
            <a:ext cx="7170280" cy="1470025"/>
          </a:xfrm>
        </p:spPr>
        <p:txBody>
          <a:bodyPr/>
          <a:lstStyle/>
          <a:p>
            <a:pPr algn="ctr"/>
            <a:r>
              <a:rPr lang="en-US" sz="4000" dirty="0"/>
              <a:t>XIN CẢM </a:t>
            </a:r>
            <a:r>
              <a:rPr lang="vi-VN" sz="4000" dirty="0"/>
              <a:t>Ơ</a:t>
            </a:r>
            <a:r>
              <a:rPr lang="en-US" sz="4000" dirty="0"/>
              <a:t>N!</a:t>
            </a:r>
          </a:p>
        </p:txBody>
      </p:sp>
      <p:sp>
        <p:nvSpPr>
          <p:cNvPr id="5" name="Subtitle 4"/>
          <p:cNvSpPr>
            <a:spLocks noGrp="1"/>
          </p:cNvSpPr>
          <p:nvPr>
            <p:ph type="subTitle" idx="1"/>
          </p:nvPr>
        </p:nvSpPr>
        <p:spPr>
          <a:xfrm>
            <a:off x="1287919" y="3409406"/>
            <a:ext cx="7170279" cy="1828800"/>
          </a:xfrm>
        </p:spPr>
        <p:txBody>
          <a:bodyPr>
            <a:normAutofit/>
          </a:bodyPr>
          <a:lstStyle/>
          <a:p>
            <a:r>
              <a:rPr lang="en-US" dirty="0" err="1"/>
              <a:t>Liên</a:t>
            </a:r>
            <a:r>
              <a:rPr lang="en-US" dirty="0"/>
              <a:t> </a:t>
            </a:r>
            <a:r>
              <a:rPr lang="en-US" dirty="0" err="1"/>
              <a:t>hệ</a:t>
            </a:r>
            <a:r>
              <a:rPr lang="en-US" dirty="0"/>
              <a:t>:</a:t>
            </a:r>
          </a:p>
          <a:p>
            <a:r>
              <a:rPr lang="en-US" dirty="0"/>
              <a:t>TS. BS. Nguyễn </a:t>
            </a:r>
            <a:r>
              <a:rPr lang="en-US" dirty="0" err="1"/>
              <a:t>Tố</a:t>
            </a:r>
            <a:r>
              <a:rPr lang="en-US" dirty="0"/>
              <a:t> </a:t>
            </a:r>
            <a:r>
              <a:rPr lang="en-US" dirty="0" err="1"/>
              <a:t>Nh</a:t>
            </a:r>
            <a:r>
              <a:rPr lang="vi-VN" dirty="0"/>
              <a:t>ư</a:t>
            </a:r>
            <a:endParaRPr lang="en-US" dirty="0"/>
          </a:p>
          <a:p>
            <a:r>
              <a:rPr lang="en-US" dirty="0" err="1"/>
              <a:t>Giám</a:t>
            </a:r>
            <a:r>
              <a:rPr lang="en-US" dirty="0"/>
              <a:t> </a:t>
            </a:r>
            <a:r>
              <a:rPr lang="en-US" dirty="0" err="1"/>
              <a:t>đốc</a:t>
            </a:r>
            <a:r>
              <a:rPr lang="en-US" dirty="0"/>
              <a:t> </a:t>
            </a:r>
            <a:r>
              <a:rPr lang="en-US" dirty="0" err="1"/>
              <a:t>Kỹ</a:t>
            </a:r>
            <a:r>
              <a:rPr lang="en-US" dirty="0"/>
              <a:t> </a:t>
            </a:r>
            <a:r>
              <a:rPr lang="en-US" dirty="0" err="1"/>
              <a:t>thuật</a:t>
            </a:r>
            <a:r>
              <a:rPr lang="en-US" dirty="0"/>
              <a:t> - </a:t>
            </a:r>
            <a:r>
              <a:rPr lang="en-US" dirty="0" err="1"/>
              <a:t>Dự</a:t>
            </a:r>
            <a:r>
              <a:rPr lang="en-US" dirty="0"/>
              <a:t> </a:t>
            </a:r>
            <a:r>
              <a:rPr lang="en-US" dirty="0" err="1"/>
              <a:t>án</a:t>
            </a:r>
            <a:r>
              <a:rPr lang="en-US" dirty="0"/>
              <a:t> USAID SHIFT</a:t>
            </a:r>
          </a:p>
          <a:p>
            <a:r>
              <a:rPr lang="en-US" dirty="0" err="1"/>
              <a:t>Phó</a:t>
            </a:r>
            <a:r>
              <a:rPr lang="en-US" dirty="0"/>
              <a:t> </a:t>
            </a:r>
            <a:r>
              <a:rPr lang="en-US" dirty="0" err="1"/>
              <a:t>Trưởng</a:t>
            </a:r>
            <a:r>
              <a:rPr lang="en-US" dirty="0"/>
              <a:t> </a:t>
            </a:r>
            <a:r>
              <a:rPr lang="en-US" dirty="0" err="1"/>
              <a:t>Đại</a:t>
            </a:r>
            <a:r>
              <a:rPr lang="en-US" dirty="0"/>
              <a:t> </a:t>
            </a:r>
            <a:r>
              <a:rPr lang="en-US" dirty="0" err="1"/>
              <a:t>diện</a:t>
            </a:r>
            <a:r>
              <a:rPr lang="en-US" dirty="0"/>
              <a:t> - FHI 360 Vietnam</a:t>
            </a:r>
          </a:p>
          <a:p>
            <a:r>
              <a:rPr lang="en-US" dirty="0"/>
              <a:t>tonhu@fhi360.org</a:t>
            </a:r>
          </a:p>
        </p:txBody>
      </p:sp>
    </p:spTree>
    <p:extLst>
      <p:ext uri="{BB962C8B-B14F-4D97-AF65-F5344CB8AC3E}">
        <p14:creationId xmlns:p14="http://schemas.microsoft.com/office/powerpoint/2010/main" val="326901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114E6-2007-456B-831E-0EE1D4FFB983}"/>
              </a:ext>
            </a:extLst>
          </p:cNvPr>
          <p:cNvSpPr>
            <a:spLocks noGrp="1"/>
          </p:cNvSpPr>
          <p:nvPr>
            <p:ph type="title"/>
          </p:nvPr>
        </p:nvSpPr>
        <p:spPr/>
        <p:txBody>
          <a:bodyPr/>
          <a:lstStyle/>
          <a:p>
            <a:r>
              <a:rPr lang="en-US" altLang="en-US" dirty="0">
                <a:cs typeface="Geneva" pitchFamily="34" charset="0"/>
              </a:rPr>
              <a:t>BỐI CẢNH</a:t>
            </a:r>
            <a:endParaRPr lang="en-US" dirty="0"/>
          </a:p>
        </p:txBody>
      </p:sp>
      <p:sp>
        <p:nvSpPr>
          <p:cNvPr id="3" name="Content Placeholder 2">
            <a:extLst>
              <a:ext uri="{FF2B5EF4-FFF2-40B4-BE49-F238E27FC236}">
                <a16:creationId xmlns:a16="http://schemas.microsoft.com/office/drawing/2014/main" id="{46E4081D-9965-4B29-9493-21D4F0379915}"/>
              </a:ext>
            </a:extLst>
          </p:cNvPr>
          <p:cNvSpPr>
            <a:spLocks noGrp="1"/>
          </p:cNvSpPr>
          <p:nvPr>
            <p:ph idx="1"/>
          </p:nvPr>
        </p:nvSpPr>
        <p:spPr/>
        <p:txBody>
          <a:bodyPr/>
          <a:lstStyle/>
          <a:p>
            <a:r>
              <a:rPr lang="en-US" dirty="0" err="1"/>
              <a:t>Từ</a:t>
            </a:r>
            <a:r>
              <a:rPr lang="en-US" dirty="0"/>
              <a:t> </a:t>
            </a:r>
            <a:r>
              <a:rPr lang="en-US" dirty="0" err="1"/>
              <a:t>năm</a:t>
            </a:r>
            <a:r>
              <a:rPr lang="en-US" dirty="0"/>
              <a:t> 2011, TP </a:t>
            </a:r>
            <a:r>
              <a:rPr lang="en-US" dirty="0" err="1"/>
              <a:t>Hải</a:t>
            </a:r>
            <a:r>
              <a:rPr lang="en-US" dirty="0"/>
              <a:t> </a:t>
            </a:r>
            <a:r>
              <a:rPr lang="en-US" dirty="0" err="1"/>
              <a:t>Phòng</a:t>
            </a:r>
            <a:r>
              <a:rPr lang="en-US" dirty="0"/>
              <a:t> </a:t>
            </a:r>
            <a:r>
              <a:rPr lang="en-US" dirty="0" err="1"/>
              <a:t>xây</a:t>
            </a:r>
            <a:r>
              <a:rPr lang="en-US" dirty="0"/>
              <a:t> </a:t>
            </a:r>
            <a:r>
              <a:rPr lang="en-US" dirty="0" err="1"/>
              <a:t>dựng</a:t>
            </a:r>
            <a:r>
              <a:rPr lang="en-US" dirty="0"/>
              <a:t> </a:t>
            </a:r>
            <a:r>
              <a:rPr lang="en-US" dirty="0" err="1"/>
              <a:t>dự</a:t>
            </a:r>
            <a:r>
              <a:rPr lang="en-US" dirty="0"/>
              <a:t> </a:t>
            </a:r>
            <a:r>
              <a:rPr lang="en-US" dirty="0" err="1"/>
              <a:t>thảo</a:t>
            </a:r>
            <a:r>
              <a:rPr lang="en-US" dirty="0"/>
              <a:t> KH </a:t>
            </a:r>
            <a:r>
              <a:rPr lang="en-US" dirty="0" err="1"/>
              <a:t>mở</a:t>
            </a:r>
            <a:r>
              <a:rPr lang="en-US" dirty="0"/>
              <a:t> </a:t>
            </a:r>
            <a:r>
              <a:rPr lang="en-US" dirty="0" err="1"/>
              <a:t>rộng</a:t>
            </a:r>
            <a:r>
              <a:rPr lang="en-US" dirty="0"/>
              <a:t> </a:t>
            </a:r>
            <a:r>
              <a:rPr lang="en-US" dirty="0" err="1"/>
              <a:t>bền</a:t>
            </a:r>
            <a:r>
              <a:rPr lang="en-US" dirty="0"/>
              <a:t> </a:t>
            </a:r>
            <a:r>
              <a:rPr lang="en-US" dirty="0" err="1"/>
              <a:t>vững</a:t>
            </a:r>
            <a:r>
              <a:rPr lang="en-US" dirty="0"/>
              <a:t> </a:t>
            </a:r>
            <a:r>
              <a:rPr lang="en-US" dirty="0" err="1"/>
              <a:t>dịch</a:t>
            </a:r>
            <a:r>
              <a:rPr lang="en-US" dirty="0"/>
              <a:t> </a:t>
            </a:r>
            <a:r>
              <a:rPr lang="en-US" dirty="0" err="1"/>
              <a:t>vụ</a:t>
            </a:r>
            <a:r>
              <a:rPr lang="en-US" dirty="0"/>
              <a:t> </a:t>
            </a:r>
            <a:r>
              <a:rPr lang="en-US" dirty="0" err="1"/>
              <a:t>điều</a:t>
            </a:r>
            <a:r>
              <a:rPr lang="en-US" dirty="0"/>
              <a:t> trị methadone, cam </a:t>
            </a:r>
            <a:r>
              <a:rPr lang="en-US" dirty="0" err="1"/>
              <a:t>kết</a:t>
            </a:r>
            <a:r>
              <a:rPr lang="en-US" dirty="0"/>
              <a:t> </a:t>
            </a:r>
            <a:r>
              <a:rPr lang="en-US" dirty="0" err="1"/>
              <a:t>cấp</a:t>
            </a:r>
            <a:r>
              <a:rPr lang="en-US" dirty="0"/>
              <a:t> 30%, 70% v</a:t>
            </a:r>
            <a:r>
              <a:rPr lang="vi-VN" dirty="0"/>
              <a:t>à</a:t>
            </a:r>
            <a:r>
              <a:rPr lang="en-US" dirty="0"/>
              <a:t> 100% </a:t>
            </a:r>
            <a:r>
              <a:rPr lang="en-US" dirty="0" err="1"/>
              <a:t>kinh</a:t>
            </a:r>
            <a:r>
              <a:rPr lang="en-US" dirty="0"/>
              <a:t> </a:t>
            </a:r>
            <a:r>
              <a:rPr lang="en-US" dirty="0" err="1"/>
              <a:t>phí</a:t>
            </a:r>
            <a:r>
              <a:rPr lang="en-US" dirty="0"/>
              <a:t> </a:t>
            </a:r>
            <a:r>
              <a:rPr lang="en-US" dirty="0" err="1"/>
              <a:t>hoạt</a:t>
            </a:r>
            <a:r>
              <a:rPr lang="en-US" dirty="0"/>
              <a:t> </a:t>
            </a:r>
            <a:r>
              <a:rPr lang="en-US" dirty="0" err="1"/>
              <a:t>động</a:t>
            </a:r>
            <a:r>
              <a:rPr lang="en-US" dirty="0"/>
              <a:t> </a:t>
            </a:r>
            <a:r>
              <a:rPr lang="en-US" dirty="0" err="1"/>
              <a:t>cho</a:t>
            </a:r>
            <a:r>
              <a:rPr lang="en-US" dirty="0"/>
              <a:t> </a:t>
            </a:r>
            <a:r>
              <a:rPr lang="en-US" dirty="0" err="1"/>
              <a:t>các</a:t>
            </a:r>
            <a:r>
              <a:rPr lang="en-US" dirty="0"/>
              <a:t> CSĐT </a:t>
            </a:r>
            <a:r>
              <a:rPr lang="en-US" dirty="0" err="1"/>
              <a:t>trong</a:t>
            </a:r>
            <a:r>
              <a:rPr lang="en-US" dirty="0"/>
              <a:t> </a:t>
            </a:r>
            <a:r>
              <a:rPr lang="en-US" dirty="0" err="1"/>
              <a:t>các</a:t>
            </a:r>
            <a:r>
              <a:rPr lang="en-US" dirty="0"/>
              <a:t> </a:t>
            </a:r>
            <a:r>
              <a:rPr lang="en-US" dirty="0" err="1"/>
              <a:t>năm</a:t>
            </a:r>
            <a:r>
              <a:rPr lang="en-US" dirty="0"/>
              <a:t> 2012, 2013 </a:t>
            </a:r>
            <a:r>
              <a:rPr lang="en-US" dirty="0" err="1"/>
              <a:t>và</a:t>
            </a:r>
            <a:r>
              <a:rPr lang="en-US" dirty="0"/>
              <a:t> 2014. </a:t>
            </a:r>
          </a:p>
          <a:p>
            <a:r>
              <a:rPr lang="en-US" dirty="0" err="1"/>
              <a:t>Ngày</a:t>
            </a:r>
            <a:r>
              <a:rPr lang="en-US" dirty="0"/>
              <a:t> 26/12/2013, </a:t>
            </a:r>
            <a:r>
              <a:rPr lang="en-US" dirty="0" err="1"/>
              <a:t>Quyết</a:t>
            </a:r>
            <a:r>
              <a:rPr lang="en-US" dirty="0"/>
              <a:t> </a:t>
            </a:r>
            <a:r>
              <a:rPr lang="en-US" dirty="0" err="1"/>
              <a:t>định</a:t>
            </a:r>
            <a:r>
              <a:rPr lang="en-US" dirty="0"/>
              <a:t> 2574/QĐ-UBND </a:t>
            </a:r>
            <a:r>
              <a:rPr lang="en-US" dirty="0" err="1"/>
              <a:t>quy</a:t>
            </a:r>
            <a:r>
              <a:rPr lang="en-US" dirty="0"/>
              <a:t> </a:t>
            </a:r>
            <a:r>
              <a:rPr lang="en-US" dirty="0" err="1"/>
              <a:t>định</a:t>
            </a:r>
            <a:r>
              <a:rPr lang="en-US" dirty="0"/>
              <a:t> </a:t>
            </a:r>
            <a:r>
              <a:rPr lang="en-US" dirty="0" err="1"/>
              <a:t>tạm</a:t>
            </a:r>
            <a:r>
              <a:rPr lang="en-US" dirty="0"/>
              <a:t> </a:t>
            </a:r>
            <a:r>
              <a:rPr lang="en-US" dirty="0" err="1"/>
              <a:t>thời</a:t>
            </a:r>
            <a:r>
              <a:rPr lang="en-US" dirty="0"/>
              <a:t> </a:t>
            </a:r>
            <a:r>
              <a:rPr lang="en-US" dirty="0" err="1"/>
              <a:t>mức</a:t>
            </a:r>
            <a:r>
              <a:rPr lang="en-US" dirty="0"/>
              <a:t> </a:t>
            </a:r>
            <a:r>
              <a:rPr lang="en-US" dirty="0" err="1"/>
              <a:t>giá</a:t>
            </a:r>
            <a:r>
              <a:rPr lang="en-US" dirty="0"/>
              <a:t> </a:t>
            </a:r>
            <a:r>
              <a:rPr lang="en-US" dirty="0" err="1"/>
              <a:t>dịch</a:t>
            </a:r>
            <a:r>
              <a:rPr lang="en-US" dirty="0"/>
              <a:t> </a:t>
            </a:r>
            <a:r>
              <a:rPr lang="en-US" dirty="0" err="1"/>
              <a:t>vụ</a:t>
            </a:r>
            <a:r>
              <a:rPr lang="en-US" dirty="0"/>
              <a:t> </a:t>
            </a:r>
            <a:r>
              <a:rPr lang="en-US" dirty="0" err="1"/>
              <a:t>điều</a:t>
            </a:r>
            <a:r>
              <a:rPr lang="en-US" dirty="0"/>
              <a:t> trị </a:t>
            </a:r>
            <a:r>
              <a:rPr lang="en-US" dirty="0" err="1"/>
              <a:t>nghiện</a:t>
            </a:r>
            <a:r>
              <a:rPr lang="en-US" dirty="0"/>
              <a:t> </a:t>
            </a:r>
            <a:r>
              <a:rPr lang="en-US" dirty="0" err="1"/>
              <a:t>tại</a:t>
            </a:r>
            <a:r>
              <a:rPr lang="en-US" dirty="0"/>
              <a:t> </a:t>
            </a:r>
            <a:r>
              <a:rPr lang="en-US" dirty="0" err="1"/>
              <a:t>các</a:t>
            </a:r>
            <a:r>
              <a:rPr lang="en-US" dirty="0"/>
              <a:t> CSĐT methadone </a:t>
            </a:r>
            <a:r>
              <a:rPr lang="en-US" dirty="0" err="1"/>
              <a:t>công</a:t>
            </a:r>
            <a:r>
              <a:rPr lang="en-US" dirty="0"/>
              <a:t> </a:t>
            </a:r>
            <a:r>
              <a:rPr lang="en-US" dirty="0" err="1"/>
              <a:t>lập</a:t>
            </a:r>
            <a:r>
              <a:rPr lang="en-US" dirty="0"/>
              <a:t> </a:t>
            </a:r>
            <a:r>
              <a:rPr lang="en-US" dirty="0" err="1"/>
              <a:t>thuộc</a:t>
            </a:r>
            <a:r>
              <a:rPr lang="en-US" dirty="0"/>
              <a:t> </a:t>
            </a:r>
            <a:r>
              <a:rPr lang="en-US" dirty="0" err="1"/>
              <a:t>Hải</a:t>
            </a:r>
            <a:r>
              <a:rPr lang="en-US" dirty="0"/>
              <a:t> </a:t>
            </a:r>
            <a:r>
              <a:rPr lang="en-US" dirty="0" err="1"/>
              <a:t>Phòng</a:t>
            </a:r>
            <a:r>
              <a:rPr lang="en-US" dirty="0"/>
              <a:t> </a:t>
            </a:r>
            <a:r>
              <a:rPr lang="en-US" dirty="0" err="1"/>
              <a:t>là</a:t>
            </a:r>
            <a:r>
              <a:rPr lang="en-US" dirty="0"/>
              <a:t> 10.000đ/ </a:t>
            </a:r>
            <a:r>
              <a:rPr lang="en-US" dirty="0" err="1"/>
              <a:t>người</a:t>
            </a:r>
            <a:r>
              <a:rPr lang="en-US" dirty="0"/>
              <a:t> </a:t>
            </a:r>
            <a:r>
              <a:rPr lang="en-US" dirty="0" err="1"/>
              <a:t>bệnh</a:t>
            </a:r>
            <a:r>
              <a:rPr lang="en-US" dirty="0"/>
              <a:t>/</a:t>
            </a:r>
            <a:r>
              <a:rPr lang="en-US" dirty="0" err="1"/>
              <a:t>ngày</a:t>
            </a:r>
            <a:r>
              <a:rPr lang="en-US" dirty="0"/>
              <a:t>, </a:t>
            </a:r>
            <a:r>
              <a:rPr lang="en-US" dirty="0" err="1"/>
              <a:t>hiệu</a:t>
            </a:r>
            <a:r>
              <a:rPr lang="en-US" dirty="0"/>
              <a:t> </a:t>
            </a:r>
            <a:r>
              <a:rPr lang="en-US" dirty="0" err="1"/>
              <a:t>lực</a:t>
            </a:r>
            <a:r>
              <a:rPr lang="en-US" dirty="0"/>
              <a:t> </a:t>
            </a:r>
            <a:r>
              <a:rPr lang="en-US" dirty="0" err="1"/>
              <a:t>từ</a:t>
            </a:r>
            <a:r>
              <a:rPr lang="en-US" dirty="0"/>
              <a:t> 1/1/2014 (</a:t>
            </a:r>
            <a:r>
              <a:rPr lang="en-US" dirty="0" err="1"/>
              <a:t>hỗ</a:t>
            </a:r>
            <a:r>
              <a:rPr lang="en-US" dirty="0"/>
              <a:t> </a:t>
            </a:r>
            <a:r>
              <a:rPr lang="en-US" dirty="0" err="1"/>
              <a:t>trợ</a:t>
            </a:r>
            <a:r>
              <a:rPr lang="en-US" dirty="0"/>
              <a:t> 80% </a:t>
            </a:r>
            <a:r>
              <a:rPr lang="en-US" dirty="0" err="1"/>
              <a:t>từ</a:t>
            </a:r>
            <a:r>
              <a:rPr lang="en-US" dirty="0"/>
              <a:t> </a:t>
            </a:r>
            <a:r>
              <a:rPr lang="en-US" dirty="0" err="1"/>
              <a:t>Ngân</a:t>
            </a:r>
            <a:r>
              <a:rPr lang="en-US" dirty="0"/>
              <a:t> </a:t>
            </a:r>
            <a:r>
              <a:rPr lang="en-US" dirty="0" err="1"/>
              <a:t>sách</a:t>
            </a:r>
            <a:r>
              <a:rPr lang="en-US" dirty="0"/>
              <a:t> </a:t>
            </a:r>
            <a:r>
              <a:rPr lang="en-US" dirty="0" err="1"/>
              <a:t>cho</a:t>
            </a:r>
            <a:r>
              <a:rPr lang="en-US" dirty="0"/>
              <a:t> </a:t>
            </a:r>
            <a:r>
              <a:rPr lang="en-US" dirty="0" err="1"/>
              <a:t>một</a:t>
            </a:r>
            <a:r>
              <a:rPr lang="en-US" dirty="0"/>
              <a:t> </a:t>
            </a:r>
            <a:r>
              <a:rPr lang="en-US" dirty="0" err="1"/>
              <a:t>số</a:t>
            </a:r>
            <a:r>
              <a:rPr lang="en-US" dirty="0"/>
              <a:t> </a:t>
            </a:r>
            <a:r>
              <a:rPr lang="en-US" dirty="0" err="1"/>
              <a:t>đối</a:t>
            </a:r>
            <a:r>
              <a:rPr lang="en-US" dirty="0"/>
              <a:t> </a:t>
            </a:r>
            <a:r>
              <a:rPr lang="en-US" dirty="0" err="1"/>
              <a:t>tượng</a:t>
            </a:r>
            <a:r>
              <a:rPr lang="en-US" dirty="0"/>
              <a:t> </a:t>
            </a:r>
            <a:r>
              <a:rPr lang="en-US" dirty="0" err="1"/>
              <a:t>chính</a:t>
            </a:r>
            <a:r>
              <a:rPr lang="en-US" dirty="0"/>
              <a:t> </a:t>
            </a:r>
            <a:r>
              <a:rPr lang="en-US" dirty="0" err="1"/>
              <a:t>sách</a:t>
            </a:r>
            <a:r>
              <a:rPr lang="en-US" dirty="0"/>
              <a:t>)</a:t>
            </a:r>
          </a:p>
          <a:p>
            <a:endParaRPr lang="en-US" dirty="0"/>
          </a:p>
        </p:txBody>
      </p:sp>
    </p:spTree>
    <p:extLst>
      <p:ext uri="{BB962C8B-B14F-4D97-AF65-F5344CB8AC3E}">
        <p14:creationId xmlns:p14="http://schemas.microsoft.com/office/powerpoint/2010/main" val="772391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CÂU HỎI NGHIÊN CỨU</a:t>
            </a:r>
          </a:p>
        </p:txBody>
      </p:sp>
      <p:sp>
        <p:nvSpPr>
          <p:cNvPr id="3" name="Content Placeholder 2"/>
          <p:cNvSpPr>
            <a:spLocks noGrp="1"/>
          </p:cNvSpPr>
          <p:nvPr>
            <p:ph idx="1"/>
          </p:nvPr>
        </p:nvSpPr>
        <p:spPr/>
        <p:txBody>
          <a:bodyPr/>
          <a:lstStyle/>
          <a:p>
            <a:r>
              <a:rPr lang="en-US" dirty="0" err="1"/>
              <a:t>Tuân</a:t>
            </a:r>
            <a:r>
              <a:rPr lang="en-US" dirty="0"/>
              <a:t> </a:t>
            </a:r>
            <a:r>
              <a:rPr lang="en-US" dirty="0" err="1"/>
              <a:t>thủ</a:t>
            </a:r>
            <a:r>
              <a:rPr lang="en-US" dirty="0"/>
              <a:t> </a:t>
            </a:r>
            <a:r>
              <a:rPr lang="en-US" dirty="0" err="1"/>
              <a:t>điều</a:t>
            </a:r>
            <a:r>
              <a:rPr lang="en-US" dirty="0"/>
              <a:t> trị </a:t>
            </a:r>
            <a:r>
              <a:rPr lang="en-US" dirty="0" err="1"/>
              <a:t>của</a:t>
            </a:r>
            <a:r>
              <a:rPr lang="en-US" dirty="0"/>
              <a:t> ng</a:t>
            </a:r>
            <a:r>
              <a:rPr lang="vi-VN" dirty="0"/>
              <a:t>ư</a:t>
            </a:r>
            <a:r>
              <a:rPr lang="en-US" dirty="0" err="1"/>
              <a:t>ời</a:t>
            </a:r>
            <a:r>
              <a:rPr lang="en-US" dirty="0"/>
              <a:t> </a:t>
            </a:r>
            <a:r>
              <a:rPr lang="en-US" dirty="0" err="1"/>
              <a:t>bệnh</a:t>
            </a:r>
            <a:r>
              <a:rPr lang="en-US" dirty="0"/>
              <a:t> </a:t>
            </a:r>
            <a:r>
              <a:rPr lang="en-US" dirty="0" err="1"/>
              <a:t>thay</a:t>
            </a:r>
            <a:r>
              <a:rPr lang="en-US" dirty="0"/>
              <a:t> </a:t>
            </a:r>
            <a:r>
              <a:rPr lang="en-US" dirty="0" err="1"/>
              <a:t>đổi</a:t>
            </a:r>
            <a:r>
              <a:rPr lang="en-US" dirty="0"/>
              <a:t> </a:t>
            </a:r>
            <a:r>
              <a:rPr lang="en-US" dirty="0" err="1"/>
              <a:t>nh</a:t>
            </a:r>
            <a:r>
              <a:rPr lang="vi-VN" dirty="0"/>
              <a:t>ư</a:t>
            </a:r>
            <a:r>
              <a:rPr lang="en-US" dirty="0"/>
              <a:t> </a:t>
            </a:r>
            <a:r>
              <a:rPr lang="en-US" dirty="0" err="1"/>
              <a:t>thế</a:t>
            </a:r>
            <a:r>
              <a:rPr lang="en-US" dirty="0"/>
              <a:t> </a:t>
            </a:r>
            <a:r>
              <a:rPr lang="en-US" dirty="0" err="1"/>
              <a:t>nào</a:t>
            </a:r>
            <a:r>
              <a:rPr lang="en-US" dirty="0"/>
              <a:t> </a:t>
            </a:r>
            <a:r>
              <a:rPr lang="en-US" dirty="0" err="1"/>
              <a:t>trong</a:t>
            </a:r>
            <a:r>
              <a:rPr lang="en-US" dirty="0"/>
              <a:t> </a:t>
            </a:r>
            <a:r>
              <a:rPr lang="en-US" dirty="0" err="1"/>
              <a:t>quá</a:t>
            </a:r>
            <a:r>
              <a:rPr lang="en-US" dirty="0"/>
              <a:t> </a:t>
            </a:r>
            <a:r>
              <a:rPr lang="en-US" dirty="0" err="1"/>
              <a:t>trình</a:t>
            </a:r>
            <a:r>
              <a:rPr lang="en-US" dirty="0"/>
              <a:t> </a:t>
            </a:r>
            <a:r>
              <a:rPr lang="en-US" dirty="0" err="1"/>
              <a:t>chuyển</a:t>
            </a:r>
            <a:r>
              <a:rPr lang="en-US" dirty="0"/>
              <a:t> </a:t>
            </a:r>
            <a:r>
              <a:rPr lang="en-US" dirty="0" err="1"/>
              <a:t>đổi</a:t>
            </a:r>
            <a:r>
              <a:rPr lang="en-US" dirty="0"/>
              <a:t> </a:t>
            </a:r>
            <a:r>
              <a:rPr lang="en-US" dirty="0" err="1"/>
              <a:t>mô</a:t>
            </a:r>
            <a:r>
              <a:rPr lang="en-US" dirty="0"/>
              <a:t> </a:t>
            </a:r>
            <a:r>
              <a:rPr lang="en-US" dirty="0" err="1"/>
              <a:t>hình</a:t>
            </a:r>
            <a:r>
              <a:rPr lang="en-US" dirty="0"/>
              <a:t>: (1) </a:t>
            </a:r>
            <a:r>
              <a:rPr lang="en-US" dirty="0" err="1"/>
              <a:t>bỏ</a:t>
            </a:r>
            <a:r>
              <a:rPr lang="en-US" dirty="0"/>
              <a:t> trị, (2) </a:t>
            </a:r>
            <a:r>
              <a:rPr lang="en-US" dirty="0" err="1"/>
              <a:t>bỏ</a:t>
            </a:r>
            <a:r>
              <a:rPr lang="en-US" dirty="0"/>
              <a:t> </a:t>
            </a:r>
            <a:r>
              <a:rPr lang="en-US" dirty="0" err="1"/>
              <a:t>liều</a:t>
            </a:r>
            <a:r>
              <a:rPr lang="en-US" dirty="0"/>
              <a:t>?</a:t>
            </a:r>
          </a:p>
          <a:p>
            <a:r>
              <a:rPr lang="en-US" dirty="0" err="1"/>
              <a:t>Chất</a:t>
            </a:r>
            <a:r>
              <a:rPr lang="en-US" dirty="0"/>
              <a:t> l</a:t>
            </a:r>
            <a:r>
              <a:rPr lang="vi-VN" dirty="0"/>
              <a:t>ư</a:t>
            </a:r>
            <a:r>
              <a:rPr lang="en-US" dirty="0" err="1"/>
              <a:t>ợng</a:t>
            </a:r>
            <a:r>
              <a:rPr lang="en-US" dirty="0"/>
              <a:t> </a:t>
            </a:r>
            <a:r>
              <a:rPr lang="en-US" dirty="0" err="1"/>
              <a:t>dịch</a:t>
            </a:r>
            <a:r>
              <a:rPr lang="en-US" dirty="0"/>
              <a:t> </a:t>
            </a:r>
            <a:r>
              <a:rPr lang="en-US" dirty="0" err="1"/>
              <a:t>vụ</a:t>
            </a:r>
            <a:r>
              <a:rPr lang="en-US" dirty="0"/>
              <a:t> </a:t>
            </a:r>
            <a:r>
              <a:rPr lang="en-US" dirty="0" err="1"/>
              <a:t>thay</a:t>
            </a:r>
            <a:r>
              <a:rPr lang="en-US" dirty="0"/>
              <a:t> </a:t>
            </a:r>
            <a:r>
              <a:rPr lang="en-US" dirty="0" err="1"/>
              <a:t>đổi</a:t>
            </a:r>
            <a:r>
              <a:rPr lang="en-US" dirty="0"/>
              <a:t> </a:t>
            </a:r>
            <a:r>
              <a:rPr lang="en-US" dirty="0" err="1"/>
              <a:t>nh</a:t>
            </a:r>
            <a:r>
              <a:rPr lang="vi-VN" dirty="0"/>
              <a:t>ư</a:t>
            </a:r>
            <a:r>
              <a:rPr lang="en-US" dirty="0"/>
              <a:t> </a:t>
            </a:r>
            <a:r>
              <a:rPr lang="en-US" dirty="0" err="1"/>
              <a:t>thế</a:t>
            </a:r>
            <a:r>
              <a:rPr lang="en-US" dirty="0"/>
              <a:t> </a:t>
            </a:r>
            <a:r>
              <a:rPr lang="en-US" dirty="0" err="1"/>
              <a:t>nào</a:t>
            </a:r>
            <a:r>
              <a:rPr lang="en-US" dirty="0"/>
              <a:t> </a:t>
            </a:r>
            <a:r>
              <a:rPr lang="en-US" dirty="0" err="1"/>
              <a:t>trong</a:t>
            </a:r>
            <a:r>
              <a:rPr lang="en-US" dirty="0"/>
              <a:t> </a:t>
            </a:r>
            <a:r>
              <a:rPr lang="en-US" dirty="0" err="1"/>
              <a:t>quá</a:t>
            </a:r>
            <a:r>
              <a:rPr lang="en-US" dirty="0"/>
              <a:t> </a:t>
            </a:r>
            <a:r>
              <a:rPr lang="en-US" dirty="0" err="1"/>
              <a:t>trình</a:t>
            </a:r>
            <a:r>
              <a:rPr lang="en-US" dirty="0"/>
              <a:t> </a:t>
            </a:r>
            <a:r>
              <a:rPr lang="en-US" dirty="0" err="1"/>
              <a:t>chuyển</a:t>
            </a:r>
            <a:r>
              <a:rPr lang="en-US" dirty="0"/>
              <a:t> </a:t>
            </a:r>
            <a:r>
              <a:rPr lang="en-US" dirty="0" err="1"/>
              <a:t>đổi</a:t>
            </a:r>
            <a:r>
              <a:rPr lang="en-US" dirty="0"/>
              <a:t> </a:t>
            </a:r>
            <a:r>
              <a:rPr lang="en-US" dirty="0" err="1"/>
              <a:t>mô</a:t>
            </a:r>
            <a:r>
              <a:rPr lang="en-US" dirty="0"/>
              <a:t> </a:t>
            </a:r>
            <a:r>
              <a:rPr lang="en-US" dirty="0" err="1"/>
              <a:t>hình</a:t>
            </a:r>
            <a:r>
              <a:rPr lang="en-US" dirty="0"/>
              <a:t>, </a:t>
            </a:r>
            <a:r>
              <a:rPr lang="en-US" dirty="0" err="1"/>
              <a:t>nhìn</a:t>
            </a:r>
            <a:r>
              <a:rPr lang="en-US" dirty="0"/>
              <a:t> </a:t>
            </a:r>
            <a:r>
              <a:rPr lang="en-US" dirty="0" err="1"/>
              <a:t>nhận</a:t>
            </a:r>
            <a:r>
              <a:rPr lang="en-US" dirty="0"/>
              <a:t> </a:t>
            </a:r>
            <a:r>
              <a:rPr lang="en-US" dirty="0" err="1"/>
              <a:t>từ</a:t>
            </a:r>
            <a:r>
              <a:rPr lang="en-US" dirty="0"/>
              <a:t> </a:t>
            </a:r>
            <a:r>
              <a:rPr lang="en-US" dirty="0" err="1"/>
              <a:t>góc</a:t>
            </a:r>
            <a:r>
              <a:rPr lang="en-US" dirty="0"/>
              <a:t> </a:t>
            </a:r>
            <a:r>
              <a:rPr lang="en-US" dirty="0" err="1"/>
              <a:t>độ</a:t>
            </a:r>
            <a:r>
              <a:rPr lang="en-US" dirty="0"/>
              <a:t> </a:t>
            </a:r>
            <a:r>
              <a:rPr lang="en-US" dirty="0" err="1"/>
              <a:t>nhân</a:t>
            </a:r>
            <a:r>
              <a:rPr lang="en-US" dirty="0"/>
              <a:t> </a:t>
            </a:r>
            <a:r>
              <a:rPr lang="en-US" dirty="0" err="1"/>
              <a:t>viên</a:t>
            </a:r>
            <a:r>
              <a:rPr lang="en-US" dirty="0"/>
              <a:t> y </a:t>
            </a:r>
            <a:r>
              <a:rPr lang="en-US" dirty="0" err="1"/>
              <a:t>tế</a:t>
            </a:r>
            <a:r>
              <a:rPr lang="en-US" dirty="0"/>
              <a:t> </a:t>
            </a:r>
            <a:r>
              <a:rPr lang="en-US" dirty="0" err="1"/>
              <a:t>và</a:t>
            </a:r>
            <a:r>
              <a:rPr lang="en-US" dirty="0"/>
              <a:t> ng</a:t>
            </a:r>
            <a:r>
              <a:rPr lang="vi-VN" dirty="0"/>
              <a:t>ư</a:t>
            </a:r>
            <a:r>
              <a:rPr lang="en-US" dirty="0" err="1"/>
              <a:t>ời</a:t>
            </a:r>
            <a:r>
              <a:rPr lang="en-US" dirty="0"/>
              <a:t> </a:t>
            </a:r>
            <a:r>
              <a:rPr lang="en-US" dirty="0" err="1"/>
              <a:t>bệnh</a:t>
            </a:r>
            <a:r>
              <a:rPr lang="en-US" dirty="0"/>
              <a:t>? </a:t>
            </a:r>
          </a:p>
        </p:txBody>
      </p:sp>
    </p:spTree>
    <p:extLst>
      <p:ext uri="{BB962C8B-B14F-4D97-AF65-F5344CB8AC3E}">
        <p14:creationId xmlns:p14="http://schemas.microsoft.com/office/powerpoint/2010/main" val="1678886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t>
            </a:r>
            <a:r>
              <a:rPr lang="vi-VN" dirty="0">
                <a:latin typeface="Calibri (Body)"/>
              </a:rPr>
              <a:t>Ư</a:t>
            </a:r>
            <a:r>
              <a:rPr lang="en-US" dirty="0">
                <a:latin typeface="Calibri (Body)"/>
              </a:rPr>
              <a:t>ƠNG </a:t>
            </a:r>
            <a:r>
              <a:rPr lang="en-US" dirty="0"/>
              <a:t>PHÁP NGHIÊN CỨU</a:t>
            </a:r>
          </a:p>
        </p:txBody>
      </p:sp>
      <p:sp>
        <p:nvSpPr>
          <p:cNvPr id="3" name="Content Placeholder 2"/>
          <p:cNvSpPr>
            <a:spLocks noGrp="1"/>
          </p:cNvSpPr>
          <p:nvPr>
            <p:ph idx="1"/>
          </p:nvPr>
        </p:nvSpPr>
        <p:spPr/>
        <p:txBody>
          <a:bodyPr/>
          <a:lstStyle/>
          <a:p>
            <a:r>
              <a:rPr lang="en-US" b="1" dirty="0"/>
              <a:t>ĐỊA ĐIỂM NGHIÊN CỨU: </a:t>
            </a:r>
            <a:r>
              <a:rPr lang="en-US" b="1" dirty="0">
                <a:solidFill>
                  <a:schemeClr val="accent1">
                    <a:lumMod val="75000"/>
                  </a:schemeClr>
                </a:solidFill>
              </a:rPr>
              <a:t>THÀNH PHỐ HẢI PHÒNG</a:t>
            </a:r>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692577720"/>
              </p:ext>
            </p:extLst>
          </p:nvPr>
        </p:nvGraphicFramePr>
        <p:xfrm>
          <a:off x="1672047" y="1716652"/>
          <a:ext cx="6231969" cy="4409511"/>
        </p:xfrm>
        <a:graphic>
          <a:graphicData uri="http://schemas.openxmlformats.org/presentationml/2006/ole">
            <mc:AlternateContent xmlns:mc="http://schemas.openxmlformats.org/markup-compatibility/2006">
              <mc:Choice xmlns:v="urn:schemas-microsoft-com:vml" Requires="v">
                <p:oleObj spid="_x0000_s2109" name="Acrobat Document" r:id="rId4" imgW="11334547" imgH="8019997" progId="AcroExch.Document.7">
                  <p:embed/>
                </p:oleObj>
              </mc:Choice>
              <mc:Fallback>
                <p:oleObj name="Acrobat Document" r:id="rId4" imgW="11334547" imgH="8019997" progId="AcroExch.Document.7">
                  <p:embed/>
                  <p:pic>
                    <p:nvPicPr>
                      <p:cNvPr id="5" name="Object 4"/>
                      <p:cNvPicPr/>
                      <p:nvPr/>
                    </p:nvPicPr>
                    <p:blipFill>
                      <a:blip r:embed="rId5"/>
                      <a:stretch>
                        <a:fillRect/>
                      </a:stretch>
                    </p:blipFill>
                    <p:spPr>
                      <a:xfrm>
                        <a:off x="1672047" y="1716652"/>
                        <a:ext cx="6231969" cy="4409511"/>
                      </a:xfrm>
                      <a:prstGeom prst="rect">
                        <a:avLst/>
                      </a:prstGeom>
                    </p:spPr>
                  </p:pic>
                </p:oleObj>
              </mc:Fallback>
            </mc:AlternateContent>
          </a:graphicData>
        </a:graphic>
      </p:graphicFrame>
    </p:spTree>
    <p:extLst>
      <p:ext uri="{BB962C8B-B14F-4D97-AF65-F5344CB8AC3E}">
        <p14:creationId xmlns:p14="http://schemas.microsoft.com/office/powerpoint/2010/main" val="869327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PHƯƠNG PHÁP NGHIÊN CỨU</a:t>
            </a:r>
          </a:p>
        </p:txBody>
      </p:sp>
      <p:sp>
        <p:nvSpPr>
          <p:cNvPr id="3" name="Content Placeholder 2"/>
          <p:cNvSpPr>
            <a:spLocks noGrp="1"/>
          </p:cNvSpPr>
          <p:nvPr>
            <p:ph idx="1"/>
          </p:nvPr>
        </p:nvSpPr>
        <p:spPr/>
        <p:txBody>
          <a:bodyPr/>
          <a:lstStyle/>
          <a:p>
            <a:pPr marL="0" indent="0">
              <a:buNone/>
            </a:pPr>
            <a:r>
              <a:rPr lang="en-US" b="1" dirty="0"/>
              <a:t>ĐỊA ĐIỂM NGHIÊN CỨU: </a:t>
            </a:r>
            <a:r>
              <a:rPr lang="en-US" b="1" dirty="0">
                <a:solidFill>
                  <a:schemeClr val="accent1">
                    <a:lumMod val="75000"/>
                  </a:schemeClr>
                </a:solidFill>
              </a:rPr>
              <a:t>THÀNH PHỐ HẢI PHÒNG</a:t>
            </a:r>
          </a:p>
          <a:p>
            <a:pPr>
              <a:buFontTx/>
              <a:buChar char="-"/>
            </a:pPr>
            <a:r>
              <a:rPr lang="en-US" dirty="0" err="1"/>
              <a:t>Là</a:t>
            </a:r>
            <a:r>
              <a:rPr lang="en-US" dirty="0"/>
              <a:t> </a:t>
            </a:r>
            <a:r>
              <a:rPr lang="en-US" dirty="0" err="1"/>
              <a:t>địa</a:t>
            </a:r>
            <a:r>
              <a:rPr lang="en-US" dirty="0"/>
              <a:t> </a:t>
            </a:r>
            <a:r>
              <a:rPr lang="en-US" dirty="0" err="1"/>
              <a:t>ph</a:t>
            </a:r>
            <a:r>
              <a:rPr lang="vi-VN" dirty="0"/>
              <a:t>ư</a:t>
            </a:r>
            <a:r>
              <a:rPr lang="en-US" dirty="0" err="1"/>
              <a:t>ơng</a:t>
            </a:r>
            <a:r>
              <a:rPr lang="en-US" dirty="0"/>
              <a:t> </a:t>
            </a:r>
            <a:r>
              <a:rPr lang="en-US" dirty="0" err="1"/>
              <a:t>đầu</a:t>
            </a:r>
            <a:r>
              <a:rPr lang="en-US" dirty="0"/>
              <a:t> </a:t>
            </a:r>
            <a:r>
              <a:rPr lang="en-US" dirty="0" err="1"/>
              <a:t>tiên</a:t>
            </a:r>
            <a:r>
              <a:rPr lang="en-US" dirty="0"/>
              <a:t> </a:t>
            </a:r>
            <a:r>
              <a:rPr lang="en-US" dirty="0" err="1"/>
              <a:t>thực</a:t>
            </a:r>
            <a:r>
              <a:rPr lang="en-US" dirty="0"/>
              <a:t> </a:t>
            </a:r>
            <a:r>
              <a:rPr lang="en-US" dirty="0" err="1"/>
              <a:t>hiện</a:t>
            </a:r>
            <a:r>
              <a:rPr lang="en-US" dirty="0"/>
              <a:t> </a:t>
            </a:r>
            <a:r>
              <a:rPr lang="en-US" dirty="0" err="1"/>
              <a:t>thí</a:t>
            </a:r>
            <a:r>
              <a:rPr lang="en-US" dirty="0"/>
              <a:t> </a:t>
            </a:r>
            <a:r>
              <a:rPr lang="en-US" dirty="0" err="1"/>
              <a:t>điểm</a:t>
            </a:r>
            <a:r>
              <a:rPr lang="en-US" dirty="0"/>
              <a:t> </a:t>
            </a:r>
            <a:r>
              <a:rPr lang="en-US" dirty="0" err="1"/>
              <a:t>điều</a:t>
            </a:r>
            <a:r>
              <a:rPr lang="en-US" dirty="0"/>
              <a:t> trị methadone </a:t>
            </a:r>
            <a:r>
              <a:rPr lang="en-US" dirty="0" err="1"/>
              <a:t>tại</a:t>
            </a:r>
            <a:r>
              <a:rPr lang="en-US" dirty="0"/>
              <a:t> VN: 2008: 3 CSĐT, 2014: 10 CSĐT </a:t>
            </a:r>
            <a:r>
              <a:rPr lang="en-US" dirty="0" err="1"/>
              <a:t>trong</a:t>
            </a:r>
            <a:r>
              <a:rPr lang="en-US" dirty="0"/>
              <a:t> </a:t>
            </a:r>
            <a:r>
              <a:rPr lang="en-US" dirty="0" err="1"/>
              <a:t>đó</a:t>
            </a:r>
            <a:r>
              <a:rPr lang="en-US" dirty="0"/>
              <a:t> </a:t>
            </a:r>
            <a:r>
              <a:rPr lang="en-US" dirty="0">
                <a:sym typeface="Wingdings" panose="05000000000000000000" pitchFamily="2" charset="2"/>
              </a:rPr>
              <a:t> </a:t>
            </a:r>
          </a:p>
          <a:p>
            <a:pPr marL="0" indent="0">
              <a:buNone/>
            </a:pPr>
            <a:r>
              <a:rPr lang="en-US" dirty="0">
                <a:sym typeface="Wingdings" panose="05000000000000000000" pitchFamily="2" charset="2"/>
              </a:rPr>
              <a:t> 	01 CSĐT </a:t>
            </a:r>
            <a:r>
              <a:rPr lang="en-US" dirty="0" err="1">
                <a:sym typeface="Wingdings" panose="05000000000000000000" pitchFamily="2" charset="2"/>
              </a:rPr>
              <a:t>thuộc</a:t>
            </a:r>
            <a:r>
              <a:rPr lang="en-US" dirty="0">
                <a:sym typeface="Wingdings" panose="05000000000000000000" pitchFamily="2" charset="2"/>
              </a:rPr>
              <a:t> Sở LĐTBXH, </a:t>
            </a:r>
            <a:r>
              <a:rPr lang="en-US" dirty="0" err="1">
                <a:sym typeface="Wingdings" panose="05000000000000000000" pitchFamily="2" charset="2"/>
              </a:rPr>
              <a:t>đã</a:t>
            </a:r>
            <a:r>
              <a:rPr lang="en-US" dirty="0">
                <a:sym typeface="Wingdings" panose="05000000000000000000" pitchFamily="2" charset="2"/>
              </a:rPr>
              <a:t> </a:t>
            </a:r>
            <a:r>
              <a:rPr lang="en-US" dirty="0" err="1">
                <a:sym typeface="Wingdings" panose="05000000000000000000" pitchFamily="2" charset="2"/>
              </a:rPr>
              <a:t>áp</a:t>
            </a:r>
            <a:r>
              <a:rPr lang="en-US" dirty="0">
                <a:sym typeface="Wingdings" panose="05000000000000000000" pitchFamily="2" charset="2"/>
              </a:rPr>
              <a:t> </a:t>
            </a:r>
            <a:r>
              <a:rPr lang="en-US" dirty="0" err="1">
                <a:sym typeface="Wingdings" panose="05000000000000000000" pitchFamily="2" charset="2"/>
              </a:rPr>
              <a:t>dụng</a:t>
            </a:r>
            <a:r>
              <a:rPr lang="en-US" dirty="0">
                <a:sym typeface="Wingdings" panose="05000000000000000000" pitchFamily="2" charset="2"/>
              </a:rPr>
              <a:t> </a:t>
            </a:r>
            <a:r>
              <a:rPr lang="en-US" b="1" dirty="0" err="1">
                <a:sym typeface="Wingdings" panose="05000000000000000000" pitchFamily="2" charset="2"/>
              </a:rPr>
              <a:t>mô</a:t>
            </a:r>
            <a:r>
              <a:rPr lang="en-US" b="1" dirty="0">
                <a:sym typeface="Wingdings" panose="05000000000000000000" pitchFamily="2" charset="2"/>
              </a:rPr>
              <a:t> </a:t>
            </a:r>
            <a:r>
              <a:rPr lang="en-US" b="1" dirty="0" err="1">
                <a:sym typeface="Wingdings" panose="05000000000000000000" pitchFamily="2" charset="2"/>
              </a:rPr>
              <a:t>hình</a:t>
            </a:r>
            <a:r>
              <a:rPr lang="en-US" b="1" dirty="0">
                <a:sym typeface="Wingdings" panose="05000000000000000000" pitchFamily="2" charset="2"/>
              </a:rPr>
              <a:t> XHH </a:t>
            </a:r>
            <a:r>
              <a:rPr lang="en-US" dirty="0" err="1">
                <a:sym typeface="Wingdings" panose="05000000000000000000" pitchFamily="2" charset="2"/>
              </a:rPr>
              <a:t>từ</a:t>
            </a:r>
            <a:r>
              <a:rPr lang="en-US" dirty="0">
                <a:sym typeface="Wingdings" panose="05000000000000000000" pitchFamily="2" charset="2"/>
              </a:rPr>
              <a:t> </a:t>
            </a:r>
            <a:r>
              <a:rPr lang="en-US" dirty="0" err="1">
                <a:sym typeface="Wingdings" panose="05000000000000000000" pitchFamily="2" charset="2"/>
              </a:rPr>
              <a:t>năm</a:t>
            </a:r>
            <a:r>
              <a:rPr lang="en-US" dirty="0">
                <a:sym typeface="Wingdings" panose="05000000000000000000" pitchFamily="2" charset="2"/>
              </a:rPr>
              <a:t> 2011</a:t>
            </a:r>
          </a:p>
          <a:p>
            <a:pPr marL="0" indent="0">
              <a:buNone/>
            </a:pPr>
            <a:r>
              <a:rPr lang="en-US" dirty="0">
                <a:sym typeface="Wingdings" panose="05000000000000000000" pitchFamily="2" charset="2"/>
              </a:rPr>
              <a:t>	09 CSĐT </a:t>
            </a:r>
            <a:r>
              <a:rPr lang="en-US" dirty="0" err="1">
                <a:sym typeface="Wingdings" panose="05000000000000000000" pitchFamily="2" charset="2"/>
              </a:rPr>
              <a:t>thuộc</a:t>
            </a:r>
            <a:r>
              <a:rPr lang="en-US" dirty="0">
                <a:sym typeface="Wingdings" panose="05000000000000000000" pitchFamily="2" charset="2"/>
              </a:rPr>
              <a:t> Sở Y </a:t>
            </a:r>
            <a:r>
              <a:rPr lang="en-US" dirty="0" err="1">
                <a:sym typeface="Wingdings" panose="05000000000000000000" pitchFamily="2" charset="2"/>
              </a:rPr>
              <a:t>tế</a:t>
            </a:r>
            <a:r>
              <a:rPr lang="en-US" dirty="0">
                <a:sym typeface="Wingdings" panose="05000000000000000000" pitchFamily="2" charset="2"/>
              </a:rPr>
              <a:t>, </a:t>
            </a:r>
            <a:r>
              <a:rPr lang="en-US" dirty="0" err="1">
                <a:sym typeface="Wingdings" panose="05000000000000000000" pitchFamily="2" charset="2"/>
              </a:rPr>
              <a:t>cung</a:t>
            </a:r>
            <a:r>
              <a:rPr lang="en-US" dirty="0">
                <a:sym typeface="Wingdings" panose="05000000000000000000" pitchFamily="2" charset="2"/>
              </a:rPr>
              <a:t> </a:t>
            </a:r>
            <a:r>
              <a:rPr lang="en-US" dirty="0" err="1">
                <a:sym typeface="Wingdings" panose="05000000000000000000" pitchFamily="2" charset="2"/>
              </a:rPr>
              <a:t>cấp</a:t>
            </a:r>
            <a:r>
              <a:rPr lang="en-US" dirty="0">
                <a:sym typeface="Wingdings" panose="05000000000000000000" pitchFamily="2" charset="2"/>
              </a:rPr>
              <a:t> </a:t>
            </a:r>
            <a:r>
              <a:rPr lang="en-US" dirty="0" err="1">
                <a:sym typeface="Wingdings" panose="05000000000000000000" pitchFamily="2" charset="2"/>
              </a:rPr>
              <a:t>dịch</a:t>
            </a:r>
            <a:r>
              <a:rPr lang="en-US" dirty="0">
                <a:sym typeface="Wingdings" panose="05000000000000000000" pitchFamily="2" charset="2"/>
              </a:rPr>
              <a:t> </a:t>
            </a:r>
            <a:r>
              <a:rPr lang="en-US" dirty="0" err="1">
                <a:sym typeface="Wingdings" panose="05000000000000000000" pitchFamily="2" charset="2"/>
              </a:rPr>
              <a:t>vụ</a:t>
            </a:r>
            <a:r>
              <a:rPr lang="en-US" dirty="0">
                <a:sym typeface="Wingdings" panose="05000000000000000000" pitchFamily="2" charset="2"/>
              </a:rPr>
              <a:t> methadone </a:t>
            </a:r>
            <a:r>
              <a:rPr lang="en-US" b="1" dirty="0" err="1">
                <a:sym typeface="Wingdings" panose="05000000000000000000" pitchFamily="2" charset="2"/>
              </a:rPr>
              <a:t>miễn</a:t>
            </a:r>
            <a:r>
              <a:rPr lang="en-US" b="1" dirty="0">
                <a:sym typeface="Wingdings" panose="05000000000000000000" pitchFamily="2" charset="2"/>
              </a:rPr>
              <a:t> </a:t>
            </a:r>
            <a:r>
              <a:rPr lang="en-US" b="1" dirty="0" err="1">
                <a:sym typeface="Wingdings" panose="05000000000000000000" pitchFamily="2" charset="2"/>
              </a:rPr>
              <a:t>phí</a:t>
            </a:r>
            <a:r>
              <a:rPr lang="en-US" b="1" dirty="0">
                <a:sym typeface="Wingdings" panose="05000000000000000000" pitchFamily="2" charset="2"/>
              </a:rPr>
              <a:t> </a:t>
            </a:r>
            <a:r>
              <a:rPr lang="en-US" dirty="0" err="1">
                <a:sym typeface="Wingdings" panose="05000000000000000000" pitchFamily="2" charset="2"/>
              </a:rPr>
              <a:t>cho</a:t>
            </a:r>
            <a:r>
              <a:rPr lang="en-US" dirty="0">
                <a:sym typeface="Wingdings" panose="05000000000000000000" pitchFamily="2" charset="2"/>
              </a:rPr>
              <a:t> NB  </a:t>
            </a:r>
            <a:r>
              <a:rPr lang="en-US" dirty="0" err="1">
                <a:sym typeface="Wingdings" panose="05000000000000000000" pitchFamily="2" charset="2"/>
              </a:rPr>
              <a:t>Lựa</a:t>
            </a:r>
            <a:r>
              <a:rPr lang="en-US" dirty="0">
                <a:sym typeface="Wingdings" panose="05000000000000000000" pitchFamily="2" charset="2"/>
              </a:rPr>
              <a:t> </a:t>
            </a:r>
            <a:r>
              <a:rPr lang="en-US" dirty="0" err="1">
                <a:sym typeface="Wingdings" panose="05000000000000000000" pitchFamily="2" charset="2"/>
              </a:rPr>
              <a:t>chọn</a:t>
            </a:r>
            <a:r>
              <a:rPr lang="en-US" dirty="0">
                <a:sym typeface="Wingdings" panose="05000000000000000000" pitchFamily="2" charset="2"/>
              </a:rPr>
              <a:t> </a:t>
            </a:r>
            <a:r>
              <a:rPr lang="en-US" dirty="0" err="1">
                <a:sym typeface="Wingdings" panose="05000000000000000000" pitchFamily="2" charset="2"/>
              </a:rPr>
              <a:t>vào</a:t>
            </a:r>
            <a:r>
              <a:rPr lang="en-US" dirty="0">
                <a:sym typeface="Wingdings" panose="05000000000000000000" pitchFamily="2" charset="2"/>
              </a:rPr>
              <a:t> </a:t>
            </a:r>
            <a:r>
              <a:rPr lang="en-US" dirty="0" err="1">
                <a:sym typeface="Wingdings" panose="05000000000000000000" pitchFamily="2" charset="2"/>
              </a:rPr>
              <a:t>nghiên</a:t>
            </a:r>
            <a:r>
              <a:rPr lang="en-US" dirty="0">
                <a:sym typeface="Wingdings" panose="05000000000000000000" pitchFamily="2" charset="2"/>
              </a:rPr>
              <a:t> </a:t>
            </a:r>
            <a:r>
              <a:rPr lang="en-US" dirty="0" err="1">
                <a:sym typeface="Wingdings" panose="05000000000000000000" pitchFamily="2" charset="2"/>
              </a:rPr>
              <a:t>cứu</a:t>
            </a:r>
            <a:endParaRPr lang="en-US" dirty="0"/>
          </a:p>
        </p:txBody>
      </p:sp>
    </p:spTree>
    <p:extLst>
      <p:ext uri="{BB962C8B-B14F-4D97-AF65-F5344CB8AC3E}">
        <p14:creationId xmlns:p14="http://schemas.microsoft.com/office/powerpoint/2010/main" val="2340975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PHƯƠNG PHÁP NGHIÊN CỨU</a:t>
            </a:r>
          </a:p>
        </p:txBody>
      </p:sp>
      <p:sp>
        <p:nvSpPr>
          <p:cNvPr id="3" name="Content Placeholder 2"/>
          <p:cNvSpPr>
            <a:spLocks noGrp="1"/>
          </p:cNvSpPr>
          <p:nvPr>
            <p:ph idx="1"/>
          </p:nvPr>
        </p:nvSpPr>
        <p:spPr>
          <a:xfrm>
            <a:off x="71775" y="990781"/>
            <a:ext cx="8758716" cy="4983163"/>
          </a:xfrm>
        </p:spPr>
        <p:txBody>
          <a:bodyPr/>
          <a:lstStyle/>
          <a:p>
            <a:r>
              <a:rPr lang="en-US" b="1" dirty="0"/>
              <a:t>THIẾT KẾ NGHIÊN CỨU</a:t>
            </a:r>
          </a:p>
          <a:p>
            <a:pPr marL="0" indent="0">
              <a:buNone/>
            </a:pPr>
            <a:r>
              <a:rPr lang="en-US" dirty="0"/>
              <a:t>Phương </a:t>
            </a:r>
            <a:r>
              <a:rPr lang="en-US" dirty="0" err="1"/>
              <a:t>pháp</a:t>
            </a:r>
            <a:r>
              <a:rPr lang="en-US" dirty="0"/>
              <a:t> </a:t>
            </a:r>
            <a:r>
              <a:rPr lang="en-US" dirty="0" err="1"/>
              <a:t>tổng</a:t>
            </a:r>
            <a:r>
              <a:rPr lang="en-US" dirty="0"/>
              <a:t> </a:t>
            </a:r>
            <a:r>
              <a:rPr lang="en-US" dirty="0" err="1"/>
              <a:t>hợp</a:t>
            </a:r>
            <a:r>
              <a:rPr lang="en-US" dirty="0"/>
              <a:t> bao </a:t>
            </a:r>
            <a:r>
              <a:rPr lang="en-US" dirty="0" err="1"/>
              <a:t>gồm</a:t>
            </a:r>
            <a:r>
              <a:rPr lang="en-US" dirty="0"/>
              <a:t>: </a:t>
            </a:r>
          </a:p>
          <a:p>
            <a:pPr>
              <a:buFontTx/>
              <a:buChar char="-"/>
            </a:pPr>
            <a:r>
              <a:rPr lang="en-US" dirty="0" err="1"/>
              <a:t>Phân</a:t>
            </a:r>
            <a:r>
              <a:rPr lang="en-US" dirty="0"/>
              <a:t> </a:t>
            </a:r>
            <a:r>
              <a:rPr lang="en-US" dirty="0" err="1"/>
              <a:t>tích</a:t>
            </a:r>
            <a:r>
              <a:rPr lang="en-US" dirty="0"/>
              <a:t> </a:t>
            </a:r>
            <a:r>
              <a:rPr lang="en-US" dirty="0" err="1"/>
              <a:t>xu</a:t>
            </a:r>
            <a:r>
              <a:rPr lang="en-US" dirty="0"/>
              <a:t> h</a:t>
            </a:r>
            <a:r>
              <a:rPr lang="vi-VN" dirty="0"/>
              <a:t>ư</a:t>
            </a:r>
            <a:r>
              <a:rPr lang="en-US" dirty="0" err="1"/>
              <a:t>ớng</a:t>
            </a:r>
            <a:r>
              <a:rPr lang="en-US" dirty="0"/>
              <a:t> </a:t>
            </a:r>
            <a:r>
              <a:rPr lang="en-US" dirty="0" err="1"/>
              <a:t>theo</a:t>
            </a:r>
            <a:r>
              <a:rPr lang="en-US" dirty="0"/>
              <a:t> </a:t>
            </a:r>
            <a:r>
              <a:rPr lang="en-US" dirty="0" err="1"/>
              <a:t>thời</a:t>
            </a:r>
            <a:r>
              <a:rPr lang="en-US" dirty="0"/>
              <a:t> </a:t>
            </a:r>
            <a:r>
              <a:rPr lang="en-US" dirty="0" err="1"/>
              <a:t>gian</a:t>
            </a:r>
            <a:r>
              <a:rPr lang="en-US" dirty="0"/>
              <a:t> (Time-trend analysis) </a:t>
            </a:r>
            <a:r>
              <a:rPr lang="en-US" dirty="0" err="1"/>
              <a:t>số</a:t>
            </a:r>
            <a:r>
              <a:rPr lang="en-US" dirty="0"/>
              <a:t> </a:t>
            </a:r>
            <a:r>
              <a:rPr lang="en-US" dirty="0" err="1"/>
              <a:t>liệu</a:t>
            </a:r>
            <a:r>
              <a:rPr lang="en-US" dirty="0"/>
              <a:t> </a:t>
            </a:r>
            <a:r>
              <a:rPr lang="en-US" dirty="0" err="1"/>
              <a:t>từ</a:t>
            </a:r>
            <a:r>
              <a:rPr lang="en-US" dirty="0"/>
              <a:t> </a:t>
            </a:r>
            <a:r>
              <a:rPr lang="en-US" dirty="0" err="1"/>
              <a:t>báo</a:t>
            </a:r>
            <a:r>
              <a:rPr lang="en-US" dirty="0"/>
              <a:t> </a:t>
            </a:r>
            <a:r>
              <a:rPr lang="en-US" dirty="0" err="1"/>
              <a:t>cáo</a:t>
            </a:r>
            <a:r>
              <a:rPr lang="en-US" dirty="0"/>
              <a:t> </a:t>
            </a:r>
            <a:r>
              <a:rPr lang="en-US" dirty="0" err="1"/>
              <a:t>hàng</a:t>
            </a:r>
            <a:r>
              <a:rPr lang="en-US" dirty="0"/>
              <a:t> </a:t>
            </a:r>
            <a:r>
              <a:rPr lang="en-US" dirty="0" err="1"/>
              <a:t>tháng</a:t>
            </a:r>
            <a:r>
              <a:rPr lang="en-US" dirty="0"/>
              <a:t> </a:t>
            </a:r>
            <a:r>
              <a:rPr lang="en-US" dirty="0" err="1"/>
              <a:t>từ</a:t>
            </a:r>
            <a:r>
              <a:rPr lang="en-US" dirty="0"/>
              <a:t> </a:t>
            </a:r>
            <a:r>
              <a:rPr lang="en-US" dirty="0" err="1"/>
              <a:t>các</a:t>
            </a:r>
            <a:r>
              <a:rPr lang="en-US" dirty="0"/>
              <a:t> CSĐT (12 </a:t>
            </a:r>
            <a:r>
              <a:rPr lang="en-US" dirty="0" err="1"/>
              <a:t>tr</a:t>
            </a:r>
            <a:r>
              <a:rPr lang="vi-VN" dirty="0"/>
              <a:t>ư</a:t>
            </a:r>
            <a:r>
              <a:rPr lang="en-US" dirty="0" err="1"/>
              <a:t>ớc</a:t>
            </a:r>
            <a:r>
              <a:rPr lang="en-US" dirty="0"/>
              <a:t> </a:t>
            </a:r>
            <a:r>
              <a:rPr lang="en-US" dirty="0" err="1"/>
              <a:t>và</a:t>
            </a:r>
            <a:r>
              <a:rPr lang="en-US" dirty="0"/>
              <a:t> 12 </a:t>
            </a:r>
            <a:r>
              <a:rPr lang="en-US" dirty="0" err="1"/>
              <a:t>tháng</a:t>
            </a:r>
            <a:r>
              <a:rPr lang="en-US" dirty="0"/>
              <a:t> </a:t>
            </a:r>
            <a:r>
              <a:rPr lang="en-US" dirty="0" err="1"/>
              <a:t>sau</a:t>
            </a:r>
            <a:r>
              <a:rPr lang="en-US" dirty="0"/>
              <a:t> </a:t>
            </a:r>
            <a:r>
              <a:rPr lang="en-US" dirty="0" err="1"/>
              <a:t>thời</a:t>
            </a:r>
            <a:r>
              <a:rPr lang="en-US" dirty="0"/>
              <a:t> </a:t>
            </a:r>
            <a:r>
              <a:rPr lang="en-US" dirty="0" err="1"/>
              <a:t>điểm</a:t>
            </a:r>
            <a:r>
              <a:rPr lang="en-US" dirty="0"/>
              <a:t> </a:t>
            </a:r>
            <a:r>
              <a:rPr lang="en-US" dirty="0" err="1"/>
              <a:t>chuyển</a:t>
            </a:r>
            <a:r>
              <a:rPr lang="en-US" dirty="0"/>
              <a:t> </a:t>
            </a:r>
            <a:r>
              <a:rPr lang="en-US" dirty="0" err="1"/>
              <a:t>đổi</a:t>
            </a:r>
            <a:r>
              <a:rPr lang="en-US" dirty="0"/>
              <a:t> </a:t>
            </a:r>
            <a:r>
              <a:rPr lang="en-US" dirty="0" err="1"/>
              <a:t>mô</a:t>
            </a:r>
            <a:r>
              <a:rPr lang="en-US" dirty="0"/>
              <a:t> </a:t>
            </a:r>
            <a:r>
              <a:rPr lang="en-US" dirty="0" err="1"/>
              <a:t>hình</a:t>
            </a:r>
            <a:r>
              <a:rPr lang="en-US" dirty="0"/>
              <a:t>) </a:t>
            </a:r>
          </a:p>
          <a:p>
            <a:pPr>
              <a:buFontTx/>
              <a:buChar char="-"/>
            </a:pPr>
            <a:r>
              <a:rPr lang="en-US" dirty="0"/>
              <a:t>Điều </a:t>
            </a:r>
            <a:r>
              <a:rPr lang="en-US" dirty="0" err="1"/>
              <a:t>tra</a:t>
            </a:r>
            <a:r>
              <a:rPr lang="en-US" dirty="0"/>
              <a:t> </a:t>
            </a:r>
            <a:r>
              <a:rPr lang="en-US" dirty="0" err="1"/>
              <a:t>cắt</a:t>
            </a:r>
            <a:r>
              <a:rPr lang="en-US" dirty="0"/>
              <a:t> </a:t>
            </a:r>
            <a:r>
              <a:rPr lang="en-US" dirty="0" err="1"/>
              <a:t>ngang</a:t>
            </a:r>
            <a:r>
              <a:rPr lang="en-US" dirty="0"/>
              <a:t>: </a:t>
            </a:r>
            <a:r>
              <a:rPr lang="en-US" dirty="0" err="1"/>
              <a:t>khảo</a:t>
            </a:r>
            <a:r>
              <a:rPr lang="en-US" dirty="0"/>
              <a:t> </a:t>
            </a:r>
            <a:r>
              <a:rPr lang="en-US" dirty="0" err="1"/>
              <a:t>sát</a:t>
            </a:r>
            <a:r>
              <a:rPr lang="en-US" dirty="0"/>
              <a:t> ý </a:t>
            </a:r>
            <a:r>
              <a:rPr lang="en-US" dirty="0" err="1"/>
              <a:t>kiến</a:t>
            </a:r>
            <a:r>
              <a:rPr lang="en-US" dirty="0"/>
              <a:t> NB </a:t>
            </a:r>
            <a:r>
              <a:rPr lang="en-US" dirty="0" err="1"/>
              <a:t>về</a:t>
            </a:r>
            <a:r>
              <a:rPr lang="en-US" dirty="0"/>
              <a:t> </a:t>
            </a:r>
            <a:r>
              <a:rPr lang="en-US" dirty="0" err="1"/>
              <a:t>mức</a:t>
            </a:r>
            <a:r>
              <a:rPr lang="en-US" dirty="0"/>
              <a:t> </a:t>
            </a:r>
            <a:r>
              <a:rPr lang="en-US" dirty="0" err="1"/>
              <a:t>độ</a:t>
            </a:r>
            <a:r>
              <a:rPr lang="en-US" dirty="0"/>
              <a:t> </a:t>
            </a:r>
            <a:r>
              <a:rPr lang="en-US" dirty="0" err="1"/>
              <a:t>hài</a:t>
            </a:r>
            <a:r>
              <a:rPr lang="en-US" dirty="0"/>
              <a:t> </a:t>
            </a:r>
            <a:r>
              <a:rPr lang="en-US" dirty="0" err="1"/>
              <a:t>lòng</a:t>
            </a:r>
            <a:r>
              <a:rPr lang="en-US" dirty="0"/>
              <a:t> </a:t>
            </a:r>
            <a:r>
              <a:rPr lang="en-US" dirty="0" err="1"/>
              <a:t>đối</a:t>
            </a:r>
            <a:r>
              <a:rPr lang="en-US" dirty="0"/>
              <a:t> </a:t>
            </a:r>
            <a:r>
              <a:rPr lang="en-US" dirty="0" err="1"/>
              <a:t>với</a:t>
            </a:r>
            <a:r>
              <a:rPr lang="en-US" dirty="0"/>
              <a:t> </a:t>
            </a:r>
            <a:r>
              <a:rPr lang="en-US" dirty="0" err="1"/>
              <a:t>các</a:t>
            </a:r>
            <a:r>
              <a:rPr lang="en-US" dirty="0"/>
              <a:t> </a:t>
            </a:r>
            <a:r>
              <a:rPr lang="en-US" dirty="0" err="1"/>
              <a:t>khâu</a:t>
            </a:r>
            <a:r>
              <a:rPr lang="en-US" dirty="0"/>
              <a:t> </a:t>
            </a:r>
            <a:r>
              <a:rPr lang="en-US" dirty="0" err="1"/>
              <a:t>dịch</a:t>
            </a:r>
            <a:r>
              <a:rPr lang="en-US" dirty="0"/>
              <a:t> </a:t>
            </a:r>
            <a:r>
              <a:rPr lang="en-US" dirty="0" err="1"/>
              <a:t>vụ</a:t>
            </a:r>
            <a:r>
              <a:rPr lang="en-US" dirty="0"/>
              <a:t> (12 </a:t>
            </a:r>
            <a:r>
              <a:rPr lang="en-US" dirty="0" err="1"/>
              <a:t>tháng</a:t>
            </a:r>
            <a:r>
              <a:rPr lang="en-US" dirty="0"/>
              <a:t> </a:t>
            </a:r>
            <a:r>
              <a:rPr lang="en-US" dirty="0" err="1"/>
              <a:t>sau</a:t>
            </a:r>
            <a:r>
              <a:rPr lang="en-US" dirty="0"/>
              <a:t> </a:t>
            </a:r>
            <a:r>
              <a:rPr lang="en-US" dirty="0" err="1"/>
              <a:t>khi</a:t>
            </a:r>
            <a:r>
              <a:rPr lang="en-US" dirty="0"/>
              <a:t> </a:t>
            </a:r>
            <a:r>
              <a:rPr lang="en-US" dirty="0" err="1"/>
              <a:t>chuyển</a:t>
            </a:r>
            <a:r>
              <a:rPr lang="en-US" dirty="0"/>
              <a:t> </a:t>
            </a:r>
            <a:r>
              <a:rPr lang="en-US" dirty="0" err="1"/>
              <a:t>đổi</a:t>
            </a:r>
            <a:r>
              <a:rPr lang="en-US" dirty="0"/>
              <a:t> </a:t>
            </a:r>
            <a:r>
              <a:rPr lang="en-US" dirty="0" err="1"/>
              <a:t>mô</a:t>
            </a:r>
            <a:r>
              <a:rPr lang="en-US" dirty="0"/>
              <a:t> </a:t>
            </a:r>
            <a:r>
              <a:rPr lang="en-US" dirty="0" err="1"/>
              <a:t>hình</a:t>
            </a:r>
            <a:r>
              <a:rPr lang="en-US" dirty="0"/>
              <a:t>)</a:t>
            </a:r>
          </a:p>
          <a:p>
            <a:pPr>
              <a:buFontTx/>
              <a:buChar char="-"/>
            </a:pPr>
            <a:r>
              <a:rPr lang="en-US" dirty="0" err="1"/>
              <a:t>Phỏng</a:t>
            </a:r>
            <a:r>
              <a:rPr lang="en-US" dirty="0"/>
              <a:t> </a:t>
            </a:r>
            <a:r>
              <a:rPr lang="en-US" dirty="0" err="1"/>
              <a:t>vấn</a:t>
            </a:r>
            <a:r>
              <a:rPr lang="en-US" dirty="0"/>
              <a:t> </a:t>
            </a:r>
            <a:r>
              <a:rPr lang="en-US" dirty="0" err="1"/>
              <a:t>sâu</a:t>
            </a:r>
            <a:r>
              <a:rPr lang="en-US" dirty="0"/>
              <a:t> NB </a:t>
            </a:r>
            <a:r>
              <a:rPr lang="en-US" dirty="0" err="1"/>
              <a:t>bỏ</a:t>
            </a:r>
            <a:r>
              <a:rPr lang="en-US" dirty="0"/>
              <a:t> trị </a:t>
            </a:r>
          </a:p>
          <a:p>
            <a:pPr>
              <a:buFontTx/>
              <a:buChar char="-"/>
            </a:pPr>
            <a:r>
              <a:rPr lang="en-US" dirty="0" err="1"/>
              <a:t>Thảo</a:t>
            </a:r>
            <a:r>
              <a:rPr lang="en-US" dirty="0"/>
              <a:t> </a:t>
            </a:r>
            <a:r>
              <a:rPr lang="en-US" dirty="0" err="1"/>
              <a:t>luận</a:t>
            </a:r>
            <a:r>
              <a:rPr lang="en-US" dirty="0"/>
              <a:t> </a:t>
            </a:r>
            <a:r>
              <a:rPr lang="en-US" dirty="0" err="1"/>
              <a:t>nhóm</a:t>
            </a:r>
            <a:r>
              <a:rPr lang="en-US" dirty="0"/>
              <a:t> </a:t>
            </a:r>
            <a:r>
              <a:rPr lang="en-US" dirty="0" err="1"/>
              <a:t>tập</a:t>
            </a:r>
            <a:r>
              <a:rPr lang="en-US" dirty="0"/>
              <a:t> </a:t>
            </a:r>
            <a:r>
              <a:rPr lang="en-US" dirty="0" err="1"/>
              <a:t>trung</a:t>
            </a:r>
            <a:r>
              <a:rPr lang="en-US" dirty="0"/>
              <a:t> </a:t>
            </a:r>
            <a:r>
              <a:rPr lang="en-US" dirty="0" err="1"/>
              <a:t>với</a:t>
            </a:r>
            <a:r>
              <a:rPr lang="en-US" dirty="0"/>
              <a:t> </a:t>
            </a:r>
            <a:r>
              <a:rPr lang="en-US" dirty="0" err="1"/>
              <a:t>nhân</a:t>
            </a:r>
            <a:r>
              <a:rPr lang="en-US" dirty="0"/>
              <a:t> </a:t>
            </a:r>
            <a:r>
              <a:rPr lang="en-US" dirty="0" err="1"/>
              <a:t>viên</a:t>
            </a:r>
            <a:r>
              <a:rPr lang="en-US" dirty="0"/>
              <a:t> y </a:t>
            </a:r>
            <a:r>
              <a:rPr lang="en-US" dirty="0" err="1"/>
              <a:t>tế</a:t>
            </a:r>
            <a:r>
              <a:rPr lang="en-US" dirty="0"/>
              <a:t> </a:t>
            </a:r>
            <a:r>
              <a:rPr lang="en-US" dirty="0" err="1"/>
              <a:t>của</a:t>
            </a:r>
            <a:r>
              <a:rPr lang="en-US" dirty="0"/>
              <a:t> CSĐT</a:t>
            </a:r>
          </a:p>
          <a:p>
            <a:pPr>
              <a:buFontTx/>
              <a:buChar char="-"/>
            </a:pPr>
            <a:endParaRPr lang="en-US" dirty="0"/>
          </a:p>
        </p:txBody>
      </p:sp>
    </p:spTree>
    <p:extLst>
      <p:ext uri="{BB962C8B-B14F-4D97-AF65-F5344CB8AC3E}">
        <p14:creationId xmlns:p14="http://schemas.microsoft.com/office/powerpoint/2010/main" val="3447545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PHƯƠNG PHÁP NGHIÊN CỨU</a:t>
            </a:r>
          </a:p>
        </p:txBody>
      </p:sp>
      <p:sp>
        <p:nvSpPr>
          <p:cNvPr id="3" name="Content Placeholder 2"/>
          <p:cNvSpPr>
            <a:spLocks noGrp="1"/>
          </p:cNvSpPr>
          <p:nvPr>
            <p:ph idx="1"/>
          </p:nvPr>
        </p:nvSpPr>
        <p:spPr>
          <a:xfrm>
            <a:off x="71775" y="1028535"/>
            <a:ext cx="8229600" cy="4983163"/>
          </a:xfrm>
        </p:spPr>
        <p:txBody>
          <a:bodyPr/>
          <a:lstStyle/>
          <a:p>
            <a:r>
              <a:rPr lang="en-US" dirty="0"/>
              <a:t>ĐỐI T</a:t>
            </a:r>
            <a:r>
              <a:rPr lang="vi-VN" dirty="0">
                <a:latin typeface="Calibri (Body)"/>
              </a:rPr>
              <a:t>Ư</a:t>
            </a:r>
            <a:r>
              <a:rPr lang="en-US" dirty="0">
                <a:latin typeface="Calibri (Body)"/>
              </a:rPr>
              <a:t>ỢNG </a:t>
            </a:r>
            <a:r>
              <a:rPr lang="en-US" dirty="0"/>
              <a:t>NGHIÊN CỨU</a:t>
            </a:r>
          </a:p>
          <a:p>
            <a:pPr>
              <a:buFontTx/>
              <a:buChar char="-"/>
            </a:pPr>
            <a:r>
              <a:rPr lang="en-US" dirty="0"/>
              <a:t>Điều </a:t>
            </a:r>
            <a:r>
              <a:rPr lang="en-US" dirty="0" err="1"/>
              <a:t>tra</a:t>
            </a:r>
            <a:r>
              <a:rPr lang="en-US" dirty="0"/>
              <a:t> </a:t>
            </a:r>
            <a:r>
              <a:rPr lang="en-US" dirty="0" err="1"/>
              <a:t>cắt</a:t>
            </a:r>
            <a:r>
              <a:rPr lang="en-US" dirty="0"/>
              <a:t> </a:t>
            </a:r>
            <a:r>
              <a:rPr lang="en-US" dirty="0" err="1"/>
              <a:t>ngang</a:t>
            </a:r>
            <a:r>
              <a:rPr lang="en-US" dirty="0"/>
              <a:t> </a:t>
            </a:r>
            <a:r>
              <a:rPr lang="en-US" dirty="0" err="1"/>
              <a:t>khảo</a:t>
            </a:r>
            <a:r>
              <a:rPr lang="en-US" dirty="0"/>
              <a:t> </a:t>
            </a:r>
            <a:r>
              <a:rPr lang="en-US" dirty="0" err="1"/>
              <a:t>sát</a:t>
            </a:r>
            <a:r>
              <a:rPr lang="en-US" dirty="0"/>
              <a:t> ý </a:t>
            </a:r>
            <a:r>
              <a:rPr lang="en-US" dirty="0" err="1"/>
              <a:t>kiến</a:t>
            </a:r>
            <a:r>
              <a:rPr lang="en-US" dirty="0"/>
              <a:t> NB: </a:t>
            </a:r>
            <a:r>
              <a:rPr lang="en-US" dirty="0" err="1"/>
              <a:t>tất</a:t>
            </a:r>
            <a:r>
              <a:rPr lang="en-US" dirty="0"/>
              <a:t> </a:t>
            </a:r>
            <a:r>
              <a:rPr lang="en-US" dirty="0" err="1"/>
              <a:t>cả</a:t>
            </a:r>
            <a:r>
              <a:rPr lang="en-US" dirty="0"/>
              <a:t> NB </a:t>
            </a:r>
            <a:r>
              <a:rPr lang="en-US" dirty="0" err="1"/>
              <a:t>đang</a:t>
            </a:r>
            <a:r>
              <a:rPr lang="en-US" dirty="0"/>
              <a:t> </a:t>
            </a:r>
            <a:r>
              <a:rPr lang="en-US" dirty="0" err="1"/>
              <a:t>điều</a:t>
            </a:r>
            <a:r>
              <a:rPr lang="en-US" dirty="0"/>
              <a:t> trị </a:t>
            </a:r>
            <a:r>
              <a:rPr lang="en-US" dirty="0" err="1"/>
              <a:t>tại</a:t>
            </a:r>
            <a:r>
              <a:rPr lang="en-US" dirty="0"/>
              <a:t> 09 CSĐT </a:t>
            </a:r>
            <a:r>
              <a:rPr lang="en-US" dirty="0" err="1"/>
              <a:t>trên</a:t>
            </a:r>
            <a:r>
              <a:rPr lang="en-US" dirty="0"/>
              <a:t> </a:t>
            </a:r>
            <a:r>
              <a:rPr lang="en-US" dirty="0" err="1"/>
              <a:t>địa</a:t>
            </a:r>
            <a:r>
              <a:rPr lang="en-US" dirty="0"/>
              <a:t> </a:t>
            </a:r>
            <a:r>
              <a:rPr lang="en-US" dirty="0" err="1"/>
              <a:t>bàn</a:t>
            </a:r>
            <a:r>
              <a:rPr lang="en-US" dirty="0"/>
              <a:t> TP </a:t>
            </a:r>
            <a:r>
              <a:rPr lang="en-US" dirty="0" err="1"/>
              <a:t>Hải</a:t>
            </a:r>
            <a:r>
              <a:rPr lang="en-US" dirty="0"/>
              <a:t> </a:t>
            </a:r>
            <a:r>
              <a:rPr lang="en-US" dirty="0" err="1"/>
              <a:t>Phòng</a:t>
            </a:r>
            <a:r>
              <a:rPr lang="en-US" dirty="0"/>
              <a:t>, </a:t>
            </a:r>
            <a:r>
              <a:rPr lang="en-US" dirty="0" err="1"/>
              <a:t>không</a:t>
            </a:r>
            <a:r>
              <a:rPr lang="en-US" dirty="0"/>
              <a:t> </a:t>
            </a:r>
            <a:r>
              <a:rPr lang="en-US" dirty="0" err="1"/>
              <a:t>có</a:t>
            </a:r>
            <a:r>
              <a:rPr lang="en-US" dirty="0"/>
              <a:t> </a:t>
            </a:r>
            <a:r>
              <a:rPr lang="en-US" dirty="0" err="1"/>
              <a:t>tiêu</a:t>
            </a:r>
            <a:r>
              <a:rPr lang="en-US" dirty="0"/>
              <a:t> </a:t>
            </a:r>
            <a:r>
              <a:rPr lang="en-US" dirty="0" err="1"/>
              <a:t>chí</a:t>
            </a:r>
            <a:r>
              <a:rPr lang="en-US" dirty="0"/>
              <a:t> </a:t>
            </a:r>
            <a:r>
              <a:rPr lang="en-US" dirty="0" err="1"/>
              <a:t>loại</a:t>
            </a:r>
            <a:r>
              <a:rPr lang="en-US" dirty="0"/>
              <a:t> </a:t>
            </a:r>
            <a:r>
              <a:rPr lang="en-US" dirty="0" err="1"/>
              <a:t>trừ</a:t>
            </a:r>
            <a:r>
              <a:rPr lang="en-US" dirty="0"/>
              <a:t>. </a:t>
            </a:r>
            <a:r>
              <a:rPr lang="en-US" dirty="0" err="1"/>
              <a:t>Việc</a:t>
            </a:r>
            <a:r>
              <a:rPr lang="en-US" dirty="0"/>
              <a:t> </a:t>
            </a:r>
            <a:r>
              <a:rPr lang="en-US" dirty="0" err="1"/>
              <a:t>tham</a:t>
            </a:r>
            <a:r>
              <a:rPr lang="en-US" dirty="0"/>
              <a:t> </a:t>
            </a:r>
            <a:r>
              <a:rPr lang="en-US" dirty="0" err="1"/>
              <a:t>gia</a:t>
            </a:r>
            <a:r>
              <a:rPr lang="en-US" dirty="0"/>
              <a:t> </a:t>
            </a:r>
            <a:r>
              <a:rPr lang="en-US" dirty="0" err="1"/>
              <a:t>là</a:t>
            </a:r>
            <a:r>
              <a:rPr lang="en-US" dirty="0"/>
              <a:t> </a:t>
            </a:r>
            <a:r>
              <a:rPr lang="en-US" dirty="0" err="1"/>
              <a:t>hoàn</a:t>
            </a:r>
            <a:r>
              <a:rPr lang="en-US" dirty="0"/>
              <a:t> </a:t>
            </a:r>
            <a:r>
              <a:rPr lang="en-US" dirty="0" err="1"/>
              <a:t>toàn</a:t>
            </a:r>
            <a:r>
              <a:rPr lang="en-US" dirty="0"/>
              <a:t> </a:t>
            </a:r>
            <a:r>
              <a:rPr lang="en-US" dirty="0" err="1"/>
              <a:t>tự</a:t>
            </a:r>
            <a:r>
              <a:rPr lang="en-US" dirty="0"/>
              <a:t> </a:t>
            </a:r>
            <a:r>
              <a:rPr lang="en-US" dirty="0" err="1"/>
              <a:t>nguyện</a:t>
            </a:r>
            <a:r>
              <a:rPr lang="en-US" dirty="0"/>
              <a:t> </a:t>
            </a:r>
            <a:r>
              <a:rPr lang="en-US" dirty="0" err="1"/>
              <a:t>và</a:t>
            </a:r>
            <a:r>
              <a:rPr lang="en-US" dirty="0"/>
              <a:t> </a:t>
            </a:r>
            <a:r>
              <a:rPr lang="en-US" dirty="0" err="1"/>
              <a:t>bí</a:t>
            </a:r>
            <a:r>
              <a:rPr lang="en-US" dirty="0"/>
              <a:t> </a:t>
            </a:r>
            <a:r>
              <a:rPr lang="en-US" dirty="0" err="1"/>
              <a:t>mật</a:t>
            </a:r>
            <a:r>
              <a:rPr lang="en-US" dirty="0"/>
              <a:t> </a:t>
            </a:r>
            <a:r>
              <a:rPr lang="en-US" dirty="0" err="1"/>
              <a:t>danh</a:t>
            </a:r>
            <a:r>
              <a:rPr lang="en-US" dirty="0"/>
              <a:t> </a:t>
            </a:r>
            <a:r>
              <a:rPr lang="en-US" dirty="0" err="1"/>
              <a:t>tính</a:t>
            </a:r>
            <a:r>
              <a:rPr lang="en-US" dirty="0"/>
              <a:t>. </a:t>
            </a:r>
          </a:p>
          <a:p>
            <a:pPr marL="0" indent="0">
              <a:buNone/>
            </a:pPr>
            <a:r>
              <a:rPr lang="en-US" dirty="0">
                <a:sym typeface="Wingdings" panose="05000000000000000000" pitchFamily="2" charset="2"/>
              </a:rPr>
              <a:t> </a:t>
            </a:r>
            <a:r>
              <a:rPr lang="en-US" dirty="0" err="1">
                <a:sym typeface="Wingdings" panose="05000000000000000000" pitchFamily="2" charset="2"/>
              </a:rPr>
              <a:t>Tỷ</a:t>
            </a:r>
            <a:r>
              <a:rPr lang="en-US" dirty="0">
                <a:sym typeface="Wingdings" panose="05000000000000000000" pitchFamily="2" charset="2"/>
              </a:rPr>
              <a:t> </a:t>
            </a:r>
            <a:r>
              <a:rPr lang="en-US" dirty="0" err="1">
                <a:sym typeface="Wingdings" panose="05000000000000000000" pitchFamily="2" charset="2"/>
              </a:rPr>
              <a:t>lệ</a:t>
            </a:r>
            <a:r>
              <a:rPr lang="en-US" dirty="0">
                <a:sym typeface="Wingdings" panose="05000000000000000000" pitchFamily="2" charset="2"/>
              </a:rPr>
              <a:t> </a:t>
            </a:r>
            <a:r>
              <a:rPr lang="en-US" dirty="0" err="1">
                <a:sym typeface="Wingdings" panose="05000000000000000000" pitchFamily="2" charset="2"/>
              </a:rPr>
              <a:t>tham</a:t>
            </a:r>
            <a:r>
              <a:rPr lang="en-US" dirty="0">
                <a:sym typeface="Wingdings" panose="05000000000000000000" pitchFamily="2" charset="2"/>
              </a:rPr>
              <a:t> </a:t>
            </a:r>
            <a:r>
              <a:rPr lang="en-US" dirty="0" err="1">
                <a:sym typeface="Wingdings" panose="05000000000000000000" pitchFamily="2" charset="2"/>
              </a:rPr>
              <a:t>gia</a:t>
            </a:r>
            <a:r>
              <a:rPr lang="en-US" dirty="0">
                <a:sym typeface="Wingdings" panose="05000000000000000000" pitchFamily="2" charset="2"/>
              </a:rPr>
              <a:t> </a:t>
            </a:r>
            <a:r>
              <a:rPr lang="en-US" dirty="0" err="1">
                <a:sym typeface="Wingdings" panose="05000000000000000000" pitchFamily="2" charset="2"/>
              </a:rPr>
              <a:t>trung</a:t>
            </a:r>
            <a:r>
              <a:rPr lang="en-US" dirty="0">
                <a:sym typeface="Wingdings" panose="05000000000000000000" pitchFamily="2" charset="2"/>
              </a:rPr>
              <a:t> </a:t>
            </a:r>
            <a:r>
              <a:rPr lang="en-US" dirty="0" err="1">
                <a:sym typeface="Wingdings" panose="05000000000000000000" pitchFamily="2" charset="2"/>
              </a:rPr>
              <a:t>bình</a:t>
            </a:r>
            <a:r>
              <a:rPr lang="en-US" dirty="0">
                <a:sym typeface="Wingdings" panose="05000000000000000000" pitchFamily="2" charset="2"/>
              </a:rPr>
              <a:t> </a:t>
            </a:r>
            <a:r>
              <a:rPr lang="en-US" dirty="0" err="1">
                <a:sym typeface="Wingdings" panose="05000000000000000000" pitchFamily="2" charset="2"/>
              </a:rPr>
              <a:t>của</a:t>
            </a:r>
            <a:r>
              <a:rPr lang="en-US" dirty="0">
                <a:sym typeface="Wingdings" panose="05000000000000000000" pitchFamily="2" charset="2"/>
              </a:rPr>
              <a:t> 05 </a:t>
            </a:r>
            <a:r>
              <a:rPr lang="en-US" dirty="0" err="1">
                <a:sym typeface="Wingdings" panose="05000000000000000000" pitchFamily="2" charset="2"/>
              </a:rPr>
              <a:t>điều</a:t>
            </a:r>
            <a:r>
              <a:rPr lang="en-US" dirty="0">
                <a:sym typeface="Wingdings" panose="05000000000000000000" pitchFamily="2" charset="2"/>
              </a:rPr>
              <a:t> </a:t>
            </a:r>
            <a:r>
              <a:rPr lang="en-US" dirty="0" err="1">
                <a:sym typeface="Wingdings" panose="05000000000000000000" pitchFamily="2" charset="2"/>
              </a:rPr>
              <a:t>tra</a:t>
            </a:r>
            <a:r>
              <a:rPr lang="en-US" dirty="0">
                <a:sym typeface="Wingdings" panose="05000000000000000000" pitchFamily="2" charset="2"/>
              </a:rPr>
              <a:t> </a:t>
            </a:r>
            <a:r>
              <a:rPr lang="en-US" dirty="0" err="1">
                <a:sym typeface="Wingdings" panose="05000000000000000000" pitchFamily="2" charset="2"/>
              </a:rPr>
              <a:t>cắt</a:t>
            </a:r>
            <a:r>
              <a:rPr lang="en-US" dirty="0">
                <a:sym typeface="Wingdings" panose="05000000000000000000" pitchFamily="2" charset="2"/>
              </a:rPr>
              <a:t> </a:t>
            </a:r>
            <a:r>
              <a:rPr lang="en-US" dirty="0" err="1">
                <a:sym typeface="Wingdings" panose="05000000000000000000" pitchFamily="2" charset="2"/>
              </a:rPr>
              <a:t>ngang</a:t>
            </a:r>
            <a:r>
              <a:rPr lang="en-US" dirty="0">
                <a:sym typeface="Wingdings" panose="05000000000000000000" pitchFamily="2" charset="2"/>
              </a:rPr>
              <a:t> </a:t>
            </a:r>
            <a:r>
              <a:rPr lang="en-US" dirty="0" err="1">
                <a:sym typeface="Wingdings" panose="05000000000000000000" pitchFamily="2" charset="2"/>
              </a:rPr>
              <a:t>là</a:t>
            </a:r>
            <a:r>
              <a:rPr lang="en-US" dirty="0">
                <a:sym typeface="Wingdings" panose="05000000000000000000" pitchFamily="2" charset="2"/>
              </a:rPr>
              <a:t> 82%</a:t>
            </a:r>
            <a:endParaRPr lang="en-US" dirty="0"/>
          </a:p>
          <a:p>
            <a:pPr>
              <a:buFontTx/>
              <a:buChar char="-"/>
            </a:pPr>
            <a:endParaRPr lang="en-US" dirty="0"/>
          </a:p>
        </p:txBody>
      </p:sp>
    </p:spTree>
    <p:extLst>
      <p:ext uri="{BB962C8B-B14F-4D97-AF65-F5344CB8AC3E}">
        <p14:creationId xmlns:p14="http://schemas.microsoft.com/office/powerpoint/2010/main" val="2276818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PHƯƠNG PHÁP NGHIÊN CỨU</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7723589"/>
              </p:ext>
            </p:extLst>
          </p:nvPr>
        </p:nvGraphicFramePr>
        <p:xfrm>
          <a:off x="457200" y="1649905"/>
          <a:ext cx="8229601" cy="4407591"/>
        </p:xfrm>
        <a:graphic>
          <a:graphicData uri="http://schemas.openxmlformats.org/drawingml/2006/table">
            <a:tbl>
              <a:tblPr>
                <a:tableStyleId>{5C22544A-7EE6-4342-B048-85BDC9FD1C3A}</a:tableStyleId>
              </a:tblPr>
              <a:tblGrid>
                <a:gridCol w="1486955">
                  <a:extLst>
                    <a:ext uri="{9D8B030D-6E8A-4147-A177-3AD203B41FA5}">
                      <a16:colId xmlns:a16="http://schemas.microsoft.com/office/drawing/2014/main" val="1839384230"/>
                    </a:ext>
                  </a:extLst>
                </a:gridCol>
                <a:gridCol w="1122767">
                  <a:extLst>
                    <a:ext uri="{9D8B030D-6E8A-4147-A177-3AD203B41FA5}">
                      <a16:colId xmlns:a16="http://schemas.microsoft.com/office/drawing/2014/main" val="1473662583"/>
                    </a:ext>
                  </a:extLst>
                </a:gridCol>
                <a:gridCol w="1171096">
                  <a:extLst>
                    <a:ext uri="{9D8B030D-6E8A-4147-A177-3AD203B41FA5}">
                      <a16:colId xmlns:a16="http://schemas.microsoft.com/office/drawing/2014/main" val="2752788412"/>
                    </a:ext>
                  </a:extLst>
                </a:gridCol>
                <a:gridCol w="1162466">
                  <a:extLst>
                    <a:ext uri="{9D8B030D-6E8A-4147-A177-3AD203B41FA5}">
                      <a16:colId xmlns:a16="http://schemas.microsoft.com/office/drawing/2014/main" val="3272881966"/>
                    </a:ext>
                  </a:extLst>
                </a:gridCol>
                <a:gridCol w="1118453">
                  <a:extLst>
                    <a:ext uri="{9D8B030D-6E8A-4147-A177-3AD203B41FA5}">
                      <a16:colId xmlns:a16="http://schemas.microsoft.com/office/drawing/2014/main" val="2686382563"/>
                    </a:ext>
                  </a:extLst>
                </a:gridCol>
                <a:gridCol w="957933">
                  <a:extLst>
                    <a:ext uri="{9D8B030D-6E8A-4147-A177-3AD203B41FA5}">
                      <a16:colId xmlns:a16="http://schemas.microsoft.com/office/drawing/2014/main" val="3973984594"/>
                    </a:ext>
                  </a:extLst>
                </a:gridCol>
                <a:gridCol w="1209931">
                  <a:extLst>
                    <a:ext uri="{9D8B030D-6E8A-4147-A177-3AD203B41FA5}">
                      <a16:colId xmlns:a16="http://schemas.microsoft.com/office/drawing/2014/main" val="3636331015"/>
                    </a:ext>
                  </a:extLst>
                </a:gridCol>
              </a:tblGrid>
              <a:tr h="756684">
                <a:tc>
                  <a:txBody>
                    <a:bodyPr/>
                    <a:lstStyle/>
                    <a:p>
                      <a:pPr marL="0" marR="0" algn="ctr">
                        <a:lnSpc>
                          <a:spcPct val="107000"/>
                        </a:lnSpc>
                        <a:spcBef>
                          <a:spcPts val="0"/>
                        </a:spcBef>
                        <a:spcAft>
                          <a:spcPts val="800"/>
                        </a:spcAft>
                      </a:pPr>
                      <a:r>
                        <a:rPr lang="en-US" sz="1600" b="1" dirty="0">
                          <a:effectLst/>
                        </a:rPr>
                        <a:t>CSĐT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45085" marR="0" indent="-45085"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1 (n=2227)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solidFill>
                      <a:schemeClr val="bg1">
                        <a:lumMod val="85000"/>
                      </a:schemeClr>
                    </a:solidFill>
                  </a:tcPr>
                </a:tc>
                <a:tc>
                  <a:txBody>
                    <a:bodyPr/>
                    <a:lstStyle/>
                    <a:p>
                      <a:pPr marL="0" marR="0"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2 (n=2025)</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solidFill>
                      <a:schemeClr val="bg1">
                        <a:lumMod val="85000"/>
                      </a:schemeClr>
                    </a:solidFill>
                  </a:tcPr>
                </a:tc>
                <a:tc>
                  <a:txBody>
                    <a:bodyPr/>
                    <a:lstStyle/>
                    <a:p>
                      <a:pPr marL="0" marR="0"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3       (n=2051)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solidFill>
                      <a:schemeClr val="bg1">
                        <a:lumMod val="85000"/>
                      </a:schemeClr>
                    </a:solidFill>
                  </a:tcPr>
                </a:tc>
                <a:tc>
                  <a:txBody>
                    <a:bodyPr/>
                    <a:lstStyle/>
                    <a:p>
                      <a:pPr marL="0" marR="0"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4 (n=2162)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bg1">
                        <a:lumMod val="85000"/>
                      </a:schemeClr>
                    </a:solidFill>
                  </a:tcPr>
                </a:tc>
                <a:tc>
                  <a:txBody>
                    <a:bodyPr/>
                    <a:lstStyle/>
                    <a:p>
                      <a:pPr marL="0" marR="0" algn="ctr">
                        <a:lnSpc>
                          <a:spcPct val="107000"/>
                        </a:lnSpc>
                        <a:spcBef>
                          <a:spcPts val="0"/>
                        </a:spcBef>
                        <a:spcAft>
                          <a:spcPts val="800"/>
                        </a:spcAft>
                      </a:pPr>
                      <a:r>
                        <a:rPr lang="en-US" sz="1600" b="1" dirty="0" err="1">
                          <a:effectLst/>
                        </a:rPr>
                        <a:t>Khảo</a:t>
                      </a:r>
                      <a:r>
                        <a:rPr lang="en-US" sz="1600" b="1" dirty="0">
                          <a:effectLst/>
                        </a:rPr>
                        <a:t> </a:t>
                      </a:r>
                      <a:r>
                        <a:rPr lang="en-US" sz="1600" b="1" dirty="0" err="1">
                          <a:effectLst/>
                        </a:rPr>
                        <a:t>sát</a:t>
                      </a:r>
                      <a:r>
                        <a:rPr lang="en-US" sz="1600" b="1" dirty="0">
                          <a:effectLst/>
                        </a:rPr>
                        <a:t> 5 (n=2043)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bg1">
                        <a:lumMod val="85000"/>
                      </a:schemeClr>
                    </a:solidFill>
                  </a:tcPr>
                </a:tc>
                <a:tc>
                  <a:txBody>
                    <a:bodyPr/>
                    <a:lstStyle/>
                    <a:p>
                      <a:pPr marL="0" marR="0" algn="ctr">
                        <a:lnSpc>
                          <a:spcPct val="107000"/>
                        </a:lnSpc>
                        <a:spcBef>
                          <a:spcPts val="0"/>
                        </a:spcBef>
                        <a:spcAft>
                          <a:spcPts val="800"/>
                        </a:spcAft>
                      </a:pPr>
                      <a:r>
                        <a:rPr lang="en-US" sz="1600" b="1" dirty="0">
                          <a:effectLst/>
                        </a:rPr>
                        <a:t>Trung </a:t>
                      </a:r>
                      <a:r>
                        <a:rPr lang="en-US" sz="1600" b="1" dirty="0" err="1">
                          <a:effectLst/>
                        </a:rPr>
                        <a:t>bình</a:t>
                      </a:r>
                      <a:r>
                        <a:rPr lang="en-US" sz="1600" b="1" dirty="0">
                          <a:effectLst/>
                        </a:rPr>
                        <a:t> 05 </a:t>
                      </a:r>
                      <a:r>
                        <a:rPr lang="en-US" sz="1600" b="1" dirty="0" err="1">
                          <a:effectLst/>
                        </a:rPr>
                        <a:t>khảo</a:t>
                      </a:r>
                      <a:r>
                        <a:rPr lang="en-US" sz="1600" b="1" dirty="0">
                          <a:effectLst/>
                        </a:rPr>
                        <a:t> </a:t>
                      </a:r>
                      <a:r>
                        <a:rPr lang="en-US" sz="1600" b="1" dirty="0" err="1">
                          <a:effectLst/>
                        </a:rPr>
                        <a:t>sát</a:t>
                      </a:r>
                      <a:r>
                        <a:rPr lang="en-US" sz="1600" b="1" dirty="0">
                          <a:effectLst/>
                        </a:rPr>
                        <a:t> (n=2102)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solidFill>
                      <a:schemeClr val="bg1">
                        <a:lumMod val="85000"/>
                      </a:schemeClr>
                    </a:solidFill>
                  </a:tcPr>
                </a:tc>
                <a:extLst>
                  <a:ext uri="{0D108BD9-81ED-4DB2-BD59-A6C34878D82A}">
                    <a16:rowId xmlns:a16="http://schemas.microsoft.com/office/drawing/2014/main" val="2251526995"/>
                  </a:ext>
                </a:extLst>
              </a:tr>
              <a:tr h="347826">
                <a:tc>
                  <a:txBody>
                    <a:bodyPr/>
                    <a:lstStyle/>
                    <a:p>
                      <a:pPr marL="0" marR="0" algn="ctr">
                        <a:lnSpc>
                          <a:spcPct val="107000"/>
                        </a:lnSpc>
                        <a:spcBef>
                          <a:spcPts val="0"/>
                        </a:spcBef>
                        <a:spcAft>
                          <a:spcPts val="800"/>
                        </a:spcAft>
                      </a:pPr>
                      <a:r>
                        <a:rPr lang="en-US" sz="1600" dirty="0">
                          <a:effectLst/>
                        </a:rPr>
                        <a:t>An Dương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67%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85%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719806360"/>
                  </a:ext>
                </a:extLst>
              </a:tr>
              <a:tr h="347826">
                <a:tc>
                  <a:txBody>
                    <a:bodyPr/>
                    <a:lstStyle/>
                    <a:p>
                      <a:pPr marL="0" marR="0" algn="ctr">
                        <a:lnSpc>
                          <a:spcPct val="107000"/>
                        </a:lnSpc>
                        <a:spcBef>
                          <a:spcPts val="0"/>
                        </a:spcBef>
                        <a:spcAft>
                          <a:spcPts val="800"/>
                        </a:spcAft>
                      </a:pPr>
                      <a:r>
                        <a:rPr lang="en-US" sz="1600">
                          <a:effectLst/>
                        </a:rPr>
                        <a:t>An Hưng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84%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91%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932893889"/>
                  </a:ext>
                </a:extLst>
              </a:tr>
              <a:tr h="347826">
                <a:tc>
                  <a:txBody>
                    <a:bodyPr/>
                    <a:lstStyle/>
                    <a:p>
                      <a:pPr marL="0" marR="0" algn="ctr">
                        <a:lnSpc>
                          <a:spcPct val="107000"/>
                        </a:lnSpc>
                        <a:spcBef>
                          <a:spcPts val="0"/>
                        </a:spcBef>
                        <a:spcAft>
                          <a:spcPts val="800"/>
                        </a:spcAft>
                      </a:pPr>
                      <a:r>
                        <a:rPr lang="en-US" sz="1600">
                          <a:effectLst/>
                        </a:rPr>
                        <a:t>An Lão</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2040383129"/>
                  </a:ext>
                </a:extLst>
              </a:tr>
              <a:tr h="347826">
                <a:tc>
                  <a:txBody>
                    <a:bodyPr/>
                    <a:lstStyle/>
                    <a:p>
                      <a:pPr marL="0" marR="0" algn="ctr">
                        <a:lnSpc>
                          <a:spcPct val="107000"/>
                        </a:lnSpc>
                        <a:spcBef>
                          <a:spcPts val="0"/>
                        </a:spcBef>
                        <a:spcAft>
                          <a:spcPts val="800"/>
                        </a:spcAft>
                      </a:pPr>
                      <a:r>
                        <a:rPr lang="en-US" sz="1600">
                          <a:effectLst/>
                        </a:rPr>
                        <a:t>Dương Kinh</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76%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78%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3917747301"/>
                  </a:ext>
                </a:extLst>
              </a:tr>
              <a:tr h="347826">
                <a:tc>
                  <a:txBody>
                    <a:bodyPr/>
                    <a:lstStyle/>
                    <a:p>
                      <a:pPr marL="0" marR="0" algn="ctr">
                        <a:lnSpc>
                          <a:spcPct val="107000"/>
                        </a:lnSpc>
                        <a:spcBef>
                          <a:spcPts val="0"/>
                        </a:spcBef>
                        <a:spcAft>
                          <a:spcPts val="800"/>
                        </a:spcAft>
                      </a:pPr>
                      <a:r>
                        <a:rPr lang="en-US" sz="1600">
                          <a:effectLst/>
                        </a:rPr>
                        <a:t>Hải An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61%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2982686007"/>
                  </a:ext>
                </a:extLst>
              </a:tr>
              <a:tr h="347826">
                <a:tc>
                  <a:txBody>
                    <a:bodyPr/>
                    <a:lstStyle/>
                    <a:p>
                      <a:pPr marL="0" marR="0" algn="ctr">
                        <a:lnSpc>
                          <a:spcPct val="107000"/>
                        </a:lnSpc>
                        <a:spcBef>
                          <a:spcPts val="0"/>
                        </a:spcBef>
                        <a:spcAft>
                          <a:spcPts val="800"/>
                        </a:spcAft>
                      </a:pPr>
                      <a:r>
                        <a:rPr lang="en-US" sz="1600">
                          <a:effectLst/>
                        </a:rPr>
                        <a:t>Hồng Bàng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84%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79%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73%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80%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812748979"/>
                  </a:ext>
                </a:extLst>
              </a:tr>
              <a:tr h="347826">
                <a:tc>
                  <a:txBody>
                    <a:bodyPr/>
                    <a:lstStyle/>
                    <a:p>
                      <a:pPr marL="0" marR="0" algn="ctr">
                        <a:lnSpc>
                          <a:spcPct val="107000"/>
                        </a:lnSpc>
                        <a:spcBef>
                          <a:spcPts val="0"/>
                        </a:spcBef>
                        <a:spcAft>
                          <a:spcPts val="800"/>
                        </a:spcAft>
                      </a:pPr>
                      <a:r>
                        <a:rPr lang="en-US" sz="1600">
                          <a:effectLst/>
                        </a:rPr>
                        <a:t>Lê Chân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97%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dirty="0">
                          <a:effectLst/>
                        </a:rPr>
                        <a:t>88%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92%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93%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4192562192"/>
                  </a:ext>
                </a:extLst>
              </a:tr>
              <a:tr h="347826">
                <a:tc>
                  <a:txBody>
                    <a:bodyPr/>
                    <a:lstStyle/>
                    <a:p>
                      <a:pPr marL="0" marR="0" algn="ctr">
                        <a:lnSpc>
                          <a:spcPct val="107000"/>
                        </a:lnSpc>
                        <a:spcBef>
                          <a:spcPts val="0"/>
                        </a:spcBef>
                        <a:spcAft>
                          <a:spcPts val="800"/>
                        </a:spcAft>
                      </a:pPr>
                      <a:r>
                        <a:rPr lang="en-US" sz="1600">
                          <a:effectLst/>
                        </a:rPr>
                        <a:t>Ngô Quyền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69%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71%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800"/>
                        </a:spcAft>
                      </a:pPr>
                      <a:r>
                        <a:rPr lang="en-US" sz="1600">
                          <a:effectLst/>
                        </a:rPr>
                        <a:t>99%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69%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80%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extLst>
                  <a:ext uri="{0D108BD9-81ED-4DB2-BD59-A6C34878D82A}">
                    <a16:rowId xmlns:a16="http://schemas.microsoft.com/office/drawing/2014/main" val="132934051"/>
                  </a:ext>
                </a:extLst>
              </a:tr>
              <a:tr h="426557">
                <a:tc>
                  <a:txBody>
                    <a:bodyPr/>
                    <a:lstStyle/>
                    <a:p>
                      <a:pPr marL="0" marR="0" algn="ctr">
                        <a:lnSpc>
                          <a:spcPct val="107000"/>
                        </a:lnSpc>
                        <a:spcBef>
                          <a:spcPts val="0"/>
                        </a:spcBef>
                        <a:spcAft>
                          <a:spcPts val="800"/>
                        </a:spcAft>
                      </a:pPr>
                      <a:r>
                        <a:rPr lang="en-US" sz="1600">
                          <a:effectLst/>
                        </a:rPr>
                        <a:t>Thủy Nguyên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tc>
                  <a:txBody>
                    <a:bodyPr/>
                    <a:lstStyle/>
                    <a:p>
                      <a:pPr marL="0" marR="0" algn="ctr">
                        <a:lnSpc>
                          <a:spcPct val="107000"/>
                        </a:lnSpc>
                        <a:spcBef>
                          <a:spcPts val="0"/>
                        </a:spcBef>
                        <a:spcAft>
                          <a:spcPts val="800"/>
                        </a:spcAft>
                      </a:pPr>
                      <a:r>
                        <a:rPr lang="en-US" sz="1600">
                          <a:effectLst/>
                        </a:rPr>
                        <a:t>66%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tc>
                  <a:txBody>
                    <a:bodyPr/>
                    <a:lstStyle/>
                    <a:p>
                      <a:pPr marL="0" marR="0" algn="ctr">
                        <a:lnSpc>
                          <a:spcPct val="107000"/>
                        </a:lnSpc>
                        <a:spcBef>
                          <a:spcPts val="0"/>
                        </a:spcBef>
                        <a:spcAft>
                          <a:spcPts val="800"/>
                        </a:spcAft>
                      </a:pPr>
                      <a:r>
                        <a:rPr lang="en-US" sz="1600">
                          <a:effectLst/>
                        </a:rPr>
                        <a:t>54%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tc>
                  <a:txBody>
                    <a:bodyPr/>
                    <a:lstStyle/>
                    <a:p>
                      <a:pPr marL="0" marR="0" algn="ctr">
                        <a:lnSpc>
                          <a:spcPct val="107000"/>
                        </a:lnSpc>
                        <a:spcBef>
                          <a:spcPts val="0"/>
                        </a:spcBef>
                        <a:spcAft>
                          <a:spcPts val="800"/>
                        </a:spcAft>
                      </a:pPr>
                      <a:r>
                        <a:rPr lang="en-US" sz="1600" dirty="0">
                          <a:effectLst/>
                        </a:rPr>
                        <a:t>55%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tc>
                  <a:txBody>
                    <a:bodyPr/>
                    <a:lstStyle/>
                    <a:p>
                      <a:pPr marL="0" marR="0" algn="ctr">
                        <a:lnSpc>
                          <a:spcPct val="107000"/>
                        </a:lnSpc>
                        <a:spcBef>
                          <a:spcPts val="0"/>
                        </a:spcBef>
                        <a:spcAft>
                          <a:spcPts val="800"/>
                        </a:spcAft>
                      </a:pPr>
                      <a:r>
                        <a:rPr lang="en-US" sz="1600">
                          <a:effectLst/>
                        </a:rPr>
                        <a:t>89%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a:effectLst/>
                        </a:rPr>
                        <a:t>72%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lnSpc>
                          <a:spcPct val="107000"/>
                        </a:lnSpc>
                        <a:spcBef>
                          <a:spcPts val="0"/>
                        </a:spcBef>
                        <a:spcAft>
                          <a:spcPts val="800"/>
                        </a:spcAft>
                      </a:pPr>
                      <a:r>
                        <a:rPr lang="en-US" sz="1600" dirty="0">
                          <a:effectLst/>
                        </a:rPr>
                        <a:t>67%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nchor="ctr"/>
                </a:tc>
                <a:extLst>
                  <a:ext uri="{0D108BD9-81ED-4DB2-BD59-A6C34878D82A}">
                    <a16:rowId xmlns:a16="http://schemas.microsoft.com/office/drawing/2014/main" val="2199076629"/>
                  </a:ext>
                </a:extLst>
              </a:tr>
              <a:tr h="406136">
                <a:tc>
                  <a:txBody>
                    <a:bodyPr/>
                    <a:lstStyle/>
                    <a:p>
                      <a:pPr algn="ctr">
                        <a:lnSpc>
                          <a:spcPct val="107000"/>
                        </a:lnSpc>
                      </a:pPr>
                      <a:r>
                        <a:rPr lang="en-US" sz="2000" b="1" dirty="0" err="1">
                          <a:solidFill>
                            <a:schemeClr val="tx2">
                              <a:lumMod val="75000"/>
                            </a:schemeClr>
                          </a:solidFill>
                          <a:effectLst/>
                        </a:rPr>
                        <a:t>Tổng</a:t>
                      </a:r>
                      <a:endParaRPr lang="en-US" sz="2000" b="1" dirty="0">
                        <a:solidFill>
                          <a:schemeClr val="tx2">
                            <a:lumMod val="75000"/>
                          </a:schemeClr>
                        </a:solidFill>
                        <a:effectLst/>
                        <a:latin typeface="Calibri" panose="020F0502020204030204" pitchFamily="34" charset="0"/>
                      </a:endParaRPr>
                    </a:p>
                  </a:txBody>
                  <a:tcPr marL="45085" marR="45085" marT="9525"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83%</a:t>
                      </a:r>
                      <a:endParaRPr lang="en-US" sz="2000" b="1" dirty="0">
                        <a:solidFill>
                          <a:schemeClr val="tx2">
                            <a:lumMod val="75000"/>
                          </a:schemeClr>
                        </a:solidFill>
                        <a:effectLst/>
                        <a:latin typeface="Calibri" panose="020F0502020204030204" pitchFamily="34" charset="0"/>
                      </a:endParaRPr>
                    </a:p>
                  </a:txBody>
                  <a:tcPr marL="7620" marR="7620" marT="7620"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80%</a:t>
                      </a:r>
                      <a:endParaRPr lang="en-US" sz="2000" b="1" dirty="0">
                        <a:solidFill>
                          <a:schemeClr val="tx2">
                            <a:lumMod val="75000"/>
                          </a:schemeClr>
                        </a:solidFill>
                        <a:effectLst/>
                        <a:latin typeface="Calibri" panose="020F0502020204030204" pitchFamily="34" charset="0"/>
                      </a:endParaRPr>
                    </a:p>
                  </a:txBody>
                  <a:tcPr marL="7620" marR="7620" marT="7620" marB="0" anchor="ctr">
                    <a:solidFill>
                      <a:schemeClr val="bg1">
                        <a:lumMod val="85000"/>
                      </a:schemeClr>
                    </a:solidFill>
                  </a:tcPr>
                </a:tc>
                <a:tc>
                  <a:txBody>
                    <a:bodyPr/>
                    <a:lstStyle/>
                    <a:p>
                      <a:pPr marL="0" marR="0" algn="ctr">
                        <a:lnSpc>
                          <a:spcPct val="107000"/>
                        </a:lnSpc>
                        <a:spcBef>
                          <a:spcPts val="0"/>
                        </a:spcBef>
                        <a:spcAft>
                          <a:spcPts val="800"/>
                        </a:spcAft>
                      </a:pPr>
                      <a:r>
                        <a:rPr lang="en-US" sz="2000" b="1" dirty="0">
                          <a:solidFill>
                            <a:schemeClr val="tx2">
                              <a:lumMod val="75000"/>
                            </a:schemeClr>
                          </a:solidFill>
                          <a:effectLst/>
                        </a:rPr>
                        <a:t>81%</a:t>
                      </a:r>
                      <a:endParaRPr lang="en-US" sz="2000" b="1" dirty="0">
                        <a:solidFill>
                          <a:schemeClr val="tx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87%</a:t>
                      </a:r>
                      <a:endParaRPr lang="en-US" sz="2000" b="1" dirty="0">
                        <a:solidFill>
                          <a:schemeClr val="tx2">
                            <a:lumMod val="75000"/>
                          </a:schemeClr>
                        </a:solidFill>
                        <a:effectLst/>
                        <a:latin typeface="Calibri" panose="020F0502020204030204" pitchFamily="34" charset="0"/>
                      </a:endParaRPr>
                    </a:p>
                  </a:txBody>
                  <a:tcPr marL="0" marR="0" marT="0"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80%</a:t>
                      </a:r>
                      <a:endParaRPr lang="en-US" sz="2000" b="1" dirty="0">
                        <a:solidFill>
                          <a:schemeClr val="tx2">
                            <a:lumMod val="75000"/>
                          </a:schemeClr>
                        </a:solidFill>
                        <a:effectLst/>
                        <a:latin typeface="Calibri" panose="020F0502020204030204" pitchFamily="34" charset="0"/>
                      </a:endParaRPr>
                    </a:p>
                  </a:txBody>
                  <a:tcPr marL="0" marR="0" marT="0" marB="0" anchor="ctr">
                    <a:solidFill>
                      <a:schemeClr val="bg1">
                        <a:lumMod val="85000"/>
                      </a:schemeClr>
                    </a:solidFill>
                  </a:tcPr>
                </a:tc>
                <a:tc>
                  <a:txBody>
                    <a:bodyPr/>
                    <a:lstStyle/>
                    <a:p>
                      <a:pPr algn="ctr">
                        <a:lnSpc>
                          <a:spcPct val="107000"/>
                        </a:lnSpc>
                      </a:pPr>
                      <a:r>
                        <a:rPr lang="en-US" sz="2000" b="1" dirty="0">
                          <a:solidFill>
                            <a:schemeClr val="tx2">
                              <a:lumMod val="75000"/>
                            </a:schemeClr>
                          </a:solidFill>
                          <a:effectLst/>
                        </a:rPr>
                        <a:t>82%</a:t>
                      </a:r>
                      <a:endParaRPr lang="en-US" sz="2000" b="1" dirty="0">
                        <a:solidFill>
                          <a:schemeClr val="tx2">
                            <a:lumMod val="75000"/>
                          </a:schemeClr>
                        </a:solidFill>
                        <a:effectLst/>
                        <a:latin typeface="Calibri" panose="020F0502020204030204" pitchFamily="34" charset="0"/>
                      </a:endParaRPr>
                    </a:p>
                  </a:txBody>
                  <a:tcPr marL="7620" marR="7620" marT="7620" marB="0" anchor="ctr">
                    <a:solidFill>
                      <a:schemeClr val="bg1">
                        <a:lumMod val="85000"/>
                      </a:schemeClr>
                    </a:solidFill>
                  </a:tcPr>
                </a:tc>
                <a:extLst>
                  <a:ext uri="{0D108BD9-81ED-4DB2-BD59-A6C34878D82A}">
                    <a16:rowId xmlns:a16="http://schemas.microsoft.com/office/drawing/2014/main" val="3452872836"/>
                  </a:ext>
                </a:extLst>
              </a:tr>
            </a:tbl>
          </a:graphicData>
        </a:graphic>
      </p:graphicFrame>
      <p:sp>
        <p:nvSpPr>
          <p:cNvPr id="5" name="Rectangle 4"/>
          <p:cNvSpPr/>
          <p:nvPr/>
        </p:nvSpPr>
        <p:spPr>
          <a:xfrm>
            <a:off x="341196" y="1003574"/>
            <a:ext cx="8693622" cy="646331"/>
          </a:xfrm>
          <a:prstGeom prst="rect">
            <a:avLst/>
          </a:prstGeom>
        </p:spPr>
        <p:txBody>
          <a:bodyPr wrap="square">
            <a:spAutoFit/>
          </a:bodyPr>
          <a:lstStyle/>
          <a:p>
            <a:r>
              <a:rPr lang="en-US" dirty="0" err="1">
                <a:latin typeface="+mj-lt"/>
                <a:ea typeface="Calibri" panose="020F0502020204030204" pitchFamily="34" charset="0"/>
              </a:rPr>
              <a:t>Bảng</a:t>
            </a:r>
            <a:r>
              <a:rPr lang="en-US" dirty="0">
                <a:latin typeface="+mj-lt"/>
                <a:ea typeface="Calibri" panose="020F0502020204030204" pitchFamily="34" charset="0"/>
              </a:rPr>
              <a:t> 1: </a:t>
            </a:r>
            <a:r>
              <a:rPr lang="en-US" dirty="0" err="1">
                <a:latin typeface="+mj-lt"/>
                <a:ea typeface="Calibri" panose="020F0502020204030204" pitchFamily="34" charset="0"/>
              </a:rPr>
              <a:t>Tỷ</a:t>
            </a:r>
            <a:r>
              <a:rPr lang="en-US" dirty="0">
                <a:latin typeface="+mj-lt"/>
                <a:ea typeface="Calibri" panose="020F0502020204030204" pitchFamily="34" charset="0"/>
              </a:rPr>
              <a:t> </a:t>
            </a:r>
            <a:r>
              <a:rPr lang="en-US" dirty="0" err="1">
                <a:latin typeface="+mj-lt"/>
                <a:ea typeface="Calibri" panose="020F0502020204030204" pitchFamily="34" charset="0"/>
              </a:rPr>
              <a:t>lệ</a:t>
            </a:r>
            <a:r>
              <a:rPr lang="en-US" dirty="0">
                <a:latin typeface="+mj-lt"/>
                <a:ea typeface="Calibri" panose="020F0502020204030204" pitchFamily="34" charset="0"/>
              </a:rPr>
              <a:t> NB </a:t>
            </a:r>
            <a:r>
              <a:rPr lang="en-US" dirty="0" err="1">
                <a:latin typeface="+mj-lt"/>
                <a:ea typeface="Calibri" panose="020F0502020204030204" pitchFamily="34" charset="0"/>
              </a:rPr>
              <a:t>tham</a:t>
            </a:r>
            <a:r>
              <a:rPr lang="en-US" dirty="0">
                <a:latin typeface="+mj-lt"/>
                <a:ea typeface="Calibri" panose="020F0502020204030204" pitchFamily="34" charset="0"/>
              </a:rPr>
              <a:t> </a:t>
            </a:r>
            <a:r>
              <a:rPr lang="en-US" dirty="0" err="1">
                <a:latin typeface="+mj-lt"/>
                <a:ea typeface="Calibri" panose="020F0502020204030204" pitchFamily="34" charset="0"/>
              </a:rPr>
              <a:t>gia</a:t>
            </a:r>
            <a:r>
              <a:rPr lang="en-US" dirty="0">
                <a:latin typeface="+mj-lt"/>
                <a:ea typeface="Calibri" panose="020F0502020204030204" pitchFamily="34" charset="0"/>
              </a:rPr>
              <a:t> 05 </a:t>
            </a:r>
            <a:r>
              <a:rPr lang="en-US" dirty="0" err="1">
                <a:latin typeface="+mj-lt"/>
                <a:ea typeface="Calibri" panose="020F0502020204030204" pitchFamily="34" charset="0"/>
              </a:rPr>
              <a:t>cuộc</a:t>
            </a:r>
            <a:r>
              <a:rPr lang="en-US" dirty="0">
                <a:latin typeface="+mj-lt"/>
                <a:ea typeface="Calibri" panose="020F0502020204030204" pitchFamily="34" charset="0"/>
              </a:rPr>
              <a:t> </a:t>
            </a:r>
            <a:r>
              <a:rPr lang="en-US" dirty="0" err="1">
                <a:latin typeface="+mj-lt"/>
                <a:ea typeface="Calibri" panose="020F0502020204030204" pitchFamily="34" charset="0"/>
              </a:rPr>
              <a:t>điều</a:t>
            </a:r>
            <a:r>
              <a:rPr lang="en-US" dirty="0">
                <a:latin typeface="+mj-lt"/>
                <a:ea typeface="Calibri" panose="020F0502020204030204" pitchFamily="34" charset="0"/>
              </a:rPr>
              <a:t> </a:t>
            </a:r>
            <a:r>
              <a:rPr lang="en-US" dirty="0" err="1">
                <a:latin typeface="+mj-lt"/>
                <a:ea typeface="Calibri" panose="020F0502020204030204" pitchFamily="34" charset="0"/>
              </a:rPr>
              <a:t>tra</a:t>
            </a:r>
            <a:r>
              <a:rPr lang="en-US" dirty="0">
                <a:latin typeface="+mj-lt"/>
                <a:ea typeface="Calibri" panose="020F0502020204030204" pitchFamily="34" charset="0"/>
              </a:rPr>
              <a:t> </a:t>
            </a:r>
            <a:r>
              <a:rPr lang="en-US" dirty="0" err="1">
                <a:latin typeface="+mj-lt"/>
                <a:ea typeface="Calibri" panose="020F0502020204030204" pitchFamily="34" charset="0"/>
              </a:rPr>
              <a:t>cắt</a:t>
            </a:r>
            <a:r>
              <a:rPr lang="en-US" dirty="0">
                <a:latin typeface="+mj-lt"/>
                <a:ea typeface="Calibri" panose="020F0502020204030204" pitchFamily="34" charset="0"/>
              </a:rPr>
              <a:t> </a:t>
            </a:r>
            <a:r>
              <a:rPr lang="en-US" dirty="0" err="1">
                <a:latin typeface="+mj-lt"/>
                <a:ea typeface="Calibri" panose="020F0502020204030204" pitchFamily="34" charset="0"/>
              </a:rPr>
              <a:t>ngang</a:t>
            </a:r>
            <a:r>
              <a:rPr lang="en-US" dirty="0">
                <a:latin typeface="+mj-lt"/>
                <a:ea typeface="Calibri" panose="020F0502020204030204" pitchFamily="34" charset="0"/>
              </a:rPr>
              <a:t> </a:t>
            </a:r>
            <a:r>
              <a:rPr lang="en-US" dirty="0" err="1">
                <a:latin typeface="+mj-lt"/>
                <a:ea typeface="Calibri" panose="020F0502020204030204" pitchFamily="34" charset="0"/>
              </a:rPr>
              <a:t>khảo</a:t>
            </a:r>
            <a:r>
              <a:rPr lang="en-US" dirty="0">
                <a:latin typeface="+mj-lt"/>
                <a:ea typeface="Calibri" panose="020F0502020204030204" pitchFamily="34" charset="0"/>
              </a:rPr>
              <a:t> </a:t>
            </a:r>
            <a:r>
              <a:rPr lang="en-US" dirty="0" err="1">
                <a:latin typeface="+mj-lt"/>
                <a:ea typeface="Calibri" panose="020F0502020204030204" pitchFamily="34" charset="0"/>
              </a:rPr>
              <a:t>sát</a:t>
            </a:r>
            <a:r>
              <a:rPr lang="en-US" dirty="0">
                <a:latin typeface="+mj-lt"/>
                <a:ea typeface="Calibri" panose="020F0502020204030204" pitchFamily="34" charset="0"/>
              </a:rPr>
              <a:t> ý </a:t>
            </a:r>
            <a:r>
              <a:rPr lang="en-US" dirty="0" err="1">
                <a:latin typeface="+mj-lt"/>
                <a:ea typeface="Calibri" panose="020F0502020204030204" pitchFamily="34" charset="0"/>
              </a:rPr>
              <a:t>kiến</a:t>
            </a:r>
            <a:r>
              <a:rPr lang="en-US" dirty="0">
                <a:latin typeface="+mj-lt"/>
                <a:ea typeface="Calibri" panose="020F0502020204030204" pitchFamily="34" charset="0"/>
              </a:rPr>
              <a:t> </a:t>
            </a:r>
            <a:r>
              <a:rPr lang="en-US" dirty="0" err="1">
                <a:latin typeface="+mj-lt"/>
                <a:ea typeface="Calibri" panose="020F0502020204030204" pitchFamily="34" charset="0"/>
              </a:rPr>
              <a:t>từ</a:t>
            </a:r>
            <a:r>
              <a:rPr lang="en-US" dirty="0">
                <a:latin typeface="+mj-lt"/>
                <a:ea typeface="Calibri" panose="020F0502020204030204" pitchFamily="34" charset="0"/>
              </a:rPr>
              <a:t> </a:t>
            </a:r>
            <a:r>
              <a:rPr lang="en-US" dirty="0" err="1">
                <a:latin typeface="+mj-lt"/>
                <a:ea typeface="Calibri" panose="020F0502020204030204" pitchFamily="34" charset="0"/>
              </a:rPr>
              <a:t>tháng</a:t>
            </a:r>
            <a:r>
              <a:rPr lang="en-US" dirty="0">
                <a:latin typeface="+mj-lt"/>
                <a:ea typeface="Calibri" panose="020F0502020204030204" pitchFamily="34" charset="0"/>
              </a:rPr>
              <a:t> 2/2014 </a:t>
            </a:r>
            <a:r>
              <a:rPr lang="en-US" dirty="0" err="1">
                <a:latin typeface="+mj-lt"/>
                <a:ea typeface="Calibri" panose="020F0502020204030204" pitchFamily="34" charset="0"/>
              </a:rPr>
              <a:t>đến</a:t>
            </a:r>
            <a:r>
              <a:rPr lang="en-US" dirty="0">
                <a:latin typeface="+mj-lt"/>
                <a:ea typeface="Calibri" panose="020F0502020204030204" pitchFamily="34" charset="0"/>
              </a:rPr>
              <a:t> </a:t>
            </a:r>
            <a:r>
              <a:rPr lang="en-US" dirty="0" err="1">
                <a:latin typeface="+mj-lt"/>
                <a:ea typeface="Calibri" panose="020F0502020204030204" pitchFamily="34" charset="0"/>
              </a:rPr>
              <a:t>tháng</a:t>
            </a:r>
            <a:r>
              <a:rPr lang="en-US" dirty="0">
                <a:latin typeface="+mj-lt"/>
                <a:ea typeface="Calibri" panose="020F0502020204030204" pitchFamily="34" charset="0"/>
              </a:rPr>
              <a:t> 02/2015 </a:t>
            </a:r>
            <a:endParaRPr lang="en-US" dirty="0">
              <a:latin typeface="+mj-lt"/>
            </a:endParaRPr>
          </a:p>
        </p:txBody>
      </p:sp>
    </p:spTree>
    <p:extLst>
      <p:ext uri="{BB962C8B-B14F-4D97-AF65-F5344CB8AC3E}">
        <p14:creationId xmlns:p14="http://schemas.microsoft.com/office/powerpoint/2010/main" val="36731855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C306B4D41BCB4AAB37F522C0FF49A2" ma:contentTypeVersion="0" ma:contentTypeDescription="Create a new document." ma:contentTypeScope="" ma:versionID="0bb63961ffa24ea0f83fd43ae6c86c1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52BE9B8-6F62-4EBF-A258-218686A91F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ED40492-7D2E-4F31-B034-ED406B28B814}">
  <ds:schemaRefs>
    <ds:schemaRef ds:uri="http://schemas.microsoft.com/office/2006/metadata/longProperties"/>
  </ds:schemaRefs>
</ds:datastoreItem>
</file>

<file path=customXml/itemProps3.xml><?xml version="1.0" encoding="utf-8"?>
<ds:datastoreItem xmlns:ds="http://schemas.openxmlformats.org/officeDocument/2006/customXml" ds:itemID="{FA7C057C-A3EB-455D-A2ED-2B5183D226D8}">
  <ds:schemaRefs>
    <ds:schemaRef ds:uri="http://schemas.microsoft.com/sharepoint/v3/contenttype/forms"/>
  </ds:schemaRefs>
</ds:datastoreItem>
</file>

<file path=customXml/itemProps4.xml><?xml version="1.0" encoding="utf-8"?>
<ds:datastoreItem xmlns:ds="http://schemas.openxmlformats.org/officeDocument/2006/customXml" ds:itemID="{BCDE4464-3BBF-442C-BF2A-4D01F3A1FC9A}">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4726</TotalTime>
  <Words>2768</Words>
  <Application>Microsoft Office PowerPoint</Application>
  <PresentationFormat>On-screen Show (4:3)</PresentationFormat>
  <Paragraphs>364</Paragraphs>
  <Slides>23</Slides>
  <Notes>21</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4" baseType="lpstr">
      <vt:lpstr>Arial</vt:lpstr>
      <vt:lpstr>Calib</vt:lpstr>
      <vt:lpstr>Calibri</vt:lpstr>
      <vt:lpstr>Calibri (Body)</vt:lpstr>
      <vt:lpstr>Calibri (Headings)</vt:lpstr>
      <vt:lpstr>Geneva</vt:lpstr>
      <vt:lpstr>Times New Roman</vt:lpstr>
      <vt:lpstr>Wingdings</vt:lpstr>
      <vt:lpstr>Office Theme</vt:lpstr>
      <vt:lpstr>1_Office Theme</vt:lpstr>
      <vt:lpstr>Acrobat Document</vt:lpstr>
      <vt:lpstr>Từ dịch vụ miễn phí sang mô hình đồng chi trả: Tác động của quá trình chuyển đổi lên sự tuân thủ điều trị của người bệnh và chất lượng dịch vụ của chương trình điều trị thay thế nghiện CDTP bằng thuốc Methadone tại Việt Nam  </vt:lpstr>
      <vt:lpstr>BỐI CẢNH</vt:lpstr>
      <vt:lpstr>BỐI CẢNH</vt:lpstr>
      <vt:lpstr>CÂU HỎI NGHIÊN CỨU</vt:lpstr>
      <vt:lpstr>PHƯƠNG PHÁP NGHIÊN CỨU</vt:lpstr>
      <vt:lpstr>PHƯƠNG PHÁP NGHIÊN CỨU</vt:lpstr>
      <vt:lpstr>PHƯƠNG PHÁP NGHIÊN CỨU</vt:lpstr>
      <vt:lpstr>PHƯƠNG PHÁP NGHIÊN CỨU</vt:lpstr>
      <vt:lpstr>PHƯƠNG PHÁP NGHIÊN CỨU</vt:lpstr>
      <vt:lpstr>PHƯƠNG PHÁP NGHIÊN CỨU</vt:lpstr>
      <vt:lpstr>PHƯƠNG PHÁP NGHIÊN CỨU</vt:lpstr>
      <vt:lpstr>KẾT QUẢ</vt:lpstr>
      <vt:lpstr>KẾT QUẢ</vt:lpstr>
      <vt:lpstr>KẾT QUẢ</vt:lpstr>
      <vt:lpstr>KẾT QUẢ</vt:lpstr>
      <vt:lpstr>KẾT QUẢ</vt:lpstr>
      <vt:lpstr>KẾT QUẢ</vt:lpstr>
      <vt:lpstr>KẾT QUẢ</vt:lpstr>
      <vt:lpstr>KẾT QUẢ</vt:lpstr>
      <vt:lpstr>KẾT QUẢ</vt:lpstr>
      <vt:lpstr>KẾT LUẬN</vt:lpstr>
      <vt:lpstr>KIẾN NGHỊ</vt:lpstr>
      <vt:lpstr>XIN CẢM ƠN!</vt:lpstr>
    </vt:vector>
  </TitlesOfParts>
  <Company>Fathom Creative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Point template for non-USAID partner presentations</dc:title>
  <dc:creator>Efrat Levush</dc:creator>
  <cp:lastModifiedBy>SVHATTC</cp:lastModifiedBy>
  <cp:revision>171</cp:revision>
  <cp:lastPrinted>2017-05-12T07:55:12Z</cp:lastPrinted>
  <dcterms:created xsi:type="dcterms:W3CDTF">2011-07-14T20:49:29Z</dcterms:created>
  <dcterms:modified xsi:type="dcterms:W3CDTF">2017-07-28T03:21:00Z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