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 id="2147483660" r:id="rId6"/>
  </p:sldMasterIdLst>
  <p:notesMasterIdLst>
    <p:notesMasterId r:id="rId30"/>
  </p:notesMasterIdLst>
  <p:handoutMasterIdLst>
    <p:handoutMasterId r:id="rId31"/>
  </p:handoutMasterIdLst>
  <p:sldIdLst>
    <p:sldId id="260" r:id="rId7"/>
    <p:sldId id="259" r:id="rId8"/>
    <p:sldId id="285" r:id="rId9"/>
    <p:sldId id="261" r:id="rId10"/>
    <p:sldId id="267" r:id="rId11"/>
    <p:sldId id="263" r:id="rId12"/>
    <p:sldId id="262" r:id="rId13"/>
    <p:sldId id="264" r:id="rId14"/>
    <p:sldId id="269" r:id="rId15"/>
    <p:sldId id="268" r:id="rId16"/>
    <p:sldId id="272" r:id="rId17"/>
    <p:sldId id="270" r:id="rId18"/>
    <p:sldId id="271" r:id="rId19"/>
    <p:sldId id="273" r:id="rId20"/>
    <p:sldId id="266" r:id="rId21"/>
    <p:sldId id="274" r:id="rId22"/>
    <p:sldId id="276" r:id="rId23"/>
    <p:sldId id="277" r:id="rId24"/>
    <p:sldId id="278" r:id="rId25"/>
    <p:sldId id="279" r:id="rId26"/>
    <p:sldId id="280" r:id="rId27"/>
    <p:sldId id="281" r:id="rId28"/>
    <p:sldId id="284" r:id="rId29"/>
  </p:sldIdLst>
  <p:sldSz cx="9144000" cy="6858000" type="screen4x3"/>
  <p:notesSz cx="6797675" cy="9928225"/>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Geneva"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Geneva"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Geneva"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Geneva"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BD21"/>
    <a:srgbClr val="F37421"/>
    <a:srgbClr val="5C6F7A"/>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4524213885029101E-2"/>
          <c:y val="6.9148936170212796E-2"/>
          <c:w val="0.92120083028837096"/>
          <c:h val="0.66839629753727603"/>
        </c:manualLayout>
      </c:layout>
      <c:lineChart>
        <c:grouping val="standard"/>
        <c:varyColors val="0"/>
        <c:ser>
          <c:idx val="0"/>
          <c:order val="0"/>
          <c:tx>
            <c:strRef>
              <c:f>Sheet1!$B$1</c:f>
              <c:strCache>
                <c:ptCount val="1"/>
                <c:pt idx="0">
                  <c:v>2013</c:v>
                </c:pt>
              </c:strCache>
            </c:strRef>
          </c:tx>
          <c:cat>
            <c:strRef>
              <c:f>Sheet1!$A$2:$A$25</c:f>
              <c:strCache>
                <c:ptCount val="24"/>
                <c:pt idx="0">
                  <c:v>Jan-13</c:v>
                </c:pt>
                <c:pt idx="1">
                  <c:v>Feb</c:v>
                </c:pt>
                <c:pt idx="2">
                  <c:v>Mar</c:v>
                </c:pt>
                <c:pt idx="3">
                  <c:v>Apr</c:v>
                </c:pt>
                <c:pt idx="4">
                  <c:v>May</c:v>
                </c:pt>
                <c:pt idx="5">
                  <c:v>Jun</c:v>
                </c:pt>
                <c:pt idx="6">
                  <c:v>Jul</c:v>
                </c:pt>
                <c:pt idx="7">
                  <c:v>Aug</c:v>
                </c:pt>
                <c:pt idx="8">
                  <c:v>Sep</c:v>
                </c:pt>
                <c:pt idx="9">
                  <c:v>Oct</c:v>
                </c:pt>
                <c:pt idx="10">
                  <c:v>Nov</c:v>
                </c:pt>
                <c:pt idx="11">
                  <c:v>Dec</c:v>
                </c:pt>
                <c:pt idx="12">
                  <c:v>Jan-14</c:v>
                </c:pt>
                <c:pt idx="13">
                  <c:v>Feb</c:v>
                </c:pt>
                <c:pt idx="14">
                  <c:v>Mar</c:v>
                </c:pt>
                <c:pt idx="15">
                  <c:v>Apr</c:v>
                </c:pt>
                <c:pt idx="16">
                  <c:v>May</c:v>
                </c:pt>
                <c:pt idx="17">
                  <c:v>Jun</c:v>
                </c:pt>
                <c:pt idx="18">
                  <c:v>Jul</c:v>
                </c:pt>
                <c:pt idx="19">
                  <c:v>Aug</c:v>
                </c:pt>
                <c:pt idx="20">
                  <c:v>Sep</c:v>
                </c:pt>
                <c:pt idx="21">
                  <c:v>Oct</c:v>
                </c:pt>
                <c:pt idx="22">
                  <c:v>Nov</c:v>
                </c:pt>
                <c:pt idx="23">
                  <c:v>Dec</c:v>
                </c:pt>
              </c:strCache>
            </c:strRef>
          </c:cat>
          <c:val>
            <c:numRef>
              <c:f>Sheet1!$B$2:$B$25</c:f>
              <c:numCache>
                <c:formatCode>General</c:formatCode>
                <c:ptCount val="24"/>
                <c:pt idx="0">
                  <c:v>1.4</c:v>
                </c:pt>
                <c:pt idx="1">
                  <c:v>1</c:v>
                </c:pt>
                <c:pt idx="2">
                  <c:v>0.8</c:v>
                </c:pt>
                <c:pt idx="3">
                  <c:v>1</c:v>
                </c:pt>
                <c:pt idx="4">
                  <c:v>0.9</c:v>
                </c:pt>
                <c:pt idx="5">
                  <c:v>0.9</c:v>
                </c:pt>
                <c:pt idx="6">
                  <c:v>1.2</c:v>
                </c:pt>
                <c:pt idx="7">
                  <c:v>0.9</c:v>
                </c:pt>
                <c:pt idx="8">
                  <c:v>0.9</c:v>
                </c:pt>
                <c:pt idx="9">
                  <c:v>0.6</c:v>
                </c:pt>
                <c:pt idx="10">
                  <c:v>1.3</c:v>
                </c:pt>
                <c:pt idx="11">
                  <c:v>0.8</c:v>
                </c:pt>
                <c:pt idx="12">
                  <c:v>0.5</c:v>
                </c:pt>
                <c:pt idx="13">
                  <c:v>1.5</c:v>
                </c:pt>
                <c:pt idx="14">
                  <c:v>1.5</c:v>
                </c:pt>
                <c:pt idx="15">
                  <c:v>1.9</c:v>
                </c:pt>
                <c:pt idx="16">
                  <c:v>1.4</c:v>
                </c:pt>
                <c:pt idx="17">
                  <c:v>1.2</c:v>
                </c:pt>
                <c:pt idx="18">
                  <c:v>1.6</c:v>
                </c:pt>
                <c:pt idx="19">
                  <c:v>1.2</c:v>
                </c:pt>
                <c:pt idx="20">
                  <c:v>1</c:v>
                </c:pt>
                <c:pt idx="21">
                  <c:v>0.9</c:v>
                </c:pt>
                <c:pt idx="22">
                  <c:v>1.5</c:v>
                </c:pt>
                <c:pt idx="23">
                  <c:v>0.8</c:v>
                </c:pt>
              </c:numCache>
            </c:numRef>
          </c:val>
          <c:smooth val="0"/>
          <c:extLst>
            <c:ext xmlns:c16="http://schemas.microsoft.com/office/drawing/2014/chart" uri="{C3380CC4-5D6E-409C-BE32-E72D297353CC}">
              <c16:uniqueId val="{00000000-C553-4968-BD71-685203E90373}"/>
            </c:ext>
          </c:extLst>
        </c:ser>
        <c:dLbls>
          <c:showLegendKey val="0"/>
          <c:showVal val="0"/>
          <c:showCatName val="0"/>
          <c:showSerName val="0"/>
          <c:showPercent val="0"/>
          <c:showBubbleSize val="0"/>
        </c:dLbls>
        <c:marker val="1"/>
        <c:smooth val="0"/>
        <c:axId val="-2020232824"/>
        <c:axId val="-2020227448"/>
      </c:lineChart>
      <c:catAx>
        <c:axId val="-2020232824"/>
        <c:scaling>
          <c:orientation val="minMax"/>
        </c:scaling>
        <c:delete val="0"/>
        <c:axPos val="b"/>
        <c:numFmt formatCode="General" sourceLinked="0"/>
        <c:majorTickMark val="out"/>
        <c:minorTickMark val="none"/>
        <c:tickLblPos val="nextTo"/>
        <c:crossAx val="-2020227448"/>
        <c:crosses val="autoZero"/>
        <c:auto val="1"/>
        <c:lblAlgn val="ctr"/>
        <c:lblOffset val="100"/>
        <c:noMultiLvlLbl val="0"/>
      </c:catAx>
      <c:valAx>
        <c:axId val="-2020227448"/>
        <c:scaling>
          <c:orientation val="minMax"/>
        </c:scaling>
        <c:delete val="0"/>
        <c:axPos val="l"/>
        <c:majorGridlines/>
        <c:numFmt formatCode="#,##0.0" sourceLinked="0"/>
        <c:majorTickMark val="out"/>
        <c:minorTickMark val="none"/>
        <c:tickLblPos val="nextTo"/>
        <c:crossAx val="-2020232824"/>
        <c:crosses val="autoZero"/>
        <c:crossBetween val="between"/>
      </c:valAx>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5.5372158668845602E-2"/>
          <c:y val="2.9697993395986801E-2"/>
          <c:w val="0.90689199227455097"/>
          <c:h val="0.70280702604482104"/>
        </c:manualLayout>
      </c:layout>
      <c:lineChart>
        <c:grouping val="standard"/>
        <c:varyColors val="0"/>
        <c:ser>
          <c:idx val="0"/>
          <c:order val="0"/>
          <c:tx>
            <c:strRef>
              <c:f>Sheet1!$B$1</c:f>
              <c:strCache>
                <c:ptCount val="1"/>
                <c:pt idx="0">
                  <c:v>Reception-administration</c:v>
                </c:pt>
              </c:strCache>
            </c:strRef>
          </c:tx>
          <c:spPr>
            <a:ln w="25400"/>
          </c:spPr>
          <c:cat>
            <c:strRef>
              <c:f>Sheet1!$A$2:$A$6</c:f>
              <c:strCache>
                <c:ptCount val="5"/>
                <c:pt idx="0">
                  <c:v>Survey 1</c:v>
                </c:pt>
                <c:pt idx="1">
                  <c:v>Survey 2</c:v>
                </c:pt>
                <c:pt idx="2">
                  <c:v>Survey 3</c:v>
                </c:pt>
                <c:pt idx="3">
                  <c:v>Survey 4</c:v>
                </c:pt>
                <c:pt idx="4">
                  <c:v>Survey 5</c:v>
                </c:pt>
              </c:strCache>
            </c:strRef>
          </c:cat>
          <c:val>
            <c:numRef>
              <c:f>Sheet1!$B$2:$B$6</c:f>
              <c:numCache>
                <c:formatCode>General</c:formatCode>
                <c:ptCount val="5"/>
                <c:pt idx="0">
                  <c:v>8.5</c:v>
                </c:pt>
                <c:pt idx="1">
                  <c:v>5.0999999999999996</c:v>
                </c:pt>
                <c:pt idx="2">
                  <c:v>5.4</c:v>
                </c:pt>
                <c:pt idx="3">
                  <c:v>5.7</c:v>
                </c:pt>
                <c:pt idx="4">
                  <c:v>5.0999999999999996</c:v>
                </c:pt>
              </c:numCache>
            </c:numRef>
          </c:val>
          <c:smooth val="0"/>
          <c:extLst>
            <c:ext xmlns:c16="http://schemas.microsoft.com/office/drawing/2014/chart" uri="{C3380CC4-5D6E-409C-BE32-E72D297353CC}">
              <c16:uniqueId val="{00000000-F948-4126-B024-EACE9D9AEFB7}"/>
            </c:ext>
          </c:extLst>
        </c:ser>
        <c:ser>
          <c:idx val="1"/>
          <c:order val="1"/>
          <c:tx>
            <c:strRef>
              <c:f>Sheet1!$C$1</c:f>
              <c:strCache>
                <c:ptCount val="1"/>
                <c:pt idx="0">
                  <c:v>Medical examination</c:v>
                </c:pt>
              </c:strCache>
            </c:strRef>
          </c:tx>
          <c:spPr>
            <a:ln w="25400"/>
          </c:spPr>
          <c:cat>
            <c:strRef>
              <c:f>Sheet1!$A$2:$A$6</c:f>
              <c:strCache>
                <c:ptCount val="5"/>
                <c:pt idx="0">
                  <c:v>Survey 1</c:v>
                </c:pt>
                <c:pt idx="1">
                  <c:v>Survey 2</c:v>
                </c:pt>
                <c:pt idx="2">
                  <c:v>Survey 3</c:v>
                </c:pt>
                <c:pt idx="3">
                  <c:v>Survey 4</c:v>
                </c:pt>
                <c:pt idx="4">
                  <c:v>Survey 5</c:v>
                </c:pt>
              </c:strCache>
            </c:strRef>
          </c:cat>
          <c:val>
            <c:numRef>
              <c:f>Sheet1!$C$2:$C$6</c:f>
              <c:numCache>
                <c:formatCode>General</c:formatCode>
                <c:ptCount val="5"/>
                <c:pt idx="0">
                  <c:v>6.3</c:v>
                </c:pt>
                <c:pt idx="1">
                  <c:v>4.8</c:v>
                </c:pt>
                <c:pt idx="2">
                  <c:v>4.8</c:v>
                </c:pt>
                <c:pt idx="3">
                  <c:v>4.4000000000000004</c:v>
                </c:pt>
                <c:pt idx="4">
                  <c:v>4.5</c:v>
                </c:pt>
              </c:numCache>
            </c:numRef>
          </c:val>
          <c:smooth val="0"/>
          <c:extLst>
            <c:ext xmlns:c16="http://schemas.microsoft.com/office/drawing/2014/chart" uri="{C3380CC4-5D6E-409C-BE32-E72D297353CC}">
              <c16:uniqueId val="{00000001-F948-4126-B024-EACE9D9AEFB7}"/>
            </c:ext>
          </c:extLst>
        </c:ser>
        <c:ser>
          <c:idx val="2"/>
          <c:order val="2"/>
          <c:tx>
            <c:strRef>
              <c:f>Sheet1!$D$1</c:f>
              <c:strCache>
                <c:ptCount val="1"/>
                <c:pt idx="0">
                  <c:v>Counseling</c:v>
                </c:pt>
              </c:strCache>
            </c:strRef>
          </c:tx>
          <c:spPr>
            <a:ln w="25400"/>
          </c:spPr>
          <c:cat>
            <c:strRef>
              <c:f>Sheet1!$A$2:$A$6</c:f>
              <c:strCache>
                <c:ptCount val="5"/>
                <c:pt idx="0">
                  <c:v>Survey 1</c:v>
                </c:pt>
                <c:pt idx="1">
                  <c:v>Survey 2</c:v>
                </c:pt>
                <c:pt idx="2">
                  <c:v>Survey 3</c:v>
                </c:pt>
                <c:pt idx="3">
                  <c:v>Survey 4</c:v>
                </c:pt>
                <c:pt idx="4">
                  <c:v>Survey 5</c:v>
                </c:pt>
              </c:strCache>
            </c:strRef>
          </c:cat>
          <c:val>
            <c:numRef>
              <c:f>Sheet1!$D$2:$D$6</c:f>
              <c:numCache>
                <c:formatCode>General</c:formatCode>
                <c:ptCount val="5"/>
                <c:pt idx="0">
                  <c:v>5.9</c:v>
                </c:pt>
                <c:pt idx="1">
                  <c:v>3.8</c:v>
                </c:pt>
                <c:pt idx="2">
                  <c:v>4</c:v>
                </c:pt>
                <c:pt idx="3">
                  <c:v>4.3</c:v>
                </c:pt>
                <c:pt idx="4">
                  <c:v>3.9</c:v>
                </c:pt>
              </c:numCache>
            </c:numRef>
          </c:val>
          <c:smooth val="0"/>
          <c:extLst>
            <c:ext xmlns:c16="http://schemas.microsoft.com/office/drawing/2014/chart" uri="{C3380CC4-5D6E-409C-BE32-E72D297353CC}">
              <c16:uniqueId val="{00000002-F948-4126-B024-EACE9D9AEFB7}"/>
            </c:ext>
          </c:extLst>
        </c:ser>
        <c:ser>
          <c:idx val="3"/>
          <c:order val="3"/>
          <c:tx>
            <c:strRef>
              <c:f>Sheet1!$E$1</c:f>
              <c:strCache>
                <c:ptCount val="1"/>
                <c:pt idx="0">
                  <c:v>Methadone dispensing</c:v>
                </c:pt>
              </c:strCache>
            </c:strRef>
          </c:tx>
          <c:spPr>
            <a:ln w="25400"/>
          </c:spPr>
          <c:cat>
            <c:strRef>
              <c:f>Sheet1!$A$2:$A$6</c:f>
              <c:strCache>
                <c:ptCount val="5"/>
                <c:pt idx="0">
                  <c:v>Survey 1</c:v>
                </c:pt>
                <c:pt idx="1">
                  <c:v>Survey 2</c:v>
                </c:pt>
                <c:pt idx="2">
                  <c:v>Survey 3</c:v>
                </c:pt>
                <c:pt idx="3">
                  <c:v>Survey 4</c:v>
                </c:pt>
                <c:pt idx="4">
                  <c:v>Survey 5</c:v>
                </c:pt>
              </c:strCache>
            </c:strRef>
          </c:cat>
          <c:val>
            <c:numRef>
              <c:f>Sheet1!$E$2:$E$6</c:f>
              <c:numCache>
                <c:formatCode>General</c:formatCode>
                <c:ptCount val="5"/>
                <c:pt idx="0">
                  <c:v>6.4</c:v>
                </c:pt>
                <c:pt idx="1">
                  <c:v>4.5</c:v>
                </c:pt>
                <c:pt idx="2">
                  <c:v>4.0999999999999996</c:v>
                </c:pt>
                <c:pt idx="3">
                  <c:v>4.3</c:v>
                </c:pt>
                <c:pt idx="4">
                  <c:v>4</c:v>
                </c:pt>
              </c:numCache>
            </c:numRef>
          </c:val>
          <c:smooth val="0"/>
          <c:extLst>
            <c:ext xmlns:c16="http://schemas.microsoft.com/office/drawing/2014/chart" uri="{C3380CC4-5D6E-409C-BE32-E72D297353CC}">
              <c16:uniqueId val="{00000003-F948-4126-B024-EACE9D9AEFB7}"/>
            </c:ext>
          </c:extLst>
        </c:ser>
        <c:ser>
          <c:idx val="4"/>
          <c:order val="4"/>
          <c:tx>
            <c:strRef>
              <c:f>Sheet1!$F$1</c:f>
              <c:strCache>
                <c:ptCount val="1"/>
                <c:pt idx="0">
                  <c:v>Security</c:v>
                </c:pt>
              </c:strCache>
            </c:strRef>
          </c:tx>
          <c:spPr>
            <a:ln w="25400"/>
          </c:spPr>
          <c:cat>
            <c:strRef>
              <c:f>Sheet1!$A$2:$A$6</c:f>
              <c:strCache>
                <c:ptCount val="5"/>
                <c:pt idx="0">
                  <c:v>Survey 1</c:v>
                </c:pt>
                <c:pt idx="1">
                  <c:v>Survey 2</c:v>
                </c:pt>
                <c:pt idx="2">
                  <c:v>Survey 3</c:v>
                </c:pt>
                <c:pt idx="3">
                  <c:v>Survey 4</c:v>
                </c:pt>
                <c:pt idx="4">
                  <c:v>Survey 5</c:v>
                </c:pt>
              </c:strCache>
            </c:strRef>
          </c:cat>
          <c:val>
            <c:numRef>
              <c:f>Sheet1!$F$2:$F$6</c:f>
              <c:numCache>
                <c:formatCode>General</c:formatCode>
                <c:ptCount val="5"/>
                <c:pt idx="0">
                  <c:v>10.4</c:v>
                </c:pt>
                <c:pt idx="1">
                  <c:v>4.5</c:v>
                </c:pt>
                <c:pt idx="2">
                  <c:v>4.5</c:v>
                </c:pt>
                <c:pt idx="3">
                  <c:v>4.7</c:v>
                </c:pt>
                <c:pt idx="4">
                  <c:v>4</c:v>
                </c:pt>
              </c:numCache>
            </c:numRef>
          </c:val>
          <c:smooth val="0"/>
          <c:extLst>
            <c:ext xmlns:c16="http://schemas.microsoft.com/office/drawing/2014/chart" uri="{C3380CC4-5D6E-409C-BE32-E72D297353CC}">
              <c16:uniqueId val="{00000004-F948-4126-B024-EACE9D9AEFB7}"/>
            </c:ext>
          </c:extLst>
        </c:ser>
        <c:ser>
          <c:idx val="5"/>
          <c:order val="5"/>
          <c:tx>
            <c:strRef>
              <c:f>Sheet1!$G$1</c:f>
              <c:strCache>
                <c:ptCount val="1"/>
                <c:pt idx="0">
                  <c:v>Cleaning</c:v>
                </c:pt>
              </c:strCache>
            </c:strRef>
          </c:tx>
          <c:spPr>
            <a:ln w="25400"/>
          </c:spPr>
          <c:cat>
            <c:strRef>
              <c:f>Sheet1!$A$2:$A$6</c:f>
              <c:strCache>
                <c:ptCount val="5"/>
                <c:pt idx="0">
                  <c:v>Survey 1</c:v>
                </c:pt>
                <c:pt idx="1">
                  <c:v>Survey 2</c:v>
                </c:pt>
                <c:pt idx="2">
                  <c:v>Survey 3</c:v>
                </c:pt>
                <c:pt idx="3">
                  <c:v>Survey 4</c:v>
                </c:pt>
                <c:pt idx="4">
                  <c:v>Survey 5</c:v>
                </c:pt>
              </c:strCache>
            </c:strRef>
          </c:cat>
          <c:val>
            <c:numRef>
              <c:f>Sheet1!$G$2:$G$6</c:f>
              <c:numCache>
                <c:formatCode>General</c:formatCode>
                <c:ptCount val="5"/>
                <c:pt idx="0">
                  <c:v>9.7000000000000011</c:v>
                </c:pt>
                <c:pt idx="1">
                  <c:v>6.8</c:v>
                </c:pt>
                <c:pt idx="2">
                  <c:v>7.7</c:v>
                </c:pt>
                <c:pt idx="3">
                  <c:v>5.8</c:v>
                </c:pt>
                <c:pt idx="4">
                  <c:v>5.5</c:v>
                </c:pt>
              </c:numCache>
            </c:numRef>
          </c:val>
          <c:smooth val="0"/>
          <c:extLst>
            <c:ext xmlns:c16="http://schemas.microsoft.com/office/drawing/2014/chart" uri="{C3380CC4-5D6E-409C-BE32-E72D297353CC}">
              <c16:uniqueId val="{00000005-F948-4126-B024-EACE9D9AEFB7}"/>
            </c:ext>
          </c:extLst>
        </c:ser>
        <c:dLbls>
          <c:showLegendKey val="0"/>
          <c:showVal val="0"/>
          <c:showCatName val="0"/>
          <c:showSerName val="0"/>
          <c:showPercent val="0"/>
          <c:showBubbleSize val="0"/>
        </c:dLbls>
        <c:marker val="1"/>
        <c:smooth val="0"/>
        <c:axId val="-2117052184"/>
        <c:axId val="-2128567816"/>
      </c:lineChart>
      <c:catAx>
        <c:axId val="-2117052184"/>
        <c:scaling>
          <c:orientation val="minMax"/>
        </c:scaling>
        <c:delete val="0"/>
        <c:axPos val="b"/>
        <c:numFmt formatCode="General" sourceLinked="0"/>
        <c:majorTickMark val="out"/>
        <c:minorTickMark val="none"/>
        <c:tickLblPos val="nextTo"/>
        <c:txPr>
          <a:bodyPr/>
          <a:lstStyle/>
          <a:p>
            <a:pPr>
              <a:defRPr sz="1100">
                <a:latin typeface="Arial"/>
                <a:cs typeface="Arial"/>
              </a:defRPr>
            </a:pPr>
            <a:endParaRPr lang="vi-VN"/>
          </a:p>
        </c:txPr>
        <c:crossAx val="-2128567816"/>
        <c:crosses val="autoZero"/>
        <c:auto val="1"/>
        <c:lblAlgn val="ctr"/>
        <c:lblOffset val="100"/>
        <c:noMultiLvlLbl val="0"/>
      </c:catAx>
      <c:valAx>
        <c:axId val="-2128567816"/>
        <c:scaling>
          <c:orientation val="minMax"/>
        </c:scaling>
        <c:delete val="0"/>
        <c:axPos val="l"/>
        <c:majorGridlines/>
        <c:numFmt formatCode="General" sourceLinked="1"/>
        <c:majorTickMark val="out"/>
        <c:minorTickMark val="none"/>
        <c:tickLblPos val="nextTo"/>
        <c:txPr>
          <a:bodyPr/>
          <a:lstStyle/>
          <a:p>
            <a:pPr>
              <a:defRPr sz="1100">
                <a:latin typeface="Arial"/>
                <a:cs typeface="Arial"/>
              </a:defRPr>
            </a:pPr>
            <a:endParaRPr lang="vi-VN"/>
          </a:p>
        </c:txPr>
        <c:crossAx val="-2117052184"/>
        <c:crosses val="autoZero"/>
        <c:crossBetween val="between"/>
      </c:valAx>
    </c:plotArea>
    <c:legend>
      <c:legendPos val="b"/>
      <c:layout>
        <c:manualLayout>
          <c:xMode val="edge"/>
          <c:yMode val="edge"/>
          <c:x val="5.0314465408804999E-2"/>
          <c:y val="0.83228903694730505"/>
          <c:w val="0.90566037735849103"/>
          <c:h val="0.159006420351302"/>
        </c:manualLayout>
      </c:layout>
      <c:overlay val="0"/>
      <c:txPr>
        <a:bodyPr/>
        <a:lstStyle/>
        <a:p>
          <a:pPr algn="ctr">
            <a:defRPr sz="1100">
              <a:latin typeface="Arial"/>
              <a:cs typeface="Arial"/>
            </a:defRPr>
          </a:pPr>
          <a:endParaRPr lang="vi-VN"/>
        </a:p>
      </c:txPr>
    </c:legend>
    <c:plotVisOnly val="1"/>
    <c:dispBlanksAs val="zero"/>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0.5403</cdr:x>
      <cdr:y>0.05851</cdr:y>
    </cdr:from>
    <cdr:to>
      <cdr:x>0.54248</cdr:x>
      <cdr:y>0.73936</cdr:y>
    </cdr:to>
    <cdr:cxnSp macro="">
      <cdr:nvCxnSpPr>
        <cdr:cNvPr id="2" name="Straight Connector 1">
          <a:extLst xmlns:a="http://schemas.openxmlformats.org/drawingml/2006/main">
            <a:ext uri="{FF2B5EF4-FFF2-40B4-BE49-F238E27FC236}">
              <a16:creationId xmlns:a16="http://schemas.microsoft.com/office/drawing/2014/main" id="{402A4CF7-517F-4D78-A91B-CBB06A38B29B}"/>
            </a:ext>
          </a:extLst>
        </cdr:cNvPr>
        <cdr:cNvCxnSpPr/>
      </cdr:nvCxnSpPr>
      <cdr:spPr>
        <a:xfrm xmlns:a="http://schemas.openxmlformats.org/drawingml/2006/main" flipH="1">
          <a:off x="3238804" y="139700"/>
          <a:ext cx="13060" cy="1625600"/>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0.46795</cdr:x>
      <cdr:y>0.00402</cdr:y>
    </cdr:from>
    <cdr:to>
      <cdr:x>0.56537</cdr:x>
      <cdr:y>0.39764</cdr:y>
    </cdr:to>
    <cdr:sp macro="" textlink="">
      <cdr:nvSpPr>
        <cdr:cNvPr id="3" name="Text Box 2"/>
        <cdr:cNvSpPr txBox="1"/>
      </cdr:nvSpPr>
      <cdr:spPr>
        <a:xfrm xmlns:a="http://schemas.openxmlformats.org/drawingml/2006/main">
          <a:off x="2781300" y="9525"/>
          <a:ext cx="579055" cy="931809"/>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pPr algn="ctr"/>
          <a:r>
            <a:rPr lang="en-US" sz="1100"/>
            <a:t>Fee collection started</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F9B4D29-0DD3-4DB0-8253-67CD515B267E}" type="datetimeFigureOut">
              <a:rPr lang="en-US" smtClean="0"/>
              <a:t>7/31/2017</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33AC76A9-FF1B-418E-9ADA-ED74129EE10B}" type="slidenum">
              <a:rPr lang="en-US" smtClean="0"/>
              <a:t>‹#›</a:t>
            </a:fld>
            <a:endParaRPr lang="en-US"/>
          </a:p>
        </p:txBody>
      </p:sp>
    </p:spTree>
    <p:extLst>
      <p:ext uri="{BB962C8B-B14F-4D97-AF65-F5344CB8AC3E}">
        <p14:creationId xmlns:p14="http://schemas.microsoft.com/office/powerpoint/2010/main" val="2241230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F54D449-0C7E-4F3A-BF4F-E586B7DDD558}" type="datetimeFigureOut">
              <a:rPr lang="en-US" smtClean="0"/>
              <a:t>7/31/2017</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D81B2D5-5789-4482-B384-B46C699DA28D}" type="slidenum">
              <a:rPr lang="en-US" smtClean="0"/>
              <a:t>‹#›</a:t>
            </a:fld>
            <a:endParaRPr lang="en-US"/>
          </a:p>
        </p:txBody>
      </p:sp>
    </p:spTree>
    <p:extLst>
      <p:ext uri="{BB962C8B-B14F-4D97-AF65-F5344CB8AC3E}">
        <p14:creationId xmlns:p14="http://schemas.microsoft.com/office/powerpoint/2010/main" val="3345818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a:t>
            </a:fld>
            <a:endParaRPr lang="en-US"/>
          </a:p>
        </p:txBody>
      </p:sp>
    </p:spTree>
    <p:extLst>
      <p:ext uri="{BB962C8B-B14F-4D97-AF65-F5344CB8AC3E}">
        <p14:creationId xmlns:p14="http://schemas.microsoft.com/office/powerpoint/2010/main" val="1115911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11</a:t>
            </a:fld>
            <a:endParaRPr lang="en-US"/>
          </a:p>
        </p:txBody>
      </p:sp>
    </p:spTree>
    <p:extLst>
      <p:ext uri="{BB962C8B-B14F-4D97-AF65-F5344CB8AC3E}">
        <p14:creationId xmlns:p14="http://schemas.microsoft.com/office/powerpoint/2010/main" val="1728775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12</a:t>
            </a:fld>
            <a:endParaRPr lang="en-US"/>
          </a:p>
        </p:txBody>
      </p:sp>
    </p:spTree>
    <p:extLst>
      <p:ext uri="{BB962C8B-B14F-4D97-AF65-F5344CB8AC3E}">
        <p14:creationId xmlns:p14="http://schemas.microsoft.com/office/powerpoint/2010/main" val="1487230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13</a:t>
            </a:fld>
            <a:endParaRPr lang="en-US"/>
          </a:p>
        </p:txBody>
      </p:sp>
    </p:spTree>
    <p:extLst>
      <p:ext uri="{BB962C8B-B14F-4D97-AF65-F5344CB8AC3E}">
        <p14:creationId xmlns:p14="http://schemas.microsoft.com/office/powerpoint/2010/main" val="576179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14</a:t>
            </a:fld>
            <a:endParaRPr lang="en-US"/>
          </a:p>
        </p:txBody>
      </p:sp>
    </p:spTree>
    <p:extLst>
      <p:ext uri="{BB962C8B-B14F-4D97-AF65-F5344CB8AC3E}">
        <p14:creationId xmlns:p14="http://schemas.microsoft.com/office/powerpoint/2010/main" val="2392278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15</a:t>
            </a:fld>
            <a:endParaRPr lang="en-US"/>
          </a:p>
        </p:txBody>
      </p:sp>
    </p:spTree>
    <p:extLst>
      <p:ext uri="{BB962C8B-B14F-4D97-AF65-F5344CB8AC3E}">
        <p14:creationId xmlns:p14="http://schemas.microsoft.com/office/powerpoint/2010/main" val="291970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16</a:t>
            </a:fld>
            <a:endParaRPr lang="en-US"/>
          </a:p>
        </p:txBody>
      </p:sp>
    </p:spTree>
    <p:extLst>
      <p:ext uri="{BB962C8B-B14F-4D97-AF65-F5344CB8AC3E}">
        <p14:creationId xmlns:p14="http://schemas.microsoft.com/office/powerpoint/2010/main" val="1968778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17</a:t>
            </a:fld>
            <a:endParaRPr lang="en-US"/>
          </a:p>
        </p:txBody>
      </p:sp>
    </p:spTree>
    <p:extLst>
      <p:ext uri="{BB962C8B-B14F-4D97-AF65-F5344CB8AC3E}">
        <p14:creationId xmlns:p14="http://schemas.microsoft.com/office/powerpoint/2010/main" val="7060469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18</a:t>
            </a:fld>
            <a:endParaRPr lang="en-US"/>
          </a:p>
        </p:txBody>
      </p:sp>
    </p:spTree>
    <p:extLst>
      <p:ext uri="{BB962C8B-B14F-4D97-AF65-F5344CB8AC3E}">
        <p14:creationId xmlns:p14="http://schemas.microsoft.com/office/powerpoint/2010/main" val="1787334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19</a:t>
            </a:fld>
            <a:endParaRPr lang="en-US"/>
          </a:p>
        </p:txBody>
      </p:sp>
    </p:spTree>
    <p:extLst>
      <p:ext uri="{BB962C8B-B14F-4D97-AF65-F5344CB8AC3E}">
        <p14:creationId xmlns:p14="http://schemas.microsoft.com/office/powerpoint/2010/main" val="399730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20</a:t>
            </a:fld>
            <a:endParaRPr lang="en-US"/>
          </a:p>
        </p:txBody>
      </p:sp>
    </p:spTree>
    <p:extLst>
      <p:ext uri="{BB962C8B-B14F-4D97-AF65-F5344CB8AC3E}">
        <p14:creationId xmlns:p14="http://schemas.microsoft.com/office/powerpoint/2010/main" val="3968857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a:t>
            </a:fld>
            <a:endParaRPr lang="en-US"/>
          </a:p>
        </p:txBody>
      </p:sp>
    </p:spTree>
    <p:extLst>
      <p:ext uri="{BB962C8B-B14F-4D97-AF65-F5344CB8AC3E}">
        <p14:creationId xmlns:p14="http://schemas.microsoft.com/office/powerpoint/2010/main" val="3836759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21</a:t>
            </a:fld>
            <a:endParaRPr lang="en-US"/>
          </a:p>
        </p:txBody>
      </p:sp>
    </p:spTree>
    <p:extLst>
      <p:ext uri="{BB962C8B-B14F-4D97-AF65-F5344CB8AC3E}">
        <p14:creationId xmlns:p14="http://schemas.microsoft.com/office/powerpoint/2010/main" val="8680439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22</a:t>
            </a:fld>
            <a:endParaRPr lang="en-US"/>
          </a:p>
        </p:txBody>
      </p:sp>
    </p:spTree>
    <p:extLst>
      <p:ext uri="{BB962C8B-B14F-4D97-AF65-F5344CB8AC3E}">
        <p14:creationId xmlns:p14="http://schemas.microsoft.com/office/powerpoint/2010/main" val="2231237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4</a:t>
            </a:fld>
            <a:endParaRPr lang="en-US"/>
          </a:p>
        </p:txBody>
      </p:sp>
    </p:spTree>
    <p:extLst>
      <p:ext uri="{BB962C8B-B14F-4D97-AF65-F5344CB8AC3E}">
        <p14:creationId xmlns:p14="http://schemas.microsoft.com/office/powerpoint/2010/main" val="34661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5</a:t>
            </a:fld>
            <a:endParaRPr lang="en-US"/>
          </a:p>
        </p:txBody>
      </p:sp>
    </p:spTree>
    <p:extLst>
      <p:ext uri="{BB962C8B-B14F-4D97-AF65-F5344CB8AC3E}">
        <p14:creationId xmlns:p14="http://schemas.microsoft.com/office/powerpoint/2010/main" val="2438040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6</a:t>
            </a:fld>
            <a:endParaRPr lang="en-US"/>
          </a:p>
        </p:txBody>
      </p:sp>
    </p:spTree>
    <p:extLst>
      <p:ext uri="{BB962C8B-B14F-4D97-AF65-F5344CB8AC3E}">
        <p14:creationId xmlns:p14="http://schemas.microsoft.com/office/powerpoint/2010/main" val="3072581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7</a:t>
            </a:fld>
            <a:endParaRPr lang="en-US"/>
          </a:p>
        </p:txBody>
      </p:sp>
    </p:spTree>
    <p:extLst>
      <p:ext uri="{BB962C8B-B14F-4D97-AF65-F5344CB8AC3E}">
        <p14:creationId xmlns:p14="http://schemas.microsoft.com/office/powerpoint/2010/main" val="1150457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8</a:t>
            </a:fld>
            <a:endParaRPr lang="en-US"/>
          </a:p>
        </p:txBody>
      </p:sp>
    </p:spTree>
    <p:extLst>
      <p:ext uri="{BB962C8B-B14F-4D97-AF65-F5344CB8AC3E}">
        <p14:creationId xmlns:p14="http://schemas.microsoft.com/office/powerpoint/2010/main" val="4155665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9</a:t>
            </a:fld>
            <a:endParaRPr lang="en-US"/>
          </a:p>
        </p:txBody>
      </p:sp>
    </p:spTree>
    <p:extLst>
      <p:ext uri="{BB962C8B-B14F-4D97-AF65-F5344CB8AC3E}">
        <p14:creationId xmlns:p14="http://schemas.microsoft.com/office/powerpoint/2010/main" val="1584558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10</a:t>
            </a:fld>
            <a:endParaRPr lang="en-US"/>
          </a:p>
        </p:txBody>
      </p:sp>
    </p:spTree>
    <p:extLst>
      <p:ext uri="{BB962C8B-B14F-4D97-AF65-F5344CB8AC3E}">
        <p14:creationId xmlns:p14="http://schemas.microsoft.com/office/powerpoint/2010/main" val="8012117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6875"/>
            <a:ext cx="9144000" cy="646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2813" y="377825"/>
            <a:ext cx="3262312"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287919" y="2130425"/>
            <a:ext cx="7170280" cy="1470025"/>
          </a:xfrm>
        </p:spPr>
        <p:txBody>
          <a:bodyPr/>
          <a:lstStyle/>
          <a:p>
            <a:r>
              <a:rPr lang="en-US" dirty="0"/>
              <a:t>Click to edit Master title style</a:t>
            </a:r>
          </a:p>
        </p:txBody>
      </p:sp>
      <p:sp>
        <p:nvSpPr>
          <p:cNvPr id="3" name="Subtitle 2"/>
          <p:cNvSpPr>
            <a:spLocks noGrp="1"/>
          </p:cNvSpPr>
          <p:nvPr>
            <p:ph type="subTitle" idx="1"/>
          </p:nvPr>
        </p:nvSpPr>
        <p:spPr>
          <a:xfrm>
            <a:off x="1287919" y="3600450"/>
            <a:ext cx="7170279" cy="1292052"/>
          </a:xfrm>
        </p:spPr>
        <p:txBody>
          <a:bodyPr>
            <a:normAutofit/>
          </a:bodyPr>
          <a:lstStyle>
            <a:lvl1pPr marL="0" indent="0" algn="l">
              <a:buNone/>
              <a:defRPr sz="16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648351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685800" y="3600450"/>
            <a:ext cx="7086600" cy="203835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p:cNvSpPr>
            <a:spLocks noGrp="1"/>
          </p:cNvSpPr>
          <p:nvPr>
            <p:ph type="sldNum" sz="quarter" idx="10"/>
          </p:nvPr>
        </p:nvSpPr>
        <p:spPr/>
        <p:txBody>
          <a:bodyPr/>
          <a:lstStyle>
            <a:lvl1pPr>
              <a:defRPr/>
            </a:lvl1pPr>
          </a:lstStyle>
          <a:p>
            <a:fld id="{03CB7304-01C8-4C02-9D4D-DFA4313C0AA3}" type="slidenum">
              <a:rPr lang="en-US" altLang="en-US"/>
              <a:pPr/>
              <a:t>‹#›</a:t>
            </a:fld>
            <a:endParaRPr lang="en-US" altLang="en-US"/>
          </a:p>
        </p:txBody>
      </p:sp>
    </p:spTree>
    <p:extLst>
      <p:ext uri="{BB962C8B-B14F-4D97-AF65-F5344CB8AC3E}">
        <p14:creationId xmlns:p14="http://schemas.microsoft.com/office/powerpoint/2010/main" val="3859432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71775" y="1143000"/>
            <a:ext cx="8229600" cy="49831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fld id="{AEC9C996-A862-4654-AC11-16A0C4AE2593}" type="slidenum">
              <a:rPr lang="en-US" altLang="en-US"/>
              <a:pPr/>
              <a:t>‹#›</a:t>
            </a:fld>
            <a:endParaRPr lang="en-US" altLang="en-US"/>
          </a:p>
        </p:txBody>
      </p:sp>
    </p:spTree>
    <p:extLst>
      <p:ext uri="{BB962C8B-B14F-4D97-AF65-F5344CB8AC3E}">
        <p14:creationId xmlns:p14="http://schemas.microsoft.com/office/powerpoint/2010/main" val="23722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8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p:txBody>
          <a:bodyPr/>
          <a:lstStyle>
            <a:lvl1pPr>
              <a:defRPr/>
            </a:lvl1pPr>
          </a:lstStyle>
          <a:p>
            <a:fld id="{EF4B4BE0-C770-4EC0-AF32-CA75B78F8E26}" type="slidenum">
              <a:rPr lang="en-US" altLang="en-US"/>
              <a:pPr/>
              <a:t>‹#›</a:t>
            </a:fld>
            <a:endParaRPr lang="en-US" altLang="en-US"/>
          </a:p>
        </p:txBody>
      </p:sp>
    </p:spTree>
    <p:extLst>
      <p:ext uri="{BB962C8B-B14F-4D97-AF65-F5344CB8AC3E}">
        <p14:creationId xmlns:p14="http://schemas.microsoft.com/office/powerpoint/2010/main" val="291629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F02A928B-EED2-4E0D-AF86-60127F88DD6B}" type="slidenum">
              <a:rPr lang="en-US" altLang="en-US"/>
              <a:pPr/>
              <a:t>‹#›</a:t>
            </a:fld>
            <a:endParaRPr lang="en-US" altLang="en-US"/>
          </a:p>
        </p:txBody>
      </p:sp>
    </p:spTree>
    <p:extLst>
      <p:ext uri="{BB962C8B-B14F-4D97-AF65-F5344CB8AC3E}">
        <p14:creationId xmlns:p14="http://schemas.microsoft.com/office/powerpoint/2010/main" val="227377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1523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54994"/>
            <a:ext cx="4040188"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21523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854994"/>
            <a:ext cx="4041775"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fld id="{6B2F0244-E0AE-4376-B716-42F6B6D296FE}" type="slidenum">
              <a:rPr lang="en-US" altLang="en-US"/>
              <a:pPr/>
              <a:t>‹#›</a:t>
            </a:fld>
            <a:endParaRPr lang="en-US" altLang="en-US"/>
          </a:p>
        </p:txBody>
      </p:sp>
    </p:spTree>
    <p:extLst>
      <p:ext uri="{BB962C8B-B14F-4D97-AF65-F5344CB8AC3E}">
        <p14:creationId xmlns:p14="http://schemas.microsoft.com/office/powerpoint/2010/main" val="239569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fld id="{E30175F9-12C1-45CC-B2E6-DFA0F601863D}" type="slidenum">
              <a:rPr lang="en-US" altLang="en-US"/>
              <a:pPr/>
              <a:t>‹#›</a:t>
            </a:fld>
            <a:endParaRPr lang="en-US" altLang="en-US"/>
          </a:p>
        </p:txBody>
      </p:sp>
    </p:spTree>
    <p:extLst>
      <p:ext uri="{BB962C8B-B14F-4D97-AF65-F5344CB8AC3E}">
        <p14:creationId xmlns:p14="http://schemas.microsoft.com/office/powerpoint/2010/main" val="2067733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1647A79-F502-401F-9032-D79ABC49B1D3}" type="slidenum">
              <a:rPr lang="en-US" altLang="en-US"/>
              <a:pPr/>
              <a:t>‹#›</a:t>
            </a:fld>
            <a:endParaRPr lang="en-US" altLang="en-US"/>
          </a:p>
        </p:txBody>
      </p:sp>
    </p:spTree>
    <p:extLst>
      <p:ext uri="{BB962C8B-B14F-4D97-AF65-F5344CB8AC3E}">
        <p14:creationId xmlns:p14="http://schemas.microsoft.com/office/powerpoint/2010/main" val="284041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219199"/>
            <a:ext cx="5486400" cy="35083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fld id="{4FB1AF82-9922-49D3-86A1-C0962D407699}" type="slidenum">
              <a:rPr lang="en-US" altLang="en-US"/>
              <a:pPr/>
              <a:t>‹#›</a:t>
            </a:fld>
            <a:endParaRPr lang="en-US" altLang="en-US"/>
          </a:p>
        </p:txBody>
      </p:sp>
    </p:spTree>
    <p:extLst>
      <p:ext uri="{BB962C8B-B14F-4D97-AF65-F5344CB8AC3E}">
        <p14:creationId xmlns:p14="http://schemas.microsoft.com/office/powerpoint/2010/main" val="246905309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4.png"/><Relationship Id="rId5" Type="http://schemas.openxmlformats.org/officeDocument/2006/relationships/slideLayout" Target="../slideLayouts/slideLayout6.xml"/><Relationship Id="rId10" Type="http://schemas.openxmlformats.org/officeDocument/2006/relationships/image" Target="../media/image3.pn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146175"/>
            <a:ext cx="8229600" cy="497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8686800" y="6356350"/>
            <a:ext cx="457200" cy="365125"/>
          </a:xfrm>
          <a:prstGeom prst="rect">
            <a:avLst/>
          </a:prstGeom>
          <a:ln>
            <a:noFill/>
          </a:ln>
        </p:spPr>
        <p:txBody>
          <a:bodyPr vert="horz" wrap="square" lIns="91440" tIns="45720" rIns="91440" bIns="45720" numCol="1" anchor="ctr" anchorCtr="0" compatLnSpc="1">
            <a:prstTxWarp prst="textNoShape">
              <a:avLst/>
            </a:prstTxWarp>
          </a:bodyPr>
          <a:lstStyle>
            <a:lvl1pPr algn="ctr">
              <a:defRPr sz="1000">
                <a:solidFill>
                  <a:srgbClr val="898989"/>
                </a:solidFill>
                <a:latin typeface="Calibri" panose="020F0502020204030204" pitchFamily="34" charset="0"/>
              </a:defRPr>
            </a:lvl1pPr>
          </a:lstStyle>
          <a:p>
            <a:fld id="{47960924-9EA3-4B1A-A425-CA7F123D291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33" r:id="rId1"/>
  </p:sldLayoutIdLst>
  <p:txStyles>
    <p:titleStyle>
      <a:lvl1pPr algn="l" defTabSz="457200" rtl="0" eaLnBrk="0" fontAlgn="base" hangingPunct="0">
        <a:spcBef>
          <a:spcPct val="0"/>
        </a:spcBef>
        <a:spcAft>
          <a:spcPct val="0"/>
        </a:spcAft>
        <a:defRPr sz="2800" b="1" kern="1200">
          <a:solidFill>
            <a:schemeClr val="bg1"/>
          </a:solidFill>
          <a:latin typeface="+mj-lt"/>
          <a:ea typeface="Geneva" charset="-128"/>
          <a:cs typeface="Geneva" charset="-128"/>
        </a:defRPr>
      </a:lvl1pPr>
      <a:lvl2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2pPr>
      <a:lvl3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3pPr>
      <a:lvl4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4pPr>
      <a:lvl5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5pPr>
      <a:lvl6pPr marL="457200" algn="l" defTabSz="457200" rtl="0" fontAlgn="base">
        <a:spcBef>
          <a:spcPct val="0"/>
        </a:spcBef>
        <a:spcAft>
          <a:spcPct val="0"/>
        </a:spcAft>
        <a:defRPr sz="2800" b="1">
          <a:solidFill>
            <a:schemeClr val="bg1"/>
          </a:solidFill>
          <a:latin typeface="Calibri" pitchFamily="34" charset="0"/>
        </a:defRPr>
      </a:lvl6pPr>
      <a:lvl7pPr marL="914400" algn="l" defTabSz="457200" rtl="0" fontAlgn="base">
        <a:spcBef>
          <a:spcPct val="0"/>
        </a:spcBef>
        <a:spcAft>
          <a:spcPct val="0"/>
        </a:spcAft>
        <a:defRPr sz="2800" b="1">
          <a:solidFill>
            <a:schemeClr val="bg1"/>
          </a:solidFill>
          <a:latin typeface="Calibri" pitchFamily="34" charset="0"/>
        </a:defRPr>
      </a:lvl7pPr>
      <a:lvl8pPr marL="1371600" algn="l" defTabSz="457200" rtl="0" fontAlgn="base">
        <a:spcBef>
          <a:spcPct val="0"/>
        </a:spcBef>
        <a:spcAft>
          <a:spcPct val="0"/>
        </a:spcAft>
        <a:defRPr sz="2800" b="1">
          <a:solidFill>
            <a:schemeClr val="bg1"/>
          </a:solidFill>
          <a:latin typeface="Calibri" pitchFamily="34" charset="0"/>
        </a:defRPr>
      </a:lvl8pPr>
      <a:lvl9pPr marL="1828800" algn="l" defTabSz="457200" rtl="0" fontAlgn="base">
        <a:spcBef>
          <a:spcPct val="0"/>
        </a:spcBef>
        <a:spcAft>
          <a:spcPct val="0"/>
        </a:spcAft>
        <a:defRPr sz="2800" b="1">
          <a:solidFill>
            <a:schemeClr val="bg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2800" kern="1200">
          <a:solidFill>
            <a:srgbClr val="FFFFFF"/>
          </a:solidFill>
          <a:latin typeface="+mn-lt"/>
          <a:ea typeface="Geneva" charset="-128"/>
          <a:cs typeface="Geneva"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600" kern="1200">
          <a:solidFill>
            <a:srgbClr val="FFFFFF"/>
          </a:solidFill>
          <a:latin typeface="+mn-lt"/>
          <a:ea typeface="Geneva" charset="-128"/>
          <a:cs typeface="Geneva"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FFFFFF"/>
          </a:solidFill>
          <a:latin typeface="+mn-lt"/>
          <a:ea typeface="Geneva" charset="-128"/>
          <a:cs typeface="Geneva"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200" kern="1200">
          <a:solidFill>
            <a:srgbClr val="FFFFFF"/>
          </a:solidFill>
          <a:latin typeface="+mn-lt"/>
          <a:ea typeface="Geneva" charset="-128"/>
          <a:cs typeface="Geneva"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kern="1200">
          <a:solidFill>
            <a:srgbClr val="FFFFFF"/>
          </a:solidFill>
          <a:latin typeface="+mn-lt"/>
          <a:ea typeface="Geneva" charset="-128"/>
          <a:cs typeface="Genev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525" y="1006475"/>
            <a:ext cx="91440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2" name="Text Placeholder 2"/>
          <p:cNvSpPr>
            <a:spLocks noGrp="1"/>
          </p:cNvSpPr>
          <p:nvPr>
            <p:ph type="body" idx="1"/>
          </p:nvPr>
        </p:nvSpPr>
        <p:spPr bwMode="auto">
          <a:xfrm>
            <a:off x="-419100" y="1143000"/>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064375" y="6356350"/>
            <a:ext cx="4572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latin typeface="Calibri" panose="020F0502020204030204" pitchFamily="34" charset="0"/>
              </a:defRPr>
            </a:lvl1pPr>
          </a:lstStyle>
          <a:p>
            <a:fld id="{1DBD4F2C-B98A-48AF-9FFA-F41DDE0F0862}" type="slidenum">
              <a:rPr lang="en-US" altLang="en-US"/>
              <a:pPr/>
              <a:t>‹#›</a:t>
            </a:fld>
            <a:endParaRPr lang="en-US" altLang="en-US"/>
          </a:p>
        </p:txBody>
      </p:sp>
      <p:pic>
        <p:nvPicPr>
          <p:cNvPr id="2054" name="Picture 2"/>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84150" y="6284913"/>
            <a:ext cx="1050925"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Lst>
  <p:txStyles>
    <p:titleStyle>
      <a:lvl1pPr algn="l" defTabSz="457200" rtl="0" eaLnBrk="0" fontAlgn="base" hangingPunct="0">
        <a:spcBef>
          <a:spcPct val="0"/>
        </a:spcBef>
        <a:spcAft>
          <a:spcPct val="0"/>
        </a:spcAft>
        <a:defRPr sz="2800" b="1" kern="1200">
          <a:solidFill>
            <a:srgbClr val="5C6F7A"/>
          </a:solidFill>
          <a:latin typeface="+mj-lt"/>
          <a:ea typeface="Geneva"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anose="020B0604020202020204" pitchFamily="34" charset="0"/>
        <a:buChar char="•"/>
        <a:defRPr sz="2800" kern="1200">
          <a:solidFill>
            <a:schemeClr val="tx1"/>
          </a:solidFill>
          <a:latin typeface="+mn-lt"/>
          <a:ea typeface="Geneva" charset="-128"/>
          <a:cs typeface="Geneva" charset="-128"/>
        </a:defRPr>
      </a:lvl1pPr>
      <a:lvl2pPr marL="742950" indent="-285750" algn="l" defTabSz="457200" rtl="0" eaLnBrk="0" fontAlgn="base" hangingPunct="0">
        <a:spcBef>
          <a:spcPct val="20000"/>
        </a:spcBef>
        <a:spcAft>
          <a:spcPct val="0"/>
        </a:spcAft>
        <a:buClr>
          <a:srgbClr val="F79646"/>
        </a:buClr>
        <a:buFont typeface="Arial" panose="020B0604020202020204" pitchFamily="34" charset="0"/>
        <a:buChar char="–"/>
        <a:defRPr sz="2600" kern="1200">
          <a:solidFill>
            <a:schemeClr val="tx1"/>
          </a:solidFill>
          <a:latin typeface="+mn-lt"/>
          <a:ea typeface="Geneva" charset="-128"/>
          <a:cs typeface="Geneva" pitchFamily="34" charset="0"/>
        </a:defRPr>
      </a:lvl2pPr>
      <a:lvl3pPr marL="1143000" indent="-228600" algn="l" defTabSz="457200" rtl="0" eaLnBrk="0" fontAlgn="base" hangingPunct="0">
        <a:spcBef>
          <a:spcPct val="20000"/>
        </a:spcBef>
        <a:spcAft>
          <a:spcPct val="0"/>
        </a:spcAft>
        <a:buClr>
          <a:srgbClr val="F79646"/>
        </a:buClr>
        <a:buFont typeface="Arial" panose="020B0604020202020204" pitchFamily="34" charset="0"/>
        <a:buChar char="•"/>
        <a:defRPr sz="2400" kern="1200">
          <a:solidFill>
            <a:schemeClr val="tx1"/>
          </a:solidFill>
          <a:latin typeface="+mn-lt"/>
          <a:ea typeface="Geneva" charset="-128"/>
          <a:cs typeface="Geneva" pitchFamily="34" charset="0"/>
        </a:defRPr>
      </a:lvl3pPr>
      <a:lvl4pPr marL="1600200" indent="-228600" algn="l" defTabSz="457200" rtl="0" eaLnBrk="0" fontAlgn="base" hangingPunct="0">
        <a:spcBef>
          <a:spcPct val="20000"/>
        </a:spcBef>
        <a:spcAft>
          <a:spcPct val="0"/>
        </a:spcAft>
        <a:buClr>
          <a:srgbClr val="F79646"/>
        </a:buClr>
        <a:buFont typeface="Arial" panose="020B0604020202020204" pitchFamily="34" charset="0"/>
        <a:buChar char="–"/>
        <a:defRPr sz="2000" kern="1200">
          <a:solidFill>
            <a:schemeClr val="tx1"/>
          </a:solidFill>
          <a:latin typeface="+mn-lt"/>
          <a:ea typeface="Geneva" charset="-128"/>
          <a:cs typeface="Geneva" pitchFamily="34" charset="0"/>
        </a:defRPr>
      </a:lvl4pPr>
      <a:lvl5pPr marL="2057400" indent="-228600" algn="l" defTabSz="457200" rtl="0" eaLnBrk="0" fontAlgn="base" hangingPunct="0">
        <a:spcBef>
          <a:spcPct val="20000"/>
        </a:spcBef>
        <a:spcAft>
          <a:spcPct val="0"/>
        </a:spcAft>
        <a:buClr>
          <a:srgbClr val="F79646"/>
        </a:buClr>
        <a:buFont typeface="Arial" panose="020B0604020202020204" pitchFamily="34" charset="0"/>
        <a:buChar char="•"/>
        <a:defRPr sz="2000" kern="1200">
          <a:solidFill>
            <a:schemeClr val="tx1"/>
          </a:solidFill>
          <a:latin typeface="+mn-lt"/>
          <a:ea typeface="Geneva" charset="-128"/>
          <a:cs typeface="Genev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6"/>
          <p:cNvSpPr>
            <a:spLocks noGrp="1"/>
          </p:cNvSpPr>
          <p:nvPr>
            <p:ph type="ctrTitle"/>
          </p:nvPr>
        </p:nvSpPr>
        <p:spPr>
          <a:xfrm>
            <a:off x="1047750" y="1662113"/>
            <a:ext cx="7410450" cy="1298575"/>
          </a:xfrm>
        </p:spPr>
        <p:txBody>
          <a:bodyPr/>
          <a:lstStyle/>
          <a:p>
            <a:r>
              <a:rPr lang="en-US" dirty="0"/>
              <a:t>From free service to co-payment model: Effects of the transition on patient adherence and service quality of the Methadone Maintenance Treatment program in Vietnam</a:t>
            </a:r>
          </a:p>
        </p:txBody>
      </p:sp>
      <p:sp>
        <p:nvSpPr>
          <p:cNvPr id="5123" name="Subtitle 10"/>
          <p:cNvSpPr>
            <a:spLocks noGrp="1"/>
          </p:cNvSpPr>
          <p:nvPr>
            <p:ph type="subTitle" idx="1"/>
          </p:nvPr>
        </p:nvSpPr>
        <p:spPr>
          <a:xfrm>
            <a:off x="1052513" y="3493827"/>
            <a:ext cx="7170737" cy="2727586"/>
          </a:xfrm>
        </p:spPr>
        <p:txBody>
          <a:bodyPr/>
          <a:lstStyle/>
          <a:p>
            <a:pPr eaLnBrk="1" hangingPunct="1">
              <a:lnSpc>
                <a:spcPct val="80000"/>
              </a:lnSpc>
              <a:buFont typeface="Arial" charset="0"/>
              <a:buNone/>
              <a:defRPr/>
            </a:pPr>
            <a:r>
              <a:rPr lang="en-US" altLang="en-US" dirty="0">
                <a:cs typeface="+mn-cs"/>
              </a:rPr>
              <a:t>SUD</a:t>
            </a:r>
            <a:r>
              <a:rPr lang="en-US" altLang="en-US" dirty="0">
                <a:ea typeface="Geneva" charset="-128"/>
                <a:cs typeface="+mn-cs"/>
              </a:rPr>
              <a:t> 2017</a:t>
            </a:r>
          </a:p>
          <a:p>
            <a:pPr eaLnBrk="1" hangingPunct="1">
              <a:lnSpc>
                <a:spcPct val="80000"/>
              </a:lnSpc>
              <a:buFont typeface="Arial" charset="0"/>
              <a:buNone/>
              <a:defRPr/>
            </a:pPr>
            <a:r>
              <a:rPr lang="en-US" altLang="en-US" dirty="0">
                <a:cs typeface="+mn-cs"/>
              </a:rPr>
              <a:t>Ho Chi Minh City, August</a:t>
            </a:r>
            <a:r>
              <a:rPr lang="en-US" altLang="en-US" dirty="0">
                <a:ea typeface="Geneva" charset="-128"/>
                <a:cs typeface="+mn-cs"/>
              </a:rPr>
              <a:t> 03-05, 2017</a:t>
            </a:r>
          </a:p>
          <a:p>
            <a:pPr eaLnBrk="1" hangingPunct="1">
              <a:lnSpc>
                <a:spcPct val="80000"/>
              </a:lnSpc>
              <a:buFont typeface="Arial" charset="0"/>
              <a:buNone/>
              <a:defRPr/>
            </a:pPr>
            <a:endParaRPr lang="en-US" altLang="en-US" dirty="0">
              <a:ea typeface="Geneva" charset="-128"/>
              <a:cs typeface="+mn-cs"/>
            </a:endParaRPr>
          </a:p>
          <a:p>
            <a:pPr eaLnBrk="1" hangingPunct="1">
              <a:lnSpc>
                <a:spcPct val="80000"/>
              </a:lnSpc>
              <a:defRPr/>
            </a:pPr>
            <a:r>
              <a:rPr lang="en-US" altLang="en-US" i="1" dirty="0">
                <a:ea typeface="Geneva" charset="-128"/>
                <a:cs typeface="+mn-cs"/>
              </a:rPr>
              <a:t>Contributors: </a:t>
            </a:r>
            <a:r>
              <a:rPr lang="en-US" altLang="en-US" dirty="0">
                <a:ea typeface="Geneva" charset="-128"/>
                <a:cs typeface="+mn-cs"/>
              </a:rPr>
              <a:t>Nhu Nguyen</a:t>
            </a:r>
            <a:r>
              <a:rPr lang="en-US" altLang="en-US" baseline="30000" dirty="0">
                <a:ea typeface="Geneva" charset="-128"/>
                <a:cs typeface="+mn-cs"/>
              </a:rPr>
              <a:t>1</a:t>
            </a:r>
            <a:r>
              <a:rPr lang="en-US" altLang="en-US" dirty="0">
                <a:ea typeface="Geneva" charset="-128"/>
                <a:cs typeface="+mn-cs"/>
              </a:rPr>
              <a:t>, Nguyen Nguyen</a:t>
            </a:r>
            <a:r>
              <a:rPr lang="en-US" altLang="en-US" baseline="30000" dirty="0">
                <a:ea typeface="Geneva" charset="-128"/>
                <a:cs typeface="+mn-cs"/>
              </a:rPr>
              <a:t>2</a:t>
            </a:r>
            <a:r>
              <a:rPr lang="en-US" altLang="en-US" dirty="0">
                <a:ea typeface="Geneva" charset="-128"/>
                <a:cs typeface="+mn-cs"/>
              </a:rPr>
              <a:t>, Huy Le</a:t>
            </a:r>
            <a:r>
              <a:rPr lang="en-US" altLang="en-US" baseline="30000" dirty="0">
                <a:ea typeface="Geneva" charset="-128"/>
                <a:cs typeface="+mn-cs"/>
              </a:rPr>
              <a:t>1</a:t>
            </a:r>
            <a:r>
              <a:rPr lang="en-US" altLang="en-US" dirty="0">
                <a:ea typeface="Geneva" charset="-128"/>
                <a:cs typeface="+mn-cs"/>
              </a:rPr>
              <a:t>, </a:t>
            </a:r>
            <a:r>
              <a:rPr lang="en-US" altLang="en-US" dirty="0"/>
              <a:t>Thu A.T. Vuong</a:t>
            </a:r>
            <a:r>
              <a:rPr lang="en-US" altLang="en-US" baseline="30000" dirty="0"/>
              <a:t>1</a:t>
            </a:r>
            <a:r>
              <a:rPr lang="en-US" altLang="en-US" dirty="0"/>
              <a:t>, </a:t>
            </a:r>
          </a:p>
          <a:p>
            <a:pPr eaLnBrk="1" hangingPunct="1">
              <a:lnSpc>
                <a:spcPct val="80000"/>
              </a:lnSpc>
              <a:defRPr/>
            </a:pPr>
            <a:endParaRPr lang="en-US" altLang="en-US" baseline="30000" dirty="0">
              <a:ea typeface="Geneva" charset="-128"/>
              <a:cs typeface="+mn-cs"/>
            </a:endParaRPr>
          </a:p>
          <a:p>
            <a:pPr eaLnBrk="1" hangingPunct="1">
              <a:lnSpc>
                <a:spcPct val="80000"/>
              </a:lnSpc>
              <a:defRPr/>
            </a:pPr>
            <a:endParaRPr lang="en-US" altLang="en-US" baseline="30000" dirty="0">
              <a:cs typeface="+mn-cs"/>
            </a:endParaRPr>
          </a:p>
          <a:p>
            <a:pPr eaLnBrk="1" hangingPunct="1">
              <a:lnSpc>
                <a:spcPct val="80000"/>
              </a:lnSpc>
              <a:defRPr/>
            </a:pPr>
            <a:endParaRPr lang="en-US" altLang="en-US" baseline="30000" dirty="0">
              <a:ea typeface="Geneva" charset="-128"/>
              <a:cs typeface="+mn-cs"/>
            </a:endParaRPr>
          </a:p>
          <a:p>
            <a:pPr eaLnBrk="1" hangingPunct="1">
              <a:lnSpc>
                <a:spcPct val="80000"/>
              </a:lnSpc>
              <a:buFont typeface="Arial" charset="0"/>
              <a:buNone/>
              <a:defRPr/>
            </a:pPr>
            <a:r>
              <a:rPr lang="en-US" altLang="en-US" sz="1200" baseline="30000" dirty="0">
                <a:ea typeface="Geneva" charset="-128"/>
                <a:cs typeface="+mn-cs"/>
              </a:rPr>
              <a:t>1 </a:t>
            </a:r>
            <a:r>
              <a:rPr lang="en-US" altLang="en-US" sz="1200" dirty="0">
                <a:ea typeface="Geneva" charset="-128"/>
                <a:cs typeface="+mn-cs"/>
              </a:rPr>
              <a:t>FHI360 Vietnam; </a:t>
            </a:r>
            <a:r>
              <a:rPr lang="en-US" altLang="en-US" sz="1200" baseline="30000" dirty="0">
                <a:cs typeface="+mn-cs"/>
              </a:rPr>
              <a:t>2</a:t>
            </a:r>
            <a:r>
              <a:rPr lang="en-US" altLang="en-US" sz="1200" dirty="0">
                <a:ea typeface="Geneva" charset="-128"/>
                <a:cs typeface="+mn-cs"/>
              </a:rPr>
              <a:t>Vietnam National Institute of Hygiene and Epidemiology   </a:t>
            </a:r>
            <a:endParaRPr lang="en-US" altLang="en-US" sz="1200" baseline="30000" dirty="0">
              <a:ea typeface="Geneva" charset="-128"/>
              <a:cs typeface="+mn-cs"/>
            </a:endParaRPr>
          </a:p>
        </p:txBody>
      </p:sp>
      <p:pic>
        <p:nvPicPr>
          <p:cNvPr id="4" name="Picture 3" descr="Horizontal_CMYK [Converted].png"/>
          <p:cNvPicPr>
            <a:picLocks noChangeAspect="1"/>
          </p:cNvPicPr>
          <p:nvPr/>
        </p:nvPicPr>
        <p:blipFill>
          <a:blip r:embed="rId3"/>
          <a:stretch>
            <a:fillRect/>
          </a:stretch>
        </p:blipFill>
        <p:spPr>
          <a:xfrm>
            <a:off x="372349" y="5916680"/>
            <a:ext cx="2297314" cy="60946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5456" y="5842518"/>
            <a:ext cx="795588" cy="757789"/>
          </a:xfrm>
          <a:prstGeom prst="rect">
            <a:avLst/>
          </a:prstGeom>
        </p:spPr>
      </p:pic>
    </p:spTree>
    <p:extLst>
      <p:ext uri="{BB962C8B-B14F-4D97-AF65-F5344CB8AC3E}">
        <p14:creationId xmlns:p14="http://schemas.microsoft.com/office/powerpoint/2010/main" val="785223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r>
              <a:rPr lang="en-US" dirty="0"/>
              <a:t>PARTICIPANT RECRUITMENT</a:t>
            </a:r>
          </a:p>
          <a:p>
            <a:pPr>
              <a:buFontTx/>
              <a:buChar char="-"/>
            </a:pPr>
            <a:r>
              <a:rPr lang="en-US" dirty="0"/>
              <a:t>Focus group discussions:  All clinic staff from 09 clinics. Participation was voluntary and no monetary incentives for participation </a:t>
            </a:r>
            <a:r>
              <a:rPr lang="en-US" dirty="0">
                <a:sym typeface="Wingdings" panose="05000000000000000000" pitchFamily="2" charset="2"/>
              </a:rPr>
              <a:t> 89 clinic staff involved in 09 FGDs in May 2015.</a:t>
            </a:r>
          </a:p>
          <a:p>
            <a:pPr>
              <a:buFontTx/>
              <a:buChar char="-"/>
            </a:pPr>
            <a:r>
              <a:rPr lang="en-US" dirty="0">
                <a:sym typeface="Wingdings" panose="05000000000000000000" pitchFamily="2" charset="2"/>
              </a:rPr>
              <a:t>In-depth interviews: </a:t>
            </a:r>
            <a:r>
              <a:rPr lang="en-US" dirty="0"/>
              <a:t>Convenient sampling. </a:t>
            </a:r>
            <a:r>
              <a:rPr lang="en-US" dirty="0">
                <a:sym typeface="Wingdings" panose="05000000000000000000" pitchFamily="2" charset="2"/>
              </a:rPr>
              <a:t>20 patients dropped out during </a:t>
            </a:r>
            <a:r>
              <a:rPr lang="en-US" dirty="0"/>
              <a:t>July-December 2013 (before the model shift) and 20 dropped out during January-June 2014 (after the model shift). No personal identifying information was recorded</a:t>
            </a:r>
          </a:p>
        </p:txBody>
      </p:sp>
    </p:spTree>
    <p:extLst>
      <p:ext uri="{BB962C8B-B14F-4D97-AF65-F5344CB8AC3E}">
        <p14:creationId xmlns:p14="http://schemas.microsoft.com/office/powerpoint/2010/main" val="199552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r>
              <a:rPr lang="en-US" b="1" dirty="0"/>
              <a:t>DATA ANALYSIS</a:t>
            </a:r>
          </a:p>
          <a:p>
            <a:pPr>
              <a:buFontTx/>
              <a:buChar char="-"/>
            </a:pPr>
            <a:r>
              <a:rPr lang="en-US" dirty="0"/>
              <a:t>Quantitative data: SAS 9.2</a:t>
            </a:r>
          </a:p>
          <a:p>
            <a:pPr>
              <a:buFontTx/>
              <a:buChar char="-"/>
            </a:pPr>
            <a:r>
              <a:rPr lang="en-US" dirty="0"/>
              <a:t>Qualitative data: </a:t>
            </a:r>
            <a:r>
              <a:rPr lang="en-US" dirty="0" err="1"/>
              <a:t>Atlas.ti</a:t>
            </a:r>
            <a:r>
              <a:rPr lang="en-US" dirty="0"/>
              <a:t> 7 software </a:t>
            </a:r>
          </a:p>
          <a:p>
            <a:pPr marL="0" indent="0">
              <a:buNone/>
            </a:pPr>
            <a:endParaRPr lang="en-US" dirty="0"/>
          </a:p>
          <a:p>
            <a:r>
              <a:rPr lang="en-US" b="1" dirty="0"/>
              <a:t>ETHICAL REVIEW: </a:t>
            </a:r>
          </a:p>
          <a:p>
            <a:pPr>
              <a:buFontTx/>
              <a:buChar char="-"/>
            </a:pPr>
            <a:r>
              <a:rPr lang="en-US" dirty="0"/>
              <a:t>Reviewed and approved by Protection of Human Subjects Committee (PHSC) of FHI 360 and Hanoi School of Public Health</a:t>
            </a:r>
          </a:p>
        </p:txBody>
      </p:sp>
    </p:spTree>
    <p:extLst>
      <p:ext uri="{BB962C8B-B14F-4D97-AF65-F5344CB8AC3E}">
        <p14:creationId xmlns:p14="http://schemas.microsoft.com/office/powerpoint/2010/main" val="2821500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r>
              <a:rPr lang="en-US" dirty="0"/>
              <a:t>Length of time in treatment</a:t>
            </a:r>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33715875"/>
              </p:ext>
            </p:extLst>
          </p:nvPr>
        </p:nvGraphicFramePr>
        <p:xfrm>
          <a:off x="600501" y="1856096"/>
          <a:ext cx="7929351" cy="3643951"/>
        </p:xfrm>
        <a:graphic>
          <a:graphicData uri="http://schemas.openxmlformats.org/drawingml/2006/table">
            <a:tbl>
              <a:tblPr>
                <a:tableStyleId>{5C22544A-7EE6-4342-B048-85BDC9FD1C3A}</a:tableStyleId>
              </a:tblPr>
              <a:tblGrid>
                <a:gridCol w="1437861">
                  <a:extLst>
                    <a:ext uri="{9D8B030D-6E8A-4147-A177-3AD203B41FA5}">
                      <a16:colId xmlns:a16="http://schemas.microsoft.com/office/drawing/2014/main" val="175388869"/>
                    </a:ext>
                  </a:extLst>
                </a:gridCol>
                <a:gridCol w="1045870">
                  <a:extLst>
                    <a:ext uri="{9D8B030D-6E8A-4147-A177-3AD203B41FA5}">
                      <a16:colId xmlns:a16="http://schemas.microsoft.com/office/drawing/2014/main" val="3924001970"/>
                    </a:ext>
                  </a:extLst>
                </a:gridCol>
                <a:gridCol w="1133729">
                  <a:extLst>
                    <a:ext uri="{9D8B030D-6E8A-4147-A177-3AD203B41FA5}">
                      <a16:colId xmlns:a16="http://schemas.microsoft.com/office/drawing/2014/main" val="1380699576"/>
                    </a:ext>
                  </a:extLst>
                </a:gridCol>
                <a:gridCol w="1122748">
                  <a:extLst>
                    <a:ext uri="{9D8B030D-6E8A-4147-A177-3AD203B41FA5}">
                      <a16:colId xmlns:a16="http://schemas.microsoft.com/office/drawing/2014/main" val="4040831738"/>
                    </a:ext>
                  </a:extLst>
                </a:gridCol>
                <a:gridCol w="1081352">
                  <a:extLst>
                    <a:ext uri="{9D8B030D-6E8A-4147-A177-3AD203B41FA5}">
                      <a16:colId xmlns:a16="http://schemas.microsoft.com/office/drawing/2014/main" val="2553615919"/>
                    </a:ext>
                  </a:extLst>
                </a:gridCol>
                <a:gridCol w="934355">
                  <a:extLst>
                    <a:ext uri="{9D8B030D-6E8A-4147-A177-3AD203B41FA5}">
                      <a16:colId xmlns:a16="http://schemas.microsoft.com/office/drawing/2014/main" val="2609364545"/>
                    </a:ext>
                  </a:extLst>
                </a:gridCol>
                <a:gridCol w="1173436">
                  <a:extLst>
                    <a:ext uri="{9D8B030D-6E8A-4147-A177-3AD203B41FA5}">
                      <a16:colId xmlns:a16="http://schemas.microsoft.com/office/drawing/2014/main" val="1765561009"/>
                    </a:ext>
                  </a:extLst>
                </a:gridCol>
              </a:tblGrid>
              <a:tr h="963811">
                <a:tc>
                  <a:txBody>
                    <a:bodyPr/>
                    <a:lstStyle/>
                    <a:p>
                      <a:pPr marL="0" marR="0" algn="ctr">
                        <a:lnSpc>
                          <a:spcPct val="107000"/>
                        </a:lnSpc>
                        <a:spcBef>
                          <a:spcPts val="0"/>
                        </a:spcBef>
                        <a:spcAft>
                          <a:spcPts val="800"/>
                        </a:spcAft>
                      </a:pPr>
                      <a:r>
                        <a:rPr lang="en-US" sz="1600" b="1" dirty="0">
                          <a:effectLst/>
                        </a:rPr>
                        <a:t>Length of time in treatment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1600" b="1" dirty="0">
                          <a:effectLst/>
                        </a:rPr>
                        <a:t>Survey 1 (n=2081)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2 (n=1869)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3 (n=1869)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4 (n=2039)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5 (n=1910)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Average for 5 surveys </a:t>
                      </a:r>
                    </a:p>
                    <a:p>
                      <a:pPr marL="0" marR="0" algn="ctr">
                        <a:lnSpc>
                          <a:spcPct val="107000"/>
                        </a:lnSpc>
                        <a:spcBef>
                          <a:spcPts val="0"/>
                        </a:spcBef>
                        <a:spcAft>
                          <a:spcPts val="800"/>
                        </a:spcAft>
                      </a:pPr>
                      <a:r>
                        <a:rPr lang="en-US" sz="1600" b="1" dirty="0">
                          <a:effectLst/>
                        </a:rPr>
                        <a:t>(n=1944)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extLst>
                  <a:ext uri="{0D108BD9-81ED-4DB2-BD59-A6C34878D82A}">
                    <a16:rowId xmlns:a16="http://schemas.microsoft.com/office/drawing/2014/main" val="1220459531"/>
                  </a:ext>
                </a:extLst>
              </a:tr>
              <a:tr h="449639">
                <a:tc>
                  <a:txBody>
                    <a:bodyPr/>
                    <a:lstStyle/>
                    <a:p>
                      <a:pPr marL="0" marR="0" algn="ctr">
                        <a:lnSpc>
                          <a:spcPct val="107000"/>
                        </a:lnSpc>
                        <a:spcBef>
                          <a:spcPts val="0"/>
                        </a:spcBef>
                        <a:spcAft>
                          <a:spcPts val="800"/>
                        </a:spcAft>
                      </a:pPr>
                      <a:r>
                        <a:rPr lang="en-US" sz="1600" dirty="0">
                          <a:effectLst/>
                        </a:rPr>
                        <a:t>&lt;3 months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219380538"/>
                  </a:ext>
                </a:extLst>
              </a:tr>
              <a:tr h="449639">
                <a:tc>
                  <a:txBody>
                    <a:bodyPr/>
                    <a:lstStyle/>
                    <a:p>
                      <a:pPr marL="0" marR="0" algn="ctr">
                        <a:lnSpc>
                          <a:spcPct val="107000"/>
                        </a:lnSpc>
                        <a:spcBef>
                          <a:spcPts val="0"/>
                        </a:spcBef>
                        <a:spcAft>
                          <a:spcPts val="800"/>
                        </a:spcAft>
                      </a:pPr>
                      <a:r>
                        <a:rPr lang="en-US" sz="1600">
                          <a:effectLst/>
                        </a:rPr>
                        <a:t>3-11 months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10.6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11.8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11.3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417957414"/>
                  </a:ext>
                </a:extLst>
              </a:tr>
              <a:tr h="449639">
                <a:tc>
                  <a:txBody>
                    <a:bodyPr/>
                    <a:lstStyle/>
                    <a:p>
                      <a:pPr marL="0" marR="0" algn="ctr">
                        <a:lnSpc>
                          <a:spcPct val="107000"/>
                        </a:lnSpc>
                        <a:spcBef>
                          <a:spcPts val="0"/>
                        </a:spcBef>
                        <a:spcAft>
                          <a:spcPts val="800"/>
                        </a:spcAft>
                      </a:pPr>
                      <a:r>
                        <a:rPr lang="en-US" sz="1600">
                          <a:effectLst/>
                        </a:rPr>
                        <a:t>12-23 months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22.8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16.6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14.3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22.1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461863845"/>
                  </a:ext>
                </a:extLst>
              </a:tr>
              <a:tr h="449639">
                <a:tc>
                  <a:txBody>
                    <a:bodyPr/>
                    <a:lstStyle/>
                    <a:p>
                      <a:pPr marL="0" marR="0" algn="ctr">
                        <a:lnSpc>
                          <a:spcPct val="107000"/>
                        </a:lnSpc>
                        <a:spcBef>
                          <a:spcPts val="0"/>
                        </a:spcBef>
                        <a:spcAft>
                          <a:spcPts val="800"/>
                        </a:spcAft>
                      </a:pPr>
                      <a:r>
                        <a:rPr lang="en-US" sz="1600">
                          <a:effectLst/>
                        </a:rPr>
                        <a:t>24-47 months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40.4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43.4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43.8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40.0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014993467"/>
                  </a:ext>
                </a:extLst>
              </a:tr>
              <a:tr h="449639">
                <a:tc>
                  <a:txBody>
                    <a:bodyPr/>
                    <a:lstStyle/>
                    <a:p>
                      <a:pPr marL="0" marR="0" algn="ctr">
                        <a:lnSpc>
                          <a:spcPct val="107000"/>
                        </a:lnSpc>
                        <a:spcBef>
                          <a:spcPts val="0"/>
                        </a:spcBef>
                        <a:spcAft>
                          <a:spcPts val="800"/>
                        </a:spcAft>
                      </a:pPr>
                      <a:r>
                        <a:rPr lang="en-US" sz="1600">
                          <a:effectLst/>
                        </a:rPr>
                        <a:t>&gt;48 months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19.8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20.3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24.7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22.4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170774869"/>
                  </a:ext>
                </a:extLst>
              </a:tr>
              <a:tr h="431945">
                <a:tc>
                  <a:txBody>
                    <a:bodyPr/>
                    <a:lstStyle/>
                    <a:p>
                      <a:pPr algn="ctr">
                        <a:lnSpc>
                          <a:spcPct val="107000"/>
                        </a:lnSpc>
                      </a:pPr>
                      <a:r>
                        <a:rPr lang="en-US" sz="1600" b="1" dirty="0">
                          <a:effectLst/>
                        </a:rPr>
                        <a:t>Total</a:t>
                      </a:r>
                      <a:endParaRPr lang="en-US" sz="1600" b="1" dirty="0">
                        <a:effectLst/>
                        <a:latin typeface="Calibri" panose="020F0502020204030204" pitchFamily="34" charset="0"/>
                      </a:endParaRPr>
                    </a:p>
                  </a:txBody>
                  <a:tcPr marL="45085" marR="45085" marT="9525"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100%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extLst>
                  <a:ext uri="{0D108BD9-81ED-4DB2-BD59-A6C34878D82A}">
                    <a16:rowId xmlns:a16="http://schemas.microsoft.com/office/drawing/2014/main" val="996907710"/>
                  </a:ext>
                </a:extLst>
              </a:tr>
            </a:tbl>
          </a:graphicData>
        </a:graphic>
      </p:graphicFrame>
      <p:sp>
        <p:nvSpPr>
          <p:cNvPr id="5" name="Rectangle 4"/>
          <p:cNvSpPr/>
          <p:nvPr/>
        </p:nvSpPr>
        <p:spPr>
          <a:xfrm>
            <a:off x="1190892" y="5528084"/>
            <a:ext cx="6820344" cy="619272"/>
          </a:xfrm>
          <a:prstGeom prst="rect">
            <a:avLst/>
          </a:prstGeom>
        </p:spPr>
        <p:txBody>
          <a:bodyPr wrap="square">
            <a:spAutoFit/>
          </a:bodyPr>
          <a:lstStyle/>
          <a:p>
            <a:pPr marL="0" marR="0">
              <a:lnSpc>
                <a:spcPct val="107000"/>
              </a:lnSpc>
              <a:spcBef>
                <a:spcPts val="0"/>
              </a:spcBef>
              <a:spcAft>
                <a:spcPts val="800"/>
              </a:spcAft>
            </a:pPr>
            <a:r>
              <a:rPr lang="en-US" sz="1600" dirty="0">
                <a:latin typeface="+mj-lt"/>
                <a:ea typeface="Calibri" panose="020F0502020204030204" pitchFamily="34" charset="0"/>
                <a:cs typeface="Times New Roman" panose="02020603050405020304" pitchFamily="18" charset="0"/>
              </a:rPr>
              <a:t>Table 2: Length of time in treatment of patients participating in 05 serial surveys from February 2014 to February 2015 in 09 clinics in Hai Phong </a:t>
            </a:r>
            <a:endParaRPr lang="en-US" sz="1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2368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r>
              <a:rPr lang="en-US" dirty="0"/>
              <a:t>Drop-out</a:t>
            </a:r>
          </a:p>
          <a:p>
            <a:pPr marL="0" indent="0">
              <a:buNone/>
            </a:pPr>
            <a:r>
              <a:rPr lang="en-US" dirty="0"/>
              <a:t>- Drop out rate: 2013: 9.5%, 2014: 12.2% (p&lt;0.001) </a:t>
            </a:r>
          </a:p>
        </p:txBody>
      </p:sp>
      <p:graphicFrame>
        <p:nvGraphicFramePr>
          <p:cNvPr id="4" name="Chart 3"/>
          <p:cNvGraphicFramePr/>
          <p:nvPr>
            <p:extLst>
              <p:ext uri="{D42A27DB-BD31-4B8C-83A1-F6EECF244321}">
                <p14:modId xmlns:p14="http://schemas.microsoft.com/office/powerpoint/2010/main" val="1300056066"/>
              </p:ext>
            </p:extLst>
          </p:nvPr>
        </p:nvGraphicFramePr>
        <p:xfrm>
          <a:off x="655092" y="1972404"/>
          <a:ext cx="7833815" cy="449663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651377" y="5651270"/>
            <a:ext cx="6223379" cy="646331"/>
          </a:xfrm>
          <a:prstGeom prst="rect">
            <a:avLst/>
          </a:prstGeom>
          <a:noFill/>
        </p:spPr>
        <p:txBody>
          <a:bodyPr wrap="square" rtlCol="0">
            <a:spAutoFit/>
          </a:bodyPr>
          <a:lstStyle/>
          <a:p>
            <a:r>
              <a:rPr lang="en-US" i="1" dirty="0"/>
              <a:t>Figure 1</a:t>
            </a:r>
            <a:r>
              <a:rPr lang="en-US" dirty="0"/>
              <a:t>: Monthly drop-out rates between 2013 and 2014</a:t>
            </a:r>
          </a:p>
          <a:p>
            <a:endParaRPr lang="en-US" dirty="0"/>
          </a:p>
        </p:txBody>
      </p:sp>
    </p:spTree>
    <p:extLst>
      <p:ext uri="{BB962C8B-B14F-4D97-AF65-F5344CB8AC3E}">
        <p14:creationId xmlns:p14="http://schemas.microsoft.com/office/powerpoint/2010/main" val="264928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pPr marL="0" indent="0">
              <a:buNone/>
            </a:pPr>
            <a:r>
              <a:rPr lang="en-US" sz="2400" dirty="0"/>
              <a:t>- </a:t>
            </a:r>
            <a:r>
              <a:rPr lang="en-US" dirty="0"/>
              <a:t>Reason for drop-out: almost the same before and after model shift</a:t>
            </a:r>
          </a:p>
          <a:p>
            <a:pPr lvl="1" indent="-342900">
              <a:buFont typeface="Wingdings" panose="05000000000000000000" pitchFamily="2" charset="2"/>
              <a:buChar char="§"/>
            </a:pPr>
            <a:r>
              <a:rPr lang="en-US" sz="2400" dirty="0"/>
              <a:t>Tired of daily dosing, time-consuming &amp; burdensome</a:t>
            </a:r>
          </a:p>
          <a:p>
            <a:pPr marL="400050" lvl="1" indent="0">
              <a:buNone/>
            </a:pPr>
            <a:r>
              <a:rPr lang="en-US" sz="1800" i="1" dirty="0"/>
              <a:t>“I stopped treatment because my workplace was far from the clinic, about 20km, so it took a lot of time traveling back and forth everyday”. </a:t>
            </a:r>
            <a:r>
              <a:rPr lang="en-US" sz="1800" dirty="0"/>
              <a:t>(Male patient, dropped out after 4 years)</a:t>
            </a:r>
          </a:p>
          <a:p>
            <a:pPr marL="685800" lvl="1">
              <a:buFont typeface="Wingdings" panose="05000000000000000000" pitchFamily="2" charset="2"/>
              <a:buChar char="§"/>
            </a:pPr>
            <a:r>
              <a:rPr lang="en-US" sz="2400" dirty="0"/>
              <a:t>Side effects</a:t>
            </a:r>
          </a:p>
          <a:p>
            <a:pPr marL="400050" lvl="1" indent="0">
              <a:buNone/>
            </a:pPr>
            <a:r>
              <a:rPr lang="en-US" sz="1800" i="1" dirty="0"/>
              <a:t>“It [methadone] has many side effects, not good for the body, […] including poor eyesight, itchiness, poor memory”.  </a:t>
            </a:r>
            <a:r>
              <a:rPr lang="en-US" sz="1800" dirty="0"/>
              <a:t>(Male patient, dropped out after 4 years)</a:t>
            </a:r>
          </a:p>
          <a:p>
            <a:pPr marL="685800" lvl="1">
              <a:buFont typeface="Wingdings" panose="05000000000000000000" pitchFamily="2" charset="2"/>
              <a:buChar char="§"/>
            </a:pPr>
            <a:endParaRPr lang="en-US" sz="2000" dirty="0"/>
          </a:p>
          <a:p>
            <a:pPr marL="685800" lvl="1">
              <a:buFontTx/>
              <a:buChar char="-"/>
            </a:pPr>
            <a:endParaRPr lang="en-US" sz="1400" dirty="0"/>
          </a:p>
        </p:txBody>
      </p:sp>
    </p:spTree>
    <p:extLst>
      <p:ext uri="{BB962C8B-B14F-4D97-AF65-F5344CB8AC3E}">
        <p14:creationId xmlns:p14="http://schemas.microsoft.com/office/powerpoint/2010/main" val="1820596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a:xfrm>
            <a:off x="-136478" y="1143000"/>
            <a:ext cx="9157647" cy="4983163"/>
          </a:xfrm>
        </p:spPr>
        <p:txBody>
          <a:bodyPr/>
          <a:lstStyle/>
          <a:p>
            <a:pPr marL="685800" lvl="1">
              <a:buFont typeface="Wingdings" panose="05000000000000000000" pitchFamily="2" charset="2"/>
              <a:buChar char="§"/>
            </a:pPr>
            <a:r>
              <a:rPr lang="en-US" sz="2400" dirty="0"/>
              <a:t>Other reasons: extended period of traveling, consistently positive drug tests, incarceration for law violations or detoxification in rehabilitation centers.</a:t>
            </a:r>
          </a:p>
          <a:p>
            <a:pPr marL="400050" lvl="1" indent="0">
              <a:buNone/>
            </a:pPr>
            <a:r>
              <a:rPr lang="en-US" sz="1800" i="1" dirty="0"/>
              <a:t>“My family thought I continue using some type of drug, thus they sent me to the rehab center. I stayed there for one month.” </a:t>
            </a:r>
            <a:r>
              <a:rPr lang="en-US" sz="1800" dirty="0"/>
              <a:t>(Male patient, drop out after 17 months).</a:t>
            </a:r>
          </a:p>
          <a:p>
            <a:pPr marL="400050" lvl="1" indent="0">
              <a:buNone/>
            </a:pPr>
            <a:r>
              <a:rPr lang="en-US" sz="1800" i="1" dirty="0"/>
              <a:t> “I stopped because they tested and found both “white drug” (heroin) and “ice”(methamphetamine) in my blood. They did not allow me to continue treatment”. </a:t>
            </a:r>
            <a:r>
              <a:rPr lang="en-US" sz="1800" dirty="0"/>
              <a:t>(Male patient, dropped out after seven months)</a:t>
            </a:r>
          </a:p>
          <a:p>
            <a:pPr marL="685800" lvl="1">
              <a:buFont typeface="Wingdings" panose="05000000000000000000" pitchFamily="2" charset="2"/>
              <a:buChar char="§"/>
            </a:pPr>
            <a:r>
              <a:rPr lang="en-US" sz="2400" dirty="0"/>
              <a:t>Reasons related to the fee policy: 2 out of 20 IDIs</a:t>
            </a:r>
          </a:p>
          <a:p>
            <a:pPr marL="400050" lvl="1" indent="0">
              <a:buNone/>
            </a:pPr>
            <a:r>
              <a:rPr lang="en-US" sz="1800" i="1" dirty="0"/>
              <a:t>“..My child was hospitalized. The fee collection days was right in a difficult time. I thought I would stop for 1-2 days only…But I went a few days beyond that. When I returned, the clinic staff told me that I stopped and would not be allowed to take methadone again… so I accepted buying methadone from black market” </a:t>
            </a:r>
            <a:r>
              <a:rPr lang="en-US" sz="1800" dirty="0"/>
              <a:t>(Male patient, dropped out after 03 years)</a:t>
            </a:r>
          </a:p>
          <a:p>
            <a:pPr marL="400050" lvl="1" indent="0">
              <a:buNone/>
            </a:pPr>
            <a:r>
              <a:rPr lang="en-US" sz="1800" i="1" dirty="0"/>
              <a:t>“I already thought I had to stop, then they asked me to pay the fee, I didn’t have money, I haven’t had a job. So I stopped”</a:t>
            </a:r>
            <a:r>
              <a:rPr lang="en-US" sz="1800" dirty="0"/>
              <a:t> (Male patient, dropped out after 02 years)</a:t>
            </a:r>
            <a:endParaRPr lang="en-US" sz="1800" i="1" dirty="0"/>
          </a:p>
        </p:txBody>
      </p:sp>
    </p:spTree>
    <p:extLst>
      <p:ext uri="{BB962C8B-B14F-4D97-AF65-F5344CB8AC3E}">
        <p14:creationId xmlns:p14="http://schemas.microsoft.com/office/powerpoint/2010/main" val="3922994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r>
              <a:rPr lang="en-US" dirty="0"/>
              <a:t>Missed-dose</a:t>
            </a:r>
          </a:p>
          <a:p>
            <a:pPr>
              <a:buFontTx/>
              <a:buChar char="-"/>
            </a:pPr>
            <a:r>
              <a:rPr lang="en-US" sz="2400" dirty="0"/>
              <a:t>2013: 0.45 dose/patient/month</a:t>
            </a:r>
          </a:p>
          <a:p>
            <a:pPr>
              <a:buFontTx/>
              <a:buChar char="-"/>
            </a:pPr>
            <a:r>
              <a:rPr lang="en-US" sz="2400" dirty="0"/>
              <a:t>2014:  1.0 dose/patient/month</a:t>
            </a:r>
          </a:p>
          <a:p>
            <a:pPr>
              <a:buFontTx/>
              <a:buChar char="-"/>
            </a:pPr>
            <a:r>
              <a:rPr lang="en-US" sz="2400" dirty="0"/>
              <a:t>Common reasons: </a:t>
            </a:r>
          </a:p>
          <a:p>
            <a:pPr lvl="1">
              <a:buFont typeface="Wingdings" panose="05000000000000000000" pitchFamily="2" charset="2"/>
              <a:buChar char="§"/>
            </a:pPr>
            <a:r>
              <a:rPr lang="en-US" sz="2200" dirty="0"/>
              <a:t>Traveling</a:t>
            </a:r>
          </a:p>
          <a:p>
            <a:pPr lvl="1">
              <a:buFont typeface="Wingdings" panose="05000000000000000000" pitchFamily="2" charset="2"/>
              <a:buChar char="§"/>
            </a:pPr>
            <a:r>
              <a:rPr lang="en-US" sz="2200" dirty="0"/>
              <a:t>Minor sickness</a:t>
            </a:r>
          </a:p>
          <a:p>
            <a:pPr lvl="1">
              <a:buFont typeface="Wingdings" panose="05000000000000000000" pitchFamily="2" charset="2"/>
              <a:buChar char="§"/>
            </a:pPr>
            <a:r>
              <a:rPr lang="en-US" sz="2200" dirty="0"/>
              <a:t>Inability to pay fee</a:t>
            </a:r>
          </a:p>
          <a:p>
            <a:pPr>
              <a:buFontTx/>
              <a:buChar cha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03693076"/>
              </p:ext>
            </p:extLst>
          </p:nvPr>
        </p:nvGraphicFramePr>
        <p:xfrm>
          <a:off x="4653887" y="1098366"/>
          <a:ext cx="4360460" cy="4971475"/>
        </p:xfrm>
        <a:graphic>
          <a:graphicData uri="http://schemas.openxmlformats.org/drawingml/2006/table">
            <a:tbl>
              <a:tblPr firstRow="1" firstCol="1" bandRow="1">
                <a:tableStyleId>{5C22544A-7EE6-4342-B048-85BDC9FD1C3A}</a:tableStyleId>
              </a:tblPr>
              <a:tblGrid>
                <a:gridCol w="1060796">
                  <a:extLst>
                    <a:ext uri="{9D8B030D-6E8A-4147-A177-3AD203B41FA5}">
                      <a16:colId xmlns:a16="http://schemas.microsoft.com/office/drawing/2014/main" val="3225215569"/>
                    </a:ext>
                  </a:extLst>
                </a:gridCol>
                <a:gridCol w="1688631">
                  <a:extLst>
                    <a:ext uri="{9D8B030D-6E8A-4147-A177-3AD203B41FA5}">
                      <a16:colId xmlns:a16="http://schemas.microsoft.com/office/drawing/2014/main" val="3139949371"/>
                    </a:ext>
                  </a:extLst>
                </a:gridCol>
                <a:gridCol w="1611033">
                  <a:extLst>
                    <a:ext uri="{9D8B030D-6E8A-4147-A177-3AD203B41FA5}">
                      <a16:colId xmlns:a16="http://schemas.microsoft.com/office/drawing/2014/main" val="1060640471"/>
                    </a:ext>
                  </a:extLst>
                </a:gridCol>
              </a:tblGrid>
              <a:tr h="198859">
                <a:tc>
                  <a:txBody>
                    <a:bodyPr/>
                    <a:lstStyle/>
                    <a:p>
                      <a:pPr>
                        <a:lnSpc>
                          <a:spcPct val="107000"/>
                        </a:lnSpc>
                      </a:pPr>
                      <a:endParaRPr lang="en-US" sz="1100">
                        <a:effectLst/>
                        <a:latin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2013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2014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48689807"/>
                  </a:ext>
                </a:extLst>
              </a:tr>
              <a:tr h="397718">
                <a:tc>
                  <a:txBody>
                    <a:bodyPr/>
                    <a:lstStyle/>
                    <a:p>
                      <a:pPr marL="0" marR="0">
                        <a:lnSpc>
                          <a:spcPct val="107000"/>
                        </a:lnSpc>
                        <a:spcBef>
                          <a:spcPts val="0"/>
                        </a:spcBef>
                        <a:spcAft>
                          <a:spcPts val="0"/>
                        </a:spcAft>
                      </a:pPr>
                      <a:r>
                        <a:rPr lang="en-US" sz="1200">
                          <a:effectLst/>
                        </a:rPr>
                        <a:t>January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272</a:t>
                      </a:r>
                      <a:endParaRPr lang="en-US" sz="1100">
                        <a:effectLst/>
                      </a:endParaRPr>
                    </a:p>
                    <a:p>
                      <a:pPr marL="0" marR="0" algn="ctr">
                        <a:lnSpc>
                          <a:spcPct val="107000"/>
                        </a:lnSpc>
                        <a:spcBef>
                          <a:spcPts val="0"/>
                        </a:spcBef>
                        <a:spcAft>
                          <a:spcPts val="0"/>
                        </a:spcAft>
                      </a:pPr>
                      <a:r>
                        <a:rPr lang="en-US" sz="1200">
                          <a:effectLst/>
                        </a:rPr>
                        <a:t>0.32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2767</a:t>
                      </a:r>
                      <a:endParaRPr lang="en-US" sz="1100">
                        <a:effectLst/>
                      </a:endParaRPr>
                    </a:p>
                    <a:p>
                      <a:pPr marL="0" marR="0" algn="ctr">
                        <a:lnSpc>
                          <a:spcPct val="107000"/>
                        </a:lnSpc>
                        <a:spcBef>
                          <a:spcPts val="0"/>
                        </a:spcBef>
                        <a:spcAft>
                          <a:spcPts val="0"/>
                        </a:spcAft>
                      </a:pPr>
                      <a:r>
                        <a:rPr lang="en-US" sz="1200">
                          <a:effectLst/>
                        </a:rPr>
                        <a:t> 1.08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42787961"/>
                  </a:ext>
                </a:extLst>
              </a:tr>
              <a:tr h="397718">
                <a:tc>
                  <a:txBody>
                    <a:bodyPr/>
                    <a:lstStyle/>
                    <a:p>
                      <a:pPr marL="0" marR="0">
                        <a:lnSpc>
                          <a:spcPct val="107000"/>
                        </a:lnSpc>
                        <a:spcBef>
                          <a:spcPts val="0"/>
                        </a:spcBef>
                        <a:spcAft>
                          <a:spcPts val="0"/>
                        </a:spcAft>
                      </a:pPr>
                      <a:r>
                        <a:rPr lang="en-US" sz="1200">
                          <a:effectLst/>
                        </a:rPr>
                        <a:t>February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2736 </a:t>
                      </a:r>
                      <a:endParaRPr lang="en-US" sz="1100">
                        <a:effectLst/>
                      </a:endParaRPr>
                    </a:p>
                    <a:p>
                      <a:pPr marL="0" marR="0" algn="ctr">
                        <a:lnSpc>
                          <a:spcPct val="107000"/>
                        </a:lnSpc>
                        <a:spcBef>
                          <a:spcPts val="0"/>
                        </a:spcBef>
                        <a:spcAft>
                          <a:spcPts val="0"/>
                        </a:spcAft>
                      </a:pPr>
                      <a:r>
                        <a:rPr lang="en-US" sz="1200">
                          <a:effectLst/>
                        </a:rPr>
                        <a:t>0.36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2743 </a:t>
                      </a:r>
                      <a:endParaRPr lang="en-US" sz="1100">
                        <a:effectLst/>
                      </a:endParaRPr>
                    </a:p>
                    <a:p>
                      <a:pPr marL="0" marR="0" algn="ctr">
                        <a:lnSpc>
                          <a:spcPct val="107000"/>
                        </a:lnSpc>
                        <a:spcBef>
                          <a:spcPts val="0"/>
                        </a:spcBef>
                        <a:spcAft>
                          <a:spcPts val="0"/>
                        </a:spcAft>
                      </a:pPr>
                      <a:r>
                        <a:rPr lang="en-US" sz="1200">
                          <a:effectLst/>
                        </a:rPr>
                        <a:t>0.92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37746049"/>
                  </a:ext>
                </a:extLst>
              </a:tr>
              <a:tr h="397718">
                <a:tc>
                  <a:txBody>
                    <a:bodyPr/>
                    <a:lstStyle/>
                    <a:p>
                      <a:pPr marL="0" marR="0">
                        <a:lnSpc>
                          <a:spcPct val="107000"/>
                        </a:lnSpc>
                        <a:spcBef>
                          <a:spcPts val="0"/>
                        </a:spcBef>
                        <a:spcAft>
                          <a:spcPts val="0"/>
                        </a:spcAft>
                      </a:pPr>
                      <a:r>
                        <a:rPr lang="en-US" sz="1200">
                          <a:effectLst/>
                        </a:rPr>
                        <a:t>March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2742 </a:t>
                      </a:r>
                      <a:endParaRPr lang="en-US" sz="1100">
                        <a:effectLst/>
                      </a:endParaRPr>
                    </a:p>
                    <a:p>
                      <a:pPr marL="0" marR="0" algn="ctr">
                        <a:lnSpc>
                          <a:spcPct val="107000"/>
                        </a:lnSpc>
                        <a:spcBef>
                          <a:spcPts val="0"/>
                        </a:spcBef>
                        <a:spcAft>
                          <a:spcPts val="0"/>
                        </a:spcAft>
                      </a:pPr>
                      <a:r>
                        <a:rPr lang="en-US" sz="1200">
                          <a:effectLst/>
                        </a:rPr>
                        <a:t>0.34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2713 </a:t>
                      </a:r>
                      <a:endParaRPr lang="en-US" sz="1100">
                        <a:effectLst/>
                      </a:endParaRPr>
                    </a:p>
                    <a:p>
                      <a:pPr marL="0" marR="0" algn="ctr">
                        <a:lnSpc>
                          <a:spcPct val="107000"/>
                        </a:lnSpc>
                        <a:spcBef>
                          <a:spcPts val="0"/>
                        </a:spcBef>
                        <a:spcAft>
                          <a:spcPts val="0"/>
                        </a:spcAft>
                      </a:pPr>
                      <a:r>
                        <a:rPr lang="en-US" sz="1200">
                          <a:effectLst/>
                        </a:rPr>
                        <a:t>1.04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41550561"/>
                  </a:ext>
                </a:extLst>
              </a:tr>
              <a:tr h="397718">
                <a:tc>
                  <a:txBody>
                    <a:bodyPr/>
                    <a:lstStyle/>
                    <a:p>
                      <a:pPr marL="0" marR="0">
                        <a:lnSpc>
                          <a:spcPct val="107000"/>
                        </a:lnSpc>
                        <a:spcBef>
                          <a:spcPts val="0"/>
                        </a:spcBef>
                        <a:spcAft>
                          <a:spcPts val="0"/>
                        </a:spcAft>
                      </a:pPr>
                      <a:r>
                        <a:rPr lang="en-US" sz="1200">
                          <a:effectLst/>
                        </a:rPr>
                        <a:t>April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2753 </a:t>
                      </a:r>
                      <a:endParaRPr lang="en-US" sz="1100">
                        <a:effectLst/>
                      </a:endParaRPr>
                    </a:p>
                    <a:p>
                      <a:pPr marL="0" marR="0" algn="ctr">
                        <a:lnSpc>
                          <a:spcPct val="107000"/>
                        </a:lnSpc>
                        <a:spcBef>
                          <a:spcPts val="0"/>
                        </a:spcBef>
                        <a:spcAft>
                          <a:spcPts val="0"/>
                        </a:spcAft>
                      </a:pPr>
                      <a:r>
                        <a:rPr lang="en-US" sz="1200">
                          <a:effectLst/>
                        </a:rPr>
                        <a:t>0.35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2649 </a:t>
                      </a:r>
                      <a:endParaRPr lang="en-US" sz="1100">
                        <a:effectLst/>
                      </a:endParaRPr>
                    </a:p>
                    <a:p>
                      <a:pPr marL="0" marR="0" algn="ctr">
                        <a:lnSpc>
                          <a:spcPct val="107000"/>
                        </a:lnSpc>
                        <a:spcBef>
                          <a:spcPts val="0"/>
                        </a:spcBef>
                        <a:spcAft>
                          <a:spcPts val="0"/>
                        </a:spcAft>
                      </a:pPr>
                      <a:r>
                        <a:rPr lang="en-US" sz="1200">
                          <a:effectLst/>
                        </a:rPr>
                        <a:t>1.12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34443721"/>
                  </a:ext>
                </a:extLst>
              </a:tr>
              <a:tr h="397718">
                <a:tc>
                  <a:txBody>
                    <a:bodyPr/>
                    <a:lstStyle/>
                    <a:p>
                      <a:pPr marL="0" marR="0">
                        <a:lnSpc>
                          <a:spcPct val="107000"/>
                        </a:lnSpc>
                        <a:spcBef>
                          <a:spcPts val="0"/>
                        </a:spcBef>
                        <a:spcAft>
                          <a:spcPts val="0"/>
                        </a:spcAft>
                      </a:pPr>
                      <a:r>
                        <a:rPr lang="en-US" sz="1200">
                          <a:effectLst/>
                        </a:rPr>
                        <a:t>May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2768 </a:t>
                      </a:r>
                      <a:endParaRPr lang="en-US" sz="1100">
                        <a:effectLst/>
                      </a:endParaRPr>
                    </a:p>
                    <a:p>
                      <a:pPr marL="0" marR="0" algn="ctr">
                        <a:lnSpc>
                          <a:spcPct val="107000"/>
                        </a:lnSpc>
                        <a:spcBef>
                          <a:spcPts val="0"/>
                        </a:spcBef>
                        <a:spcAft>
                          <a:spcPts val="0"/>
                        </a:spcAft>
                      </a:pPr>
                      <a:r>
                        <a:rPr lang="en-US" sz="1200">
                          <a:effectLst/>
                        </a:rPr>
                        <a:t>0.33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2584 </a:t>
                      </a:r>
                      <a:endParaRPr lang="en-US" sz="1100">
                        <a:effectLst/>
                      </a:endParaRPr>
                    </a:p>
                    <a:p>
                      <a:pPr marL="0" marR="0" algn="ctr">
                        <a:lnSpc>
                          <a:spcPct val="107000"/>
                        </a:lnSpc>
                        <a:spcBef>
                          <a:spcPts val="0"/>
                        </a:spcBef>
                        <a:spcAft>
                          <a:spcPts val="0"/>
                        </a:spcAft>
                      </a:pPr>
                      <a:r>
                        <a:rPr lang="en-US" sz="1200">
                          <a:effectLst/>
                        </a:rPr>
                        <a:t>1.09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01904817"/>
                  </a:ext>
                </a:extLst>
              </a:tr>
              <a:tr h="397718">
                <a:tc>
                  <a:txBody>
                    <a:bodyPr/>
                    <a:lstStyle/>
                    <a:p>
                      <a:pPr marL="0" marR="0">
                        <a:lnSpc>
                          <a:spcPct val="107000"/>
                        </a:lnSpc>
                        <a:spcBef>
                          <a:spcPts val="0"/>
                        </a:spcBef>
                        <a:spcAft>
                          <a:spcPts val="0"/>
                        </a:spcAft>
                      </a:pPr>
                      <a:r>
                        <a:rPr lang="en-US" sz="1200">
                          <a:effectLst/>
                        </a:rPr>
                        <a:t>June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2794 </a:t>
                      </a:r>
                      <a:endParaRPr lang="en-US" sz="1100">
                        <a:effectLst/>
                      </a:endParaRPr>
                    </a:p>
                    <a:p>
                      <a:pPr marL="0" marR="0" algn="ctr">
                        <a:lnSpc>
                          <a:spcPct val="107000"/>
                        </a:lnSpc>
                        <a:spcBef>
                          <a:spcPts val="0"/>
                        </a:spcBef>
                        <a:spcAft>
                          <a:spcPts val="0"/>
                        </a:spcAft>
                      </a:pPr>
                      <a:r>
                        <a:rPr lang="en-US" sz="1200">
                          <a:effectLst/>
                        </a:rPr>
                        <a:t>0.35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2583</a:t>
                      </a:r>
                      <a:endParaRPr lang="en-US" sz="1100">
                        <a:effectLst/>
                      </a:endParaRPr>
                    </a:p>
                    <a:p>
                      <a:pPr marL="0" marR="0" algn="ctr">
                        <a:lnSpc>
                          <a:spcPct val="107000"/>
                        </a:lnSpc>
                        <a:spcBef>
                          <a:spcPts val="0"/>
                        </a:spcBef>
                        <a:spcAft>
                          <a:spcPts val="0"/>
                        </a:spcAft>
                      </a:pPr>
                      <a:r>
                        <a:rPr lang="en-US" sz="1200">
                          <a:effectLst/>
                        </a:rPr>
                        <a:t> 1.15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6675668"/>
                  </a:ext>
                </a:extLst>
              </a:tr>
              <a:tr h="397718">
                <a:tc>
                  <a:txBody>
                    <a:bodyPr/>
                    <a:lstStyle/>
                    <a:p>
                      <a:pPr marL="0" marR="0">
                        <a:lnSpc>
                          <a:spcPct val="107000"/>
                        </a:lnSpc>
                        <a:spcBef>
                          <a:spcPts val="0"/>
                        </a:spcBef>
                        <a:spcAft>
                          <a:spcPts val="0"/>
                        </a:spcAft>
                      </a:pPr>
                      <a:r>
                        <a:rPr lang="en-US" sz="1200">
                          <a:effectLst/>
                        </a:rPr>
                        <a:t>July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2794</a:t>
                      </a:r>
                      <a:endParaRPr lang="en-US" sz="1100">
                        <a:effectLst/>
                      </a:endParaRPr>
                    </a:p>
                    <a:p>
                      <a:pPr marL="0" marR="0" algn="ctr">
                        <a:lnSpc>
                          <a:spcPct val="107000"/>
                        </a:lnSpc>
                        <a:spcBef>
                          <a:spcPts val="0"/>
                        </a:spcBef>
                        <a:spcAft>
                          <a:spcPts val="0"/>
                        </a:spcAft>
                      </a:pPr>
                      <a:r>
                        <a:rPr lang="en-US" sz="1200">
                          <a:effectLst/>
                        </a:rPr>
                        <a:t> 0.44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n = 2583</a:t>
                      </a:r>
                      <a:endParaRPr lang="en-US" sz="1100" dirty="0">
                        <a:effectLst/>
                      </a:endParaRPr>
                    </a:p>
                    <a:p>
                      <a:pPr marL="0" marR="0" algn="ctr">
                        <a:lnSpc>
                          <a:spcPct val="107000"/>
                        </a:lnSpc>
                        <a:spcBef>
                          <a:spcPts val="0"/>
                        </a:spcBef>
                        <a:spcAft>
                          <a:spcPts val="0"/>
                        </a:spcAft>
                      </a:pPr>
                      <a:r>
                        <a:rPr lang="en-US" sz="1200" dirty="0">
                          <a:effectLst/>
                        </a:rPr>
                        <a:t> 0.99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20197114"/>
                  </a:ext>
                </a:extLst>
              </a:tr>
              <a:tr h="397718">
                <a:tc>
                  <a:txBody>
                    <a:bodyPr/>
                    <a:lstStyle/>
                    <a:p>
                      <a:pPr marL="0" marR="0">
                        <a:lnSpc>
                          <a:spcPct val="107000"/>
                        </a:lnSpc>
                        <a:spcBef>
                          <a:spcPts val="0"/>
                        </a:spcBef>
                        <a:spcAft>
                          <a:spcPts val="0"/>
                        </a:spcAft>
                      </a:pPr>
                      <a:r>
                        <a:rPr lang="en-US" sz="1200">
                          <a:effectLst/>
                        </a:rPr>
                        <a:t>August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2790 </a:t>
                      </a:r>
                      <a:endParaRPr lang="en-US" sz="1100">
                        <a:effectLst/>
                      </a:endParaRPr>
                    </a:p>
                    <a:p>
                      <a:pPr marL="0" marR="0" algn="ctr">
                        <a:lnSpc>
                          <a:spcPct val="107000"/>
                        </a:lnSpc>
                        <a:spcBef>
                          <a:spcPts val="0"/>
                        </a:spcBef>
                        <a:spcAft>
                          <a:spcPts val="0"/>
                        </a:spcAft>
                      </a:pPr>
                      <a:r>
                        <a:rPr lang="en-US" sz="1200">
                          <a:effectLst/>
                        </a:rPr>
                        <a:t>0.45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2581 </a:t>
                      </a:r>
                      <a:endParaRPr lang="en-US" sz="1100">
                        <a:effectLst/>
                      </a:endParaRPr>
                    </a:p>
                    <a:p>
                      <a:pPr marL="0" marR="0" algn="ctr">
                        <a:lnSpc>
                          <a:spcPct val="107000"/>
                        </a:lnSpc>
                        <a:spcBef>
                          <a:spcPts val="0"/>
                        </a:spcBef>
                        <a:spcAft>
                          <a:spcPts val="0"/>
                        </a:spcAft>
                      </a:pPr>
                      <a:r>
                        <a:rPr lang="en-US" sz="1200">
                          <a:effectLst/>
                        </a:rPr>
                        <a:t>0.99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2363423"/>
                  </a:ext>
                </a:extLst>
              </a:tr>
              <a:tr h="397718">
                <a:tc>
                  <a:txBody>
                    <a:bodyPr/>
                    <a:lstStyle/>
                    <a:p>
                      <a:pPr marL="0" marR="0">
                        <a:lnSpc>
                          <a:spcPct val="107000"/>
                        </a:lnSpc>
                        <a:spcBef>
                          <a:spcPts val="0"/>
                        </a:spcBef>
                        <a:spcAft>
                          <a:spcPts val="0"/>
                        </a:spcAft>
                      </a:pPr>
                      <a:r>
                        <a:rPr lang="en-US" sz="1200">
                          <a:effectLst/>
                        </a:rPr>
                        <a:t>September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2787 </a:t>
                      </a:r>
                      <a:endParaRPr lang="en-US" sz="1100">
                        <a:effectLst/>
                      </a:endParaRPr>
                    </a:p>
                    <a:p>
                      <a:pPr marL="0" marR="0" algn="ctr">
                        <a:lnSpc>
                          <a:spcPct val="107000"/>
                        </a:lnSpc>
                        <a:spcBef>
                          <a:spcPts val="0"/>
                        </a:spcBef>
                        <a:spcAft>
                          <a:spcPts val="0"/>
                        </a:spcAft>
                      </a:pPr>
                      <a:r>
                        <a:rPr lang="en-US" sz="1200">
                          <a:effectLst/>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2599 </a:t>
                      </a:r>
                      <a:endParaRPr lang="en-US" sz="1100">
                        <a:effectLst/>
                      </a:endParaRPr>
                    </a:p>
                    <a:p>
                      <a:pPr marL="0" marR="0" algn="ctr">
                        <a:lnSpc>
                          <a:spcPct val="107000"/>
                        </a:lnSpc>
                        <a:spcBef>
                          <a:spcPts val="0"/>
                        </a:spcBef>
                        <a:spcAft>
                          <a:spcPts val="0"/>
                        </a:spcAft>
                      </a:pPr>
                      <a:r>
                        <a:rPr lang="en-US" sz="1200">
                          <a:effectLst/>
                        </a:rPr>
                        <a:t>0.96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34263382"/>
                  </a:ext>
                </a:extLst>
              </a:tr>
              <a:tr h="397718">
                <a:tc>
                  <a:txBody>
                    <a:bodyPr/>
                    <a:lstStyle/>
                    <a:p>
                      <a:pPr marL="0" marR="0">
                        <a:lnSpc>
                          <a:spcPct val="107000"/>
                        </a:lnSpc>
                        <a:spcBef>
                          <a:spcPts val="0"/>
                        </a:spcBef>
                        <a:spcAft>
                          <a:spcPts val="0"/>
                        </a:spcAft>
                      </a:pPr>
                      <a:r>
                        <a:rPr lang="en-US" sz="1200">
                          <a:effectLst/>
                        </a:rPr>
                        <a:t>October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2779</a:t>
                      </a:r>
                      <a:endParaRPr lang="en-US" sz="1100">
                        <a:effectLst/>
                      </a:endParaRPr>
                    </a:p>
                    <a:p>
                      <a:pPr marL="0" marR="0" algn="ctr">
                        <a:lnSpc>
                          <a:spcPct val="107000"/>
                        </a:lnSpc>
                        <a:spcBef>
                          <a:spcPts val="0"/>
                        </a:spcBef>
                        <a:spcAft>
                          <a:spcPts val="0"/>
                        </a:spcAft>
                      </a:pPr>
                      <a:r>
                        <a:rPr lang="en-US" sz="1200">
                          <a:effectLst/>
                        </a:rPr>
                        <a:t> 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2622 </a:t>
                      </a:r>
                      <a:endParaRPr lang="en-US" sz="1100">
                        <a:effectLst/>
                      </a:endParaRPr>
                    </a:p>
                    <a:p>
                      <a:pPr marL="0" marR="0" algn="ctr">
                        <a:lnSpc>
                          <a:spcPct val="107000"/>
                        </a:lnSpc>
                        <a:spcBef>
                          <a:spcPts val="0"/>
                        </a:spcBef>
                        <a:spcAft>
                          <a:spcPts val="0"/>
                        </a:spcAft>
                      </a:pPr>
                      <a:r>
                        <a:rPr lang="en-US" sz="1200">
                          <a:effectLst/>
                        </a:rPr>
                        <a:t>0.68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82449301"/>
                  </a:ext>
                </a:extLst>
              </a:tr>
              <a:tr h="397718">
                <a:tc>
                  <a:txBody>
                    <a:bodyPr/>
                    <a:lstStyle/>
                    <a:p>
                      <a:pPr marL="0" marR="0">
                        <a:lnSpc>
                          <a:spcPct val="107000"/>
                        </a:lnSpc>
                        <a:spcBef>
                          <a:spcPts val="0"/>
                        </a:spcBef>
                        <a:spcAft>
                          <a:spcPts val="0"/>
                        </a:spcAft>
                      </a:pPr>
                      <a:r>
                        <a:rPr lang="en-US" sz="1200">
                          <a:effectLst/>
                        </a:rPr>
                        <a:t>November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2781</a:t>
                      </a:r>
                      <a:endParaRPr lang="en-US" sz="1100">
                        <a:effectLst/>
                      </a:endParaRPr>
                    </a:p>
                    <a:p>
                      <a:pPr marL="0" marR="0" algn="ctr">
                        <a:lnSpc>
                          <a:spcPct val="107000"/>
                        </a:lnSpc>
                        <a:spcBef>
                          <a:spcPts val="0"/>
                        </a:spcBef>
                        <a:spcAft>
                          <a:spcPts val="0"/>
                        </a:spcAft>
                      </a:pPr>
                      <a:r>
                        <a:rPr lang="en-US" sz="1200">
                          <a:effectLst/>
                        </a:rPr>
                        <a:t> 0.68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2650 </a:t>
                      </a:r>
                      <a:endParaRPr lang="en-US" sz="1100">
                        <a:effectLst/>
                      </a:endParaRPr>
                    </a:p>
                    <a:p>
                      <a:pPr marL="0" marR="0" algn="ctr">
                        <a:lnSpc>
                          <a:spcPct val="107000"/>
                        </a:lnSpc>
                        <a:spcBef>
                          <a:spcPts val="0"/>
                        </a:spcBef>
                        <a:spcAft>
                          <a:spcPts val="0"/>
                        </a:spcAft>
                      </a:pPr>
                      <a:r>
                        <a:rPr lang="en-US" sz="1200">
                          <a:effectLst/>
                        </a:rPr>
                        <a:t>0.92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925853"/>
                  </a:ext>
                </a:extLst>
              </a:tr>
              <a:tr h="397718">
                <a:tc>
                  <a:txBody>
                    <a:bodyPr/>
                    <a:lstStyle/>
                    <a:p>
                      <a:pPr marL="0" marR="0">
                        <a:lnSpc>
                          <a:spcPct val="107000"/>
                        </a:lnSpc>
                        <a:spcBef>
                          <a:spcPts val="0"/>
                        </a:spcBef>
                        <a:spcAft>
                          <a:spcPts val="0"/>
                        </a:spcAft>
                      </a:pPr>
                      <a:r>
                        <a:rPr lang="en-US" sz="1200">
                          <a:effectLst/>
                        </a:rPr>
                        <a:t>December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2775 </a:t>
                      </a:r>
                      <a:endParaRPr lang="en-US" sz="1100">
                        <a:effectLst/>
                      </a:endParaRPr>
                    </a:p>
                    <a:p>
                      <a:pPr marL="0" marR="0" algn="ctr">
                        <a:lnSpc>
                          <a:spcPct val="107000"/>
                        </a:lnSpc>
                        <a:spcBef>
                          <a:spcPts val="0"/>
                        </a:spcBef>
                        <a:spcAft>
                          <a:spcPts val="0"/>
                        </a:spcAft>
                      </a:pPr>
                      <a:r>
                        <a:rPr lang="en-US" sz="1200">
                          <a:effectLst/>
                        </a:rPr>
                        <a:t>0.69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n = 2692 </a:t>
                      </a:r>
                      <a:endParaRPr lang="en-US" sz="1100" dirty="0">
                        <a:effectLst/>
                      </a:endParaRPr>
                    </a:p>
                    <a:p>
                      <a:pPr marL="0" marR="0" algn="ctr">
                        <a:lnSpc>
                          <a:spcPct val="107000"/>
                        </a:lnSpc>
                        <a:spcBef>
                          <a:spcPts val="0"/>
                        </a:spcBef>
                        <a:spcAft>
                          <a:spcPts val="0"/>
                        </a:spcAft>
                      </a:pPr>
                      <a:r>
                        <a:rPr lang="en-US" sz="1200" dirty="0">
                          <a:effectLst/>
                        </a:rPr>
                        <a:t>1.1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46762428"/>
                  </a:ext>
                </a:extLst>
              </a:tr>
            </a:tbl>
          </a:graphicData>
        </a:graphic>
      </p:graphicFrame>
    </p:spTree>
    <p:extLst>
      <p:ext uri="{BB962C8B-B14F-4D97-AF65-F5344CB8AC3E}">
        <p14:creationId xmlns:p14="http://schemas.microsoft.com/office/powerpoint/2010/main" val="3319925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r>
              <a:rPr lang="en-US" b="1" dirty="0"/>
              <a:t>Service delivery from staff perspective</a:t>
            </a:r>
          </a:p>
          <a:p>
            <a:pPr>
              <a:buFontTx/>
              <a:buChar char="-"/>
            </a:pPr>
            <a:r>
              <a:rPr lang="en-US" dirty="0"/>
              <a:t>Extra work and pressure from fee collection</a:t>
            </a:r>
          </a:p>
          <a:p>
            <a:pPr>
              <a:buFontTx/>
              <a:buChar char="-"/>
            </a:pPr>
            <a:r>
              <a:rPr lang="en-US" dirty="0"/>
              <a:t>Service quality remained at almost the same level</a:t>
            </a:r>
          </a:p>
          <a:p>
            <a:pPr marL="0" indent="0">
              <a:buNone/>
            </a:pPr>
            <a:r>
              <a:rPr lang="en-US" sz="2000" i="1" dirty="0"/>
              <a:t>“…I think the provided services are still the same, same as before fee collection. It means that service time and quality are the same, no change….” </a:t>
            </a:r>
            <a:r>
              <a:rPr lang="en-US" sz="2000" dirty="0"/>
              <a:t>(Nurse) </a:t>
            </a:r>
          </a:p>
          <a:p>
            <a:pPr marL="0" indent="0">
              <a:spcAft>
                <a:spcPts val="600"/>
              </a:spcAft>
              <a:buNone/>
            </a:pPr>
            <a:r>
              <a:rPr lang="en-US" sz="2000" i="1" dirty="0"/>
              <a:t> “..All clinic sectors serving patients don’t have much change, other than now higher working intensiveness because the counseling sector has to increase counseling sessions for patients on fee collection. The examination room also has more work to do now, because patients often skip doses during the time of late payment. But I think it is not much relevant to service quality…” </a:t>
            </a:r>
            <a:r>
              <a:rPr lang="en-US" sz="2000" dirty="0"/>
              <a:t>(Receptionist)</a:t>
            </a:r>
          </a:p>
          <a:p>
            <a:pPr marL="0" indent="0">
              <a:buNone/>
            </a:pPr>
            <a:endParaRPr lang="en-US" dirty="0"/>
          </a:p>
        </p:txBody>
      </p:sp>
    </p:spTree>
    <p:extLst>
      <p:ext uri="{BB962C8B-B14F-4D97-AF65-F5344CB8AC3E}">
        <p14:creationId xmlns:p14="http://schemas.microsoft.com/office/powerpoint/2010/main" val="3997867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a:xfrm>
            <a:off x="71775" y="1008134"/>
            <a:ext cx="8229600" cy="4983163"/>
          </a:xfrm>
        </p:spPr>
        <p:txBody>
          <a:bodyPr/>
          <a:lstStyle/>
          <a:p>
            <a:r>
              <a:rPr lang="en-US" b="1" dirty="0"/>
              <a:t>Patient satisfaction</a:t>
            </a:r>
          </a:p>
          <a:p>
            <a:endParaRPr lang="en-US" b="1" dirty="0"/>
          </a:p>
        </p:txBody>
      </p:sp>
      <p:graphicFrame>
        <p:nvGraphicFramePr>
          <p:cNvPr id="4" name="Chart 3"/>
          <p:cNvGraphicFramePr/>
          <p:nvPr>
            <p:extLst>
              <p:ext uri="{D42A27DB-BD31-4B8C-83A1-F6EECF244321}">
                <p14:modId xmlns:p14="http://schemas.microsoft.com/office/powerpoint/2010/main" val="636252323"/>
              </p:ext>
            </p:extLst>
          </p:nvPr>
        </p:nvGraphicFramePr>
        <p:xfrm>
          <a:off x="750627" y="1404302"/>
          <a:ext cx="7219666" cy="4505045"/>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71775" y="5761613"/>
            <a:ext cx="8229600" cy="388696"/>
          </a:xfrm>
          <a:prstGeom prst="rect">
            <a:avLst/>
          </a:prstGeom>
        </p:spPr>
        <p:txBody>
          <a:bodyPr wrap="square">
            <a:spAutoFit/>
          </a:bodyPr>
          <a:lstStyle/>
          <a:p>
            <a:pPr marL="457200" marR="0">
              <a:lnSpc>
                <a:spcPct val="107000"/>
              </a:lnSpc>
              <a:spcBef>
                <a:spcPts val="0"/>
              </a:spcBef>
              <a:spcAft>
                <a:spcPts val="0"/>
              </a:spcAft>
            </a:pPr>
            <a:r>
              <a:rPr lang="en-US" dirty="0">
                <a:latin typeface="+mj-lt"/>
                <a:ea typeface="Calibri" panose="020F0502020204030204" pitchFamily="34" charset="0"/>
                <a:cs typeface="Times New Roman" panose="02020603050405020304" pitchFamily="18" charset="0"/>
              </a:rPr>
              <a:t>Figure 2. Proportions of patients unsatisfied with services in five serial surveys</a:t>
            </a:r>
            <a:endParaRPr lang="en-US" sz="1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7531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lstStyle/>
          <a:p>
            <a:r>
              <a:rPr lang="en-US" b="1" dirty="0"/>
              <a:t>Patient satisfaction</a:t>
            </a:r>
          </a:p>
          <a:p>
            <a:endParaRPr lang="en-US" b="1" dirty="0"/>
          </a:p>
        </p:txBody>
      </p:sp>
      <p:graphicFrame>
        <p:nvGraphicFramePr>
          <p:cNvPr id="6" name="Table 5"/>
          <p:cNvGraphicFramePr>
            <a:graphicFrameLocks noGrp="1"/>
          </p:cNvGraphicFramePr>
          <p:nvPr>
            <p:extLst>
              <p:ext uri="{D42A27DB-BD31-4B8C-83A1-F6EECF244321}">
                <p14:modId xmlns:p14="http://schemas.microsoft.com/office/powerpoint/2010/main" val="51938471"/>
              </p:ext>
            </p:extLst>
          </p:nvPr>
        </p:nvGraphicFramePr>
        <p:xfrm>
          <a:off x="723392" y="1600190"/>
          <a:ext cx="7963405" cy="4165868"/>
        </p:xfrm>
        <a:graphic>
          <a:graphicData uri="http://schemas.openxmlformats.org/drawingml/2006/table">
            <a:tbl>
              <a:tblPr>
                <a:tableStyleId>{5C22544A-7EE6-4342-B048-85BDC9FD1C3A}</a:tableStyleId>
              </a:tblPr>
              <a:tblGrid>
                <a:gridCol w="1784901">
                  <a:extLst>
                    <a:ext uri="{9D8B030D-6E8A-4147-A177-3AD203B41FA5}">
                      <a16:colId xmlns:a16="http://schemas.microsoft.com/office/drawing/2014/main" val="3297188096"/>
                    </a:ext>
                  </a:extLst>
                </a:gridCol>
                <a:gridCol w="1420152">
                  <a:extLst>
                    <a:ext uri="{9D8B030D-6E8A-4147-A177-3AD203B41FA5}">
                      <a16:colId xmlns:a16="http://schemas.microsoft.com/office/drawing/2014/main" val="4239932295"/>
                    </a:ext>
                  </a:extLst>
                </a:gridCol>
                <a:gridCol w="1327256">
                  <a:extLst>
                    <a:ext uri="{9D8B030D-6E8A-4147-A177-3AD203B41FA5}">
                      <a16:colId xmlns:a16="http://schemas.microsoft.com/office/drawing/2014/main" val="1351531169"/>
                    </a:ext>
                  </a:extLst>
                </a:gridCol>
                <a:gridCol w="1104156">
                  <a:extLst>
                    <a:ext uri="{9D8B030D-6E8A-4147-A177-3AD203B41FA5}">
                      <a16:colId xmlns:a16="http://schemas.microsoft.com/office/drawing/2014/main" val="2393420334"/>
                    </a:ext>
                  </a:extLst>
                </a:gridCol>
                <a:gridCol w="1183241">
                  <a:extLst>
                    <a:ext uri="{9D8B030D-6E8A-4147-A177-3AD203B41FA5}">
                      <a16:colId xmlns:a16="http://schemas.microsoft.com/office/drawing/2014/main" val="4028656221"/>
                    </a:ext>
                  </a:extLst>
                </a:gridCol>
                <a:gridCol w="1143699">
                  <a:extLst>
                    <a:ext uri="{9D8B030D-6E8A-4147-A177-3AD203B41FA5}">
                      <a16:colId xmlns:a16="http://schemas.microsoft.com/office/drawing/2014/main" val="1601523826"/>
                    </a:ext>
                  </a:extLst>
                </a:gridCol>
              </a:tblGrid>
              <a:tr h="973184">
                <a:tc>
                  <a:txBody>
                    <a:bodyPr/>
                    <a:lstStyle/>
                    <a:p>
                      <a:pPr marL="0" marR="0" algn="ctr">
                        <a:lnSpc>
                          <a:spcPct val="107000"/>
                        </a:lnSpc>
                        <a:spcBef>
                          <a:spcPts val="0"/>
                        </a:spcBef>
                        <a:spcAft>
                          <a:spcPts val="800"/>
                        </a:spcAft>
                      </a:pPr>
                      <a:r>
                        <a:rPr lang="en-US" sz="2000" b="1" dirty="0">
                          <a:effectLst/>
                        </a:rPr>
                        <a:t>Service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2000" b="1" dirty="0">
                          <a:effectLst/>
                        </a:rPr>
                        <a:t>Very dissatisfied</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effectLst/>
                        </a:rPr>
                        <a:t>Dissatisfied</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effectLst/>
                        </a:rPr>
                        <a:t>Average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effectLst/>
                        </a:rPr>
                        <a:t>Satisfied</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effectLst/>
                        </a:rPr>
                        <a:t>Very satisfied</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extLst>
                  <a:ext uri="{0D108BD9-81ED-4DB2-BD59-A6C34878D82A}">
                    <a16:rowId xmlns:a16="http://schemas.microsoft.com/office/drawing/2014/main" val="6196673"/>
                  </a:ext>
                </a:extLst>
              </a:tr>
              <a:tr h="762497">
                <a:tc>
                  <a:txBody>
                    <a:bodyPr/>
                    <a:lstStyle/>
                    <a:p>
                      <a:pPr marL="0" marR="0" algn="ctr">
                        <a:lnSpc>
                          <a:spcPct val="107000"/>
                        </a:lnSpc>
                        <a:spcBef>
                          <a:spcPts val="0"/>
                        </a:spcBef>
                        <a:spcAft>
                          <a:spcPts val="800"/>
                        </a:spcAft>
                      </a:pPr>
                      <a:r>
                        <a:rPr lang="en-US" sz="2000">
                          <a:effectLst/>
                        </a:rPr>
                        <a:t>Reception-administration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21.9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45.3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dirty="0">
                          <a:effectLst/>
                        </a:rPr>
                        <a:t>26.8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67247266"/>
                  </a:ext>
                </a:extLst>
              </a:tr>
              <a:tr h="665885">
                <a:tc>
                  <a:txBody>
                    <a:bodyPr/>
                    <a:lstStyle/>
                    <a:p>
                      <a:pPr marL="0" marR="0" algn="ctr">
                        <a:lnSpc>
                          <a:spcPct val="107000"/>
                        </a:lnSpc>
                        <a:spcBef>
                          <a:spcPts val="0"/>
                        </a:spcBef>
                        <a:spcAft>
                          <a:spcPts val="800"/>
                        </a:spcAft>
                      </a:pPr>
                      <a:r>
                        <a:rPr lang="en-US" sz="2000">
                          <a:effectLst/>
                        </a:rPr>
                        <a:t>Medical examination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20.2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18700519"/>
                  </a:ext>
                </a:extLst>
              </a:tr>
              <a:tr h="376915">
                <a:tc>
                  <a:txBody>
                    <a:bodyPr/>
                    <a:lstStyle/>
                    <a:p>
                      <a:pPr marL="0" marR="0" algn="ctr">
                        <a:lnSpc>
                          <a:spcPct val="107000"/>
                        </a:lnSpc>
                        <a:spcBef>
                          <a:spcPts val="0"/>
                        </a:spcBef>
                        <a:spcAft>
                          <a:spcPts val="800"/>
                        </a:spcAft>
                      </a:pPr>
                      <a:r>
                        <a:rPr lang="en-US" sz="2000">
                          <a:effectLst/>
                        </a:rPr>
                        <a:t>Counseling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47.6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52978722"/>
                  </a:ext>
                </a:extLst>
              </a:tr>
              <a:tr h="665885">
                <a:tc>
                  <a:txBody>
                    <a:bodyPr/>
                    <a:lstStyle/>
                    <a:p>
                      <a:pPr marL="0" marR="0" algn="ctr">
                        <a:lnSpc>
                          <a:spcPct val="107000"/>
                        </a:lnSpc>
                        <a:spcBef>
                          <a:spcPts val="0"/>
                        </a:spcBef>
                        <a:spcAft>
                          <a:spcPts val="800"/>
                        </a:spcAft>
                      </a:pPr>
                      <a:r>
                        <a:rPr lang="en-US" sz="2000">
                          <a:effectLst/>
                        </a:rPr>
                        <a:t>Methadone dispensing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0574833"/>
                  </a:ext>
                </a:extLst>
              </a:tr>
              <a:tr h="387746">
                <a:tc>
                  <a:txBody>
                    <a:bodyPr/>
                    <a:lstStyle/>
                    <a:p>
                      <a:pPr marL="0" marR="0" algn="ctr">
                        <a:lnSpc>
                          <a:spcPct val="107000"/>
                        </a:lnSpc>
                        <a:spcBef>
                          <a:spcPts val="0"/>
                        </a:spcBef>
                        <a:spcAft>
                          <a:spcPts val="800"/>
                        </a:spcAft>
                      </a:pPr>
                      <a:r>
                        <a:rPr lang="en-US" sz="2000">
                          <a:effectLst/>
                        </a:rPr>
                        <a:t>Security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25.9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34870606"/>
                  </a:ext>
                </a:extLst>
              </a:tr>
              <a:tr h="332076">
                <a:tc>
                  <a:txBody>
                    <a:bodyPr/>
                    <a:lstStyle/>
                    <a:p>
                      <a:pPr marL="0" marR="0" algn="ctr">
                        <a:lnSpc>
                          <a:spcPct val="107000"/>
                        </a:lnSpc>
                        <a:spcBef>
                          <a:spcPts val="0"/>
                        </a:spcBef>
                        <a:spcAft>
                          <a:spcPts val="800"/>
                        </a:spcAft>
                      </a:pPr>
                      <a:r>
                        <a:rPr lang="en-US" sz="2000">
                          <a:effectLst/>
                        </a:rPr>
                        <a:t>Cleaning</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3.7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3.5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dirty="0">
                          <a:effectLst/>
                        </a:rPr>
                        <a:t>21.4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699191217"/>
                  </a:ext>
                </a:extLst>
              </a:tr>
            </a:tbl>
          </a:graphicData>
        </a:graphic>
      </p:graphicFrame>
      <p:sp>
        <p:nvSpPr>
          <p:cNvPr id="7" name="Rectangle 6"/>
          <p:cNvSpPr/>
          <p:nvPr/>
        </p:nvSpPr>
        <p:spPr>
          <a:xfrm>
            <a:off x="1815152" y="5766058"/>
            <a:ext cx="5909479" cy="388696"/>
          </a:xfrm>
          <a:prstGeom prst="rect">
            <a:avLst/>
          </a:prstGeom>
        </p:spPr>
        <p:txBody>
          <a:bodyPr wrap="square">
            <a:spAutoFit/>
          </a:bodyPr>
          <a:lstStyle/>
          <a:p>
            <a:pPr marL="0" marR="0">
              <a:lnSpc>
                <a:spcPct val="107000"/>
              </a:lnSpc>
              <a:spcBef>
                <a:spcPts val="600"/>
              </a:spcBef>
              <a:spcAft>
                <a:spcPts val="600"/>
              </a:spcAft>
            </a:pPr>
            <a:r>
              <a:rPr lang="en-US" dirty="0">
                <a:latin typeface="+mj-lt"/>
                <a:ea typeface="Calibri" panose="020F0502020204030204" pitchFamily="34" charset="0"/>
                <a:cs typeface="Times New Roman" panose="02020603050405020304" pitchFamily="18" charset="0"/>
              </a:rPr>
              <a:t>Table 4. Proportions of patient satisfaction by service in 2014</a:t>
            </a:r>
            <a:endParaRPr lang="en-US" sz="1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9659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8"/>
          <p:cNvSpPr>
            <a:spLocks noGrp="1"/>
          </p:cNvSpPr>
          <p:nvPr>
            <p:ph type="title"/>
          </p:nvPr>
        </p:nvSpPr>
        <p:spPr/>
        <p:txBody>
          <a:bodyPr/>
          <a:lstStyle/>
          <a:p>
            <a:pPr eaLnBrk="1" hangingPunct="1"/>
            <a:r>
              <a:rPr lang="en-US" altLang="en-US" dirty="0">
                <a:cs typeface="Geneva" pitchFamily="34" charset="0"/>
              </a:rPr>
              <a:t>INTRODUCTION</a:t>
            </a:r>
          </a:p>
        </p:txBody>
      </p:sp>
      <p:sp>
        <p:nvSpPr>
          <p:cNvPr id="5123" name="Content Placeholder 19"/>
          <p:cNvSpPr>
            <a:spLocks noGrp="1"/>
          </p:cNvSpPr>
          <p:nvPr>
            <p:ph idx="1"/>
          </p:nvPr>
        </p:nvSpPr>
        <p:spPr>
          <a:xfrm>
            <a:off x="211138" y="984250"/>
            <a:ext cx="8229600" cy="4983163"/>
          </a:xfrm>
        </p:spPr>
        <p:txBody>
          <a:bodyPr/>
          <a:lstStyle/>
          <a:p>
            <a:pPr eaLnBrk="1" hangingPunct="1"/>
            <a:r>
              <a:rPr lang="en-US" sz="2600" dirty="0"/>
              <a:t>The national Methadone Maintenance Treatment program: 51,318 patients at 280 clinics in 63/63 cities/provinces by March 31, 2017.</a:t>
            </a:r>
            <a:endParaRPr lang="pt-BR" sz="2600" dirty="0"/>
          </a:p>
          <a:p>
            <a:pPr eaLnBrk="1" hangingPunct="1"/>
            <a:r>
              <a:rPr lang="en-US" altLang="en-US" sz="2600" dirty="0">
                <a:cs typeface="Geneva" pitchFamily="34" charset="0"/>
              </a:rPr>
              <a:t>Funding primarily used to depend on international donors </a:t>
            </a:r>
            <a:r>
              <a:rPr lang="en-US" altLang="en-US" sz="2600" dirty="0">
                <a:cs typeface="Geneva" pitchFamily="34" charset="0"/>
                <a:sym typeface="Wingdings" panose="05000000000000000000" pitchFamily="2" charset="2"/>
              </a:rPr>
              <a:t> free service</a:t>
            </a:r>
          </a:p>
          <a:p>
            <a:pPr eaLnBrk="1" hangingPunct="1"/>
            <a:r>
              <a:rPr lang="en-US" altLang="en-US" sz="2600" dirty="0">
                <a:cs typeface="Geneva" pitchFamily="34" charset="0"/>
                <a:sym typeface="Wingdings" panose="05000000000000000000" pitchFamily="2" charset="2"/>
              </a:rPr>
              <a:t>The first co-pay clinic was open in Hai Phong in 2011, 8,000 VND per day regardless of dose</a:t>
            </a:r>
          </a:p>
          <a:p>
            <a:pPr eaLnBrk="1" hangingPunct="1"/>
            <a:r>
              <a:rPr lang="en-US" altLang="en-US" sz="2600" dirty="0">
                <a:cs typeface="Geneva" pitchFamily="34" charset="0"/>
              </a:rPr>
              <a:t>Vietnam became middle-income country</a:t>
            </a:r>
            <a:r>
              <a:rPr lang="en-US" altLang="en-US" sz="2600" baseline="30000" dirty="0">
                <a:cs typeface="Geneva" pitchFamily="34" charset="0"/>
              </a:rPr>
              <a:t> </a:t>
            </a:r>
            <a:r>
              <a:rPr lang="en-US" altLang="en-US" sz="2600" dirty="0">
                <a:cs typeface="Geneva" pitchFamily="34" charset="0"/>
              </a:rPr>
              <a:t>since 2012 </a:t>
            </a:r>
            <a:r>
              <a:rPr lang="en-US" altLang="en-US" sz="2600" dirty="0">
                <a:cs typeface="Geneva" pitchFamily="34" charset="0"/>
                <a:sym typeface="Wingdings" panose="05000000000000000000" pitchFamily="2" charset="2"/>
              </a:rPr>
              <a:t> funding declined  MMT service needed to be transitioned from free to co-pay model to cover for operation cost </a:t>
            </a:r>
            <a:endParaRPr lang="en-US" altLang="en-US" sz="2600" dirty="0">
              <a:cs typeface="Geneva" pitchFamily="34" charset="0"/>
            </a:endParaRPr>
          </a:p>
          <a:p>
            <a:pPr eaLnBrk="1" hangingPunct="1"/>
            <a:endParaRPr lang="en-US" altLang="en-US" sz="2600" dirty="0">
              <a:cs typeface="Genev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a:xfrm>
            <a:off x="71774" y="1143000"/>
            <a:ext cx="8615025" cy="4983163"/>
          </a:xfrm>
        </p:spPr>
        <p:txBody>
          <a:bodyPr/>
          <a:lstStyle/>
          <a:p>
            <a:r>
              <a:rPr lang="en-US" b="1" dirty="0"/>
              <a:t>Patient satisfaction</a:t>
            </a:r>
          </a:p>
          <a:p>
            <a:pPr marL="0" indent="0">
              <a:buNone/>
            </a:pPr>
            <a:r>
              <a:rPr lang="en-US" sz="2400" dirty="0"/>
              <a:t>Changes in patients’ attitude at the start of fee collection: frustration, poor behaviors (foul words, threaten clinic staff, etc.)</a:t>
            </a:r>
            <a:endParaRPr lang="en-US" sz="2400" b="1" dirty="0"/>
          </a:p>
          <a:p>
            <a:r>
              <a:rPr lang="en-US" sz="2000" i="1" dirty="0"/>
              <a:t>In previous time, all services in the clinic were free and there was no problem in the relationship (between patients and staff). When treatment fee is collected we have to remind patients often. Regular reminders make patients feel annoyed….They heap insults on us… Some even attacked us." </a:t>
            </a:r>
            <a:r>
              <a:rPr lang="en-US" sz="2000" dirty="0"/>
              <a:t>(Nurse)</a:t>
            </a:r>
          </a:p>
          <a:p>
            <a:r>
              <a:rPr lang="en-US" sz="2000" i="1" dirty="0"/>
              <a:t>“..We reminded them if they had not paid the fee, they often talked back to us with abusing words… Some patients show good cooperation, they pay on the 1st day every month, some even pay for 2-3 months of treatment at once. Other show strong objection, they say they don’t want to pay, they won’t pay even if they have enough money. Many patients threatened clinic staff that they will be attacked when they are outside of the clinic….They haven’t done so, but the threats are heard often.”</a:t>
            </a:r>
            <a:r>
              <a:rPr lang="en-US" sz="2000" b="1" i="1" dirty="0"/>
              <a:t> </a:t>
            </a:r>
            <a:r>
              <a:rPr lang="en-US" sz="2000" dirty="0"/>
              <a:t>(Receptionist)</a:t>
            </a:r>
          </a:p>
          <a:p>
            <a:endParaRPr lang="en-US" sz="2000" b="1" dirty="0"/>
          </a:p>
        </p:txBody>
      </p:sp>
    </p:spTree>
    <p:extLst>
      <p:ext uri="{BB962C8B-B14F-4D97-AF65-F5344CB8AC3E}">
        <p14:creationId xmlns:p14="http://schemas.microsoft.com/office/powerpoint/2010/main" val="2817094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pPr lvl="1">
              <a:buFont typeface="Wingdings" panose="05000000000000000000" pitchFamily="2" charset="2"/>
              <a:buChar char="§"/>
            </a:pPr>
            <a:r>
              <a:rPr lang="en-US" dirty="0"/>
              <a:t>Drop-out rate and missed dose ration slightly </a:t>
            </a:r>
            <a:r>
              <a:rPr lang="en-US" dirty="0" err="1"/>
              <a:t>incresead</a:t>
            </a:r>
            <a:r>
              <a:rPr lang="en-US" dirty="0"/>
              <a:t> during the transition </a:t>
            </a:r>
          </a:p>
          <a:p>
            <a:pPr lvl="1">
              <a:buFont typeface="Wingdings" panose="05000000000000000000" pitchFamily="2" charset="2"/>
              <a:buChar char="§"/>
            </a:pPr>
            <a:r>
              <a:rPr lang="en-US" dirty="0"/>
              <a:t>However, insufficient evidence to determine how much effect on patient adherence was attributed to co-payment </a:t>
            </a:r>
          </a:p>
          <a:p>
            <a:pPr lvl="1">
              <a:buFont typeface="Wingdings" panose="05000000000000000000" pitchFamily="2" charset="2"/>
              <a:buChar char="§"/>
            </a:pPr>
            <a:r>
              <a:rPr lang="en-US" dirty="0"/>
              <a:t>Daily payment for MMT put a strain on patients, especially for those who do not have stable income.</a:t>
            </a:r>
          </a:p>
          <a:p>
            <a:pPr lvl="1">
              <a:buFont typeface="Wingdings" panose="05000000000000000000" pitchFamily="2" charset="2"/>
              <a:buChar char="§"/>
            </a:pPr>
            <a:r>
              <a:rPr lang="en-US" dirty="0"/>
              <a:t>Service delivery remained unchanged after the application of fee policy</a:t>
            </a:r>
          </a:p>
          <a:p>
            <a:pPr lvl="1">
              <a:buFont typeface="Wingdings" panose="05000000000000000000" pitchFamily="2" charset="2"/>
              <a:buChar char="§"/>
            </a:pPr>
            <a:r>
              <a:rPr lang="en-US" dirty="0"/>
              <a:t> The fee policy created certain pressure and more workload for clinic staff </a:t>
            </a:r>
          </a:p>
        </p:txBody>
      </p:sp>
    </p:spTree>
    <p:extLst>
      <p:ext uri="{BB962C8B-B14F-4D97-AF65-F5344CB8AC3E}">
        <p14:creationId xmlns:p14="http://schemas.microsoft.com/office/powerpoint/2010/main" val="3775687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lstStyle/>
          <a:p>
            <a:pPr lvl="1">
              <a:buFont typeface="Wingdings" panose="05000000000000000000" pitchFamily="2" charset="2"/>
              <a:buChar char="§"/>
            </a:pPr>
            <a:r>
              <a:rPr lang="en-US" sz="2800" dirty="0"/>
              <a:t>Additional staff in charge of fee collection in order to reduce the burden on clinic staff during the payment period.</a:t>
            </a:r>
          </a:p>
          <a:p>
            <a:pPr lvl="1">
              <a:buFont typeface="Wingdings" panose="05000000000000000000" pitchFamily="2" charset="2"/>
              <a:buChar char="§"/>
            </a:pPr>
            <a:r>
              <a:rPr lang="en-US" sz="2800" dirty="0"/>
              <a:t>Consider to expand the eligible criteria for subsidized beneficiaries or to simplify the procedures for applying subsidy.</a:t>
            </a:r>
          </a:p>
          <a:p>
            <a:pPr lvl="1">
              <a:buFont typeface="Wingdings" panose="05000000000000000000" pitchFamily="2" charset="2"/>
              <a:buChar char="§"/>
            </a:pPr>
            <a:r>
              <a:rPr lang="en-US" sz="2800" dirty="0"/>
              <a:t>Develop regulations or procedures to handle those who do not pay the fees to avoid unnecessary drop-out.</a:t>
            </a:r>
          </a:p>
        </p:txBody>
      </p:sp>
    </p:spTree>
    <p:extLst>
      <p:ext uri="{BB962C8B-B14F-4D97-AF65-F5344CB8AC3E}">
        <p14:creationId xmlns:p14="http://schemas.microsoft.com/office/powerpoint/2010/main" val="969746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87918" y="1395412"/>
            <a:ext cx="7170280" cy="1470025"/>
          </a:xfrm>
        </p:spPr>
        <p:txBody>
          <a:bodyPr/>
          <a:lstStyle/>
          <a:p>
            <a:pPr algn="ctr"/>
            <a:r>
              <a:rPr lang="en-US" sz="4000" dirty="0"/>
              <a:t>THANK YOU!</a:t>
            </a:r>
          </a:p>
        </p:txBody>
      </p:sp>
      <p:sp>
        <p:nvSpPr>
          <p:cNvPr id="5" name="Subtitle 4"/>
          <p:cNvSpPr>
            <a:spLocks noGrp="1"/>
          </p:cNvSpPr>
          <p:nvPr>
            <p:ph type="subTitle" idx="1"/>
          </p:nvPr>
        </p:nvSpPr>
        <p:spPr>
          <a:xfrm>
            <a:off x="1287919" y="3409406"/>
            <a:ext cx="7170279" cy="1828800"/>
          </a:xfrm>
        </p:spPr>
        <p:txBody>
          <a:bodyPr>
            <a:normAutofit/>
          </a:bodyPr>
          <a:lstStyle/>
          <a:p>
            <a:r>
              <a:rPr lang="en-US" dirty="0"/>
              <a:t>Contact:</a:t>
            </a:r>
          </a:p>
          <a:p>
            <a:r>
              <a:rPr lang="en-US" dirty="0"/>
              <a:t>Nguyen To Nhu, MD, PhD</a:t>
            </a:r>
          </a:p>
          <a:p>
            <a:r>
              <a:rPr lang="en-US" dirty="0"/>
              <a:t>Technical Director, USAID SHIFT Project</a:t>
            </a:r>
          </a:p>
          <a:p>
            <a:r>
              <a:rPr lang="en-US" dirty="0"/>
              <a:t>Deputy Country Director, FHI 360 Vietnam</a:t>
            </a:r>
          </a:p>
          <a:p>
            <a:r>
              <a:rPr lang="en-US" dirty="0"/>
              <a:t>tonhu@fhi360.org</a:t>
            </a:r>
          </a:p>
        </p:txBody>
      </p:sp>
    </p:spTree>
    <p:extLst>
      <p:ext uri="{BB962C8B-B14F-4D97-AF65-F5344CB8AC3E}">
        <p14:creationId xmlns:p14="http://schemas.microsoft.com/office/powerpoint/2010/main" val="326901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C4486-4564-4BD4-8352-2F5EBA2AFF8F}"/>
              </a:ext>
            </a:extLst>
          </p:cNvPr>
          <p:cNvSpPr>
            <a:spLocks noGrp="1"/>
          </p:cNvSpPr>
          <p:nvPr>
            <p:ph type="title"/>
          </p:nvPr>
        </p:nvSpPr>
        <p:spPr/>
        <p:txBody>
          <a:bodyPr/>
          <a:lstStyle/>
          <a:p>
            <a:r>
              <a:rPr lang="en-US" altLang="en-US" dirty="0">
                <a:cs typeface="Geneva" pitchFamily="34" charset="0"/>
              </a:rPr>
              <a:t>INTRODUCTION</a:t>
            </a:r>
            <a:endParaRPr lang="en-US" dirty="0"/>
          </a:p>
        </p:txBody>
      </p:sp>
      <p:sp>
        <p:nvSpPr>
          <p:cNvPr id="3" name="Content Placeholder 2">
            <a:extLst>
              <a:ext uri="{FF2B5EF4-FFF2-40B4-BE49-F238E27FC236}">
                <a16:creationId xmlns:a16="http://schemas.microsoft.com/office/drawing/2014/main" id="{5555E46F-4D86-415A-BE44-580C07C6EE11}"/>
              </a:ext>
            </a:extLst>
          </p:cNvPr>
          <p:cNvSpPr>
            <a:spLocks noGrp="1"/>
          </p:cNvSpPr>
          <p:nvPr>
            <p:ph idx="1"/>
          </p:nvPr>
        </p:nvSpPr>
        <p:spPr/>
        <p:txBody>
          <a:bodyPr/>
          <a:lstStyle/>
          <a:p>
            <a:r>
              <a:rPr lang="en-US" dirty="0"/>
              <a:t>Since 2011, Hai Phong had developed a sustainability plan for the expansion of MMT program, committed to providing 30%, 70% and 100% cost for MMT program in 2012, 2013 and 2014</a:t>
            </a:r>
          </a:p>
          <a:p>
            <a:r>
              <a:rPr lang="en-US" dirty="0"/>
              <a:t>Hai Phong People’s Committee issued Decision 2574/ QD-UBND dated Dec 26, 2013 regulated a provisional fee of VND 10,000 VND per person per day for all State-run clinics, effective from January 2014 (some special cases were subsidized 80%)</a:t>
            </a:r>
          </a:p>
        </p:txBody>
      </p:sp>
    </p:spTree>
    <p:extLst>
      <p:ext uri="{BB962C8B-B14F-4D97-AF65-F5344CB8AC3E}">
        <p14:creationId xmlns:p14="http://schemas.microsoft.com/office/powerpoint/2010/main" val="31618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QUESTIONS</a:t>
            </a:r>
          </a:p>
        </p:txBody>
      </p:sp>
      <p:sp>
        <p:nvSpPr>
          <p:cNvPr id="3" name="Content Placeholder 2"/>
          <p:cNvSpPr>
            <a:spLocks noGrp="1"/>
          </p:cNvSpPr>
          <p:nvPr>
            <p:ph idx="1"/>
          </p:nvPr>
        </p:nvSpPr>
        <p:spPr/>
        <p:txBody>
          <a:bodyPr/>
          <a:lstStyle/>
          <a:p>
            <a:r>
              <a:rPr lang="en-US" dirty="0"/>
              <a:t>How has patient adherence been changed during the model shift in terms of (1) drop-out and (2) missed-dose?</a:t>
            </a:r>
          </a:p>
          <a:p>
            <a:r>
              <a:rPr lang="en-US" dirty="0"/>
              <a:t>How has service quality been change from clinic staff and patients’ perspectives?</a:t>
            </a:r>
          </a:p>
        </p:txBody>
      </p:sp>
    </p:spTree>
    <p:extLst>
      <p:ext uri="{BB962C8B-B14F-4D97-AF65-F5344CB8AC3E}">
        <p14:creationId xmlns:p14="http://schemas.microsoft.com/office/powerpoint/2010/main" val="167888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r>
              <a:rPr lang="en-US" b="1" dirty="0"/>
              <a:t>STUDY SITE: </a:t>
            </a:r>
            <a:r>
              <a:rPr lang="en-US" b="1" dirty="0">
                <a:solidFill>
                  <a:schemeClr val="accent1">
                    <a:lumMod val="75000"/>
                  </a:schemeClr>
                </a:solidFill>
              </a:rPr>
              <a:t>HAI PHONG CITY</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692577720"/>
              </p:ext>
            </p:extLst>
          </p:nvPr>
        </p:nvGraphicFramePr>
        <p:xfrm>
          <a:off x="1672047" y="1716652"/>
          <a:ext cx="6231969" cy="4409511"/>
        </p:xfrm>
        <a:graphic>
          <a:graphicData uri="http://schemas.openxmlformats.org/presentationml/2006/ole">
            <mc:AlternateContent xmlns:mc="http://schemas.openxmlformats.org/markup-compatibility/2006">
              <mc:Choice xmlns:v="urn:schemas-microsoft-com:vml" Requires="v">
                <p:oleObj spid="_x0000_s2091" name="Acrobat Document" r:id="rId4" imgW="11334547" imgH="8019997" progId="AcroExch.Document.7">
                  <p:embed/>
                </p:oleObj>
              </mc:Choice>
              <mc:Fallback>
                <p:oleObj name="Acrobat Document" r:id="rId4" imgW="11334547" imgH="8019997" progId="AcroExch.Document.7">
                  <p:embed/>
                  <p:pic>
                    <p:nvPicPr>
                      <p:cNvPr id="5" name="Object 4"/>
                      <p:cNvPicPr/>
                      <p:nvPr/>
                    </p:nvPicPr>
                    <p:blipFill>
                      <a:blip r:embed="rId5"/>
                      <a:stretch>
                        <a:fillRect/>
                      </a:stretch>
                    </p:blipFill>
                    <p:spPr>
                      <a:xfrm>
                        <a:off x="1672047" y="1716652"/>
                        <a:ext cx="6231969" cy="4409511"/>
                      </a:xfrm>
                      <a:prstGeom prst="rect">
                        <a:avLst/>
                      </a:prstGeom>
                    </p:spPr>
                  </p:pic>
                </p:oleObj>
              </mc:Fallback>
            </mc:AlternateContent>
          </a:graphicData>
        </a:graphic>
      </p:graphicFrame>
    </p:spTree>
    <p:extLst>
      <p:ext uri="{BB962C8B-B14F-4D97-AF65-F5344CB8AC3E}">
        <p14:creationId xmlns:p14="http://schemas.microsoft.com/office/powerpoint/2010/main" val="869327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r>
              <a:rPr lang="en-US" b="1" dirty="0"/>
              <a:t>STUDY SITE: : </a:t>
            </a:r>
            <a:r>
              <a:rPr lang="en-US" b="1" dirty="0">
                <a:solidFill>
                  <a:schemeClr val="accent1">
                    <a:lumMod val="75000"/>
                  </a:schemeClr>
                </a:solidFill>
              </a:rPr>
              <a:t>HAI PHONG CITY</a:t>
            </a:r>
          </a:p>
          <a:p>
            <a:pPr>
              <a:buFontTx/>
              <a:buChar char="-"/>
            </a:pPr>
            <a:r>
              <a:rPr lang="en-US" dirty="0"/>
              <a:t>The 1</a:t>
            </a:r>
            <a:r>
              <a:rPr lang="en-US" baseline="30000" dirty="0"/>
              <a:t>st</a:t>
            </a:r>
            <a:r>
              <a:rPr lang="en-US" dirty="0"/>
              <a:t> city in Vietnam to pilot MMT program: 2008: 3 clinics, 2014: 10 </a:t>
            </a:r>
            <a:r>
              <a:rPr lang="en-US" dirty="0">
                <a:sym typeface="Wingdings" panose="05000000000000000000" pitchFamily="2" charset="2"/>
              </a:rPr>
              <a:t>clinics, including: </a:t>
            </a:r>
          </a:p>
          <a:p>
            <a:pPr marL="0" indent="0">
              <a:buNone/>
            </a:pPr>
            <a:r>
              <a:rPr lang="en-US" dirty="0">
                <a:sym typeface="Wingdings" panose="05000000000000000000" pitchFamily="2" charset="2"/>
              </a:rPr>
              <a:t> 	1 clinic under Ministry of Labor, Invalids and Social Affairs, piloted the </a:t>
            </a:r>
            <a:r>
              <a:rPr lang="en-US" b="1" dirty="0">
                <a:sym typeface="Wingdings" panose="05000000000000000000" pitchFamily="2" charset="2"/>
              </a:rPr>
              <a:t>co-pay model </a:t>
            </a:r>
            <a:r>
              <a:rPr lang="en-US" dirty="0">
                <a:sym typeface="Wingdings" panose="05000000000000000000" pitchFamily="2" charset="2"/>
              </a:rPr>
              <a:t>since 2011 </a:t>
            </a:r>
          </a:p>
          <a:p>
            <a:pPr marL="0" indent="0">
              <a:buNone/>
            </a:pPr>
            <a:r>
              <a:rPr lang="en-US" dirty="0">
                <a:sym typeface="Wingdings" panose="05000000000000000000" pitchFamily="2" charset="2"/>
              </a:rPr>
              <a:t>	9 clinics under Ministry of Health, providing </a:t>
            </a:r>
            <a:r>
              <a:rPr lang="en-US" b="1" dirty="0">
                <a:sym typeface="Wingdings" panose="05000000000000000000" pitchFamily="2" charset="2"/>
              </a:rPr>
              <a:t>free </a:t>
            </a:r>
            <a:r>
              <a:rPr lang="en-US" dirty="0">
                <a:sym typeface="Wingdings" panose="05000000000000000000" pitchFamily="2" charset="2"/>
              </a:rPr>
              <a:t>MMT services  Select 9 clinics to include in this study</a:t>
            </a:r>
            <a:endParaRPr lang="en-US" dirty="0"/>
          </a:p>
        </p:txBody>
      </p:sp>
    </p:spTree>
    <p:extLst>
      <p:ext uri="{BB962C8B-B14F-4D97-AF65-F5344CB8AC3E}">
        <p14:creationId xmlns:p14="http://schemas.microsoft.com/office/powerpoint/2010/main" val="2340975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r>
              <a:rPr lang="en-US" b="1" dirty="0"/>
              <a:t>STUDY DESIGN</a:t>
            </a:r>
          </a:p>
          <a:p>
            <a:pPr marL="0" indent="0">
              <a:buNone/>
            </a:pPr>
            <a:r>
              <a:rPr lang="en-US" dirty="0"/>
              <a:t>Mixed-method design: </a:t>
            </a:r>
          </a:p>
          <a:p>
            <a:pPr>
              <a:buFontTx/>
              <a:buChar char="-"/>
            </a:pPr>
            <a:r>
              <a:rPr lang="en-US" dirty="0"/>
              <a:t>Time-trend analysis: data from monthly reports ( 12 months before and 12 months after the model shift)</a:t>
            </a:r>
          </a:p>
          <a:p>
            <a:pPr>
              <a:buFontTx/>
              <a:buChar char="-"/>
            </a:pPr>
            <a:r>
              <a:rPr lang="en-US" dirty="0"/>
              <a:t>Serial cross-sectional surveys: patient satisfaction (12 months after the model shift)</a:t>
            </a:r>
          </a:p>
          <a:p>
            <a:pPr>
              <a:buFontTx/>
              <a:buChar char="-"/>
            </a:pPr>
            <a:r>
              <a:rPr lang="en-US" dirty="0"/>
              <a:t>In-depth interviews: drop-out patients</a:t>
            </a:r>
          </a:p>
          <a:p>
            <a:pPr>
              <a:buFontTx/>
              <a:buChar char="-"/>
            </a:pPr>
            <a:r>
              <a:rPr lang="en-US" dirty="0"/>
              <a:t>Focus group discussion: clinic staff</a:t>
            </a:r>
          </a:p>
          <a:p>
            <a:pPr>
              <a:buFontTx/>
              <a:buChar char="-"/>
            </a:pPr>
            <a:endParaRPr lang="en-US" dirty="0"/>
          </a:p>
        </p:txBody>
      </p:sp>
    </p:spTree>
    <p:extLst>
      <p:ext uri="{BB962C8B-B14F-4D97-AF65-F5344CB8AC3E}">
        <p14:creationId xmlns:p14="http://schemas.microsoft.com/office/powerpoint/2010/main" val="3447545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a:xfrm>
            <a:off x="71775" y="1028535"/>
            <a:ext cx="8229600" cy="4983163"/>
          </a:xfrm>
        </p:spPr>
        <p:txBody>
          <a:bodyPr/>
          <a:lstStyle/>
          <a:p>
            <a:r>
              <a:rPr lang="en-US" dirty="0"/>
              <a:t>PARTICIPANT RECRUITMENT</a:t>
            </a:r>
          </a:p>
          <a:p>
            <a:pPr>
              <a:buFontTx/>
              <a:buChar char="-"/>
            </a:pPr>
            <a:r>
              <a:rPr lang="en-US" dirty="0"/>
              <a:t>Cross-sectional surveys: all patients under treatment in 09 clinics without exclusion criteria. Participation was voluntary and anonymous. Self-administered questionnaires were given to each participant.</a:t>
            </a:r>
          </a:p>
          <a:p>
            <a:pPr marL="0" indent="0">
              <a:buNone/>
            </a:pPr>
            <a:r>
              <a:rPr lang="en-US" dirty="0">
                <a:sym typeface="Wingdings" panose="05000000000000000000" pitchFamily="2" charset="2"/>
              </a:rPr>
              <a:t> Average response rate of 5 surveys: 82%</a:t>
            </a:r>
            <a:endParaRPr lang="en-US" dirty="0"/>
          </a:p>
          <a:p>
            <a:pPr>
              <a:buFontTx/>
              <a:buChar char="-"/>
            </a:pPr>
            <a:endParaRPr lang="en-US" dirty="0"/>
          </a:p>
        </p:txBody>
      </p:sp>
    </p:spTree>
    <p:extLst>
      <p:ext uri="{BB962C8B-B14F-4D97-AF65-F5344CB8AC3E}">
        <p14:creationId xmlns:p14="http://schemas.microsoft.com/office/powerpoint/2010/main" val="2276818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5341791"/>
              </p:ext>
            </p:extLst>
          </p:nvPr>
        </p:nvGraphicFramePr>
        <p:xfrm>
          <a:off x="457200" y="1649905"/>
          <a:ext cx="8229601" cy="4371985"/>
        </p:xfrm>
        <a:graphic>
          <a:graphicData uri="http://schemas.openxmlformats.org/drawingml/2006/table">
            <a:tbl>
              <a:tblPr>
                <a:tableStyleId>{5C22544A-7EE6-4342-B048-85BDC9FD1C3A}</a:tableStyleId>
              </a:tblPr>
              <a:tblGrid>
                <a:gridCol w="1486955">
                  <a:extLst>
                    <a:ext uri="{9D8B030D-6E8A-4147-A177-3AD203B41FA5}">
                      <a16:colId xmlns:a16="http://schemas.microsoft.com/office/drawing/2014/main" val="1839384230"/>
                    </a:ext>
                  </a:extLst>
                </a:gridCol>
                <a:gridCol w="1122767">
                  <a:extLst>
                    <a:ext uri="{9D8B030D-6E8A-4147-A177-3AD203B41FA5}">
                      <a16:colId xmlns:a16="http://schemas.microsoft.com/office/drawing/2014/main" val="1473662583"/>
                    </a:ext>
                  </a:extLst>
                </a:gridCol>
                <a:gridCol w="1171096">
                  <a:extLst>
                    <a:ext uri="{9D8B030D-6E8A-4147-A177-3AD203B41FA5}">
                      <a16:colId xmlns:a16="http://schemas.microsoft.com/office/drawing/2014/main" val="2752788412"/>
                    </a:ext>
                  </a:extLst>
                </a:gridCol>
                <a:gridCol w="1162466">
                  <a:extLst>
                    <a:ext uri="{9D8B030D-6E8A-4147-A177-3AD203B41FA5}">
                      <a16:colId xmlns:a16="http://schemas.microsoft.com/office/drawing/2014/main" val="3272881966"/>
                    </a:ext>
                  </a:extLst>
                </a:gridCol>
                <a:gridCol w="1118453">
                  <a:extLst>
                    <a:ext uri="{9D8B030D-6E8A-4147-A177-3AD203B41FA5}">
                      <a16:colId xmlns:a16="http://schemas.microsoft.com/office/drawing/2014/main" val="2686382563"/>
                    </a:ext>
                  </a:extLst>
                </a:gridCol>
                <a:gridCol w="957933">
                  <a:extLst>
                    <a:ext uri="{9D8B030D-6E8A-4147-A177-3AD203B41FA5}">
                      <a16:colId xmlns:a16="http://schemas.microsoft.com/office/drawing/2014/main" val="3973984594"/>
                    </a:ext>
                  </a:extLst>
                </a:gridCol>
                <a:gridCol w="1209931">
                  <a:extLst>
                    <a:ext uri="{9D8B030D-6E8A-4147-A177-3AD203B41FA5}">
                      <a16:colId xmlns:a16="http://schemas.microsoft.com/office/drawing/2014/main" val="3636331015"/>
                    </a:ext>
                  </a:extLst>
                </a:gridCol>
              </a:tblGrid>
              <a:tr h="756684">
                <a:tc>
                  <a:txBody>
                    <a:bodyPr/>
                    <a:lstStyle/>
                    <a:p>
                      <a:pPr marL="0" marR="0" algn="ctr">
                        <a:lnSpc>
                          <a:spcPct val="107000"/>
                        </a:lnSpc>
                        <a:spcBef>
                          <a:spcPts val="0"/>
                        </a:spcBef>
                        <a:spcAft>
                          <a:spcPts val="800"/>
                        </a:spcAft>
                      </a:pPr>
                      <a:r>
                        <a:rPr lang="en-US" sz="1600" b="1" dirty="0">
                          <a:effectLst/>
                        </a:rPr>
                        <a:t>Clinic</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1600" b="1" dirty="0">
                          <a:effectLst/>
                        </a:rPr>
                        <a:t>Survey 1 (n=2227)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2 (n=2025)</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3       (n=2051)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4 (n=2162)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Survey 5 (n=2043)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Average </a:t>
                      </a:r>
                    </a:p>
                    <a:p>
                      <a:pPr marL="0" marR="0" algn="ctr">
                        <a:lnSpc>
                          <a:spcPct val="107000"/>
                        </a:lnSpc>
                        <a:spcBef>
                          <a:spcPts val="0"/>
                        </a:spcBef>
                        <a:spcAft>
                          <a:spcPts val="800"/>
                        </a:spcAft>
                      </a:pPr>
                      <a:r>
                        <a:rPr lang="en-US" sz="1600" b="1" dirty="0">
                          <a:effectLst/>
                        </a:rPr>
                        <a:t>(n=2102)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extLst>
                  <a:ext uri="{0D108BD9-81ED-4DB2-BD59-A6C34878D82A}">
                    <a16:rowId xmlns:a16="http://schemas.microsoft.com/office/drawing/2014/main" val="2251526995"/>
                  </a:ext>
                </a:extLst>
              </a:tr>
              <a:tr h="347826">
                <a:tc>
                  <a:txBody>
                    <a:bodyPr/>
                    <a:lstStyle/>
                    <a:p>
                      <a:pPr marL="0" marR="0" algn="ctr">
                        <a:lnSpc>
                          <a:spcPct val="107000"/>
                        </a:lnSpc>
                        <a:spcBef>
                          <a:spcPts val="0"/>
                        </a:spcBef>
                        <a:spcAft>
                          <a:spcPts val="800"/>
                        </a:spcAft>
                      </a:pPr>
                      <a:r>
                        <a:rPr lang="en-US" sz="1600" dirty="0">
                          <a:effectLst/>
                        </a:rPr>
                        <a:t>An Dương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719806360"/>
                  </a:ext>
                </a:extLst>
              </a:tr>
              <a:tr h="347826">
                <a:tc>
                  <a:txBody>
                    <a:bodyPr/>
                    <a:lstStyle/>
                    <a:p>
                      <a:pPr marL="0" marR="0" algn="ctr">
                        <a:lnSpc>
                          <a:spcPct val="107000"/>
                        </a:lnSpc>
                        <a:spcBef>
                          <a:spcPts val="0"/>
                        </a:spcBef>
                        <a:spcAft>
                          <a:spcPts val="800"/>
                        </a:spcAft>
                      </a:pPr>
                      <a:r>
                        <a:rPr lang="en-US" sz="1600">
                          <a:effectLst/>
                        </a:rPr>
                        <a:t>An Hưng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91%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932893889"/>
                  </a:ext>
                </a:extLst>
              </a:tr>
              <a:tr h="347826">
                <a:tc>
                  <a:txBody>
                    <a:bodyPr/>
                    <a:lstStyle/>
                    <a:p>
                      <a:pPr marL="0" marR="0" algn="ctr">
                        <a:lnSpc>
                          <a:spcPct val="107000"/>
                        </a:lnSpc>
                        <a:spcBef>
                          <a:spcPts val="0"/>
                        </a:spcBef>
                        <a:spcAft>
                          <a:spcPts val="800"/>
                        </a:spcAft>
                      </a:pPr>
                      <a:r>
                        <a:rPr lang="en-US" sz="1600">
                          <a:effectLst/>
                        </a:rPr>
                        <a:t>An Lão</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040383129"/>
                  </a:ext>
                </a:extLst>
              </a:tr>
              <a:tr h="347826">
                <a:tc>
                  <a:txBody>
                    <a:bodyPr/>
                    <a:lstStyle/>
                    <a:p>
                      <a:pPr marL="0" marR="0" algn="ctr">
                        <a:lnSpc>
                          <a:spcPct val="107000"/>
                        </a:lnSpc>
                        <a:spcBef>
                          <a:spcPts val="0"/>
                        </a:spcBef>
                        <a:spcAft>
                          <a:spcPts val="800"/>
                        </a:spcAft>
                      </a:pPr>
                      <a:r>
                        <a:rPr lang="en-US" sz="1600">
                          <a:effectLst/>
                        </a:rPr>
                        <a:t>Dương Kinh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76%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3917747301"/>
                  </a:ext>
                </a:extLst>
              </a:tr>
              <a:tr h="347826">
                <a:tc>
                  <a:txBody>
                    <a:bodyPr/>
                    <a:lstStyle/>
                    <a:p>
                      <a:pPr marL="0" marR="0" algn="ctr">
                        <a:lnSpc>
                          <a:spcPct val="107000"/>
                        </a:lnSpc>
                        <a:spcBef>
                          <a:spcPts val="0"/>
                        </a:spcBef>
                        <a:spcAft>
                          <a:spcPts val="800"/>
                        </a:spcAft>
                      </a:pPr>
                      <a:r>
                        <a:rPr lang="en-US" sz="1600">
                          <a:effectLst/>
                        </a:rPr>
                        <a:t>Hải An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982686007"/>
                  </a:ext>
                </a:extLst>
              </a:tr>
              <a:tr h="347826">
                <a:tc>
                  <a:txBody>
                    <a:bodyPr/>
                    <a:lstStyle/>
                    <a:p>
                      <a:pPr marL="0" marR="0" algn="ctr">
                        <a:lnSpc>
                          <a:spcPct val="107000"/>
                        </a:lnSpc>
                        <a:spcBef>
                          <a:spcPts val="0"/>
                        </a:spcBef>
                        <a:spcAft>
                          <a:spcPts val="800"/>
                        </a:spcAft>
                      </a:pPr>
                      <a:r>
                        <a:rPr lang="en-US" sz="1600">
                          <a:effectLst/>
                        </a:rPr>
                        <a:t>Hồng Bàng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79%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73%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812748979"/>
                  </a:ext>
                </a:extLst>
              </a:tr>
              <a:tr h="347826">
                <a:tc>
                  <a:txBody>
                    <a:bodyPr/>
                    <a:lstStyle/>
                    <a:p>
                      <a:pPr marL="0" marR="0" algn="ctr">
                        <a:lnSpc>
                          <a:spcPct val="107000"/>
                        </a:lnSpc>
                        <a:spcBef>
                          <a:spcPts val="0"/>
                        </a:spcBef>
                        <a:spcAft>
                          <a:spcPts val="800"/>
                        </a:spcAft>
                      </a:pPr>
                      <a:r>
                        <a:rPr lang="en-US" sz="1600">
                          <a:effectLst/>
                        </a:rPr>
                        <a:t>Lê Chân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92%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93%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4192562192"/>
                  </a:ext>
                </a:extLst>
              </a:tr>
              <a:tr h="347826">
                <a:tc>
                  <a:txBody>
                    <a:bodyPr/>
                    <a:lstStyle/>
                    <a:p>
                      <a:pPr marL="0" marR="0" algn="ctr">
                        <a:lnSpc>
                          <a:spcPct val="107000"/>
                        </a:lnSpc>
                        <a:spcBef>
                          <a:spcPts val="0"/>
                        </a:spcBef>
                        <a:spcAft>
                          <a:spcPts val="800"/>
                        </a:spcAft>
                      </a:pPr>
                      <a:r>
                        <a:rPr lang="en-US" sz="1600">
                          <a:effectLst/>
                        </a:rPr>
                        <a:t>Ngô Quyền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69%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32934051"/>
                  </a:ext>
                </a:extLst>
              </a:tr>
              <a:tr h="426557">
                <a:tc>
                  <a:txBody>
                    <a:bodyPr/>
                    <a:lstStyle/>
                    <a:p>
                      <a:pPr marL="0" marR="0" algn="ctr">
                        <a:lnSpc>
                          <a:spcPct val="107000"/>
                        </a:lnSpc>
                        <a:spcBef>
                          <a:spcPts val="0"/>
                        </a:spcBef>
                        <a:spcAft>
                          <a:spcPts val="800"/>
                        </a:spcAft>
                      </a:pPr>
                      <a:r>
                        <a:rPr lang="en-US" sz="1600">
                          <a:effectLst/>
                        </a:rPr>
                        <a:t>Thủy Nguyên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66%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dirty="0">
                          <a:effectLst/>
                        </a:rPr>
                        <a:t>55%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89%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67%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extLst>
                  <a:ext uri="{0D108BD9-81ED-4DB2-BD59-A6C34878D82A}">
                    <a16:rowId xmlns:a16="http://schemas.microsoft.com/office/drawing/2014/main" val="2199076629"/>
                  </a:ext>
                </a:extLst>
              </a:tr>
              <a:tr h="406136">
                <a:tc>
                  <a:txBody>
                    <a:bodyPr/>
                    <a:lstStyle/>
                    <a:p>
                      <a:pPr algn="ctr">
                        <a:lnSpc>
                          <a:spcPct val="107000"/>
                        </a:lnSpc>
                      </a:pPr>
                      <a:r>
                        <a:rPr lang="en-US" sz="2000" b="1" dirty="0">
                          <a:solidFill>
                            <a:schemeClr val="tx2">
                              <a:lumMod val="75000"/>
                            </a:schemeClr>
                          </a:solidFill>
                          <a:effectLst/>
                        </a:rPr>
                        <a:t>Total</a:t>
                      </a:r>
                      <a:endParaRPr lang="en-US" sz="2000" b="1" dirty="0">
                        <a:solidFill>
                          <a:schemeClr val="tx2">
                            <a:lumMod val="75000"/>
                          </a:schemeClr>
                        </a:solidFill>
                        <a:effectLst/>
                        <a:latin typeface="Calibri" panose="020F0502020204030204" pitchFamily="34" charset="0"/>
                      </a:endParaRPr>
                    </a:p>
                  </a:txBody>
                  <a:tcPr marL="45085" marR="45085" marT="9525"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83%</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80%</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solidFill>
                            <a:schemeClr val="tx2">
                              <a:lumMod val="75000"/>
                            </a:schemeClr>
                          </a:solidFill>
                          <a:effectLst/>
                        </a:rPr>
                        <a:t>81%</a:t>
                      </a:r>
                      <a:endParaRPr lang="en-US" sz="2000" b="1" dirty="0">
                        <a:solidFill>
                          <a:schemeClr val="tx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87%</a:t>
                      </a:r>
                      <a:endParaRPr lang="en-US" sz="2000" b="1" dirty="0">
                        <a:solidFill>
                          <a:schemeClr val="tx2">
                            <a:lumMod val="75000"/>
                          </a:schemeClr>
                        </a:solidFill>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80%</a:t>
                      </a:r>
                      <a:endParaRPr lang="en-US" sz="2000" b="1" dirty="0">
                        <a:solidFill>
                          <a:schemeClr val="tx2">
                            <a:lumMod val="75000"/>
                          </a:schemeClr>
                        </a:solidFill>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82%</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extLst>
                  <a:ext uri="{0D108BD9-81ED-4DB2-BD59-A6C34878D82A}">
                    <a16:rowId xmlns:a16="http://schemas.microsoft.com/office/drawing/2014/main" val="3452872836"/>
                  </a:ext>
                </a:extLst>
              </a:tr>
            </a:tbl>
          </a:graphicData>
        </a:graphic>
      </p:graphicFrame>
      <p:sp>
        <p:nvSpPr>
          <p:cNvPr id="5" name="Rectangle 4"/>
          <p:cNvSpPr/>
          <p:nvPr/>
        </p:nvSpPr>
        <p:spPr>
          <a:xfrm>
            <a:off x="341196" y="1132411"/>
            <a:ext cx="8693622" cy="369332"/>
          </a:xfrm>
          <a:prstGeom prst="rect">
            <a:avLst/>
          </a:prstGeom>
        </p:spPr>
        <p:txBody>
          <a:bodyPr wrap="square">
            <a:spAutoFit/>
          </a:bodyPr>
          <a:lstStyle/>
          <a:p>
            <a:r>
              <a:rPr lang="en-US" dirty="0">
                <a:latin typeface="+mj-lt"/>
                <a:ea typeface="Calibri" panose="020F0502020204030204" pitchFamily="34" charset="0"/>
              </a:rPr>
              <a:t>Table 1: Response rates by clinic from five serial surveys between Feb 2014 and Feb 2015 </a:t>
            </a:r>
            <a:endParaRPr lang="en-US" dirty="0">
              <a:latin typeface="+mj-lt"/>
            </a:endParaRPr>
          </a:p>
        </p:txBody>
      </p:sp>
    </p:spTree>
    <p:extLst>
      <p:ext uri="{BB962C8B-B14F-4D97-AF65-F5344CB8AC3E}">
        <p14:creationId xmlns:p14="http://schemas.microsoft.com/office/powerpoint/2010/main" val="3673185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C306B4D41BCB4AAB37F522C0FF49A2" ma:contentTypeVersion="0" ma:contentTypeDescription="Create a new document." ma:contentTypeScope="" ma:versionID="0bb63961ffa24ea0f83fd43ae6c86c1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DE4464-3BBF-442C-BF2A-4D01F3A1FC9A}">
  <ds:schemaRef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www.w3.org/XML/1998/namespace"/>
  </ds:schemaRefs>
</ds:datastoreItem>
</file>

<file path=customXml/itemProps2.xml><?xml version="1.0" encoding="utf-8"?>
<ds:datastoreItem xmlns:ds="http://schemas.openxmlformats.org/officeDocument/2006/customXml" ds:itemID="{352BE9B8-6F62-4EBF-A258-218686A91F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ED40492-7D2E-4F31-B034-ED406B28B814}">
  <ds:schemaRefs>
    <ds:schemaRef ds:uri="http://schemas.microsoft.com/office/2006/metadata/longProperties"/>
  </ds:schemaRefs>
</ds:datastoreItem>
</file>

<file path=customXml/itemProps4.xml><?xml version="1.0" encoding="utf-8"?>
<ds:datastoreItem xmlns:ds="http://schemas.openxmlformats.org/officeDocument/2006/customXml" ds:itemID="{FA7C057C-A3EB-455D-A2ED-2B5183D226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2896</TotalTime>
  <Words>1932</Words>
  <Application>Microsoft Office PowerPoint</Application>
  <PresentationFormat>On-screen Show (4:3)</PresentationFormat>
  <Paragraphs>366</Paragraphs>
  <Slides>23</Slides>
  <Notes>21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1" baseType="lpstr">
      <vt:lpstr>Arial</vt:lpstr>
      <vt:lpstr>Calibri</vt:lpstr>
      <vt:lpstr>Geneva</vt:lpstr>
      <vt:lpstr>Times New Roman</vt:lpstr>
      <vt:lpstr>Wingdings</vt:lpstr>
      <vt:lpstr>Office Theme</vt:lpstr>
      <vt:lpstr>1_Office Theme</vt:lpstr>
      <vt:lpstr>Acrobat Document</vt:lpstr>
      <vt:lpstr>From free service to co-payment model: Effects of the transition on patient adherence and service quality of the Methadone Maintenance Treatment program in Vietnam</vt:lpstr>
      <vt:lpstr>INTRODUCTION</vt:lpstr>
      <vt:lpstr>INTRODUCTION</vt:lpstr>
      <vt:lpstr>RESEARCH QUESTIONS</vt:lpstr>
      <vt:lpstr>METHOD</vt:lpstr>
      <vt:lpstr>METHOD</vt:lpstr>
      <vt:lpstr>METHOD</vt:lpstr>
      <vt:lpstr>METHOD</vt:lpstr>
      <vt:lpstr>METHOD</vt:lpstr>
      <vt:lpstr>METHOD</vt:lpstr>
      <vt:lpstr>METHOD</vt:lpstr>
      <vt:lpstr>RESULTS</vt:lpstr>
      <vt:lpstr>RESULTS</vt:lpstr>
      <vt:lpstr>RESULTS</vt:lpstr>
      <vt:lpstr>RESULTS</vt:lpstr>
      <vt:lpstr>RESULTS</vt:lpstr>
      <vt:lpstr>RESULTS</vt:lpstr>
      <vt:lpstr>RESULTS</vt:lpstr>
      <vt:lpstr>RESULTS</vt:lpstr>
      <vt:lpstr>RESULTS</vt:lpstr>
      <vt:lpstr>CONCLUSION</vt:lpstr>
      <vt:lpstr>RECOMMENDATIONS</vt:lpstr>
      <vt:lpstr>THANK YOU!</vt:lpstr>
    </vt:vector>
  </TitlesOfParts>
  <Company>Fathom Creative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template for non-USAID partner presentations</dc:title>
  <dc:creator>Efrat Levush</dc:creator>
  <cp:lastModifiedBy>SVHATTC</cp:lastModifiedBy>
  <cp:revision>136</cp:revision>
  <cp:lastPrinted>2017-05-12T07:55:12Z</cp:lastPrinted>
  <dcterms:created xsi:type="dcterms:W3CDTF">2011-07-14T20:49:29Z</dcterms:created>
  <dcterms:modified xsi:type="dcterms:W3CDTF">2017-07-31T02:02:32Z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