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notesSlides/notesSlide7.xml" ContentType="application/vnd.openxmlformats-officedocument.presentationml.notesSl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7" r:id="rId2"/>
    <p:sldId id="340" r:id="rId3"/>
    <p:sldId id="324" r:id="rId4"/>
    <p:sldId id="341" r:id="rId5"/>
    <p:sldId id="342" r:id="rId6"/>
    <p:sldId id="344" r:id="rId7"/>
    <p:sldId id="349" r:id="rId8"/>
    <p:sldId id="351" r:id="rId9"/>
    <p:sldId id="339" r:id="rId10"/>
    <p:sldId id="329" r:id="rId11"/>
    <p:sldId id="330" r:id="rId12"/>
    <p:sldId id="325" r:id="rId13"/>
    <p:sldId id="328" r:id="rId14"/>
    <p:sldId id="332" r:id="rId15"/>
    <p:sldId id="333" r:id="rId16"/>
    <p:sldId id="357" r:id="rId17"/>
    <p:sldId id="355" r:id="rId18"/>
    <p:sldId id="356" r:id="rId19"/>
    <p:sldId id="358" r:id="rId20"/>
    <p:sldId id="334" r:id="rId21"/>
    <p:sldId id="345" r:id="rId22"/>
    <p:sldId id="347" r:id="rId23"/>
    <p:sldId id="359" r:id="rId24"/>
    <p:sldId id="316" r:id="rId25"/>
    <p:sldId id="361" r:id="rId26"/>
    <p:sldId id="348" r:id="rId27"/>
    <p:sldId id="335" r:id="rId28"/>
    <p:sldId id="352" r:id="rId29"/>
    <p:sldId id="336" r:id="rId30"/>
    <p:sldId id="337" r:id="rId31"/>
    <p:sldId id="360" r:id="rId32"/>
    <p:sldId id="362" r:id="rId33"/>
    <p:sldId id="322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4306"/>
    <a:srgbClr val="CCFFFF"/>
    <a:srgbClr val="CC3300"/>
    <a:srgbClr val="FF0066"/>
    <a:srgbClr val="F13729"/>
    <a:srgbClr val="209090"/>
    <a:srgbClr val="A5B177"/>
    <a:srgbClr val="3B7566"/>
    <a:srgbClr val="4F81BD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2" autoAdjust="0"/>
    <p:restoredTop sz="86949" autoAdjust="0"/>
  </p:normalViewPr>
  <p:slideViewPr>
    <p:cSldViewPr snapToGrid="0">
      <p:cViewPr varScale="1">
        <p:scale>
          <a:sx n="74" d="100"/>
          <a:sy n="74" d="100"/>
        </p:scale>
        <p:origin x="1728" y="62"/>
      </p:cViewPr>
      <p:guideLst>
        <p:guide orient="horz" pos="2160"/>
        <p:guide pos="2852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Hành vi nguy cơ trong tiêm chích ma túy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2BD-4835-9EE9-E5BFD632DA9D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2BD-4835-9EE9-E5BFD632DA9D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2BD-4835-9EE9-E5BFD632DA9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Từng dùng chung BKT</c:v>
                </c:pt>
                <c:pt idx="1">
                  <c:v>Từng dùng lại BKT, dụng cụ không sạch</c:v>
                </c:pt>
                <c:pt idx="2">
                  <c:v>Từng dùng lại dụng cụ pha thuốc</c:v>
                </c:pt>
                <c:pt idx="3">
                  <c:v>Từng nhờ người khác chích hộ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58.7</c:v>
                </c:pt>
                <c:pt idx="1">
                  <c:v>35.200000000000003</c:v>
                </c:pt>
                <c:pt idx="2">
                  <c:v>44.4</c:v>
                </c:pt>
                <c:pt idx="3">
                  <c:v>83.9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2BD-4835-9EE9-E5BFD632DA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9574080"/>
        <c:axId val="2111075056"/>
      </c:barChart>
      <c:catAx>
        <c:axId val="20195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111075056"/>
        <c:crosses val="autoZero"/>
        <c:auto val="1"/>
        <c:lblAlgn val="ctr"/>
        <c:lblOffset val="100"/>
        <c:noMultiLvlLbl val="0"/>
      </c:catAx>
      <c:valAx>
        <c:axId val="211107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19574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defTabSz="914400">
              <a:defRPr lang="en-US" sz="213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t>Percent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defTabSz="914400">
            <a:defRPr lang="en-US" sz="213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vi-V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Tỷ lệ %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D6-44DC-9FEC-129049719766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99609">
                    <a:srgbClr val="782D2B"/>
                  </a:gs>
                  <a:gs pos="99218">
                    <a:srgbClr val="782E2C"/>
                  </a:gs>
                  <a:gs pos="98437">
                    <a:srgbClr val="792F2D"/>
                  </a:gs>
                  <a:gs pos="96875">
                    <a:srgbClr val="7B312F"/>
                  </a:gs>
                  <a:gs pos="93750">
                    <a:srgbClr val="7E3533"/>
                  </a:gs>
                  <a:gs pos="87500">
                    <a:srgbClr val="853E3C"/>
                  </a:gs>
                  <a:gs pos="75000">
                    <a:srgbClr val="93504E"/>
                  </a:gs>
                  <a:gs pos="50000">
                    <a:srgbClr val="AF7371"/>
                  </a:gs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ED6-44DC-9FEC-129049719766}"/>
              </c:ext>
            </c:extLst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87000">
                    <a:srgbClr val="92D050"/>
                  </a:gs>
                  <a:gs pos="52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ED6-44DC-9FEC-12904971976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HCV</c:v>
                </c:pt>
                <c:pt idx="1">
                  <c:v>HIV</c:v>
                </c:pt>
                <c:pt idx="2">
                  <c:v>Đồng nhiễm HIV/HCV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61.7</c:v>
                </c:pt>
                <c:pt idx="1">
                  <c:v>51.1</c:v>
                </c:pt>
                <c:pt idx="2">
                  <c:v>39.1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ED6-44DC-9FEC-1290497197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18575264"/>
        <c:axId val="2018572000"/>
      </c:barChart>
      <c:catAx>
        <c:axId val="201857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18572000"/>
        <c:crosses val="autoZero"/>
        <c:auto val="1"/>
        <c:lblAlgn val="ctr"/>
        <c:lblOffset val="100"/>
        <c:noMultiLvlLbl val="0"/>
      </c:catAx>
      <c:valAx>
        <c:axId val="2018572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18575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5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Tỷ lệ %</c:v>
                </c:pt>
              </c:strCache>
            </c:strRef>
          </c:tx>
          <c:dPt>
            <c:idx val="0"/>
            <c:bubble3D val="0"/>
            <c:spPr>
              <a:solidFill>
                <a:srgbClr val="20909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33-4C03-AF74-6A1996884809}"/>
              </c:ext>
            </c:extLst>
          </c:dPt>
          <c:dPt>
            <c:idx val="1"/>
            <c:bubble3D val="0"/>
            <c:explosion val="31"/>
            <c:spPr>
              <a:solidFill>
                <a:srgbClr val="F13729"/>
              </a:solidFill>
              <a:ln>
                <a:solidFill>
                  <a:srgbClr val="FF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33-4C03-AF74-6A1996884809}"/>
              </c:ext>
            </c:extLst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833-4C03-AF74-6A199688480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vi-V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833-4C03-AF74-6A1996884809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000" b="1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Từng làm XN HIV</c:v>
                </c:pt>
                <c:pt idx="1">
                  <c:v>Chưa làm XN HIV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0.98099999999999998</c:v>
                </c:pt>
                <c:pt idx="1">
                  <c:v>1.9E-2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833-4C03-AF74-6A19968848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overlay val="0"/>
      <c:txPr>
        <a:bodyPr rot="0" spcFirstLastPara="0" vertOverflow="ellipsis" vert="horz" wrap="square" anchor="ctr" anchorCtr="1"/>
        <a:lstStyle/>
        <a:p>
          <a:pPr>
            <a:defRPr lang="en-US"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vi-VN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lang="en-US"/>
      </a:pPr>
      <a:endParaRPr lang="vi-V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7203111498763E-2"/>
          <c:y val="7.4194792073439098E-2"/>
          <c:w val="0.77633290812799105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2"/>
          <c:dPt>
            <c:idx val="0"/>
            <c:bubble3D val="0"/>
            <c:explosion val="17"/>
            <c:spPr>
              <a:solidFill>
                <a:srgbClr val="20909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577-4D67-BFBF-EDF9F48ABC51}"/>
              </c:ext>
            </c:extLst>
          </c:dPt>
          <c:dPt>
            <c:idx val="1"/>
            <c:bubble3D val="0"/>
            <c:explosion val="2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577-4D67-BFBF-EDF9F48ABC5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000" b="1" i="0" u="none" strike="noStrike" kern="1200" baseline="0">
                      <a:solidFill>
                        <a:srgbClr val="FFFF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vi-V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000" b="1" i="0" u="none" strike="noStrike" kern="1200" baseline="0">
                      <a:solidFill>
                        <a:srgbClr val="FFFF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vi-VN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Từng làm XN HCV</c:v>
                </c:pt>
                <c:pt idx="1">
                  <c:v>Chưa từng làm XN HCV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0.40100000000000002</c:v>
                </c:pt>
                <c:pt idx="1">
                  <c:v>0.59899999999999998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577-4D67-BFBF-EDF9F48ABC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overlay val="0"/>
      <c:txPr>
        <a:bodyPr rot="0" spcFirstLastPara="0" vertOverflow="ellipsis" vert="horz" wrap="square" anchor="ctr" anchorCtr="1"/>
        <a:lstStyle/>
        <a:p>
          <a:pPr>
            <a:defRPr lang="en-US"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vi-VN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lang="en-US"/>
      </a:pPr>
      <a:endParaRPr lang="vi-V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Nhiễm HCV</c:v>
                </c:pt>
                <c:pt idx="1">
                  <c:v>Không nhiễm HCV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0.32</c:v>
                </c:pt>
                <c:pt idx="1">
                  <c:v>80.41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37A-4C54-A230-CE7AAA1467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Nhiễm HCV</c:v>
                </c:pt>
                <c:pt idx="1">
                  <c:v>Không nhiễm HCV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71.34</c:v>
                </c:pt>
                <c:pt idx="1">
                  <c:v>7.22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37A-4C54-A230-CE7AAA14678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Nhiễm HCV</c:v>
                </c:pt>
                <c:pt idx="1">
                  <c:v>Không nhiễm HCV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8.92</c:v>
                </c:pt>
                <c:pt idx="1">
                  <c:v>3.09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37A-4C54-A230-CE7AAA14678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Nhiễm HCV</c:v>
                </c:pt>
                <c:pt idx="1">
                  <c:v>Không nhiễm HCV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5.73</c:v>
                </c:pt>
                <c:pt idx="1">
                  <c:v>4.12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37A-4C54-A230-CE7AAA14678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Nhiễm HCV</c:v>
                </c:pt>
                <c:pt idx="1">
                  <c:v>Không nhiễm HCV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13.69</c:v>
                </c:pt>
                <c:pt idx="1">
                  <c:v>5.15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7A-4C54-A230-CE7AAA1467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20884000"/>
        <c:axId val="2020881280"/>
      </c:barChart>
      <c:catAx>
        <c:axId val="2020884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20881280"/>
        <c:crosses val="autoZero"/>
        <c:auto val="1"/>
        <c:lblAlgn val="ctr"/>
        <c:lblOffset val="100"/>
        <c:noMultiLvlLbl val="0"/>
      </c:catAx>
      <c:valAx>
        <c:axId val="2020881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20884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Percent</a:t>
            </a:r>
            <a:r>
              <a:rPr lang="en-US" baseline="0" dirty="0"/>
              <a:t> </a:t>
            </a:r>
            <a:r>
              <a:rPr lang="en-US" dirty="0"/>
              <a:t>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A5B177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F8-42B7-864A-0555A49F5A0E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F8-42B7-864A-0555A49F5A0E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F8-42B7-864A-0555A49F5A0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Dùng lại tẩu hút</c:v>
                </c:pt>
                <c:pt idx="1">
                  <c:v>Xỏ khuyên không an toàn</c:v>
                </c:pt>
                <c:pt idx="2">
                  <c:v>Xăm trổ không an toàn</c:v>
                </c:pt>
                <c:pt idx="3">
                  <c:v>Dùng chung vật dụng cá nhân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46.2</c:v>
                </c:pt>
                <c:pt idx="1">
                  <c:v>25.2</c:v>
                </c:pt>
                <c:pt idx="2">
                  <c:v>40.9</c:v>
                </c:pt>
                <c:pt idx="3">
                  <c:v>43.4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F8-42B7-864A-0555A49F5A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1075600"/>
        <c:axId val="2111076688"/>
      </c:barChart>
      <c:catAx>
        <c:axId val="2111075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111076688"/>
        <c:crosses val="autoZero"/>
        <c:auto val="1"/>
        <c:lblAlgn val="ctr"/>
        <c:lblOffset val="100"/>
        <c:noMultiLvlLbl val="0"/>
      </c:catAx>
      <c:valAx>
        <c:axId val="2111076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111075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Các hành vi QHTD không an toàn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449-4421-83F8-5CCC39F57DD3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449-4421-83F8-5CCC39F57DD3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449-4421-83F8-5CCC39F57DD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QHTD không sử dụng BCS</c:v>
                </c:pt>
                <c:pt idx="1">
                  <c:v>QHTD không SD BCS với người TCMT</c:v>
                </c:pt>
                <c:pt idx="2">
                  <c:v>QHTD không SD BCS với người bán dâm</c:v>
                </c:pt>
                <c:pt idx="3">
                  <c:v>QHTD không SD BCS với người nhiễm HIV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91.4</c:v>
                </c:pt>
                <c:pt idx="1">
                  <c:v>39.4</c:v>
                </c:pt>
                <c:pt idx="2">
                  <c:v>24.3</c:v>
                </c:pt>
                <c:pt idx="3">
                  <c:v>13.1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449-4421-83F8-5CCC39F57D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3420432"/>
        <c:axId val="2113419888"/>
      </c:barChart>
      <c:catAx>
        <c:axId val="211342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113419888"/>
        <c:crosses val="autoZero"/>
        <c:auto val="1"/>
        <c:lblAlgn val="ctr"/>
        <c:lblOffset val="100"/>
        <c:noMultiLvlLbl val="0"/>
      </c:catAx>
      <c:valAx>
        <c:axId val="2113419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113420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dirty="0" err="1"/>
              <a:t>Pecentage of responses of HCV related questions</a:t>
            </a:r>
            <a:endParaRPr lang="en-US" b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Trả lời đúng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Điều trị HCV sẽ không bi tái nhiễm</c:v>
                </c:pt>
                <c:pt idx="1">
                  <c:v>Lây truyền HCV do dùng chung BKT</c:v>
                </c:pt>
                <c:pt idx="2">
                  <c:v>Lây nhiễm HCV do muỗi đốt</c:v>
                </c:pt>
                <c:pt idx="3">
                  <c:v>Lây truyền HCV do dùn chung dụng cụ xăm trổ</c:v>
                </c:pt>
                <c:pt idx="4">
                  <c:v>Dùng rượu bia làm tăng tiến triển HCV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25.5</c:v>
                </c:pt>
                <c:pt idx="1">
                  <c:v>74.8</c:v>
                </c:pt>
                <c:pt idx="2">
                  <c:v>51.1</c:v>
                </c:pt>
                <c:pt idx="3">
                  <c:v>69.7</c:v>
                </c:pt>
                <c:pt idx="4">
                  <c:v>76.8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A7-4A7B-9AAF-7754B95E2E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Trả lời sai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Điều trị HCV sẽ không bi tái nhiễm</c:v>
                </c:pt>
                <c:pt idx="1">
                  <c:v>Lây truyền HCV do dùng chung BKT</c:v>
                </c:pt>
                <c:pt idx="2">
                  <c:v>Lây nhiễm HCV do muỗi đốt</c:v>
                </c:pt>
                <c:pt idx="3">
                  <c:v>Lây truyền HCV do dùn chung dụng cụ xăm trổ</c:v>
                </c:pt>
                <c:pt idx="4">
                  <c:v>Dùng rượu bia làm tăng tiến triển HCV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19.5</c:v>
                </c:pt>
                <c:pt idx="1">
                  <c:v>2</c:v>
                </c:pt>
                <c:pt idx="2">
                  <c:v>10.4</c:v>
                </c:pt>
                <c:pt idx="3">
                  <c:v>3.9</c:v>
                </c:pt>
                <c:pt idx="4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CA7-4A7B-9AAF-7754B95E2EE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Không biết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Điều trị HCV sẽ không bi tái nhiễm</c:v>
                </c:pt>
                <c:pt idx="1">
                  <c:v>Lây truyền HCV do dùng chung BKT</c:v>
                </c:pt>
                <c:pt idx="2">
                  <c:v>Lây nhiễm HCV do muỗi đốt</c:v>
                </c:pt>
                <c:pt idx="3">
                  <c:v>Lây truyền HCV do dùn chung dụng cụ xăm trổ</c:v>
                </c:pt>
                <c:pt idx="4">
                  <c:v>Dùng rượu bia làm tăng tiến triển HCV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55</c:v>
                </c:pt>
                <c:pt idx="1">
                  <c:v>23.2</c:v>
                </c:pt>
                <c:pt idx="2">
                  <c:v>38.5</c:v>
                </c:pt>
                <c:pt idx="3">
                  <c:v>26.4</c:v>
                </c:pt>
                <c:pt idx="4">
                  <c:v>20.399999999999999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A7-4A7B-9AAF-7754B95E2E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113421520"/>
        <c:axId val="2113422064"/>
      </c:barChart>
      <c:catAx>
        <c:axId val="211342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113422064"/>
        <c:crosses val="autoZero"/>
        <c:auto val="1"/>
        <c:lblAlgn val="ctr"/>
        <c:lblOffset val="100"/>
        <c:noMultiLvlLbl val="0"/>
      </c:catAx>
      <c:valAx>
        <c:axId val="211342206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1342152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5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745501406918703E-2"/>
          <c:y val="2.67237093660911E-2"/>
          <c:w val="0.92973197607055902"/>
          <c:h val="0.82905468335241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Từng SD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7"/>
              <c:layout>
                <c:manualLayout>
                  <c:x val="-4.281345565749240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4A3-489B-941A-7233C9F8D834}"/>
                </c:ext>
                <c:ext xmlns:c15="http://schemas.microsoft.com/office/drawing/2012/chart" uri="{CE6537A1-D6FC-4f65-9D91-7224C49458BB}">
                  <c15:layout>
                    <c:manualLayout>
                      <c:w val="5.2285992920609703E-2"/>
                      <c:h val="4.5116608783221102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Rượu/bia</c:v>
                </c:pt>
                <c:pt idx="1">
                  <c:v>Thuốc lá</c:v>
                </c:pt>
                <c:pt idx="2">
                  <c:v>Cần sa</c:v>
                </c:pt>
                <c:pt idx="3">
                  <c:v>Cocain</c:v>
                </c:pt>
                <c:pt idx="4">
                  <c:v>Amphetamine</c:v>
                </c:pt>
                <c:pt idx="5">
                  <c:v>Thuốc an thần</c:v>
                </c:pt>
                <c:pt idx="6">
                  <c:v>Chất ảo giác</c:v>
                </c:pt>
                <c:pt idx="7">
                  <c:v>Chất DTP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86.4</c:v>
                </c:pt>
                <c:pt idx="1">
                  <c:v>91</c:v>
                </c:pt>
                <c:pt idx="2">
                  <c:v>32.799999999999997</c:v>
                </c:pt>
                <c:pt idx="3">
                  <c:v>3.1</c:v>
                </c:pt>
                <c:pt idx="4">
                  <c:v>51.9</c:v>
                </c:pt>
                <c:pt idx="5">
                  <c:v>38.1</c:v>
                </c:pt>
                <c:pt idx="6">
                  <c:v>20.8</c:v>
                </c:pt>
                <c:pt idx="7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A3-489B-941A-7233C9F8D83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Cần CT ngắn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Rượu/bia</c:v>
                </c:pt>
                <c:pt idx="1">
                  <c:v>Thuốc lá</c:v>
                </c:pt>
                <c:pt idx="2">
                  <c:v>Cần sa</c:v>
                </c:pt>
                <c:pt idx="3">
                  <c:v>Cocain</c:v>
                </c:pt>
                <c:pt idx="4">
                  <c:v>Amphetamine</c:v>
                </c:pt>
                <c:pt idx="5">
                  <c:v>Thuốc an thần</c:v>
                </c:pt>
                <c:pt idx="6">
                  <c:v>Chất ảo giác</c:v>
                </c:pt>
                <c:pt idx="7">
                  <c:v>Chất DTP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26.5</c:v>
                </c:pt>
                <c:pt idx="1">
                  <c:v>51.1</c:v>
                </c:pt>
                <c:pt idx="2">
                  <c:v>5.5</c:v>
                </c:pt>
                <c:pt idx="3">
                  <c:v>0.4</c:v>
                </c:pt>
                <c:pt idx="4">
                  <c:v>14.5</c:v>
                </c:pt>
                <c:pt idx="5">
                  <c:v>3.1</c:v>
                </c:pt>
                <c:pt idx="6">
                  <c:v>2.8</c:v>
                </c:pt>
                <c:pt idx="7">
                  <c:v>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A3-489B-941A-7233C9F8D83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Cần ĐT chuyên sâu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Rượu/bia</c:v>
                </c:pt>
                <c:pt idx="1">
                  <c:v>Thuốc lá</c:v>
                </c:pt>
                <c:pt idx="2">
                  <c:v>Cần sa</c:v>
                </c:pt>
                <c:pt idx="3">
                  <c:v>Cocain</c:v>
                </c:pt>
                <c:pt idx="4">
                  <c:v>Amphetamine</c:v>
                </c:pt>
                <c:pt idx="5">
                  <c:v>Thuốc an thần</c:v>
                </c:pt>
                <c:pt idx="6">
                  <c:v>Chất ảo giác</c:v>
                </c:pt>
                <c:pt idx="7">
                  <c:v>Chất DTP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8.3000000000000007</c:v>
                </c:pt>
                <c:pt idx="1">
                  <c:v>29.5</c:v>
                </c:pt>
                <c:pt idx="2">
                  <c:v>0.4</c:v>
                </c:pt>
                <c:pt idx="3">
                  <c:v>0.2</c:v>
                </c:pt>
                <c:pt idx="4">
                  <c:v>6.1</c:v>
                </c:pt>
                <c:pt idx="5">
                  <c:v>0.4</c:v>
                </c:pt>
                <c:pt idx="6">
                  <c:v>0.4</c:v>
                </c:pt>
                <c:pt idx="7">
                  <c:v>27.7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4A3-489B-941A-7233C9F8D8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8618096"/>
        <c:axId val="2018620816"/>
      </c:barChart>
      <c:catAx>
        <c:axId val="2018618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18620816"/>
        <c:crosses val="autoZero"/>
        <c:auto val="1"/>
        <c:lblAlgn val="ctr"/>
        <c:lblOffset val="100"/>
        <c:noMultiLvlLbl val="0"/>
      </c:catAx>
      <c:valAx>
        <c:axId val="20186208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18618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Tỷ lệ 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A49-4730-A9CB-CA66CF3D95A5}"/>
              </c:ext>
            </c:extLst>
          </c:dPt>
          <c:dPt>
            <c:idx val="1"/>
            <c:bubble3D val="0"/>
            <c:explosion val="21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A49-4730-A9CB-CA66CF3D95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Có sử dụng</c:v>
                </c:pt>
                <c:pt idx="1">
                  <c:v>Không sử dụng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69.599999999999994</c:v>
                </c:pt>
                <c:pt idx="1">
                  <c:v>30.4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A49-4730-A9CB-CA66CF3D95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Percent</a:t>
            </a:r>
            <a:r>
              <a:rPr lang="en-US" dirty="0"/>
              <a:t>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Tỷ lệ %</c:v>
                </c:pt>
              </c:strCache>
            </c:strRef>
          </c:tx>
          <c:dPt>
            <c:idx val="0"/>
            <c:bubble3D val="0"/>
            <c:spPr>
              <a:solidFill>
                <a:srgbClr val="F1372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910-44A4-8F8B-4D80417C2688}"/>
              </c:ext>
            </c:extLst>
          </c:dPt>
          <c:dPt>
            <c:idx val="1"/>
            <c:bubble3D val="0"/>
            <c:explosion val="9"/>
            <c:spPr>
              <a:solidFill>
                <a:srgbClr val="20909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910-44A4-8F8B-4D80417C2688}"/>
              </c:ext>
            </c:extLst>
          </c:dPt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910-44A4-8F8B-4D80417C268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Từng trì hoán đến cơ sở Y tế</c:v>
                </c:pt>
                <c:pt idx="1">
                  <c:v>Chưa từng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48.1</c:v>
                </c:pt>
                <c:pt idx="1">
                  <c:v>51.8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910-44A4-8F8B-4D80417C26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Tỷ lệ 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C33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0A-47FD-A0F1-83713670E2E5}"/>
              </c:ext>
            </c:extLst>
          </c:dPt>
          <c:dPt>
            <c:idx val="2"/>
            <c:invertIfNegative val="0"/>
            <c:bubble3D val="0"/>
            <c:spPr>
              <a:solidFill>
                <a:srgbClr val="FF006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0A-47FD-A0F1-83713670E2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HIV</c:v>
                </c:pt>
                <c:pt idx="1">
                  <c:v>HCV</c:v>
                </c:pt>
                <c:pt idx="2">
                  <c:v>HBV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84.5</c:v>
                </c:pt>
                <c:pt idx="1">
                  <c:v>32.200000000000003</c:v>
                </c:pt>
                <c:pt idx="2">
                  <c:v>27.9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80A-47FD-A0F1-83713670E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8615920"/>
        <c:axId val="2018618640"/>
      </c:barChart>
      <c:catAx>
        <c:axId val="201861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18618640"/>
        <c:crosses val="autoZero"/>
        <c:auto val="1"/>
        <c:lblAlgn val="ctr"/>
        <c:lblOffset val="100"/>
        <c:noMultiLvlLbl val="0"/>
      </c:catAx>
      <c:valAx>
        <c:axId val="2018618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201861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Chuỗi can thiệp HCV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2.09926762558322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fld id="{1934626E-21AE-4BBE-96A5-4B3CDC7EB289}" type="VALUE">
                      <a:rPr lang="vi-VN"/>
                      <a:pPr/>
                      <a:t>[VALUE]</a:t>
                    </a:fld>
                    <a:endParaRPr lang="vi-VN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D4A-4AB3-AA90-4FF990F5438B}"/>
                </c:ext>
                <c:ext xmlns:c15="http://schemas.microsoft.com/office/drawing/2012/chart" uri="{CE6537A1-D6FC-4f65-9D91-7224C49458BB}">
                  <c15:layout>
                    <c:manualLayout>
                      <c:w val="0.13453891237955101"/>
                      <c:h val="8.0728502801594798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1.5254716530130399E-3"/>
                  <c:y val="6.531054835147789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fld id="{BF9C7DAF-D01F-433F-8069-24D543C33F44}" type="VALUE">
                      <a:rPr lang="vi-VN"/>
                      <a:pPr/>
                      <a:t>[VALUE]</a:t>
                    </a:fld>
                    <a:endParaRPr lang="vi-VN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D4A-4AB3-AA90-4FF990F5438B}"/>
                </c:ext>
                <c:ext xmlns:c15="http://schemas.microsoft.com/office/drawing/2012/chart" uri="{CE6537A1-D6FC-4f65-9D91-7224C49458BB}">
                  <c15:layout>
                    <c:manualLayout>
                      <c:w val="0.14979362890968201"/>
                      <c:h val="0.1483715707370540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3.0510033639652798E-3"/>
                  <c:y val="1.632763708786939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fld id="{EED64630-18AD-467B-95F8-FF410F031714}" type="VALUE">
                      <a:rPr lang="vi-VN"/>
                      <a:pPr/>
                      <a:t>[VALUE]</a:t>
                    </a:fld>
                    <a:endParaRPr lang="vi-VN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D4A-4AB3-AA90-4FF990F5438B}"/>
                </c:ext>
                <c:ext xmlns:c15="http://schemas.microsoft.com/office/drawing/2012/chart" uri="{CE6537A1-D6FC-4f65-9D91-7224C49458BB}">
                  <c15:layout>
                    <c:manualLayout>
                      <c:w val="0.100879440413756"/>
                      <c:h val="6.9065904881687998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fld id="{1E8A16F1-163B-4759-BEB5-C15FDB253D81}" type="VALUE">
                      <a:rPr lang="vi-VN"/>
                      <a:pPr/>
                      <a:t>[VALUE]</a:t>
                    </a:fld>
                    <a:endParaRPr lang="vi-VN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D4A-4AB3-AA90-4FF990F5438B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vi-V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Tổng số đối tượng</c:v>
                </c:pt>
                <c:pt idx="1">
                  <c:v>Số đối tượng làm XN sàng lọc</c:v>
                </c:pt>
                <c:pt idx="2">
                  <c:v>Số đối tượng nhiễm HCV</c:v>
                </c:pt>
                <c:pt idx="3">
                  <c:v>Số đối tượng được làm TLVR HCV</c:v>
                </c:pt>
                <c:pt idx="4">
                  <c:v>Số đối tượng có TLVR HCV (+)</c:v>
                </c:pt>
                <c:pt idx="5">
                  <c:v>Số đối tượng được điều trị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509</c:v>
                </c:pt>
                <c:pt idx="1">
                  <c:v>164</c:v>
                </c:pt>
                <c:pt idx="2">
                  <c:v>143</c:v>
                </c:pt>
                <c:pt idx="3">
                  <c:v>28</c:v>
                </c:pt>
                <c:pt idx="4">
                  <c:v>25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4A-4AB3-AA90-4FF990F543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14962704"/>
        <c:axId val="1914961616"/>
      </c:barChart>
      <c:catAx>
        <c:axId val="1914962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914961616"/>
        <c:crosses val="autoZero"/>
        <c:auto val="1"/>
        <c:lblAlgn val="ctr"/>
        <c:lblOffset val="100"/>
        <c:noMultiLvlLbl val="0"/>
      </c:catAx>
      <c:valAx>
        <c:axId val="1914961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vi-VN"/>
          </a:p>
        </c:txPr>
        <c:crossAx val="191496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vi-V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vi-V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5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5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5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5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4877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DEA9F-4874-465D-8850-474CC2B10ECD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104877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4877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8D034-D0EF-4017-B000-D617C1D71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79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6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3" tIns="46586" rIns="93173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48767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3" tIns="46586" rIns="93173" bIns="46586" rtlCol="0"/>
          <a:lstStyle>
            <a:lvl1pPr algn="r">
              <a:defRPr sz="1200"/>
            </a:lvl1pPr>
          </a:lstStyle>
          <a:p>
            <a:fld id="{983B8671-1D06-4221-A724-D5033129F2F1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1048768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3" tIns="46586" rIns="93173" bIns="46586" rtlCol="0" anchor="ctr"/>
          <a:lstStyle/>
          <a:p>
            <a:endParaRPr lang="en-US"/>
          </a:p>
        </p:txBody>
      </p:sp>
      <p:sp>
        <p:nvSpPr>
          <p:cNvPr id="1048769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3173" tIns="46586" rIns="93173" bIns="4658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7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3" tIns="46586" rIns="93173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4877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3" tIns="46586" rIns="93173" bIns="46586" rtlCol="0" anchor="b"/>
          <a:lstStyle>
            <a:lvl1pPr algn="r">
              <a:defRPr sz="1200"/>
            </a:lvl1pPr>
          </a:lstStyle>
          <a:p>
            <a:fld id="{7FAF1848-BC9E-4364-A497-F0A7BA2D1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46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A87A6-7EAD-4B02-9F5D-D98156E726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02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49D1A-58F7-42C1-9ED8-32F2F97FDC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80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49D1A-58F7-42C1-9ED8-32F2F97FDC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30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fld id="{7556EA4E-959B-4AC6-B5CB-10D1CE9DC51F}" type="slidenum">
              <a:rPr lang="fr-FR" altLang="fr-FR" sz="1200">
                <a:latin typeface="Arial" panose="020B0604020202020204" pitchFamily="34" charset="0"/>
              </a:rPr>
              <a:t>7</a:t>
            </a:fld>
            <a:endParaRPr lang="fr-FR" altLang="fr-FR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879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4859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vi-VN" altLang="en-US">
              <a:latin typeface="Arial" panose="020B0604020202020204" pitchFamily="34" charset="0"/>
            </a:endParaRPr>
          </a:p>
        </p:txBody>
      </p:sp>
      <p:sp>
        <p:nvSpPr>
          <p:cNvPr id="104859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AFB0E-33C7-4437-85D3-BD012F9D458A}" type="slidenum">
              <a:rPr lang="en-US" altLang="en-US" smtClean="0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4327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58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63,4% </a:t>
            </a:r>
            <a:r>
              <a:rPr lang="en-US" dirty="0" err="1"/>
              <a:t>đối</a:t>
            </a:r>
            <a:r>
              <a:rPr lang="en-US" baseline="0" dirty="0"/>
              <a:t> </a:t>
            </a:r>
            <a:r>
              <a:rPr lang="en-US" baseline="0" dirty="0" err="1"/>
              <a:t>tượng</a:t>
            </a:r>
            <a:r>
              <a:rPr lang="en-US" baseline="0" dirty="0"/>
              <a:t> </a:t>
            </a:r>
            <a:r>
              <a:rPr lang="en-US" baseline="0" dirty="0" err="1"/>
              <a:t>nhiễm</a:t>
            </a:r>
            <a:r>
              <a:rPr lang="en-US" baseline="0" dirty="0"/>
              <a:t> HCV </a:t>
            </a:r>
            <a:r>
              <a:rPr lang="en-US" baseline="0" dirty="0" err="1"/>
              <a:t>có</a:t>
            </a:r>
            <a:r>
              <a:rPr lang="en-US" baseline="0" dirty="0"/>
              <a:t> </a:t>
            </a:r>
            <a:r>
              <a:rPr lang="en-US" baseline="0" dirty="0" err="1"/>
              <a:t>đồng</a:t>
            </a:r>
            <a:r>
              <a:rPr lang="en-US" baseline="0" dirty="0"/>
              <a:t> </a:t>
            </a:r>
            <a:r>
              <a:rPr lang="en-US" baseline="0" dirty="0" err="1"/>
              <a:t>nhiễm</a:t>
            </a:r>
            <a:r>
              <a:rPr lang="en-US" baseline="0" dirty="0"/>
              <a:t> HIV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F1848-BC9E-4364-A497-F0A7BA2D1B1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71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59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4859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2BA95-B259-4CC4-9673-C61177898E6B}" type="datetime1">
              <a:rPr lang="en-US" smtClean="0"/>
              <a:t>8/2/2017</a:t>
            </a:fld>
            <a:endParaRPr lang="en-US"/>
          </a:p>
        </p:txBody>
      </p:sp>
      <p:sp>
        <p:nvSpPr>
          <p:cNvPr id="104859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5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5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1C6B-E6BC-4490-A62D-BB08A7F3C369}" type="datetime1">
              <a:rPr lang="en-US" smtClean="0"/>
              <a:t>8/2/2017</a:t>
            </a:fld>
            <a:endParaRPr lang="en-US"/>
          </a:p>
        </p:txBody>
      </p:sp>
      <p:sp>
        <p:nvSpPr>
          <p:cNvPr id="104875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4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1E805-010B-4C02-9ED4-079AA1DE699D}" type="datetime1">
              <a:rPr lang="en-US" smtClean="0"/>
              <a:t>8/2/2017</a:t>
            </a:fld>
            <a:endParaRPr lang="en-US"/>
          </a:p>
        </p:txBody>
      </p:sp>
      <p:sp>
        <p:nvSpPr>
          <p:cNvPr id="10487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04" name="Content Placeholder 2"/>
          <p:cNvSpPr>
            <a:spLocks noGrp="1"/>
          </p:cNvSpPr>
          <p:nvPr>
            <p:ph idx="1"/>
          </p:nvPr>
        </p:nvSpPr>
        <p:spPr>
          <a:xfrm>
            <a:off x="457200" y="1104406"/>
            <a:ext cx="8229600" cy="50217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4860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16B5-6D6E-44FF-8B3A-07FED8FE1CC2}" type="datetime1">
              <a:rPr lang="en-US" smtClean="0"/>
              <a:t>8/2/2017</a:t>
            </a:fld>
            <a:endParaRPr lang="en-US"/>
          </a:p>
        </p:txBody>
      </p:sp>
      <p:sp>
        <p:nvSpPr>
          <p:cNvPr id="104860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0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0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751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5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4DE-40E9-43AA-9666-89C7E37BF814}" type="datetime1">
              <a:rPr lang="en-US" smtClean="0"/>
              <a:t>8/2/2017</a:t>
            </a:fld>
            <a:endParaRPr lang="en-US"/>
          </a:p>
        </p:txBody>
      </p:sp>
      <p:sp>
        <p:nvSpPr>
          <p:cNvPr id="104875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2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2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2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51BDC-79F0-46B5-8DCA-6D4C5FF1BA49}" type="datetime1">
              <a:rPr lang="en-US" smtClean="0"/>
              <a:t>8/2/2017</a:t>
            </a:fld>
            <a:endParaRPr lang="en-US"/>
          </a:p>
        </p:txBody>
      </p:sp>
      <p:sp>
        <p:nvSpPr>
          <p:cNvPr id="104872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2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2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2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3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31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C824-7868-4A00-BC24-C393F8E124C2}" type="datetime1">
              <a:rPr lang="en-US" smtClean="0"/>
              <a:t>8/2/2017</a:t>
            </a:fld>
            <a:endParaRPr lang="en-US"/>
          </a:p>
        </p:txBody>
      </p:sp>
      <p:sp>
        <p:nvSpPr>
          <p:cNvPr id="104873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3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3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2AE19-A843-4C65-9BF6-AD58AE0A2D7E}" type="datetime1">
              <a:rPr lang="en-US" smtClean="0"/>
              <a:t>8/2/2017</a:t>
            </a:fld>
            <a:endParaRPr lang="en-US"/>
          </a:p>
        </p:txBody>
      </p:sp>
      <p:sp>
        <p:nvSpPr>
          <p:cNvPr id="104873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3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0B1-7DD7-496C-B8DB-8DFE6D21C1D4}" type="datetime1">
              <a:rPr lang="en-US" smtClean="0"/>
              <a:t>8/2/2017</a:t>
            </a:fld>
            <a:endParaRPr lang="en-US"/>
          </a:p>
        </p:txBody>
      </p:sp>
      <p:sp>
        <p:nvSpPr>
          <p:cNvPr id="104858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8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0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761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62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6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FD1FE-70C9-4A4D-B5AB-5435BFE358C0}" type="datetime1">
              <a:rPr lang="en-US" smtClean="0"/>
              <a:t>8/2/2017</a:t>
            </a:fld>
            <a:endParaRPr lang="en-US"/>
          </a:p>
        </p:txBody>
      </p:sp>
      <p:sp>
        <p:nvSpPr>
          <p:cNvPr id="104876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6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4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745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48746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4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D648-0693-46C9-807C-2EA2AACEC145}" type="datetime1">
              <a:rPr lang="en-US" smtClean="0"/>
              <a:t>8/2/2017</a:t>
            </a:fld>
            <a:endParaRPr lang="en-US"/>
          </a:p>
        </p:txBody>
      </p:sp>
      <p:sp>
        <p:nvSpPr>
          <p:cNvPr id="104874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74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8"/>
          <p:cNvSpPr/>
          <p:nvPr/>
        </p:nvSpPr>
        <p:spPr>
          <a:xfrm>
            <a:off x="0" y="130626"/>
            <a:ext cx="9144000" cy="783774"/>
          </a:xfrm>
          <a:prstGeom prst="rect">
            <a:avLst/>
          </a:prstGeom>
          <a:solidFill>
            <a:srgbClr val="C02F52">
              <a:alpha val="75000"/>
            </a:srgbClr>
          </a:solidFill>
          <a:ln>
            <a:solidFill>
              <a:schemeClr val="accent1">
                <a:shade val="95000"/>
                <a:satMod val="105000"/>
                <a:alpha val="7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48577" name="Title Placeholder 1"/>
          <p:cNvSpPr>
            <a:spLocks noGrp="1"/>
          </p:cNvSpPr>
          <p:nvPr>
            <p:ph type="title"/>
          </p:nvPr>
        </p:nvSpPr>
        <p:spPr>
          <a:xfrm>
            <a:off x="1261011" y="274640"/>
            <a:ext cx="7425790" cy="5447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57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5036"/>
            <a:ext cx="8229600" cy="4891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57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07777-386D-4BA8-BC05-600C194ED428}" type="datetime1">
              <a:rPr lang="en-US" smtClean="0"/>
              <a:t>8/2/2017</a:t>
            </a:fld>
            <a:endParaRPr lang="en-US"/>
          </a:p>
        </p:txBody>
      </p:sp>
      <p:sp>
        <p:nvSpPr>
          <p:cNvPr id="104858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4858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2407C-A658-46C0-846F-07977E59660B}" type="slidenum">
              <a:rPr lang="en-US" smtClean="0"/>
              <a:t>‹#›</a:t>
            </a:fld>
            <a:endParaRPr lang="en-US"/>
          </a:p>
        </p:txBody>
      </p:sp>
      <p:pic>
        <p:nvPicPr>
          <p:cNvPr id="2097152" name="Picture 9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55292" y="102214"/>
            <a:ext cx="1101000" cy="840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Title 1"/>
          <p:cNvSpPr>
            <a:spLocks noGrp="1"/>
          </p:cNvSpPr>
          <p:nvPr>
            <p:ph type="ctrTitle"/>
          </p:nvPr>
        </p:nvSpPr>
        <p:spPr>
          <a:xfrm>
            <a:off x="343508" y="2253047"/>
            <a:ext cx="8534400" cy="1458671"/>
          </a:xfrm>
        </p:spPr>
        <p:txBody>
          <a:bodyPr>
            <a:noAutofit/>
          </a:bodyPr>
          <a:lstStyle/>
          <a:p>
            <a:r>
              <a:rPr lang="nl-NL" sz="2800" b="1"/>
              <a:t>HEPATITIS C AMONG INJECTION DRUG USERS</a:t>
            </a:r>
            <a:br>
              <a:rPr lang="nl-NL" sz="2800" b="1"/>
            </a:br>
            <a:r>
              <a:rPr lang="nl-NL" sz="2800" b="1"/>
              <a:t>FINDINGS FROM A PILOT STUDY OF </a:t>
            </a:r>
            <a:br>
              <a:rPr lang="nl-NL" sz="2800" b="1"/>
            </a:br>
            <a:r>
              <a:rPr lang="nl-NL" sz="2800" b="1"/>
              <a:t>AN INTERVENTIONAL MODEL BY HCV COUNSELING, TESTING AND REFERRAL TO TREATMENT IN HANOI, </a:t>
            </a:r>
            <a:br>
              <a:rPr lang="nl-NL" sz="2800" b="1"/>
            </a:br>
            <a:r>
              <a:rPr lang="nl-NL" sz="2800" b="1"/>
              <a:t>2016 - 2017</a:t>
            </a:r>
            <a:endParaRPr lang="en-US" sz="2800" dirty="0"/>
          </a:p>
        </p:txBody>
      </p:sp>
      <p:sp>
        <p:nvSpPr>
          <p:cNvPr id="1048602" name="TextBox 3"/>
          <p:cNvSpPr txBox="1"/>
          <p:nvPr/>
        </p:nvSpPr>
        <p:spPr>
          <a:xfrm>
            <a:off x="1210963" y="114452"/>
            <a:ext cx="7821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CENTER FOR RESEARCH &amp; TRAINING ON HIV/AIDS – HANOI MEDICAL UNIVERSITY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498390" y="4351157"/>
            <a:ext cx="8534400" cy="1458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nl-NL" sz="240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Minh Giang</a:t>
            </a:r>
            <a:r>
              <a:rPr lang="nl-NL" sz="2400">
                <a:latin typeface="Arial" panose="020B0604020202020204" pitchFamily="34" charset="0"/>
                <a:cs typeface="Arial" panose="020B0604020202020204" pitchFamily="34" charset="0"/>
              </a:rPr>
              <a:t>, Van Đinh Hoa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l-NL" sz="2400">
                <a:latin typeface="Arial" panose="020B0604020202020204" pitchFamily="34" charset="0"/>
                <a:cs typeface="Arial" panose="020B0604020202020204" pitchFamily="34" charset="0"/>
              </a:rPr>
              <a:t>Nguyen Thuy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Anh</a:t>
            </a:r>
            <a:r>
              <a:rPr lang="nl-NL" sz="2400">
                <a:latin typeface="Arial" panose="020B0604020202020204" pitchFamily="34" charset="0"/>
                <a:cs typeface="Arial" panose="020B0604020202020204" pitchFamily="34" charset="0"/>
              </a:rPr>
              <a:t>, Nguyen Huu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Anh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nl-NL" b="1">
                <a:sym typeface="+mn-ea"/>
              </a:rPr>
              <a:t>A PILOT STUDY OF </a:t>
            </a:r>
            <a:br>
              <a:rPr lang="nl-NL" b="1">
                <a:sym typeface="+mn-ea"/>
              </a:rPr>
            </a:br>
            <a:r>
              <a:rPr lang="nl-NL" b="1">
                <a:sym typeface="+mn-ea"/>
              </a:rPr>
              <a:t>AN INTERVENTIONAL MODEL BY HCV COUNSELING, TESTING AND REFERRAL TO TREATMENT IN HANOI, </a:t>
            </a:r>
            <a:br>
              <a:rPr lang="nl-NL" b="1">
                <a:sym typeface="+mn-ea"/>
              </a:rPr>
            </a:br>
            <a:r>
              <a:rPr lang="nl-NL" b="1">
                <a:sym typeface="+mn-ea"/>
              </a:rPr>
              <a:t>2016 - 2017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latin typeface="+mn-lt"/>
                <a:cs typeface="Arial" panose="020B0604020202020204" pitchFamily="34" charset="0"/>
              </a:rPr>
              <a:t>Method</a:t>
            </a:r>
            <a:endParaRPr lang="en-US" sz="32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40076"/>
            <a:ext cx="8175812" cy="5362430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n-US" altLang="pt-BR" sz="2600" i="1" u="sng" dirty="0">
                <a:latin typeface="Arial" panose="020B0604020202020204" pitchFamily="34" charset="0"/>
                <a:cs typeface="Arial" panose="020B0604020202020204" pitchFamily="34" charset="0"/>
              </a:rPr>
              <a:t>Venues</a:t>
            </a:r>
            <a:r>
              <a:rPr lang="pt-BR" sz="2600" i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pt-BR" sz="2600" dirty="0">
                <a:latin typeface="Arial" panose="020B0604020202020204" pitchFamily="34" charset="0"/>
                <a:cs typeface="Arial" panose="020B0604020202020204" pitchFamily="34" charset="0"/>
              </a:rPr>
              <a:t>All internal districts in Hanoi</a:t>
            </a:r>
            <a:endParaRPr lang="en-US" altLang="pt-BR" sz="26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None/>
            </a:pPr>
            <a:r>
              <a:rPr lang="en-US" altLang="pt-BR" sz="2600" i="1" u="sng" dirty="0">
                <a:latin typeface="Arial" panose="020B0604020202020204" pitchFamily="34" charset="0"/>
                <a:cs typeface="Arial" panose="020B0604020202020204" pitchFamily="34" charset="0"/>
              </a:rPr>
              <a:t>Inclusion criteria</a:t>
            </a:r>
          </a:p>
          <a:p>
            <a:pPr algn="just" fontAlgn="base" hangingPunct="0">
              <a:buClrTx/>
              <a:buFont typeface="Arial" panose="020B0604020202020204" pitchFamily="34" charset="0"/>
              <a:buChar char="­"/>
            </a:pPr>
            <a:r>
              <a:rPr lang="en-US" altLang="pt-BR" sz="2600" dirty="0">
                <a:latin typeface="Arial" panose="020B0604020202020204" pitchFamily="34" charset="0"/>
                <a:cs typeface="Arial" panose="020B0604020202020204" pitchFamily="34" charset="0"/>
              </a:rPr>
              <a:t>Age from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 18 </a:t>
            </a:r>
            <a:r>
              <a:rPr lang="en-US" altLang="pt-BR" sz="2600" dirty="0">
                <a:latin typeface="Arial" panose="020B0604020202020204" pitchFamily="34" charset="0"/>
                <a:cs typeface="Arial" panose="020B0604020202020204" pitchFamily="34" charset="0"/>
              </a:rPr>
              <a:t>and over</a:t>
            </a:r>
          </a:p>
          <a:p>
            <a:pPr algn="just" fontAlgn="base" hangingPunct="0">
              <a:buClrTx/>
              <a:buFont typeface="Arial" panose="020B0604020202020204" pitchFamily="34" charset="0"/>
              <a:buChar char="­"/>
            </a:pP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Having history of drug injection, at least once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 hangingPunct="0">
              <a:buClrTx/>
              <a:buFont typeface="Arial" panose="020B0604020202020204" pitchFamily="34" charset="0"/>
              <a:buChar char="­"/>
            </a:pPr>
            <a:r>
              <a:rPr lang="en-US" altLang="pt-BR" sz="2600" dirty="0">
                <a:latin typeface="Arial" panose="020B0604020202020204" pitchFamily="34" charset="0"/>
                <a:cs typeface="Arial" panose="020B0604020202020204" pitchFamily="34" charset="0"/>
              </a:rPr>
              <a:t>Be able to understand and consent to participate in the study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None/>
            </a:pPr>
            <a:r>
              <a:rPr lang="en-US" altLang="it-IT" sz="2600" i="1" u="sng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  <a:r>
              <a:rPr lang="it-IT" sz="2600" i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6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" indent="-182880" algn="just">
              <a:lnSpc>
                <a:spcPct val="110000"/>
              </a:lnSpc>
              <a:buClrTx/>
              <a:buFont typeface="Arial" panose="020B0604020202020204" pitchFamily="34" charset="0"/>
              <a:buChar char="-"/>
            </a:pPr>
            <a:r>
              <a:rPr lang="en-US" altLang="it-IT" sz="2600" dirty="0">
                <a:latin typeface="Arial" panose="020B0604020202020204" pitchFamily="34" charset="0"/>
                <a:cs typeface="Arial" panose="020B0604020202020204" pitchFamily="34" charset="0"/>
              </a:rPr>
              <a:t>Cross-sectional descriptive</a:t>
            </a:r>
          </a:p>
          <a:p>
            <a:pPr marL="0" indent="0" algn="just">
              <a:lnSpc>
                <a:spcPct val="110000"/>
              </a:lnSpc>
              <a:buClrTx/>
              <a:buNone/>
            </a:pPr>
            <a:r>
              <a:rPr lang="en-US" altLang="it-IT" sz="2600" i="1" u="sng" dirty="0">
                <a:latin typeface="Arial" panose="020B0604020202020204" pitchFamily="34" charset="0"/>
                <a:cs typeface="Arial" panose="020B0604020202020204" pitchFamily="34" charset="0"/>
              </a:rPr>
              <a:t>Study sample size</a:t>
            </a:r>
            <a:r>
              <a:rPr lang="it-IT" sz="2600" dirty="0">
                <a:latin typeface="Arial" panose="020B0604020202020204" pitchFamily="34" charset="0"/>
                <a:cs typeface="Arial" panose="020B0604020202020204" pitchFamily="34" charset="0"/>
              </a:rPr>
              <a:t>: 509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33805" y="283845"/>
            <a:ext cx="7807960" cy="5924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Procedure of </a:t>
            </a:r>
            <a:br>
              <a:rPr lang="en-US" sz="2800" b="1" dirty="0" err="1">
                <a:latin typeface="+mn-lt"/>
                <a:cs typeface="Arial" panose="020B0604020202020204" pitchFamily="34" charset="0"/>
              </a:rPr>
            </a:br>
            <a:r>
              <a:rPr lang="en-US" sz="2800" b="1" dirty="0" err="1">
                <a:latin typeface="+mn-lt"/>
                <a:cs typeface="Arial" panose="020B0604020202020204" pitchFamily="34" charset="0"/>
              </a:rPr>
              <a:t>sample recruitment and information collection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pPr>
              <a:buFontTx/>
              <a:buNone/>
            </a:pPr>
            <a:endParaRPr lang="en-US" altLang="en-US" sz="2400" dirty="0"/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26085" y="1031240"/>
            <a:ext cx="8615680" cy="5688965"/>
            <a:chOff x="671" y="1624"/>
            <a:chExt cx="13568" cy="895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" y="1677"/>
              <a:ext cx="13569" cy="890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360" y="1624"/>
              <a:ext cx="6600" cy="483"/>
            </a:xfrm>
            <a:prstGeom prst="rect">
              <a:avLst/>
            </a:prstGeom>
            <a:noFill/>
            <a:ln>
              <a:solidFill>
                <a:schemeClr val="accent5">
                  <a:alpha val="99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Approaching and screening in the community </a:t>
              </a:r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(Q1)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56" y="2259"/>
              <a:ext cx="2108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No risk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427" y="2259"/>
              <a:ext cx="2108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Risk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1655" y="3114"/>
              <a:ext cx="3881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Refer to appropriate services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7131" y="3054"/>
              <a:ext cx="3881" cy="5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Refer to appropriate services &amp; HIV counseling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5802" y="3989"/>
              <a:ext cx="4738" cy="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 b="1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Counselors</a:t>
              </a:r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: welcome, introduce the study, referral form, consent form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616" y="4925"/>
              <a:ext cx="5474" cy="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05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Interview and collect information (Q2: data collection form at HIV testing and counseling rooms)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7" y="5872"/>
              <a:ext cx="267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Counsel after tests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350" y="5062"/>
              <a:ext cx="267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Counsel after tests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74" y="6013"/>
              <a:ext cx="1434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HIV tests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814" y="6933"/>
              <a:ext cx="2198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HIV quick tests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573" y="7853"/>
              <a:ext cx="4147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Counsel and do HCV, HCV viral load tests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26" y="8929"/>
              <a:ext cx="2404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HBsAg quick tests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575" y="9920"/>
              <a:ext cx="1967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Vaccinate HBV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90" y="9800"/>
              <a:ext cx="2957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Refer to HCV treatment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92" y="6578"/>
              <a:ext cx="2198" cy="7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Refer to VCT to do HIV test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Title 1"/>
          <p:cNvSpPr>
            <a:spLocks noGrp="1"/>
          </p:cNvSpPr>
          <p:nvPr>
            <p:ph type="ctrTitle"/>
          </p:nvPr>
        </p:nvSpPr>
        <p:spPr>
          <a:xfrm>
            <a:off x="571500" y="2645923"/>
            <a:ext cx="8229600" cy="1659377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b="1" dirty="0" err="1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results</a:t>
            </a:r>
            <a:endParaRPr lang="en-US" altLang="en-US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97153" name="Audio 5">
            <a:hlinkClick r:id="" action="ppaction://media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5563" y="5802313"/>
            <a:ext cx="122238" cy="1222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3"/>
          <p:cNvSpPr txBox="1"/>
          <p:nvPr/>
        </p:nvSpPr>
        <p:spPr>
          <a:xfrm>
            <a:off x="1210963" y="114452"/>
            <a:ext cx="782182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sym typeface="+mn-ea"/>
              </a:rPr>
              <a:t>CENTER FOR RESEARCH &amp; TRAINING ON HIV/AIDS – HANOI MEDICAL UNIVERSITY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24663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5585" y="1045923"/>
          <a:ext cx="8601527" cy="57226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109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653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373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78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266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General Information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Frequency</a:t>
                      </a:r>
                      <a:r>
                        <a:rPr lang="en-US" sz="2000" b="1" dirty="0">
                          <a:effectLst/>
                        </a:rPr>
                        <a:t> (n)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Rate</a:t>
                      </a:r>
                      <a:r>
                        <a:rPr lang="en-US" sz="2000" b="1" dirty="0">
                          <a:effectLst/>
                        </a:rPr>
                        <a:t> (%)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980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i="0" dirty="0" err="1">
                          <a:effectLst/>
                        </a:rPr>
                        <a:t>Gender</a:t>
                      </a:r>
                      <a:endParaRPr lang="en-US" sz="20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Male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399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78.4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506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Female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110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22.6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5065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i="0" dirty="0" err="1">
                          <a:effectLst/>
                        </a:rPr>
                        <a:t>Age</a:t>
                      </a:r>
                      <a:endParaRPr lang="en-US" sz="20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18-29 y.o.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56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11.0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506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30-44 y.o.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376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84.9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506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&gt;=45 y.o.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77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15.1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5065">
                <a:tc rowSpan="5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i="0" dirty="0" err="1">
                          <a:effectLst/>
                        </a:rPr>
                        <a:t>Education level</a:t>
                      </a:r>
                      <a:endParaRPr lang="en-US" sz="2000" b="1" i="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i="0" dirty="0">
                          <a:effectLst/>
                        </a:rPr>
                        <a:t> </a:t>
                      </a:r>
                      <a:endParaRPr lang="en-US" sz="2000" b="1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Illiteracy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27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15.3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506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Primary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147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28.9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506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Secondary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138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27.1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506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Highschool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159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31.2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840988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Tertiary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38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7.5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Demographic characteristics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1230" y="905065"/>
          <a:ext cx="8583295" cy="595693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5075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269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647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41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7035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General Information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Frequency</a:t>
                      </a:r>
                      <a:r>
                        <a:rPr lang="en-US" sz="2000" b="1" dirty="0">
                          <a:effectLst/>
                        </a:rPr>
                        <a:t> (n)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Rate</a:t>
                      </a:r>
                      <a:r>
                        <a:rPr lang="en-US" sz="2000" b="1" dirty="0">
                          <a:effectLst/>
                        </a:rPr>
                        <a:t> (%)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745">
                <a:tc rowSpan="5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Marriage status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Not married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144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28.3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Married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259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50.9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Divorced/ Seperated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86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16.9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Widowed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2.8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Others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1.2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3745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Monthly income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Below</a:t>
                      </a:r>
                      <a:r>
                        <a:rPr lang="en-US" sz="2000" dirty="0">
                          <a:effectLst/>
                        </a:rPr>
                        <a:t> 3 </a:t>
                      </a:r>
                      <a:r>
                        <a:rPr lang="en-US" sz="2000" dirty="0" err="1">
                          <a:effectLst/>
                        </a:rPr>
                        <a:t>million VND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111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21.8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From</a:t>
                      </a:r>
                      <a:r>
                        <a:rPr lang="en-US" sz="2000" dirty="0">
                          <a:effectLst/>
                        </a:rPr>
                        <a:t> 3-6 </a:t>
                      </a:r>
                      <a:r>
                        <a:rPr lang="en-US" sz="2000" dirty="0" err="1">
                          <a:effectLst/>
                          <a:sym typeface="+mn-ea"/>
                        </a:rPr>
                        <a:t>million VND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260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51.1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Above</a:t>
                      </a:r>
                      <a:r>
                        <a:rPr lang="en-US" sz="2000" dirty="0">
                          <a:effectLst/>
                        </a:rPr>
                        <a:t> 6 </a:t>
                      </a:r>
                      <a:r>
                        <a:rPr lang="en-US" sz="2000" dirty="0" err="1">
                          <a:effectLst/>
                          <a:sym typeface="+mn-ea"/>
                        </a:rPr>
                        <a:t>million VND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138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27.1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3745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>
                          <a:effectLst/>
                        </a:rPr>
                        <a:t>Where to sleep overnight frequently</a:t>
                      </a: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Own house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300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59.1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Rented accommodation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82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16.1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Relatives'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111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21.6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2374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Others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</a:rPr>
                        <a:t>13.2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  <a:sym typeface="+mn-ea"/>
              </a:rPr>
              <a:t>Demographic characteristics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104900"/>
          <a:ext cx="8296940" cy="549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Percentage of injection drug users (IDUs) with risk behaviors of HCV tranmission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46050" y="5317490"/>
            <a:ext cx="8538210" cy="318770"/>
            <a:chOff x="-270" y="8374"/>
            <a:chExt cx="13446" cy="502"/>
          </a:xfrm>
        </p:grpSpPr>
        <p:sp>
          <p:nvSpPr>
            <p:cNvPr id="2" name="Rectangle 1"/>
            <p:cNvSpPr/>
            <p:nvPr/>
          </p:nvSpPr>
          <p:spPr>
            <a:xfrm rot="19080000">
              <a:off x="-270" y="8483"/>
              <a:ext cx="4156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400">
                  <a:solidFill>
                    <a:schemeClr val="tx1"/>
                  </a:solidFill>
                </a:rPr>
                <a:t>Ever injected by shared needles</a:t>
              </a:r>
            </a:p>
          </p:txBody>
        </p:sp>
        <p:sp>
          <p:nvSpPr>
            <p:cNvPr id="3" name="Rectangle 2"/>
            <p:cNvSpPr/>
            <p:nvPr/>
          </p:nvSpPr>
          <p:spPr>
            <a:xfrm rot="19080000">
              <a:off x="3073" y="8521"/>
              <a:ext cx="405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400">
                  <a:solidFill>
                    <a:schemeClr val="tx1"/>
                  </a:solidFill>
                </a:rPr>
                <a:t>Ever re-used needles or unclean tools</a:t>
              </a:r>
            </a:p>
          </p:txBody>
        </p:sp>
        <p:sp>
          <p:nvSpPr>
            <p:cNvPr id="5" name="Rectangle 4"/>
            <p:cNvSpPr/>
            <p:nvPr/>
          </p:nvSpPr>
          <p:spPr>
            <a:xfrm rot="19080000">
              <a:off x="6338" y="8374"/>
              <a:ext cx="3735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400">
                  <a:solidFill>
                    <a:schemeClr val="tx1"/>
                  </a:solidFill>
                </a:rPr>
                <a:t>Ever re-used drug-preparation tools</a:t>
              </a:r>
            </a:p>
          </p:txBody>
        </p:sp>
        <p:sp>
          <p:nvSpPr>
            <p:cNvPr id="6" name="Rectangle 5"/>
            <p:cNvSpPr/>
            <p:nvPr/>
          </p:nvSpPr>
          <p:spPr>
            <a:xfrm rot="19080000">
              <a:off x="9121" y="8449"/>
              <a:ext cx="4055" cy="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400">
                  <a:solidFill>
                    <a:schemeClr val="tx1"/>
                  </a:solidFill>
                </a:rPr>
                <a:t>Ever asked others to inject drugs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104900"/>
          <a:ext cx="8229600" cy="5363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Percentage of IDUs with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 risk behaviors of HCV transmission by other blood routes</a:t>
            </a:r>
          </a:p>
        </p:txBody>
      </p:sp>
      <p:sp>
        <p:nvSpPr>
          <p:cNvPr id="2" name="Rectangle 1"/>
          <p:cNvSpPr/>
          <p:nvPr/>
        </p:nvSpPr>
        <p:spPr>
          <a:xfrm>
            <a:off x="718185" y="6155690"/>
            <a:ext cx="18034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Re-using smoking pipes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762885" y="6168390"/>
            <a:ext cx="18034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Unsafe piercing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4722495" y="6168390"/>
            <a:ext cx="18034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Unsafe tattooing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6678295" y="6193790"/>
            <a:ext cx="18034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Sharing personal belongings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104900"/>
          <a:ext cx="8162365" cy="5309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Percentage of IDUs having unsafe sexual behaviors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 rot="18840000">
            <a:off x="-136525" y="5191125"/>
            <a:ext cx="263906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n-US" sz="1400">
                <a:solidFill>
                  <a:schemeClr val="tx1"/>
                </a:solidFill>
              </a:rPr>
              <a:t>Having sex without condoms</a:t>
            </a:r>
          </a:p>
        </p:txBody>
      </p:sp>
      <p:sp>
        <p:nvSpPr>
          <p:cNvPr id="3" name="Rectangle 2"/>
          <p:cNvSpPr/>
          <p:nvPr/>
        </p:nvSpPr>
        <p:spPr>
          <a:xfrm rot="18840000">
            <a:off x="1804035" y="5229225"/>
            <a:ext cx="263906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n-US" sz="1400">
                <a:solidFill>
                  <a:schemeClr val="tx1"/>
                </a:solidFill>
              </a:rPr>
              <a:t>Having sex with other IDUs without condoms</a:t>
            </a:r>
          </a:p>
        </p:txBody>
      </p:sp>
      <p:sp>
        <p:nvSpPr>
          <p:cNvPr id="5" name="Rectangle 4"/>
          <p:cNvSpPr/>
          <p:nvPr/>
        </p:nvSpPr>
        <p:spPr>
          <a:xfrm rot="18840000">
            <a:off x="3762375" y="5191125"/>
            <a:ext cx="263906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n-US" sz="1400">
                <a:solidFill>
                  <a:schemeClr val="tx1"/>
                </a:solidFill>
              </a:rPr>
              <a:t>Having sex with sex workers without condoms</a:t>
            </a:r>
          </a:p>
        </p:txBody>
      </p:sp>
      <p:sp>
        <p:nvSpPr>
          <p:cNvPr id="6" name="Rectangle 5"/>
          <p:cNvSpPr/>
          <p:nvPr/>
        </p:nvSpPr>
        <p:spPr>
          <a:xfrm rot="18840000">
            <a:off x="5655945" y="5198110"/>
            <a:ext cx="263906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n-US" sz="1400">
                <a:solidFill>
                  <a:schemeClr val="tx1"/>
                </a:solidFill>
              </a:rPr>
              <a:t>Having sex with HIV patients without condoms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8088" y="1104900"/>
          <a:ext cx="8787653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+mn-lt"/>
                <a:cs typeface="Arial" panose="020B0604020202020204" pitchFamily="34" charset="0"/>
              </a:rPr>
              <a:t>Knowledge of Hepatitis C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334385" y="6371590"/>
            <a:ext cx="2653030" cy="263525"/>
            <a:chOff x="5251" y="10034"/>
            <a:chExt cx="4178" cy="415"/>
          </a:xfrm>
        </p:grpSpPr>
        <p:sp>
          <p:nvSpPr>
            <p:cNvPr id="2" name="Rectangle 1"/>
            <p:cNvSpPr/>
            <p:nvPr/>
          </p:nvSpPr>
          <p:spPr>
            <a:xfrm>
              <a:off x="5451" y="10074"/>
              <a:ext cx="1152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</a:rPr>
                <a:t>sds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6891" y="10094"/>
              <a:ext cx="985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</a:rPr>
                <a:t>sds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8111" y="10074"/>
              <a:ext cx="1318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</a:rPr>
                <a:t>sds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5251" y="10094"/>
              <a:ext cx="1399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Right answer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11" y="10034"/>
              <a:ext cx="1399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Wrong answer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902" y="10094"/>
              <a:ext cx="1399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Don't know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79195" y="3568065"/>
            <a:ext cx="6259195" cy="3180080"/>
            <a:chOff x="1857" y="5619"/>
            <a:chExt cx="9857" cy="5008"/>
          </a:xfrm>
        </p:grpSpPr>
        <p:sp>
          <p:nvSpPr>
            <p:cNvPr id="12" name="Rectangle 11"/>
            <p:cNvSpPr/>
            <p:nvPr/>
          </p:nvSpPr>
          <p:spPr>
            <a:xfrm rot="18840000">
              <a:off x="1973" y="7918"/>
              <a:ext cx="488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HCV is transmitted by using shared needles?</a:t>
              </a:r>
            </a:p>
          </p:txBody>
        </p:sp>
        <p:sp>
          <p:nvSpPr>
            <p:cNvPr id="13" name="Rectangle 12"/>
            <p:cNvSpPr/>
            <p:nvPr/>
          </p:nvSpPr>
          <p:spPr>
            <a:xfrm rot="18840000">
              <a:off x="4294" y="7882"/>
              <a:ext cx="488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HCV is transmitted by mosquito bites?</a:t>
              </a:r>
            </a:p>
          </p:txBody>
        </p:sp>
        <p:sp>
          <p:nvSpPr>
            <p:cNvPr id="14" name="Rectangle 13"/>
            <p:cNvSpPr/>
            <p:nvPr/>
          </p:nvSpPr>
          <p:spPr>
            <a:xfrm rot="18840000">
              <a:off x="6808" y="7918"/>
              <a:ext cx="488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HCV is transmitted by using shared tools?</a:t>
              </a:r>
            </a:p>
          </p:txBody>
        </p:sp>
        <p:sp>
          <p:nvSpPr>
            <p:cNvPr id="15" name="Rectangle 14"/>
            <p:cNvSpPr/>
            <p:nvPr/>
          </p:nvSpPr>
          <p:spPr>
            <a:xfrm rot="18840000">
              <a:off x="9097" y="8010"/>
              <a:ext cx="488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Alcohol consumption enhances HCV progression?</a:t>
              </a:r>
            </a:p>
          </p:txBody>
        </p:sp>
        <p:sp>
          <p:nvSpPr>
            <p:cNvPr id="16" name="Rectangle 15"/>
            <p:cNvSpPr/>
            <p:nvPr/>
          </p:nvSpPr>
          <p:spPr>
            <a:xfrm rot="18840000">
              <a:off x="-406" y="7922"/>
              <a:ext cx="488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HCV does not recur once treated?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621" y="193630"/>
            <a:ext cx="7860095" cy="649045"/>
          </a:xfrm>
        </p:spPr>
        <p:txBody>
          <a:bodyPr>
            <a:normAutofit/>
          </a:bodyPr>
          <a:lstStyle/>
          <a:p>
            <a:pPr algn="ctr"/>
            <a:r>
              <a:rPr lang="en-US" sz="3200" b="1"/>
              <a:t>Burden of disease: Viral hepatitis</a:t>
            </a:r>
            <a:endParaRPr lang="en-AU" sz="32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204863"/>
            <a:ext cx="4330660" cy="362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378963"/>
            <a:ext cx="45720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57749" y="1295400"/>
            <a:ext cx="4283968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22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0">
                <a:solidFill>
                  <a:schemeClr val="tx1"/>
                </a:solidFill>
              </a:rPr>
              <a:t>Mortality Rates from HBV, HCV, and HIV in United States, 1999-2007</a:t>
            </a:r>
            <a:endParaRPr lang="en-AU" sz="2000" b="0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7" y="2065784"/>
            <a:ext cx="4539063" cy="376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/>
          <p:nvPr/>
        </p:nvSpPr>
        <p:spPr>
          <a:xfrm>
            <a:off x="0" y="1066800"/>
            <a:ext cx="4572000" cy="99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000"/>
              <a:t>Estimated global number of deaths due to viral hepatitis, HIV, malaria and TB,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000"/>
              <a:t>2000 –2015</a:t>
            </a:r>
            <a:endParaRPr kumimoji="0" lang="en-A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6190134"/>
            <a:ext cx="4572000" cy="66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Recent multidrug use and need for intervention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</p:nvPr>
        </p:nvGraphicFramePr>
        <p:xfrm>
          <a:off x="488514" y="1189973"/>
          <a:ext cx="8386175" cy="5376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3133725" y="6201410"/>
            <a:ext cx="3197225" cy="272415"/>
            <a:chOff x="4935" y="9766"/>
            <a:chExt cx="5035" cy="429"/>
          </a:xfrm>
        </p:grpSpPr>
        <p:sp>
          <p:nvSpPr>
            <p:cNvPr id="2" name="Rectangle 1"/>
            <p:cNvSpPr/>
            <p:nvPr/>
          </p:nvSpPr>
          <p:spPr>
            <a:xfrm>
              <a:off x="5195" y="9841"/>
              <a:ext cx="883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</a:rPr>
                <a:t>sds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334" y="9826"/>
              <a:ext cx="1236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</a:rPr>
                <a:t>sds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7880" y="9821"/>
              <a:ext cx="209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bg1"/>
                  </a:solidFill>
                  <a:latin typeface="Arial" panose="020B0604020202020204" pitchFamily="34" charset="0"/>
                </a:rPr>
                <a:t>sds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935" y="9821"/>
              <a:ext cx="1399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Ever used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71" y="9766"/>
              <a:ext cx="1399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Need for brief intervention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60" y="9781"/>
              <a:ext cx="2214" cy="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9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Need for further intervention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920115" y="5845810"/>
            <a:ext cx="888365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Alcohol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59915" y="5858510"/>
            <a:ext cx="888365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Tobacco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50515" y="5858510"/>
            <a:ext cx="888365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Marijuana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12155" y="5861685"/>
            <a:ext cx="888365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Sedatives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08595" y="5861685"/>
            <a:ext cx="888365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Opioids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16700" y="5848985"/>
            <a:ext cx="127254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Hallucinogens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104900"/>
          <a:ext cx="4255994" cy="4462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IDUs' access to healthcare services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6"/>
          <p:cNvGraphicFramePr/>
          <p:nvPr/>
        </p:nvGraphicFramePr>
        <p:xfrm>
          <a:off x="4508205" y="1371601"/>
          <a:ext cx="4346683" cy="426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 txBox="1"/>
          <p:nvPr/>
        </p:nvSpPr>
        <p:spPr>
          <a:xfrm>
            <a:off x="333375" y="5568315"/>
            <a:ext cx="4175125" cy="878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Percentage of IDUs accessing to healthcare services in the past 12 months</a:t>
            </a:r>
          </a:p>
        </p:txBody>
      </p:sp>
      <p:sp>
        <p:nvSpPr>
          <p:cNvPr id="8" name="Title 1"/>
          <p:cNvSpPr txBox="1"/>
          <p:nvPr/>
        </p:nvSpPr>
        <p:spPr>
          <a:xfrm>
            <a:off x="4520565" y="5753100"/>
            <a:ext cx="4018915" cy="5924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Ever postponed going to healthcare services when being ill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1230" y="1083500"/>
          <a:ext cx="8514715" cy="553466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55327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43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75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5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cs typeface="Arial" panose="020B0604020202020204" pitchFamily="34" charset="0"/>
                          <a:sym typeface="+mn-ea"/>
                        </a:rPr>
                        <a:t>Reasons to access to the latest healthcare services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Freq.</a:t>
                      </a:r>
                      <a:r>
                        <a:rPr lang="en-US" sz="2000" dirty="0">
                          <a:effectLst/>
                        </a:rPr>
                        <a:t> (n)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Perc.</a:t>
                      </a:r>
                      <a:r>
                        <a:rPr lang="en-US" sz="2000" dirty="0">
                          <a:effectLst/>
                        </a:rPr>
                        <a:t> (%)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Regular health check</a:t>
                      </a:r>
                    </a:p>
                  </a:txBody>
                  <a:tcPr marL="48492" marR="4849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5.1%</a:t>
                      </a: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Illness</a:t>
                      </a: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(cold …)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Injuries</a:t>
                      </a: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(broken leg …)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HIV test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7.3%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HCV test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HBV test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HIV treatment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227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64.1%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HCV </a:t>
                      </a: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+mn-ea"/>
                        </a:rPr>
                        <a:t>treatment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HBV </a:t>
                      </a: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+mn-ea"/>
                        </a:rPr>
                        <a:t>treatment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Methadone maintenance treatment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22.6%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55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Tuberculosis treatment</a:t>
                      </a:r>
                      <a:endParaRPr lang="en-US" sz="20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Reasons to access to the latest healthcare services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1230" y="1083500"/>
          <a:ext cx="8186463" cy="500541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7832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16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016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87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Reasons to postpone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</a:rPr>
                        <a:t>Freq. (n)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 err="1">
                          <a:effectLst/>
                        </a:rPr>
                        <a:t>Perc.</a:t>
                      </a:r>
                      <a:r>
                        <a:rPr lang="en-US" sz="2400" dirty="0">
                          <a:effectLst/>
                        </a:rPr>
                        <a:t> (%)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795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money</a:t>
                      </a:r>
                      <a:endParaRPr lang="en-US" sz="24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22.5%</a:t>
                      </a:r>
                    </a:p>
                  </a:txBody>
                  <a:tcPr marL="48492" marR="48492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95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time</a:t>
                      </a:r>
                      <a:endParaRPr lang="en-US" sz="24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95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necessary</a:t>
                      </a:r>
                      <a:endParaRPr lang="en-US" sz="24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64.8%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795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b="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Others</a:t>
                      </a:r>
                      <a:endParaRPr lang="en-US" sz="2400" b="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10.2%</a:t>
                      </a:r>
                    </a:p>
                  </a:txBody>
                  <a:tcPr marL="48492" marR="48492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Reasons to postpone going to the latest healthcare services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739494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Percentage of IDUs ever involved in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 HIV, HCV, HBV tests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315234"/>
          <a:ext cx="8305800" cy="481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199" y="1104900"/>
          <a:ext cx="8325294" cy="5444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739494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Staged care model for HCV patients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51535" y="4063365"/>
            <a:ext cx="6754495" cy="2791460"/>
            <a:chOff x="1341" y="6399"/>
            <a:chExt cx="10637" cy="4396"/>
          </a:xfrm>
        </p:grpSpPr>
        <p:sp>
          <p:nvSpPr>
            <p:cNvPr id="16" name="Rectangle 15"/>
            <p:cNvSpPr/>
            <p:nvPr/>
          </p:nvSpPr>
          <p:spPr>
            <a:xfrm rot="18840000">
              <a:off x="-120" y="8095"/>
              <a:ext cx="3276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Total number of IDUs</a:t>
              </a:r>
            </a:p>
          </p:txBody>
        </p:sp>
        <p:sp>
          <p:nvSpPr>
            <p:cNvPr id="2" name="Rectangle 1"/>
            <p:cNvSpPr/>
            <p:nvPr/>
          </p:nvSpPr>
          <p:spPr>
            <a:xfrm rot="18840000">
              <a:off x="1203" y="8413"/>
              <a:ext cx="4382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Number of IDUs involved in screening tests</a:t>
              </a:r>
            </a:p>
          </p:txBody>
        </p:sp>
        <p:sp>
          <p:nvSpPr>
            <p:cNvPr id="3" name="Rectangle 2"/>
            <p:cNvSpPr/>
            <p:nvPr/>
          </p:nvSpPr>
          <p:spPr>
            <a:xfrm rot="18840000">
              <a:off x="3175" y="8473"/>
              <a:ext cx="4290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Total number of IDUs with HCV</a:t>
              </a:r>
            </a:p>
          </p:txBody>
        </p:sp>
        <p:sp>
          <p:nvSpPr>
            <p:cNvPr id="5" name="Rectangle 4"/>
            <p:cNvSpPr/>
            <p:nvPr/>
          </p:nvSpPr>
          <p:spPr>
            <a:xfrm rot="18840000">
              <a:off x="5970" y="8185"/>
              <a:ext cx="3526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Total number of IDUs involved viral load test</a:t>
              </a:r>
            </a:p>
          </p:txBody>
        </p:sp>
        <p:sp>
          <p:nvSpPr>
            <p:cNvPr id="8" name="Rectangle 7"/>
            <p:cNvSpPr/>
            <p:nvPr/>
          </p:nvSpPr>
          <p:spPr>
            <a:xfrm rot="18840000">
              <a:off x="8025" y="8201"/>
              <a:ext cx="3526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Total number of IDUs having (+) viral load test</a:t>
              </a:r>
            </a:p>
          </p:txBody>
        </p:sp>
        <p:sp>
          <p:nvSpPr>
            <p:cNvPr id="9" name="Rectangle 8"/>
            <p:cNvSpPr/>
            <p:nvPr/>
          </p:nvSpPr>
          <p:spPr>
            <a:xfrm rot="18840000">
              <a:off x="10163" y="8115"/>
              <a:ext cx="3276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r"/>
              <a:r>
                <a:rPr lang="en-US" sz="1400">
                  <a:solidFill>
                    <a:schemeClr val="tx1"/>
                  </a:solidFill>
                </a:rPr>
                <a:t>Total number of IDUs with treatment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396" y="9775"/>
              <a:ext cx="3424" cy="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200">
                  <a:ln>
                    <a:noFill/>
                  </a:ln>
                  <a:solidFill>
                    <a:schemeClr val="tx1"/>
                  </a:solidFill>
                  <a:latin typeface="Arial" panose="020B0604020202020204" pitchFamily="34" charset="0"/>
                </a:rPr>
                <a:t>Chain of HCV intervention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104900"/>
          <a:ext cx="8229600" cy="502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739494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IDUs with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 HIV, HCV </a:t>
            </a:r>
            <a:r>
              <a:rPr lang="en-US" sz="2800" b="1" dirty="0" err="1">
                <a:latin typeface="+mn-lt"/>
                <a:cs typeface="Arial" panose="020B0604020202020204" pitchFamily="34" charset="0"/>
              </a:rPr>
              <a:t>and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 HIV/HCV co-infection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15050" y="5454015"/>
            <a:ext cx="217424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2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HIV/HCV co-infection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4407535" y="5786120"/>
            <a:ext cx="217424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10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HIV/HCV co-infection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3898" y="5812519"/>
            <a:ext cx="3549502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Percentage of IDUs with HIV knowing their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51721" y="5840649"/>
            <a:ext cx="3598126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Percentage of IDUs with HCV knowing their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66628" y="1659425"/>
          <a:ext cx="4848646" cy="3854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481643" y="1480297"/>
          <a:ext cx="4424363" cy="403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808387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Percentage of IDUs with 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HIV, HCV involved in detection tests</a:t>
            </a:r>
          </a:p>
        </p:txBody>
      </p:sp>
      <p:sp>
        <p:nvSpPr>
          <p:cNvPr id="2" name="Rectangle 1"/>
          <p:cNvSpPr/>
          <p:nvPr/>
        </p:nvSpPr>
        <p:spPr>
          <a:xfrm>
            <a:off x="1388745" y="5186680"/>
            <a:ext cx="111506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10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Ever tested HIV</a:t>
            </a:r>
          </a:p>
        </p:txBody>
      </p:sp>
      <p:sp>
        <p:nvSpPr>
          <p:cNvPr id="3" name="Rectangle 2"/>
          <p:cNvSpPr/>
          <p:nvPr/>
        </p:nvSpPr>
        <p:spPr>
          <a:xfrm>
            <a:off x="2633345" y="5199380"/>
            <a:ext cx="14859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10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Never tested HIV</a:t>
            </a:r>
          </a:p>
        </p:txBody>
      </p:sp>
      <p:sp>
        <p:nvSpPr>
          <p:cNvPr id="9" name="Rectangle 8"/>
          <p:cNvSpPr/>
          <p:nvPr/>
        </p:nvSpPr>
        <p:spPr>
          <a:xfrm>
            <a:off x="5414010" y="5199380"/>
            <a:ext cx="111506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10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Ever tested HCV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58610" y="5199380"/>
            <a:ext cx="14859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10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Never tested HCV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199" y="1104900"/>
          <a:ext cx="8348597" cy="5396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808387" cy="59226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+mn-lt"/>
                <a:cs typeface="Arial" panose="020B0604020202020204" pitchFamily="34" charset="0"/>
              </a:rPr>
              <a:t>Cirrhosis levels among IDUs with/without HCV</a:t>
            </a:r>
            <a:endParaRPr lang="en-US" sz="2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90445" y="5834380"/>
            <a:ext cx="14859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0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With HCV</a:t>
            </a:r>
          </a:p>
        </p:txBody>
      </p:sp>
      <p:sp>
        <p:nvSpPr>
          <p:cNvPr id="5" name="Rectangle 4"/>
          <p:cNvSpPr/>
          <p:nvPr/>
        </p:nvSpPr>
        <p:spPr>
          <a:xfrm>
            <a:off x="6002020" y="5834380"/>
            <a:ext cx="1485900" cy="225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00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Without HCV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/>
          <p:nvPr/>
        </p:nvSpPr>
        <p:spPr>
          <a:xfrm>
            <a:off x="1325174" y="229227"/>
            <a:ext cx="7630936" cy="592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Demographic characteristics of IDUs ever tested HCV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799" y="1014607"/>
          <a:ext cx="8651240" cy="559879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111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30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98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98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07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8589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5538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5538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791567">
                <a:tc rowSpan="3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Demographic characteristics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Ever involved in</a:t>
                      </a:r>
                      <a:r>
                        <a:rPr lang="en-US" sz="2000" dirty="0">
                          <a:effectLst/>
                        </a:rPr>
                        <a:t> HCV screening tests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OR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95%CI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5784">
                <a:tc gridSpan="2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 err="1">
                          <a:effectLst/>
                        </a:rPr>
                        <a:t>Yes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 err="1">
                          <a:effectLst/>
                        </a:rPr>
                        <a:t>No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5784">
                <a:tc gridSpan="2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>
                          <a:effectLst/>
                        </a:rPr>
                        <a:t>n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31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>
                          <a:effectLst/>
                        </a:rPr>
                        <a:t>%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>
                          <a:effectLst/>
                        </a:rPr>
                        <a:t>n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>
                          <a:effectLst/>
                        </a:rPr>
                        <a:t>%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578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Gender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dirty="0">
                          <a:effectLst/>
                        </a:rPr>
                        <a:t>Male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142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431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35,6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257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64,4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5784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dirty="0" err="1">
                          <a:effectLst/>
                        </a:rPr>
                        <a:t>Female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31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88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80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1,3 – 3,7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34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Age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dirty="0">
                          <a:effectLst/>
                        </a:rPr>
                        <a:t>18-29 </a:t>
                      </a:r>
                      <a:r>
                        <a:rPr lang="en-US" sz="2000" i="1" dirty="0" err="1">
                          <a:effectLst/>
                        </a:rPr>
                        <a:t>y.o.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8,9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51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91,1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34498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dirty="0">
                          <a:effectLst/>
                        </a:rPr>
                        <a:t>30-44 </a:t>
                      </a:r>
                      <a:r>
                        <a:rPr lang="en-US" sz="2000" i="1" dirty="0" err="1">
                          <a:effectLst/>
                        </a:rPr>
                        <a:t>y.o.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136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36,2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240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63,8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5,9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2,2-15,1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68086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u="sng" dirty="0">
                          <a:effectLst/>
                        </a:rPr>
                        <a:t>&gt;</a:t>
                      </a:r>
                      <a:r>
                        <a:rPr lang="en-US" sz="2000" i="1" u="none" baseline="0" dirty="0">
                          <a:effectLst/>
                        </a:rPr>
                        <a:t> </a:t>
                      </a:r>
                      <a:r>
                        <a:rPr lang="en-US" sz="2000" i="1" dirty="0">
                          <a:effectLst/>
                        </a:rPr>
                        <a:t>45 </a:t>
                      </a:r>
                      <a:r>
                        <a:rPr lang="en-US" sz="2000" i="1" dirty="0" err="1">
                          <a:effectLst/>
                        </a:rPr>
                        <a:t>y.o.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29,9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54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70,1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4,3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1,5-12,8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5605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Income (VND)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dirty="0">
                          <a:effectLst/>
                        </a:rPr>
                        <a:t>&lt; 3 </a:t>
                      </a:r>
                      <a:r>
                        <a:rPr lang="en-US" sz="2000" i="1" dirty="0" err="1">
                          <a:effectLst/>
                        </a:rPr>
                        <a:t>million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43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38,7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68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61,3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5784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dirty="0">
                          <a:effectLst/>
                        </a:rPr>
                        <a:t>3-6 </a:t>
                      </a:r>
                      <a:r>
                        <a:rPr lang="en-US" sz="2000" i="1" dirty="0" err="1">
                          <a:effectLst/>
                          <a:sym typeface="+mn-ea"/>
                        </a:rPr>
                        <a:t>million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80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30,8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180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69,2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0,7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0,4-1,1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5784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i="1" dirty="0">
                          <a:effectLst/>
                        </a:rPr>
                        <a:t>­</a:t>
                      </a:r>
                      <a:r>
                        <a:rPr lang="en-US" sz="2000" i="1" u="sng" dirty="0">
                          <a:effectLst/>
                        </a:rPr>
                        <a:t>&gt;</a:t>
                      </a:r>
                      <a:r>
                        <a:rPr lang="en-US" sz="2000" i="1" dirty="0">
                          <a:effectLst/>
                        </a:rPr>
                        <a:t> 6 </a:t>
                      </a:r>
                      <a:r>
                        <a:rPr lang="en-US" sz="2000" i="1" dirty="0" err="1">
                          <a:effectLst/>
                        </a:rPr>
                        <a:t>million</a:t>
                      </a:r>
                      <a:endParaRPr lang="en-US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41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29,7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97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70,3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0,7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0,1-1,1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774" y="181626"/>
            <a:ext cx="8733352" cy="686367"/>
          </a:xfrm>
        </p:spPr>
        <p:txBody>
          <a:bodyPr>
            <a:noAutofit/>
          </a:bodyPr>
          <a:lstStyle/>
          <a:p>
            <a:pPr algn="ctr"/>
            <a:r>
              <a:rPr lang="en-AU" sz="3200" b="1"/>
              <a:t>Prevalence of HCV in the world and in Vietnam</a:t>
            </a:r>
            <a:endParaRPr lang="en-AU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346531"/>
            <a:ext cx="8991600" cy="195017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AU" sz="2000"/>
              <a:t>In the world, </a:t>
            </a:r>
            <a:r>
              <a:rPr lang="en-AU" sz="2000" dirty="0"/>
              <a:t>2014</a:t>
            </a:r>
            <a:r>
              <a:rPr lang="en-AU" sz="2000"/>
              <a:t>: Approximately 80 million people with chronic HCV, overall prevalence of HCV is 1.1% </a:t>
            </a:r>
            <a:r>
              <a:rPr lang="en-US" sz="2000" b="1" baseline="30000" dirty="0"/>
              <a:t>1</a:t>
            </a:r>
            <a:r>
              <a:rPr lang="en-AU" sz="2000"/>
              <a:t>. Estimated approximately 2.3 million people with HCV/HIV co-infection</a:t>
            </a:r>
            <a:r>
              <a:rPr lang="en-US" sz="2000" b="1" baseline="30000"/>
              <a:t> </a:t>
            </a:r>
            <a:r>
              <a:rPr lang="en-US" sz="2000" b="1" baseline="30000" dirty="0"/>
              <a:t>1</a:t>
            </a:r>
            <a:endParaRPr lang="en-AU" sz="2000" b="1" baseline="300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AU" sz="2000"/>
              <a:t>In Vietnam, </a:t>
            </a:r>
            <a:r>
              <a:rPr lang="en-AU" sz="2000" dirty="0"/>
              <a:t>2015</a:t>
            </a:r>
            <a:r>
              <a:rPr lang="en-AU" sz="2000"/>
              <a:t>: Approximately 1 million people with HCV</a:t>
            </a:r>
            <a:r>
              <a:rPr lang="en-US" sz="2000" b="1" baseline="30000"/>
              <a:t>2</a:t>
            </a:r>
            <a:r>
              <a:rPr lang="en-AU" sz="2000" b="1"/>
              <a:t>.</a:t>
            </a:r>
            <a:r>
              <a:rPr lang="en-AU" sz="2000" b="1" baseline="30000"/>
              <a:t> </a:t>
            </a:r>
            <a:r>
              <a:rPr lang="en-AU" sz="2000"/>
              <a:t>Overall prevalence of HCV : 1.49</a:t>
            </a:r>
            <a:r>
              <a:rPr lang="en-AU" sz="2000" dirty="0"/>
              <a:t>% </a:t>
            </a:r>
            <a:r>
              <a:rPr lang="en-AU" sz="2000"/>
              <a:t>, </a:t>
            </a:r>
            <a:r>
              <a:rPr lang="en-US" sz="2000"/>
              <a:t>The North: </a:t>
            </a:r>
            <a:r>
              <a:rPr lang="en-US" sz="2000" dirty="0"/>
              <a:t>0,38-1,7</a:t>
            </a:r>
            <a:r>
              <a:rPr lang="en-US" sz="2000"/>
              <a:t>%, The South: </a:t>
            </a:r>
            <a:r>
              <a:rPr lang="en-US" sz="2000" dirty="0"/>
              <a:t>1,0- 4,3%</a:t>
            </a:r>
            <a:r>
              <a:rPr lang="en-US" sz="2000" b="1" baseline="30000" dirty="0"/>
              <a:t>3</a:t>
            </a:r>
            <a:r>
              <a:rPr lang="en-US" sz="2000" b="1" baseline="30000"/>
              <a:t>, </a:t>
            </a:r>
            <a:r>
              <a:rPr lang="en-US" sz="2000"/>
              <a:t>injection drug users: </a:t>
            </a:r>
            <a:r>
              <a:rPr lang="en-US" sz="2000" dirty="0"/>
              <a:t>70- 90</a:t>
            </a:r>
            <a:r>
              <a:rPr lang="en-US" sz="2000"/>
              <a:t>%; HIV patients: </a:t>
            </a:r>
            <a:r>
              <a:rPr lang="en-US" sz="2000" dirty="0"/>
              <a:t>30- 40% (NHTD)</a:t>
            </a:r>
            <a:r>
              <a:rPr lang="en-US" sz="2000" b="1" baseline="30000" dirty="0"/>
              <a:t>4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AU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AU" sz="2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6376" y="901874"/>
            <a:ext cx="6851736" cy="330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550223"/>
            <a:ext cx="8964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1. WHO (2015); 2.MOH-WHO (2015); 3. NT Hien et al . 4. </a:t>
            </a:r>
            <a:r>
              <a:rPr lang="en-AU" sz="1400" dirty="0" err="1"/>
              <a:t>Kanxay</a:t>
            </a:r>
            <a:r>
              <a:rPr lang="en-AU" sz="1400" dirty="0"/>
              <a:t> et al (2010)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150312"/>
            <a:ext cx="7720705" cy="6690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Heathcare service use of IDUs ever tested HCV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8775" y="1020874"/>
          <a:ext cx="8540968" cy="556781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58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233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33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464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2334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029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767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3163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69233">
                <a:tc rowSpan="3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Indicators of heathcare service use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Ever involved in</a:t>
                      </a:r>
                      <a:r>
                        <a:rPr lang="en-US" sz="2000" b="1" dirty="0">
                          <a:effectLst/>
                        </a:rPr>
                        <a:t> HCV screening tests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>
                          <a:effectLst/>
                        </a:rPr>
                        <a:t>OR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95%CI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8955">
                <a:tc gridSpan="2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 err="1">
                          <a:effectLst/>
                        </a:rPr>
                        <a:t>Yes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i="1" dirty="0" err="1">
                          <a:effectLst/>
                        </a:rPr>
                        <a:t>No</a:t>
                      </a:r>
                      <a:endParaRPr lang="en-US" sz="2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6040">
                <a:tc gridSpan="2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>
                          <a:effectLst/>
                        </a:rPr>
                        <a:t>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>
                          <a:effectLst/>
                        </a:rPr>
                        <a:t>%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n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%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02317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Ever used in the last 12 months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0" i="1" dirty="0" err="1">
                          <a:effectLst/>
                        </a:rPr>
                        <a:t>No</a:t>
                      </a:r>
                      <a:endParaRPr lang="en-US" sz="20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18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11,6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137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88,4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02317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0" i="1" dirty="0" err="1">
                          <a:effectLst/>
                        </a:rPr>
                        <a:t>Yes</a:t>
                      </a:r>
                      <a:endParaRPr lang="en-US" sz="20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146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41,2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208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58,8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5,3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3,1-9,4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02317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 err="1">
                          <a:effectLst/>
                        </a:rPr>
                        <a:t>Ever postponed heathcare services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0" i="1" dirty="0" err="1">
                          <a:effectLst/>
                        </a:rPr>
                        <a:t>No</a:t>
                      </a:r>
                      <a:endParaRPr lang="en-US" sz="20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100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37,9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164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62,1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1,7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1,2-2,5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8729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0" i="1" dirty="0" err="1">
                          <a:effectLst/>
                        </a:rPr>
                        <a:t>Yes</a:t>
                      </a:r>
                      <a:endParaRPr lang="en-US" sz="20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64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26,1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181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73,9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8955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MMT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0" i="1" dirty="0" err="1">
                          <a:effectLst/>
                        </a:rPr>
                        <a:t>No</a:t>
                      </a:r>
                      <a:endParaRPr lang="en-US" sz="20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111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26,9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302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73,1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8955">
                <a:tc vMerge="1">
                  <a:txBody>
                    <a:bodyPr/>
                    <a:lstStyle/>
                    <a:p>
                      <a:endParaRPr lang="vi-V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b="0" i="1" dirty="0" err="1">
                          <a:effectLst/>
                        </a:rPr>
                        <a:t>Yes</a:t>
                      </a:r>
                      <a:endParaRPr lang="en-US" sz="20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>
                          <a:effectLst/>
                        </a:rPr>
                        <a:t>53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55,2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43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44,8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3,4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179955" algn="l"/>
                        </a:tabLst>
                      </a:pPr>
                      <a:r>
                        <a:rPr lang="en-US" sz="2000" dirty="0">
                          <a:effectLst/>
                        </a:rPr>
                        <a:t>2,1-5,4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89" marR="67589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/>
          <p:nvPr/>
        </p:nvSpPr>
        <p:spPr bwMode="gray">
          <a:xfrm>
            <a:off x="228600" y="1523999"/>
            <a:ext cx="8565776" cy="494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  <a:cs typeface="MS PGothic" panose="020B0600070205080204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HCV transmission risk behaviors of IDUs are varied, especially concerning transmission by blood routes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number of IDUs abused multi-drugs; some needed further interventions.</a:t>
            </a:r>
            <a:endParaRPr lang="en-US" sz="28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rate of IDUs with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HCV in the study is 61.7%, </a:t>
            </a: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of IDUs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(59.9%) were not aware of their status.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Proportion of IDUs using healthcare services in the last 12 months is quite high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most of services were HIV treatment; whereas nearly 50% of IDU ever postponed going to heathcare services whenever being ill.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150312"/>
            <a:ext cx="7720705" cy="66908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/>
          <p:nvPr/>
        </p:nvSpPr>
        <p:spPr bwMode="gray">
          <a:xfrm>
            <a:off x="228600" y="1523999"/>
            <a:ext cx="8565776" cy="494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  <a:cs typeface="MS PGothic" panose="020B0600070205080204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MS PGothic" panose="020B0600070205080204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Proportion of IDUs with official HCV treatment from the screening and viral load tests is low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IDUs with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HCV had higher levels of damaged liver cells (</a:t>
            </a: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cirrhosis level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than </a:t>
            </a: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 without HCV</a:t>
            </a:r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en-US" sz="28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factors such as age, gender, heathcare service use, are associated with IDUs that had ever done HCV tests.</a:t>
            </a:r>
            <a:endParaRPr lang="en-US" sz="28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150312"/>
            <a:ext cx="7720705" cy="66908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Conclusion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25" y="990600"/>
            <a:ext cx="7162800" cy="3429001"/>
          </a:xfrm>
        </p:spPr>
      </p:pic>
      <p:sp>
        <p:nvSpPr>
          <p:cNvPr id="5" name="Rectangle 4"/>
          <p:cNvSpPr/>
          <p:nvPr/>
        </p:nvSpPr>
        <p:spPr>
          <a:xfrm>
            <a:off x="1321496" y="5315197"/>
            <a:ext cx="692062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6284912"/>
            <a:ext cx="917575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hua-viem-gan-c-kho-nhat-la-g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74" y="1097374"/>
            <a:ext cx="8160425" cy="554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1510" y="1097280"/>
            <a:ext cx="4134485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Symbol" panose="05050102010706020507" pitchFamily="18" charset="2"/>
              <a:buChar char=""/>
            </a:pPr>
            <a:r>
              <a:rPr lang="en-US" sz="2000" dirty="0" err="1">
                <a:solidFill>
                  <a:srgbClr val="FFC000"/>
                </a:solidFill>
                <a:cs typeface="Arial" panose="020B0604020202020204" pitchFamily="34" charset="0"/>
              </a:rPr>
              <a:t>Hepatitis C is an infectious disease, which is caused by hepatitis C virus (HCV) and mainly affects human livers.</a:t>
            </a:r>
            <a:endParaRPr lang="en-US" sz="2000" dirty="0">
              <a:solidFill>
                <a:srgbClr val="FFC000"/>
              </a:solidFill>
              <a:cs typeface="Arial" panose="020B06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"/>
            </a:pPr>
            <a:r>
              <a:rPr lang="en-US" sz="2000" dirty="0" err="1">
                <a:solidFill>
                  <a:srgbClr val="FFC000"/>
                </a:solidFill>
                <a:cs typeface="Arial" panose="020B0604020202020204" pitchFamily="34" charset="0"/>
              </a:rPr>
              <a:t>This disease usually has no symptoms, but a chronic hepatitis stage may lead to cirrhosis and liver cancer.</a:t>
            </a:r>
            <a:endParaRPr lang="en-US" sz="2000" dirty="0">
              <a:solidFill>
                <a:srgbClr val="FFC000"/>
              </a:solidFill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81621" y="193630"/>
            <a:ext cx="7860095" cy="649045"/>
          </a:xfrm>
        </p:spPr>
        <p:txBody>
          <a:bodyPr>
            <a:normAutofit/>
          </a:bodyPr>
          <a:lstStyle/>
          <a:p>
            <a:pPr algn="ctr"/>
            <a:r>
              <a:rPr lang="en-US" sz="3200" b="1"/>
              <a:t>Hepatitis C</a:t>
            </a:r>
            <a:endParaRPr lang="en-A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mpe-qn.org.vn/impe-qn/vn/upload/info/image/1421121147024_h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0" y="1600200"/>
            <a:ext cx="5181600" cy="457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/>
          <p:nvPr/>
        </p:nvSpPr>
        <p:spPr>
          <a:xfrm>
            <a:off x="838200" y="218831"/>
            <a:ext cx="7772400" cy="10765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5871888" y="1633820"/>
            <a:ext cx="3177988" cy="4984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altLang="fr-FR" sz="2400" dirty="0"/>
              <a:t>HCV is mainly transmitted from blood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altLang="fr-FR" sz="2400" dirty="0"/>
              <a:t>A small amount of blood can transmit HCV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altLang="fr-FR" sz="2400"/>
              <a:t>Transmission efficiency is 10 times higher for HCV than for HIV</a:t>
            </a:r>
            <a:r>
              <a:rPr lang="en-US" altLang="fr-FR" sz="2400" dirty="0"/>
              <a:t>: </a:t>
            </a:r>
            <a:r>
              <a:rPr lang="en-US" altLang="fr-FR" sz="2400" dirty="0" err="1"/>
              <a:t>more than 1 million viral units</a:t>
            </a:r>
            <a:r>
              <a:rPr lang="en-US" altLang="fr-FR" sz="2400" dirty="0"/>
              <a:t> in 1ml </a:t>
            </a:r>
            <a:r>
              <a:rPr lang="en-US" altLang="fr-FR" sz="2400" dirty="0" err="1"/>
              <a:t>of blood</a:t>
            </a:r>
            <a:endParaRPr lang="en-US" altLang="fr-FR" sz="2800" b="1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81621" y="193630"/>
            <a:ext cx="7860095" cy="64904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/>
              <a:t>Risk behaviors of</a:t>
            </a:r>
            <a:r>
              <a:rPr lang="en-US" sz="3200" b="1" dirty="0"/>
              <a:t> HCV transmission</a:t>
            </a:r>
            <a:endParaRPr lang="en-A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81621" y="193630"/>
            <a:ext cx="7860095" cy="64904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 HCV progression</a:t>
            </a:r>
            <a:endParaRPr lang="en-AU" sz="32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201295" y="1071245"/>
            <a:ext cx="8769350" cy="5648325"/>
            <a:chOff x="317" y="1687"/>
            <a:chExt cx="13810" cy="889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" y="1687"/>
              <a:ext cx="13810" cy="8895"/>
            </a:xfrm>
            <a:prstGeom prst="rect">
              <a:avLst/>
            </a:prstGeom>
          </p:spPr>
        </p:pic>
        <p:sp>
          <p:nvSpPr>
            <p:cNvPr id="2" name="Text Box 1"/>
            <p:cNvSpPr txBox="1"/>
            <p:nvPr/>
          </p:nvSpPr>
          <p:spPr>
            <a:xfrm>
              <a:off x="1148" y="2275"/>
              <a:ext cx="4690" cy="1113"/>
            </a:xfrm>
            <a:prstGeom prst="rect">
              <a:avLst/>
            </a:prstGeom>
            <a:solidFill>
              <a:srgbClr val="20909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In every 100 HCV patients, there are...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1293" y="5765"/>
              <a:ext cx="2716" cy="144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20 patients recover within 6 months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310" y="5625"/>
              <a:ext cx="2716" cy="144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80 patients progress chronic stage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689" y="7555"/>
              <a:ext cx="1337" cy="54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years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7346" y="7900"/>
              <a:ext cx="2716" cy="4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Cirrhosis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826" y="10042"/>
              <a:ext cx="2716" cy="4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Liver cancer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877" y="5764"/>
              <a:ext cx="2716" cy="11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End-stage liver diseases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955" y="6074"/>
              <a:ext cx="1833" cy="545"/>
            </a:xfrm>
            <a:prstGeom prst="rect">
              <a:avLst/>
            </a:prstGeom>
            <a:solidFill>
              <a:srgbClr val="8D430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20 patients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041" y="3625"/>
              <a:ext cx="2250" cy="983"/>
            </a:xfrm>
            <a:prstGeom prst="rect">
              <a:avLst/>
            </a:prstGeom>
            <a:solidFill>
              <a:srgbClr val="8D430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4 patients/ year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081" y="7915"/>
              <a:ext cx="2250" cy="983"/>
            </a:xfrm>
            <a:prstGeom prst="rect">
              <a:avLst/>
            </a:prstGeom>
            <a:solidFill>
              <a:srgbClr val="8D430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5patients/ year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9624" y="1062319"/>
            <a:ext cx="8565775" cy="5271719"/>
            <a:chOff x="1190625" y="1781175"/>
            <a:chExt cx="7197725" cy="3773599"/>
          </a:xfrm>
        </p:grpSpPr>
        <p:pic>
          <p:nvPicPr>
            <p:cNvPr id="19458" name="44E5AE36-189D-4CA2-AB7C-0EDB9D53DC6F" descr="image0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2913" y="1781175"/>
              <a:ext cx="3359150" cy="2520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59" name="07E6A946-81BC-4132-8481-B3B4CC66EFA5" descr="image00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0625" y="1878013"/>
              <a:ext cx="3360738" cy="2520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317625" y="1896629"/>
              <a:ext cx="3327400" cy="4004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56" tIns="34278" rIns="68556" bIns="34278">
              <a:spAutoFit/>
            </a:bodyPr>
            <a:lstStyle/>
            <a:p>
              <a:pPr algn="ctr" defTabSz="342265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 panose="020F0502020204030204"/>
                </a:rPr>
                <a:t>90% reduction in incidence of chronic HBV and HCV infections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43463" y="1882775"/>
              <a:ext cx="3544887" cy="400454"/>
            </a:xfrm>
            <a:prstGeom prst="rect">
              <a:avLst/>
            </a:prstGeom>
            <a:solidFill>
              <a:schemeClr val="bg1"/>
            </a:solidFill>
          </p:spPr>
          <p:txBody>
            <a:bodyPr lIns="68556" tIns="34278" rIns="68556" bIns="34278">
              <a:spAutoFit/>
            </a:bodyPr>
            <a:lstStyle/>
            <a:p>
              <a:pPr algn="ctr" defTabSz="342265">
                <a:defRPr/>
              </a:pPr>
              <a:r>
                <a:rPr lang="en-US" sz="1600" b="1" dirty="0">
                  <a:solidFill>
                    <a:prstClr val="black"/>
                  </a:solidFill>
                  <a:latin typeface="Calibri" panose="020F0502020204030204"/>
                </a:rPr>
                <a:t>65% reduction in m</a:t>
              </a:r>
              <a:r>
                <a:rPr lang="en-US" sz="1600" b="1">
                  <a:solidFill>
                    <a:prstClr val="black"/>
                  </a:solidFill>
                  <a:latin typeface="Calibri" panose="020F0502020204030204"/>
                </a:rPr>
                <a:t>ortality from chronic HBV and HCV infections</a:t>
              </a:r>
            </a:p>
          </p:txBody>
        </p:sp>
        <p:sp>
          <p:nvSpPr>
            <p:cNvPr id="19462" name="TextBox 1"/>
            <p:cNvSpPr txBox="1">
              <a:spLocks noChangeArrowheads="1"/>
            </p:cNvSpPr>
            <p:nvPr/>
          </p:nvSpPr>
          <p:spPr bwMode="auto">
            <a:xfrm>
              <a:off x="1317625" y="4540250"/>
              <a:ext cx="2935288" cy="543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56" tIns="34278" rIns="68556" bIns="34278">
              <a:spAutoFit/>
            </a:bodyPr>
            <a:lstStyle>
              <a:lvl1pPr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/>
              <a:r>
                <a:rPr lang="en-GB" altLang="en-US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6-10  </a:t>
              </a:r>
              <a:r>
                <a:rPr lang="en-US" altLang="en-GB" sz="15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million</a:t>
              </a:r>
              <a:r>
                <a:rPr lang="en-GB" altLang="en-US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GB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infections </a:t>
              </a:r>
              <a:r>
                <a:rPr lang="en-GB" altLang="en-US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(2015) </a:t>
              </a:r>
              <a:r>
                <a:rPr lang="en-US" altLang="en-GB" sz="15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to</a:t>
              </a:r>
              <a:r>
                <a:rPr lang="en-GB" altLang="en-US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900,000  (2030)</a:t>
              </a:r>
            </a:p>
            <a:p>
              <a:endParaRPr lang="en-GB" altLang="en-US" sz="15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463" name="TextBox 7"/>
            <p:cNvSpPr txBox="1">
              <a:spLocks noChangeArrowheads="1"/>
            </p:cNvSpPr>
            <p:nvPr/>
          </p:nvSpPr>
          <p:spPr bwMode="auto">
            <a:xfrm>
              <a:off x="4843537" y="4570265"/>
              <a:ext cx="3146008" cy="378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6" tIns="34278" rIns="68556" bIns="34278">
              <a:spAutoFit/>
            </a:bodyPr>
            <a:lstStyle>
              <a:lvl1pPr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1pPr>
              <a:lvl2pPr marL="742950" indent="-28575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2pPr>
              <a:lvl3pPr marL="1143000" indent="-22860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3pPr>
              <a:lvl4pPr marL="1600200" indent="-22860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4pPr>
              <a:lvl5pPr marL="2057400" indent="-228600" defTabSz="340995"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5pPr>
              <a:lvl6pPr marL="25146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6pPr>
              <a:lvl7pPr marL="29718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7pPr>
              <a:lvl8pPr marL="34290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8pPr>
              <a:lvl9pPr marL="3886200" indent="-228600" defTabSz="34099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panose="020B0604020202020204" pitchFamily="34" charset="0"/>
                </a:defRPr>
              </a:lvl9pPr>
            </a:lstStyle>
            <a:p>
              <a:pPr algn="ctr"/>
              <a:r>
                <a:rPr lang="en-GB" altLang="en-US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1.4 </a:t>
              </a:r>
              <a:r>
                <a:rPr lang="en-US" altLang="en-GB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million deaths</a:t>
              </a:r>
              <a:r>
                <a:rPr lang="en-GB" altLang="en-US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(2015)  </a:t>
              </a:r>
              <a:r>
                <a:rPr lang="en-US" altLang="en-GB" sz="1500" b="1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to</a:t>
              </a:r>
              <a:r>
                <a:rPr lang="en-GB" altLang="en-US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500,000 (2030)</a:t>
              </a:r>
            </a:p>
            <a:p>
              <a:endParaRPr lang="en-GB" altLang="en-US" sz="15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19464" name="34E395B2-97F4-4ABF-8AFF-3240500EFAAF" descr="EC040776-B08E-47BA-A2D4-A154279BBE8A@paprika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0625" y="2297267"/>
              <a:ext cx="6977040" cy="2254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233488" y="5291138"/>
              <a:ext cx="6996297" cy="263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3895">
                <a:spcBef>
                  <a:spcPct val="80000"/>
                </a:spcBef>
                <a:buClr>
                  <a:srgbClr val="1E7FB8"/>
                </a:buClr>
                <a:defRPr/>
              </a:pPr>
              <a:r>
                <a:rPr lang="en-US" u="sng" kern="0" dirty="0" err="1">
                  <a:latin typeface="Helvetica" panose="020B0604020202020204" pitchFamily="34" charset="0"/>
                  <a:ea typeface="MS PGothic" panose="020B0600070205080204" charset="-128"/>
                </a:rPr>
                <a:t>Goal</a:t>
              </a:r>
              <a:r>
                <a:rPr lang="en-US" u="sng" kern="0" dirty="0">
                  <a:latin typeface="Helvetica" panose="020B0604020202020204" pitchFamily="34" charset="0"/>
                  <a:ea typeface="MS PGothic" panose="020B0600070205080204" charset="-128"/>
                </a:rPr>
                <a:t>:</a:t>
              </a:r>
              <a:r>
                <a:rPr lang="en-US" kern="0" dirty="0">
                  <a:latin typeface="Helvetica" panose="020B0604020202020204" pitchFamily="34" charset="0"/>
                  <a:ea typeface="MS PGothic" panose="020B0600070205080204" charset="-128"/>
                </a:rPr>
                <a:t> E</a:t>
              </a:r>
              <a:r>
                <a:rPr lang="en-US" kern="0">
                  <a:latin typeface="Helvetica" panose="020B0604020202020204" pitchFamily="34" charset="0"/>
                  <a:ea typeface="MS PGothic" panose="020B0600070205080204" charset="-128"/>
                </a:rPr>
                <a:t>liminate viral hepatitis as a public health threat by 2030</a:t>
              </a:r>
            </a:p>
          </p:txBody>
        </p:sp>
      </p:grpSp>
      <p:sp>
        <p:nvSpPr>
          <p:cNvPr id="11" name="Title 1"/>
          <p:cNvSpPr txBox="1"/>
          <p:nvPr/>
        </p:nvSpPr>
        <p:spPr>
          <a:xfrm>
            <a:off x="1181621" y="193630"/>
            <a:ext cx="7860095" cy="649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>
                <a:solidFill>
                  <a:schemeClr val="bg1"/>
                </a:solidFill>
              </a:rPr>
              <a:t>Healthcare strategies related to global viral hepatitis </a:t>
            </a:r>
            <a:r>
              <a:rPr lang="en-US" sz="3200" b="1" dirty="0">
                <a:solidFill>
                  <a:schemeClr val="bg1"/>
                </a:solidFill>
              </a:rPr>
              <a:t>- WHO</a:t>
            </a:r>
            <a:endParaRPr lang="en-A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50068" y="5425781"/>
            <a:ext cx="8229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9pPr>
          </a:lstStyle>
          <a:p>
            <a:pPr eaLnBrk="1" hangingPunct="1">
              <a:buClr>
                <a:schemeClr val="folHlink"/>
              </a:buClr>
              <a:buFont typeface="Arial" panose="020B0604020202020204" pitchFamily="34" charset="0"/>
              <a:buNone/>
            </a:pPr>
            <a:r>
              <a:rPr lang="en-US" altLang="en-US" sz="1400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 from the US Food and Drug Administration, Antiviral Drugs Advisory Committee Meeting, </a:t>
            </a:r>
            <a:br>
              <a:rPr lang="en-US" altLang="en-US" sz="1400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27-28, 2011, Silver Spring, MD. 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390525" y="1069128"/>
            <a:ext cx="8312150" cy="4408487"/>
            <a:chOff x="390525" y="1741488"/>
            <a:chExt cx="8312150" cy="4408487"/>
          </a:xfrm>
        </p:grpSpPr>
        <p:sp>
          <p:nvSpPr>
            <p:cNvPr id="4" name="Text Box 8"/>
            <p:cNvSpPr txBox="1">
              <a:spLocks noChangeArrowheads="1"/>
            </p:cNvSpPr>
            <p:nvPr/>
          </p:nvSpPr>
          <p:spPr bwMode="auto">
            <a:xfrm rot="16178650">
              <a:off x="-266700" y="3532188"/>
              <a:ext cx="1633537" cy="31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SVR (%)</a:t>
              </a:r>
            </a:p>
          </p:txBody>
        </p:sp>
        <p:sp>
          <p:nvSpPr>
            <p:cNvPr id="5" name="Text Box 12"/>
            <p:cNvSpPr txBox="1">
              <a:spLocks noChangeArrowheads="1"/>
            </p:cNvSpPr>
            <p:nvPr/>
          </p:nvSpPr>
          <p:spPr bwMode="auto">
            <a:xfrm>
              <a:off x="1243013" y="5475288"/>
              <a:ext cx="860425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IFN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 mos</a:t>
              </a:r>
            </a:p>
          </p:txBody>
        </p:sp>
        <p:sp>
          <p:nvSpPr>
            <p:cNvPr id="6" name="Text Box 15"/>
            <p:cNvSpPr txBox="1">
              <a:spLocks noChangeArrowheads="1"/>
            </p:cNvSpPr>
            <p:nvPr/>
          </p:nvSpPr>
          <p:spPr bwMode="auto">
            <a:xfrm>
              <a:off x="5829300" y="5459413"/>
              <a:ext cx="1106488" cy="67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PegIFN/ RBV </a:t>
              </a:r>
              <a:b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</a:b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12 mos</a:t>
              </a:r>
            </a:p>
          </p:txBody>
        </p:sp>
        <p:sp>
          <p:nvSpPr>
            <p:cNvPr id="7" name="Text Box 16"/>
            <p:cNvSpPr txBox="1">
              <a:spLocks noChangeArrowheads="1"/>
            </p:cNvSpPr>
            <p:nvPr/>
          </p:nvSpPr>
          <p:spPr bwMode="auto">
            <a:xfrm>
              <a:off x="2178050" y="5459413"/>
              <a:ext cx="803275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IFN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 mos</a:t>
              </a:r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3954463" y="5459413"/>
              <a:ext cx="1066800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IFN/RBV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 mos</a:t>
              </a:r>
            </a:p>
          </p:txBody>
        </p:sp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5038725" y="5459413"/>
              <a:ext cx="801688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PegIFN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 mos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5063" y="2579688"/>
              <a:ext cx="641350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D253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2001</a:t>
              </a:r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flipV="1">
              <a:off x="2005013" y="3265488"/>
              <a:ext cx="1219200" cy="304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3148013" y="3036888"/>
              <a:ext cx="641350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D253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1998</a:t>
              </a: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6992938" y="2046288"/>
              <a:ext cx="625475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D253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2011</a:t>
              </a:r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V="1">
              <a:off x="3757613" y="2808288"/>
              <a:ext cx="1219200" cy="304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 flipV="1">
              <a:off x="5510213" y="2274888"/>
              <a:ext cx="152400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209675" y="2808288"/>
              <a:ext cx="1133475" cy="53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Standard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IFN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3195638" y="2627313"/>
              <a:ext cx="604837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RBV</a:t>
              </a: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4784725" y="2198688"/>
              <a:ext cx="881063" cy="31750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4FAD26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  <a:defRPr/>
              </a:pPr>
              <a:r>
                <a:rPr lang="en-US" altLang="en-US" sz="1600" dirty="0" err="1">
                  <a:solidFill>
                    <a:schemeClr val="accent3"/>
                  </a:solidFill>
                  <a:ea typeface="MS PGothic" panose="020B0600070205080204" charset="-128"/>
                  <a:cs typeface="Arial" panose="020B0604020202020204" pitchFamily="34" charset="0"/>
                </a:rPr>
                <a:t>PegIFN</a:t>
              </a:r>
              <a:endParaRPr lang="en-US" altLang="en-US" sz="1600" dirty="0">
                <a:solidFill>
                  <a:schemeClr val="accent3"/>
                </a:solidFill>
                <a:ea typeface="MS PGothic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19" name="Rectangle 22"/>
            <p:cNvSpPr>
              <a:spLocks noChangeArrowheads="1"/>
            </p:cNvSpPr>
            <p:nvPr/>
          </p:nvSpPr>
          <p:spPr bwMode="auto">
            <a:xfrm>
              <a:off x="1422400" y="3479800"/>
              <a:ext cx="641350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1991</a:t>
              </a:r>
            </a:p>
          </p:txBody>
        </p:sp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6954838" y="1741488"/>
              <a:ext cx="708025" cy="31750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  <a:defRPr/>
              </a:pPr>
              <a:r>
                <a:rPr lang="en-US" altLang="en-US" sz="16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DAAs</a:t>
              </a: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6924675" y="5475288"/>
              <a:ext cx="850900" cy="67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PegIFN/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RBV/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DAA</a:t>
              </a:r>
            </a:p>
          </p:txBody>
        </p: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3022600" y="5459413"/>
              <a:ext cx="1066800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IFN/RBV</a:t>
              </a:r>
            </a:p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 mos</a:t>
              </a:r>
            </a:p>
          </p:txBody>
        </p: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1495425" y="5199063"/>
              <a:ext cx="381000" cy="209550"/>
            </a:xfrm>
            <a:prstGeom prst="rect">
              <a:avLst/>
            </a:prstGeom>
            <a:solidFill>
              <a:srgbClr val="5AAACE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2428875" y="4875213"/>
              <a:ext cx="381000" cy="533400"/>
            </a:xfrm>
            <a:prstGeom prst="rect">
              <a:avLst/>
            </a:prstGeom>
            <a:solidFill>
              <a:srgbClr val="5AAACE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3362325" y="4275138"/>
              <a:ext cx="381000" cy="1133475"/>
            </a:xfrm>
            <a:prstGeom prst="rect">
              <a:avLst/>
            </a:prstGeom>
            <a:solidFill>
              <a:srgbClr val="F6A108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auto">
            <a:xfrm>
              <a:off x="4295775" y="4008438"/>
              <a:ext cx="381000" cy="1400175"/>
            </a:xfrm>
            <a:prstGeom prst="rect">
              <a:avLst/>
            </a:prstGeom>
            <a:solidFill>
              <a:srgbClr val="F6A108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5229225" y="4113213"/>
              <a:ext cx="390525" cy="1295400"/>
            </a:xfrm>
            <a:prstGeom prst="rect">
              <a:avLst/>
            </a:prstGeom>
            <a:solidFill>
              <a:srgbClr val="12AD2B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6162675" y="3579813"/>
              <a:ext cx="390525" cy="1828800"/>
            </a:xfrm>
            <a:prstGeom prst="rect">
              <a:avLst/>
            </a:prstGeom>
            <a:solidFill>
              <a:srgbClr val="12AD2B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18"/>
            <p:cNvSpPr>
              <a:spLocks noChangeArrowheads="1"/>
            </p:cNvSpPr>
            <p:nvPr/>
          </p:nvSpPr>
          <p:spPr bwMode="auto">
            <a:xfrm>
              <a:off x="7105650" y="3084513"/>
              <a:ext cx="381000" cy="2324100"/>
            </a:xfrm>
            <a:prstGeom prst="rect">
              <a:avLst/>
            </a:prstGeom>
            <a:solidFill>
              <a:srgbClr val="F8F45A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auto">
            <a:xfrm>
              <a:off x="1612900" y="4945063"/>
              <a:ext cx="114300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altLang="en-US" sz="180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2490788" y="4595813"/>
              <a:ext cx="228600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en-US" altLang="en-US" sz="180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3425825" y="3998913"/>
              <a:ext cx="228600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34</a:t>
              </a:r>
              <a:endParaRPr lang="en-US" altLang="en-US" sz="180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4360863" y="3733800"/>
              <a:ext cx="228600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  <a:endParaRPr lang="en-US" altLang="en-US" sz="180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5295900" y="3833813"/>
              <a:ext cx="228600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39</a:t>
              </a:r>
              <a:endParaRPr lang="en-US" altLang="en-US" sz="180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6230938" y="3303588"/>
              <a:ext cx="228600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en-US" altLang="en-US" sz="180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auto">
            <a:xfrm>
              <a:off x="7129463" y="2851150"/>
              <a:ext cx="34766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70+</a:t>
              </a:r>
              <a:endParaRPr lang="en-US" altLang="en-US" sz="180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1"/>
            <p:cNvSpPr>
              <a:spLocks noChangeArrowheads="1"/>
            </p:cNvSpPr>
            <p:nvPr/>
          </p:nvSpPr>
          <p:spPr bwMode="auto">
            <a:xfrm>
              <a:off x="984250" y="5294313"/>
              <a:ext cx="114300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auto">
            <a:xfrm>
              <a:off x="871538" y="4630738"/>
              <a:ext cx="22701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9" name="Rectangle 33"/>
            <p:cNvSpPr>
              <a:spLocks noChangeArrowheads="1"/>
            </p:cNvSpPr>
            <p:nvPr/>
          </p:nvSpPr>
          <p:spPr bwMode="auto">
            <a:xfrm>
              <a:off x="871538" y="3968750"/>
              <a:ext cx="22701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871538" y="3305175"/>
              <a:ext cx="22701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auto">
            <a:xfrm>
              <a:off x="871538" y="2643188"/>
              <a:ext cx="22701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757238" y="1979613"/>
              <a:ext cx="34131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cxnSp>
          <p:nvCxnSpPr>
            <p:cNvPr id="43" name="Straight Connector 49"/>
            <p:cNvCxnSpPr>
              <a:cxnSpLocks noChangeShapeType="1"/>
            </p:cNvCxnSpPr>
            <p:nvPr/>
          </p:nvCxnSpPr>
          <p:spPr bwMode="auto">
            <a:xfrm flipH="1" flipV="1">
              <a:off x="1212850" y="2079625"/>
              <a:ext cx="0" cy="3319463"/>
            </a:xfrm>
            <a:prstGeom prst="line">
              <a:avLst/>
            </a:prstGeom>
            <a:noFill/>
            <a:ln w="25400">
              <a:solidFill>
                <a:srgbClr val="79463D"/>
              </a:solidFill>
              <a:rou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51"/>
            <p:cNvCxnSpPr>
              <a:cxnSpLocks noChangeShapeType="1"/>
            </p:cNvCxnSpPr>
            <p:nvPr/>
          </p:nvCxnSpPr>
          <p:spPr bwMode="auto">
            <a:xfrm flipV="1">
              <a:off x="1147763" y="2097088"/>
              <a:ext cx="635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Connector 52"/>
            <p:cNvCxnSpPr>
              <a:cxnSpLocks noChangeShapeType="1"/>
            </p:cNvCxnSpPr>
            <p:nvPr/>
          </p:nvCxnSpPr>
          <p:spPr bwMode="auto">
            <a:xfrm flipV="1">
              <a:off x="1147763" y="2743200"/>
              <a:ext cx="635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53"/>
            <p:cNvCxnSpPr>
              <a:cxnSpLocks noChangeShapeType="1"/>
            </p:cNvCxnSpPr>
            <p:nvPr/>
          </p:nvCxnSpPr>
          <p:spPr bwMode="auto">
            <a:xfrm flipV="1">
              <a:off x="1147763" y="3405188"/>
              <a:ext cx="635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Straight Connector 54"/>
            <p:cNvCxnSpPr>
              <a:cxnSpLocks noChangeShapeType="1"/>
            </p:cNvCxnSpPr>
            <p:nvPr/>
          </p:nvCxnSpPr>
          <p:spPr bwMode="auto">
            <a:xfrm flipV="1">
              <a:off x="1147763" y="4068763"/>
              <a:ext cx="635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Straight Connector 55"/>
            <p:cNvCxnSpPr>
              <a:cxnSpLocks noChangeShapeType="1"/>
            </p:cNvCxnSpPr>
            <p:nvPr/>
          </p:nvCxnSpPr>
          <p:spPr bwMode="auto">
            <a:xfrm flipV="1">
              <a:off x="1147763" y="4745038"/>
              <a:ext cx="635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Straight Connector 56"/>
            <p:cNvCxnSpPr>
              <a:cxnSpLocks noChangeShapeType="1"/>
            </p:cNvCxnSpPr>
            <p:nvPr/>
          </p:nvCxnSpPr>
          <p:spPr bwMode="auto">
            <a:xfrm flipV="1">
              <a:off x="1147763" y="5391150"/>
              <a:ext cx="635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Straight Connector 57"/>
            <p:cNvCxnSpPr>
              <a:cxnSpLocks noChangeShapeType="1"/>
            </p:cNvCxnSpPr>
            <p:nvPr/>
          </p:nvCxnSpPr>
          <p:spPr bwMode="auto">
            <a:xfrm rot="5400000" flipV="1">
              <a:off x="1180306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Straight Connector 58"/>
            <p:cNvCxnSpPr>
              <a:cxnSpLocks noChangeShapeType="1"/>
            </p:cNvCxnSpPr>
            <p:nvPr/>
          </p:nvCxnSpPr>
          <p:spPr bwMode="auto">
            <a:xfrm rot="5400000" flipV="1">
              <a:off x="2069306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Straight Connector 59"/>
            <p:cNvCxnSpPr>
              <a:cxnSpLocks noChangeShapeType="1"/>
            </p:cNvCxnSpPr>
            <p:nvPr/>
          </p:nvCxnSpPr>
          <p:spPr bwMode="auto">
            <a:xfrm rot="5400000" flipV="1">
              <a:off x="3048794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Straight Connector 60"/>
            <p:cNvCxnSpPr>
              <a:cxnSpLocks noChangeShapeType="1"/>
            </p:cNvCxnSpPr>
            <p:nvPr/>
          </p:nvCxnSpPr>
          <p:spPr bwMode="auto">
            <a:xfrm rot="5400000" flipV="1">
              <a:off x="3988594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Straight Connector 61"/>
            <p:cNvCxnSpPr>
              <a:cxnSpLocks noChangeShapeType="1"/>
            </p:cNvCxnSpPr>
            <p:nvPr/>
          </p:nvCxnSpPr>
          <p:spPr bwMode="auto">
            <a:xfrm rot="5400000" flipV="1">
              <a:off x="4907756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Straight Connector 62"/>
            <p:cNvCxnSpPr>
              <a:cxnSpLocks noChangeShapeType="1"/>
            </p:cNvCxnSpPr>
            <p:nvPr/>
          </p:nvCxnSpPr>
          <p:spPr bwMode="auto">
            <a:xfrm rot="5400000" flipV="1">
              <a:off x="5857081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Straight Connector 63"/>
            <p:cNvCxnSpPr>
              <a:cxnSpLocks noChangeShapeType="1"/>
            </p:cNvCxnSpPr>
            <p:nvPr/>
          </p:nvCxnSpPr>
          <p:spPr bwMode="auto">
            <a:xfrm rot="5400000" flipV="1">
              <a:off x="6796881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Straight Connector 64"/>
            <p:cNvCxnSpPr>
              <a:cxnSpLocks noChangeShapeType="1"/>
            </p:cNvCxnSpPr>
            <p:nvPr/>
          </p:nvCxnSpPr>
          <p:spPr bwMode="auto">
            <a:xfrm rot="5400000" flipV="1">
              <a:off x="7723981" y="5430044"/>
              <a:ext cx="65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Straight Connector 64"/>
            <p:cNvCxnSpPr>
              <a:cxnSpLocks noChangeShapeType="1"/>
            </p:cNvCxnSpPr>
            <p:nvPr/>
          </p:nvCxnSpPr>
          <p:spPr bwMode="auto">
            <a:xfrm rot="5400000" flipV="1">
              <a:off x="8657431" y="5434807"/>
              <a:ext cx="650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7753350" y="5451475"/>
              <a:ext cx="942975" cy="677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DAA </a:t>
              </a:r>
              <a:b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RBV </a:t>
              </a:r>
              <a:b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± PegIFN</a:t>
              </a:r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7980363" y="2408238"/>
              <a:ext cx="381000" cy="2976562"/>
            </a:xfrm>
            <a:prstGeom prst="rect">
              <a:avLst/>
            </a:prstGeom>
            <a:solidFill>
              <a:srgbClr val="F8F45A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endParaRPr lang="en-GB" altLang="en-US" sz="1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ectangle 30"/>
            <p:cNvSpPr>
              <a:spLocks noChangeArrowheads="1"/>
            </p:cNvSpPr>
            <p:nvPr/>
          </p:nvSpPr>
          <p:spPr bwMode="auto">
            <a:xfrm>
              <a:off x="7983538" y="2178050"/>
              <a:ext cx="34766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 dirty="0">
                  <a:solidFill>
                    <a:srgbClr val="29293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90+</a:t>
              </a:r>
              <a:endParaRPr lang="en-US" altLang="en-US" sz="1800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" name="Straight Connector 47"/>
            <p:cNvCxnSpPr>
              <a:cxnSpLocks noChangeShapeType="1"/>
            </p:cNvCxnSpPr>
            <p:nvPr/>
          </p:nvCxnSpPr>
          <p:spPr bwMode="auto">
            <a:xfrm flipV="1">
              <a:off x="1204913" y="5391150"/>
              <a:ext cx="7497762" cy="0"/>
            </a:xfrm>
            <a:prstGeom prst="line">
              <a:avLst/>
            </a:prstGeom>
            <a:noFill/>
            <a:ln w="25400">
              <a:solidFill>
                <a:srgbClr val="79463D"/>
              </a:solidFill>
              <a:rou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" name="Rectangle 16"/>
            <p:cNvSpPr>
              <a:spLocks noChangeArrowheads="1"/>
            </p:cNvSpPr>
            <p:nvPr/>
          </p:nvSpPr>
          <p:spPr bwMode="auto">
            <a:xfrm>
              <a:off x="7905750" y="1785938"/>
              <a:ext cx="639763" cy="3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</a:pPr>
              <a:r>
                <a:rPr lang="en-US" altLang="en-US" sz="1600">
                  <a:solidFill>
                    <a:srgbClr val="D2533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64" name="Line 18"/>
            <p:cNvSpPr>
              <a:spLocks noChangeShapeType="1"/>
            </p:cNvSpPr>
            <p:nvPr/>
          </p:nvSpPr>
          <p:spPr bwMode="auto">
            <a:xfrm flipV="1">
              <a:off x="7540625" y="2000250"/>
              <a:ext cx="427038" cy="1381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" name="Title 1"/>
          <p:cNvSpPr txBox="1"/>
          <p:nvPr/>
        </p:nvSpPr>
        <p:spPr>
          <a:xfrm>
            <a:off x="1181621" y="193630"/>
            <a:ext cx="7860095" cy="649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>
                <a:solidFill>
                  <a:schemeClr val="bg1"/>
                </a:solidFill>
              </a:rPr>
              <a:t>Positive trend in</a:t>
            </a:r>
            <a:r>
              <a:rPr lang="en-US" sz="3200" b="1" dirty="0">
                <a:solidFill>
                  <a:schemeClr val="bg1"/>
                </a:solidFill>
              </a:rPr>
              <a:t> HCV treatment</a:t>
            </a:r>
            <a:endParaRPr lang="en-AU" sz="3200" b="1" dirty="0">
              <a:solidFill>
                <a:schemeClr val="bg1"/>
              </a:solidFill>
            </a:endParaRPr>
          </a:p>
        </p:txBody>
      </p:sp>
      <p:sp>
        <p:nvSpPr>
          <p:cNvPr id="68" name="Rectangle 6"/>
          <p:cNvSpPr>
            <a:spLocks noChangeArrowheads="1"/>
          </p:cNvSpPr>
          <p:nvPr/>
        </p:nvSpPr>
        <p:spPr bwMode="auto">
          <a:xfrm>
            <a:off x="549508" y="5931964"/>
            <a:ext cx="822960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charset="-128"/>
              </a:defRPr>
            </a:lvl9pPr>
          </a:lstStyle>
          <a:p>
            <a:pPr eaLnBrk="1" hangingPunct="1">
              <a:buClr>
                <a:schemeClr val="folHlink"/>
              </a:buClr>
              <a:buFont typeface="Arial" panose="020B0604020202020204" pitchFamily="34" charset="0"/>
              <a:buNone/>
            </a:pPr>
            <a:r>
              <a:rPr lang="en-US" altLang="en-US" sz="1600" b="1" i="1" dirty="0" err="1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Vietnam, Ministry of Heath issued the regulation No.</a:t>
            </a:r>
            <a:r>
              <a:rPr lang="en-US" altLang="en-US" sz="1600" b="1" i="1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5012/QD-BYT “Guideline of diagnosis and treatment Hepatitis C”, mentioning regimens with new generations of DAAs (</a:t>
            </a:r>
            <a:r>
              <a:rPr lang="en-US" altLang="en-US" sz="1600" b="1" i="1" dirty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on 20/9/2016 )</a:t>
            </a:r>
            <a:endParaRPr lang="en-US" altLang="en-US" sz="1600" b="1" i="1" dirty="0">
              <a:solidFill>
                <a:srgbClr val="2929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83710"/>
            <a:ext cx="8135655" cy="5260931"/>
          </a:xfrm>
        </p:spPr>
        <p:txBody>
          <a:bodyPr>
            <a:normAutofit lnSpcReduction="20000"/>
          </a:bodyPr>
          <a:lstStyle/>
          <a:p>
            <a:pPr>
              <a:buClr>
                <a:srgbClr val="C00000"/>
              </a:buClr>
            </a:pPr>
            <a:r>
              <a:rPr lang="en-US" altLang="en-GB" sz="2800" dirty="0" err="1"/>
              <a:t>Most of the infected do not know their own status</a:t>
            </a:r>
            <a:r>
              <a:rPr lang="en-GB" altLang="en-US" sz="2800" dirty="0"/>
              <a:t> </a:t>
            </a:r>
            <a:r>
              <a:rPr lang="en-GB" altLang="en-US" sz="1800" dirty="0"/>
              <a:t>(</a:t>
            </a:r>
            <a:r>
              <a:rPr lang="en-GB" altLang="en-US" sz="1800" dirty="0" err="1"/>
              <a:t>Lavanchy</a:t>
            </a:r>
            <a:r>
              <a:rPr lang="en-GB" altLang="en-US" sz="1800" dirty="0"/>
              <a:t> Liver Intl 2009) </a:t>
            </a:r>
          </a:p>
          <a:p>
            <a:pPr>
              <a:buClr>
                <a:srgbClr val="C00000"/>
              </a:buClr>
            </a:pPr>
            <a:r>
              <a:rPr lang="en-US" altLang="en-GB" sz="2800" dirty="0" err="1"/>
              <a:t>HIV patients can control their own disease well by ARV, whereas those with HCV/HIV co-infection</a:t>
            </a:r>
            <a:r>
              <a:rPr lang="en-GB" altLang="en-US" sz="2800" dirty="0"/>
              <a:t> </a:t>
            </a:r>
            <a:r>
              <a:rPr lang="en-US" altLang="en-GB" sz="2800" dirty="0"/>
              <a:t>are dying due to </a:t>
            </a:r>
            <a:r>
              <a:rPr lang="en-GB" altLang="en-US" sz="2800" dirty="0"/>
              <a:t>HCV </a:t>
            </a:r>
            <a:r>
              <a:rPr lang="en-US" altLang="en-GB" sz="2800" dirty="0"/>
              <a:t>complications, such as cirrhosis or liver cancer</a:t>
            </a:r>
            <a:r>
              <a:rPr lang="en-GB" altLang="en-US" sz="2800" dirty="0"/>
              <a:t> </a:t>
            </a:r>
            <a:r>
              <a:rPr lang="en-GB" altLang="en-US" sz="1800" dirty="0"/>
              <a:t>( Nelson Lancet 2011).</a:t>
            </a:r>
          </a:p>
          <a:p>
            <a:pPr>
              <a:buClr>
                <a:srgbClr val="C00000"/>
              </a:buClr>
            </a:pPr>
            <a:r>
              <a:rPr lang="en-US" altLang="en-US" sz="2800" dirty="0" err="1"/>
              <a:t>Chronic HCV infections are associated with 50% increase in mortality of AIDS patients</a:t>
            </a:r>
            <a:r>
              <a:rPr lang="en-US" altLang="en-US" sz="2800" dirty="0"/>
              <a:t>. </a:t>
            </a:r>
            <a:r>
              <a:rPr lang="en-US" altLang="en-US" sz="1800" dirty="0"/>
              <a:t>( Branch CID 2012)</a:t>
            </a:r>
          </a:p>
          <a:p>
            <a:pPr>
              <a:buClr>
                <a:srgbClr val="C00000"/>
              </a:buClr>
            </a:pPr>
            <a:r>
              <a:rPr lang="en-US" altLang="en-US" sz="2800" dirty="0" err="1"/>
              <a:t>Using regimens with antiviral</a:t>
            </a:r>
            <a:r>
              <a:rPr lang="en-US" altLang="en-US" sz="2800" dirty="0"/>
              <a:t> medications-DAAs is a revolution in inhibiting and eliminating HCV. However, </a:t>
            </a:r>
            <a:r>
              <a:rPr lang="en-US" altLang="en-US" sz="2800"/>
              <a:t>Sustained Virologic Response</a:t>
            </a:r>
            <a:r>
              <a:rPr lang="en-US" altLang="en-US" sz="2800" dirty="0"/>
              <a:t> (SVR) rates are still challenging. </a:t>
            </a:r>
            <a:r>
              <a:rPr lang="en-US" altLang="en-US" sz="1800" dirty="0"/>
              <a:t>(</a:t>
            </a:r>
            <a:r>
              <a:rPr lang="en-US" altLang="en-US" sz="1800" dirty="0" err="1"/>
              <a:t>Yehia</a:t>
            </a:r>
            <a:r>
              <a:rPr lang="en-US" altLang="en-US" sz="1800" dirty="0"/>
              <a:t> B.R., 2014)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7931" y="227140"/>
            <a:ext cx="7438869" cy="5922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Reality in approaching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HCV treatment services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cussion_research_mgmt_phases_10-10-2012_VN - Sang-LM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1671</Words>
  <Application>Microsoft Office PowerPoint</Application>
  <PresentationFormat>On-screen Show (4:3)</PresentationFormat>
  <Paragraphs>465</Paragraphs>
  <Slides>33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MS PGothic</vt:lpstr>
      <vt:lpstr>Arial</vt:lpstr>
      <vt:lpstr>Calibri</vt:lpstr>
      <vt:lpstr>Helvetica</vt:lpstr>
      <vt:lpstr>Symbol</vt:lpstr>
      <vt:lpstr>Times New Roman</vt:lpstr>
      <vt:lpstr>Wingdings</vt:lpstr>
      <vt:lpstr>Discussion_research_mgmt_phases_10-10-2012_VN - Sang-LMG</vt:lpstr>
      <vt:lpstr>HEPATITIS C AMONG INJECTION DRUG USERS FINDINGS FROM A PILOT STUDY OF  AN INTERVENTIONAL MODEL BY HCV COUNSELING, TESTING AND REFERRAL TO TREATMENT IN HANOI,  2016 - 2017</vt:lpstr>
      <vt:lpstr>Burden of disease: Viral hepatitis</vt:lpstr>
      <vt:lpstr>Prevalence of HCV in the world and in Vietnam</vt:lpstr>
      <vt:lpstr>Hepatitis C</vt:lpstr>
      <vt:lpstr>Risk behaviors of HCV transmission</vt:lpstr>
      <vt:lpstr> HCV progression</vt:lpstr>
      <vt:lpstr>PowerPoint Presentation</vt:lpstr>
      <vt:lpstr>PowerPoint Presentation</vt:lpstr>
      <vt:lpstr>Reality in approaching HCV treatment services</vt:lpstr>
      <vt:lpstr>PowerPoint Presentation</vt:lpstr>
      <vt:lpstr>Method</vt:lpstr>
      <vt:lpstr>Procedure of  sample recruitment and information collection</vt:lpstr>
      <vt:lpstr>Study results</vt:lpstr>
      <vt:lpstr>Demographic characteristics</vt:lpstr>
      <vt:lpstr>Demographic characteristics</vt:lpstr>
      <vt:lpstr>Percentage of injection drug users (IDUs) with risk behaviors of HCV tranmission</vt:lpstr>
      <vt:lpstr>Percentage of IDUs with risk behaviors of HCV transmission by other blood routes</vt:lpstr>
      <vt:lpstr>Percentage of IDUs having unsafe sexual behaviors</vt:lpstr>
      <vt:lpstr>Knowledge of Hepatitis C</vt:lpstr>
      <vt:lpstr>Recent multidrug use and need for intervention</vt:lpstr>
      <vt:lpstr>IDUs' access to healthcare services</vt:lpstr>
      <vt:lpstr>Reasons to access to the latest healthcare services</vt:lpstr>
      <vt:lpstr>Reasons to postpone going to the latest healthcare services</vt:lpstr>
      <vt:lpstr>Percentage of IDUs ever involved in HIV, HCV, HBV tests</vt:lpstr>
      <vt:lpstr>Staged care model for HCV patients</vt:lpstr>
      <vt:lpstr>IDUs with HIV, HCV and HIV/HCV co-infection</vt:lpstr>
      <vt:lpstr>Percentage of IDUs with HIV, HCV involved in detection tests</vt:lpstr>
      <vt:lpstr>Cirrhosis levels among IDUs with/without HCV</vt:lpstr>
      <vt:lpstr>PowerPoint Presentation</vt:lpstr>
      <vt:lpstr>Heathcare service use of IDUs ever tested HCV</vt:lpstr>
      <vt:lpstr>Conclusion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Minh Sang</dc:creator>
  <cp:lastModifiedBy>nschitrung@yahoo.com</cp:lastModifiedBy>
  <cp:revision>184</cp:revision>
  <dcterms:created xsi:type="dcterms:W3CDTF">2012-11-30T00:29:00Z</dcterms:created>
  <dcterms:modified xsi:type="dcterms:W3CDTF">2017-08-02T13:00:10Z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1033-10.2.0.5903</vt:lpwstr>
  </property>
</Properties>
</file>