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6.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Override PartName="/ppt/charts/colors11.xml" ContentType="application/vnd.ms-office.chartcolorstyle+xml"/>
  <Override PartName="/ppt/charts/style11.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7" r:id="rId2"/>
    <p:sldId id="340" r:id="rId3"/>
    <p:sldId id="324" r:id="rId4"/>
    <p:sldId id="341" r:id="rId5"/>
    <p:sldId id="342" r:id="rId6"/>
    <p:sldId id="344" r:id="rId7"/>
    <p:sldId id="349" r:id="rId8"/>
    <p:sldId id="351" r:id="rId9"/>
    <p:sldId id="339" r:id="rId10"/>
    <p:sldId id="329" r:id="rId11"/>
    <p:sldId id="330" r:id="rId12"/>
    <p:sldId id="325" r:id="rId13"/>
    <p:sldId id="328" r:id="rId14"/>
    <p:sldId id="332" r:id="rId15"/>
    <p:sldId id="333" r:id="rId16"/>
    <p:sldId id="357" r:id="rId17"/>
    <p:sldId id="355" r:id="rId18"/>
    <p:sldId id="356" r:id="rId19"/>
    <p:sldId id="358" r:id="rId20"/>
    <p:sldId id="334" r:id="rId21"/>
    <p:sldId id="345" r:id="rId22"/>
    <p:sldId id="347" r:id="rId23"/>
    <p:sldId id="359" r:id="rId24"/>
    <p:sldId id="316" r:id="rId25"/>
    <p:sldId id="361" r:id="rId26"/>
    <p:sldId id="348" r:id="rId27"/>
    <p:sldId id="335" r:id="rId28"/>
    <p:sldId id="352" r:id="rId29"/>
    <p:sldId id="336" r:id="rId30"/>
    <p:sldId id="337" r:id="rId31"/>
    <p:sldId id="360" r:id="rId32"/>
    <p:sldId id="362" r:id="rId33"/>
    <p:sldId id="322" r:id="rId3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CC3300"/>
    <a:srgbClr val="FF0066"/>
    <a:srgbClr val="F13729"/>
    <a:srgbClr val="209090"/>
    <a:srgbClr val="A5B177"/>
    <a:srgbClr val="3B7566"/>
    <a:srgbClr val="4F81BD"/>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2" autoAdjust="0"/>
    <p:restoredTop sz="86949" autoAdjust="0"/>
  </p:normalViewPr>
  <p:slideViewPr>
    <p:cSldViewPr snapToGrid="0">
      <p:cViewPr varScale="1">
        <p:scale>
          <a:sx n="63" d="100"/>
          <a:sy n="63" d="100"/>
        </p:scale>
        <p:origin x="-1662" y="-108"/>
      </p:cViewPr>
      <p:guideLst>
        <p:guide orient="horz" pos="2160"/>
        <p:guide pos="288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microsoft.com/office/2011/relationships/chartStyle" Target="style11.xml"/><Relationship Id="rId2" Type="http://schemas.microsoft.com/office/2011/relationships/chartColorStyle" Target="colors11.xml"/><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Hành vi nguy cơ trong tiêm chích ma túy</c:v>
                </c:pt>
              </c:strCache>
            </c:strRef>
          </c:tx>
          <c:spPr>
            <a:solidFill>
              <a:schemeClr val="accent1"/>
            </a:solidFill>
            <a:ln>
              <a:noFill/>
            </a:ln>
            <a:effectLst/>
          </c:spPr>
          <c:invertIfNegative val="0"/>
          <c:dPt>
            <c:idx val="1"/>
            <c:invertIfNegative val="0"/>
            <c:bubble3D val="0"/>
            <c:spPr>
              <a:solidFill>
                <a:srgbClr val="92D050"/>
              </a:solidFill>
              <a:ln>
                <a:noFill/>
              </a:ln>
              <a:effectLst/>
            </c:spPr>
            <c:extLst xmlns:c16r2="http://schemas.microsoft.com/office/drawing/2015/06/chart">
              <c:ext xmlns:c16="http://schemas.microsoft.com/office/drawing/2014/chart" uri="{C3380CC4-5D6E-409C-BE32-E72D297353CC}">
                <c16:uniqueId val="{00000003-51F3-4F90-B780-DFC22DA013F1}"/>
              </c:ext>
            </c:extLst>
          </c:dPt>
          <c:dPt>
            <c:idx val="2"/>
            <c:invertIfNegative val="0"/>
            <c:bubble3D val="0"/>
            <c:spPr>
              <a:solidFill>
                <a:srgbClr val="00B050"/>
              </a:solidFill>
              <a:ln>
                <a:noFill/>
              </a:ln>
              <a:effectLst/>
            </c:spPr>
            <c:extLst xmlns:c16r2="http://schemas.microsoft.com/office/drawing/2015/06/chart">
              <c:ext xmlns:c16="http://schemas.microsoft.com/office/drawing/2014/chart" uri="{C3380CC4-5D6E-409C-BE32-E72D297353CC}">
                <c16:uniqueId val="{00000004-51F3-4F90-B780-DFC22DA013F1}"/>
              </c:ext>
            </c:extLst>
          </c:dPt>
          <c:dPt>
            <c:idx val="3"/>
            <c:invertIfNegative val="0"/>
            <c:bubble3D val="0"/>
            <c:spPr>
              <a:solidFill>
                <a:srgbClr val="FFC000"/>
              </a:solidFill>
              <a:ln>
                <a:noFill/>
              </a:ln>
              <a:effectLst/>
            </c:spPr>
            <c:extLst xmlns:c16r2="http://schemas.microsoft.com/office/drawing/2015/06/chart">
              <c:ext xmlns:c16="http://schemas.microsoft.com/office/drawing/2014/chart" uri="{C3380CC4-5D6E-409C-BE32-E72D297353CC}">
                <c16:uniqueId val="{00000005-51F3-4F90-B780-DFC22DA013F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Từng dùng chung BKT</c:v>
                </c:pt>
                <c:pt idx="1">
                  <c:v>Từng dùng lại BKT, dụng cụ không sạch</c:v>
                </c:pt>
                <c:pt idx="2">
                  <c:v>Từng dùng lại dụng cụ pha thuốc</c:v>
                </c:pt>
                <c:pt idx="3">
                  <c:v>Từng nhờ người khác chích hộ</c:v>
                </c:pt>
              </c:strCache>
            </c:strRef>
          </c:cat>
          <c:val>
            <c:numRef>
              <c:f>Sheet1!$B$2:$B$5</c:f>
              <c:numCache>
                <c:formatCode>General</c:formatCode>
                <c:ptCount val="4"/>
                <c:pt idx="0">
                  <c:v>58.7</c:v>
                </c:pt>
                <c:pt idx="1">
                  <c:v>35.200000000000003</c:v>
                </c:pt>
                <c:pt idx="2">
                  <c:v>44.4</c:v>
                </c:pt>
                <c:pt idx="3">
                  <c:v>83.9</c:v>
                </c:pt>
              </c:numCache>
            </c:numRef>
          </c:val>
          <c:extLst xmlns:c16r2="http://schemas.microsoft.com/office/drawing/2015/06/chart">
            <c:ext xmlns:c16="http://schemas.microsoft.com/office/drawing/2014/chart" uri="{C3380CC4-5D6E-409C-BE32-E72D297353CC}">
              <c16:uniqueId val="{00000000-51F3-4F90-B780-DFC22DA013F1}"/>
            </c:ext>
          </c:extLst>
        </c:ser>
        <c:dLbls>
          <c:showLegendKey val="0"/>
          <c:showVal val="0"/>
          <c:showCatName val="0"/>
          <c:showSerName val="0"/>
          <c:showPercent val="0"/>
          <c:showBubbleSize val="0"/>
        </c:dLbls>
        <c:gapWidth val="219"/>
        <c:overlap val="-27"/>
        <c:axId val="28093440"/>
        <c:axId val="28095232"/>
      </c:barChart>
      <c:catAx>
        <c:axId val="28093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095232"/>
        <c:crosses val="autoZero"/>
        <c:auto val="1"/>
        <c:lblAlgn val="ctr"/>
        <c:lblOffset val="100"/>
        <c:noMultiLvlLbl val="0"/>
      </c:catAx>
      <c:valAx>
        <c:axId val="280952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093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Tỷ lệ %</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c:spPr>
          <c:invertIfNegative val="0"/>
          <c:dPt>
            <c:idx val="0"/>
            <c:invertIfNegative val="0"/>
            <c:bubble3D val="0"/>
            <c:sp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noFill/>
              </a:ln>
              <a:effectLst>
                <a:outerShdw blurRad="40000" dist="23000" dir="5400000" rotWithShape="0">
                  <a:srgbClr val="000000">
                    <a:alpha val="35000"/>
                  </a:srgbClr>
                </a:outerShdw>
              </a:effectLst>
            </c:spPr>
            <c:extLst xmlns:c16r2="http://schemas.microsoft.com/office/drawing/2015/06/chart">
              <c:ext xmlns:c16="http://schemas.microsoft.com/office/drawing/2014/chart" uri="{C3380CC4-5D6E-409C-BE32-E72D297353CC}">
                <c16:uniqueId val="{00000003-B152-47FB-A0CA-617057E8DCAF}"/>
              </c:ext>
            </c:extLst>
          </c:dPt>
          <c:dPt>
            <c:idx val="1"/>
            <c:invertIfNegative val="0"/>
            <c:bubble3D val="0"/>
            <c:spPr>
              <a:gradFill rotWithShape="1">
                <a:gsLst>
                  <a:gs pos="99609">
                    <a:srgbClr val="782D2B"/>
                  </a:gs>
                  <a:gs pos="99218">
                    <a:srgbClr val="782E2C"/>
                  </a:gs>
                  <a:gs pos="98437">
                    <a:srgbClr val="792F2D"/>
                  </a:gs>
                  <a:gs pos="96875">
                    <a:srgbClr val="7B312F"/>
                  </a:gs>
                  <a:gs pos="93750">
                    <a:srgbClr val="7E3533"/>
                  </a:gs>
                  <a:gs pos="87500">
                    <a:srgbClr val="853E3C"/>
                  </a:gs>
                  <a:gs pos="75000">
                    <a:srgbClr val="93504E"/>
                  </a:gs>
                  <a:gs pos="50000">
                    <a:srgbClr val="AF7371"/>
                  </a:gs>
                  <a:gs pos="0">
                    <a:schemeClr val="accent2">
                      <a:lumMod val="40000"/>
                      <a:lumOff val="60000"/>
                    </a:schemeClr>
                  </a:gs>
                  <a:gs pos="100000">
                    <a:schemeClr val="accent2">
                      <a:lumMod val="60000"/>
                    </a:schemeClr>
                  </a:gs>
                </a:gsLst>
                <a:path path="circle">
                  <a:fillToRect l="50000" t="130000" r="50000" b="-30000"/>
                </a:path>
              </a:gradFill>
              <a:ln>
                <a:noFill/>
              </a:ln>
              <a:effectLst>
                <a:outerShdw blurRad="40000" dist="23000" dir="5400000" rotWithShape="0">
                  <a:srgbClr val="000000">
                    <a:alpha val="35000"/>
                  </a:srgbClr>
                </a:outerShdw>
              </a:effectLst>
            </c:spPr>
            <c:extLst xmlns:c16r2="http://schemas.microsoft.com/office/drawing/2015/06/chart">
              <c:ext xmlns:c16="http://schemas.microsoft.com/office/drawing/2014/chart" uri="{C3380CC4-5D6E-409C-BE32-E72D297353CC}">
                <c16:uniqueId val="{00000004-B152-47FB-A0CA-617057E8DCAF}"/>
              </c:ext>
            </c:extLst>
          </c:dPt>
          <c:dPt>
            <c:idx val="2"/>
            <c:invertIfNegative val="0"/>
            <c:bubble3D val="0"/>
            <c:spPr>
              <a:gradFill flip="none" rotWithShape="1">
                <a:gsLst>
                  <a:gs pos="0">
                    <a:schemeClr val="accent2">
                      <a:lumMod val="40000"/>
                      <a:lumOff val="60000"/>
                    </a:schemeClr>
                  </a:gs>
                  <a:gs pos="87000">
                    <a:srgbClr val="92D050"/>
                  </a:gs>
                  <a:gs pos="52000">
                    <a:schemeClr val="accent2">
                      <a:lumMod val="95000"/>
                      <a:lumOff val="5000"/>
                    </a:schemeClr>
                  </a:gs>
                  <a:gs pos="100000">
                    <a:schemeClr val="accent2">
                      <a:lumMod val="60000"/>
                    </a:schemeClr>
                  </a:gs>
                </a:gsLst>
                <a:path path="circle">
                  <a:fillToRect l="50000" t="130000" r="50000" b="-30000"/>
                </a:path>
                <a:tileRect/>
              </a:gradFill>
              <a:ln>
                <a:noFill/>
              </a:ln>
              <a:effectLst>
                <a:outerShdw blurRad="40000" dist="23000" dir="5400000" rotWithShape="0">
                  <a:srgbClr val="000000">
                    <a:alpha val="35000"/>
                  </a:srgbClr>
                </a:outerShdw>
              </a:effectLst>
            </c:spPr>
            <c:extLst xmlns:c16r2="http://schemas.microsoft.com/office/drawing/2015/06/chart">
              <c:ext xmlns:c16="http://schemas.microsoft.com/office/drawing/2014/chart" uri="{C3380CC4-5D6E-409C-BE32-E72D297353CC}">
                <c16:uniqueId val="{00000005-B152-47FB-A0CA-617057E8DCA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Sheet1!$A$2:$A$4</c:f>
              <c:strCache>
                <c:ptCount val="3"/>
                <c:pt idx="0">
                  <c:v>HCV</c:v>
                </c:pt>
                <c:pt idx="1">
                  <c:v>HIV</c:v>
                </c:pt>
                <c:pt idx="2">
                  <c:v>Đồng nhiễm HIV/HCV</c:v>
                </c:pt>
              </c:strCache>
            </c:strRef>
          </c:cat>
          <c:val>
            <c:numRef>
              <c:f>Sheet1!$B$2:$B$4</c:f>
              <c:numCache>
                <c:formatCode>General</c:formatCode>
                <c:ptCount val="3"/>
                <c:pt idx="0">
                  <c:v>61.7</c:v>
                </c:pt>
                <c:pt idx="1">
                  <c:v>51.1</c:v>
                </c:pt>
                <c:pt idx="2">
                  <c:v>39.1</c:v>
                </c:pt>
              </c:numCache>
            </c:numRef>
          </c:val>
          <c:extLst xmlns:c16r2="http://schemas.microsoft.com/office/drawing/2015/06/chart">
            <c:ext xmlns:c16="http://schemas.microsoft.com/office/drawing/2014/chart" uri="{C3380CC4-5D6E-409C-BE32-E72D297353CC}">
              <c16:uniqueId val="{00000000-B152-47FB-A0CA-617057E8DCAF}"/>
            </c:ext>
          </c:extLst>
        </c:ser>
        <c:dLbls>
          <c:showLegendKey val="0"/>
          <c:showVal val="0"/>
          <c:showCatName val="0"/>
          <c:showSerName val="0"/>
          <c:showPercent val="0"/>
          <c:showBubbleSize val="0"/>
        </c:dLbls>
        <c:gapWidth val="100"/>
        <c:overlap val="-24"/>
        <c:axId val="82778752"/>
        <c:axId val="82784640"/>
      </c:barChart>
      <c:catAx>
        <c:axId val="827787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2784640"/>
        <c:crosses val="autoZero"/>
        <c:auto val="1"/>
        <c:lblAlgn val="ctr"/>
        <c:lblOffset val="100"/>
        <c:noMultiLvlLbl val="0"/>
      </c:catAx>
      <c:valAx>
        <c:axId val="8278464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27787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Tỷ lệ %</c:v>
                </c:pt>
              </c:strCache>
            </c:strRef>
          </c:tx>
          <c:dPt>
            <c:idx val="0"/>
            <c:bubble3D val="0"/>
            <c:spPr>
              <a:solidFill>
                <a:srgbClr val="209090"/>
              </a:solidFill>
            </c:spPr>
            <c:extLst xmlns:c16r2="http://schemas.microsoft.com/office/drawing/2015/06/chart">
              <c:ext xmlns:c16="http://schemas.microsoft.com/office/drawing/2014/chart" uri="{C3380CC4-5D6E-409C-BE32-E72D297353CC}">
                <c16:uniqueId val="{00000001-3EC2-4276-B922-2F3E587C00E9}"/>
              </c:ext>
            </c:extLst>
          </c:dPt>
          <c:dPt>
            <c:idx val="1"/>
            <c:bubble3D val="0"/>
            <c:explosion val="31"/>
            <c:spPr>
              <a:solidFill>
                <a:srgbClr val="F13729"/>
              </a:solidFill>
              <a:ln>
                <a:solidFill>
                  <a:srgbClr val="FF0000"/>
                </a:solidFill>
              </a:ln>
            </c:spPr>
            <c:extLst xmlns:c16r2="http://schemas.microsoft.com/office/drawing/2015/06/chart">
              <c:ext xmlns:c16="http://schemas.microsoft.com/office/drawing/2014/chart" uri="{C3380CC4-5D6E-409C-BE32-E72D297353CC}">
                <c16:uniqueId val="{00000003-3EC2-4276-B922-2F3E587C00E9}"/>
              </c:ext>
            </c:extLst>
          </c:dPt>
          <c:dLbls>
            <c:dLbl>
              <c:idx val="0"/>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EC2-4276-B922-2F3E587C00E9}"/>
                </c:ext>
                <c:ext xmlns:c15="http://schemas.microsoft.com/office/drawing/2012/chart" uri="{CE6537A1-D6FC-4f65-9D91-7224C49458BB}"/>
              </c:extLst>
            </c:dLbl>
            <c:dLbl>
              <c:idx val="1"/>
              <c:layout/>
              <c:spPr>
                <a:noFill/>
                <a:ln>
                  <a:noFill/>
                </a:ln>
                <a:effectLst/>
              </c:spPr>
              <c:txPr>
                <a:bodyPr wrap="square" lIns="38100" tIns="19050" rIns="38100" bIns="19050" anchor="ctr">
                  <a:spAutoFit/>
                </a:bodyPr>
                <a:lstStyle/>
                <a:p>
                  <a:pPr>
                    <a:defRPr b="1">
                      <a:solidFill>
                        <a:schemeClr val="tx1"/>
                      </a:solidFill>
                    </a:defRPr>
                  </a:pPr>
                  <a:endParaRPr lang="en-US"/>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3EC2-4276-B922-2F3E587C00E9}"/>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b="1">
                    <a:solidFill>
                      <a:srgbClr val="FFFF00"/>
                    </a:solidFill>
                  </a:defRPr>
                </a:pPr>
                <a:endParaRPr lang="en-US"/>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Từng làm XN HIV</c:v>
                </c:pt>
                <c:pt idx="1">
                  <c:v>Chưa làm XN HIV</c:v>
                </c:pt>
              </c:strCache>
            </c:strRef>
          </c:cat>
          <c:val>
            <c:numRef>
              <c:f>Sheet1!$B$2:$B$3</c:f>
              <c:numCache>
                <c:formatCode>0.00%</c:formatCode>
                <c:ptCount val="2"/>
                <c:pt idx="0">
                  <c:v>0.98099999999999998</c:v>
                </c:pt>
                <c:pt idx="1">
                  <c:v>1.9E-2</c:v>
                </c:pt>
              </c:numCache>
            </c:numRef>
          </c:val>
          <c:extLst xmlns:c16r2="http://schemas.microsoft.com/office/drawing/2015/06/chart">
            <c:ext xmlns:c16="http://schemas.microsoft.com/office/drawing/2014/chart" uri="{C3380CC4-5D6E-409C-BE32-E72D297353CC}">
              <c16:uniqueId val="{00000004-3EC2-4276-B922-2F3E587C00E9}"/>
            </c:ext>
          </c:extLst>
        </c:ser>
        <c:dLbls>
          <c:showLegendKey val="0"/>
          <c:showVal val="0"/>
          <c:showCatName val="0"/>
          <c:showSerName val="0"/>
          <c:showPercent val="0"/>
          <c:showBubbleSize val="0"/>
          <c:showLeaderLines val="1"/>
        </c:dLbls>
        <c:firstSliceAng val="0"/>
      </c:pieChart>
    </c:plotArea>
    <c:legend>
      <c:legendPos val="b"/>
      <c:layout/>
      <c:overlay val="0"/>
      <c:txPr>
        <a:bodyPr/>
        <a:lstStyle/>
        <a:p>
          <a:pPr>
            <a:defRPr sz="1100">
              <a:latin typeface="Times New Roman" pitchFamily="18" charset="0"/>
              <a:cs typeface="Times New Roman" pitchFamily="18" charset="0"/>
            </a:defRPr>
          </a:pPr>
          <a:endParaRPr lang="en-US"/>
        </a:p>
      </c:txPr>
    </c:legend>
    <c:plotVisOnly val="1"/>
    <c:dispBlanksAs val="gap"/>
    <c:showDLblsOverMax val="0"/>
  </c:chart>
  <c:spPr>
    <a:ln>
      <a:no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720311149876264E-2"/>
          <c:y val="7.4194792073439084E-2"/>
          <c:w val="0.77633290812799094"/>
          <c:h val="1"/>
        </c:manualLayout>
      </c:layout>
      <c:pieChart>
        <c:varyColors val="1"/>
        <c:ser>
          <c:idx val="0"/>
          <c:order val="0"/>
          <c:tx>
            <c:strRef>
              <c:f>Sheet1!$B$1</c:f>
              <c:strCache>
                <c:ptCount val="1"/>
                <c:pt idx="0">
                  <c:v>Sales</c:v>
                </c:pt>
              </c:strCache>
            </c:strRef>
          </c:tx>
          <c:explosion val="32"/>
          <c:dPt>
            <c:idx val="0"/>
            <c:bubble3D val="0"/>
            <c:explosion val="17"/>
            <c:spPr>
              <a:solidFill>
                <a:srgbClr val="209090"/>
              </a:solidFill>
            </c:spPr>
            <c:extLst xmlns:c16r2="http://schemas.microsoft.com/office/drawing/2015/06/chart">
              <c:ext xmlns:c16="http://schemas.microsoft.com/office/drawing/2014/chart" uri="{C3380CC4-5D6E-409C-BE32-E72D297353CC}">
                <c16:uniqueId val="{00000001-C0D2-4373-83BD-A680CC9085BE}"/>
              </c:ext>
            </c:extLst>
          </c:dPt>
          <c:dPt>
            <c:idx val="1"/>
            <c:bubble3D val="0"/>
            <c:explosion val="2"/>
            <c:spPr>
              <a:solidFill>
                <a:srgbClr val="FF0000"/>
              </a:solidFill>
            </c:spPr>
            <c:extLst xmlns:c16r2="http://schemas.microsoft.com/office/drawing/2015/06/chart">
              <c:ext xmlns:c16="http://schemas.microsoft.com/office/drawing/2014/chart" uri="{C3380CC4-5D6E-409C-BE32-E72D297353CC}">
                <c16:uniqueId val="{00000003-C0D2-4373-83BD-A680CC9085BE}"/>
              </c:ext>
            </c:extLst>
          </c:dPt>
          <c:dLbls>
            <c:dLbl>
              <c:idx val="0"/>
              <c:spPr>
                <a:noFill/>
                <a:ln>
                  <a:noFill/>
                </a:ln>
                <a:effectLst/>
              </c:spPr>
              <c:txPr>
                <a:bodyPr wrap="square" lIns="38100" tIns="19050" rIns="38100" bIns="19050" anchor="ctr">
                  <a:spAutoFit/>
                </a:bodyPr>
                <a:lstStyle/>
                <a:p>
                  <a:pPr>
                    <a:defRPr b="1">
                      <a:solidFill>
                        <a:srgbClr val="FFFF00"/>
                      </a:solidFill>
                    </a:defRPr>
                  </a:pPr>
                  <a:endParaRPr lang="en-US"/>
                </a:p>
              </c:txPr>
              <c:showLegendKey val="0"/>
              <c:showVal val="1"/>
              <c:showCatName val="0"/>
              <c:showSerName val="0"/>
              <c:showPercent val="0"/>
              <c:showBubbleSize val="0"/>
            </c:dLbl>
            <c:dLbl>
              <c:idx val="1"/>
              <c:spPr>
                <a:noFill/>
                <a:ln>
                  <a:noFill/>
                </a:ln>
                <a:effectLst/>
              </c:spPr>
              <c:txPr>
                <a:bodyPr wrap="square" lIns="38100" tIns="19050" rIns="38100" bIns="19050" anchor="ctr">
                  <a:spAutoFit/>
                </a:bodyPr>
                <a:lstStyle/>
                <a:p>
                  <a:pPr>
                    <a:defRPr b="1">
                      <a:solidFill>
                        <a:srgbClr val="FFFF00"/>
                      </a:solidFill>
                    </a:defRPr>
                  </a:pPr>
                  <a:endParaRPr lang="en-US"/>
                </a:p>
              </c:txPr>
              <c:showLegendKey val="0"/>
              <c:showVal val="1"/>
              <c:showCatName val="0"/>
              <c:showSerName val="0"/>
              <c:showPercent val="0"/>
              <c:showBubbleSize val="0"/>
            </c:dLbl>
            <c:spPr>
              <a:noFill/>
              <a:ln>
                <a:noFill/>
              </a:ln>
              <a:effectLst/>
            </c:sp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Sheet1!$A$2:$A$3</c:f>
              <c:strCache>
                <c:ptCount val="2"/>
                <c:pt idx="0">
                  <c:v>Từng làm XN HCV</c:v>
                </c:pt>
                <c:pt idx="1">
                  <c:v>Chưa từng làm XN HCV</c:v>
                </c:pt>
              </c:strCache>
            </c:strRef>
          </c:cat>
          <c:val>
            <c:numRef>
              <c:f>Sheet1!$B$2:$B$3</c:f>
              <c:numCache>
                <c:formatCode>0.0%</c:formatCode>
                <c:ptCount val="2"/>
                <c:pt idx="0">
                  <c:v>0.40100000000000002</c:v>
                </c:pt>
                <c:pt idx="1">
                  <c:v>0.59899999999999998</c:v>
                </c:pt>
              </c:numCache>
            </c:numRef>
          </c:val>
          <c:extLst xmlns:c16r2="http://schemas.microsoft.com/office/drawing/2015/06/chart">
            <c:ext xmlns:c16="http://schemas.microsoft.com/office/drawing/2014/chart" uri="{C3380CC4-5D6E-409C-BE32-E72D297353CC}">
              <c16:uniqueId val="{00000004-C0D2-4373-83BD-A680CC9085BE}"/>
            </c:ext>
          </c:extLst>
        </c:ser>
        <c:dLbls>
          <c:showLegendKey val="0"/>
          <c:showVal val="0"/>
          <c:showCatName val="0"/>
          <c:showSerName val="0"/>
          <c:showPercent val="0"/>
          <c:showBubbleSize val="0"/>
          <c:showLeaderLines val="1"/>
        </c:dLbls>
        <c:firstSliceAng val="0"/>
      </c:pieChart>
    </c:plotArea>
    <c:legend>
      <c:legendPos val="b"/>
      <c:layout/>
      <c:overlay val="0"/>
      <c:txPr>
        <a:bodyPr/>
        <a:lstStyle/>
        <a:p>
          <a:pPr>
            <a:defRPr sz="1100">
              <a:latin typeface="Times New Roman" pitchFamily="18" charset="0"/>
              <a:cs typeface="Times New Roman" pitchFamily="18" charset="0"/>
            </a:defRPr>
          </a:pPr>
          <a:endParaRPr lang="en-US"/>
        </a:p>
      </c:txPr>
    </c:legend>
    <c:plotVisOnly val="1"/>
    <c:dispBlanksAs val="gap"/>
    <c:showDLblsOverMax val="0"/>
  </c:chart>
  <c:spPr>
    <a:ln>
      <a:no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F0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FFFF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Nhiễm HCV</c:v>
                </c:pt>
                <c:pt idx="1">
                  <c:v>Không nhiễm HCV</c:v>
                </c:pt>
              </c:strCache>
            </c:strRef>
          </c:cat>
          <c:val>
            <c:numRef>
              <c:f>Sheet1!$B$2:$B$3</c:f>
              <c:numCache>
                <c:formatCode>General</c:formatCode>
                <c:ptCount val="2"/>
                <c:pt idx="0">
                  <c:v>0.32</c:v>
                </c:pt>
                <c:pt idx="1">
                  <c:v>80.41</c:v>
                </c:pt>
              </c:numCache>
            </c:numRef>
          </c:val>
          <c:extLst xmlns:c16r2="http://schemas.microsoft.com/office/drawing/2015/06/chart">
            <c:ext xmlns:c16="http://schemas.microsoft.com/office/drawing/2014/chart" uri="{C3380CC4-5D6E-409C-BE32-E72D297353CC}">
              <c16:uniqueId val="{00000000-D855-4323-9CC7-7F6A91E4B9B3}"/>
            </c:ext>
          </c:extLst>
        </c:ser>
        <c:ser>
          <c:idx val="1"/>
          <c:order val="1"/>
          <c:tx>
            <c:strRef>
              <c:f>Sheet1!$C$1</c:f>
              <c:strCache>
                <c:ptCount val="1"/>
                <c:pt idx="0">
                  <c:v>F1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Nhiễm HCV</c:v>
                </c:pt>
                <c:pt idx="1">
                  <c:v>Không nhiễm HCV</c:v>
                </c:pt>
              </c:strCache>
            </c:strRef>
          </c:cat>
          <c:val>
            <c:numRef>
              <c:f>Sheet1!$C$2:$C$3</c:f>
              <c:numCache>
                <c:formatCode>General</c:formatCode>
                <c:ptCount val="2"/>
                <c:pt idx="0">
                  <c:v>71.34</c:v>
                </c:pt>
                <c:pt idx="1">
                  <c:v>7.22</c:v>
                </c:pt>
              </c:numCache>
            </c:numRef>
          </c:val>
          <c:extLst xmlns:c16r2="http://schemas.microsoft.com/office/drawing/2015/06/chart">
            <c:ext xmlns:c16="http://schemas.microsoft.com/office/drawing/2014/chart" uri="{C3380CC4-5D6E-409C-BE32-E72D297353CC}">
              <c16:uniqueId val="{00000001-D855-4323-9CC7-7F6A91E4B9B3}"/>
            </c:ext>
          </c:extLst>
        </c:ser>
        <c:ser>
          <c:idx val="2"/>
          <c:order val="2"/>
          <c:tx>
            <c:strRef>
              <c:f>Sheet1!$D$1</c:f>
              <c:strCache>
                <c:ptCount val="1"/>
                <c:pt idx="0">
                  <c:v>F2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Nhiễm HCV</c:v>
                </c:pt>
                <c:pt idx="1">
                  <c:v>Không nhiễm HCV</c:v>
                </c:pt>
              </c:strCache>
            </c:strRef>
          </c:cat>
          <c:val>
            <c:numRef>
              <c:f>Sheet1!$D$2:$D$3</c:f>
              <c:numCache>
                <c:formatCode>General</c:formatCode>
                <c:ptCount val="2"/>
                <c:pt idx="0">
                  <c:v>8.92</c:v>
                </c:pt>
                <c:pt idx="1">
                  <c:v>3.09</c:v>
                </c:pt>
              </c:numCache>
            </c:numRef>
          </c:val>
          <c:extLst xmlns:c16r2="http://schemas.microsoft.com/office/drawing/2015/06/chart">
            <c:ext xmlns:c16="http://schemas.microsoft.com/office/drawing/2014/chart" uri="{C3380CC4-5D6E-409C-BE32-E72D297353CC}">
              <c16:uniqueId val="{00000006-D855-4323-9CC7-7F6A91E4B9B3}"/>
            </c:ext>
          </c:extLst>
        </c:ser>
        <c:ser>
          <c:idx val="3"/>
          <c:order val="3"/>
          <c:tx>
            <c:strRef>
              <c:f>Sheet1!$E$1</c:f>
              <c:strCache>
                <c:ptCount val="1"/>
                <c:pt idx="0">
                  <c:v>F3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FFC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Nhiễm HCV</c:v>
                </c:pt>
                <c:pt idx="1">
                  <c:v>Không nhiễm HCV</c:v>
                </c:pt>
              </c:strCache>
            </c:strRef>
          </c:cat>
          <c:val>
            <c:numRef>
              <c:f>Sheet1!$E$2:$E$3</c:f>
              <c:numCache>
                <c:formatCode>General</c:formatCode>
                <c:ptCount val="2"/>
                <c:pt idx="0">
                  <c:v>5.73</c:v>
                </c:pt>
                <c:pt idx="1">
                  <c:v>4.12</c:v>
                </c:pt>
              </c:numCache>
            </c:numRef>
          </c:val>
          <c:extLst xmlns:c16r2="http://schemas.microsoft.com/office/drawing/2015/06/chart">
            <c:ext xmlns:c16="http://schemas.microsoft.com/office/drawing/2014/chart" uri="{C3380CC4-5D6E-409C-BE32-E72D297353CC}">
              <c16:uniqueId val="{00000007-D855-4323-9CC7-7F6A91E4B9B3}"/>
            </c:ext>
          </c:extLst>
        </c:ser>
        <c:ser>
          <c:idx val="4"/>
          <c:order val="4"/>
          <c:tx>
            <c:strRef>
              <c:f>Sheet1!$F$1</c:f>
              <c:strCache>
                <c:ptCount val="1"/>
                <c:pt idx="0">
                  <c:v>F4</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7030A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Nhiễm HCV</c:v>
                </c:pt>
                <c:pt idx="1">
                  <c:v>Không nhiễm HCV</c:v>
                </c:pt>
              </c:strCache>
            </c:strRef>
          </c:cat>
          <c:val>
            <c:numRef>
              <c:f>Sheet1!$F$2:$F$3</c:f>
              <c:numCache>
                <c:formatCode>General</c:formatCode>
                <c:ptCount val="2"/>
                <c:pt idx="0">
                  <c:v>13.69</c:v>
                </c:pt>
                <c:pt idx="1">
                  <c:v>5.15</c:v>
                </c:pt>
              </c:numCache>
            </c:numRef>
          </c:val>
          <c:extLst xmlns:c16r2="http://schemas.microsoft.com/office/drawing/2015/06/chart">
            <c:ext xmlns:c16="http://schemas.microsoft.com/office/drawing/2014/chart" uri="{C3380CC4-5D6E-409C-BE32-E72D297353CC}">
              <c16:uniqueId val="{00000008-D855-4323-9CC7-7F6A91E4B9B3}"/>
            </c:ext>
          </c:extLst>
        </c:ser>
        <c:dLbls>
          <c:showLegendKey val="0"/>
          <c:showVal val="0"/>
          <c:showCatName val="0"/>
          <c:showSerName val="0"/>
          <c:showPercent val="0"/>
          <c:showBubbleSize val="0"/>
        </c:dLbls>
        <c:gapWidth val="150"/>
        <c:overlap val="100"/>
        <c:axId val="82880384"/>
        <c:axId val="82881920"/>
      </c:barChart>
      <c:catAx>
        <c:axId val="82880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81920"/>
        <c:crosses val="autoZero"/>
        <c:auto val="1"/>
        <c:lblAlgn val="ctr"/>
        <c:lblOffset val="100"/>
        <c:noMultiLvlLbl val="0"/>
      </c:catAx>
      <c:valAx>
        <c:axId val="828819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803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err="1"/>
              <a:t>Tỷ</a:t>
            </a:r>
            <a:r>
              <a:rPr lang="en-US" dirty="0"/>
              <a:t> </a:t>
            </a:r>
            <a:r>
              <a:rPr lang="en-US" dirty="0" err="1"/>
              <a:t>lệ</a:t>
            </a:r>
            <a:r>
              <a:rPr lang="en-US" baseline="0" dirty="0"/>
              <a:t> </a:t>
            </a:r>
            <a:r>
              <a:rPr lang="en-US" dirty="0"/>
              <a:t>%</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c:v>
                </c:pt>
              </c:strCache>
            </c:strRef>
          </c:tx>
          <c:spPr>
            <a:solidFill>
              <a:schemeClr val="accent1"/>
            </a:solidFill>
            <a:ln>
              <a:noFill/>
            </a:ln>
            <a:effectLst/>
          </c:spPr>
          <c:invertIfNegative val="0"/>
          <c:dPt>
            <c:idx val="1"/>
            <c:invertIfNegative val="0"/>
            <c:bubble3D val="0"/>
            <c:spPr>
              <a:solidFill>
                <a:srgbClr val="A5B177"/>
              </a:solidFill>
              <a:ln>
                <a:noFill/>
              </a:ln>
              <a:effectLst/>
            </c:spPr>
            <c:extLst xmlns:c16r2="http://schemas.microsoft.com/office/drawing/2015/06/chart">
              <c:ext xmlns:c16="http://schemas.microsoft.com/office/drawing/2014/chart" uri="{C3380CC4-5D6E-409C-BE32-E72D297353CC}">
                <c16:uniqueId val="{00000003-EE57-4826-A2C7-8D100A63B23F}"/>
              </c:ext>
            </c:extLst>
          </c:dPt>
          <c:dPt>
            <c:idx val="2"/>
            <c:invertIfNegative val="0"/>
            <c:bubble3D val="0"/>
            <c:spPr>
              <a:solidFill>
                <a:srgbClr val="00B050"/>
              </a:solidFill>
              <a:ln>
                <a:noFill/>
              </a:ln>
              <a:effectLst/>
            </c:spPr>
            <c:extLst xmlns:c16r2="http://schemas.microsoft.com/office/drawing/2015/06/chart">
              <c:ext xmlns:c16="http://schemas.microsoft.com/office/drawing/2014/chart" uri="{C3380CC4-5D6E-409C-BE32-E72D297353CC}">
                <c16:uniqueId val="{00000004-EE57-4826-A2C7-8D100A63B23F}"/>
              </c:ext>
            </c:extLst>
          </c:dPt>
          <c:dPt>
            <c:idx val="3"/>
            <c:invertIfNegative val="0"/>
            <c:bubble3D val="0"/>
            <c:spPr>
              <a:solidFill>
                <a:srgbClr val="FFC000"/>
              </a:solidFill>
              <a:ln>
                <a:noFill/>
              </a:ln>
              <a:effectLst/>
            </c:spPr>
            <c:extLst xmlns:c16r2="http://schemas.microsoft.com/office/drawing/2015/06/chart">
              <c:ext xmlns:c16="http://schemas.microsoft.com/office/drawing/2014/chart" uri="{C3380CC4-5D6E-409C-BE32-E72D297353CC}">
                <c16:uniqueId val="{00000005-EE57-4826-A2C7-8D100A63B23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Dùng lại tẩu hút</c:v>
                </c:pt>
                <c:pt idx="1">
                  <c:v>Xỏ khuyên không an toàn</c:v>
                </c:pt>
                <c:pt idx="2">
                  <c:v>Xăm trổ không an toàn</c:v>
                </c:pt>
                <c:pt idx="3">
                  <c:v>Dùng chung vật dụng cá nhân</c:v>
                </c:pt>
              </c:strCache>
            </c:strRef>
          </c:cat>
          <c:val>
            <c:numRef>
              <c:f>Sheet1!$B$2:$B$5</c:f>
              <c:numCache>
                <c:formatCode>General</c:formatCode>
                <c:ptCount val="4"/>
                <c:pt idx="0">
                  <c:v>46.2</c:v>
                </c:pt>
                <c:pt idx="1">
                  <c:v>25.2</c:v>
                </c:pt>
                <c:pt idx="2">
                  <c:v>40.9</c:v>
                </c:pt>
                <c:pt idx="3">
                  <c:v>43.4</c:v>
                </c:pt>
              </c:numCache>
            </c:numRef>
          </c:val>
          <c:extLst xmlns:c16r2="http://schemas.microsoft.com/office/drawing/2015/06/chart">
            <c:ext xmlns:c16="http://schemas.microsoft.com/office/drawing/2014/chart" uri="{C3380CC4-5D6E-409C-BE32-E72D297353CC}">
              <c16:uniqueId val="{00000000-EE57-4826-A2C7-8D100A63B23F}"/>
            </c:ext>
          </c:extLst>
        </c:ser>
        <c:dLbls>
          <c:showLegendKey val="0"/>
          <c:showVal val="0"/>
          <c:showCatName val="0"/>
          <c:showSerName val="0"/>
          <c:showPercent val="0"/>
          <c:showBubbleSize val="0"/>
        </c:dLbls>
        <c:gapWidth val="219"/>
        <c:overlap val="-27"/>
        <c:axId val="28250112"/>
        <c:axId val="28251648"/>
      </c:barChart>
      <c:catAx>
        <c:axId val="28250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251648"/>
        <c:crosses val="autoZero"/>
        <c:auto val="1"/>
        <c:lblAlgn val="ctr"/>
        <c:lblOffset val="100"/>
        <c:noMultiLvlLbl val="0"/>
      </c:catAx>
      <c:valAx>
        <c:axId val="28251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8250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Các hành vi QHTD không an toàn</c:v>
                </c:pt>
              </c:strCache>
            </c:strRef>
          </c:tx>
          <c:spPr>
            <a:solidFill>
              <a:schemeClr val="accent1"/>
            </a:solidFill>
            <a:ln>
              <a:noFill/>
            </a:ln>
            <a:effectLst/>
          </c:spPr>
          <c:invertIfNegative val="0"/>
          <c:dPt>
            <c:idx val="1"/>
            <c:invertIfNegative val="0"/>
            <c:bubble3D val="0"/>
            <c:spPr>
              <a:solidFill>
                <a:srgbClr val="92D050"/>
              </a:solidFill>
              <a:ln>
                <a:noFill/>
              </a:ln>
              <a:effectLst/>
            </c:spPr>
            <c:extLst xmlns:c16r2="http://schemas.microsoft.com/office/drawing/2015/06/chart">
              <c:ext xmlns:c16="http://schemas.microsoft.com/office/drawing/2014/chart" uri="{C3380CC4-5D6E-409C-BE32-E72D297353CC}">
                <c16:uniqueId val="{00000003-C26B-405E-AF07-B71BC02CB013}"/>
              </c:ext>
            </c:extLst>
          </c:dPt>
          <c:dPt>
            <c:idx val="2"/>
            <c:invertIfNegative val="0"/>
            <c:bubble3D val="0"/>
            <c:spPr>
              <a:solidFill>
                <a:srgbClr val="00B050"/>
              </a:solidFill>
              <a:ln>
                <a:noFill/>
              </a:ln>
              <a:effectLst/>
            </c:spPr>
            <c:extLst xmlns:c16r2="http://schemas.microsoft.com/office/drawing/2015/06/chart">
              <c:ext xmlns:c16="http://schemas.microsoft.com/office/drawing/2014/chart" uri="{C3380CC4-5D6E-409C-BE32-E72D297353CC}">
                <c16:uniqueId val="{00000004-C26B-405E-AF07-B71BC02CB013}"/>
              </c:ext>
            </c:extLst>
          </c:dPt>
          <c:dPt>
            <c:idx val="3"/>
            <c:invertIfNegative val="0"/>
            <c:bubble3D val="0"/>
            <c:spPr>
              <a:solidFill>
                <a:srgbClr val="FFC000"/>
              </a:solidFill>
              <a:ln>
                <a:noFill/>
              </a:ln>
              <a:effectLst/>
            </c:spPr>
            <c:extLst xmlns:c16r2="http://schemas.microsoft.com/office/drawing/2015/06/chart">
              <c:ext xmlns:c16="http://schemas.microsoft.com/office/drawing/2014/chart" uri="{C3380CC4-5D6E-409C-BE32-E72D297353CC}">
                <c16:uniqueId val="{00000005-C26B-405E-AF07-B71BC02CB01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QHTD không sử dụng BCS</c:v>
                </c:pt>
                <c:pt idx="1">
                  <c:v>QHTD không SD BCS với người TCMT</c:v>
                </c:pt>
                <c:pt idx="2">
                  <c:v>QHTD không SD BCS với người bán dâm</c:v>
                </c:pt>
                <c:pt idx="3">
                  <c:v>QHTD không SD BCS với người nhiễm HIV</c:v>
                </c:pt>
              </c:strCache>
            </c:strRef>
          </c:cat>
          <c:val>
            <c:numRef>
              <c:f>Sheet1!$B$2:$B$5</c:f>
              <c:numCache>
                <c:formatCode>General</c:formatCode>
                <c:ptCount val="4"/>
                <c:pt idx="0">
                  <c:v>91.4</c:v>
                </c:pt>
                <c:pt idx="1">
                  <c:v>39.4</c:v>
                </c:pt>
                <c:pt idx="2">
                  <c:v>24.3</c:v>
                </c:pt>
                <c:pt idx="3">
                  <c:v>13.1</c:v>
                </c:pt>
              </c:numCache>
            </c:numRef>
          </c:val>
          <c:extLst xmlns:c16r2="http://schemas.microsoft.com/office/drawing/2015/06/chart">
            <c:ext xmlns:c16="http://schemas.microsoft.com/office/drawing/2014/chart" uri="{C3380CC4-5D6E-409C-BE32-E72D297353CC}">
              <c16:uniqueId val="{00000000-C26B-405E-AF07-B71BC02CB013}"/>
            </c:ext>
          </c:extLst>
        </c:ser>
        <c:dLbls>
          <c:showLegendKey val="0"/>
          <c:showVal val="0"/>
          <c:showCatName val="0"/>
          <c:showSerName val="0"/>
          <c:showPercent val="0"/>
          <c:showBubbleSize val="0"/>
        </c:dLbls>
        <c:gapWidth val="219"/>
        <c:overlap val="-27"/>
        <c:axId val="29377664"/>
        <c:axId val="29379200"/>
      </c:barChart>
      <c:catAx>
        <c:axId val="29377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379200"/>
        <c:crosses val="autoZero"/>
        <c:auto val="1"/>
        <c:lblAlgn val="ctr"/>
        <c:lblOffset val="100"/>
        <c:noMultiLvlLbl val="0"/>
      </c:catAx>
      <c:valAx>
        <c:axId val="29379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377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b="0" dirty="0" err="1"/>
              <a:t>Tỷ</a:t>
            </a:r>
            <a:r>
              <a:rPr lang="en-US" b="0" baseline="0" dirty="0"/>
              <a:t> </a:t>
            </a:r>
            <a:r>
              <a:rPr lang="en-US" b="0" baseline="0" dirty="0" err="1"/>
              <a:t>lệ</a:t>
            </a:r>
            <a:r>
              <a:rPr lang="en-US" b="0" baseline="0" dirty="0"/>
              <a:t> %  </a:t>
            </a:r>
            <a:r>
              <a:rPr lang="en-US" b="0" baseline="0" dirty="0" err="1"/>
              <a:t>các</a:t>
            </a:r>
            <a:r>
              <a:rPr lang="en-US" b="0" baseline="0" dirty="0"/>
              <a:t> </a:t>
            </a:r>
            <a:r>
              <a:rPr lang="en-US" b="0" baseline="0" err="1"/>
              <a:t>tình</a:t>
            </a:r>
            <a:r>
              <a:rPr lang="en-US" b="0" baseline="0"/>
              <a:t> </a:t>
            </a:r>
            <a:r>
              <a:rPr lang="en-US" b="0" baseline="0" smtClean="0"/>
              <a:t>huống </a:t>
            </a:r>
            <a:r>
              <a:rPr lang="en-US" b="0" baseline="0" dirty="0" err="1"/>
              <a:t>trả</a:t>
            </a:r>
            <a:r>
              <a:rPr lang="en-US" b="0" baseline="0" dirty="0"/>
              <a:t> </a:t>
            </a:r>
            <a:r>
              <a:rPr lang="en-US" b="0" baseline="0" dirty="0" err="1"/>
              <a:t>lời</a:t>
            </a:r>
            <a:r>
              <a:rPr lang="en-US" b="0" baseline="0" dirty="0"/>
              <a:t> </a:t>
            </a:r>
            <a:r>
              <a:rPr lang="en-US" b="0" baseline="0" dirty="0" err="1"/>
              <a:t>câu</a:t>
            </a:r>
            <a:r>
              <a:rPr lang="en-US" b="0" baseline="0" dirty="0"/>
              <a:t> </a:t>
            </a:r>
            <a:r>
              <a:rPr lang="en-US" b="0" baseline="0" dirty="0" err="1"/>
              <a:t>hỏi</a:t>
            </a:r>
            <a:r>
              <a:rPr lang="en-US" b="0" baseline="0" dirty="0"/>
              <a:t> </a:t>
            </a:r>
            <a:r>
              <a:rPr lang="en-US" b="0" baseline="0" dirty="0" err="1"/>
              <a:t>kiến</a:t>
            </a:r>
            <a:r>
              <a:rPr lang="en-US" b="0" baseline="0" dirty="0"/>
              <a:t> </a:t>
            </a:r>
            <a:r>
              <a:rPr lang="en-US" b="0" baseline="0" dirty="0" err="1"/>
              <a:t>thức</a:t>
            </a:r>
            <a:r>
              <a:rPr lang="en-US" b="0" baseline="0" dirty="0"/>
              <a:t> HCV</a:t>
            </a:r>
            <a:endParaRPr lang="en-US" b="0"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Trả lời đúng</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Sheet1!$A$2:$A$6</c:f>
              <c:strCache>
                <c:ptCount val="5"/>
                <c:pt idx="0">
                  <c:v>Điều trị HCV sẽ không bi tái nhiễm</c:v>
                </c:pt>
                <c:pt idx="1">
                  <c:v>Lây truyền HCV do dùng chung BKT</c:v>
                </c:pt>
                <c:pt idx="2">
                  <c:v>Lây nhiễm HCV do muỗi đốt</c:v>
                </c:pt>
                <c:pt idx="3">
                  <c:v>Lây truyền HCV do dùn chung dụng cụ xăm trổ</c:v>
                </c:pt>
                <c:pt idx="4">
                  <c:v>Dùng rượu bia làm tăng tiến triển HCV</c:v>
                </c:pt>
              </c:strCache>
            </c:strRef>
          </c:cat>
          <c:val>
            <c:numRef>
              <c:f>Sheet1!$B$2:$B$6</c:f>
              <c:numCache>
                <c:formatCode>General</c:formatCode>
                <c:ptCount val="5"/>
                <c:pt idx="0">
                  <c:v>25.5</c:v>
                </c:pt>
                <c:pt idx="1">
                  <c:v>74.8</c:v>
                </c:pt>
                <c:pt idx="2">
                  <c:v>51.1</c:v>
                </c:pt>
                <c:pt idx="3">
                  <c:v>69.7</c:v>
                </c:pt>
                <c:pt idx="4">
                  <c:v>76.8</c:v>
                </c:pt>
              </c:numCache>
            </c:numRef>
          </c:val>
          <c:extLst xmlns:c16r2="http://schemas.microsoft.com/office/drawing/2015/06/chart">
            <c:ext xmlns:c16="http://schemas.microsoft.com/office/drawing/2014/chart" uri="{C3380CC4-5D6E-409C-BE32-E72D297353CC}">
              <c16:uniqueId val="{00000000-33C6-40C5-9BA0-EDEFC46E7ECD}"/>
            </c:ext>
          </c:extLst>
        </c:ser>
        <c:ser>
          <c:idx val="1"/>
          <c:order val="1"/>
          <c:tx>
            <c:strRef>
              <c:f>Sheet1!$C$1</c:f>
              <c:strCache>
                <c:ptCount val="1"/>
                <c:pt idx="0">
                  <c:v>Trả lời sai</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Sheet1!$A$2:$A$6</c:f>
              <c:strCache>
                <c:ptCount val="5"/>
                <c:pt idx="0">
                  <c:v>Điều trị HCV sẽ không bi tái nhiễm</c:v>
                </c:pt>
                <c:pt idx="1">
                  <c:v>Lây truyền HCV do dùng chung BKT</c:v>
                </c:pt>
                <c:pt idx="2">
                  <c:v>Lây nhiễm HCV do muỗi đốt</c:v>
                </c:pt>
                <c:pt idx="3">
                  <c:v>Lây truyền HCV do dùn chung dụng cụ xăm trổ</c:v>
                </c:pt>
                <c:pt idx="4">
                  <c:v>Dùng rượu bia làm tăng tiến triển HCV</c:v>
                </c:pt>
              </c:strCache>
            </c:strRef>
          </c:cat>
          <c:val>
            <c:numRef>
              <c:f>Sheet1!$C$2:$C$6</c:f>
              <c:numCache>
                <c:formatCode>General</c:formatCode>
                <c:ptCount val="5"/>
                <c:pt idx="0">
                  <c:v>19.5</c:v>
                </c:pt>
                <c:pt idx="1">
                  <c:v>2</c:v>
                </c:pt>
                <c:pt idx="2">
                  <c:v>10.4</c:v>
                </c:pt>
                <c:pt idx="3">
                  <c:v>3.9</c:v>
                </c:pt>
                <c:pt idx="4">
                  <c:v>2.8</c:v>
                </c:pt>
              </c:numCache>
            </c:numRef>
          </c:val>
          <c:extLst xmlns:c16r2="http://schemas.microsoft.com/office/drawing/2015/06/chart">
            <c:ext xmlns:c16="http://schemas.microsoft.com/office/drawing/2014/chart" uri="{C3380CC4-5D6E-409C-BE32-E72D297353CC}">
              <c16:uniqueId val="{00000001-33C6-40C5-9BA0-EDEFC46E7ECD}"/>
            </c:ext>
          </c:extLst>
        </c:ser>
        <c:ser>
          <c:idx val="2"/>
          <c:order val="2"/>
          <c:tx>
            <c:strRef>
              <c:f>Sheet1!$D$1</c:f>
              <c:strCache>
                <c:ptCount val="1"/>
                <c:pt idx="0">
                  <c:v>Không biết</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Sheet1!$A$2:$A$6</c:f>
              <c:strCache>
                <c:ptCount val="5"/>
                <c:pt idx="0">
                  <c:v>Điều trị HCV sẽ không bi tái nhiễm</c:v>
                </c:pt>
                <c:pt idx="1">
                  <c:v>Lây truyền HCV do dùng chung BKT</c:v>
                </c:pt>
                <c:pt idx="2">
                  <c:v>Lây nhiễm HCV do muỗi đốt</c:v>
                </c:pt>
                <c:pt idx="3">
                  <c:v>Lây truyền HCV do dùn chung dụng cụ xăm trổ</c:v>
                </c:pt>
                <c:pt idx="4">
                  <c:v>Dùng rượu bia làm tăng tiến triển HCV</c:v>
                </c:pt>
              </c:strCache>
            </c:strRef>
          </c:cat>
          <c:val>
            <c:numRef>
              <c:f>Sheet1!$D$2:$D$6</c:f>
              <c:numCache>
                <c:formatCode>General</c:formatCode>
                <c:ptCount val="5"/>
                <c:pt idx="0">
                  <c:v>55</c:v>
                </c:pt>
                <c:pt idx="1">
                  <c:v>23.2</c:v>
                </c:pt>
                <c:pt idx="2">
                  <c:v>38.5</c:v>
                </c:pt>
                <c:pt idx="3">
                  <c:v>26.4</c:v>
                </c:pt>
                <c:pt idx="4">
                  <c:v>20.399999999999999</c:v>
                </c:pt>
              </c:numCache>
            </c:numRef>
          </c:val>
          <c:extLst xmlns:c16r2="http://schemas.microsoft.com/office/drawing/2015/06/chart">
            <c:ext xmlns:c16="http://schemas.microsoft.com/office/drawing/2014/chart" uri="{C3380CC4-5D6E-409C-BE32-E72D297353CC}">
              <c16:uniqueId val="{00000002-33C6-40C5-9BA0-EDEFC46E7ECD}"/>
            </c:ext>
          </c:extLst>
        </c:ser>
        <c:dLbls>
          <c:dLblPos val="inEnd"/>
          <c:showLegendKey val="0"/>
          <c:showVal val="1"/>
          <c:showCatName val="0"/>
          <c:showSerName val="0"/>
          <c:showPercent val="0"/>
          <c:showBubbleSize val="0"/>
        </c:dLbls>
        <c:gapWidth val="65"/>
        <c:axId val="29235840"/>
        <c:axId val="29258112"/>
      </c:barChart>
      <c:catAx>
        <c:axId val="2923584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29258112"/>
        <c:crosses val="autoZero"/>
        <c:auto val="1"/>
        <c:lblAlgn val="ctr"/>
        <c:lblOffset val="100"/>
        <c:noMultiLvlLbl val="0"/>
      </c:catAx>
      <c:valAx>
        <c:axId val="292581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29235840"/>
        <c:crosses val="autoZero"/>
        <c:crossBetween val="between"/>
      </c:valAx>
      <c:spPr>
        <a:solidFill>
          <a:schemeClr val="bg1"/>
        </a:solid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no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745501406918731E-2"/>
          <c:y val="2.6723709366091069E-2"/>
          <c:w val="0.9297319760705588"/>
          <c:h val="0.82905468335241062"/>
        </c:manualLayout>
      </c:layout>
      <c:barChart>
        <c:barDir val="col"/>
        <c:grouping val="clustered"/>
        <c:varyColors val="0"/>
        <c:ser>
          <c:idx val="0"/>
          <c:order val="0"/>
          <c:tx>
            <c:strRef>
              <c:f>Sheet1!$B$1</c:f>
              <c:strCache>
                <c:ptCount val="1"/>
                <c:pt idx="0">
                  <c:v>Từng SD</c:v>
                </c:pt>
              </c:strCache>
            </c:strRef>
          </c:tx>
          <c:spPr>
            <a:solidFill>
              <a:schemeClr val="accent1"/>
            </a:solidFill>
            <a:ln>
              <a:noFill/>
            </a:ln>
            <a:effectLst/>
          </c:spPr>
          <c:invertIfNegative val="0"/>
          <c:dLbls>
            <c:dLbl>
              <c:idx val="7"/>
              <c:layout>
                <c:manualLayout>
                  <c:x val="-4.2813455657492352E-2"/>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F5A-408C-A259-294470D0301F}"/>
                </c:ext>
                <c:ext xmlns:c15="http://schemas.microsoft.com/office/drawing/2012/chart" uri="{CE6537A1-D6FC-4f65-9D91-7224C49458BB}">
                  <c15:layout>
                    <c:manualLayout>
                      <c:w val="5.2285992920609696E-2"/>
                      <c:h val="4.5116608783221115E-2"/>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Rượu/bia</c:v>
                </c:pt>
                <c:pt idx="1">
                  <c:v>Thuốc lá</c:v>
                </c:pt>
                <c:pt idx="2">
                  <c:v>Cần sa</c:v>
                </c:pt>
                <c:pt idx="3">
                  <c:v>Cocain</c:v>
                </c:pt>
                <c:pt idx="4">
                  <c:v>Amphetamine</c:v>
                </c:pt>
                <c:pt idx="5">
                  <c:v>Thuốc an thần</c:v>
                </c:pt>
                <c:pt idx="6">
                  <c:v>Chất ảo giác</c:v>
                </c:pt>
                <c:pt idx="7">
                  <c:v>Chất DTP</c:v>
                </c:pt>
              </c:strCache>
            </c:strRef>
          </c:cat>
          <c:val>
            <c:numRef>
              <c:f>Sheet1!$B$2:$B$9</c:f>
              <c:numCache>
                <c:formatCode>General</c:formatCode>
                <c:ptCount val="8"/>
                <c:pt idx="0">
                  <c:v>86.4</c:v>
                </c:pt>
                <c:pt idx="1">
                  <c:v>91</c:v>
                </c:pt>
                <c:pt idx="2">
                  <c:v>32.799999999999997</c:v>
                </c:pt>
                <c:pt idx="3">
                  <c:v>3.1</c:v>
                </c:pt>
                <c:pt idx="4">
                  <c:v>51.9</c:v>
                </c:pt>
                <c:pt idx="5">
                  <c:v>38.1</c:v>
                </c:pt>
                <c:pt idx="6">
                  <c:v>20.8</c:v>
                </c:pt>
                <c:pt idx="7">
                  <c:v>100</c:v>
                </c:pt>
              </c:numCache>
            </c:numRef>
          </c:val>
          <c:extLst xmlns:c16r2="http://schemas.microsoft.com/office/drawing/2015/06/chart">
            <c:ext xmlns:c16="http://schemas.microsoft.com/office/drawing/2014/chart" uri="{C3380CC4-5D6E-409C-BE32-E72D297353CC}">
              <c16:uniqueId val="{00000001-CF5A-408C-A259-294470D0301F}"/>
            </c:ext>
          </c:extLst>
        </c:ser>
        <c:ser>
          <c:idx val="1"/>
          <c:order val="1"/>
          <c:tx>
            <c:strRef>
              <c:f>Sheet1!$C$1</c:f>
              <c:strCache>
                <c:ptCount val="1"/>
                <c:pt idx="0">
                  <c:v>Cần CT ngắn</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Rượu/bia</c:v>
                </c:pt>
                <c:pt idx="1">
                  <c:v>Thuốc lá</c:v>
                </c:pt>
                <c:pt idx="2">
                  <c:v>Cần sa</c:v>
                </c:pt>
                <c:pt idx="3">
                  <c:v>Cocain</c:v>
                </c:pt>
                <c:pt idx="4">
                  <c:v>Amphetamine</c:v>
                </c:pt>
                <c:pt idx="5">
                  <c:v>Thuốc an thần</c:v>
                </c:pt>
                <c:pt idx="6">
                  <c:v>Chất ảo giác</c:v>
                </c:pt>
                <c:pt idx="7">
                  <c:v>Chất DTP</c:v>
                </c:pt>
              </c:strCache>
            </c:strRef>
          </c:cat>
          <c:val>
            <c:numRef>
              <c:f>Sheet1!$C$2:$C$9</c:f>
              <c:numCache>
                <c:formatCode>General</c:formatCode>
                <c:ptCount val="8"/>
                <c:pt idx="0">
                  <c:v>26.5</c:v>
                </c:pt>
                <c:pt idx="1">
                  <c:v>51.1</c:v>
                </c:pt>
                <c:pt idx="2">
                  <c:v>5.5</c:v>
                </c:pt>
                <c:pt idx="3">
                  <c:v>0.4</c:v>
                </c:pt>
                <c:pt idx="4">
                  <c:v>14.5</c:v>
                </c:pt>
                <c:pt idx="5">
                  <c:v>3.1</c:v>
                </c:pt>
                <c:pt idx="6">
                  <c:v>2.8</c:v>
                </c:pt>
                <c:pt idx="7">
                  <c:v>33</c:v>
                </c:pt>
              </c:numCache>
            </c:numRef>
          </c:val>
          <c:extLst xmlns:c16r2="http://schemas.microsoft.com/office/drawing/2015/06/chart">
            <c:ext xmlns:c16="http://schemas.microsoft.com/office/drawing/2014/chart" uri="{C3380CC4-5D6E-409C-BE32-E72D297353CC}">
              <c16:uniqueId val="{00000002-CF5A-408C-A259-294470D0301F}"/>
            </c:ext>
          </c:extLst>
        </c:ser>
        <c:ser>
          <c:idx val="2"/>
          <c:order val="2"/>
          <c:tx>
            <c:strRef>
              <c:f>Sheet1!$D$1</c:f>
              <c:strCache>
                <c:ptCount val="1"/>
                <c:pt idx="0">
                  <c:v>Cần ĐT chuyên sâu</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Rượu/bia</c:v>
                </c:pt>
                <c:pt idx="1">
                  <c:v>Thuốc lá</c:v>
                </c:pt>
                <c:pt idx="2">
                  <c:v>Cần sa</c:v>
                </c:pt>
                <c:pt idx="3">
                  <c:v>Cocain</c:v>
                </c:pt>
                <c:pt idx="4">
                  <c:v>Amphetamine</c:v>
                </c:pt>
                <c:pt idx="5">
                  <c:v>Thuốc an thần</c:v>
                </c:pt>
                <c:pt idx="6">
                  <c:v>Chất ảo giác</c:v>
                </c:pt>
                <c:pt idx="7">
                  <c:v>Chất DTP</c:v>
                </c:pt>
              </c:strCache>
            </c:strRef>
          </c:cat>
          <c:val>
            <c:numRef>
              <c:f>Sheet1!$D$2:$D$9</c:f>
              <c:numCache>
                <c:formatCode>General</c:formatCode>
                <c:ptCount val="8"/>
                <c:pt idx="0">
                  <c:v>8.3000000000000007</c:v>
                </c:pt>
                <c:pt idx="1">
                  <c:v>29.5</c:v>
                </c:pt>
                <c:pt idx="2">
                  <c:v>0.4</c:v>
                </c:pt>
                <c:pt idx="3">
                  <c:v>0.2</c:v>
                </c:pt>
                <c:pt idx="4">
                  <c:v>6.1</c:v>
                </c:pt>
                <c:pt idx="5">
                  <c:v>0.4</c:v>
                </c:pt>
                <c:pt idx="6">
                  <c:v>0.4</c:v>
                </c:pt>
                <c:pt idx="7">
                  <c:v>27.7</c:v>
                </c:pt>
              </c:numCache>
            </c:numRef>
          </c:val>
          <c:extLst xmlns:c16r2="http://schemas.microsoft.com/office/drawing/2015/06/chart">
            <c:ext xmlns:c16="http://schemas.microsoft.com/office/drawing/2014/chart" uri="{C3380CC4-5D6E-409C-BE32-E72D297353CC}">
              <c16:uniqueId val="{00000003-CF5A-408C-A259-294470D0301F}"/>
            </c:ext>
          </c:extLst>
        </c:ser>
        <c:dLbls>
          <c:showLegendKey val="0"/>
          <c:showVal val="0"/>
          <c:showCatName val="0"/>
          <c:showSerName val="0"/>
          <c:showPercent val="0"/>
          <c:showBubbleSize val="0"/>
        </c:dLbls>
        <c:gapWidth val="219"/>
        <c:overlap val="-27"/>
        <c:axId val="35460992"/>
        <c:axId val="35462528"/>
      </c:barChart>
      <c:catAx>
        <c:axId val="35460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5462528"/>
        <c:crosses val="autoZero"/>
        <c:auto val="1"/>
        <c:lblAlgn val="ctr"/>
        <c:lblOffset val="100"/>
        <c:noMultiLvlLbl val="0"/>
      </c:catAx>
      <c:valAx>
        <c:axId val="3546252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54609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Tỷ lệ 5</c:v>
                </c:pt>
              </c:strCache>
            </c:strRef>
          </c:tx>
          <c:dPt>
            <c:idx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1-7E70-45F4-A863-28EF0C9B8966}"/>
              </c:ext>
            </c:extLst>
          </c:dPt>
          <c:dPt>
            <c:idx val="1"/>
            <c:bubble3D val="0"/>
            <c:explosion val="21"/>
            <c:spPr>
              <a:solidFill>
                <a:srgbClr val="FF0000"/>
              </a:solidFill>
              <a:ln>
                <a:noFill/>
              </a:ln>
              <a:effectLst/>
            </c:spPr>
            <c:extLst xmlns:c16r2="http://schemas.microsoft.com/office/drawing/2015/06/chart">
              <c:ext xmlns:c16="http://schemas.microsoft.com/office/drawing/2014/chart" uri="{C3380CC4-5D6E-409C-BE32-E72D297353CC}">
                <c16:uniqueId val="{00000000-AEF4-43EA-B0B4-39126EEBD89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Sheet1!$A$2:$A$3</c:f>
              <c:strCache>
                <c:ptCount val="2"/>
                <c:pt idx="0">
                  <c:v>Có sử dụng</c:v>
                </c:pt>
                <c:pt idx="1">
                  <c:v>Không sử dụng</c:v>
                </c:pt>
              </c:strCache>
            </c:strRef>
          </c:cat>
          <c:val>
            <c:numRef>
              <c:f>Sheet1!$B$2:$B$3</c:f>
              <c:numCache>
                <c:formatCode>General</c:formatCode>
                <c:ptCount val="2"/>
                <c:pt idx="0">
                  <c:v>69.599999999999994</c:v>
                </c:pt>
                <c:pt idx="1">
                  <c:v>30.4</c:v>
                </c:pt>
              </c:numCache>
            </c:numRef>
          </c:val>
          <c:extLst xmlns:c16r2="http://schemas.microsoft.com/office/drawing/2015/06/chart">
            <c:ext xmlns:c16="http://schemas.microsoft.com/office/drawing/2014/chart" uri="{C3380CC4-5D6E-409C-BE32-E72D297353CC}">
              <c16:uniqueId val="{00000000-3BFC-46E9-971E-FBE8F45F316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err="1"/>
              <a:t>Tỷ</a:t>
            </a:r>
            <a:r>
              <a:rPr lang="en-US" dirty="0"/>
              <a:t> </a:t>
            </a:r>
            <a:r>
              <a:rPr lang="en-US" dirty="0" err="1"/>
              <a:t>lệ</a:t>
            </a:r>
            <a:r>
              <a:rPr lang="en-US" dirty="0"/>
              <a:t> %</a:t>
            </a:r>
          </a:p>
        </c:rich>
      </c:tx>
      <c:layout/>
      <c:overlay val="0"/>
      <c:spPr>
        <a:noFill/>
        <a:ln>
          <a:noFill/>
        </a:ln>
        <a:effectLst/>
      </c:spPr>
    </c:title>
    <c:autoTitleDeleted val="0"/>
    <c:plotArea>
      <c:layout/>
      <c:pieChart>
        <c:varyColors val="1"/>
        <c:ser>
          <c:idx val="0"/>
          <c:order val="0"/>
          <c:tx>
            <c:strRef>
              <c:f>Sheet1!$B$1</c:f>
              <c:strCache>
                <c:ptCount val="1"/>
                <c:pt idx="0">
                  <c:v>Tỷ lệ %</c:v>
                </c:pt>
              </c:strCache>
            </c:strRef>
          </c:tx>
          <c:dPt>
            <c:idx val="0"/>
            <c:bubble3D val="0"/>
            <c:spPr>
              <a:solidFill>
                <a:srgbClr val="F13729"/>
              </a:solidFill>
              <a:ln>
                <a:noFill/>
              </a:ln>
              <a:effectLst/>
            </c:spPr>
            <c:extLst xmlns:c16r2="http://schemas.microsoft.com/office/drawing/2015/06/chart">
              <c:ext xmlns:c16="http://schemas.microsoft.com/office/drawing/2014/chart" uri="{C3380CC4-5D6E-409C-BE32-E72D297353CC}">
                <c16:uniqueId val="{00000001-63E8-4000-BFA1-BE24B02D1FD6}"/>
              </c:ext>
            </c:extLst>
          </c:dPt>
          <c:dPt>
            <c:idx val="1"/>
            <c:bubble3D val="0"/>
            <c:explosion val="9"/>
            <c:spPr>
              <a:solidFill>
                <a:srgbClr val="209090"/>
              </a:solidFill>
              <a:ln>
                <a:noFill/>
              </a:ln>
              <a:effectLst/>
            </c:spPr>
            <c:extLst xmlns:c16r2="http://schemas.microsoft.com/office/drawing/2015/06/chart">
              <c:ext xmlns:c16="http://schemas.microsoft.com/office/drawing/2014/chart" uri="{C3380CC4-5D6E-409C-BE32-E72D297353CC}">
                <c16:uniqueId val="{00000003-63E8-4000-BFA1-BE24B02D1FD6}"/>
              </c:ext>
            </c:extLst>
          </c:dPt>
          <c:dLbls>
            <c:dLbl>
              <c:idx val="0"/>
              <c:layout/>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63E8-4000-BFA1-BE24B02D1FD6}"/>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Sheet1!$A$2:$A$3</c:f>
              <c:strCache>
                <c:ptCount val="2"/>
                <c:pt idx="0">
                  <c:v>Từng trì hoán đến cơ sở Y tế</c:v>
                </c:pt>
                <c:pt idx="1">
                  <c:v>Chưa từng</c:v>
                </c:pt>
              </c:strCache>
            </c:strRef>
          </c:cat>
          <c:val>
            <c:numRef>
              <c:f>Sheet1!$B$2:$B$3</c:f>
              <c:numCache>
                <c:formatCode>General</c:formatCode>
                <c:ptCount val="2"/>
                <c:pt idx="0">
                  <c:v>48.1</c:v>
                </c:pt>
                <c:pt idx="1">
                  <c:v>51.8</c:v>
                </c:pt>
              </c:numCache>
            </c:numRef>
          </c:val>
          <c:extLst xmlns:c16r2="http://schemas.microsoft.com/office/drawing/2015/06/chart">
            <c:ext xmlns:c16="http://schemas.microsoft.com/office/drawing/2014/chart" uri="{C3380CC4-5D6E-409C-BE32-E72D297353CC}">
              <c16:uniqueId val="{00000004-63E8-4000-BFA1-BE24B02D1FD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Tỷ lệ %</c:v>
                </c:pt>
              </c:strCache>
            </c:strRef>
          </c:tx>
          <c:spPr>
            <a:solidFill>
              <a:schemeClr val="accent1"/>
            </a:solidFill>
            <a:ln>
              <a:noFill/>
            </a:ln>
            <a:effectLst/>
          </c:spPr>
          <c:invertIfNegative val="0"/>
          <c:dPt>
            <c:idx val="1"/>
            <c:invertIfNegative val="0"/>
            <c:bubble3D val="0"/>
            <c:spPr>
              <a:solidFill>
                <a:srgbClr val="CC3300"/>
              </a:solidFill>
              <a:ln>
                <a:noFill/>
              </a:ln>
              <a:effectLst/>
            </c:spPr>
            <c:extLst xmlns:c16r2="http://schemas.microsoft.com/office/drawing/2015/06/chart">
              <c:ext xmlns:c16="http://schemas.microsoft.com/office/drawing/2014/chart" uri="{C3380CC4-5D6E-409C-BE32-E72D297353CC}">
                <c16:uniqueId val="{00000000-F9E6-4D0A-91F4-9F35E3BFEEFF}"/>
              </c:ext>
            </c:extLst>
          </c:dPt>
          <c:dPt>
            <c:idx val="2"/>
            <c:invertIfNegative val="0"/>
            <c:bubble3D val="0"/>
            <c:spPr>
              <a:solidFill>
                <a:srgbClr val="FF0066"/>
              </a:solidFill>
              <a:ln>
                <a:noFill/>
              </a:ln>
              <a:effectLst/>
            </c:spPr>
            <c:extLst xmlns:c16r2="http://schemas.microsoft.com/office/drawing/2015/06/chart">
              <c:ext xmlns:c16="http://schemas.microsoft.com/office/drawing/2014/chart" uri="{C3380CC4-5D6E-409C-BE32-E72D297353CC}">
                <c16:uniqueId val="{00000001-F9E6-4D0A-91F4-9F35E3BFEEF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HIV</c:v>
                </c:pt>
                <c:pt idx="1">
                  <c:v>HCV</c:v>
                </c:pt>
                <c:pt idx="2">
                  <c:v>HBV</c:v>
                </c:pt>
              </c:strCache>
            </c:strRef>
          </c:cat>
          <c:val>
            <c:numRef>
              <c:f>Sheet1!$B$2:$B$4</c:f>
              <c:numCache>
                <c:formatCode>General</c:formatCode>
                <c:ptCount val="3"/>
                <c:pt idx="0">
                  <c:v>84.5</c:v>
                </c:pt>
                <c:pt idx="1">
                  <c:v>32.200000000000003</c:v>
                </c:pt>
                <c:pt idx="2">
                  <c:v>27.9</c:v>
                </c:pt>
              </c:numCache>
            </c:numRef>
          </c:val>
          <c:extLst xmlns:c16r2="http://schemas.microsoft.com/office/drawing/2015/06/chart">
            <c:ext xmlns:c16="http://schemas.microsoft.com/office/drawing/2014/chart" uri="{C3380CC4-5D6E-409C-BE32-E72D297353CC}">
              <c16:uniqueId val="{00000000-09DA-4E5F-B907-06C0BF8D8E63}"/>
            </c:ext>
          </c:extLst>
        </c:ser>
        <c:dLbls>
          <c:showLegendKey val="0"/>
          <c:showVal val="0"/>
          <c:showCatName val="0"/>
          <c:showSerName val="0"/>
          <c:showPercent val="0"/>
          <c:showBubbleSize val="0"/>
        </c:dLbls>
        <c:gapWidth val="219"/>
        <c:overlap val="-27"/>
        <c:axId val="81284096"/>
        <c:axId val="81289984"/>
      </c:barChart>
      <c:catAx>
        <c:axId val="8128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289984"/>
        <c:crosses val="autoZero"/>
        <c:auto val="1"/>
        <c:lblAlgn val="ctr"/>
        <c:lblOffset val="100"/>
        <c:noMultiLvlLbl val="0"/>
      </c:catAx>
      <c:valAx>
        <c:axId val="81289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2840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Chuỗi can thiệp HCV</c:v>
                </c:pt>
              </c:strCache>
            </c:strRef>
          </c:tx>
          <c:spPr>
            <a:solidFill>
              <a:schemeClr val="accent1"/>
            </a:solidFill>
            <a:ln>
              <a:noFill/>
            </a:ln>
            <a:effectLst/>
          </c:spPr>
          <c:invertIfNegative val="0"/>
          <c:dLbls>
            <c:dLbl>
              <c:idx val="1"/>
              <c:layout>
                <c:manualLayout>
                  <c:x val="0"/>
                  <c:y val="2.0992676255832218E-2"/>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1B8D06A9-C1CC-4805-AA4C-97B8245D6C7C}" type="VALUE">
                      <a:rPr lang="en-US" smtClean="0"/>
                      <a:pPr>
                        <a:defRPr sz="1197" b="0" i="0" u="none" strike="noStrike" kern="1200" baseline="0">
                          <a:solidFill>
                            <a:schemeClr val="tx1">
                              <a:lumMod val="75000"/>
                              <a:lumOff val="25000"/>
                            </a:schemeClr>
                          </a:solidFill>
                          <a:latin typeface="+mn-lt"/>
                          <a:ea typeface="+mn-ea"/>
                          <a:cs typeface="+mn-cs"/>
                        </a:defRPr>
                      </a:pPr>
                      <a:t>[VALUE]</a:t>
                    </a:fld>
                    <a:r>
                      <a:rPr lang="en-US" dirty="0"/>
                      <a:t> </a:t>
                    </a:r>
                    <a:r>
                      <a:rPr lang="en-US" b="1" dirty="0">
                        <a:solidFill>
                          <a:srgbClr val="FF0000"/>
                        </a:solidFill>
                      </a:rPr>
                      <a:t>(32,2%)</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11E7-42FC-8E9F-A77EAFD2B3C8}"/>
                </c:ext>
                <c:ext xmlns:c15="http://schemas.microsoft.com/office/drawing/2012/chart" uri="{CE6537A1-D6FC-4f65-9D91-7224C49458BB}">
                  <c15:layout>
                    <c:manualLayout>
                      <c:w val="0.13453891237955079"/>
                      <c:h val="8.0728502801594784E-2"/>
                    </c:manualLayout>
                  </c15:layout>
                  <c15:dlblFieldTable/>
                  <c15:showDataLabelsRange val="0"/>
                </c:ext>
              </c:extLst>
            </c:dLbl>
            <c:dLbl>
              <c:idx val="2"/>
              <c:layout>
                <c:manualLayout>
                  <c:x val="1.5254716530130389E-3"/>
                  <c:y val="6.5310548351477926E-2"/>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CA4E1BB9-3E32-4927-891B-20CFF90181AE}" type="VALUE">
                      <a:rPr lang="en-US" smtClean="0"/>
                      <a:pPr>
                        <a:defRPr sz="1197" b="0" i="0" u="none" strike="noStrike" kern="1200" baseline="0">
                          <a:solidFill>
                            <a:schemeClr val="tx1">
                              <a:lumMod val="75000"/>
                              <a:lumOff val="25000"/>
                            </a:schemeClr>
                          </a:solidFill>
                          <a:latin typeface="+mn-lt"/>
                          <a:ea typeface="+mn-ea"/>
                          <a:cs typeface="+mn-cs"/>
                        </a:defRPr>
                      </a:pPr>
                      <a:t>[VALUE]</a:t>
                    </a:fld>
                    <a:endParaRPr lang="vi-VN"/>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11E7-42FC-8E9F-A77EAFD2B3C8}"/>
                </c:ext>
                <c:ext xmlns:c15="http://schemas.microsoft.com/office/drawing/2012/chart" uri="{CE6537A1-D6FC-4f65-9D91-7224C49458BB}">
                  <c15:layout>
                    <c:manualLayout>
                      <c:w val="0.14979362890968176"/>
                      <c:h val="0.14837157073705415"/>
                    </c:manualLayout>
                  </c15:layout>
                  <c15:dlblFieldTable/>
                  <c15:showDataLabelsRange val="0"/>
                </c:ext>
              </c:extLst>
            </c:dLbl>
            <c:dLbl>
              <c:idx val="3"/>
              <c:layout>
                <c:manualLayout>
                  <c:x val="3.0510033639652846E-3"/>
                  <c:y val="1.6327637087869419E-2"/>
                </c:manualLayout>
              </c:layout>
              <c:tx>
                <c:rich>
                  <a:bodyPr rot="0" spcFirstLastPara="1" vertOverflow="ellipsis" vert="horz" wrap="square" lIns="38100" tIns="19050" rIns="38100" bIns="19050" anchor="ctr" anchorCtr="0">
                    <a:noAutofit/>
                  </a:bodyPr>
                  <a:lstStyle/>
                  <a:p>
                    <a:pPr marL="0" marR="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prstClr val="black">
                            <a:lumMod val="75000"/>
                            <a:lumOff val="25000"/>
                          </a:prstClr>
                        </a:solidFill>
                        <a:latin typeface="+mn-lt"/>
                        <a:ea typeface="+mn-ea"/>
                        <a:cs typeface="+mn-cs"/>
                      </a:defRPr>
                    </a:pPr>
                    <a:fld id="{0F952D34-DFE6-457D-854F-90EC9D8C3E1E}" type="VALUE">
                      <a:rPr lang="en-US" smtClean="0"/>
                      <a:pPr marL="0" marR="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prstClr val="black">
                              <a:lumMod val="75000"/>
                              <a:lumOff val="25000"/>
                            </a:prstClr>
                          </a:solidFill>
                          <a:latin typeface="+mn-lt"/>
                          <a:ea typeface="+mn-ea"/>
                          <a:cs typeface="+mn-cs"/>
                        </a:defRPr>
                      </a:pPr>
                      <a:t>[VALUE]</a:t>
                    </a:fld>
                    <a:r>
                      <a:rPr lang="en-US" sz="1197" b="0" i="0" u="none" strike="noStrike" kern="1200" baseline="0" dirty="0">
                        <a:solidFill>
                          <a:srgbClr val="FF0000"/>
                        </a:solidFill>
                      </a:rPr>
                      <a:t>(</a:t>
                    </a:r>
                    <a:r>
                      <a:rPr lang="en-US" sz="1197" b="1" i="0" u="none" strike="noStrike" kern="1200" baseline="0" dirty="0">
                        <a:solidFill>
                          <a:srgbClr val="FF0000"/>
                        </a:solidFill>
                      </a:rPr>
                      <a:t>18,7%)</a:t>
                    </a:r>
                    <a:endParaRPr lang="en-US" sz="1197" b="0" i="0" u="none" strike="noStrike" kern="1200" baseline="0" dirty="0">
                      <a:solidFill>
                        <a:srgbClr val="FF0000"/>
                      </a:solidFill>
                    </a:endParaRPr>
                  </a:p>
                  <a:p>
                    <a:pPr marL="0" marR="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prstClr val="black">
                            <a:lumMod val="75000"/>
                            <a:lumOff val="25000"/>
                          </a:prstClr>
                        </a:solidFill>
                        <a:latin typeface="+mn-lt"/>
                        <a:ea typeface="+mn-ea"/>
                        <a:cs typeface="+mn-cs"/>
                      </a:defRPr>
                    </a:pPr>
                    <a:endParaRPr lang="vi-VN"/>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11E7-42FC-8E9F-A77EAFD2B3C8}"/>
                </c:ext>
                <c:ext xmlns:c15="http://schemas.microsoft.com/office/drawing/2012/chart" uri="{CE6537A1-D6FC-4f65-9D91-7224C49458BB}">
                  <c15:layout>
                    <c:manualLayout>
                      <c:w val="0.10087944041375595"/>
                      <c:h val="6.9065904881687998E-2"/>
                    </c:manualLayout>
                  </c15:layout>
                  <c15:dlblFieldTable/>
                  <c15:showDataLabelsRange val="0"/>
                </c:ext>
              </c:extLst>
            </c:dLbl>
            <c:dLbl>
              <c:idx val="5"/>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45C1A86D-308F-417C-B752-732996F65AEE}" type="VALUE">
                      <a:rPr lang="en-US" smtClean="0"/>
                      <a:pPr>
                        <a:defRPr sz="1197" b="0" i="0" u="none" strike="noStrike" kern="1200" baseline="0">
                          <a:solidFill>
                            <a:schemeClr val="tx1">
                              <a:lumMod val="75000"/>
                              <a:lumOff val="25000"/>
                            </a:schemeClr>
                          </a:solidFill>
                          <a:latin typeface="+mn-lt"/>
                          <a:ea typeface="+mn-ea"/>
                          <a:cs typeface="+mn-cs"/>
                        </a:defRPr>
                      </a:pPr>
                      <a:t>[VALUE]</a:t>
                    </a:fld>
                    <a:r>
                      <a:rPr lang="en-US" b="1" dirty="0"/>
                      <a:t> </a:t>
                    </a:r>
                    <a:r>
                      <a:rPr lang="en-US" b="1" dirty="0">
                        <a:solidFill>
                          <a:srgbClr val="FF0000"/>
                        </a:solidFill>
                      </a:rPr>
                      <a:t>(17,9%)</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11E7-42FC-8E9F-A77EAFD2B3C8}"/>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Tổng số đối tượng</c:v>
                </c:pt>
                <c:pt idx="1">
                  <c:v>Số đối tượng làm XN sàng lọc</c:v>
                </c:pt>
                <c:pt idx="2">
                  <c:v>Số đối tượng nhiễm HCV</c:v>
                </c:pt>
                <c:pt idx="3">
                  <c:v>Số đối tượng được làm TLVR HCV</c:v>
                </c:pt>
                <c:pt idx="4">
                  <c:v>Số đối tượng có TLVR HCV (+)</c:v>
                </c:pt>
                <c:pt idx="5">
                  <c:v>Số đối tượng được điều trị</c:v>
                </c:pt>
              </c:strCache>
            </c:strRef>
          </c:cat>
          <c:val>
            <c:numRef>
              <c:f>Sheet1!$B$2:$B$7</c:f>
              <c:numCache>
                <c:formatCode>General</c:formatCode>
                <c:ptCount val="6"/>
                <c:pt idx="0">
                  <c:v>509</c:v>
                </c:pt>
                <c:pt idx="1">
                  <c:v>164</c:v>
                </c:pt>
                <c:pt idx="2">
                  <c:v>143</c:v>
                </c:pt>
                <c:pt idx="3">
                  <c:v>28</c:v>
                </c:pt>
                <c:pt idx="4">
                  <c:v>25</c:v>
                </c:pt>
                <c:pt idx="5">
                  <c:v>5</c:v>
                </c:pt>
              </c:numCache>
            </c:numRef>
          </c:val>
          <c:extLst xmlns:c16r2="http://schemas.microsoft.com/office/drawing/2015/06/chart">
            <c:ext xmlns:c16="http://schemas.microsoft.com/office/drawing/2014/chart" uri="{C3380CC4-5D6E-409C-BE32-E72D297353CC}">
              <c16:uniqueId val="{00000000-11E7-42FC-8E9F-A77EAFD2B3C8}"/>
            </c:ext>
          </c:extLst>
        </c:ser>
        <c:dLbls>
          <c:showLegendKey val="0"/>
          <c:showVal val="0"/>
          <c:showCatName val="0"/>
          <c:showSerName val="0"/>
          <c:showPercent val="0"/>
          <c:showBubbleSize val="0"/>
        </c:dLbls>
        <c:gapWidth val="219"/>
        <c:overlap val="-27"/>
        <c:axId val="81421824"/>
        <c:axId val="81423360"/>
      </c:barChart>
      <c:catAx>
        <c:axId val="81421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423360"/>
        <c:crosses val="autoZero"/>
        <c:auto val="1"/>
        <c:lblAlgn val="ctr"/>
        <c:lblOffset val="100"/>
        <c:noMultiLvlLbl val="0"/>
      </c:catAx>
      <c:valAx>
        <c:axId val="81423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4218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72" name="Header Placeholder 1"/>
          <p:cNvSpPr>
            <a:spLocks noGrp="1"/>
          </p:cNvSpPr>
          <p:nvPr>
            <p:ph type="hdr" sz="quarter"/>
          </p:nvPr>
        </p:nvSpPr>
        <p:spPr>
          <a:xfrm>
            <a:off x="0" y="0"/>
            <a:ext cx="2946275" cy="498446"/>
          </a:xfrm>
          <a:prstGeom prst="rect">
            <a:avLst/>
          </a:prstGeom>
        </p:spPr>
        <p:txBody>
          <a:bodyPr vert="horz" lIns="91440" tIns="45720" rIns="91440" bIns="45720" rtlCol="0"/>
          <a:lstStyle>
            <a:lvl1pPr algn="l">
              <a:defRPr sz="1200"/>
            </a:lvl1pPr>
          </a:lstStyle>
          <a:p>
            <a:endParaRPr lang="en-US"/>
          </a:p>
        </p:txBody>
      </p:sp>
      <p:sp>
        <p:nvSpPr>
          <p:cNvPr id="1048773" name="Date Placeholder 2"/>
          <p:cNvSpPr>
            <a:spLocks noGrp="1"/>
          </p:cNvSpPr>
          <p:nvPr>
            <p:ph type="dt" sz="quarter" idx="1"/>
          </p:nvPr>
        </p:nvSpPr>
        <p:spPr>
          <a:xfrm>
            <a:off x="3849862" y="0"/>
            <a:ext cx="2946275" cy="498446"/>
          </a:xfrm>
          <a:prstGeom prst="rect">
            <a:avLst/>
          </a:prstGeom>
        </p:spPr>
        <p:txBody>
          <a:bodyPr vert="horz" lIns="91440" tIns="45720" rIns="91440" bIns="45720" rtlCol="0"/>
          <a:lstStyle>
            <a:lvl1pPr algn="r">
              <a:defRPr sz="1200"/>
            </a:lvl1pPr>
          </a:lstStyle>
          <a:p>
            <a:fld id="{A9ADEA9F-4874-465D-8850-474CC2B10ECD}" type="datetimeFigureOut">
              <a:rPr lang="en-US" smtClean="0"/>
              <a:t>31/7/2017</a:t>
            </a:fld>
            <a:endParaRPr lang="en-US"/>
          </a:p>
        </p:txBody>
      </p:sp>
      <p:sp>
        <p:nvSpPr>
          <p:cNvPr id="1048774" name="Footer Placeholder 3"/>
          <p:cNvSpPr>
            <a:spLocks noGrp="1"/>
          </p:cNvSpPr>
          <p:nvPr>
            <p:ph type="ftr" sz="quarter" idx="2"/>
          </p:nvPr>
        </p:nvSpPr>
        <p:spPr>
          <a:xfrm>
            <a:off x="0" y="9429780"/>
            <a:ext cx="2946275" cy="498446"/>
          </a:xfrm>
          <a:prstGeom prst="rect">
            <a:avLst/>
          </a:prstGeom>
        </p:spPr>
        <p:txBody>
          <a:bodyPr vert="horz" lIns="91440" tIns="45720" rIns="91440" bIns="45720" rtlCol="0" anchor="b"/>
          <a:lstStyle>
            <a:lvl1pPr algn="l">
              <a:defRPr sz="1200"/>
            </a:lvl1pPr>
          </a:lstStyle>
          <a:p>
            <a:endParaRPr lang="en-US"/>
          </a:p>
        </p:txBody>
      </p:sp>
      <p:sp>
        <p:nvSpPr>
          <p:cNvPr id="1048775" name="Slide Number Placeholder 4"/>
          <p:cNvSpPr>
            <a:spLocks noGrp="1"/>
          </p:cNvSpPr>
          <p:nvPr>
            <p:ph type="sldNum" sz="quarter" idx="3"/>
          </p:nvPr>
        </p:nvSpPr>
        <p:spPr>
          <a:xfrm>
            <a:off x="3849862" y="9429780"/>
            <a:ext cx="2946275" cy="498446"/>
          </a:xfrm>
          <a:prstGeom prst="rect">
            <a:avLst/>
          </a:prstGeom>
        </p:spPr>
        <p:txBody>
          <a:bodyPr vert="horz" lIns="91440" tIns="45720" rIns="91440" bIns="45720" rtlCol="0" anchor="b"/>
          <a:lstStyle>
            <a:lvl1pPr algn="r">
              <a:defRPr sz="1200"/>
            </a:lvl1pPr>
          </a:lstStyle>
          <a:p>
            <a:fld id="{43C8D034-D0EF-4017-B000-D617C1D7120D}" type="slidenum">
              <a:rPr lang="en-US" smtClean="0"/>
              <a:t>‹#›</a:t>
            </a:fld>
            <a:endParaRPr lang="en-US"/>
          </a:p>
        </p:txBody>
      </p:sp>
    </p:spTree>
    <p:extLst>
      <p:ext uri="{BB962C8B-B14F-4D97-AF65-F5344CB8AC3E}">
        <p14:creationId xmlns:p14="http://schemas.microsoft.com/office/powerpoint/2010/main" val="9930284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66" name="Header Placeholder 1"/>
          <p:cNvSpPr>
            <a:spLocks noGrp="1"/>
          </p:cNvSpPr>
          <p:nvPr>
            <p:ph type="hdr" sz="quarter"/>
          </p:nvPr>
        </p:nvSpPr>
        <p:spPr>
          <a:xfrm>
            <a:off x="0" y="0"/>
            <a:ext cx="2945659" cy="498135"/>
          </a:xfrm>
          <a:prstGeom prst="rect">
            <a:avLst/>
          </a:prstGeom>
        </p:spPr>
        <p:txBody>
          <a:bodyPr vert="horz" lIns="93173" tIns="46586" rIns="93173" bIns="46586" rtlCol="0"/>
          <a:lstStyle>
            <a:lvl1pPr algn="l">
              <a:defRPr sz="1200"/>
            </a:lvl1pPr>
          </a:lstStyle>
          <a:p>
            <a:endParaRPr lang="en-US"/>
          </a:p>
        </p:txBody>
      </p:sp>
      <p:sp>
        <p:nvSpPr>
          <p:cNvPr id="1048767" name="Date Placeholder 2"/>
          <p:cNvSpPr>
            <a:spLocks noGrp="1"/>
          </p:cNvSpPr>
          <p:nvPr>
            <p:ph type="dt" idx="1"/>
          </p:nvPr>
        </p:nvSpPr>
        <p:spPr>
          <a:xfrm>
            <a:off x="3850443" y="0"/>
            <a:ext cx="2945659" cy="498135"/>
          </a:xfrm>
          <a:prstGeom prst="rect">
            <a:avLst/>
          </a:prstGeom>
        </p:spPr>
        <p:txBody>
          <a:bodyPr vert="horz" lIns="93173" tIns="46586" rIns="93173" bIns="46586" rtlCol="0"/>
          <a:lstStyle>
            <a:lvl1pPr algn="r">
              <a:defRPr sz="1200"/>
            </a:lvl1pPr>
          </a:lstStyle>
          <a:p>
            <a:fld id="{983B8671-1D06-4221-A724-D5033129F2F1}" type="datetimeFigureOut">
              <a:rPr lang="en-US" smtClean="0"/>
              <a:t>31/7/2017</a:t>
            </a:fld>
            <a:endParaRPr lang="en-US"/>
          </a:p>
        </p:txBody>
      </p:sp>
      <p:sp>
        <p:nvSpPr>
          <p:cNvPr id="1048768"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3173" tIns="46586" rIns="93173" bIns="46586" rtlCol="0" anchor="ctr"/>
          <a:lstStyle/>
          <a:p>
            <a:endParaRPr lang="en-US"/>
          </a:p>
        </p:txBody>
      </p:sp>
      <p:sp>
        <p:nvSpPr>
          <p:cNvPr id="1048769" name="Notes Placeholder 4"/>
          <p:cNvSpPr>
            <a:spLocks noGrp="1"/>
          </p:cNvSpPr>
          <p:nvPr>
            <p:ph type="body" sz="quarter" idx="3"/>
          </p:nvPr>
        </p:nvSpPr>
        <p:spPr>
          <a:xfrm>
            <a:off x="679768" y="4777958"/>
            <a:ext cx="5438140" cy="3909239"/>
          </a:xfrm>
          <a:prstGeom prst="rect">
            <a:avLst/>
          </a:prstGeom>
        </p:spPr>
        <p:txBody>
          <a:bodyPr vert="horz" lIns="93173" tIns="46586" rIns="93173"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70" name="Footer Placeholder 5"/>
          <p:cNvSpPr>
            <a:spLocks noGrp="1"/>
          </p:cNvSpPr>
          <p:nvPr>
            <p:ph type="ftr" sz="quarter" idx="4"/>
          </p:nvPr>
        </p:nvSpPr>
        <p:spPr>
          <a:xfrm>
            <a:off x="0" y="9430092"/>
            <a:ext cx="2945659" cy="498134"/>
          </a:xfrm>
          <a:prstGeom prst="rect">
            <a:avLst/>
          </a:prstGeom>
        </p:spPr>
        <p:txBody>
          <a:bodyPr vert="horz" lIns="93173" tIns="46586" rIns="93173" bIns="46586" rtlCol="0" anchor="b"/>
          <a:lstStyle>
            <a:lvl1pPr algn="l">
              <a:defRPr sz="1200"/>
            </a:lvl1pPr>
          </a:lstStyle>
          <a:p>
            <a:endParaRPr lang="en-US"/>
          </a:p>
        </p:txBody>
      </p:sp>
      <p:sp>
        <p:nvSpPr>
          <p:cNvPr id="1048771" name="Slide Number Placeholder 6"/>
          <p:cNvSpPr>
            <a:spLocks noGrp="1"/>
          </p:cNvSpPr>
          <p:nvPr>
            <p:ph type="sldNum" sz="quarter" idx="5"/>
          </p:nvPr>
        </p:nvSpPr>
        <p:spPr>
          <a:xfrm>
            <a:off x="3850443" y="9430092"/>
            <a:ext cx="2945659" cy="498134"/>
          </a:xfrm>
          <a:prstGeom prst="rect">
            <a:avLst/>
          </a:prstGeom>
        </p:spPr>
        <p:txBody>
          <a:bodyPr vert="horz" lIns="93173" tIns="46586" rIns="93173" bIns="46586" rtlCol="0" anchor="b"/>
          <a:lstStyle>
            <a:lvl1pPr algn="r">
              <a:defRPr sz="1200"/>
            </a:lvl1pPr>
          </a:lstStyle>
          <a:p>
            <a:fld id="{7FAF1848-BC9E-4364-A497-F0A7BA2D1B18}" type="slidenum">
              <a:rPr lang="en-US" smtClean="0"/>
              <a:t>‹#›</a:t>
            </a:fld>
            <a:endParaRPr lang="en-US"/>
          </a:p>
        </p:txBody>
      </p:sp>
    </p:spTree>
    <p:extLst>
      <p:ext uri="{BB962C8B-B14F-4D97-AF65-F5344CB8AC3E}">
        <p14:creationId xmlns:p14="http://schemas.microsoft.com/office/powerpoint/2010/main" val="2102687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BA87A6-7EAD-4B02-9F5D-D98156E7262C}" type="slidenum">
              <a:rPr lang="en-US" smtClean="0"/>
              <a:pPr/>
              <a:t>3</a:t>
            </a:fld>
            <a:endParaRPr lang="en-US"/>
          </a:p>
        </p:txBody>
      </p:sp>
    </p:spTree>
    <p:extLst>
      <p:ext uri="{BB962C8B-B14F-4D97-AF65-F5344CB8AC3E}">
        <p14:creationId xmlns:p14="http://schemas.microsoft.com/office/powerpoint/2010/main" val="887722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D49D1A-58F7-42C1-9ED8-32F2F97FDC01}" type="slidenum">
              <a:rPr lang="en-US" smtClean="0"/>
              <a:t>5</a:t>
            </a:fld>
            <a:endParaRPr lang="en-US"/>
          </a:p>
        </p:txBody>
      </p:sp>
    </p:spTree>
    <p:extLst>
      <p:ext uri="{BB962C8B-B14F-4D97-AF65-F5344CB8AC3E}">
        <p14:creationId xmlns:p14="http://schemas.microsoft.com/office/powerpoint/2010/main" val="2300654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D49D1A-58F7-42C1-9ED8-32F2F97FDC01}" type="slidenum">
              <a:rPr lang="en-US" smtClean="0"/>
              <a:t>6</a:t>
            </a:fld>
            <a:endParaRPr lang="en-US"/>
          </a:p>
        </p:txBody>
      </p:sp>
    </p:spTree>
    <p:extLst>
      <p:ext uri="{BB962C8B-B14F-4D97-AF65-F5344CB8AC3E}">
        <p14:creationId xmlns:p14="http://schemas.microsoft.com/office/powerpoint/2010/main" val="122218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5060" name="Slide Number Placeholder 3"/>
          <p:cNvSpPr>
            <a:spLocks noGrp="1"/>
          </p:cNvSpPr>
          <p:nvPr>
            <p:ph type="sldNum" sz="quarter" idx="5"/>
          </p:nvPr>
        </p:nvSpPr>
        <p:spPr>
          <a:noFill/>
        </p:spPr>
        <p:txBody>
          <a:bodyPr/>
          <a:lstStyle>
            <a:lvl1pPr>
              <a:defRPr sz="2400">
                <a:solidFill>
                  <a:schemeClr val="tx1"/>
                </a:solidFill>
                <a:latin typeface="Helvetica" panose="020B0604020202020204" pitchFamily="34" charset="0"/>
              </a:defRPr>
            </a:lvl1pPr>
            <a:lvl2pPr marL="742950" indent="-285750">
              <a:defRPr sz="2400">
                <a:solidFill>
                  <a:schemeClr val="tx1"/>
                </a:solidFill>
                <a:latin typeface="Helvetica" panose="020B0604020202020204" pitchFamily="34" charset="0"/>
              </a:defRPr>
            </a:lvl2pPr>
            <a:lvl3pPr marL="1143000" indent="-228600">
              <a:defRPr sz="2400">
                <a:solidFill>
                  <a:schemeClr val="tx1"/>
                </a:solidFill>
                <a:latin typeface="Helvetica" panose="020B0604020202020204" pitchFamily="34" charset="0"/>
              </a:defRPr>
            </a:lvl3pPr>
            <a:lvl4pPr marL="1600200" indent="-228600">
              <a:defRPr sz="2400">
                <a:solidFill>
                  <a:schemeClr val="tx1"/>
                </a:solidFill>
                <a:latin typeface="Helvetica" panose="020B0604020202020204" pitchFamily="34" charset="0"/>
              </a:defRPr>
            </a:lvl4pPr>
            <a:lvl5pPr marL="2057400" indent="-228600">
              <a:defRPr sz="2400">
                <a:solidFill>
                  <a:schemeClr val="tx1"/>
                </a:solidFill>
                <a:latin typeface="Helvetica" panose="020B0604020202020204" pitchFamily="34" charset="0"/>
              </a:defRPr>
            </a:lvl5pPr>
            <a:lvl6pPr marL="2514600" indent="-228600" eaLnBrk="0" fontAlgn="base" hangingPunct="0">
              <a:spcBef>
                <a:spcPct val="0"/>
              </a:spcBef>
              <a:spcAft>
                <a:spcPct val="0"/>
              </a:spcAft>
              <a:defRPr sz="2400">
                <a:solidFill>
                  <a:schemeClr val="tx1"/>
                </a:solidFill>
                <a:latin typeface="Helvetica" panose="020B0604020202020204" pitchFamily="34" charset="0"/>
              </a:defRPr>
            </a:lvl6pPr>
            <a:lvl7pPr marL="2971800" indent="-228600" eaLnBrk="0" fontAlgn="base" hangingPunct="0">
              <a:spcBef>
                <a:spcPct val="0"/>
              </a:spcBef>
              <a:spcAft>
                <a:spcPct val="0"/>
              </a:spcAft>
              <a:defRPr sz="2400">
                <a:solidFill>
                  <a:schemeClr val="tx1"/>
                </a:solidFill>
                <a:latin typeface="Helvetica" panose="020B0604020202020204" pitchFamily="34" charset="0"/>
              </a:defRPr>
            </a:lvl7pPr>
            <a:lvl8pPr marL="3429000" indent="-228600" eaLnBrk="0" fontAlgn="base" hangingPunct="0">
              <a:spcBef>
                <a:spcPct val="0"/>
              </a:spcBef>
              <a:spcAft>
                <a:spcPct val="0"/>
              </a:spcAft>
              <a:defRPr sz="2400">
                <a:solidFill>
                  <a:schemeClr val="tx1"/>
                </a:solidFill>
                <a:latin typeface="Helvetica" panose="020B0604020202020204" pitchFamily="34" charset="0"/>
              </a:defRPr>
            </a:lvl8pPr>
            <a:lvl9pPr marL="3886200" indent="-228600" eaLnBrk="0" fontAlgn="base" hangingPunct="0">
              <a:spcBef>
                <a:spcPct val="0"/>
              </a:spcBef>
              <a:spcAft>
                <a:spcPct val="0"/>
              </a:spcAft>
              <a:defRPr sz="2400">
                <a:solidFill>
                  <a:schemeClr val="tx1"/>
                </a:solidFill>
                <a:latin typeface="Helvetica" panose="020B0604020202020204" pitchFamily="34" charset="0"/>
              </a:defRPr>
            </a:lvl9pPr>
          </a:lstStyle>
          <a:p>
            <a:fld id="{7556EA4E-959B-4AC6-B5CB-10D1CE9DC51F}" type="slidenum">
              <a:rPr lang="fr-FR" altLang="fr-FR" sz="1200">
                <a:latin typeface="Arial" panose="020B0604020202020204" pitchFamily="34" charset="0"/>
              </a:rPr>
              <a:pPr/>
              <a:t>7</a:t>
            </a:fld>
            <a:endParaRPr lang="fr-FR" altLang="fr-FR" sz="1200">
              <a:latin typeface="Arial" panose="020B0604020202020204" pitchFamily="34" charset="0"/>
            </a:endParaRPr>
          </a:p>
        </p:txBody>
      </p:sp>
    </p:spTree>
    <p:extLst>
      <p:ext uri="{BB962C8B-B14F-4D97-AF65-F5344CB8AC3E}">
        <p14:creationId xmlns:p14="http://schemas.microsoft.com/office/powerpoint/2010/main" val="3971464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6" name="Slide Image Placeholder 1"/>
          <p:cNvSpPr>
            <a:spLocks noGrp="1" noRot="1" noChangeAspect="1" noTextEdit="1"/>
          </p:cNvSpPr>
          <p:nvPr>
            <p:ph type="sldImg"/>
          </p:nvPr>
        </p:nvSpPr>
        <p:spPr/>
      </p:sp>
      <p:sp>
        <p:nvSpPr>
          <p:cNvPr id="1048597" name="Notes Placeholder 2"/>
          <p:cNvSpPr>
            <a:spLocks noGrp="1"/>
          </p:cNvSpPr>
          <p:nvPr>
            <p:ph type="body" idx="1"/>
          </p:nvPr>
        </p:nvSpPr>
        <p:spPr>
          <a:noFill/>
        </p:spPr>
        <p:txBody>
          <a:bodyPr/>
          <a:lstStyle/>
          <a:p>
            <a:endParaRPr lang="vi-VN" altLang="en-US">
              <a:latin typeface="Arial" panose="020B0604020202020204" pitchFamily="34" charset="0"/>
            </a:endParaRPr>
          </a:p>
        </p:txBody>
      </p:sp>
      <p:sp>
        <p:nvSpPr>
          <p:cNvPr id="1048598" name="Slide Number Placeholder 3"/>
          <p:cNvSpPr>
            <a:spLocks noGrp="1"/>
          </p:cNvSpPr>
          <p:nvPr>
            <p:ph type="sldNum" sz="quarter" idx="5"/>
          </p:nvPr>
        </p:nvSpPr>
        <p:spPr>
          <a:noFill/>
        </p:spPr>
        <p:txBody>
          <a:bodyPr/>
          <a:lstStyle/>
          <a:p>
            <a:fld id="{B55AFB0E-33C7-4437-85D3-BD012F9D458A}" type="slidenum">
              <a:rPr lang="en-US" altLang="en-US" smtClean="0"/>
              <a:t>13</a:t>
            </a:fld>
            <a:endParaRPr lang="en-US" altLang="en-US"/>
          </a:p>
        </p:txBody>
      </p:sp>
    </p:spTree>
    <p:extLst>
      <p:ext uri="{BB962C8B-B14F-4D97-AF65-F5344CB8AC3E}">
        <p14:creationId xmlns:p14="http://schemas.microsoft.com/office/powerpoint/2010/main" val="1826540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63,4% </a:t>
            </a:r>
            <a:r>
              <a:rPr lang="en-US" dirty="0" err="1"/>
              <a:t>đối</a:t>
            </a:r>
            <a:r>
              <a:rPr lang="en-US" baseline="0" dirty="0"/>
              <a:t> </a:t>
            </a:r>
            <a:r>
              <a:rPr lang="en-US" baseline="0" dirty="0" err="1"/>
              <a:t>tượng</a:t>
            </a:r>
            <a:r>
              <a:rPr lang="en-US" baseline="0" dirty="0"/>
              <a:t> </a:t>
            </a:r>
            <a:r>
              <a:rPr lang="en-US" baseline="0" dirty="0" err="1"/>
              <a:t>nhiễm</a:t>
            </a:r>
            <a:r>
              <a:rPr lang="en-US" baseline="0" dirty="0"/>
              <a:t> HCV </a:t>
            </a:r>
            <a:r>
              <a:rPr lang="en-US" baseline="0" dirty="0" err="1"/>
              <a:t>có</a:t>
            </a:r>
            <a:r>
              <a:rPr lang="en-US" baseline="0" dirty="0"/>
              <a:t> </a:t>
            </a:r>
            <a:r>
              <a:rPr lang="en-US" baseline="0" dirty="0" err="1"/>
              <a:t>đồng</a:t>
            </a:r>
            <a:r>
              <a:rPr lang="en-US" baseline="0" dirty="0"/>
              <a:t> </a:t>
            </a:r>
            <a:r>
              <a:rPr lang="en-US" baseline="0" dirty="0" err="1"/>
              <a:t>nhiễm</a:t>
            </a:r>
            <a:r>
              <a:rPr lang="en-US" baseline="0" dirty="0"/>
              <a:t> HIV</a:t>
            </a:r>
            <a:endParaRPr lang="en-US" dirty="0"/>
          </a:p>
        </p:txBody>
      </p:sp>
      <p:sp>
        <p:nvSpPr>
          <p:cNvPr id="4" name="Slide Number Placeholder 3"/>
          <p:cNvSpPr>
            <a:spLocks noGrp="1"/>
          </p:cNvSpPr>
          <p:nvPr>
            <p:ph type="sldNum" sz="quarter" idx="10"/>
          </p:nvPr>
        </p:nvSpPr>
        <p:spPr/>
        <p:txBody>
          <a:bodyPr/>
          <a:lstStyle/>
          <a:p>
            <a:fld id="{7FAF1848-BC9E-4364-A497-F0A7BA2D1B18}" type="slidenum">
              <a:rPr lang="en-US" smtClean="0"/>
              <a:t>26</a:t>
            </a:fld>
            <a:endParaRPr lang="en-US"/>
          </a:p>
        </p:txBody>
      </p:sp>
    </p:spTree>
    <p:extLst>
      <p:ext uri="{BB962C8B-B14F-4D97-AF65-F5344CB8AC3E}">
        <p14:creationId xmlns:p14="http://schemas.microsoft.com/office/powerpoint/2010/main" val="459627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48589" name="Title 1"/>
          <p:cNvSpPr>
            <a:spLocks noGrp="1"/>
          </p:cNvSpPr>
          <p:nvPr>
            <p:ph type="ctrTitle"/>
          </p:nvPr>
        </p:nvSpPr>
        <p:spPr>
          <a:xfrm>
            <a:off x="685800" y="2130427"/>
            <a:ext cx="7772400" cy="1470025"/>
          </a:xfrm>
        </p:spPr>
        <p:txBody>
          <a:bodyPr/>
          <a:lstStyle/>
          <a:p>
            <a:r>
              <a:rPr lang="en-US"/>
              <a:t>Click to edit Master title style</a:t>
            </a:r>
          </a:p>
        </p:txBody>
      </p:sp>
      <p:sp>
        <p:nvSpPr>
          <p:cNvPr id="1048590"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048591" name="Date Placeholder 3"/>
          <p:cNvSpPr>
            <a:spLocks noGrp="1"/>
          </p:cNvSpPr>
          <p:nvPr>
            <p:ph type="dt" sz="half" idx="10"/>
          </p:nvPr>
        </p:nvSpPr>
        <p:spPr/>
        <p:txBody>
          <a:bodyPr/>
          <a:lstStyle/>
          <a:p>
            <a:fld id="{8FB2BA95-B259-4CC4-9673-C61177898E6B}" type="datetime1">
              <a:rPr lang="en-US" smtClean="0"/>
              <a:t>31/7/2017</a:t>
            </a:fld>
            <a:endParaRPr lang="en-US"/>
          </a:p>
        </p:txBody>
      </p:sp>
      <p:sp>
        <p:nvSpPr>
          <p:cNvPr id="1048592" name="Footer Placeholder 4"/>
          <p:cNvSpPr>
            <a:spLocks noGrp="1"/>
          </p:cNvSpPr>
          <p:nvPr>
            <p:ph type="ftr" sz="quarter" idx="11"/>
          </p:nvPr>
        </p:nvSpPr>
        <p:spPr/>
        <p:txBody>
          <a:bodyPr/>
          <a:lstStyle/>
          <a:p>
            <a:endParaRPr lang="en-US"/>
          </a:p>
        </p:txBody>
      </p:sp>
      <p:sp>
        <p:nvSpPr>
          <p:cNvPr id="1048593" name="Slide Number Placeholder 5"/>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48755" name="Title 1"/>
          <p:cNvSpPr>
            <a:spLocks noGrp="1"/>
          </p:cNvSpPr>
          <p:nvPr>
            <p:ph type="title"/>
          </p:nvPr>
        </p:nvSpPr>
        <p:spPr/>
        <p:txBody>
          <a:bodyPr/>
          <a:lstStyle/>
          <a:p>
            <a:r>
              <a:rPr lang="en-US"/>
              <a:t>Click to edit Master title style</a:t>
            </a:r>
          </a:p>
        </p:txBody>
      </p:sp>
      <p:sp>
        <p:nvSpPr>
          <p:cNvPr id="1048756"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57" name="Date Placeholder 3"/>
          <p:cNvSpPr>
            <a:spLocks noGrp="1"/>
          </p:cNvSpPr>
          <p:nvPr>
            <p:ph type="dt" sz="half" idx="10"/>
          </p:nvPr>
        </p:nvSpPr>
        <p:spPr/>
        <p:txBody>
          <a:bodyPr/>
          <a:lstStyle/>
          <a:p>
            <a:fld id="{03521C6B-E6BC-4490-A62D-BB08A7F3C369}" type="datetime1">
              <a:rPr lang="en-US" smtClean="0"/>
              <a:t>31/7/2017</a:t>
            </a:fld>
            <a:endParaRPr lang="en-US"/>
          </a:p>
        </p:txBody>
      </p:sp>
      <p:sp>
        <p:nvSpPr>
          <p:cNvPr id="1048758" name="Footer Placeholder 4"/>
          <p:cNvSpPr>
            <a:spLocks noGrp="1"/>
          </p:cNvSpPr>
          <p:nvPr>
            <p:ph type="ftr" sz="quarter" idx="11"/>
          </p:nvPr>
        </p:nvSpPr>
        <p:spPr/>
        <p:txBody>
          <a:bodyPr/>
          <a:lstStyle/>
          <a:p>
            <a:endParaRPr lang="en-US"/>
          </a:p>
        </p:txBody>
      </p:sp>
      <p:sp>
        <p:nvSpPr>
          <p:cNvPr id="1048759" name="Slide Number Placeholder 5"/>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48739"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1048740"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41" name="Date Placeholder 3"/>
          <p:cNvSpPr>
            <a:spLocks noGrp="1"/>
          </p:cNvSpPr>
          <p:nvPr>
            <p:ph type="dt" sz="half" idx="10"/>
          </p:nvPr>
        </p:nvSpPr>
        <p:spPr/>
        <p:txBody>
          <a:bodyPr/>
          <a:lstStyle/>
          <a:p>
            <a:fld id="{1A71E805-010B-4C02-9ED4-079AA1DE699D}" type="datetime1">
              <a:rPr lang="en-US" smtClean="0"/>
              <a:t>31/7/2017</a:t>
            </a:fld>
            <a:endParaRPr lang="en-US"/>
          </a:p>
        </p:txBody>
      </p:sp>
      <p:sp>
        <p:nvSpPr>
          <p:cNvPr id="1048742" name="Footer Placeholder 4"/>
          <p:cNvSpPr>
            <a:spLocks noGrp="1"/>
          </p:cNvSpPr>
          <p:nvPr>
            <p:ph type="ftr" sz="quarter" idx="11"/>
          </p:nvPr>
        </p:nvSpPr>
        <p:spPr/>
        <p:txBody>
          <a:bodyPr/>
          <a:lstStyle/>
          <a:p>
            <a:endParaRPr lang="en-US"/>
          </a:p>
        </p:txBody>
      </p:sp>
      <p:sp>
        <p:nvSpPr>
          <p:cNvPr id="1048743" name="Slide Number Placeholder 5"/>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48603" name="Title 1"/>
          <p:cNvSpPr>
            <a:spLocks noGrp="1"/>
          </p:cNvSpPr>
          <p:nvPr>
            <p:ph type="title"/>
          </p:nvPr>
        </p:nvSpPr>
        <p:spPr>
          <a:xfrm>
            <a:off x="1247931" y="227140"/>
            <a:ext cx="7438869" cy="592261"/>
          </a:xfrm>
        </p:spPr>
        <p:txBody>
          <a:bodyPr/>
          <a:lstStyle>
            <a:lvl1pPr>
              <a:defRPr>
                <a:solidFill>
                  <a:schemeClr val="bg1"/>
                </a:solidFill>
              </a:defRPr>
            </a:lvl1pPr>
          </a:lstStyle>
          <a:p>
            <a:r>
              <a:rPr lang="en-US" dirty="0"/>
              <a:t>Click to edit Master title style</a:t>
            </a:r>
          </a:p>
        </p:txBody>
      </p:sp>
      <p:sp>
        <p:nvSpPr>
          <p:cNvPr id="1048604" name="Content Placeholder 2"/>
          <p:cNvSpPr>
            <a:spLocks noGrp="1"/>
          </p:cNvSpPr>
          <p:nvPr>
            <p:ph idx="1"/>
          </p:nvPr>
        </p:nvSpPr>
        <p:spPr>
          <a:xfrm>
            <a:off x="457200" y="1104406"/>
            <a:ext cx="8229600" cy="50217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48605" name="Date Placeholder 3"/>
          <p:cNvSpPr>
            <a:spLocks noGrp="1"/>
          </p:cNvSpPr>
          <p:nvPr>
            <p:ph type="dt" sz="half" idx="10"/>
          </p:nvPr>
        </p:nvSpPr>
        <p:spPr/>
        <p:txBody>
          <a:bodyPr/>
          <a:lstStyle/>
          <a:p>
            <a:fld id="{99CC16B5-6D6E-44FF-8B3A-07FED8FE1CC2}" type="datetime1">
              <a:rPr lang="en-US" smtClean="0"/>
              <a:t>31/7/2017</a:t>
            </a:fld>
            <a:endParaRPr lang="en-US"/>
          </a:p>
        </p:txBody>
      </p:sp>
      <p:sp>
        <p:nvSpPr>
          <p:cNvPr id="1048606" name="Footer Placeholder 4"/>
          <p:cNvSpPr>
            <a:spLocks noGrp="1"/>
          </p:cNvSpPr>
          <p:nvPr>
            <p:ph type="ftr" sz="quarter" idx="11"/>
          </p:nvPr>
        </p:nvSpPr>
        <p:spPr/>
        <p:txBody>
          <a:bodyPr/>
          <a:lstStyle/>
          <a:p>
            <a:endParaRPr lang="en-US"/>
          </a:p>
        </p:txBody>
      </p:sp>
      <p:sp>
        <p:nvSpPr>
          <p:cNvPr id="1048607" name="Slide Number Placeholder 5"/>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48750"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1048751"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48752" name="Date Placeholder 3"/>
          <p:cNvSpPr>
            <a:spLocks noGrp="1"/>
          </p:cNvSpPr>
          <p:nvPr>
            <p:ph type="dt" sz="half" idx="10"/>
          </p:nvPr>
        </p:nvSpPr>
        <p:spPr/>
        <p:txBody>
          <a:bodyPr/>
          <a:lstStyle/>
          <a:p>
            <a:fld id="{6F9624DE-40E9-43AA-9666-89C7E37BF814}" type="datetime1">
              <a:rPr lang="en-US" smtClean="0"/>
              <a:t>31/7/2017</a:t>
            </a:fld>
            <a:endParaRPr lang="en-US"/>
          </a:p>
        </p:txBody>
      </p:sp>
      <p:sp>
        <p:nvSpPr>
          <p:cNvPr id="1048753" name="Footer Placeholder 4"/>
          <p:cNvSpPr>
            <a:spLocks noGrp="1"/>
          </p:cNvSpPr>
          <p:nvPr>
            <p:ph type="ftr" sz="quarter" idx="11"/>
          </p:nvPr>
        </p:nvSpPr>
        <p:spPr/>
        <p:txBody>
          <a:bodyPr/>
          <a:lstStyle/>
          <a:p>
            <a:endParaRPr lang="en-US"/>
          </a:p>
        </p:txBody>
      </p:sp>
      <p:sp>
        <p:nvSpPr>
          <p:cNvPr id="1048754" name="Slide Number Placeholder 5"/>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48721" name="Title 1"/>
          <p:cNvSpPr>
            <a:spLocks noGrp="1"/>
          </p:cNvSpPr>
          <p:nvPr>
            <p:ph type="title"/>
          </p:nvPr>
        </p:nvSpPr>
        <p:spPr/>
        <p:txBody>
          <a:bodyPr/>
          <a:lstStyle/>
          <a:p>
            <a:r>
              <a:rPr lang="en-US"/>
              <a:t>Click to edit Master title style</a:t>
            </a:r>
          </a:p>
        </p:txBody>
      </p:sp>
      <p:sp>
        <p:nvSpPr>
          <p:cNvPr id="1048722"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23"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24" name="Date Placeholder 4"/>
          <p:cNvSpPr>
            <a:spLocks noGrp="1"/>
          </p:cNvSpPr>
          <p:nvPr>
            <p:ph type="dt" sz="half" idx="10"/>
          </p:nvPr>
        </p:nvSpPr>
        <p:spPr/>
        <p:txBody>
          <a:bodyPr/>
          <a:lstStyle/>
          <a:p>
            <a:fld id="{AAD51BDC-79F0-46B5-8DCA-6D4C5FF1BA49}" type="datetime1">
              <a:rPr lang="en-US" smtClean="0"/>
              <a:t>31/7/2017</a:t>
            </a:fld>
            <a:endParaRPr lang="en-US"/>
          </a:p>
        </p:txBody>
      </p:sp>
      <p:sp>
        <p:nvSpPr>
          <p:cNvPr id="1048725" name="Footer Placeholder 5"/>
          <p:cNvSpPr>
            <a:spLocks noGrp="1"/>
          </p:cNvSpPr>
          <p:nvPr>
            <p:ph type="ftr" sz="quarter" idx="11"/>
          </p:nvPr>
        </p:nvSpPr>
        <p:spPr/>
        <p:txBody>
          <a:bodyPr/>
          <a:lstStyle/>
          <a:p>
            <a:endParaRPr lang="en-US"/>
          </a:p>
        </p:txBody>
      </p:sp>
      <p:sp>
        <p:nvSpPr>
          <p:cNvPr id="1048726" name="Slide Number Placeholder 6"/>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48727" name="Title 1"/>
          <p:cNvSpPr>
            <a:spLocks noGrp="1"/>
          </p:cNvSpPr>
          <p:nvPr>
            <p:ph type="title"/>
          </p:nvPr>
        </p:nvSpPr>
        <p:spPr/>
        <p:txBody>
          <a:bodyPr/>
          <a:lstStyle/>
          <a:p>
            <a:r>
              <a:rPr lang="en-US"/>
              <a:t>Click to edit Master title style</a:t>
            </a:r>
          </a:p>
        </p:txBody>
      </p:sp>
      <p:sp>
        <p:nvSpPr>
          <p:cNvPr id="1048728"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48729"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30"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48731"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32" name="Date Placeholder 6"/>
          <p:cNvSpPr>
            <a:spLocks noGrp="1"/>
          </p:cNvSpPr>
          <p:nvPr>
            <p:ph type="dt" sz="half" idx="10"/>
          </p:nvPr>
        </p:nvSpPr>
        <p:spPr/>
        <p:txBody>
          <a:bodyPr/>
          <a:lstStyle/>
          <a:p>
            <a:fld id="{F900C824-7868-4A00-BC24-C393F8E124C2}" type="datetime1">
              <a:rPr lang="en-US" smtClean="0"/>
              <a:t>31/7/2017</a:t>
            </a:fld>
            <a:endParaRPr lang="en-US"/>
          </a:p>
        </p:txBody>
      </p:sp>
      <p:sp>
        <p:nvSpPr>
          <p:cNvPr id="1048733" name="Footer Placeholder 7"/>
          <p:cNvSpPr>
            <a:spLocks noGrp="1"/>
          </p:cNvSpPr>
          <p:nvPr>
            <p:ph type="ftr" sz="quarter" idx="11"/>
          </p:nvPr>
        </p:nvSpPr>
        <p:spPr/>
        <p:txBody>
          <a:bodyPr/>
          <a:lstStyle/>
          <a:p>
            <a:endParaRPr lang="en-US"/>
          </a:p>
        </p:txBody>
      </p:sp>
      <p:sp>
        <p:nvSpPr>
          <p:cNvPr id="1048734" name="Slide Number Placeholder 8"/>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8735" name="Title 1"/>
          <p:cNvSpPr>
            <a:spLocks noGrp="1"/>
          </p:cNvSpPr>
          <p:nvPr>
            <p:ph type="title"/>
          </p:nvPr>
        </p:nvSpPr>
        <p:spPr/>
        <p:txBody>
          <a:bodyPr/>
          <a:lstStyle/>
          <a:p>
            <a:r>
              <a:rPr lang="en-US"/>
              <a:t>Click to edit Master title style</a:t>
            </a:r>
          </a:p>
        </p:txBody>
      </p:sp>
      <p:sp>
        <p:nvSpPr>
          <p:cNvPr id="1048736" name="Date Placeholder 2"/>
          <p:cNvSpPr>
            <a:spLocks noGrp="1"/>
          </p:cNvSpPr>
          <p:nvPr>
            <p:ph type="dt" sz="half" idx="10"/>
          </p:nvPr>
        </p:nvSpPr>
        <p:spPr/>
        <p:txBody>
          <a:bodyPr/>
          <a:lstStyle/>
          <a:p>
            <a:fld id="{3CF2AE19-A843-4C65-9BF6-AD58AE0A2D7E}" type="datetime1">
              <a:rPr lang="en-US" smtClean="0"/>
              <a:t>31/7/2017</a:t>
            </a:fld>
            <a:endParaRPr lang="en-US"/>
          </a:p>
        </p:txBody>
      </p:sp>
      <p:sp>
        <p:nvSpPr>
          <p:cNvPr id="1048737" name="Footer Placeholder 3"/>
          <p:cNvSpPr>
            <a:spLocks noGrp="1"/>
          </p:cNvSpPr>
          <p:nvPr>
            <p:ph type="ftr" sz="quarter" idx="11"/>
          </p:nvPr>
        </p:nvSpPr>
        <p:spPr/>
        <p:txBody>
          <a:bodyPr/>
          <a:lstStyle/>
          <a:p>
            <a:endParaRPr lang="en-US"/>
          </a:p>
        </p:txBody>
      </p:sp>
      <p:sp>
        <p:nvSpPr>
          <p:cNvPr id="1048738" name="Slide Number Placeholder 4"/>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48582" name="Date Placeholder 1"/>
          <p:cNvSpPr>
            <a:spLocks noGrp="1"/>
          </p:cNvSpPr>
          <p:nvPr>
            <p:ph type="dt" sz="half" idx="10"/>
          </p:nvPr>
        </p:nvSpPr>
        <p:spPr/>
        <p:txBody>
          <a:bodyPr/>
          <a:lstStyle/>
          <a:p>
            <a:fld id="{CACE60B1-7DD7-496C-B8DB-8DFE6D21C1D4}" type="datetime1">
              <a:rPr lang="en-US" smtClean="0"/>
              <a:t>31/7/2017</a:t>
            </a:fld>
            <a:endParaRPr lang="en-US"/>
          </a:p>
        </p:txBody>
      </p:sp>
      <p:sp>
        <p:nvSpPr>
          <p:cNvPr id="1048583" name="Footer Placeholder 2"/>
          <p:cNvSpPr>
            <a:spLocks noGrp="1"/>
          </p:cNvSpPr>
          <p:nvPr>
            <p:ph type="ftr" sz="quarter" idx="11"/>
          </p:nvPr>
        </p:nvSpPr>
        <p:spPr/>
        <p:txBody>
          <a:bodyPr/>
          <a:lstStyle/>
          <a:p>
            <a:endParaRPr lang="en-US"/>
          </a:p>
        </p:txBody>
      </p:sp>
      <p:sp>
        <p:nvSpPr>
          <p:cNvPr id="1048584" name="Slide Number Placeholder 3"/>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48760"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1048761"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62"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48763" name="Date Placeholder 4"/>
          <p:cNvSpPr>
            <a:spLocks noGrp="1"/>
          </p:cNvSpPr>
          <p:nvPr>
            <p:ph type="dt" sz="half" idx="10"/>
          </p:nvPr>
        </p:nvSpPr>
        <p:spPr/>
        <p:txBody>
          <a:bodyPr/>
          <a:lstStyle/>
          <a:p>
            <a:fld id="{02DFD1FE-70C9-4A4D-B5AB-5435BFE358C0}" type="datetime1">
              <a:rPr lang="en-US" smtClean="0"/>
              <a:t>31/7/2017</a:t>
            </a:fld>
            <a:endParaRPr lang="en-US"/>
          </a:p>
        </p:txBody>
      </p:sp>
      <p:sp>
        <p:nvSpPr>
          <p:cNvPr id="1048764" name="Footer Placeholder 5"/>
          <p:cNvSpPr>
            <a:spLocks noGrp="1"/>
          </p:cNvSpPr>
          <p:nvPr>
            <p:ph type="ftr" sz="quarter" idx="11"/>
          </p:nvPr>
        </p:nvSpPr>
        <p:spPr/>
        <p:txBody>
          <a:bodyPr/>
          <a:lstStyle/>
          <a:p>
            <a:endParaRPr lang="en-US"/>
          </a:p>
        </p:txBody>
      </p:sp>
      <p:sp>
        <p:nvSpPr>
          <p:cNvPr id="1048765" name="Slide Number Placeholder 6"/>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48744"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1048745"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48746"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48747" name="Date Placeholder 4"/>
          <p:cNvSpPr>
            <a:spLocks noGrp="1"/>
          </p:cNvSpPr>
          <p:nvPr>
            <p:ph type="dt" sz="half" idx="10"/>
          </p:nvPr>
        </p:nvSpPr>
        <p:spPr/>
        <p:txBody>
          <a:bodyPr/>
          <a:lstStyle/>
          <a:p>
            <a:fld id="{053CD648-0693-46C9-807C-2EA2AACEC145}" type="datetime1">
              <a:rPr lang="en-US" smtClean="0"/>
              <a:t>31/7/2017</a:t>
            </a:fld>
            <a:endParaRPr lang="en-US"/>
          </a:p>
        </p:txBody>
      </p:sp>
      <p:sp>
        <p:nvSpPr>
          <p:cNvPr id="1048748" name="Footer Placeholder 5"/>
          <p:cNvSpPr>
            <a:spLocks noGrp="1"/>
          </p:cNvSpPr>
          <p:nvPr>
            <p:ph type="ftr" sz="quarter" idx="11"/>
          </p:nvPr>
        </p:nvSpPr>
        <p:spPr/>
        <p:txBody>
          <a:bodyPr/>
          <a:lstStyle/>
          <a:p>
            <a:endParaRPr lang="en-US"/>
          </a:p>
        </p:txBody>
      </p:sp>
      <p:sp>
        <p:nvSpPr>
          <p:cNvPr id="1048749" name="Slide Number Placeholder 6"/>
          <p:cNvSpPr>
            <a:spLocks noGrp="1"/>
          </p:cNvSpPr>
          <p:nvPr>
            <p:ph type="sldNum" sz="quarter" idx="12"/>
          </p:nvPr>
        </p:nvSpPr>
        <p:spPr/>
        <p:txBody>
          <a:bodyPr/>
          <a:lstStyle/>
          <a:p>
            <a:fld id="{E4D2407C-A658-46C0-846F-07977E59660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Rectangle 8"/>
          <p:cNvSpPr/>
          <p:nvPr/>
        </p:nvSpPr>
        <p:spPr>
          <a:xfrm>
            <a:off x="0" y="130626"/>
            <a:ext cx="9144000" cy="783774"/>
          </a:xfrm>
          <a:prstGeom prst="rect">
            <a:avLst/>
          </a:prstGeom>
          <a:solidFill>
            <a:srgbClr val="C02F52">
              <a:alpha val="75000"/>
            </a:srgbClr>
          </a:solidFill>
          <a:ln>
            <a:solidFill>
              <a:schemeClr val="accent1">
                <a:shade val="95000"/>
                <a:satMod val="105000"/>
                <a:alpha val="7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48577" name="Title Placeholder 1"/>
          <p:cNvSpPr>
            <a:spLocks noGrp="1"/>
          </p:cNvSpPr>
          <p:nvPr>
            <p:ph type="title"/>
          </p:nvPr>
        </p:nvSpPr>
        <p:spPr>
          <a:xfrm>
            <a:off x="1261011" y="274640"/>
            <a:ext cx="7425790" cy="544759"/>
          </a:xfrm>
          <a:prstGeom prst="rect">
            <a:avLst/>
          </a:prstGeom>
        </p:spPr>
        <p:txBody>
          <a:bodyPr vert="horz" lIns="91440" tIns="45720" rIns="91440" bIns="45720" rtlCol="0" anchor="ctr">
            <a:normAutofit/>
          </a:bodyPr>
          <a:lstStyle/>
          <a:p>
            <a:r>
              <a:rPr lang="en-US" dirty="0"/>
              <a:t>Click to edit Master title style</a:t>
            </a:r>
          </a:p>
        </p:txBody>
      </p:sp>
      <p:sp>
        <p:nvSpPr>
          <p:cNvPr id="1048578" name="Text Placeholder 2"/>
          <p:cNvSpPr>
            <a:spLocks noGrp="1"/>
          </p:cNvSpPr>
          <p:nvPr>
            <p:ph type="body" idx="1"/>
          </p:nvPr>
        </p:nvSpPr>
        <p:spPr>
          <a:xfrm>
            <a:off x="457200" y="1235036"/>
            <a:ext cx="8229600" cy="489112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579"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07777-386D-4BA8-BC05-600C194ED428}" type="datetime1">
              <a:rPr lang="en-US" smtClean="0"/>
              <a:t>31/7/2017</a:t>
            </a:fld>
            <a:endParaRPr lang="en-US"/>
          </a:p>
        </p:txBody>
      </p:sp>
      <p:sp>
        <p:nvSpPr>
          <p:cNvPr id="1048580"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4858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D2407C-A658-46C0-846F-07977E59660B}" type="slidenum">
              <a:rPr lang="en-US" smtClean="0"/>
              <a:t>‹#›</a:t>
            </a:fld>
            <a:endParaRPr lang="en-US"/>
          </a:p>
        </p:txBody>
      </p:sp>
      <p:pic>
        <p:nvPicPr>
          <p:cNvPr id="2097152" name="Picture 9"/>
          <p:cNvPicPr>
            <a:picLocks noChangeAspect="1"/>
          </p:cNvPicPr>
          <p:nvPr userDrawn="1"/>
        </p:nvPicPr>
        <p:blipFill>
          <a:blip r:embed="rId13" cstate="print"/>
          <a:stretch>
            <a:fillRect/>
          </a:stretch>
        </p:blipFill>
        <p:spPr>
          <a:xfrm>
            <a:off x="55292" y="102214"/>
            <a:ext cx="1101000" cy="840598"/>
          </a:xfrm>
          <a:prstGeom prst="rect">
            <a:avLst/>
          </a:prstGeom>
          <a:effectLst>
            <a:outerShdw blurRad="50800" dist="38100" dir="2700000" algn="tl" rotWithShape="0">
              <a:prstClr val="black">
                <a:alpha val="40000"/>
              </a:prst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1" name="Title 1"/>
          <p:cNvSpPr>
            <a:spLocks noGrp="1"/>
          </p:cNvSpPr>
          <p:nvPr>
            <p:ph type="ctrTitle"/>
          </p:nvPr>
        </p:nvSpPr>
        <p:spPr>
          <a:xfrm>
            <a:off x="343508" y="2253047"/>
            <a:ext cx="8534400" cy="1458671"/>
          </a:xfrm>
        </p:spPr>
        <p:txBody>
          <a:bodyPr>
            <a:noAutofit/>
          </a:bodyPr>
          <a:lstStyle/>
          <a:p>
            <a:r>
              <a:rPr lang="nl-NL" sz="2800" b="1" dirty="0"/>
              <a:t>VIÊM GAN C Ở NHÓM TIÊM CHÍCH MA TÚY</a:t>
            </a:r>
            <a:r>
              <a:rPr lang="en-US" sz="2800" dirty="0"/>
              <a:t/>
            </a:r>
            <a:br>
              <a:rPr lang="en-US" sz="2800" dirty="0"/>
            </a:br>
            <a:r>
              <a:rPr lang="nl-NL" sz="2800" b="1" dirty="0"/>
              <a:t>KẾT QUẢ NGHIÊN CỨU THÍ ĐIỂM MÔ HÌNH CAN THIỆP BẰNG TƯ VẤN, XÉT NGHIỆM VÀ CHUYỂN GỬI ĐIỀU TRỊ HCV TẠI HÀ NỘI NĂM 2016 - 2017</a:t>
            </a:r>
            <a:endParaRPr lang="en-US" sz="2800" dirty="0"/>
          </a:p>
        </p:txBody>
      </p:sp>
      <p:sp>
        <p:nvSpPr>
          <p:cNvPr id="1048602" name="TextBox 3"/>
          <p:cNvSpPr txBox="1"/>
          <p:nvPr/>
        </p:nvSpPr>
        <p:spPr>
          <a:xfrm>
            <a:off x="1210963" y="114452"/>
            <a:ext cx="7821827" cy="707886"/>
          </a:xfrm>
          <a:prstGeom prst="rect">
            <a:avLst/>
          </a:prstGeom>
          <a:noFill/>
        </p:spPr>
        <p:txBody>
          <a:bodyPr wrap="square" rtlCol="0">
            <a:spAutoFit/>
          </a:bodyPr>
          <a:lstStyle/>
          <a:p>
            <a:pPr algn="ctr"/>
            <a:r>
              <a:rPr lang="en-US" sz="2000" b="1" dirty="0">
                <a:solidFill>
                  <a:schemeClr val="bg1"/>
                </a:solidFill>
              </a:rPr>
              <a:t>TRUNG TÂM NGHIÊN CỨU VÀ ĐÀO TẠO CÁN BỘ PHÒNG CHỐNG HIV/AIDS – TRƯỜNG ĐẠI HỌC Y HÀ NỘI</a:t>
            </a:r>
          </a:p>
        </p:txBody>
      </p:sp>
      <p:sp>
        <p:nvSpPr>
          <p:cNvPr id="4" name="Title 1"/>
          <p:cNvSpPr txBox="1">
            <a:spLocks/>
          </p:cNvSpPr>
          <p:nvPr/>
        </p:nvSpPr>
        <p:spPr>
          <a:xfrm>
            <a:off x="498390" y="4351157"/>
            <a:ext cx="8534400" cy="145867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nl-NL" sz="2400" dirty="0">
                <a:latin typeface="Arial" pitchFamily="34" charset="0"/>
                <a:cs typeface="Arial" pitchFamily="34" charset="0"/>
              </a:rPr>
              <a:t>Lê Minh Giang, Văn Đình Hòa</a:t>
            </a:r>
          </a:p>
          <a:p>
            <a:pPr algn="r"/>
            <a:r>
              <a:rPr lang="nl-NL" sz="2400" dirty="0">
                <a:latin typeface="Arial" pitchFamily="34" charset="0"/>
                <a:cs typeface="Arial" pitchFamily="34" charset="0"/>
              </a:rPr>
              <a:t>Nguyễn Thùy Anh, Nguyễn Hữu Anh</a:t>
            </a:r>
            <a:endParaRPr lang="en-US" sz="24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marL="0" indent="0">
              <a:buNone/>
            </a:pPr>
            <a:r>
              <a:rPr lang="en-US" altLang="en-US" b="1" dirty="0" err="1">
                <a:solidFill>
                  <a:srgbClr val="CC3300"/>
                </a:solidFill>
                <a:latin typeface="Arial" panose="020B0604020202020204" pitchFamily="34" charset="0"/>
                <a:cs typeface="Arial" panose="020B0604020202020204" pitchFamily="34" charset="0"/>
              </a:rPr>
              <a:t>Nghiên</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cứu</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thí</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điểm</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mô</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hình</a:t>
            </a:r>
            <a:r>
              <a:rPr lang="en-US" altLang="en-US" b="1" dirty="0">
                <a:solidFill>
                  <a:srgbClr val="CC3300"/>
                </a:solidFill>
                <a:latin typeface="Arial" panose="020B0604020202020204" pitchFamily="34" charset="0"/>
                <a:cs typeface="Arial" panose="020B0604020202020204" pitchFamily="34" charset="0"/>
              </a:rPr>
              <a:t> can </a:t>
            </a:r>
            <a:r>
              <a:rPr lang="en-US" altLang="en-US" b="1" dirty="0" err="1">
                <a:solidFill>
                  <a:srgbClr val="CC3300"/>
                </a:solidFill>
                <a:latin typeface="Arial" panose="020B0604020202020204" pitchFamily="34" charset="0"/>
                <a:cs typeface="Arial" panose="020B0604020202020204" pitchFamily="34" charset="0"/>
              </a:rPr>
              <a:t>thiệp</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bằng</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tư</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vấn</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xét</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nghiệm</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và</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chuyển</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gửi</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điều</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trị</a:t>
            </a:r>
            <a:r>
              <a:rPr lang="en-US" altLang="en-US" b="1" dirty="0">
                <a:solidFill>
                  <a:srgbClr val="CC3300"/>
                </a:solidFill>
                <a:latin typeface="Arial" panose="020B0604020202020204" pitchFamily="34" charset="0"/>
                <a:cs typeface="Arial" panose="020B0604020202020204" pitchFamily="34" charset="0"/>
              </a:rPr>
              <a:t> HCV </a:t>
            </a:r>
            <a:r>
              <a:rPr lang="en-US" altLang="en-US" b="1" dirty="0" err="1">
                <a:solidFill>
                  <a:srgbClr val="CC3300"/>
                </a:solidFill>
                <a:latin typeface="Arial" panose="020B0604020202020204" pitchFamily="34" charset="0"/>
                <a:cs typeface="Arial" panose="020B0604020202020204" pitchFamily="34" charset="0"/>
              </a:rPr>
              <a:t>tại</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Hà</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Nội</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năm</a:t>
            </a:r>
            <a:r>
              <a:rPr lang="en-US" altLang="en-US" b="1" dirty="0">
                <a:solidFill>
                  <a:srgbClr val="CC3300"/>
                </a:solidFill>
                <a:latin typeface="Arial" panose="020B0604020202020204" pitchFamily="34" charset="0"/>
                <a:cs typeface="Arial" panose="020B0604020202020204" pitchFamily="34" charset="0"/>
              </a:rPr>
              <a:t> 2016 - 2017</a:t>
            </a:r>
            <a:endParaRPr lang="en-US" dirty="0"/>
          </a:p>
        </p:txBody>
      </p:sp>
    </p:spTree>
    <p:extLst>
      <p:ext uri="{BB962C8B-B14F-4D97-AF65-F5344CB8AC3E}">
        <p14:creationId xmlns:p14="http://schemas.microsoft.com/office/powerpoint/2010/main" val="3324275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ctr"/>
            <a:r>
              <a:rPr lang="en-US" sz="3200" b="1" dirty="0" err="1">
                <a:latin typeface="+mn-lt"/>
                <a:cs typeface="Arial" pitchFamily="34" charset="0"/>
              </a:rPr>
              <a:t>Đối</a:t>
            </a:r>
            <a:r>
              <a:rPr lang="en-US" sz="3200" b="1" dirty="0">
                <a:latin typeface="+mn-lt"/>
                <a:cs typeface="Arial" pitchFamily="34" charset="0"/>
              </a:rPr>
              <a:t> </a:t>
            </a:r>
            <a:r>
              <a:rPr lang="en-US" sz="3200" b="1" dirty="0" err="1">
                <a:latin typeface="+mn-lt"/>
                <a:cs typeface="Arial" pitchFamily="34" charset="0"/>
              </a:rPr>
              <a:t>tượng</a:t>
            </a:r>
            <a:r>
              <a:rPr lang="en-US" sz="3200" b="1" dirty="0">
                <a:latin typeface="+mn-lt"/>
                <a:cs typeface="Arial" pitchFamily="34" charset="0"/>
              </a:rPr>
              <a:t> </a:t>
            </a:r>
            <a:r>
              <a:rPr lang="en-US" sz="3200" b="1" dirty="0" err="1">
                <a:latin typeface="+mn-lt"/>
                <a:cs typeface="Arial" pitchFamily="34" charset="0"/>
              </a:rPr>
              <a:t>và</a:t>
            </a:r>
            <a:r>
              <a:rPr lang="en-US" sz="3200" b="1" dirty="0">
                <a:latin typeface="+mn-lt"/>
                <a:cs typeface="Arial" pitchFamily="34" charset="0"/>
              </a:rPr>
              <a:t> </a:t>
            </a:r>
            <a:r>
              <a:rPr lang="en-US" sz="3200" b="1" dirty="0" err="1">
                <a:latin typeface="+mn-lt"/>
                <a:cs typeface="Arial" pitchFamily="34" charset="0"/>
              </a:rPr>
              <a:t>phương</a:t>
            </a:r>
            <a:r>
              <a:rPr lang="en-US" sz="3200" b="1" dirty="0">
                <a:latin typeface="+mn-lt"/>
                <a:cs typeface="Arial" pitchFamily="34" charset="0"/>
              </a:rPr>
              <a:t> </a:t>
            </a:r>
            <a:r>
              <a:rPr lang="en-US" sz="3200" b="1" dirty="0" err="1">
                <a:latin typeface="+mn-lt"/>
                <a:cs typeface="Arial" pitchFamily="34" charset="0"/>
              </a:rPr>
              <a:t>pháp</a:t>
            </a:r>
            <a:r>
              <a:rPr lang="en-US" sz="3200" b="1" dirty="0">
                <a:latin typeface="+mn-lt"/>
                <a:cs typeface="Arial" pitchFamily="34" charset="0"/>
              </a:rPr>
              <a:t> </a:t>
            </a:r>
            <a:r>
              <a:rPr lang="en-US" sz="3200" b="1" dirty="0" err="1">
                <a:latin typeface="+mn-lt"/>
                <a:cs typeface="Arial" pitchFamily="34" charset="0"/>
              </a:rPr>
              <a:t>nghiên</a:t>
            </a:r>
            <a:r>
              <a:rPr lang="en-US" sz="3200" b="1" dirty="0">
                <a:latin typeface="+mn-lt"/>
                <a:cs typeface="Arial" pitchFamily="34" charset="0"/>
              </a:rPr>
              <a:t> </a:t>
            </a:r>
            <a:r>
              <a:rPr lang="en-US" sz="3200" b="1" dirty="0" err="1">
                <a:latin typeface="+mn-lt"/>
                <a:cs typeface="Arial" pitchFamily="34" charset="0"/>
              </a:rPr>
              <a:t>cứu</a:t>
            </a:r>
            <a:endParaRPr lang="en-US" sz="3200" b="1" dirty="0">
              <a:latin typeface="+mn-lt"/>
              <a:cs typeface="Arial" pitchFamily="34" charset="0"/>
            </a:endParaRPr>
          </a:p>
        </p:txBody>
      </p:sp>
      <p:sp>
        <p:nvSpPr>
          <p:cNvPr id="4" name="Content Placeholder 2"/>
          <p:cNvSpPr>
            <a:spLocks noGrp="1"/>
          </p:cNvSpPr>
          <p:nvPr>
            <p:ph idx="1"/>
          </p:nvPr>
        </p:nvSpPr>
        <p:spPr>
          <a:xfrm>
            <a:off x="457200" y="1240076"/>
            <a:ext cx="8175812" cy="5362430"/>
          </a:xfrm>
        </p:spPr>
        <p:txBody>
          <a:bodyPr>
            <a:normAutofit/>
          </a:bodyPr>
          <a:lstStyle/>
          <a:p>
            <a:pPr marL="0" lvl="1" indent="0" algn="just">
              <a:buNone/>
            </a:pPr>
            <a:r>
              <a:rPr lang="pt-BR" sz="2600" i="1" u="sng" dirty="0">
                <a:latin typeface="Arial" pitchFamily="34" charset="0"/>
                <a:cs typeface="Arial" pitchFamily="34" charset="0"/>
              </a:rPr>
              <a:t>Địa điểm:</a:t>
            </a:r>
            <a:r>
              <a:rPr lang="pt-BR" sz="2600" dirty="0">
                <a:latin typeface="Arial" pitchFamily="34" charset="0"/>
                <a:cs typeface="Arial" pitchFamily="34" charset="0"/>
              </a:rPr>
              <a:t> Các quận nội thành Hà Nội</a:t>
            </a:r>
            <a:endParaRPr lang="pt-BR" sz="2600" i="1" u="sng" dirty="0">
              <a:latin typeface="Arial" pitchFamily="34" charset="0"/>
              <a:cs typeface="Arial" pitchFamily="34" charset="0"/>
            </a:endParaRPr>
          </a:p>
          <a:p>
            <a:pPr marL="0" lvl="1" indent="0" algn="just">
              <a:buNone/>
            </a:pPr>
            <a:r>
              <a:rPr lang="pt-BR" sz="2600" i="1" u="sng" dirty="0">
                <a:latin typeface="Arial" pitchFamily="34" charset="0"/>
                <a:cs typeface="Arial" pitchFamily="34" charset="0"/>
              </a:rPr>
              <a:t>Tiêu chí lựa chọn</a:t>
            </a:r>
            <a:endParaRPr lang="en-US" sz="2600" i="1" u="sng" dirty="0">
              <a:latin typeface="Arial" pitchFamily="34" charset="0"/>
              <a:cs typeface="Arial" pitchFamily="34" charset="0"/>
            </a:endParaRPr>
          </a:p>
          <a:p>
            <a:pPr algn="just" fontAlgn="base" hangingPunct="0">
              <a:buClrTx/>
              <a:buFont typeface="Arial" pitchFamily="34" charset="0"/>
              <a:buChar char="­"/>
            </a:pPr>
            <a:r>
              <a:rPr lang="pt-BR" sz="2600" dirty="0">
                <a:latin typeface="Arial" pitchFamily="34" charset="0"/>
                <a:cs typeface="Arial" pitchFamily="34" charset="0"/>
              </a:rPr>
              <a:t>Tuổi từ 18 trở lên</a:t>
            </a:r>
            <a:endParaRPr lang="en-US" sz="2600" dirty="0">
              <a:latin typeface="Arial" pitchFamily="34" charset="0"/>
              <a:cs typeface="Arial" pitchFamily="34" charset="0"/>
            </a:endParaRPr>
          </a:p>
          <a:p>
            <a:pPr algn="just" fontAlgn="base" hangingPunct="0">
              <a:buClrTx/>
              <a:buFont typeface="Arial" pitchFamily="34" charset="0"/>
              <a:buChar char="­"/>
            </a:pPr>
            <a:r>
              <a:rPr lang="en-US" sz="2600" dirty="0" err="1">
                <a:latin typeface="Arial" pitchFamily="34" charset="0"/>
                <a:cs typeface="Arial" pitchFamily="34" charset="0"/>
              </a:rPr>
              <a:t>Từng</a:t>
            </a:r>
            <a:r>
              <a:rPr lang="en-US" sz="2600" dirty="0">
                <a:latin typeface="Arial" pitchFamily="34" charset="0"/>
                <a:cs typeface="Arial" pitchFamily="34" charset="0"/>
              </a:rPr>
              <a:t> </a:t>
            </a:r>
            <a:r>
              <a:rPr lang="en-US" sz="2600" dirty="0" err="1">
                <a:latin typeface="Arial" pitchFamily="34" charset="0"/>
                <a:cs typeface="Arial" pitchFamily="34" charset="0"/>
              </a:rPr>
              <a:t>có</a:t>
            </a:r>
            <a:r>
              <a:rPr lang="en-US" sz="2600" dirty="0">
                <a:latin typeface="Arial" pitchFamily="34" charset="0"/>
                <a:cs typeface="Arial" pitchFamily="34" charset="0"/>
              </a:rPr>
              <a:t> </a:t>
            </a:r>
            <a:r>
              <a:rPr lang="en-US" sz="2600" dirty="0" err="1">
                <a:latin typeface="Arial" pitchFamily="34" charset="0"/>
                <a:cs typeface="Arial" pitchFamily="34" charset="0"/>
              </a:rPr>
              <a:t>hành</a:t>
            </a:r>
            <a:r>
              <a:rPr lang="en-US" sz="2600" dirty="0">
                <a:latin typeface="Arial" pitchFamily="34" charset="0"/>
                <a:cs typeface="Arial" pitchFamily="34" charset="0"/>
              </a:rPr>
              <a:t> vi </a:t>
            </a:r>
            <a:r>
              <a:rPr lang="en-US" sz="2600" dirty="0" err="1">
                <a:latin typeface="Arial" pitchFamily="34" charset="0"/>
                <a:cs typeface="Arial" pitchFamily="34" charset="0"/>
              </a:rPr>
              <a:t>tiêm</a:t>
            </a:r>
            <a:r>
              <a:rPr lang="en-US" sz="2600" dirty="0">
                <a:latin typeface="Arial" pitchFamily="34" charset="0"/>
                <a:cs typeface="Arial" pitchFamily="34" charset="0"/>
              </a:rPr>
              <a:t> </a:t>
            </a:r>
            <a:r>
              <a:rPr lang="en-US" sz="2600" dirty="0" err="1">
                <a:latin typeface="Arial" pitchFamily="34" charset="0"/>
                <a:cs typeface="Arial" pitchFamily="34" charset="0"/>
              </a:rPr>
              <a:t>chích</a:t>
            </a:r>
            <a:r>
              <a:rPr lang="en-US" sz="2600" dirty="0">
                <a:latin typeface="Arial" pitchFamily="34" charset="0"/>
                <a:cs typeface="Arial" pitchFamily="34" charset="0"/>
              </a:rPr>
              <a:t> ma </a:t>
            </a:r>
            <a:r>
              <a:rPr lang="en-US" sz="2600" dirty="0" err="1">
                <a:latin typeface="Arial" pitchFamily="34" charset="0"/>
                <a:cs typeface="Arial" pitchFamily="34" charset="0"/>
              </a:rPr>
              <a:t>túy</a:t>
            </a:r>
            <a:r>
              <a:rPr lang="en-US" sz="2600" dirty="0">
                <a:latin typeface="Arial" pitchFamily="34" charset="0"/>
                <a:cs typeface="Arial" pitchFamily="34" charset="0"/>
              </a:rPr>
              <a:t> </a:t>
            </a:r>
            <a:r>
              <a:rPr lang="en-US" sz="2600" dirty="0" err="1">
                <a:latin typeface="Arial" pitchFamily="34" charset="0"/>
                <a:cs typeface="Arial" pitchFamily="34" charset="0"/>
              </a:rPr>
              <a:t>ít</a:t>
            </a:r>
            <a:r>
              <a:rPr lang="en-US" sz="2600" dirty="0">
                <a:latin typeface="Arial" pitchFamily="34" charset="0"/>
                <a:cs typeface="Arial" pitchFamily="34" charset="0"/>
              </a:rPr>
              <a:t> </a:t>
            </a:r>
            <a:r>
              <a:rPr lang="en-US" sz="2600" dirty="0" err="1">
                <a:latin typeface="Arial" pitchFamily="34" charset="0"/>
                <a:cs typeface="Arial" pitchFamily="34" charset="0"/>
              </a:rPr>
              <a:t>nhất</a:t>
            </a:r>
            <a:r>
              <a:rPr lang="en-US" sz="2600" dirty="0">
                <a:latin typeface="Arial" pitchFamily="34" charset="0"/>
                <a:cs typeface="Arial" pitchFamily="34" charset="0"/>
              </a:rPr>
              <a:t> 1 </a:t>
            </a:r>
            <a:r>
              <a:rPr lang="en-US" sz="2600" dirty="0" err="1">
                <a:latin typeface="Arial" pitchFamily="34" charset="0"/>
                <a:cs typeface="Arial" pitchFamily="34" charset="0"/>
              </a:rPr>
              <a:t>lần</a:t>
            </a:r>
            <a:r>
              <a:rPr lang="en-US" sz="2600" dirty="0">
                <a:latin typeface="Arial" pitchFamily="34" charset="0"/>
                <a:cs typeface="Arial" pitchFamily="34" charset="0"/>
              </a:rPr>
              <a:t> </a:t>
            </a:r>
            <a:r>
              <a:rPr lang="en-US" sz="2600" dirty="0" err="1">
                <a:latin typeface="Arial" pitchFamily="34" charset="0"/>
                <a:cs typeface="Arial" pitchFamily="34" charset="0"/>
              </a:rPr>
              <a:t>trong</a:t>
            </a:r>
            <a:r>
              <a:rPr lang="en-US" sz="2600" dirty="0">
                <a:latin typeface="Arial" pitchFamily="34" charset="0"/>
                <a:cs typeface="Arial" pitchFamily="34" charset="0"/>
              </a:rPr>
              <a:t> </a:t>
            </a:r>
            <a:r>
              <a:rPr lang="en-US" sz="2600" dirty="0" err="1">
                <a:latin typeface="Arial" pitchFamily="34" charset="0"/>
                <a:cs typeface="Arial" pitchFamily="34" charset="0"/>
              </a:rPr>
              <a:t>đời</a:t>
            </a:r>
            <a:endParaRPr lang="en-US" sz="2600" dirty="0">
              <a:latin typeface="Arial" pitchFamily="34" charset="0"/>
              <a:cs typeface="Arial" pitchFamily="34" charset="0"/>
            </a:endParaRPr>
          </a:p>
          <a:p>
            <a:pPr algn="just" fontAlgn="base" hangingPunct="0">
              <a:buClrTx/>
              <a:buFont typeface="Arial" pitchFamily="34" charset="0"/>
              <a:buChar char="­"/>
            </a:pPr>
            <a:r>
              <a:rPr lang="pt-BR" sz="2600" dirty="0">
                <a:latin typeface="Arial" pitchFamily="34" charset="0"/>
                <a:cs typeface="Arial" pitchFamily="34" charset="0"/>
              </a:rPr>
              <a:t>Có đủ năng lực hiểu và thể hiện sự chấp thuận tham gia nghiên cứu</a:t>
            </a:r>
            <a:endParaRPr lang="en-US" sz="2600" dirty="0">
              <a:latin typeface="Arial" pitchFamily="34" charset="0"/>
              <a:cs typeface="Arial" pitchFamily="34" charset="0"/>
            </a:endParaRPr>
          </a:p>
          <a:p>
            <a:pPr marL="0" lvl="1" indent="0" algn="just">
              <a:buNone/>
            </a:pPr>
            <a:r>
              <a:rPr lang="it-IT" sz="2600" i="1" u="sng" dirty="0">
                <a:latin typeface="Arial" pitchFamily="34" charset="0"/>
                <a:cs typeface="Arial" pitchFamily="34" charset="0"/>
              </a:rPr>
              <a:t>Thiết kế nghiên cứu:</a:t>
            </a:r>
            <a:endParaRPr lang="en-US" sz="2600" i="1" u="sng" dirty="0">
              <a:latin typeface="Arial" pitchFamily="34" charset="0"/>
              <a:cs typeface="Arial" pitchFamily="34" charset="0"/>
            </a:endParaRPr>
          </a:p>
          <a:p>
            <a:pPr marL="182563" indent="-182563" algn="just">
              <a:lnSpc>
                <a:spcPct val="110000"/>
              </a:lnSpc>
              <a:buClrTx/>
              <a:buFont typeface="Arial" pitchFamily="34" charset="0"/>
              <a:buChar char="-"/>
            </a:pPr>
            <a:r>
              <a:rPr lang="it-IT" sz="2600" dirty="0">
                <a:latin typeface="Arial" pitchFamily="34" charset="0"/>
                <a:cs typeface="Arial" pitchFamily="34" charset="0"/>
              </a:rPr>
              <a:t>Nghiên cứu sử dụng thiết kế mô tả cắt ngang</a:t>
            </a:r>
          </a:p>
          <a:p>
            <a:pPr marL="0" indent="0" algn="just">
              <a:lnSpc>
                <a:spcPct val="110000"/>
              </a:lnSpc>
              <a:buClrTx/>
              <a:buNone/>
            </a:pPr>
            <a:r>
              <a:rPr lang="it-IT" sz="2600" i="1" u="sng" dirty="0">
                <a:latin typeface="Arial" pitchFamily="34" charset="0"/>
                <a:cs typeface="Arial" pitchFamily="34" charset="0"/>
              </a:rPr>
              <a:t>Cỡ mẫu nghiên cứu</a:t>
            </a:r>
            <a:r>
              <a:rPr lang="it-IT" sz="2600" dirty="0">
                <a:latin typeface="Arial" pitchFamily="34" charset="0"/>
                <a:cs typeface="Arial" pitchFamily="34" charset="0"/>
              </a:rPr>
              <a:t>: 509</a:t>
            </a:r>
            <a:endParaRPr lang="en-US" sz="2600" dirty="0">
              <a:latin typeface="Arial" pitchFamily="34" charset="0"/>
              <a:cs typeface="Arial" pitchFamily="34" charset="0"/>
            </a:endParaRPr>
          </a:p>
          <a:p>
            <a:pPr algn="just"/>
            <a:endParaRPr lang="en-US" sz="2600" dirty="0">
              <a:latin typeface="Arial" pitchFamily="34" charset="0"/>
              <a:cs typeface="Arial" pitchFamily="34" charset="0"/>
            </a:endParaRPr>
          </a:p>
          <a:p>
            <a:pPr marL="0" indent="0" algn="just">
              <a:buNone/>
            </a:pPr>
            <a:endParaRPr lang="en-US" sz="2600" dirty="0">
              <a:latin typeface="Arial" pitchFamily="34" charset="0"/>
              <a:cs typeface="Arial" pitchFamily="34" charset="0"/>
            </a:endParaRPr>
          </a:p>
        </p:txBody>
      </p:sp>
    </p:spTree>
    <p:extLst>
      <p:ext uri="{BB962C8B-B14F-4D97-AF65-F5344CB8AC3E}">
        <p14:creationId xmlns:p14="http://schemas.microsoft.com/office/powerpoint/2010/main" val="137388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233814" y="284039"/>
            <a:ext cx="7791189" cy="592261"/>
          </a:xfrm>
        </p:spPr>
        <p:txBody>
          <a:bodyPr>
            <a:normAutofit/>
          </a:bodyPr>
          <a:lstStyle/>
          <a:p>
            <a:pPr algn="ctr"/>
            <a:r>
              <a:rPr lang="en-US" sz="2800" b="1" dirty="0" err="1">
                <a:latin typeface="+mn-lt"/>
                <a:cs typeface="Arial" pitchFamily="34" charset="0"/>
              </a:rPr>
              <a:t>Quy</a:t>
            </a:r>
            <a:r>
              <a:rPr lang="en-US" sz="2800" b="1" dirty="0">
                <a:latin typeface="+mn-lt"/>
                <a:cs typeface="Arial" pitchFamily="34" charset="0"/>
              </a:rPr>
              <a:t> </a:t>
            </a:r>
            <a:r>
              <a:rPr lang="en-US" sz="2800" b="1" dirty="0" err="1">
                <a:latin typeface="+mn-lt"/>
                <a:cs typeface="Arial" pitchFamily="34" charset="0"/>
              </a:rPr>
              <a:t>trình</a:t>
            </a:r>
            <a:r>
              <a:rPr lang="en-US" sz="2800" b="1" dirty="0">
                <a:latin typeface="+mn-lt"/>
                <a:cs typeface="Arial" pitchFamily="34" charset="0"/>
              </a:rPr>
              <a:t> </a:t>
            </a:r>
            <a:r>
              <a:rPr lang="en-US" sz="2800" b="1" dirty="0" err="1">
                <a:latin typeface="+mn-lt"/>
                <a:cs typeface="Arial" pitchFamily="34" charset="0"/>
              </a:rPr>
              <a:t>thu</a:t>
            </a:r>
            <a:r>
              <a:rPr lang="en-US" sz="2800" b="1" dirty="0">
                <a:latin typeface="+mn-lt"/>
                <a:cs typeface="Arial" pitchFamily="34" charset="0"/>
              </a:rPr>
              <a:t> </a:t>
            </a:r>
            <a:r>
              <a:rPr lang="en-US" sz="2800" b="1" dirty="0" err="1">
                <a:latin typeface="+mn-lt"/>
                <a:cs typeface="Arial" pitchFamily="34" charset="0"/>
              </a:rPr>
              <a:t>nhận</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và</a:t>
            </a:r>
            <a:r>
              <a:rPr lang="en-US" sz="2800" b="1" dirty="0">
                <a:latin typeface="+mn-lt"/>
                <a:cs typeface="Arial" pitchFamily="34" charset="0"/>
              </a:rPr>
              <a:t> </a:t>
            </a:r>
            <a:r>
              <a:rPr lang="en-US" sz="2800" b="1" dirty="0" err="1">
                <a:latin typeface="+mn-lt"/>
                <a:cs typeface="Arial" pitchFamily="34" charset="0"/>
              </a:rPr>
              <a:t>thu</a:t>
            </a:r>
            <a:r>
              <a:rPr lang="en-US" sz="2800" b="1" dirty="0">
                <a:latin typeface="+mn-lt"/>
                <a:cs typeface="Arial" pitchFamily="34" charset="0"/>
              </a:rPr>
              <a:t> </a:t>
            </a:r>
            <a:r>
              <a:rPr lang="en-US" sz="2800" b="1" dirty="0" err="1">
                <a:latin typeface="+mn-lt"/>
                <a:cs typeface="Arial" pitchFamily="34" charset="0"/>
              </a:rPr>
              <a:t>thập</a:t>
            </a:r>
            <a:r>
              <a:rPr lang="en-US" sz="2800" b="1" dirty="0">
                <a:latin typeface="+mn-lt"/>
                <a:cs typeface="Arial" pitchFamily="34" charset="0"/>
              </a:rPr>
              <a:t> </a:t>
            </a:r>
            <a:r>
              <a:rPr lang="en-US" sz="2800" b="1" dirty="0" err="1">
                <a:latin typeface="+mn-lt"/>
                <a:cs typeface="Arial" pitchFamily="34" charset="0"/>
              </a:rPr>
              <a:t>thông</a:t>
            </a:r>
            <a:r>
              <a:rPr lang="en-US" sz="2800" b="1" dirty="0">
                <a:latin typeface="+mn-lt"/>
                <a:cs typeface="Arial" pitchFamily="34" charset="0"/>
              </a:rPr>
              <a:t> tin</a:t>
            </a:r>
          </a:p>
        </p:txBody>
      </p:sp>
      <p:sp>
        <p:nvSpPr>
          <p:cNvPr id="19458" name="Content Placeholder 2"/>
          <p:cNvSpPr>
            <a:spLocks noGrp="1"/>
          </p:cNvSpPr>
          <p:nvPr>
            <p:ph idx="1"/>
          </p:nvPr>
        </p:nvSpPr>
        <p:spPr>
          <a:xfrm>
            <a:off x="0" y="990600"/>
            <a:ext cx="9144000" cy="5486400"/>
          </a:xfrm>
        </p:spPr>
        <p:txBody>
          <a:bodyPr/>
          <a:lstStyle/>
          <a:p>
            <a:pPr>
              <a:buFontTx/>
              <a:buNone/>
            </a:pPr>
            <a:endParaRPr lang="en-US" altLang="en-US" sz="2400" dirty="0"/>
          </a:p>
          <a:p>
            <a:pPr>
              <a:buFont typeface="Wingdings" panose="05000000000000000000" pitchFamily="2" charset="2"/>
              <a:buNone/>
            </a:pPr>
            <a:endParaRPr lang="en-US" alt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885" y="1064712"/>
            <a:ext cx="8616575" cy="5655502"/>
          </a:xfrm>
          <a:prstGeom prst="rect">
            <a:avLst/>
          </a:prstGeom>
        </p:spPr>
      </p:pic>
      <p:sp>
        <p:nvSpPr>
          <p:cNvPr id="9" name="TextBox 8"/>
          <p:cNvSpPr txBox="1"/>
          <p:nvPr/>
        </p:nvSpPr>
        <p:spPr>
          <a:xfrm>
            <a:off x="2133600" y="1030928"/>
            <a:ext cx="4191000" cy="307777"/>
          </a:xfrm>
          <a:prstGeom prst="rect">
            <a:avLst/>
          </a:prstGeom>
          <a:noFill/>
          <a:ln>
            <a:solidFill>
              <a:schemeClr val="accent5">
                <a:alpha val="99000"/>
              </a:schemeClr>
            </a:solidFill>
          </a:ln>
        </p:spPr>
        <p:txBody>
          <a:bodyPr wrap="square" rtlCol="0">
            <a:spAutoFit/>
          </a:bodyPr>
          <a:lstStyle/>
          <a:p>
            <a:r>
              <a:rPr lang="en-US" sz="1400" b="1" dirty="0" err="1">
                <a:latin typeface="Times New Roman" panose="02020603050405020304" pitchFamily="18" charset="0"/>
                <a:cs typeface="Times New Roman" panose="02020603050405020304" pitchFamily="18" charset="0"/>
              </a:rPr>
              <a:t>Tiếp</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cận</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và</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sàng</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lọc</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tại</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cộng</a:t>
            </a:r>
            <a:r>
              <a:rPr lang="en-US" sz="1400" b="1" dirty="0">
                <a:latin typeface="Times New Roman" panose="02020603050405020304" pitchFamily="18" charset="0"/>
                <a:cs typeface="Times New Roman" panose="02020603050405020304" pitchFamily="18" charset="0"/>
              </a:rPr>
              <a:t> </a:t>
            </a:r>
            <a:r>
              <a:rPr lang="en-US" sz="1400" b="1" dirty="0" err="1">
                <a:latin typeface="Times New Roman" panose="02020603050405020304" pitchFamily="18" charset="0"/>
                <a:cs typeface="Times New Roman" panose="02020603050405020304" pitchFamily="18" charset="0"/>
              </a:rPr>
              <a:t>đồng</a:t>
            </a:r>
            <a:r>
              <a:rPr lang="en-US" sz="1400" b="1" dirty="0">
                <a:latin typeface="Times New Roman" panose="02020603050405020304" pitchFamily="18" charset="0"/>
                <a:cs typeface="Times New Roman" panose="02020603050405020304" pitchFamily="18" charset="0"/>
              </a:rPr>
              <a:t> (Q1)</a:t>
            </a:r>
          </a:p>
        </p:txBody>
      </p:sp>
    </p:spTree>
    <p:extLst>
      <p:ext uri="{BB962C8B-B14F-4D97-AF65-F5344CB8AC3E}">
        <p14:creationId xmlns:p14="http://schemas.microsoft.com/office/powerpoint/2010/main" val="2446955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4" name="Title 1"/>
          <p:cNvSpPr>
            <a:spLocks noGrp="1"/>
          </p:cNvSpPr>
          <p:nvPr>
            <p:ph type="ctrTitle"/>
          </p:nvPr>
        </p:nvSpPr>
        <p:spPr>
          <a:xfrm>
            <a:off x="571500" y="2645923"/>
            <a:ext cx="8229600" cy="1659377"/>
          </a:xfrm>
        </p:spPr>
        <p:txBody>
          <a:bodyPr>
            <a:noAutofit/>
          </a:bodyPr>
          <a:lstStyle/>
          <a:p>
            <a:pPr eaLnBrk="1" hangingPunct="1"/>
            <a:r>
              <a:rPr lang="en-US" altLang="en-US" b="1" dirty="0" err="1">
                <a:solidFill>
                  <a:srgbClr val="CC3300"/>
                </a:solidFill>
                <a:latin typeface="Arial" panose="020B0604020202020204" pitchFamily="34" charset="0"/>
                <a:cs typeface="Arial" panose="020B0604020202020204" pitchFamily="34" charset="0"/>
              </a:rPr>
              <a:t>Kết</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quả</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nghiên</a:t>
            </a:r>
            <a:r>
              <a:rPr lang="en-US" altLang="en-US" b="1" dirty="0">
                <a:solidFill>
                  <a:srgbClr val="CC3300"/>
                </a:solidFill>
                <a:latin typeface="Arial" panose="020B0604020202020204" pitchFamily="34" charset="0"/>
                <a:cs typeface="Arial" panose="020B0604020202020204" pitchFamily="34" charset="0"/>
              </a:rPr>
              <a:t> </a:t>
            </a:r>
            <a:r>
              <a:rPr lang="en-US" altLang="en-US" b="1" dirty="0" err="1">
                <a:solidFill>
                  <a:srgbClr val="CC3300"/>
                </a:solidFill>
                <a:latin typeface="Arial" panose="020B0604020202020204" pitchFamily="34" charset="0"/>
                <a:cs typeface="Arial" panose="020B0604020202020204" pitchFamily="34" charset="0"/>
              </a:rPr>
              <a:t>cứu</a:t>
            </a:r>
            <a:endParaRPr lang="en-US" altLang="en-US" b="1" dirty="0">
              <a:solidFill>
                <a:srgbClr val="CC3300"/>
              </a:solidFill>
              <a:latin typeface="Arial" panose="020B0604020202020204" pitchFamily="34" charset="0"/>
              <a:cs typeface="Arial" panose="020B0604020202020204" pitchFamily="34" charset="0"/>
            </a:endParaRPr>
          </a:p>
        </p:txBody>
      </p:sp>
      <p:pic>
        <p:nvPicPr>
          <p:cNvPr id="2097153" name="Audio 5">
            <a:hlinkClick r:id="" action="ppaction://media"/>
          </p:cNvPr>
          <p:cNvPicPr>
            <a:picLocks noChangeAspect="1"/>
          </p:cNvPicPr>
          <p:nvPr/>
        </p:nvPicPr>
        <p:blipFill>
          <a:blip r:embed="rId3" cstate="print"/>
          <a:srcRect/>
          <a:stretch>
            <a:fillRect/>
          </a:stretch>
        </p:blipFill>
        <p:spPr bwMode="auto">
          <a:xfrm>
            <a:off x="8945563" y="5802313"/>
            <a:ext cx="122238" cy="122238"/>
          </a:xfrm>
          <a:prstGeom prst="rect">
            <a:avLst/>
          </a:prstGeom>
          <a:noFill/>
          <a:ln>
            <a:noFill/>
          </a:ln>
        </p:spPr>
      </p:pic>
      <p:sp>
        <p:nvSpPr>
          <p:cNvPr id="6" name="TextBox 3"/>
          <p:cNvSpPr txBox="1"/>
          <p:nvPr/>
        </p:nvSpPr>
        <p:spPr>
          <a:xfrm>
            <a:off x="1210963" y="114452"/>
            <a:ext cx="7821827" cy="707886"/>
          </a:xfrm>
          <a:prstGeom prst="rect">
            <a:avLst/>
          </a:prstGeom>
          <a:noFill/>
        </p:spPr>
        <p:txBody>
          <a:bodyPr wrap="square" rtlCol="0">
            <a:spAutoFit/>
          </a:bodyPr>
          <a:lstStyle/>
          <a:p>
            <a:pPr algn="ctr"/>
            <a:r>
              <a:rPr lang="en-US" sz="2000" b="1" dirty="0">
                <a:solidFill>
                  <a:schemeClr val="bg1"/>
                </a:solidFill>
              </a:rPr>
              <a:t>TRUNG TÂM NGHIÊN CỨU VÀ ĐÀO TẠO CÁN BỘ PHÒNG CHỐNG HIV/AIDS – TRƯỜNG ĐẠI HỌC Y HÀ NỘI</a:t>
            </a:r>
          </a:p>
        </p:txBody>
      </p:sp>
    </p:spTree>
    <p:extLst>
      <p:ext uri="{BB962C8B-B14F-4D97-AF65-F5344CB8AC3E}">
        <p14:creationId xmlns:p14="http://schemas.microsoft.com/office/powerpoint/2010/main" val="532137579"/>
      </p:ext>
    </p:extLst>
  </p:cSld>
  <p:clrMapOvr>
    <a:masterClrMapping/>
  </p:clrMapOvr>
  <p:transition spd="slow" advTm="24663"/>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71781377"/>
              </p:ext>
            </p:extLst>
          </p:nvPr>
        </p:nvGraphicFramePr>
        <p:xfrm>
          <a:off x="235585" y="1045923"/>
          <a:ext cx="8601527" cy="5722652"/>
        </p:xfrm>
        <a:graphic>
          <a:graphicData uri="http://schemas.openxmlformats.org/drawingml/2006/table">
            <a:tbl>
              <a:tblPr firstRow="1" firstCol="1" bandRow="1">
                <a:tableStyleId>{5940675A-B579-460E-94D1-54222C63F5DA}</a:tableStyleId>
              </a:tblPr>
              <a:tblGrid>
                <a:gridCol w="2210921">
                  <a:extLst>
                    <a:ext uri="{9D8B030D-6E8A-4147-A177-3AD203B41FA5}">
                      <a16:colId xmlns="" xmlns:a16="http://schemas.microsoft.com/office/drawing/2014/main" val="2952584059"/>
                    </a:ext>
                  </a:extLst>
                </a:gridCol>
                <a:gridCol w="2765335">
                  <a:extLst>
                    <a:ext uri="{9D8B030D-6E8A-4147-A177-3AD203B41FA5}">
                      <a16:colId xmlns="" xmlns:a16="http://schemas.microsoft.com/office/drawing/2014/main" val="4146030061"/>
                    </a:ext>
                  </a:extLst>
                </a:gridCol>
                <a:gridCol w="1837377">
                  <a:extLst>
                    <a:ext uri="{9D8B030D-6E8A-4147-A177-3AD203B41FA5}">
                      <a16:colId xmlns="" xmlns:a16="http://schemas.microsoft.com/office/drawing/2014/main" val="2926990984"/>
                    </a:ext>
                  </a:extLst>
                </a:gridCol>
                <a:gridCol w="1787894">
                  <a:extLst>
                    <a:ext uri="{9D8B030D-6E8A-4147-A177-3AD203B41FA5}">
                      <a16:colId xmlns="" xmlns:a16="http://schemas.microsoft.com/office/drawing/2014/main" val="4041861683"/>
                    </a:ext>
                  </a:extLst>
                </a:gridCol>
              </a:tblGrid>
              <a:tr h="532667">
                <a:tc gridSpan="2">
                  <a:txBody>
                    <a:bodyPr/>
                    <a:lstStyle/>
                    <a:p>
                      <a:pPr marL="0" marR="0" algn="ctr">
                        <a:lnSpc>
                          <a:spcPct val="150000"/>
                        </a:lnSpc>
                        <a:spcBef>
                          <a:spcPts val="0"/>
                        </a:spcBef>
                        <a:spcAft>
                          <a:spcPts val="1000"/>
                        </a:spcAft>
                        <a:tabLst>
                          <a:tab pos="180340" algn="l"/>
                        </a:tabLst>
                      </a:pPr>
                      <a:r>
                        <a:rPr lang="en-US" sz="2000" b="1" dirty="0" err="1">
                          <a:effectLst/>
                        </a:rPr>
                        <a:t>Thông</a:t>
                      </a:r>
                      <a:r>
                        <a:rPr lang="en-US" sz="2000" b="1" dirty="0">
                          <a:effectLst/>
                        </a:rPr>
                        <a:t> tin </a:t>
                      </a:r>
                      <a:r>
                        <a:rPr lang="en-US" sz="2000" b="1" dirty="0" err="1">
                          <a:effectLst/>
                        </a:rPr>
                        <a:t>chung</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marL="0" marR="0" algn="ctr">
                        <a:lnSpc>
                          <a:spcPct val="150000"/>
                        </a:lnSpc>
                        <a:spcBef>
                          <a:spcPts val="0"/>
                        </a:spcBef>
                        <a:spcAft>
                          <a:spcPts val="1000"/>
                        </a:spcAft>
                        <a:tabLst>
                          <a:tab pos="180340" algn="l"/>
                        </a:tabLst>
                      </a:pPr>
                      <a:r>
                        <a:rPr lang="en-US" sz="2000" b="1" dirty="0" err="1">
                          <a:effectLst/>
                        </a:rPr>
                        <a:t>Tần</a:t>
                      </a:r>
                      <a:r>
                        <a:rPr lang="en-US" sz="2000" b="1" dirty="0">
                          <a:effectLst/>
                        </a:rPr>
                        <a:t> </a:t>
                      </a:r>
                      <a:r>
                        <a:rPr lang="en-US" sz="2000" b="1" dirty="0" err="1">
                          <a:effectLst/>
                        </a:rPr>
                        <a:t>số</a:t>
                      </a:r>
                      <a:r>
                        <a:rPr lang="en-US" sz="2000" b="1" dirty="0">
                          <a:effectLst/>
                        </a:rPr>
                        <a:t> (n)</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b="1" dirty="0" err="1">
                          <a:effectLst/>
                        </a:rPr>
                        <a:t>Tỉ</a:t>
                      </a:r>
                      <a:r>
                        <a:rPr lang="en-US" sz="2000" b="1" dirty="0">
                          <a:effectLst/>
                        </a:rPr>
                        <a:t> </a:t>
                      </a:r>
                      <a:r>
                        <a:rPr lang="en-US" sz="2000" b="1" dirty="0" err="1">
                          <a:effectLst/>
                        </a:rPr>
                        <a:t>lệ</a:t>
                      </a: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80395456"/>
                  </a:ext>
                </a:extLst>
              </a:tr>
              <a:tr h="475065">
                <a:tc rowSpan="2">
                  <a:txBody>
                    <a:bodyPr/>
                    <a:lstStyle/>
                    <a:p>
                      <a:pPr marL="0" marR="0" algn="l">
                        <a:lnSpc>
                          <a:spcPct val="150000"/>
                        </a:lnSpc>
                        <a:spcBef>
                          <a:spcPts val="0"/>
                        </a:spcBef>
                        <a:spcAft>
                          <a:spcPts val="1000"/>
                        </a:spcAft>
                        <a:tabLst>
                          <a:tab pos="180340" algn="l"/>
                        </a:tabLst>
                      </a:pPr>
                      <a:r>
                        <a:rPr lang="en-US" sz="2000" b="1" i="0" dirty="0" err="1">
                          <a:effectLst/>
                        </a:rPr>
                        <a:t>Giới</a:t>
                      </a:r>
                      <a:r>
                        <a:rPr lang="en-US" sz="2000" b="1" i="0" dirty="0">
                          <a:effectLst/>
                        </a:rPr>
                        <a:t> </a:t>
                      </a:r>
                      <a:r>
                        <a:rPr lang="en-US" sz="2000" b="1" i="0" dirty="0" err="1">
                          <a:effectLst/>
                        </a:rPr>
                        <a:t>tính</a:t>
                      </a:r>
                      <a:endParaRPr lang="en-U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1000"/>
                        </a:spcAft>
                        <a:tabLst>
                          <a:tab pos="180340" algn="l"/>
                        </a:tabLst>
                      </a:pPr>
                      <a:r>
                        <a:rPr lang="en-US" sz="2000" dirty="0">
                          <a:effectLst/>
                        </a:rPr>
                        <a:t>Nam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399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b="1" dirty="0">
                          <a:effectLst/>
                        </a:rPr>
                        <a:t>78,4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753538700"/>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Nữ</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110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22,6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953000001"/>
                  </a:ext>
                </a:extLst>
              </a:tr>
              <a:tr h="475065">
                <a:tc rowSpan="3">
                  <a:txBody>
                    <a:bodyPr/>
                    <a:lstStyle/>
                    <a:p>
                      <a:pPr marL="0" marR="0" algn="l">
                        <a:lnSpc>
                          <a:spcPct val="150000"/>
                        </a:lnSpc>
                        <a:spcBef>
                          <a:spcPts val="0"/>
                        </a:spcBef>
                        <a:spcAft>
                          <a:spcPts val="1000"/>
                        </a:spcAft>
                        <a:tabLst>
                          <a:tab pos="180340" algn="l"/>
                        </a:tabLst>
                      </a:pPr>
                      <a:r>
                        <a:rPr lang="en-US" sz="2000" b="1" i="0" dirty="0" err="1">
                          <a:effectLst/>
                        </a:rPr>
                        <a:t>Tuổi</a:t>
                      </a:r>
                      <a:endParaRPr lang="en-U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1000"/>
                        </a:spcAft>
                        <a:tabLst>
                          <a:tab pos="180340" algn="l"/>
                        </a:tabLst>
                      </a:pPr>
                      <a:r>
                        <a:rPr lang="en-US" sz="2000" dirty="0">
                          <a:effectLst/>
                        </a:rPr>
                        <a:t>18-29 </a:t>
                      </a:r>
                      <a:r>
                        <a:rPr lang="en-US" sz="2000" dirty="0" err="1">
                          <a:effectLst/>
                        </a:rPr>
                        <a:t>tuổi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56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11,0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62761177"/>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a:effectLst/>
                        </a:rPr>
                        <a:t>30-44 </a:t>
                      </a:r>
                      <a:r>
                        <a:rPr lang="en-US" sz="2000" dirty="0" err="1">
                          <a:effectLst/>
                        </a:rPr>
                        <a:t>tuổi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376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b="1" dirty="0">
                          <a:effectLst/>
                        </a:rPr>
                        <a:t>84,9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2673158847"/>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a:effectLst/>
                        </a:rPr>
                        <a:t>&gt;=45 tuổi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77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15,1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83203255"/>
                  </a:ext>
                </a:extLst>
              </a:tr>
              <a:tr h="475065">
                <a:tc rowSpan="5">
                  <a:txBody>
                    <a:bodyPr/>
                    <a:lstStyle/>
                    <a:p>
                      <a:pPr marL="0" marR="0" algn="l">
                        <a:lnSpc>
                          <a:spcPct val="150000"/>
                        </a:lnSpc>
                        <a:spcBef>
                          <a:spcPts val="0"/>
                        </a:spcBef>
                        <a:spcAft>
                          <a:spcPts val="1000"/>
                        </a:spcAft>
                        <a:tabLst>
                          <a:tab pos="180340" algn="l"/>
                        </a:tabLst>
                      </a:pPr>
                      <a:r>
                        <a:rPr lang="en-US" sz="2000" b="1" i="0" dirty="0" err="1">
                          <a:effectLst/>
                        </a:rPr>
                        <a:t>Trình</a:t>
                      </a:r>
                      <a:r>
                        <a:rPr lang="en-US" sz="2000" b="1" i="0" dirty="0">
                          <a:effectLst/>
                        </a:rPr>
                        <a:t> </a:t>
                      </a:r>
                      <a:r>
                        <a:rPr lang="en-US" sz="2000" b="1" i="0" dirty="0" err="1">
                          <a:effectLst/>
                        </a:rPr>
                        <a:t>độ</a:t>
                      </a:r>
                      <a:r>
                        <a:rPr lang="en-US" sz="2000" b="1" i="0" dirty="0">
                          <a:effectLst/>
                        </a:rPr>
                        <a:t> </a:t>
                      </a:r>
                      <a:r>
                        <a:rPr lang="en-US" sz="2000" b="1" i="0" dirty="0" err="1">
                          <a:effectLst/>
                        </a:rPr>
                        <a:t>học</a:t>
                      </a:r>
                      <a:r>
                        <a:rPr lang="en-US" sz="2000" b="1" i="0" dirty="0">
                          <a:effectLst/>
                        </a:rPr>
                        <a:t> </a:t>
                      </a:r>
                      <a:r>
                        <a:rPr lang="en-US" sz="2000" b="1" i="0" dirty="0" err="1">
                          <a:effectLst/>
                        </a:rPr>
                        <a:t>vấn</a:t>
                      </a:r>
                      <a:endParaRPr lang="en-US" sz="2000" b="1" i="0" dirty="0">
                        <a:effectLst/>
                      </a:endParaRPr>
                    </a:p>
                    <a:p>
                      <a:pPr marL="0" marR="0" algn="l">
                        <a:lnSpc>
                          <a:spcPct val="150000"/>
                        </a:lnSpc>
                        <a:spcBef>
                          <a:spcPts val="0"/>
                        </a:spcBef>
                        <a:spcAft>
                          <a:spcPts val="1000"/>
                        </a:spcAft>
                        <a:tabLst>
                          <a:tab pos="180340" algn="l"/>
                        </a:tabLst>
                      </a:pPr>
                      <a:r>
                        <a:rPr lang="en-US" sz="2000" b="1" i="0" dirty="0">
                          <a:effectLst/>
                        </a:rPr>
                        <a:t> </a:t>
                      </a:r>
                      <a:endParaRPr lang="en-U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just">
                        <a:lnSpc>
                          <a:spcPct val="150000"/>
                        </a:lnSpc>
                        <a:spcBef>
                          <a:spcPts val="0"/>
                        </a:spcBef>
                        <a:spcAft>
                          <a:spcPts val="1000"/>
                        </a:spcAft>
                        <a:tabLst>
                          <a:tab pos="180340" algn="l"/>
                        </a:tabLst>
                      </a:pPr>
                      <a:r>
                        <a:rPr lang="en-US" sz="2000">
                          <a:effectLst/>
                        </a:rPr>
                        <a:t>Mù chữ</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27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15,3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929718565"/>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Cấp</a:t>
                      </a:r>
                      <a:r>
                        <a:rPr lang="en-US" sz="2000" dirty="0">
                          <a:effectLst/>
                        </a:rPr>
                        <a:t> 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a:effectLst/>
                        </a:rPr>
                        <a:t>147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28,9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664220479"/>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Cấp</a:t>
                      </a:r>
                      <a:r>
                        <a:rPr lang="en-US" sz="2000" dirty="0">
                          <a:effectLst/>
                        </a:rPr>
                        <a:t> 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138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27,1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94359016"/>
                  </a:ext>
                </a:extLst>
              </a:tr>
              <a:tr h="47506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Cấp</a:t>
                      </a:r>
                      <a:r>
                        <a:rPr lang="en-US" sz="2000" dirty="0">
                          <a:effectLst/>
                        </a:rPr>
                        <a:t> 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159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b="1" dirty="0">
                          <a:effectLst/>
                        </a:rPr>
                        <a:t>31,2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052603160"/>
                  </a:ext>
                </a:extLst>
              </a:tr>
              <a:tr h="840988">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Đại</a:t>
                      </a:r>
                      <a:r>
                        <a:rPr lang="en-US" sz="2000" dirty="0">
                          <a:effectLst/>
                        </a:rPr>
                        <a:t> </a:t>
                      </a:r>
                      <a:r>
                        <a:rPr lang="en-US" sz="2000" dirty="0" err="1">
                          <a:effectLst/>
                        </a:rPr>
                        <a:t>học</a:t>
                      </a:r>
                      <a:r>
                        <a:rPr lang="en-US" sz="2000" dirty="0">
                          <a:effectLst/>
                        </a:rPr>
                        <a:t>, </a:t>
                      </a:r>
                      <a:r>
                        <a:rPr lang="en-US" sz="2000" dirty="0" err="1">
                          <a:effectLst/>
                        </a:rPr>
                        <a:t>cao</a:t>
                      </a:r>
                      <a:r>
                        <a:rPr lang="en-US" sz="2000" dirty="0">
                          <a:effectLst/>
                        </a:rPr>
                        <a:t> </a:t>
                      </a:r>
                      <a:r>
                        <a:rPr lang="en-US" sz="2000" dirty="0" err="1">
                          <a:effectLst/>
                        </a:rPr>
                        <a:t>đẳng</a:t>
                      </a:r>
                      <a:r>
                        <a:rPr lang="en-US" sz="2000" dirty="0">
                          <a:effectLst/>
                        </a:rPr>
                        <a:t>, </a:t>
                      </a:r>
                      <a:r>
                        <a:rPr lang="en-US" sz="2000" dirty="0" err="1">
                          <a:effectLst/>
                        </a:rPr>
                        <a:t>trung</a:t>
                      </a:r>
                      <a:r>
                        <a:rPr lang="en-US" sz="2000" dirty="0">
                          <a:effectLst/>
                        </a:rPr>
                        <a:t> </a:t>
                      </a:r>
                      <a:r>
                        <a:rPr lang="en-US" sz="2000" dirty="0" err="1">
                          <a:effectLst/>
                        </a:rPr>
                        <a:t>cấp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38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7,5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 xmlns:a16="http://schemas.microsoft.com/office/drawing/2014/main" val="1314251261"/>
                  </a:ext>
                </a:extLst>
              </a:tr>
            </a:tbl>
          </a:graphicData>
        </a:graphic>
      </p:graphicFrame>
      <p:sp>
        <p:nvSpPr>
          <p:cNvPr id="5"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Một</a:t>
            </a:r>
            <a:r>
              <a:rPr lang="en-US" sz="2800" b="1" dirty="0">
                <a:latin typeface="+mn-lt"/>
                <a:cs typeface="Arial" pitchFamily="34" charset="0"/>
              </a:rPr>
              <a:t> </a:t>
            </a:r>
            <a:r>
              <a:rPr lang="en-US" sz="2800" b="1" dirty="0" err="1">
                <a:latin typeface="+mn-lt"/>
                <a:cs typeface="Arial" pitchFamily="34" charset="0"/>
              </a:rPr>
              <a:t>số</a:t>
            </a:r>
            <a:r>
              <a:rPr lang="en-US" sz="2800" b="1" dirty="0">
                <a:latin typeface="+mn-lt"/>
                <a:cs typeface="Arial" pitchFamily="34" charset="0"/>
              </a:rPr>
              <a:t> </a:t>
            </a:r>
            <a:r>
              <a:rPr lang="en-US" sz="2800" b="1" dirty="0" err="1">
                <a:latin typeface="+mn-lt"/>
                <a:cs typeface="Arial" pitchFamily="34" charset="0"/>
              </a:rPr>
              <a:t>đặc</a:t>
            </a:r>
            <a:r>
              <a:rPr lang="en-US" sz="2800" b="1" dirty="0">
                <a:latin typeface="+mn-lt"/>
                <a:cs typeface="Arial" pitchFamily="34" charset="0"/>
              </a:rPr>
              <a:t> </a:t>
            </a:r>
            <a:r>
              <a:rPr lang="en-US" sz="2800" b="1" dirty="0" err="1">
                <a:latin typeface="+mn-lt"/>
                <a:cs typeface="Arial" pitchFamily="34" charset="0"/>
              </a:rPr>
              <a:t>điểm</a:t>
            </a:r>
            <a:r>
              <a:rPr lang="en-US" sz="2800" b="1" dirty="0">
                <a:latin typeface="+mn-lt"/>
                <a:cs typeface="Arial" pitchFamily="34" charset="0"/>
              </a:rPr>
              <a:t> </a:t>
            </a:r>
            <a:r>
              <a:rPr lang="en-US" sz="2800" b="1" dirty="0" err="1">
                <a:latin typeface="+mn-lt"/>
                <a:cs typeface="Arial" pitchFamily="34" charset="0"/>
              </a:rPr>
              <a:t>nhân</a:t>
            </a:r>
            <a:r>
              <a:rPr lang="en-US" sz="2800" b="1" dirty="0">
                <a:latin typeface="+mn-lt"/>
                <a:cs typeface="Arial" pitchFamily="34" charset="0"/>
              </a:rPr>
              <a:t> </a:t>
            </a:r>
            <a:r>
              <a:rPr lang="en-US" sz="2800" b="1" dirty="0" err="1">
                <a:latin typeface="+mn-lt"/>
                <a:cs typeface="Arial" pitchFamily="34" charset="0"/>
              </a:rPr>
              <a:t>khẩu</a:t>
            </a:r>
            <a:r>
              <a:rPr lang="en-US" sz="2800" b="1" dirty="0">
                <a:latin typeface="+mn-lt"/>
                <a:cs typeface="Arial" pitchFamily="34" charset="0"/>
              </a:rPr>
              <a:t> </a:t>
            </a:r>
            <a:r>
              <a:rPr lang="en-US" sz="2800" b="1" dirty="0" err="1">
                <a:latin typeface="+mn-lt"/>
                <a:cs typeface="Arial" pitchFamily="34" charset="0"/>
              </a:rPr>
              <a:t>học</a:t>
            </a:r>
            <a:r>
              <a:rPr lang="en-US" sz="2800" b="1" dirty="0">
                <a:latin typeface="+mn-lt"/>
                <a:cs typeface="Arial" pitchFamily="34" charset="0"/>
              </a:rPr>
              <a:t> </a:t>
            </a:r>
          </a:p>
        </p:txBody>
      </p:sp>
    </p:spTree>
    <p:extLst>
      <p:ext uri="{BB962C8B-B14F-4D97-AF65-F5344CB8AC3E}">
        <p14:creationId xmlns:p14="http://schemas.microsoft.com/office/powerpoint/2010/main" val="1292394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57017289"/>
              </p:ext>
            </p:extLst>
          </p:nvPr>
        </p:nvGraphicFramePr>
        <p:xfrm>
          <a:off x="291230" y="1083500"/>
          <a:ext cx="8583460" cy="5956750"/>
        </p:xfrm>
        <a:graphic>
          <a:graphicData uri="http://schemas.openxmlformats.org/drawingml/2006/table">
            <a:tbl>
              <a:tblPr firstRow="1" firstCol="1" bandRow="1">
                <a:tableStyleId>{9D7B26C5-4107-4FEC-AEDC-1716B250A1EF}</a:tableStyleId>
              </a:tblPr>
              <a:tblGrid>
                <a:gridCol w="2507591">
                  <a:extLst>
                    <a:ext uri="{9D8B030D-6E8A-4147-A177-3AD203B41FA5}">
                      <a16:colId xmlns="" xmlns:a16="http://schemas.microsoft.com/office/drawing/2014/main" val="2952584059"/>
                    </a:ext>
                  </a:extLst>
                </a:gridCol>
                <a:gridCol w="2507591">
                  <a:extLst>
                    <a:ext uri="{9D8B030D-6E8A-4147-A177-3AD203B41FA5}">
                      <a16:colId xmlns="" xmlns:a16="http://schemas.microsoft.com/office/drawing/2014/main" val="4146030061"/>
                    </a:ext>
                  </a:extLst>
                </a:gridCol>
                <a:gridCol w="1784139">
                  <a:extLst>
                    <a:ext uri="{9D8B030D-6E8A-4147-A177-3AD203B41FA5}">
                      <a16:colId xmlns="" xmlns:a16="http://schemas.microsoft.com/office/drawing/2014/main" val="2926990984"/>
                    </a:ext>
                  </a:extLst>
                </a:gridCol>
                <a:gridCol w="1784139">
                  <a:extLst>
                    <a:ext uri="{9D8B030D-6E8A-4147-A177-3AD203B41FA5}">
                      <a16:colId xmlns="" xmlns:a16="http://schemas.microsoft.com/office/drawing/2014/main" val="4041861683"/>
                    </a:ext>
                  </a:extLst>
                </a:gridCol>
              </a:tblGrid>
              <a:tr h="470350">
                <a:tc gridSpan="2">
                  <a:txBody>
                    <a:bodyPr/>
                    <a:lstStyle/>
                    <a:p>
                      <a:pPr marL="0" marR="0" algn="ctr">
                        <a:lnSpc>
                          <a:spcPct val="150000"/>
                        </a:lnSpc>
                        <a:spcBef>
                          <a:spcPts val="0"/>
                        </a:spcBef>
                        <a:spcAft>
                          <a:spcPts val="1000"/>
                        </a:spcAft>
                        <a:tabLst>
                          <a:tab pos="180340" algn="l"/>
                        </a:tabLst>
                      </a:pPr>
                      <a:r>
                        <a:rPr lang="en-US" sz="2000" dirty="0" err="1">
                          <a:effectLst/>
                        </a:rPr>
                        <a:t>Thông</a:t>
                      </a:r>
                      <a:r>
                        <a:rPr lang="en-US" sz="2000" dirty="0">
                          <a:effectLst/>
                        </a:rPr>
                        <a:t> tin </a:t>
                      </a:r>
                      <a:r>
                        <a:rPr lang="en-US" sz="2000" dirty="0" err="1">
                          <a:effectLst/>
                        </a:rPr>
                        <a:t>chung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hMerge="1">
                  <a:txBody>
                    <a:bodyPr/>
                    <a:lstStyle/>
                    <a:p>
                      <a:endParaRPr lang="en-US"/>
                    </a:p>
                  </a:txBody>
                  <a:tcPr/>
                </a:tc>
                <a:tc>
                  <a:txBody>
                    <a:bodyPr/>
                    <a:lstStyle/>
                    <a:p>
                      <a:pPr marL="0" marR="0" algn="ctr">
                        <a:lnSpc>
                          <a:spcPct val="150000"/>
                        </a:lnSpc>
                        <a:spcBef>
                          <a:spcPts val="0"/>
                        </a:spcBef>
                        <a:spcAft>
                          <a:spcPts val="1000"/>
                        </a:spcAft>
                        <a:tabLst>
                          <a:tab pos="180340" algn="l"/>
                        </a:tabLst>
                      </a:pPr>
                      <a:r>
                        <a:rPr lang="en-US" sz="2000" dirty="0" err="1">
                          <a:effectLst/>
                        </a:rPr>
                        <a:t>Tần</a:t>
                      </a:r>
                      <a:r>
                        <a:rPr lang="en-US" sz="2000" dirty="0">
                          <a:effectLst/>
                        </a:rPr>
                        <a:t> </a:t>
                      </a:r>
                      <a:r>
                        <a:rPr lang="en-US" sz="2000" dirty="0" err="1">
                          <a:effectLst/>
                        </a:rPr>
                        <a:t>số</a:t>
                      </a:r>
                      <a:r>
                        <a:rPr lang="en-US" sz="2000" dirty="0">
                          <a:effectLst/>
                        </a:rPr>
                        <a:t> (n)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000" dirty="0" err="1">
                          <a:effectLst/>
                        </a:rPr>
                        <a:t>Tỉ</a:t>
                      </a:r>
                      <a:r>
                        <a:rPr lang="en-US" sz="2000" dirty="0">
                          <a:effectLst/>
                        </a:rPr>
                        <a:t> </a:t>
                      </a:r>
                      <a:r>
                        <a:rPr lang="en-US" sz="2000" dirty="0" err="1">
                          <a:effectLst/>
                        </a:rPr>
                        <a:t>lệ</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extLst>
                  <a:ext uri="{0D108BD9-81ED-4DB2-BD59-A6C34878D82A}">
                    <a16:rowId xmlns="" xmlns:a16="http://schemas.microsoft.com/office/drawing/2014/main" val="1780395456"/>
                  </a:ext>
                </a:extLst>
              </a:tr>
              <a:tr h="423745">
                <a:tc rowSpan="5">
                  <a:txBody>
                    <a:bodyPr/>
                    <a:lstStyle/>
                    <a:p>
                      <a:pPr marL="0" marR="0" algn="l">
                        <a:lnSpc>
                          <a:spcPct val="150000"/>
                        </a:lnSpc>
                        <a:spcBef>
                          <a:spcPts val="0"/>
                        </a:spcBef>
                        <a:spcAft>
                          <a:spcPts val="1000"/>
                        </a:spcAft>
                        <a:tabLst>
                          <a:tab pos="180340" algn="l"/>
                        </a:tabLst>
                      </a:pPr>
                      <a:r>
                        <a:rPr lang="en-US" sz="2000" dirty="0" err="1">
                          <a:effectLst/>
                        </a:rPr>
                        <a:t>Tình</a:t>
                      </a:r>
                      <a:r>
                        <a:rPr lang="en-US" sz="2000" dirty="0">
                          <a:effectLst/>
                        </a:rPr>
                        <a:t> </a:t>
                      </a:r>
                      <a:r>
                        <a:rPr lang="en-US" sz="2000" dirty="0" err="1">
                          <a:effectLst/>
                        </a:rPr>
                        <a:t>trạng</a:t>
                      </a:r>
                      <a:r>
                        <a:rPr lang="en-US" sz="2000" dirty="0">
                          <a:effectLst/>
                        </a:rPr>
                        <a:t> </a:t>
                      </a:r>
                      <a:r>
                        <a:rPr lang="en-US" sz="2000" dirty="0" err="1">
                          <a:effectLst/>
                        </a:rPr>
                        <a:t>hôn</a:t>
                      </a:r>
                      <a:r>
                        <a:rPr lang="en-US" sz="2000" dirty="0">
                          <a:effectLst/>
                        </a:rPr>
                        <a:t> </a:t>
                      </a:r>
                      <a:r>
                        <a:rPr lang="en-US" sz="2000" dirty="0" err="1">
                          <a:effectLst/>
                        </a:rPr>
                        <a:t>nhân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B w="12700" cap="flat" cmpd="sng" algn="ctr">
                      <a:solidFill>
                        <a:schemeClr val="tx1"/>
                      </a:solidFill>
                      <a:prstDash val="solid"/>
                      <a:round/>
                      <a:headEnd type="none" w="med" len="med"/>
                      <a:tailEnd type="none" w="med" len="med"/>
                    </a:lnB>
                    <a:noFill/>
                  </a:tcPr>
                </a:tc>
                <a:tc>
                  <a:txBody>
                    <a:bodyPr/>
                    <a:lstStyle/>
                    <a:p>
                      <a:pPr marL="0" marR="0" algn="just">
                        <a:lnSpc>
                          <a:spcPct val="150000"/>
                        </a:lnSpc>
                        <a:spcBef>
                          <a:spcPts val="0"/>
                        </a:spcBef>
                        <a:spcAft>
                          <a:spcPts val="1000"/>
                        </a:spcAft>
                        <a:tabLst>
                          <a:tab pos="180340" algn="l"/>
                        </a:tabLst>
                      </a:pPr>
                      <a:r>
                        <a:rPr lang="en-US" sz="2000" dirty="0" err="1">
                          <a:effectLst/>
                        </a:rPr>
                        <a:t>Chưa</a:t>
                      </a:r>
                      <a:r>
                        <a:rPr lang="en-US" sz="2000" dirty="0">
                          <a:effectLst/>
                        </a:rPr>
                        <a:t> </a:t>
                      </a:r>
                      <a:r>
                        <a:rPr lang="en-US" sz="2000" dirty="0" err="1">
                          <a:effectLst/>
                        </a:rPr>
                        <a:t>kết</a:t>
                      </a:r>
                      <a:r>
                        <a:rPr lang="en-US" sz="2000" dirty="0">
                          <a:effectLst/>
                        </a:rPr>
                        <a:t> </a:t>
                      </a:r>
                      <a:r>
                        <a:rPr lang="en-US" sz="2000" dirty="0" err="1">
                          <a:effectLst/>
                        </a:rPr>
                        <a:t>hôn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dirty="0">
                          <a:effectLst/>
                        </a:rPr>
                        <a:t>144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dirty="0">
                          <a:effectLst/>
                        </a:rPr>
                        <a:t>28,3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extLst>
                  <a:ext uri="{0D108BD9-81ED-4DB2-BD59-A6C34878D82A}">
                    <a16:rowId xmlns="" xmlns:a16="http://schemas.microsoft.com/office/drawing/2014/main" val="2283397475"/>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Đã</a:t>
                      </a:r>
                      <a:r>
                        <a:rPr lang="en-US" sz="2000" dirty="0">
                          <a:effectLst/>
                        </a:rPr>
                        <a:t> </a:t>
                      </a:r>
                      <a:r>
                        <a:rPr lang="en-US" sz="2000" dirty="0" err="1">
                          <a:effectLst/>
                        </a:rPr>
                        <a:t>kết</a:t>
                      </a:r>
                      <a:r>
                        <a:rPr lang="en-US" sz="2000" dirty="0">
                          <a:effectLst/>
                        </a:rPr>
                        <a:t> </a:t>
                      </a:r>
                      <a:r>
                        <a:rPr lang="en-US" sz="2000" dirty="0" err="1">
                          <a:effectLst/>
                        </a:rPr>
                        <a:t>hôn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a:effectLst/>
                        </a:rPr>
                        <a:t>259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b="1" dirty="0">
                          <a:effectLst/>
                        </a:rPr>
                        <a:t>50,9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extLst>
                  <a:ext uri="{0D108BD9-81ED-4DB2-BD59-A6C34878D82A}">
                    <a16:rowId xmlns="" xmlns:a16="http://schemas.microsoft.com/office/drawing/2014/main" val="4160381947"/>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a:effectLst/>
                        </a:rPr>
                        <a:t>Li </a:t>
                      </a:r>
                      <a:r>
                        <a:rPr lang="en-US" sz="2000" dirty="0" err="1">
                          <a:effectLst/>
                        </a:rPr>
                        <a:t>dị</a:t>
                      </a:r>
                      <a:r>
                        <a:rPr lang="en-US" sz="2000" dirty="0">
                          <a:effectLst/>
                        </a:rPr>
                        <a:t>/ Ly </a:t>
                      </a:r>
                      <a:r>
                        <a:rPr lang="en-US" sz="2000" dirty="0" err="1">
                          <a:effectLst/>
                        </a:rPr>
                        <a:t>thân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a:effectLst/>
                        </a:rPr>
                        <a:t>86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a:effectLst/>
                        </a:rPr>
                        <a:t>16,9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extLst>
                  <a:ext uri="{0D108BD9-81ED-4DB2-BD59-A6C34878D82A}">
                    <a16:rowId xmlns="" xmlns:a16="http://schemas.microsoft.com/office/drawing/2014/main" val="742164513"/>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Góa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dirty="0">
                          <a:effectLst/>
                        </a:rPr>
                        <a:t>14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a:effectLst/>
                        </a:rPr>
                        <a:t>2,8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extLst>
                  <a:ext uri="{0D108BD9-81ED-4DB2-BD59-A6C34878D82A}">
                    <a16:rowId xmlns="" xmlns:a16="http://schemas.microsoft.com/office/drawing/2014/main" val="2432612259"/>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Khác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rPr>
                        <a:t>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rPr>
                        <a:t>1,2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40316649"/>
                  </a:ext>
                </a:extLst>
              </a:tr>
              <a:tr h="423745">
                <a:tc rowSpan="3">
                  <a:txBody>
                    <a:bodyPr/>
                    <a:lstStyle/>
                    <a:p>
                      <a:pPr marL="0" marR="0" algn="l">
                        <a:lnSpc>
                          <a:spcPct val="150000"/>
                        </a:lnSpc>
                        <a:spcBef>
                          <a:spcPts val="0"/>
                        </a:spcBef>
                        <a:spcAft>
                          <a:spcPts val="1000"/>
                        </a:spcAft>
                        <a:tabLst>
                          <a:tab pos="180340" algn="l"/>
                        </a:tabLst>
                      </a:pPr>
                      <a:r>
                        <a:rPr lang="en-US" sz="2000" dirty="0">
                          <a:effectLst/>
                        </a:rPr>
                        <a:t>Thu </a:t>
                      </a:r>
                      <a:r>
                        <a:rPr lang="en-US" sz="2000" dirty="0" err="1">
                          <a:effectLst/>
                        </a:rPr>
                        <a:t>nhập</a:t>
                      </a:r>
                      <a:r>
                        <a:rPr lang="en-US" sz="2000" dirty="0">
                          <a:effectLst/>
                        </a:rPr>
                        <a:t> </a:t>
                      </a:r>
                      <a:r>
                        <a:rPr lang="en-US" sz="2000" dirty="0" err="1">
                          <a:effectLst/>
                        </a:rPr>
                        <a:t>hàng</a:t>
                      </a:r>
                      <a:r>
                        <a:rPr lang="en-US" sz="2000" dirty="0">
                          <a:effectLst/>
                        </a:rPr>
                        <a:t> </a:t>
                      </a:r>
                      <a:r>
                        <a:rPr lang="en-US" sz="2000" dirty="0" err="1">
                          <a:effectLst/>
                        </a:rPr>
                        <a:t>tháng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1000"/>
                        </a:spcAft>
                        <a:tabLst>
                          <a:tab pos="180340" algn="l"/>
                        </a:tabLst>
                      </a:pPr>
                      <a:r>
                        <a:rPr lang="en-US" sz="2000" dirty="0" err="1">
                          <a:effectLst/>
                        </a:rPr>
                        <a:t>Dưới</a:t>
                      </a:r>
                      <a:r>
                        <a:rPr lang="en-US" sz="2000" dirty="0">
                          <a:effectLst/>
                        </a:rPr>
                        <a:t> 3 </a:t>
                      </a:r>
                      <a:r>
                        <a:rPr lang="en-US" sz="2000" dirty="0" err="1">
                          <a:effectLst/>
                        </a:rPr>
                        <a:t>triệu</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000" dirty="0">
                          <a:effectLst/>
                        </a:rPr>
                        <a:t>111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000">
                          <a:effectLst/>
                        </a:rPr>
                        <a:t>21,8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tcPr>
                </a:tc>
                <a:extLst>
                  <a:ext uri="{0D108BD9-81ED-4DB2-BD59-A6C34878D82A}">
                    <a16:rowId xmlns="" xmlns:a16="http://schemas.microsoft.com/office/drawing/2014/main" val="1168745850"/>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Từ</a:t>
                      </a:r>
                      <a:r>
                        <a:rPr lang="en-US" sz="2000" dirty="0">
                          <a:effectLst/>
                        </a:rPr>
                        <a:t> 3-6triệu</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dirty="0">
                          <a:effectLst/>
                        </a:rPr>
                        <a:t>260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b="1" dirty="0">
                          <a:effectLst/>
                        </a:rPr>
                        <a:t>51,1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extLst>
                  <a:ext uri="{0D108BD9-81ED-4DB2-BD59-A6C34878D82A}">
                    <a16:rowId xmlns="" xmlns:a16="http://schemas.microsoft.com/office/drawing/2014/main" val="3549546217"/>
                  </a:ext>
                </a:extLst>
              </a:tr>
              <a:tr h="423745">
                <a:tc vMerge="1">
                  <a:txBody>
                    <a:bodyPr/>
                    <a:lstStyle/>
                    <a:p>
                      <a:endParaRPr lang="en-US"/>
                    </a:p>
                  </a:txBody>
                  <a:tcPr/>
                </a:tc>
                <a:tc>
                  <a:txBody>
                    <a:bodyPr/>
                    <a:lstStyle/>
                    <a:p>
                      <a:pPr marL="0" marR="0" algn="just">
                        <a:lnSpc>
                          <a:spcPct val="150000"/>
                        </a:lnSpc>
                        <a:spcBef>
                          <a:spcPts val="0"/>
                        </a:spcBef>
                        <a:spcAft>
                          <a:spcPts val="1000"/>
                        </a:spcAft>
                        <a:tabLst>
                          <a:tab pos="180340" algn="l"/>
                        </a:tabLst>
                      </a:pPr>
                      <a:r>
                        <a:rPr lang="en-US" sz="2000" dirty="0" err="1">
                          <a:effectLst/>
                        </a:rPr>
                        <a:t>Trên</a:t>
                      </a:r>
                      <a:r>
                        <a:rPr lang="en-US" sz="2000" dirty="0">
                          <a:effectLst/>
                        </a:rPr>
                        <a:t> 6 </a:t>
                      </a:r>
                      <a:r>
                        <a:rPr lang="en-US" sz="2000" dirty="0" err="1">
                          <a:effectLst/>
                        </a:rPr>
                        <a:t>triệu</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138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27,1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537050174"/>
                  </a:ext>
                </a:extLst>
              </a:tr>
              <a:tr h="423745">
                <a:tc rowSpan="4">
                  <a:txBody>
                    <a:bodyPr/>
                    <a:lstStyle/>
                    <a:p>
                      <a:pPr marL="0" marR="0" algn="l">
                        <a:lnSpc>
                          <a:spcPct val="150000"/>
                        </a:lnSpc>
                        <a:spcBef>
                          <a:spcPts val="0"/>
                        </a:spcBef>
                        <a:spcAft>
                          <a:spcPts val="1000"/>
                        </a:spcAft>
                        <a:tabLst>
                          <a:tab pos="180340" algn="l"/>
                        </a:tabLst>
                      </a:pPr>
                      <a:r>
                        <a:rPr lang="en-US" sz="2000" dirty="0" err="1">
                          <a:effectLst/>
                        </a:rPr>
                        <a:t>Nơi</a:t>
                      </a:r>
                      <a:r>
                        <a:rPr lang="en-US" sz="2000" baseline="0" dirty="0">
                          <a:effectLst/>
                        </a:rPr>
                        <a:t> </a:t>
                      </a:r>
                      <a:r>
                        <a:rPr lang="en-US" sz="2000" baseline="0" dirty="0" err="1">
                          <a:effectLst/>
                        </a:rPr>
                        <a:t>thường</a:t>
                      </a:r>
                      <a:r>
                        <a:rPr lang="en-US" sz="2000" baseline="0" dirty="0">
                          <a:effectLst/>
                        </a:rPr>
                        <a:t> </a:t>
                      </a:r>
                      <a:r>
                        <a:rPr lang="en-US" sz="2000" baseline="0" dirty="0" err="1">
                          <a:effectLst/>
                        </a:rPr>
                        <a:t>xuyên</a:t>
                      </a:r>
                      <a:r>
                        <a:rPr lang="en-US" sz="2000" baseline="0" dirty="0">
                          <a:effectLst/>
                        </a:rPr>
                        <a:t> </a:t>
                      </a:r>
                      <a:r>
                        <a:rPr lang="en-US" sz="2000" baseline="0" dirty="0" err="1">
                          <a:effectLst/>
                        </a:rPr>
                        <a:t>ngủ</a:t>
                      </a:r>
                      <a:r>
                        <a:rPr lang="en-US" sz="2000" baseline="0" dirty="0">
                          <a:effectLst/>
                        </a:rPr>
                        <a:t> qua </a:t>
                      </a:r>
                      <a:r>
                        <a:rPr lang="en-US" sz="2000" baseline="0" dirty="0" err="1">
                          <a:effectLst/>
                        </a:rPr>
                        <a:t>đêm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algn="just">
                        <a:lnSpc>
                          <a:spcPct val="150000"/>
                        </a:lnSpc>
                        <a:spcBef>
                          <a:spcPts val="0"/>
                        </a:spcBef>
                        <a:spcAft>
                          <a:spcPts val="1000"/>
                        </a:spcAft>
                        <a:tabLst>
                          <a:tab pos="180340" algn="l"/>
                        </a:tabLst>
                      </a:pPr>
                      <a:r>
                        <a:rPr lang="en-US" sz="2000" dirty="0" err="1">
                          <a:effectLst/>
                        </a:rPr>
                        <a:t>Nhà</a:t>
                      </a:r>
                      <a:r>
                        <a:rPr lang="en-US" sz="2000" baseline="0" dirty="0">
                          <a:effectLst/>
                        </a:rPr>
                        <a:t> </a:t>
                      </a:r>
                      <a:r>
                        <a:rPr lang="en-US" sz="2000" baseline="0" dirty="0" err="1">
                          <a:effectLst/>
                        </a:rPr>
                        <a:t>riêng</a:t>
                      </a:r>
                      <a:r>
                        <a:rPr lang="en-US" sz="2000" baseline="0" dirty="0">
                          <a:effectLst/>
                        </a:rPr>
                        <a:t> </a:t>
                      </a:r>
                      <a:r>
                        <a:rPr lang="en-US" sz="2000" baseline="0" dirty="0" err="1">
                          <a:effectLst/>
                        </a:rPr>
                        <a:t>đối</a:t>
                      </a:r>
                      <a:r>
                        <a:rPr lang="en-US" sz="2000" baseline="0" dirty="0">
                          <a:effectLst/>
                        </a:rPr>
                        <a:t> </a:t>
                      </a:r>
                      <a:r>
                        <a:rPr lang="en-US" sz="2000" baseline="0" dirty="0" err="1">
                          <a:effectLst/>
                        </a:rPr>
                        <a:t>tượng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noFill/>
                  </a:tcPr>
                </a:tc>
                <a:tc>
                  <a:txBody>
                    <a:bodyPr/>
                    <a:lstStyle/>
                    <a:p>
                      <a:pPr marL="0" marR="0" algn="ctr">
                        <a:lnSpc>
                          <a:spcPct val="150000"/>
                        </a:lnSpc>
                        <a:spcBef>
                          <a:spcPts val="0"/>
                        </a:spcBef>
                        <a:spcAft>
                          <a:spcPts val="1000"/>
                        </a:spcAft>
                        <a:tabLst>
                          <a:tab pos="180340" algn="l"/>
                        </a:tabLst>
                      </a:pPr>
                      <a:r>
                        <a:rPr lang="en-US" sz="2000" dirty="0">
                          <a:effectLst/>
                        </a:rPr>
                        <a:t>300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noFill/>
                  </a:tcPr>
                </a:tc>
                <a:tc>
                  <a:txBody>
                    <a:bodyPr/>
                    <a:lstStyle/>
                    <a:p>
                      <a:pPr marL="0" marR="0" algn="ctr">
                        <a:lnSpc>
                          <a:spcPct val="150000"/>
                        </a:lnSpc>
                        <a:spcBef>
                          <a:spcPts val="0"/>
                        </a:spcBef>
                        <a:spcAft>
                          <a:spcPts val="1000"/>
                        </a:spcAft>
                        <a:tabLst>
                          <a:tab pos="180340" algn="l"/>
                        </a:tabLst>
                      </a:pPr>
                      <a:r>
                        <a:rPr lang="en-US" sz="2000" b="1" dirty="0">
                          <a:effectLst/>
                        </a:rPr>
                        <a:t>59,1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solidFill>
                        <a:schemeClr val="tx1"/>
                      </a:solidFill>
                      <a:prstDash val="solid"/>
                      <a:round/>
                      <a:headEnd type="none" w="med" len="med"/>
                      <a:tailEnd type="none" w="med" len="med"/>
                    </a:lnT>
                    <a:noFill/>
                  </a:tcPr>
                </a:tc>
                <a:extLst>
                  <a:ext uri="{0D108BD9-81ED-4DB2-BD59-A6C34878D82A}">
                    <a16:rowId xmlns="" xmlns:a16="http://schemas.microsoft.com/office/drawing/2014/main" val="3697677754"/>
                  </a:ext>
                </a:extLst>
              </a:tr>
              <a:tr h="423745">
                <a:tc vMerge="1">
                  <a:txBody>
                    <a:bodyPr/>
                    <a:lstStyle/>
                    <a:p>
                      <a:pPr marL="0" marR="0" algn="l">
                        <a:lnSpc>
                          <a:spcPct val="150000"/>
                        </a:lnSpc>
                        <a:spcBef>
                          <a:spcPts val="0"/>
                        </a:spcBef>
                        <a:spcAft>
                          <a:spcPts val="1000"/>
                        </a:spcAft>
                        <a:tabLst>
                          <a:tab pos="18034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just">
                        <a:lnSpc>
                          <a:spcPct val="150000"/>
                        </a:lnSpc>
                        <a:spcBef>
                          <a:spcPts val="0"/>
                        </a:spcBef>
                        <a:spcAft>
                          <a:spcPts val="1000"/>
                        </a:spcAft>
                        <a:tabLst>
                          <a:tab pos="180340" algn="l"/>
                        </a:tabLst>
                      </a:pPr>
                      <a:r>
                        <a:rPr lang="en-US" sz="2000" dirty="0" err="1">
                          <a:effectLst/>
                        </a:rPr>
                        <a:t>Nhà</a:t>
                      </a:r>
                      <a:r>
                        <a:rPr lang="en-US" sz="2000" baseline="0" dirty="0">
                          <a:effectLst/>
                        </a:rPr>
                        <a:t> </a:t>
                      </a:r>
                      <a:r>
                        <a:rPr lang="en-US" sz="2000" baseline="0" dirty="0" err="1">
                          <a:effectLst/>
                        </a:rPr>
                        <a:t>thuê</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dirty="0">
                          <a:effectLst/>
                        </a:rPr>
                        <a:t>82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ctr">
                        <a:lnSpc>
                          <a:spcPct val="150000"/>
                        </a:lnSpc>
                        <a:spcBef>
                          <a:spcPts val="0"/>
                        </a:spcBef>
                        <a:spcAft>
                          <a:spcPts val="1000"/>
                        </a:spcAft>
                        <a:tabLst>
                          <a:tab pos="180340" algn="l"/>
                        </a:tabLst>
                      </a:pPr>
                      <a:r>
                        <a:rPr lang="en-US" sz="2000" dirty="0">
                          <a:effectLst/>
                        </a:rPr>
                        <a:t>16,1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extLst>
                  <a:ext uri="{0D108BD9-81ED-4DB2-BD59-A6C34878D82A}">
                    <a16:rowId xmlns="" xmlns:a16="http://schemas.microsoft.com/office/drawing/2014/main" val="3235751530"/>
                  </a:ext>
                </a:extLst>
              </a:tr>
              <a:tr h="423745">
                <a:tc vMerge="1">
                  <a:txBody>
                    <a:bodyPr/>
                    <a:lstStyle/>
                    <a:p>
                      <a:pPr marL="0" marR="0" algn="l">
                        <a:lnSpc>
                          <a:spcPct val="150000"/>
                        </a:lnSpc>
                        <a:spcBef>
                          <a:spcPts val="0"/>
                        </a:spcBef>
                        <a:spcAft>
                          <a:spcPts val="1000"/>
                        </a:spcAft>
                        <a:tabLst>
                          <a:tab pos="18034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just">
                        <a:lnSpc>
                          <a:spcPct val="150000"/>
                        </a:lnSpc>
                        <a:spcBef>
                          <a:spcPts val="0"/>
                        </a:spcBef>
                        <a:spcAft>
                          <a:spcPts val="1000"/>
                        </a:spcAft>
                        <a:tabLst>
                          <a:tab pos="180340" algn="l"/>
                        </a:tabLst>
                      </a:pPr>
                      <a:r>
                        <a:rPr lang="en-US" sz="2000" err="1">
                          <a:effectLst/>
                        </a:rPr>
                        <a:t>Gia</a:t>
                      </a:r>
                      <a:r>
                        <a:rPr lang="en-US" sz="2000">
                          <a:effectLst/>
                        </a:rPr>
                        <a:t> </a:t>
                      </a:r>
                      <a:r>
                        <a:rPr lang="en-US" sz="2000" smtClean="0">
                          <a:effectLst/>
                        </a:rPr>
                        <a:t>đình/họ</a:t>
                      </a:r>
                      <a:r>
                        <a:rPr lang="en-US" sz="2000" baseline="0" smtClean="0">
                          <a:effectLst/>
                        </a:rPr>
                        <a:t> </a:t>
                      </a:r>
                      <a:r>
                        <a:rPr lang="en-US" sz="2000" baseline="0" dirty="0" err="1">
                          <a:effectLst/>
                        </a:rPr>
                        <a:t>hàng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dirty="0">
                          <a:effectLst/>
                        </a:rPr>
                        <a:t>111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tc>
                  <a:txBody>
                    <a:bodyPr/>
                    <a:lstStyle/>
                    <a:p>
                      <a:pPr marL="0" marR="0" algn="ctr">
                        <a:lnSpc>
                          <a:spcPct val="150000"/>
                        </a:lnSpc>
                        <a:spcBef>
                          <a:spcPts val="0"/>
                        </a:spcBef>
                        <a:spcAft>
                          <a:spcPts val="1000"/>
                        </a:spcAft>
                        <a:tabLst>
                          <a:tab pos="180340" algn="l"/>
                        </a:tabLst>
                      </a:pPr>
                      <a:r>
                        <a:rPr lang="en-US" sz="2000" dirty="0">
                          <a:effectLst/>
                        </a:rPr>
                        <a:t>21,6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oFill/>
                  </a:tcPr>
                </a:tc>
                <a:extLst>
                  <a:ext uri="{0D108BD9-81ED-4DB2-BD59-A6C34878D82A}">
                    <a16:rowId xmlns="" xmlns:a16="http://schemas.microsoft.com/office/drawing/2014/main" val="3997444325"/>
                  </a:ext>
                </a:extLst>
              </a:tr>
              <a:tr h="423745">
                <a:tc vMerge="1">
                  <a:txBody>
                    <a:bodyPr/>
                    <a:lstStyle/>
                    <a:p>
                      <a:pPr marL="0" marR="0" algn="l">
                        <a:lnSpc>
                          <a:spcPct val="150000"/>
                        </a:lnSpc>
                        <a:spcBef>
                          <a:spcPts val="0"/>
                        </a:spcBef>
                        <a:spcAft>
                          <a:spcPts val="1000"/>
                        </a:spcAft>
                        <a:tabLst>
                          <a:tab pos="18034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tc>
                <a:tc>
                  <a:txBody>
                    <a:bodyPr/>
                    <a:lstStyle/>
                    <a:p>
                      <a:pPr marL="0" marR="0" algn="just">
                        <a:lnSpc>
                          <a:spcPct val="150000"/>
                        </a:lnSpc>
                        <a:spcBef>
                          <a:spcPts val="0"/>
                        </a:spcBef>
                        <a:spcAft>
                          <a:spcPts val="1000"/>
                        </a:spcAft>
                        <a:tabLst>
                          <a:tab pos="180340" algn="l"/>
                        </a:tabLst>
                      </a:pPr>
                      <a:r>
                        <a:rPr lang="en-US" sz="2000" dirty="0" err="1">
                          <a:effectLst/>
                        </a:rPr>
                        <a:t>Khác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no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rPr>
                        <a:t>13,2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B w="12700" cap="flat" cmpd="sng" algn="ctr">
                      <a:noFill/>
                      <a:prstDash val="solid"/>
                      <a:round/>
                      <a:headEnd type="none" w="med" len="med"/>
                      <a:tailEnd type="none" w="med" len="med"/>
                    </a:lnB>
                  </a:tcPr>
                </a:tc>
                <a:extLst>
                  <a:ext uri="{0D108BD9-81ED-4DB2-BD59-A6C34878D82A}">
                    <a16:rowId xmlns="" xmlns:a16="http://schemas.microsoft.com/office/drawing/2014/main" val="2647333099"/>
                  </a:ext>
                </a:extLst>
              </a:tr>
            </a:tbl>
          </a:graphicData>
        </a:graphic>
      </p:graphicFrame>
      <p:sp>
        <p:nvSpPr>
          <p:cNvPr id="5"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Một</a:t>
            </a:r>
            <a:r>
              <a:rPr lang="en-US" sz="2800" b="1" dirty="0">
                <a:latin typeface="+mn-lt"/>
                <a:cs typeface="Arial" pitchFamily="34" charset="0"/>
              </a:rPr>
              <a:t> </a:t>
            </a:r>
            <a:r>
              <a:rPr lang="en-US" sz="2800" b="1" dirty="0" err="1">
                <a:latin typeface="+mn-lt"/>
                <a:cs typeface="Arial" pitchFamily="34" charset="0"/>
              </a:rPr>
              <a:t>số</a:t>
            </a:r>
            <a:r>
              <a:rPr lang="en-US" sz="2800" b="1" dirty="0">
                <a:latin typeface="+mn-lt"/>
                <a:cs typeface="Arial" pitchFamily="34" charset="0"/>
              </a:rPr>
              <a:t> </a:t>
            </a:r>
            <a:r>
              <a:rPr lang="en-US" sz="2800" b="1" dirty="0" err="1">
                <a:latin typeface="+mn-lt"/>
                <a:cs typeface="Arial" pitchFamily="34" charset="0"/>
              </a:rPr>
              <a:t>đặc</a:t>
            </a:r>
            <a:r>
              <a:rPr lang="en-US" sz="2800" b="1" dirty="0">
                <a:latin typeface="+mn-lt"/>
                <a:cs typeface="Arial" pitchFamily="34" charset="0"/>
              </a:rPr>
              <a:t> </a:t>
            </a:r>
            <a:r>
              <a:rPr lang="en-US" sz="2800" b="1" dirty="0" err="1">
                <a:latin typeface="+mn-lt"/>
                <a:cs typeface="Arial" pitchFamily="34" charset="0"/>
              </a:rPr>
              <a:t>điểm</a:t>
            </a:r>
            <a:r>
              <a:rPr lang="en-US" sz="2800" b="1" dirty="0">
                <a:latin typeface="+mn-lt"/>
                <a:cs typeface="Arial" pitchFamily="34" charset="0"/>
              </a:rPr>
              <a:t> </a:t>
            </a:r>
            <a:r>
              <a:rPr lang="en-US" sz="2800" b="1" dirty="0" err="1">
                <a:latin typeface="+mn-lt"/>
                <a:cs typeface="Arial" pitchFamily="34" charset="0"/>
              </a:rPr>
              <a:t>nhân</a:t>
            </a:r>
            <a:r>
              <a:rPr lang="en-US" sz="2800" b="1" dirty="0">
                <a:latin typeface="+mn-lt"/>
                <a:cs typeface="Arial" pitchFamily="34" charset="0"/>
              </a:rPr>
              <a:t> </a:t>
            </a:r>
            <a:r>
              <a:rPr lang="en-US" sz="2800" b="1" dirty="0" err="1">
                <a:latin typeface="+mn-lt"/>
                <a:cs typeface="Arial" pitchFamily="34" charset="0"/>
              </a:rPr>
              <a:t>khẩu</a:t>
            </a:r>
            <a:r>
              <a:rPr lang="en-US" sz="2800" b="1" dirty="0">
                <a:latin typeface="+mn-lt"/>
                <a:cs typeface="Arial" pitchFamily="34" charset="0"/>
              </a:rPr>
              <a:t> </a:t>
            </a:r>
            <a:r>
              <a:rPr lang="en-US" sz="2800" b="1" dirty="0" err="1">
                <a:latin typeface="+mn-lt"/>
                <a:cs typeface="Arial" pitchFamily="34" charset="0"/>
              </a:rPr>
              <a:t>học</a:t>
            </a:r>
            <a:r>
              <a:rPr lang="en-US" sz="2800" b="1" dirty="0">
                <a:latin typeface="+mn-lt"/>
                <a:cs typeface="Arial" pitchFamily="34" charset="0"/>
              </a:rPr>
              <a:t> </a:t>
            </a:r>
          </a:p>
        </p:txBody>
      </p:sp>
    </p:spTree>
    <p:extLst>
      <p:ext uri="{BB962C8B-B14F-4D97-AF65-F5344CB8AC3E}">
        <p14:creationId xmlns:p14="http://schemas.microsoft.com/office/powerpoint/2010/main" val="2474405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257654653"/>
              </p:ext>
            </p:extLst>
          </p:nvPr>
        </p:nvGraphicFramePr>
        <p:xfrm>
          <a:off x="457200" y="1104900"/>
          <a:ext cx="8296940" cy="5494374"/>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438869" cy="592261"/>
          </a:xfrm>
        </p:spPr>
        <p:txBody>
          <a:bodyPr>
            <a:normAutofit fontScale="90000"/>
          </a:bodyPr>
          <a:lstStyle/>
          <a:p>
            <a:pPr algn="ctr"/>
            <a:r>
              <a:rPr lang="en-US" sz="2800" b="1" dirty="0" err="1">
                <a:latin typeface="+mn-lt"/>
                <a:cs typeface="Arial" pitchFamily="34" charset="0"/>
              </a:rPr>
              <a:t>Tỷ</a:t>
            </a:r>
            <a:r>
              <a:rPr lang="en-US" sz="2800" b="1" dirty="0">
                <a:latin typeface="+mn-lt"/>
                <a:cs typeface="Arial" pitchFamily="34" charset="0"/>
              </a:rPr>
              <a:t> </a:t>
            </a:r>
            <a:r>
              <a:rPr lang="en-US" sz="2800" b="1" dirty="0" err="1">
                <a:latin typeface="+mn-lt"/>
                <a:cs typeface="Arial" pitchFamily="34" charset="0"/>
              </a:rPr>
              <a:t>lệ</a:t>
            </a:r>
            <a:r>
              <a:rPr lang="en-US" sz="2800" b="1" dirty="0">
                <a:latin typeface="+mn-lt"/>
                <a:cs typeface="Arial" pitchFamily="34" charset="0"/>
              </a:rPr>
              <a:t> % </a:t>
            </a:r>
            <a:r>
              <a:rPr lang="en-US" sz="2800" b="1" dirty="0" err="1">
                <a:latin typeface="+mn-lt"/>
                <a:cs typeface="Arial" pitchFamily="34" charset="0"/>
              </a:rPr>
              <a:t>các</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có</a:t>
            </a:r>
            <a:r>
              <a:rPr lang="en-US" sz="2800" b="1" dirty="0">
                <a:latin typeface="+mn-lt"/>
                <a:cs typeface="Arial" pitchFamily="34" charset="0"/>
              </a:rPr>
              <a:t> </a:t>
            </a:r>
            <a:r>
              <a:rPr lang="en-US" sz="2800" b="1" dirty="0" err="1">
                <a:latin typeface="+mn-lt"/>
                <a:cs typeface="Arial" pitchFamily="34" charset="0"/>
              </a:rPr>
              <a:t>hành</a:t>
            </a:r>
            <a:r>
              <a:rPr lang="en-US" sz="2800" b="1" dirty="0">
                <a:latin typeface="+mn-lt"/>
                <a:cs typeface="Arial" pitchFamily="34" charset="0"/>
              </a:rPr>
              <a:t> vi </a:t>
            </a:r>
            <a:r>
              <a:rPr lang="en-US" sz="2800" b="1" dirty="0" err="1">
                <a:latin typeface="+mn-lt"/>
                <a:cs typeface="Arial" pitchFamily="34" charset="0"/>
              </a:rPr>
              <a:t>nguy</a:t>
            </a:r>
            <a:r>
              <a:rPr lang="en-US" sz="2800" b="1" dirty="0">
                <a:latin typeface="+mn-lt"/>
                <a:cs typeface="Arial" pitchFamily="34" charset="0"/>
              </a:rPr>
              <a:t> </a:t>
            </a:r>
            <a:r>
              <a:rPr lang="en-US" sz="2800" b="1" dirty="0" err="1">
                <a:latin typeface="+mn-lt"/>
                <a:cs typeface="Arial" pitchFamily="34" charset="0"/>
              </a:rPr>
              <a:t>cơ</a:t>
            </a:r>
            <a:r>
              <a:rPr lang="en-US" sz="2800" b="1" dirty="0">
                <a:latin typeface="+mn-lt"/>
                <a:cs typeface="Arial" pitchFamily="34" charset="0"/>
              </a:rPr>
              <a:t> </a:t>
            </a:r>
            <a:br>
              <a:rPr lang="en-US" sz="2800" b="1" dirty="0">
                <a:latin typeface="+mn-lt"/>
                <a:cs typeface="Arial" pitchFamily="34" charset="0"/>
              </a:rPr>
            </a:br>
            <a:r>
              <a:rPr lang="en-US" sz="2800" b="1" dirty="0" err="1">
                <a:latin typeface="+mn-lt"/>
                <a:cs typeface="Arial" pitchFamily="34" charset="0"/>
              </a:rPr>
              <a:t>trong</a:t>
            </a:r>
            <a:r>
              <a:rPr lang="en-US" sz="2800" b="1" dirty="0">
                <a:latin typeface="+mn-lt"/>
                <a:cs typeface="Arial" pitchFamily="34" charset="0"/>
              </a:rPr>
              <a:t> </a:t>
            </a:r>
            <a:r>
              <a:rPr lang="en-US" sz="2800" b="1" dirty="0" err="1">
                <a:latin typeface="+mn-lt"/>
                <a:cs typeface="Arial" pitchFamily="34" charset="0"/>
              </a:rPr>
              <a:t>tiêm</a:t>
            </a:r>
            <a:r>
              <a:rPr lang="en-US" sz="2800" b="1" dirty="0">
                <a:latin typeface="+mn-lt"/>
                <a:cs typeface="Arial" pitchFamily="34" charset="0"/>
              </a:rPr>
              <a:t> </a:t>
            </a:r>
            <a:r>
              <a:rPr lang="en-US" sz="2800" b="1" dirty="0" err="1">
                <a:latin typeface="+mn-lt"/>
                <a:cs typeface="Arial" pitchFamily="34" charset="0"/>
              </a:rPr>
              <a:t>chích</a:t>
            </a:r>
            <a:r>
              <a:rPr lang="en-US" sz="2800" b="1" dirty="0">
                <a:latin typeface="+mn-lt"/>
                <a:cs typeface="Arial" pitchFamily="34" charset="0"/>
              </a:rPr>
              <a:t> ma </a:t>
            </a:r>
            <a:r>
              <a:rPr lang="en-US" sz="2800" b="1" dirty="0" err="1">
                <a:latin typeface="+mn-lt"/>
                <a:cs typeface="Arial" pitchFamily="34" charset="0"/>
              </a:rPr>
              <a:t>túy</a:t>
            </a:r>
            <a:endParaRPr lang="en-US" sz="2800" b="1" dirty="0">
              <a:latin typeface="+mn-lt"/>
              <a:cs typeface="Arial" pitchFamily="34" charset="0"/>
            </a:endParaRPr>
          </a:p>
        </p:txBody>
      </p:sp>
    </p:spTree>
    <p:extLst>
      <p:ext uri="{BB962C8B-B14F-4D97-AF65-F5344CB8AC3E}">
        <p14:creationId xmlns:p14="http://schemas.microsoft.com/office/powerpoint/2010/main" val="856632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081756176"/>
              </p:ext>
            </p:extLst>
          </p:nvPr>
        </p:nvGraphicFramePr>
        <p:xfrm>
          <a:off x="457200" y="1104900"/>
          <a:ext cx="8229600" cy="5363135"/>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438869" cy="592261"/>
          </a:xfrm>
        </p:spPr>
        <p:txBody>
          <a:bodyPr>
            <a:normAutofit fontScale="90000"/>
          </a:bodyPr>
          <a:lstStyle/>
          <a:p>
            <a:pPr algn="ctr"/>
            <a:r>
              <a:rPr lang="en-US" sz="2800" b="1" dirty="0" err="1">
                <a:latin typeface="+mn-lt"/>
                <a:cs typeface="Arial" pitchFamily="34" charset="0"/>
              </a:rPr>
              <a:t>Tỷ</a:t>
            </a:r>
            <a:r>
              <a:rPr lang="en-US" sz="2800" b="1" dirty="0">
                <a:latin typeface="+mn-lt"/>
                <a:cs typeface="Arial" pitchFamily="34" charset="0"/>
              </a:rPr>
              <a:t> </a:t>
            </a:r>
            <a:r>
              <a:rPr lang="en-US" sz="2800" b="1" dirty="0" err="1">
                <a:latin typeface="+mn-lt"/>
                <a:cs typeface="Arial" pitchFamily="34" charset="0"/>
              </a:rPr>
              <a:t>lệ</a:t>
            </a:r>
            <a:r>
              <a:rPr lang="en-US" sz="2800" b="1" dirty="0">
                <a:latin typeface="+mn-lt"/>
                <a:cs typeface="Arial" pitchFamily="34" charset="0"/>
              </a:rPr>
              <a:t> % </a:t>
            </a:r>
            <a:r>
              <a:rPr lang="en-US" sz="2800" b="1" dirty="0" err="1">
                <a:latin typeface="+mn-lt"/>
                <a:cs typeface="Arial" pitchFamily="34" charset="0"/>
              </a:rPr>
              <a:t>các</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có</a:t>
            </a:r>
            <a:r>
              <a:rPr lang="en-US" sz="2800" b="1" dirty="0">
                <a:latin typeface="+mn-lt"/>
                <a:cs typeface="Arial" pitchFamily="34" charset="0"/>
              </a:rPr>
              <a:t> </a:t>
            </a:r>
            <a:r>
              <a:rPr lang="en-US" sz="2800" b="1" dirty="0" err="1">
                <a:latin typeface="+mn-lt"/>
                <a:cs typeface="Arial" pitchFamily="34" charset="0"/>
              </a:rPr>
              <a:t>hành</a:t>
            </a:r>
            <a:r>
              <a:rPr lang="en-US" sz="2800" b="1" dirty="0">
                <a:latin typeface="+mn-lt"/>
                <a:cs typeface="Arial" pitchFamily="34" charset="0"/>
              </a:rPr>
              <a:t> vi </a:t>
            </a:r>
            <a:r>
              <a:rPr lang="en-US" sz="2800" b="1" dirty="0" err="1">
                <a:latin typeface="+mn-lt"/>
                <a:cs typeface="Arial" pitchFamily="34" charset="0"/>
              </a:rPr>
              <a:t>nguy</a:t>
            </a:r>
            <a:r>
              <a:rPr lang="en-US" sz="2800" b="1" dirty="0">
                <a:latin typeface="+mn-lt"/>
                <a:cs typeface="Arial" pitchFamily="34" charset="0"/>
              </a:rPr>
              <a:t> </a:t>
            </a:r>
            <a:r>
              <a:rPr lang="en-US" sz="2800" b="1" dirty="0" err="1">
                <a:latin typeface="+mn-lt"/>
                <a:cs typeface="Arial" pitchFamily="34" charset="0"/>
              </a:rPr>
              <a:t>cơ</a:t>
            </a:r>
            <a:r>
              <a:rPr lang="en-US" sz="2800" b="1" dirty="0">
                <a:latin typeface="+mn-lt"/>
                <a:cs typeface="Arial" pitchFamily="34" charset="0"/>
              </a:rPr>
              <a:t> </a:t>
            </a:r>
            <a:br>
              <a:rPr lang="en-US" sz="2800" b="1" dirty="0">
                <a:latin typeface="+mn-lt"/>
                <a:cs typeface="Arial" pitchFamily="34" charset="0"/>
              </a:rPr>
            </a:br>
            <a:r>
              <a:rPr lang="en-US" sz="2800" b="1" dirty="0" err="1">
                <a:latin typeface="+mn-lt"/>
                <a:cs typeface="Arial" pitchFamily="34" charset="0"/>
              </a:rPr>
              <a:t>lây</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HCV qua </a:t>
            </a:r>
            <a:r>
              <a:rPr lang="en-US" sz="2800" b="1" dirty="0" err="1">
                <a:latin typeface="+mn-lt"/>
                <a:cs typeface="Arial" pitchFamily="34" charset="0"/>
              </a:rPr>
              <a:t>đường</a:t>
            </a:r>
            <a:r>
              <a:rPr lang="en-US" sz="2800" b="1" dirty="0">
                <a:latin typeface="+mn-lt"/>
                <a:cs typeface="Arial" pitchFamily="34" charset="0"/>
              </a:rPr>
              <a:t> </a:t>
            </a:r>
            <a:r>
              <a:rPr lang="en-US" sz="2800" b="1" dirty="0" err="1">
                <a:latin typeface="+mn-lt"/>
                <a:cs typeface="Arial" pitchFamily="34" charset="0"/>
              </a:rPr>
              <a:t>máu</a:t>
            </a:r>
            <a:r>
              <a:rPr lang="en-US" sz="2800" b="1" dirty="0">
                <a:latin typeface="+mn-lt"/>
                <a:cs typeface="Arial" pitchFamily="34" charset="0"/>
              </a:rPr>
              <a:t> </a:t>
            </a:r>
            <a:r>
              <a:rPr lang="en-US" sz="2800" b="1" dirty="0" err="1">
                <a:latin typeface="+mn-lt"/>
                <a:cs typeface="Arial" pitchFamily="34" charset="0"/>
              </a:rPr>
              <a:t>khác</a:t>
            </a:r>
            <a:endParaRPr lang="en-US" sz="2800" b="1" dirty="0">
              <a:latin typeface="+mn-lt"/>
              <a:cs typeface="Arial" pitchFamily="34" charset="0"/>
            </a:endParaRPr>
          </a:p>
        </p:txBody>
      </p:sp>
    </p:spTree>
    <p:extLst>
      <p:ext uri="{BB962C8B-B14F-4D97-AF65-F5344CB8AC3E}">
        <p14:creationId xmlns:p14="http://schemas.microsoft.com/office/powerpoint/2010/main" val="1358189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542386018"/>
              </p:ext>
            </p:extLst>
          </p:nvPr>
        </p:nvGraphicFramePr>
        <p:xfrm>
          <a:off x="457200" y="1104900"/>
          <a:ext cx="8162365" cy="5309347"/>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438869" cy="592261"/>
          </a:xfrm>
        </p:spPr>
        <p:txBody>
          <a:bodyPr>
            <a:normAutofit fontScale="90000"/>
          </a:bodyPr>
          <a:lstStyle/>
          <a:p>
            <a:pPr algn="ctr"/>
            <a:r>
              <a:rPr lang="en-US" sz="2800" b="1" dirty="0" err="1">
                <a:latin typeface="+mn-lt"/>
                <a:cs typeface="Arial" pitchFamily="34" charset="0"/>
              </a:rPr>
              <a:t>Tỷ</a:t>
            </a:r>
            <a:r>
              <a:rPr lang="en-US" sz="2800" b="1" dirty="0">
                <a:latin typeface="+mn-lt"/>
                <a:cs typeface="Arial" pitchFamily="34" charset="0"/>
              </a:rPr>
              <a:t> </a:t>
            </a:r>
            <a:r>
              <a:rPr lang="en-US" sz="2800" b="1" dirty="0" err="1">
                <a:latin typeface="+mn-lt"/>
                <a:cs typeface="Arial" pitchFamily="34" charset="0"/>
              </a:rPr>
              <a:t>lệ</a:t>
            </a:r>
            <a:r>
              <a:rPr lang="en-US" sz="2800" b="1" dirty="0">
                <a:latin typeface="+mn-lt"/>
                <a:cs typeface="Arial" pitchFamily="34" charset="0"/>
              </a:rPr>
              <a:t> %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có</a:t>
            </a:r>
            <a:r>
              <a:rPr lang="en-US" sz="2800" b="1" dirty="0">
                <a:latin typeface="+mn-lt"/>
                <a:cs typeface="Arial" pitchFamily="34" charset="0"/>
              </a:rPr>
              <a:t> </a:t>
            </a:r>
            <a:r>
              <a:rPr lang="en-US" sz="2800" b="1" dirty="0" err="1">
                <a:latin typeface="+mn-lt"/>
                <a:cs typeface="Arial" pitchFamily="34" charset="0"/>
              </a:rPr>
              <a:t>các</a:t>
            </a:r>
            <a:r>
              <a:rPr lang="en-US" sz="2800" b="1" dirty="0">
                <a:latin typeface="+mn-lt"/>
                <a:cs typeface="Arial" pitchFamily="34" charset="0"/>
              </a:rPr>
              <a:t> </a:t>
            </a:r>
            <a:r>
              <a:rPr lang="en-US" sz="2800" b="1" dirty="0" err="1">
                <a:latin typeface="+mn-lt"/>
                <a:cs typeface="Arial" pitchFamily="34" charset="0"/>
              </a:rPr>
              <a:t>hành</a:t>
            </a:r>
            <a:r>
              <a:rPr lang="en-US" sz="2800" b="1" dirty="0">
                <a:latin typeface="+mn-lt"/>
                <a:cs typeface="Arial" pitchFamily="34" charset="0"/>
              </a:rPr>
              <a:t> vi </a:t>
            </a:r>
            <a:r>
              <a:rPr lang="en-US" sz="2800" b="1" dirty="0" err="1">
                <a:latin typeface="+mn-lt"/>
                <a:cs typeface="Arial" pitchFamily="34" charset="0"/>
              </a:rPr>
              <a:t>quan</a:t>
            </a:r>
            <a:r>
              <a:rPr lang="en-US" sz="2800" b="1" dirty="0">
                <a:latin typeface="+mn-lt"/>
                <a:cs typeface="Arial" pitchFamily="34" charset="0"/>
              </a:rPr>
              <a:t> </a:t>
            </a:r>
            <a:r>
              <a:rPr lang="en-US" sz="2800" b="1" dirty="0" err="1">
                <a:latin typeface="+mn-lt"/>
                <a:cs typeface="Arial" pitchFamily="34" charset="0"/>
              </a:rPr>
              <a:t>hệ</a:t>
            </a:r>
            <a:r>
              <a:rPr lang="en-US" sz="2800" b="1" dirty="0">
                <a:latin typeface="+mn-lt"/>
                <a:cs typeface="Arial" pitchFamily="34" charset="0"/>
              </a:rPr>
              <a:t> </a:t>
            </a:r>
            <a:r>
              <a:rPr lang="en-US" sz="2800" b="1" dirty="0" err="1">
                <a:latin typeface="+mn-lt"/>
                <a:cs typeface="Arial" pitchFamily="34" charset="0"/>
              </a:rPr>
              <a:t>tình</a:t>
            </a:r>
            <a:r>
              <a:rPr lang="en-US" sz="2800" b="1" dirty="0">
                <a:latin typeface="+mn-lt"/>
                <a:cs typeface="Arial" pitchFamily="34" charset="0"/>
              </a:rPr>
              <a:t> </a:t>
            </a:r>
            <a:r>
              <a:rPr lang="en-US" sz="2800" b="1" dirty="0" err="1">
                <a:latin typeface="+mn-lt"/>
                <a:cs typeface="Arial" pitchFamily="34" charset="0"/>
              </a:rPr>
              <a:t>dục</a:t>
            </a:r>
            <a:r>
              <a:rPr lang="en-US" sz="2800" b="1" dirty="0">
                <a:latin typeface="+mn-lt"/>
                <a:cs typeface="Arial" pitchFamily="34" charset="0"/>
              </a:rPr>
              <a:t> </a:t>
            </a:r>
            <a:r>
              <a:rPr lang="en-US" sz="2800" b="1" dirty="0" err="1">
                <a:latin typeface="+mn-lt"/>
                <a:cs typeface="Arial" pitchFamily="34" charset="0"/>
              </a:rPr>
              <a:t>không</a:t>
            </a:r>
            <a:r>
              <a:rPr lang="en-US" sz="2800" b="1" dirty="0">
                <a:latin typeface="+mn-lt"/>
                <a:cs typeface="Arial" pitchFamily="34" charset="0"/>
              </a:rPr>
              <a:t>  an </a:t>
            </a:r>
            <a:r>
              <a:rPr lang="en-US" sz="2800" b="1" dirty="0" err="1">
                <a:latin typeface="+mn-lt"/>
                <a:cs typeface="Arial" pitchFamily="34" charset="0"/>
              </a:rPr>
              <a:t>toàn</a:t>
            </a:r>
            <a:endParaRPr lang="en-US" sz="2800" b="1" dirty="0">
              <a:latin typeface="+mn-lt"/>
              <a:cs typeface="Arial" pitchFamily="34" charset="0"/>
            </a:endParaRPr>
          </a:p>
        </p:txBody>
      </p:sp>
    </p:spTree>
    <p:extLst>
      <p:ext uri="{BB962C8B-B14F-4D97-AF65-F5344CB8AC3E}">
        <p14:creationId xmlns:p14="http://schemas.microsoft.com/office/powerpoint/2010/main" val="3269082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620966630"/>
              </p:ext>
            </p:extLst>
          </p:nvPr>
        </p:nvGraphicFramePr>
        <p:xfrm>
          <a:off x="168088" y="1104900"/>
          <a:ext cx="8787653" cy="5638800"/>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Kiến</a:t>
            </a:r>
            <a:r>
              <a:rPr lang="en-US" sz="2800" b="1" dirty="0">
                <a:latin typeface="+mn-lt"/>
                <a:cs typeface="Arial" pitchFamily="34" charset="0"/>
              </a:rPr>
              <a:t> </a:t>
            </a:r>
            <a:r>
              <a:rPr lang="en-US" sz="2800" b="1" dirty="0" err="1">
                <a:latin typeface="+mn-lt"/>
                <a:cs typeface="Arial" pitchFamily="34" charset="0"/>
              </a:rPr>
              <a:t>thức</a:t>
            </a:r>
            <a:r>
              <a:rPr lang="en-US" sz="2800" b="1" dirty="0">
                <a:latin typeface="+mn-lt"/>
                <a:cs typeface="Arial" pitchFamily="34" charset="0"/>
              </a:rPr>
              <a:t> </a:t>
            </a:r>
            <a:r>
              <a:rPr lang="en-US" sz="2800" b="1" dirty="0" err="1">
                <a:latin typeface="+mn-lt"/>
                <a:cs typeface="Arial" pitchFamily="34" charset="0"/>
              </a:rPr>
              <a:t>về</a:t>
            </a:r>
            <a:r>
              <a:rPr lang="en-US" sz="2800" b="1" dirty="0">
                <a:latin typeface="+mn-lt"/>
                <a:cs typeface="Arial" pitchFamily="34" charset="0"/>
              </a:rPr>
              <a:t> </a:t>
            </a:r>
            <a:r>
              <a:rPr lang="en-US" sz="2800" b="1" dirty="0" err="1">
                <a:latin typeface="+mn-lt"/>
                <a:cs typeface="Arial" pitchFamily="34" charset="0"/>
              </a:rPr>
              <a:t>viêm</a:t>
            </a:r>
            <a:r>
              <a:rPr lang="en-US" sz="2800" b="1" dirty="0">
                <a:latin typeface="+mn-lt"/>
                <a:cs typeface="Arial" pitchFamily="34" charset="0"/>
              </a:rPr>
              <a:t> </a:t>
            </a:r>
            <a:r>
              <a:rPr lang="en-US" sz="2800" b="1" dirty="0" err="1">
                <a:latin typeface="+mn-lt"/>
                <a:cs typeface="Arial" pitchFamily="34" charset="0"/>
              </a:rPr>
              <a:t>gan</a:t>
            </a:r>
            <a:r>
              <a:rPr lang="en-US" sz="2800" b="1" dirty="0">
                <a:latin typeface="+mn-lt"/>
                <a:cs typeface="Arial" pitchFamily="34" charset="0"/>
              </a:rPr>
              <a:t> C</a:t>
            </a:r>
          </a:p>
        </p:txBody>
      </p:sp>
    </p:spTree>
    <p:extLst>
      <p:ext uri="{BB962C8B-B14F-4D97-AF65-F5344CB8AC3E}">
        <p14:creationId xmlns:p14="http://schemas.microsoft.com/office/powerpoint/2010/main" val="3168325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621" y="193630"/>
            <a:ext cx="7860095" cy="649045"/>
          </a:xfrm>
        </p:spPr>
        <p:txBody>
          <a:bodyPr>
            <a:normAutofit/>
          </a:bodyPr>
          <a:lstStyle/>
          <a:p>
            <a:pPr algn="ctr"/>
            <a:r>
              <a:rPr lang="en-US" sz="3200" b="1" dirty="0" err="1"/>
              <a:t>Gánh</a:t>
            </a:r>
            <a:r>
              <a:rPr lang="en-US" sz="3200" b="1" dirty="0"/>
              <a:t> </a:t>
            </a:r>
            <a:r>
              <a:rPr lang="en-US" sz="3200" b="1" dirty="0" err="1"/>
              <a:t>nặng</a:t>
            </a:r>
            <a:r>
              <a:rPr lang="en-US" sz="3200" b="1" dirty="0"/>
              <a:t> </a:t>
            </a:r>
            <a:r>
              <a:rPr lang="en-US" sz="3200" b="1" dirty="0" err="1"/>
              <a:t>bệnh</a:t>
            </a:r>
            <a:r>
              <a:rPr lang="en-US" sz="3200" b="1" dirty="0"/>
              <a:t> </a:t>
            </a:r>
            <a:r>
              <a:rPr lang="en-US" sz="3200" b="1" dirty="0" err="1"/>
              <a:t>tật</a:t>
            </a:r>
            <a:r>
              <a:rPr lang="en-US" sz="3200" b="1" dirty="0"/>
              <a:t> do vi </a:t>
            </a:r>
            <a:r>
              <a:rPr lang="en-US" sz="3200" b="1" dirty="0" err="1"/>
              <a:t>rút</a:t>
            </a:r>
            <a:r>
              <a:rPr lang="en-US" sz="3200" b="1" dirty="0"/>
              <a:t> </a:t>
            </a:r>
            <a:r>
              <a:rPr lang="en-US" sz="3200" b="1" dirty="0" err="1"/>
              <a:t>viêm</a:t>
            </a:r>
            <a:r>
              <a:rPr lang="en-US" sz="3200" b="1" dirty="0"/>
              <a:t> </a:t>
            </a:r>
            <a:r>
              <a:rPr lang="en-US" sz="3200" b="1" dirty="0" err="1"/>
              <a:t>gan</a:t>
            </a:r>
            <a:endParaRPr lang="en-AU" sz="3200" b="1"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4644008" y="2204863"/>
            <a:ext cx="4330660" cy="3625453"/>
          </a:xfrm>
          <a:prstGeom prst="rect">
            <a:avLst/>
          </a:prstGeom>
          <a:noFill/>
          <a:ln w="9525">
            <a:noFill/>
            <a:miter lim="800000"/>
            <a:headEnd/>
            <a:tailEnd/>
          </a:ln>
        </p:spPr>
      </p:pic>
      <p:pic>
        <p:nvPicPr>
          <p:cNvPr id="7173" name="Picture 5"/>
          <p:cNvPicPr>
            <a:picLocks noChangeAspect="1" noChangeArrowheads="1"/>
          </p:cNvPicPr>
          <p:nvPr/>
        </p:nvPicPr>
        <p:blipFill>
          <a:blip r:embed="rId3" cstate="print"/>
          <a:srcRect/>
          <a:stretch>
            <a:fillRect/>
          </a:stretch>
        </p:blipFill>
        <p:spPr bwMode="auto">
          <a:xfrm>
            <a:off x="4572000" y="6378963"/>
            <a:ext cx="4572000" cy="360040"/>
          </a:xfrm>
          <a:prstGeom prst="rect">
            <a:avLst/>
          </a:prstGeom>
          <a:noFill/>
          <a:ln w="9525">
            <a:noFill/>
            <a:miter lim="800000"/>
            <a:headEnd/>
            <a:tailEnd/>
          </a:ln>
        </p:spPr>
      </p:pic>
      <p:sp>
        <p:nvSpPr>
          <p:cNvPr id="7" name="TextBox 6"/>
          <p:cNvSpPr txBox="1"/>
          <p:nvPr/>
        </p:nvSpPr>
        <p:spPr>
          <a:xfrm>
            <a:off x="4757749" y="1295400"/>
            <a:ext cx="4283968" cy="609600"/>
          </a:xfrm>
          <a:prstGeom prst="rect">
            <a:avLst/>
          </a:prstGeom>
        </p:spPr>
        <p:txBody>
          <a:bodyPr vert="horz" lIns="91440" tIns="45720" rIns="91440" bIns="45720" rtlCol="0" anchor="ctr">
            <a:normAutofit fontScale="90000" lnSpcReduction="10000"/>
          </a:bodyPr>
          <a:lstStyle>
            <a:defPPr>
              <a:defRPr lang="en-US"/>
            </a:defPPr>
            <a:lvl1pPr marR="0" lvl="0" indent="0" algn="ctr" fontAlgn="auto">
              <a:lnSpc>
                <a:spcPct val="100000"/>
              </a:lnSpc>
              <a:spcBef>
                <a:spcPct val="0"/>
              </a:spcBef>
              <a:spcAft>
                <a:spcPts val="0"/>
              </a:spcAft>
              <a:buClrTx/>
              <a:buSzTx/>
              <a:buFontTx/>
              <a:buNone/>
              <a:tabLst/>
              <a:defRPr kumimoji="0" sz="2200" b="1" i="0" u="none" strike="noStrike" cap="none" spc="0" normalizeH="0" baseline="0">
                <a:ln>
                  <a:noFill/>
                </a:ln>
                <a:solidFill>
                  <a:schemeClr val="bg2"/>
                </a:solidFill>
                <a:effectLst/>
                <a:uLnTx/>
                <a:uFillTx/>
                <a:latin typeface="+mj-lt"/>
                <a:ea typeface="+mj-ea"/>
                <a:cs typeface="+mj-cs"/>
              </a:defRPr>
            </a:lvl1pPr>
          </a:lstStyle>
          <a:p>
            <a:r>
              <a:rPr lang="en-AU" sz="2000" b="0" dirty="0" err="1">
                <a:solidFill>
                  <a:schemeClr val="tx1"/>
                </a:solidFill>
              </a:rPr>
              <a:t>Tỷ</a:t>
            </a:r>
            <a:r>
              <a:rPr lang="en-AU" sz="2000" b="0" dirty="0">
                <a:solidFill>
                  <a:schemeClr val="tx1"/>
                </a:solidFill>
              </a:rPr>
              <a:t> </a:t>
            </a:r>
            <a:r>
              <a:rPr lang="en-AU" sz="2000" b="0" dirty="0" err="1">
                <a:solidFill>
                  <a:schemeClr val="tx1"/>
                </a:solidFill>
              </a:rPr>
              <a:t>lệ</a:t>
            </a:r>
            <a:r>
              <a:rPr lang="en-AU" sz="2000" b="0" dirty="0">
                <a:solidFill>
                  <a:schemeClr val="tx1"/>
                </a:solidFill>
              </a:rPr>
              <a:t> </a:t>
            </a:r>
            <a:r>
              <a:rPr lang="en-AU" sz="2000" b="0" dirty="0" err="1">
                <a:solidFill>
                  <a:schemeClr val="tx1"/>
                </a:solidFill>
              </a:rPr>
              <a:t>tử</a:t>
            </a:r>
            <a:r>
              <a:rPr lang="en-AU" sz="2000" b="0" dirty="0">
                <a:solidFill>
                  <a:schemeClr val="tx1"/>
                </a:solidFill>
              </a:rPr>
              <a:t> </a:t>
            </a:r>
            <a:r>
              <a:rPr lang="en-AU" sz="2000" b="0" dirty="0" err="1">
                <a:solidFill>
                  <a:schemeClr val="tx1"/>
                </a:solidFill>
              </a:rPr>
              <a:t>vong</a:t>
            </a:r>
            <a:r>
              <a:rPr lang="en-AU" sz="2000" b="0" dirty="0">
                <a:solidFill>
                  <a:schemeClr val="tx1"/>
                </a:solidFill>
              </a:rPr>
              <a:t> do </a:t>
            </a:r>
            <a:r>
              <a:rPr lang="en-AU" sz="2000" b="0" dirty="0" err="1">
                <a:solidFill>
                  <a:schemeClr val="tx1"/>
                </a:solidFill>
              </a:rPr>
              <a:t>viêm</a:t>
            </a:r>
            <a:r>
              <a:rPr lang="en-AU" sz="2000" b="0" dirty="0">
                <a:solidFill>
                  <a:schemeClr val="tx1"/>
                </a:solidFill>
              </a:rPr>
              <a:t> </a:t>
            </a:r>
            <a:r>
              <a:rPr lang="en-AU" sz="2000" b="0" dirty="0" err="1">
                <a:solidFill>
                  <a:schemeClr val="tx1"/>
                </a:solidFill>
              </a:rPr>
              <a:t>gan</a:t>
            </a:r>
            <a:r>
              <a:rPr lang="en-AU" sz="2000" b="0" dirty="0">
                <a:solidFill>
                  <a:schemeClr val="tx1"/>
                </a:solidFill>
              </a:rPr>
              <a:t> vi </a:t>
            </a:r>
            <a:r>
              <a:rPr lang="en-AU" sz="2000" b="0" dirty="0" err="1">
                <a:solidFill>
                  <a:schemeClr val="tx1"/>
                </a:solidFill>
              </a:rPr>
              <a:t>rút</a:t>
            </a:r>
            <a:r>
              <a:rPr lang="en-AU" sz="2000" b="0" dirty="0">
                <a:solidFill>
                  <a:schemeClr val="tx1"/>
                </a:solidFill>
              </a:rPr>
              <a:t> B,C, HIV  </a:t>
            </a:r>
            <a:r>
              <a:rPr lang="en-AU" sz="2000" b="0" dirty="0" err="1">
                <a:solidFill>
                  <a:schemeClr val="tx1"/>
                </a:solidFill>
              </a:rPr>
              <a:t>tại</a:t>
            </a:r>
            <a:r>
              <a:rPr lang="en-AU" sz="2000" b="0" dirty="0">
                <a:solidFill>
                  <a:schemeClr val="tx1"/>
                </a:solidFill>
              </a:rPr>
              <a:t> </a:t>
            </a:r>
            <a:r>
              <a:rPr lang="en-AU" sz="2000" b="0" dirty="0" err="1">
                <a:solidFill>
                  <a:schemeClr val="tx1"/>
                </a:solidFill>
              </a:rPr>
              <a:t>Mỹ</a:t>
            </a:r>
            <a:r>
              <a:rPr lang="en-AU" sz="2000" b="0" dirty="0">
                <a:solidFill>
                  <a:schemeClr val="tx1"/>
                </a:solidFill>
              </a:rPr>
              <a:t>, 1999- 2007</a:t>
            </a:r>
          </a:p>
        </p:txBody>
      </p:sp>
      <p:pic>
        <p:nvPicPr>
          <p:cNvPr id="9" name="Picture 2"/>
          <p:cNvPicPr>
            <a:picLocks noChangeAspect="1" noChangeArrowheads="1"/>
          </p:cNvPicPr>
          <p:nvPr/>
        </p:nvPicPr>
        <p:blipFill>
          <a:blip r:embed="rId4" cstate="print"/>
          <a:srcRect/>
          <a:stretch>
            <a:fillRect/>
          </a:stretch>
        </p:blipFill>
        <p:spPr bwMode="auto">
          <a:xfrm>
            <a:off x="37577" y="2065784"/>
            <a:ext cx="4539063" cy="3764533"/>
          </a:xfrm>
          <a:prstGeom prst="rect">
            <a:avLst/>
          </a:prstGeom>
          <a:noFill/>
          <a:ln w="9525">
            <a:noFill/>
            <a:miter lim="800000"/>
            <a:headEnd/>
            <a:tailEnd/>
          </a:ln>
        </p:spPr>
      </p:pic>
      <p:sp>
        <p:nvSpPr>
          <p:cNvPr id="10" name="Title 1"/>
          <p:cNvSpPr txBox="1">
            <a:spLocks/>
          </p:cNvSpPr>
          <p:nvPr/>
        </p:nvSpPr>
        <p:spPr>
          <a:xfrm>
            <a:off x="0" y="1066800"/>
            <a:ext cx="4716016" cy="998984"/>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000" i="0" u="none" strike="noStrike" kern="1200" cap="none" spc="0" normalizeH="0" baseline="0" noProof="0" dirty="0" err="1">
                <a:ln>
                  <a:noFill/>
                </a:ln>
                <a:effectLst/>
                <a:uLnTx/>
                <a:uFillTx/>
                <a:latin typeface="+mj-lt"/>
                <a:ea typeface="+mj-ea"/>
                <a:cs typeface="+mj-cs"/>
              </a:rPr>
              <a:t>Ước</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tính</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số</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lượng</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tử</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vong</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toàn</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cầu</a:t>
            </a:r>
            <a:r>
              <a:rPr kumimoji="0" lang="en-AU" sz="2000" i="0" u="none" strike="noStrike" kern="1200" cap="none" spc="0" normalizeH="0" baseline="0" noProof="0" dirty="0">
                <a:ln>
                  <a:noFill/>
                </a:ln>
                <a:effectLst/>
                <a:uLnTx/>
                <a:uFillTx/>
                <a:latin typeface="+mj-lt"/>
                <a:ea typeface="+mj-ea"/>
                <a:cs typeface="+mj-cs"/>
              </a:rPr>
              <a:t> do </a:t>
            </a:r>
            <a:r>
              <a:rPr kumimoji="0" lang="en-AU" sz="2000" i="0" u="none" strike="noStrike" kern="1200" cap="none" spc="0" normalizeH="0" baseline="0" noProof="0" dirty="0" err="1">
                <a:ln>
                  <a:noFill/>
                </a:ln>
                <a:effectLst/>
                <a:uLnTx/>
                <a:uFillTx/>
                <a:latin typeface="+mj-lt"/>
                <a:ea typeface="+mj-ea"/>
                <a:cs typeface="+mj-cs"/>
              </a:rPr>
              <a:t>viêm</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gan</a:t>
            </a:r>
            <a:r>
              <a:rPr kumimoji="0" lang="en-AU" sz="2000" i="0" u="none" strike="noStrike" kern="1200" cap="none" spc="0" normalizeH="0" baseline="0" noProof="0" dirty="0">
                <a:ln>
                  <a:noFill/>
                </a:ln>
                <a:effectLst/>
                <a:uLnTx/>
                <a:uFillTx/>
                <a:latin typeface="+mj-lt"/>
                <a:ea typeface="+mj-ea"/>
                <a:cs typeface="+mj-cs"/>
              </a:rPr>
              <a:t>, HIV, </a:t>
            </a:r>
            <a:r>
              <a:rPr kumimoji="0" lang="en-AU" sz="2000" i="0" u="none" strike="noStrike" kern="1200" cap="none" spc="0" normalizeH="0" baseline="0" noProof="0" dirty="0" err="1">
                <a:ln>
                  <a:noFill/>
                </a:ln>
                <a:effectLst/>
                <a:uLnTx/>
                <a:uFillTx/>
                <a:latin typeface="+mj-lt"/>
                <a:ea typeface="+mj-ea"/>
                <a:cs typeface="+mj-cs"/>
              </a:rPr>
              <a:t>lao</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và</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rốt</a:t>
            </a:r>
            <a:r>
              <a:rPr kumimoji="0" lang="en-AU" sz="2000" i="0" u="none" strike="noStrike" kern="1200" cap="none" spc="0" normalizeH="0" baseline="0" noProof="0" dirty="0">
                <a:ln>
                  <a:noFill/>
                </a:ln>
                <a:effectLst/>
                <a:uLnTx/>
                <a:uFillTx/>
                <a:latin typeface="+mj-lt"/>
                <a:ea typeface="+mj-ea"/>
                <a:cs typeface="+mj-cs"/>
              </a:rPr>
              <a:t> </a:t>
            </a:r>
            <a:r>
              <a:rPr kumimoji="0" lang="en-AU" sz="2000" i="0" u="none" strike="noStrike" kern="1200" cap="none" spc="0" normalizeH="0" baseline="0" noProof="0" dirty="0" err="1">
                <a:ln>
                  <a:noFill/>
                </a:ln>
                <a:effectLst/>
                <a:uLnTx/>
                <a:uFillTx/>
                <a:latin typeface="+mj-lt"/>
                <a:ea typeface="+mj-ea"/>
                <a:cs typeface="+mj-cs"/>
              </a:rPr>
              <a:t>rét</a:t>
            </a:r>
            <a:r>
              <a:rPr kumimoji="0" lang="en-AU" sz="2000" i="0" u="none" strike="noStrike" kern="1200" cap="none" spc="0" normalizeH="0" baseline="0" noProof="0" dirty="0">
                <a:ln>
                  <a:noFill/>
                </a:ln>
                <a:effectLst/>
                <a:uLnTx/>
                <a:uFillTx/>
                <a:latin typeface="+mj-lt"/>
                <a:ea typeface="+mj-ea"/>
                <a:cs typeface="+mj-cs"/>
              </a:rPr>
              <a:t> 2000- 2015</a:t>
            </a:r>
          </a:p>
        </p:txBody>
      </p:sp>
      <p:pic>
        <p:nvPicPr>
          <p:cNvPr id="11" name="Picture 4"/>
          <p:cNvPicPr>
            <a:picLocks noChangeAspect="1" noChangeArrowheads="1"/>
          </p:cNvPicPr>
          <p:nvPr/>
        </p:nvPicPr>
        <p:blipFill>
          <a:blip r:embed="rId5" cstate="print"/>
          <a:srcRect/>
          <a:stretch>
            <a:fillRect/>
          </a:stretch>
        </p:blipFill>
        <p:spPr bwMode="auto">
          <a:xfrm>
            <a:off x="1" y="6190134"/>
            <a:ext cx="4572000" cy="667865"/>
          </a:xfrm>
          <a:prstGeom prst="rect">
            <a:avLst/>
          </a:prstGeom>
          <a:noFill/>
          <a:ln w="9525">
            <a:noFill/>
            <a:miter lim="800000"/>
            <a:headEnd/>
            <a:tailEnd/>
          </a:ln>
        </p:spPr>
      </p:pic>
    </p:spTree>
    <p:extLst>
      <p:ext uri="{BB962C8B-B14F-4D97-AF65-F5344CB8AC3E}">
        <p14:creationId xmlns:p14="http://schemas.microsoft.com/office/powerpoint/2010/main" val="1753310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47931" y="227140"/>
            <a:ext cx="7438869" cy="592261"/>
          </a:xfrm>
        </p:spPr>
        <p:txBody>
          <a:bodyPr>
            <a:normAutofit fontScale="90000"/>
          </a:bodyPr>
          <a:lstStyle/>
          <a:p>
            <a:pPr algn="ctr"/>
            <a:r>
              <a:rPr lang="en-US" sz="2800" b="1" dirty="0" err="1">
                <a:latin typeface="+mn-lt"/>
                <a:cs typeface="Arial" pitchFamily="34" charset="0"/>
              </a:rPr>
              <a:t>Thực</a:t>
            </a:r>
            <a:r>
              <a:rPr lang="en-US" sz="2800" b="1" dirty="0">
                <a:latin typeface="+mn-lt"/>
                <a:cs typeface="Arial" pitchFamily="34" charset="0"/>
              </a:rPr>
              <a:t> </a:t>
            </a:r>
            <a:r>
              <a:rPr lang="en-US" sz="2800" b="1" dirty="0" err="1">
                <a:latin typeface="+mn-lt"/>
                <a:cs typeface="Arial" pitchFamily="34" charset="0"/>
              </a:rPr>
              <a:t>trạng</a:t>
            </a:r>
            <a:r>
              <a:rPr lang="en-US" sz="2800" b="1" dirty="0">
                <a:latin typeface="+mn-lt"/>
                <a:cs typeface="Arial" pitchFamily="34" charset="0"/>
              </a:rPr>
              <a:t> </a:t>
            </a:r>
            <a:r>
              <a:rPr lang="en-US" sz="2800" b="1" dirty="0" err="1">
                <a:latin typeface="+mn-lt"/>
                <a:cs typeface="Arial" pitchFamily="34" charset="0"/>
              </a:rPr>
              <a:t>sử</a:t>
            </a:r>
            <a:r>
              <a:rPr lang="en-US" sz="2800" b="1" dirty="0">
                <a:latin typeface="+mn-lt"/>
                <a:cs typeface="Arial" pitchFamily="34" charset="0"/>
              </a:rPr>
              <a:t> </a:t>
            </a:r>
            <a:r>
              <a:rPr lang="en-US" sz="2800" b="1" dirty="0" err="1">
                <a:latin typeface="+mn-lt"/>
                <a:cs typeface="Arial" pitchFamily="34" charset="0"/>
              </a:rPr>
              <a:t>dụng</a:t>
            </a:r>
            <a:r>
              <a:rPr lang="en-US" sz="2800" b="1" dirty="0">
                <a:latin typeface="+mn-lt"/>
                <a:cs typeface="Arial" pitchFamily="34" charset="0"/>
              </a:rPr>
              <a:t> </a:t>
            </a:r>
            <a:r>
              <a:rPr lang="en-US" sz="2800" b="1" dirty="0" err="1">
                <a:latin typeface="+mn-lt"/>
                <a:cs typeface="Arial" pitchFamily="34" charset="0"/>
              </a:rPr>
              <a:t>và</a:t>
            </a:r>
            <a:r>
              <a:rPr lang="en-US" sz="2800" b="1" dirty="0">
                <a:latin typeface="+mn-lt"/>
                <a:cs typeface="Arial" pitchFamily="34" charset="0"/>
              </a:rPr>
              <a:t> </a:t>
            </a:r>
            <a:r>
              <a:rPr lang="en-US" sz="2800" b="1" dirty="0" err="1">
                <a:latin typeface="+mn-lt"/>
                <a:cs typeface="Arial" pitchFamily="34" charset="0"/>
              </a:rPr>
              <a:t>nhu</a:t>
            </a:r>
            <a:r>
              <a:rPr lang="en-US" sz="2800" b="1" dirty="0">
                <a:latin typeface="+mn-lt"/>
                <a:cs typeface="Arial" pitchFamily="34" charset="0"/>
              </a:rPr>
              <a:t> </a:t>
            </a:r>
            <a:r>
              <a:rPr lang="en-US" sz="2800" b="1" dirty="0" err="1">
                <a:latin typeface="+mn-lt"/>
                <a:cs typeface="Arial" pitchFamily="34" charset="0"/>
              </a:rPr>
              <a:t>cầu</a:t>
            </a:r>
            <a:r>
              <a:rPr lang="en-US" sz="2800" b="1" dirty="0">
                <a:latin typeface="+mn-lt"/>
                <a:cs typeface="Arial" pitchFamily="34" charset="0"/>
              </a:rPr>
              <a:t> can </a:t>
            </a:r>
            <a:r>
              <a:rPr lang="en-US" sz="2800" b="1" dirty="0" err="1">
                <a:latin typeface="+mn-lt"/>
                <a:cs typeface="Arial" pitchFamily="34" charset="0"/>
              </a:rPr>
              <a:t>thiệp</a:t>
            </a:r>
            <a:r>
              <a:rPr lang="en-US" sz="2800" b="1" dirty="0">
                <a:latin typeface="+mn-lt"/>
                <a:cs typeface="Arial" pitchFamily="34" charset="0"/>
              </a:rPr>
              <a:t/>
            </a:r>
            <a:br>
              <a:rPr lang="en-US" sz="2800" b="1" dirty="0">
                <a:latin typeface="+mn-lt"/>
                <a:cs typeface="Arial" pitchFamily="34" charset="0"/>
              </a:rPr>
            </a:br>
            <a:r>
              <a:rPr lang="en-US" sz="2800" b="1" dirty="0">
                <a:latin typeface="+mn-lt"/>
                <a:cs typeface="Arial" pitchFamily="34" charset="0"/>
              </a:rPr>
              <a:t>do </a:t>
            </a:r>
            <a:r>
              <a:rPr lang="en-US" sz="2800" b="1" dirty="0" err="1">
                <a:latin typeface="+mn-lt"/>
                <a:cs typeface="Arial" pitchFamily="34" charset="0"/>
              </a:rPr>
              <a:t>sử</a:t>
            </a:r>
            <a:r>
              <a:rPr lang="en-US" sz="2800" b="1" dirty="0">
                <a:latin typeface="+mn-lt"/>
                <a:cs typeface="Arial" pitchFamily="34" charset="0"/>
              </a:rPr>
              <a:t> </a:t>
            </a:r>
            <a:r>
              <a:rPr lang="en-US" sz="2800" b="1" dirty="0" err="1">
                <a:latin typeface="+mn-lt"/>
                <a:cs typeface="Arial" pitchFamily="34" charset="0"/>
              </a:rPr>
              <a:t>dụng</a:t>
            </a:r>
            <a:r>
              <a:rPr lang="en-US" sz="2800" b="1" dirty="0">
                <a:latin typeface="+mn-lt"/>
                <a:cs typeface="Arial" pitchFamily="34" charset="0"/>
              </a:rPr>
              <a:t> </a:t>
            </a:r>
            <a:r>
              <a:rPr lang="en-US" sz="2800" b="1" dirty="0" err="1">
                <a:latin typeface="+mn-lt"/>
                <a:cs typeface="Arial" pitchFamily="34" charset="0"/>
              </a:rPr>
              <a:t>đa</a:t>
            </a:r>
            <a:r>
              <a:rPr lang="en-US" sz="2800" b="1" dirty="0">
                <a:latin typeface="+mn-lt"/>
                <a:cs typeface="Arial" pitchFamily="34" charset="0"/>
              </a:rPr>
              <a:t> </a:t>
            </a:r>
            <a:r>
              <a:rPr lang="en-US" sz="2800" b="1" dirty="0" err="1">
                <a:latin typeface="+mn-lt"/>
                <a:cs typeface="Arial" pitchFamily="34" charset="0"/>
              </a:rPr>
              <a:t>chất</a:t>
            </a:r>
            <a:endParaRPr lang="en-US" sz="2800" b="1" dirty="0">
              <a:latin typeface="+mn-lt"/>
              <a:cs typeface="Arial" pitchFamily="34" charset="0"/>
            </a:endParaRPr>
          </a:p>
        </p:txBody>
      </p:sp>
      <p:graphicFrame>
        <p:nvGraphicFramePr>
          <p:cNvPr id="6" name="Content Placeholder 7"/>
          <p:cNvGraphicFramePr>
            <a:graphicFrameLocks noGrp="1"/>
          </p:cNvGraphicFramePr>
          <p:nvPr>
            <p:ph idx="1"/>
            <p:extLst>
              <p:ext uri="{D42A27DB-BD31-4B8C-83A1-F6EECF244321}">
                <p14:modId xmlns:p14="http://schemas.microsoft.com/office/powerpoint/2010/main" val="2717645458"/>
              </p:ext>
            </p:extLst>
          </p:nvPr>
        </p:nvGraphicFramePr>
        <p:xfrm>
          <a:off x="488514" y="1189973"/>
          <a:ext cx="8386175" cy="53767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5314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23138193"/>
              </p:ext>
            </p:extLst>
          </p:nvPr>
        </p:nvGraphicFramePr>
        <p:xfrm>
          <a:off x="457200" y="1104900"/>
          <a:ext cx="4255994" cy="4462182"/>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Thực</a:t>
            </a:r>
            <a:r>
              <a:rPr lang="en-US" sz="2800" b="1" dirty="0">
                <a:latin typeface="+mn-lt"/>
                <a:cs typeface="Arial" pitchFamily="34" charset="0"/>
              </a:rPr>
              <a:t> </a:t>
            </a:r>
            <a:r>
              <a:rPr lang="en-US" sz="2800" b="1" dirty="0" err="1">
                <a:latin typeface="+mn-lt"/>
                <a:cs typeface="Arial" pitchFamily="34" charset="0"/>
              </a:rPr>
              <a:t>trạng</a:t>
            </a:r>
            <a:r>
              <a:rPr lang="en-US" sz="2800" b="1" dirty="0">
                <a:latin typeface="+mn-lt"/>
                <a:cs typeface="Arial" pitchFamily="34" charset="0"/>
              </a:rPr>
              <a:t> </a:t>
            </a:r>
            <a:r>
              <a:rPr lang="en-US" sz="2800" b="1" dirty="0" err="1">
                <a:latin typeface="+mn-lt"/>
                <a:cs typeface="Arial" pitchFamily="34" charset="0"/>
              </a:rPr>
              <a:t>sử</a:t>
            </a:r>
            <a:r>
              <a:rPr lang="en-US" sz="2800" b="1" dirty="0">
                <a:latin typeface="+mn-lt"/>
                <a:cs typeface="Arial" pitchFamily="34" charset="0"/>
              </a:rPr>
              <a:t> </a:t>
            </a:r>
            <a:r>
              <a:rPr lang="en-US" sz="2800" b="1" dirty="0" err="1">
                <a:latin typeface="+mn-lt"/>
                <a:cs typeface="Arial" pitchFamily="34" charset="0"/>
              </a:rPr>
              <a:t>dụng</a:t>
            </a:r>
            <a:r>
              <a:rPr lang="en-US" sz="2800" b="1" dirty="0">
                <a:latin typeface="+mn-lt"/>
                <a:cs typeface="Arial" pitchFamily="34" charset="0"/>
              </a:rPr>
              <a:t> </a:t>
            </a:r>
            <a:r>
              <a:rPr lang="en-US" sz="2800" b="1" dirty="0" err="1">
                <a:latin typeface="+mn-lt"/>
                <a:cs typeface="Arial" pitchFamily="34" charset="0"/>
              </a:rPr>
              <a:t>dịch</a:t>
            </a:r>
            <a:r>
              <a:rPr lang="en-US" sz="2800" b="1" dirty="0">
                <a:latin typeface="+mn-lt"/>
                <a:cs typeface="Arial" pitchFamily="34" charset="0"/>
              </a:rPr>
              <a:t> </a:t>
            </a:r>
            <a:r>
              <a:rPr lang="en-US" sz="2800" b="1" dirty="0" err="1">
                <a:latin typeface="+mn-lt"/>
                <a:cs typeface="Arial" pitchFamily="34" charset="0"/>
              </a:rPr>
              <a:t>vụ</a:t>
            </a:r>
            <a:r>
              <a:rPr lang="en-US" sz="2800" b="1" dirty="0">
                <a:latin typeface="+mn-lt"/>
                <a:cs typeface="Arial" pitchFamily="34" charset="0"/>
              </a:rPr>
              <a:t> Y </a:t>
            </a:r>
            <a:r>
              <a:rPr lang="en-US" sz="2800" b="1" dirty="0" err="1">
                <a:latin typeface="+mn-lt"/>
                <a:cs typeface="Arial" pitchFamily="34" charset="0"/>
              </a:rPr>
              <a:t>tế</a:t>
            </a:r>
            <a:r>
              <a:rPr lang="en-US" sz="2800" b="1" dirty="0">
                <a:latin typeface="+mn-lt"/>
                <a:cs typeface="Arial" pitchFamily="34" charset="0"/>
              </a:rPr>
              <a:t> </a:t>
            </a:r>
            <a:r>
              <a:rPr lang="en-US" sz="2800" b="1" dirty="0" err="1">
                <a:latin typeface="+mn-lt"/>
                <a:cs typeface="Arial" pitchFamily="34" charset="0"/>
              </a:rPr>
              <a:t>của</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endParaRPr lang="en-US" sz="2800" b="1" dirty="0">
              <a:latin typeface="+mn-lt"/>
              <a:cs typeface="Arial" pitchFamily="34" charset="0"/>
            </a:endParaRPr>
          </a:p>
        </p:txBody>
      </p:sp>
      <p:graphicFrame>
        <p:nvGraphicFramePr>
          <p:cNvPr id="5" name="Content Placeholder 6"/>
          <p:cNvGraphicFramePr>
            <a:graphicFrameLocks/>
          </p:cNvGraphicFramePr>
          <p:nvPr>
            <p:extLst>
              <p:ext uri="{D42A27DB-BD31-4B8C-83A1-F6EECF244321}">
                <p14:modId xmlns:p14="http://schemas.microsoft.com/office/powerpoint/2010/main" val="1183885214"/>
              </p:ext>
            </p:extLst>
          </p:nvPr>
        </p:nvGraphicFramePr>
        <p:xfrm>
          <a:off x="4508205" y="1371601"/>
          <a:ext cx="4346683" cy="426011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txBox="1">
            <a:spLocks/>
          </p:cNvSpPr>
          <p:nvPr/>
        </p:nvSpPr>
        <p:spPr>
          <a:xfrm>
            <a:off x="333531" y="5631712"/>
            <a:ext cx="3559393" cy="592261"/>
          </a:xfrm>
          <a:prstGeom prst="rect">
            <a:avLst/>
          </a:prstGeom>
        </p:spPr>
        <p:txBody>
          <a:bodyPr vert="horz" lIns="91440" tIns="45720" rIns="91440" bIns="45720" rtlCol="0" anchor="ctr">
            <a:normAutofit fontScale="70000" lnSpcReduction="20000"/>
          </a:bodyPr>
          <a:lstStyle>
            <a:lvl1pPr algn="ctr" defTabSz="457200" rtl="0" eaLnBrk="1" latinLnBrk="0" hangingPunct="1">
              <a:spcBef>
                <a:spcPct val="0"/>
              </a:spcBef>
              <a:buNone/>
              <a:defRPr sz="4400" kern="1200">
                <a:solidFill>
                  <a:schemeClr val="bg1"/>
                </a:solidFill>
                <a:latin typeface="+mj-lt"/>
                <a:ea typeface="+mj-ea"/>
                <a:cs typeface="+mj-cs"/>
              </a:defRPr>
            </a:lvl1pPr>
          </a:lstStyle>
          <a:p>
            <a:r>
              <a:rPr lang="en-US" sz="2800" dirty="0" err="1">
                <a:solidFill>
                  <a:schemeClr val="tx1"/>
                </a:solidFill>
                <a:latin typeface="+mn-lt"/>
                <a:cs typeface="Arial" pitchFamily="34" charset="0"/>
              </a:rPr>
              <a:t>Tỷ</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lệ</a:t>
            </a:r>
            <a:r>
              <a:rPr lang="en-US" sz="2800" dirty="0">
                <a:solidFill>
                  <a:schemeClr val="tx1"/>
                </a:solidFill>
                <a:latin typeface="+mn-lt"/>
                <a:cs typeface="Arial" pitchFamily="34" charset="0"/>
              </a:rPr>
              <a:t> % </a:t>
            </a:r>
            <a:r>
              <a:rPr lang="en-US" sz="2800" dirty="0" err="1">
                <a:solidFill>
                  <a:schemeClr val="tx1"/>
                </a:solidFill>
                <a:latin typeface="+mn-lt"/>
                <a:cs typeface="Arial" pitchFamily="34" charset="0"/>
              </a:rPr>
              <a:t>đối</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tượng</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có</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sử</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dụng</a:t>
            </a:r>
            <a:r>
              <a:rPr lang="en-US" sz="2800" dirty="0">
                <a:solidFill>
                  <a:schemeClr val="tx1"/>
                </a:solidFill>
                <a:latin typeface="+mn-lt"/>
                <a:cs typeface="Arial" pitchFamily="34" charset="0"/>
              </a:rPr>
              <a:t> DVYT </a:t>
            </a:r>
            <a:r>
              <a:rPr lang="en-US" sz="2800" dirty="0" err="1">
                <a:solidFill>
                  <a:schemeClr val="tx1"/>
                </a:solidFill>
                <a:latin typeface="+mn-lt"/>
                <a:cs typeface="Arial" pitchFamily="34" charset="0"/>
              </a:rPr>
              <a:t>trong</a:t>
            </a:r>
            <a:r>
              <a:rPr lang="en-US" sz="2800" dirty="0">
                <a:solidFill>
                  <a:schemeClr val="tx1"/>
                </a:solidFill>
                <a:latin typeface="+mn-lt"/>
                <a:cs typeface="Arial" pitchFamily="34" charset="0"/>
              </a:rPr>
              <a:t> 12 </a:t>
            </a:r>
            <a:r>
              <a:rPr lang="en-US" sz="2800" dirty="0" err="1">
                <a:solidFill>
                  <a:schemeClr val="tx1"/>
                </a:solidFill>
                <a:latin typeface="+mn-lt"/>
                <a:cs typeface="Arial" pitchFamily="34" charset="0"/>
              </a:rPr>
              <a:t>tháng</a:t>
            </a:r>
            <a:r>
              <a:rPr lang="en-US" sz="2800" dirty="0">
                <a:solidFill>
                  <a:schemeClr val="tx1"/>
                </a:solidFill>
                <a:latin typeface="+mn-lt"/>
                <a:cs typeface="Arial" pitchFamily="34" charset="0"/>
              </a:rPr>
              <a:t> qua</a:t>
            </a:r>
          </a:p>
        </p:txBody>
      </p:sp>
      <p:sp>
        <p:nvSpPr>
          <p:cNvPr id="8" name="Title 1"/>
          <p:cNvSpPr txBox="1">
            <a:spLocks/>
          </p:cNvSpPr>
          <p:nvPr/>
        </p:nvSpPr>
        <p:spPr>
          <a:xfrm>
            <a:off x="4967365" y="5918513"/>
            <a:ext cx="3559393" cy="592261"/>
          </a:xfrm>
          <a:prstGeom prst="rect">
            <a:avLst/>
          </a:prstGeom>
        </p:spPr>
        <p:txBody>
          <a:bodyPr vert="horz" lIns="91440" tIns="45720" rIns="91440" bIns="45720" rtlCol="0" anchor="ctr">
            <a:normAutofit fontScale="70000" lnSpcReduction="20000"/>
          </a:bodyPr>
          <a:lstStyle>
            <a:lvl1pPr algn="ctr" defTabSz="457200" rtl="0" eaLnBrk="1" latinLnBrk="0" hangingPunct="1">
              <a:spcBef>
                <a:spcPct val="0"/>
              </a:spcBef>
              <a:buNone/>
              <a:defRPr sz="4400" kern="1200">
                <a:solidFill>
                  <a:schemeClr val="bg1"/>
                </a:solidFill>
                <a:latin typeface="+mj-lt"/>
                <a:ea typeface="+mj-ea"/>
                <a:cs typeface="+mj-cs"/>
              </a:defRPr>
            </a:lvl1pPr>
          </a:lstStyle>
          <a:p>
            <a:r>
              <a:rPr lang="en-US" sz="2800" dirty="0" err="1">
                <a:solidFill>
                  <a:schemeClr val="tx1"/>
                </a:solidFill>
                <a:latin typeface="+mn-lt"/>
                <a:cs typeface="Arial" pitchFamily="34" charset="0"/>
              </a:rPr>
              <a:t>Từng</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trì</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hoãn</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đến</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cơ</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sở</a:t>
            </a:r>
            <a:r>
              <a:rPr lang="en-US" sz="2800" dirty="0">
                <a:solidFill>
                  <a:schemeClr val="tx1"/>
                </a:solidFill>
                <a:latin typeface="+mn-lt"/>
                <a:cs typeface="Arial" pitchFamily="34" charset="0"/>
              </a:rPr>
              <a:t> y </a:t>
            </a:r>
            <a:r>
              <a:rPr lang="en-US" sz="2800" dirty="0" err="1">
                <a:solidFill>
                  <a:schemeClr val="tx1"/>
                </a:solidFill>
                <a:latin typeface="+mn-lt"/>
                <a:cs typeface="Arial" pitchFamily="34" charset="0"/>
              </a:rPr>
              <a:t>tế</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khi</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gặp</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vấn</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đề</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sức</a:t>
            </a:r>
            <a:r>
              <a:rPr lang="en-US" sz="2800" dirty="0">
                <a:solidFill>
                  <a:schemeClr val="tx1"/>
                </a:solidFill>
                <a:latin typeface="+mn-lt"/>
                <a:cs typeface="Arial" pitchFamily="34" charset="0"/>
              </a:rPr>
              <a:t> </a:t>
            </a:r>
            <a:r>
              <a:rPr lang="en-US" sz="2800" dirty="0" err="1">
                <a:solidFill>
                  <a:schemeClr val="tx1"/>
                </a:solidFill>
                <a:latin typeface="+mn-lt"/>
                <a:cs typeface="Arial" pitchFamily="34" charset="0"/>
              </a:rPr>
              <a:t>khỏe</a:t>
            </a:r>
            <a:endParaRPr lang="en-US" sz="2800" dirty="0">
              <a:solidFill>
                <a:schemeClr val="tx1"/>
              </a:solidFill>
              <a:latin typeface="+mn-lt"/>
              <a:cs typeface="Arial" pitchFamily="34" charset="0"/>
            </a:endParaRPr>
          </a:p>
        </p:txBody>
      </p:sp>
    </p:spTree>
    <p:extLst>
      <p:ext uri="{BB962C8B-B14F-4D97-AF65-F5344CB8AC3E}">
        <p14:creationId xmlns:p14="http://schemas.microsoft.com/office/powerpoint/2010/main" val="655246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41874218"/>
              </p:ext>
            </p:extLst>
          </p:nvPr>
        </p:nvGraphicFramePr>
        <p:xfrm>
          <a:off x="291230" y="1083500"/>
          <a:ext cx="8514567" cy="5534946"/>
        </p:xfrm>
        <a:graphic>
          <a:graphicData uri="http://schemas.openxmlformats.org/drawingml/2006/table">
            <a:tbl>
              <a:tblPr firstRow="1" firstCol="1" bandRow="1">
                <a:tableStyleId>{9D7B26C5-4107-4FEC-AEDC-1716B250A1EF}</a:tableStyleId>
              </a:tblPr>
              <a:tblGrid>
                <a:gridCol w="4974929">
                  <a:extLst>
                    <a:ext uri="{9D8B030D-6E8A-4147-A177-3AD203B41FA5}">
                      <a16:colId xmlns="" xmlns:a16="http://schemas.microsoft.com/office/drawing/2014/main" val="2952584059"/>
                    </a:ext>
                  </a:extLst>
                </a:gridCol>
                <a:gridCol w="1769819">
                  <a:extLst>
                    <a:ext uri="{9D8B030D-6E8A-4147-A177-3AD203B41FA5}">
                      <a16:colId xmlns="" xmlns:a16="http://schemas.microsoft.com/office/drawing/2014/main" val="2926990984"/>
                    </a:ext>
                  </a:extLst>
                </a:gridCol>
                <a:gridCol w="1769819">
                  <a:extLst>
                    <a:ext uri="{9D8B030D-6E8A-4147-A177-3AD203B41FA5}">
                      <a16:colId xmlns="" xmlns:a16="http://schemas.microsoft.com/office/drawing/2014/main" val="4041861683"/>
                    </a:ext>
                  </a:extLst>
                </a:gridCol>
              </a:tblGrid>
              <a:tr h="505746">
                <a:tc>
                  <a:txBody>
                    <a:bodyPr/>
                    <a:lstStyle/>
                    <a:p>
                      <a:pPr marL="0" marR="0" algn="ctr">
                        <a:lnSpc>
                          <a:spcPct val="150000"/>
                        </a:lnSpc>
                        <a:spcBef>
                          <a:spcPts val="0"/>
                        </a:spcBef>
                        <a:spcAft>
                          <a:spcPts val="1000"/>
                        </a:spcAft>
                        <a:tabLst>
                          <a:tab pos="180340" algn="l"/>
                        </a:tabLst>
                      </a:pPr>
                      <a:r>
                        <a:rPr lang="en-US" sz="2000" dirty="0" err="1">
                          <a:effectLst/>
                          <a:latin typeface="+mn-lt"/>
                          <a:ea typeface="+mn-ea"/>
                          <a:cs typeface="+mn-cs"/>
                        </a:rPr>
                        <a:t>Lý</a:t>
                      </a:r>
                      <a:r>
                        <a:rPr lang="en-US" sz="2000" baseline="0" dirty="0">
                          <a:effectLst/>
                          <a:latin typeface="+mn-lt"/>
                          <a:ea typeface="+mn-ea"/>
                          <a:cs typeface="+mn-cs"/>
                        </a:rPr>
                        <a:t> do </a:t>
                      </a:r>
                      <a:r>
                        <a:rPr lang="en-US" sz="2000" baseline="0" dirty="0" err="1">
                          <a:effectLst/>
                          <a:latin typeface="+mn-lt"/>
                          <a:ea typeface="+mn-ea"/>
                          <a:cs typeface="+mn-cs"/>
                        </a:rPr>
                        <a:t>sử</a:t>
                      </a:r>
                      <a:r>
                        <a:rPr lang="en-US" sz="2000" baseline="0" dirty="0">
                          <a:effectLst/>
                          <a:latin typeface="+mn-lt"/>
                          <a:ea typeface="+mn-ea"/>
                          <a:cs typeface="+mn-cs"/>
                        </a:rPr>
                        <a:t> </a:t>
                      </a:r>
                      <a:r>
                        <a:rPr lang="en-US" sz="2000" baseline="0" dirty="0" err="1">
                          <a:effectLst/>
                          <a:latin typeface="+mn-lt"/>
                          <a:ea typeface="+mn-ea"/>
                          <a:cs typeface="+mn-cs"/>
                        </a:rPr>
                        <a:t>dụng</a:t>
                      </a:r>
                      <a:r>
                        <a:rPr lang="en-US" sz="2000" baseline="0" dirty="0">
                          <a:effectLst/>
                          <a:latin typeface="+mn-lt"/>
                          <a:ea typeface="+mn-ea"/>
                          <a:cs typeface="+mn-cs"/>
                        </a:rPr>
                        <a:t> DVYT </a:t>
                      </a:r>
                      <a:r>
                        <a:rPr lang="en-US" sz="2000" baseline="0" dirty="0" err="1">
                          <a:effectLst/>
                          <a:latin typeface="+mn-lt"/>
                          <a:ea typeface="+mn-ea"/>
                          <a:cs typeface="+mn-cs"/>
                        </a:rPr>
                        <a:t>lần</a:t>
                      </a:r>
                      <a:r>
                        <a:rPr lang="en-US" sz="2000" baseline="0" dirty="0">
                          <a:effectLst/>
                          <a:latin typeface="+mn-lt"/>
                          <a:ea typeface="+mn-ea"/>
                          <a:cs typeface="+mn-cs"/>
                        </a:rPr>
                        <a:t> </a:t>
                      </a:r>
                      <a:r>
                        <a:rPr lang="en-US" sz="2000" baseline="0" dirty="0" err="1">
                          <a:effectLst/>
                          <a:latin typeface="+mn-lt"/>
                          <a:ea typeface="+mn-ea"/>
                          <a:cs typeface="+mn-cs"/>
                        </a:rPr>
                        <a:t>gần</a:t>
                      </a:r>
                      <a:r>
                        <a:rPr lang="en-US" sz="2000" baseline="0" dirty="0">
                          <a:effectLst/>
                          <a:latin typeface="+mn-lt"/>
                          <a:ea typeface="+mn-ea"/>
                          <a:cs typeface="+mn-cs"/>
                        </a:rPr>
                        <a:t> </a:t>
                      </a:r>
                      <a:r>
                        <a:rPr lang="en-US" sz="2000" baseline="0" dirty="0" err="1">
                          <a:effectLst/>
                          <a:latin typeface="+mn-lt"/>
                          <a:ea typeface="+mn-ea"/>
                          <a:cs typeface="+mn-cs"/>
                        </a:rPr>
                        <a:t>đây</a:t>
                      </a:r>
                      <a:r>
                        <a:rPr lang="en-US" sz="2000" baseline="0" dirty="0">
                          <a:effectLst/>
                          <a:latin typeface="+mn-lt"/>
                          <a:ea typeface="+mn-ea"/>
                          <a:cs typeface="+mn-cs"/>
                        </a:rPr>
                        <a:t> </a:t>
                      </a:r>
                      <a:r>
                        <a:rPr lang="en-US" sz="2000" baseline="0" dirty="0" err="1">
                          <a:effectLst/>
                          <a:latin typeface="+mn-lt"/>
                          <a:ea typeface="+mn-ea"/>
                          <a:cs typeface="+mn-cs"/>
                        </a:rPr>
                        <a:t>nhất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000" dirty="0" err="1">
                          <a:effectLst/>
                        </a:rPr>
                        <a:t>Tần</a:t>
                      </a:r>
                      <a:r>
                        <a:rPr lang="en-US" sz="2000" dirty="0">
                          <a:effectLst/>
                        </a:rPr>
                        <a:t> </a:t>
                      </a:r>
                      <a:r>
                        <a:rPr lang="en-US" sz="2000" dirty="0" err="1">
                          <a:effectLst/>
                        </a:rPr>
                        <a:t>số</a:t>
                      </a:r>
                      <a:r>
                        <a:rPr lang="en-US" sz="2000" dirty="0">
                          <a:effectLst/>
                        </a:rPr>
                        <a:t> (n)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000" dirty="0" err="1">
                          <a:effectLst/>
                        </a:rPr>
                        <a:t>Tỉ</a:t>
                      </a:r>
                      <a:r>
                        <a:rPr lang="en-US" sz="2000" dirty="0">
                          <a:effectLst/>
                        </a:rPr>
                        <a:t> </a:t>
                      </a:r>
                      <a:r>
                        <a:rPr lang="en-US" sz="2000" dirty="0" err="1">
                          <a:effectLst/>
                        </a:rPr>
                        <a:t>lệ</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extLst>
                  <a:ext uri="{0D108BD9-81ED-4DB2-BD59-A6C34878D82A}">
                    <a16:rowId xmlns="" xmlns:a16="http://schemas.microsoft.com/office/drawing/2014/main" val="1780395456"/>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Kiểm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tra</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SK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thông</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thường</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18</a:t>
                      </a:r>
                    </a:p>
                  </a:txBody>
                  <a:tcPr marL="48492" marR="48492" marT="0" marB="0">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5,1%</a:t>
                      </a:r>
                    </a:p>
                  </a:txBody>
                  <a:tcPr marL="48492" marR="48492" marT="0" marB="0">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89939812"/>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Bị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ốm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cảm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lạnh</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7</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9867614"/>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Bị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chấn</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thương</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gãy</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chân</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7</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305373758"/>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Xét</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nghiệm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HIV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26</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7,3%</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37364982"/>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Xét</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nghiệm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HCV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11</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3,1%</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688108393"/>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Xét</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nghiệm</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HBV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6</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1,7%</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56053897"/>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Điều</a:t>
                      </a:r>
                      <a:r>
                        <a:rPr lang="en-US" sz="2000" b="0" i="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trị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HIV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227</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64,1%</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656541885"/>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Điều</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trị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HCV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3</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0,9%</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50879750"/>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Điều</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trị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HBV</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1</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0,3%</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225865771"/>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Điều</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trị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MMT</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80</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22,6%</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962575252"/>
                  </a:ext>
                </a:extLst>
              </a:tr>
              <a:tr h="455634">
                <a:tc>
                  <a:txBody>
                    <a:bodyPr/>
                    <a:lstStyle/>
                    <a:p>
                      <a:pPr marL="0" marR="0" algn="l">
                        <a:lnSpc>
                          <a:spcPct val="150000"/>
                        </a:lnSpc>
                        <a:spcBef>
                          <a:spcPts val="0"/>
                        </a:spcBef>
                        <a:spcAft>
                          <a:spcPts val="1000"/>
                        </a:spcAft>
                        <a:tabLst>
                          <a:tab pos="180340" algn="l"/>
                        </a:tabLst>
                      </a:pPr>
                      <a:r>
                        <a:rPr lang="en-US" sz="2000" b="0" i="0" dirty="0" err="1">
                          <a:effectLst/>
                          <a:latin typeface="Calibri" panose="020F0502020204030204" pitchFamily="34" charset="0"/>
                          <a:ea typeface="Calibri" panose="020F0502020204030204" pitchFamily="34" charset="0"/>
                          <a:cs typeface="Times New Roman" panose="02020603050405020304" pitchFamily="18" charset="0"/>
                        </a:rPr>
                        <a:t>Điều</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000" b="0" i="0" baseline="0" dirty="0" err="1">
                          <a:effectLst/>
                          <a:latin typeface="Calibri" panose="020F0502020204030204" pitchFamily="34" charset="0"/>
                          <a:ea typeface="Calibri" panose="020F0502020204030204" pitchFamily="34" charset="0"/>
                          <a:cs typeface="Times New Roman" panose="02020603050405020304" pitchFamily="18" charset="0"/>
                        </a:rPr>
                        <a:t>trị</a:t>
                      </a:r>
                      <a:r>
                        <a:rPr lang="en-US" sz="2000" b="0" i="0" baseline="0" dirty="0">
                          <a:effectLst/>
                          <a:latin typeface="Calibri" panose="020F0502020204030204" pitchFamily="34" charset="0"/>
                          <a:ea typeface="Calibri" panose="020F0502020204030204" pitchFamily="34" charset="0"/>
                          <a:cs typeface="Times New Roman" panose="02020603050405020304" pitchFamily="18" charset="0"/>
                        </a:rPr>
                        <a:t> Lao</a:t>
                      </a:r>
                      <a:endParaRPr lang="en-US" sz="20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7</a:t>
                      </a:r>
                    </a:p>
                  </a:txBody>
                  <a:tcPr marL="48492" marR="48492" marT="0" marB="0">
                    <a:lnT w="12700" cap="flat" cmpd="sng" algn="ctr">
                      <a:solidFill>
                        <a:schemeClr val="tx1"/>
                      </a:solidFill>
                      <a:prstDash val="solid"/>
                      <a:round/>
                      <a:headEnd type="none" w="med" len="med"/>
                      <a:tailEnd type="none" w="med" len="med"/>
                    </a:lnT>
                    <a:noFill/>
                  </a:tcPr>
                </a:tc>
                <a:tc>
                  <a:txBody>
                    <a:bodyPr/>
                    <a:lstStyle/>
                    <a:p>
                      <a:pPr marL="0" marR="0" algn="ctr">
                        <a:lnSpc>
                          <a:spcPct val="150000"/>
                        </a:lnSpc>
                        <a:spcBef>
                          <a:spcPts val="0"/>
                        </a:spcBef>
                        <a:spcAft>
                          <a:spcPts val="1000"/>
                        </a:spcAft>
                        <a:tabLst>
                          <a:tab pos="180340" algn="l"/>
                        </a:tabLst>
                      </a:pPr>
                      <a:r>
                        <a:rPr lang="en-US" sz="2000" dirty="0">
                          <a:effectLst/>
                          <a:latin typeface="Calibri" panose="020F0502020204030204" pitchFamily="34" charset="0"/>
                          <a:ea typeface="Calibri" panose="020F0502020204030204" pitchFamily="34" charset="0"/>
                          <a:cs typeface="Times New Roman" panose="02020603050405020304" pitchFamily="18" charset="0"/>
                        </a:rPr>
                        <a:t>2%</a:t>
                      </a:r>
                    </a:p>
                  </a:txBody>
                  <a:tcPr marL="48492" marR="48492" marT="0" marB="0">
                    <a:lnT w="12700" cap="flat" cmpd="sng" algn="ctr">
                      <a:solidFill>
                        <a:schemeClr val="tx1"/>
                      </a:solidFill>
                      <a:prstDash val="solid"/>
                      <a:round/>
                      <a:headEnd type="none" w="med" len="med"/>
                      <a:tailEnd type="none" w="med" len="med"/>
                    </a:lnT>
                    <a:noFill/>
                  </a:tcPr>
                </a:tc>
                <a:extLst>
                  <a:ext uri="{0D108BD9-81ED-4DB2-BD59-A6C34878D82A}">
                    <a16:rowId xmlns="" xmlns:a16="http://schemas.microsoft.com/office/drawing/2014/main" val="1552380225"/>
                  </a:ext>
                </a:extLst>
              </a:tr>
            </a:tbl>
          </a:graphicData>
        </a:graphic>
      </p:graphicFrame>
      <p:sp>
        <p:nvSpPr>
          <p:cNvPr id="5"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Lý</a:t>
            </a:r>
            <a:r>
              <a:rPr lang="en-US" sz="2800" b="1" dirty="0">
                <a:latin typeface="+mn-lt"/>
                <a:cs typeface="Arial" pitchFamily="34" charset="0"/>
              </a:rPr>
              <a:t> do </a:t>
            </a:r>
            <a:r>
              <a:rPr lang="en-US" sz="2800" b="1" dirty="0" err="1">
                <a:latin typeface="+mn-lt"/>
                <a:cs typeface="Arial" pitchFamily="34" charset="0"/>
              </a:rPr>
              <a:t>sử</a:t>
            </a:r>
            <a:r>
              <a:rPr lang="en-US" sz="2800" b="1" dirty="0">
                <a:latin typeface="+mn-lt"/>
                <a:cs typeface="Arial" pitchFamily="34" charset="0"/>
              </a:rPr>
              <a:t> </a:t>
            </a:r>
            <a:r>
              <a:rPr lang="en-US" sz="2800" b="1" dirty="0" err="1">
                <a:latin typeface="+mn-lt"/>
                <a:cs typeface="Arial" pitchFamily="34" charset="0"/>
              </a:rPr>
              <a:t>dụng</a:t>
            </a:r>
            <a:r>
              <a:rPr lang="en-US" sz="2800" b="1" dirty="0">
                <a:latin typeface="+mn-lt"/>
                <a:cs typeface="Arial" pitchFamily="34" charset="0"/>
              </a:rPr>
              <a:t> DVYT </a:t>
            </a:r>
            <a:r>
              <a:rPr lang="en-US" sz="2800" b="1" dirty="0" err="1">
                <a:latin typeface="+mn-lt"/>
                <a:cs typeface="Arial" pitchFamily="34" charset="0"/>
              </a:rPr>
              <a:t>lần</a:t>
            </a:r>
            <a:r>
              <a:rPr lang="en-US" sz="2800" b="1" dirty="0">
                <a:latin typeface="+mn-lt"/>
                <a:cs typeface="Arial" pitchFamily="34" charset="0"/>
              </a:rPr>
              <a:t> </a:t>
            </a:r>
            <a:r>
              <a:rPr lang="en-US" sz="2800" b="1" dirty="0" err="1">
                <a:latin typeface="+mn-lt"/>
                <a:cs typeface="Arial" pitchFamily="34" charset="0"/>
              </a:rPr>
              <a:t>gần</a:t>
            </a:r>
            <a:r>
              <a:rPr lang="en-US" sz="2800" b="1" dirty="0">
                <a:latin typeface="+mn-lt"/>
                <a:cs typeface="Arial" pitchFamily="34" charset="0"/>
              </a:rPr>
              <a:t> </a:t>
            </a:r>
            <a:r>
              <a:rPr lang="en-US" sz="2800" b="1" dirty="0" err="1">
                <a:latin typeface="+mn-lt"/>
                <a:cs typeface="Arial" pitchFamily="34" charset="0"/>
              </a:rPr>
              <a:t>đây</a:t>
            </a:r>
            <a:r>
              <a:rPr lang="en-US" sz="2800" b="1" dirty="0">
                <a:latin typeface="+mn-lt"/>
                <a:cs typeface="Arial" pitchFamily="34" charset="0"/>
              </a:rPr>
              <a:t> </a:t>
            </a:r>
            <a:r>
              <a:rPr lang="en-US" sz="2800" b="1" dirty="0" err="1">
                <a:latin typeface="+mn-lt"/>
                <a:cs typeface="Arial" pitchFamily="34" charset="0"/>
              </a:rPr>
              <a:t>nhất</a:t>
            </a:r>
            <a:endParaRPr lang="en-US" sz="2800" b="1" dirty="0">
              <a:latin typeface="+mn-lt"/>
              <a:cs typeface="Arial" pitchFamily="34" charset="0"/>
            </a:endParaRPr>
          </a:p>
        </p:txBody>
      </p:sp>
    </p:spTree>
    <p:extLst>
      <p:ext uri="{BB962C8B-B14F-4D97-AF65-F5344CB8AC3E}">
        <p14:creationId xmlns:p14="http://schemas.microsoft.com/office/powerpoint/2010/main" val="2135274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78330764"/>
              </p:ext>
            </p:extLst>
          </p:nvPr>
        </p:nvGraphicFramePr>
        <p:xfrm>
          <a:off x="291230" y="1083500"/>
          <a:ext cx="8186463" cy="5005412"/>
        </p:xfrm>
        <a:graphic>
          <a:graphicData uri="http://schemas.openxmlformats.org/drawingml/2006/table">
            <a:tbl>
              <a:tblPr firstRow="1" firstCol="1" bandRow="1">
                <a:tableStyleId>{9D7B26C5-4107-4FEC-AEDC-1716B250A1EF}</a:tableStyleId>
              </a:tblPr>
              <a:tblGrid>
                <a:gridCol w="4783223">
                  <a:extLst>
                    <a:ext uri="{9D8B030D-6E8A-4147-A177-3AD203B41FA5}">
                      <a16:colId xmlns="" xmlns:a16="http://schemas.microsoft.com/office/drawing/2014/main" val="2952584059"/>
                    </a:ext>
                  </a:extLst>
                </a:gridCol>
                <a:gridCol w="1701620">
                  <a:extLst>
                    <a:ext uri="{9D8B030D-6E8A-4147-A177-3AD203B41FA5}">
                      <a16:colId xmlns="" xmlns:a16="http://schemas.microsoft.com/office/drawing/2014/main" val="2926990984"/>
                    </a:ext>
                  </a:extLst>
                </a:gridCol>
                <a:gridCol w="1701620">
                  <a:extLst>
                    <a:ext uri="{9D8B030D-6E8A-4147-A177-3AD203B41FA5}">
                      <a16:colId xmlns="" xmlns:a16="http://schemas.microsoft.com/office/drawing/2014/main" val="4041861683"/>
                    </a:ext>
                  </a:extLst>
                </a:gridCol>
              </a:tblGrid>
              <a:tr h="1087268">
                <a:tc>
                  <a:txBody>
                    <a:bodyPr/>
                    <a:lstStyle/>
                    <a:p>
                      <a:pPr marL="0" marR="0" algn="ctr">
                        <a:lnSpc>
                          <a:spcPct val="150000"/>
                        </a:lnSpc>
                        <a:spcBef>
                          <a:spcPts val="0"/>
                        </a:spcBef>
                        <a:spcAft>
                          <a:spcPts val="1000"/>
                        </a:spcAft>
                        <a:tabLst>
                          <a:tab pos="180340" algn="l"/>
                        </a:tabLst>
                      </a:pPr>
                      <a:r>
                        <a:rPr lang="en-US" sz="2400" dirty="0" err="1">
                          <a:effectLst/>
                          <a:latin typeface="+mn-lt"/>
                          <a:ea typeface="+mn-ea"/>
                          <a:cs typeface="+mn-cs"/>
                        </a:rPr>
                        <a:t>Lý</a:t>
                      </a:r>
                      <a:r>
                        <a:rPr lang="en-US" sz="2400" baseline="0" dirty="0">
                          <a:effectLst/>
                          <a:latin typeface="+mn-lt"/>
                          <a:ea typeface="+mn-ea"/>
                          <a:cs typeface="+mn-cs"/>
                        </a:rPr>
                        <a:t> do </a:t>
                      </a:r>
                      <a:r>
                        <a:rPr lang="en-US" sz="2400" baseline="0" dirty="0" err="1">
                          <a:effectLst/>
                          <a:latin typeface="+mn-lt"/>
                          <a:ea typeface="+mn-ea"/>
                          <a:cs typeface="+mn-cs"/>
                        </a:rPr>
                        <a:t>trì</a:t>
                      </a:r>
                      <a:r>
                        <a:rPr lang="en-US" sz="2400" baseline="0" dirty="0">
                          <a:effectLst/>
                          <a:latin typeface="+mn-lt"/>
                          <a:ea typeface="+mn-ea"/>
                          <a:cs typeface="+mn-cs"/>
                        </a:rPr>
                        <a:t> </a:t>
                      </a:r>
                      <a:r>
                        <a:rPr lang="en-US" sz="2400" baseline="0" dirty="0" err="1">
                          <a:effectLst/>
                          <a:latin typeface="+mn-lt"/>
                          <a:ea typeface="+mn-ea"/>
                          <a:cs typeface="+mn-cs"/>
                        </a:rPr>
                        <a:t>hoãn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400" dirty="0" err="1">
                          <a:effectLst/>
                        </a:rPr>
                        <a:t>Tần</a:t>
                      </a:r>
                      <a:r>
                        <a:rPr lang="en-US" sz="2400" dirty="0">
                          <a:effectLst/>
                        </a:rPr>
                        <a:t> </a:t>
                      </a:r>
                      <a:r>
                        <a:rPr lang="en-US" sz="2400" dirty="0" err="1">
                          <a:effectLst/>
                        </a:rPr>
                        <a:t>số</a:t>
                      </a:r>
                      <a:r>
                        <a:rPr lang="en-US" sz="2400" dirty="0">
                          <a:effectLst/>
                        </a:rPr>
                        <a:t> (n)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tc>
                  <a:txBody>
                    <a:bodyPr/>
                    <a:lstStyle/>
                    <a:p>
                      <a:pPr marL="0" marR="0" algn="ctr">
                        <a:lnSpc>
                          <a:spcPct val="150000"/>
                        </a:lnSpc>
                        <a:spcBef>
                          <a:spcPts val="0"/>
                        </a:spcBef>
                        <a:spcAft>
                          <a:spcPts val="1000"/>
                        </a:spcAft>
                        <a:tabLst>
                          <a:tab pos="180340" algn="l"/>
                        </a:tabLst>
                      </a:pPr>
                      <a:r>
                        <a:rPr lang="en-US" sz="2400" dirty="0" err="1">
                          <a:effectLst/>
                        </a:rPr>
                        <a:t>Tỉ</a:t>
                      </a:r>
                      <a:r>
                        <a:rPr lang="en-US" sz="2400" dirty="0">
                          <a:effectLst/>
                        </a:rPr>
                        <a:t> </a:t>
                      </a:r>
                      <a:r>
                        <a:rPr lang="en-US" sz="2400" dirty="0" err="1">
                          <a:effectLst/>
                        </a:rPr>
                        <a:t>lệ</a:t>
                      </a: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lnT w="12700" cap="flat" cmpd="sng" algn="ctr">
                      <a:noFill/>
                      <a:prstDash val="solid"/>
                      <a:round/>
                      <a:headEnd type="none" w="med" len="med"/>
                      <a:tailEnd type="none" w="med" len="med"/>
                    </a:lnT>
                  </a:tcPr>
                </a:tc>
                <a:extLst>
                  <a:ext uri="{0D108BD9-81ED-4DB2-BD59-A6C34878D82A}">
                    <a16:rowId xmlns="" xmlns:a16="http://schemas.microsoft.com/office/drawing/2014/main" val="1780395456"/>
                  </a:ext>
                </a:extLst>
              </a:tr>
              <a:tr h="979536">
                <a:tc>
                  <a:txBody>
                    <a:bodyPr/>
                    <a:lstStyle/>
                    <a:p>
                      <a:pPr marL="0" marR="0" algn="l">
                        <a:lnSpc>
                          <a:spcPct val="150000"/>
                        </a:lnSpc>
                        <a:spcBef>
                          <a:spcPts val="0"/>
                        </a:spcBef>
                        <a:spcAft>
                          <a:spcPts val="1000"/>
                        </a:spcAft>
                        <a:tabLst>
                          <a:tab pos="180340" algn="l"/>
                        </a:tabLst>
                      </a:pPr>
                      <a:r>
                        <a:rPr lang="en-US" sz="2400" b="0" i="0" dirty="0" err="1">
                          <a:effectLst/>
                          <a:latin typeface="Calibri" panose="020F0502020204030204" pitchFamily="34" charset="0"/>
                          <a:ea typeface="Calibri" panose="020F0502020204030204" pitchFamily="34" charset="0"/>
                          <a:cs typeface="Times New Roman" panose="02020603050405020304" pitchFamily="18" charset="0"/>
                        </a:rPr>
                        <a:t>Không</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có</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tiền</a:t>
                      </a:r>
                      <a:endParaRPr lang="en-US" sz="24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55</a:t>
                      </a:r>
                    </a:p>
                  </a:txBody>
                  <a:tcPr marL="48492" marR="48492" marT="0" marB="0">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22,5%</a:t>
                      </a:r>
                    </a:p>
                  </a:txBody>
                  <a:tcPr marL="48492" marR="48492" marT="0" marB="0">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89939812"/>
                  </a:ext>
                </a:extLst>
              </a:tr>
              <a:tr h="979536">
                <a:tc>
                  <a:txBody>
                    <a:bodyPr/>
                    <a:lstStyle/>
                    <a:p>
                      <a:pPr marL="0" marR="0" algn="l">
                        <a:lnSpc>
                          <a:spcPct val="150000"/>
                        </a:lnSpc>
                        <a:spcBef>
                          <a:spcPts val="0"/>
                        </a:spcBef>
                        <a:spcAft>
                          <a:spcPts val="1000"/>
                        </a:spcAft>
                        <a:tabLst>
                          <a:tab pos="180340" algn="l"/>
                        </a:tabLst>
                      </a:pPr>
                      <a:r>
                        <a:rPr lang="en-US" sz="2400" b="0" i="0" dirty="0" err="1">
                          <a:effectLst/>
                          <a:latin typeface="Calibri" panose="020F0502020204030204" pitchFamily="34" charset="0"/>
                          <a:ea typeface="Calibri" panose="020F0502020204030204" pitchFamily="34" charset="0"/>
                          <a:cs typeface="Times New Roman" panose="02020603050405020304" pitchFamily="18" charset="0"/>
                        </a:rPr>
                        <a:t>Không</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có</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thời</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gian</a:t>
                      </a:r>
                      <a:endParaRPr lang="en-US" sz="24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6</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2,5%</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9867614"/>
                  </a:ext>
                </a:extLst>
              </a:tr>
              <a:tr h="979536">
                <a:tc>
                  <a:txBody>
                    <a:bodyPr/>
                    <a:lstStyle/>
                    <a:p>
                      <a:pPr marL="0" marR="0" algn="l">
                        <a:lnSpc>
                          <a:spcPct val="150000"/>
                        </a:lnSpc>
                        <a:spcBef>
                          <a:spcPts val="0"/>
                        </a:spcBef>
                        <a:spcAft>
                          <a:spcPts val="1000"/>
                        </a:spcAft>
                        <a:tabLst>
                          <a:tab pos="180340" algn="l"/>
                        </a:tabLst>
                      </a:pPr>
                      <a:r>
                        <a:rPr lang="en-US" sz="2400" b="0" i="0" dirty="0" err="1">
                          <a:effectLst/>
                          <a:latin typeface="Calibri" panose="020F0502020204030204" pitchFamily="34" charset="0"/>
                          <a:ea typeface="Calibri" panose="020F0502020204030204" pitchFamily="34" charset="0"/>
                          <a:cs typeface="Times New Roman" panose="02020603050405020304" pitchFamily="18" charset="0"/>
                        </a:rPr>
                        <a:t>Thấy</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không</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cần</a:t>
                      </a:r>
                      <a:r>
                        <a:rPr lang="en-US" sz="2400" b="0" i="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0" i="0" baseline="0" dirty="0" err="1">
                          <a:effectLst/>
                          <a:latin typeface="Calibri" panose="020F0502020204030204" pitchFamily="34" charset="0"/>
                          <a:ea typeface="Calibri" panose="020F0502020204030204" pitchFamily="34" charset="0"/>
                          <a:cs typeface="Times New Roman" panose="02020603050405020304" pitchFamily="18" charset="0"/>
                        </a:rPr>
                        <a:t>thiết</a:t>
                      </a:r>
                      <a:endParaRPr lang="en-US" sz="24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158</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b="1" dirty="0">
                          <a:effectLst/>
                          <a:latin typeface="Calibri" panose="020F0502020204030204" pitchFamily="34" charset="0"/>
                          <a:ea typeface="Calibri" panose="020F0502020204030204" pitchFamily="34" charset="0"/>
                          <a:cs typeface="Times New Roman" panose="02020603050405020304" pitchFamily="18" charset="0"/>
                        </a:rPr>
                        <a:t>64,8%</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305373758"/>
                  </a:ext>
                </a:extLst>
              </a:tr>
              <a:tr h="979536">
                <a:tc>
                  <a:txBody>
                    <a:bodyPr/>
                    <a:lstStyle/>
                    <a:p>
                      <a:pPr marL="0" marR="0" algn="l">
                        <a:lnSpc>
                          <a:spcPct val="150000"/>
                        </a:lnSpc>
                        <a:spcBef>
                          <a:spcPts val="0"/>
                        </a:spcBef>
                        <a:spcAft>
                          <a:spcPts val="1000"/>
                        </a:spcAft>
                        <a:tabLst>
                          <a:tab pos="180340" algn="l"/>
                        </a:tabLst>
                      </a:pPr>
                      <a:r>
                        <a:rPr lang="en-US" sz="2400" b="0" i="0" dirty="0" err="1">
                          <a:effectLst/>
                          <a:latin typeface="Calibri" panose="020F0502020204030204" pitchFamily="34" charset="0"/>
                          <a:ea typeface="Calibri" panose="020F0502020204030204" pitchFamily="34" charset="0"/>
                          <a:cs typeface="Times New Roman" panose="02020603050405020304" pitchFamily="18" charset="0"/>
                        </a:rPr>
                        <a:t>Khác</a:t>
                      </a:r>
                      <a:endParaRPr lang="en-US" sz="24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48492" marR="48492"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25</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1000"/>
                        </a:spcAft>
                        <a:tabLst>
                          <a:tab pos="180340" algn="l"/>
                        </a:tabLst>
                      </a:pPr>
                      <a:r>
                        <a:rPr lang="en-US" sz="2400" dirty="0">
                          <a:effectLst/>
                          <a:latin typeface="Calibri" panose="020F0502020204030204" pitchFamily="34" charset="0"/>
                          <a:ea typeface="Calibri" panose="020F0502020204030204" pitchFamily="34" charset="0"/>
                          <a:cs typeface="Times New Roman" panose="02020603050405020304" pitchFamily="18" charset="0"/>
                        </a:rPr>
                        <a:t>10,2%</a:t>
                      </a:r>
                    </a:p>
                  </a:txBody>
                  <a:tcPr marL="48492" marR="48492"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37364982"/>
                  </a:ext>
                </a:extLst>
              </a:tr>
            </a:tbl>
          </a:graphicData>
        </a:graphic>
      </p:graphicFrame>
      <p:sp>
        <p:nvSpPr>
          <p:cNvPr id="5" name="Title 1"/>
          <p:cNvSpPr>
            <a:spLocks noGrp="1"/>
          </p:cNvSpPr>
          <p:nvPr>
            <p:ph type="title"/>
          </p:nvPr>
        </p:nvSpPr>
        <p:spPr>
          <a:xfrm>
            <a:off x="1247931" y="227140"/>
            <a:ext cx="7438869" cy="592261"/>
          </a:xfrm>
        </p:spPr>
        <p:txBody>
          <a:bodyPr>
            <a:normAutofit/>
          </a:bodyPr>
          <a:lstStyle/>
          <a:p>
            <a:pPr algn="ctr"/>
            <a:r>
              <a:rPr lang="en-US" sz="2800" b="1" dirty="0" err="1">
                <a:latin typeface="+mn-lt"/>
                <a:cs typeface="Arial" pitchFamily="34" charset="0"/>
              </a:rPr>
              <a:t>Lý</a:t>
            </a:r>
            <a:r>
              <a:rPr lang="en-US" sz="2800" b="1" dirty="0">
                <a:latin typeface="+mn-lt"/>
                <a:cs typeface="Arial" pitchFamily="34" charset="0"/>
              </a:rPr>
              <a:t> do </a:t>
            </a:r>
            <a:r>
              <a:rPr lang="en-US" sz="2800" b="1" dirty="0" err="1">
                <a:latin typeface="+mn-lt"/>
                <a:cs typeface="Arial" pitchFamily="34" charset="0"/>
              </a:rPr>
              <a:t>trì</a:t>
            </a:r>
            <a:r>
              <a:rPr lang="en-US" sz="2800" b="1" dirty="0">
                <a:latin typeface="+mn-lt"/>
                <a:cs typeface="Arial" pitchFamily="34" charset="0"/>
              </a:rPr>
              <a:t> </a:t>
            </a:r>
            <a:r>
              <a:rPr lang="en-US" sz="2800" b="1" dirty="0" err="1">
                <a:latin typeface="+mn-lt"/>
                <a:cs typeface="Arial" pitchFamily="34" charset="0"/>
              </a:rPr>
              <a:t>hoãn</a:t>
            </a:r>
            <a:r>
              <a:rPr lang="en-US" sz="2800" b="1" dirty="0">
                <a:latin typeface="+mn-lt"/>
                <a:cs typeface="Arial" pitchFamily="34" charset="0"/>
              </a:rPr>
              <a:t> </a:t>
            </a:r>
            <a:r>
              <a:rPr lang="en-US" sz="2800" b="1" dirty="0" err="1">
                <a:latin typeface="+mn-lt"/>
                <a:cs typeface="Arial" pitchFamily="34" charset="0"/>
              </a:rPr>
              <a:t>việc</a:t>
            </a:r>
            <a:r>
              <a:rPr lang="en-US" sz="2800" b="1" dirty="0">
                <a:latin typeface="+mn-lt"/>
                <a:cs typeface="Arial" pitchFamily="34" charset="0"/>
              </a:rPr>
              <a:t> </a:t>
            </a:r>
            <a:r>
              <a:rPr lang="en-US" sz="2800" b="1" dirty="0" err="1">
                <a:latin typeface="+mn-lt"/>
                <a:cs typeface="Arial" pitchFamily="34" charset="0"/>
              </a:rPr>
              <a:t>đến</a:t>
            </a:r>
            <a:r>
              <a:rPr lang="en-US" sz="2800" b="1" dirty="0">
                <a:latin typeface="+mn-lt"/>
                <a:cs typeface="Arial" pitchFamily="34" charset="0"/>
              </a:rPr>
              <a:t> </a:t>
            </a:r>
            <a:r>
              <a:rPr lang="en-US" sz="2800" b="1" dirty="0" err="1">
                <a:latin typeface="+mn-lt"/>
                <a:cs typeface="Arial" pitchFamily="34" charset="0"/>
              </a:rPr>
              <a:t>cơ</a:t>
            </a:r>
            <a:r>
              <a:rPr lang="en-US" sz="2800" b="1" dirty="0">
                <a:latin typeface="+mn-lt"/>
                <a:cs typeface="Arial" pitchFamily="34" charset="0"/>
              </a:rPr>
              <a:t> </a:t>
            </a:r>
            <a:r>
              <a:rPr lang="en-US" sz="2800" b="1" dirty="0" err="1">
                <a:latin typeface="+mn-lt"/>
                <a:cs typeface="Arial" pitchFamily="34" charset="0"/>
              </a:rPr>
              <a:t>sở</a:t>
            </a:r>
            <a:r>
              <a:rPr lang="en-US" sz="2800" b="1" dirty="0">
                <a:latin typeface="+mn-lt"/>
                <a:cs typeface="Arial" pitchFamily="34" charset="0"/>
              </a:rPr>
              <a:t> YT </a:t>
            </a:r>
            <a:r>
              <a:rPr lang="en-US" sz="2800" b="1" dirty="0" err="1">
                <a:latin typeface="+mn-lt"/>
                <a:cs typeface="Arial" pitchFamily="34" charset="0"/>
              </a:rPr>
              <a:t>lần</a:t>
            </a:r>
            <a:r>
              <a:rPr lang="en-US" sz="2800" b="1" dirty="0">
                <a:latin typeface="+mn-lt"/>
                <a:cs typeface="Arial" pitchFamily="34" charset="0"/>
              </a:rPr>
              <a:t> </a:t>
            </a:r>
            <a:r>
              <a:rPr lang="en-US" sz="2800" b="1" dirty="0" err="1">
                <a:latin typeface="+mn-lt"/>
                <a:cs typeface="Arial" pitchFamily="34" charset="0"/>
              </a:rPr>
              <a:t>gần</a:t>
            </a:r>
            <a:r>
              <a:rPr lang="en-US" sz="2800" b="1" dirty="0">
                <a:latin typeface="+mn-lt"/>
                <a:cs typeface="Arial" pitchFamily="34" charset="0"/>
              </a:rPr>
              <a:t> </a:t>
            </a:r>
            <a:r>
              <a:rPr lang="en-US" sz="2800" b="1" dirty="0" err="1">
                <a:latin typeface="+mn-lt"/>
                <a:cs typeface="Arial" pitchFamily="34" charset="0"/>
              </a:rPr>
              <a:t>đây</a:t>
            </a:r>
            <a:endParaRPr lang="en-US" sz="2800" b="1" dirty="0">
              <a:latin typeface="+mn-lt"/>
              <a:cs typeface="Arial" pitchFamily="34" charset="0"/>
            </a:endParaRPr>
          </a:p>
        </p:txBody>
      </p:sp>
    </p:spTree>
    <p:extLst>
      <p:ext uri="{BB962C8B-B14F-4D97-AF65-F5344CB8AC3E}">
        <p14:creationId xmlns:p14="http://schemas.microsoft.com/office/powerpoint/2010/main" val="3188685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247931" y="227140"/>
            <a:ext cx="7739494" cy="592261"/>
          </a:xfrm>
        </p:spPr>
        <p:txBody>
          <a:bodyPr>
            <a:normAutofit/>
          </a:bodyPr>
          <a:lstStyle/>
          <a:p>
            <a:pPr algn="ctr"/>
            <a:r>
              <a:rPr lang="en-US" sz="2800" b="1" dirty="0" err="1">
                <a:latin typeface="+mn-lt"/>
                <a:cs typeface="Arial" pitchFamily="34" charset="0"/>
              </a:rPr>
              <a:t>Tỷ</a:t>
            </a:r>
            <a:r>
              <a:rPr lang="en-US" sz="2800" b="1" dirty="0">
                <a:latin typeface="+mn-lt"/>
                <a:cs typeface="Arial" pitchFamily="34" charset="0"/>
              </a:rPr>
              <a:t> </a:t>
            </a:r>
            <a:r>
              <a:rPr lang="en-US" sz="2800" b="1" dirty="0" err="1">
                <a:latin typeface="+mn-lt"/>
                <a:cs typeface="Arial" pitchFamily="34" charset="0"/>
              </a:rPr>
              <a:t>lệ</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từng</a:t>
            </a:r>
            <a:r>
              <a:rPr lang="en-US" sz="2800" b="1" dirty="0">
                <a:latin typeface="+mn-lt"/>
                <a:cs typeface="Arial" pitchFamily="34" charset="0"/>
              </a:rPr>
              <a:t> </a:t>
            </a:r>
            <a:r>
              <a:rPr lang="en-US" sz="2800" b="1" dirty="0" err="1">
                <a:latin typeface="+mn-lt"/>
                <a:cs typeface="Arial" pitchFamily="34" charset="0"/>
              </a:rPr>
              <a:t>xét</a:t>
            </a:r>
            <a:r>
              <a:rPr lang="en-US" sz="2800" b="1" dirty="0">
                <a:latin typeface="+mn-lt"/>
                <a:cs typeface="Arial" pitchFamily="34" charset="0"/>
              </a:rPr>
              <a:t> </a:t>
            </a:r>
            <a:r>
              <a:rPr lang="en-US" sz="2800" b="1" dirty="0" err="1">
                <a:latin typeface="+mn-lt"/>
                <a:cs typeface="Arial" pitchFamily="34" charset="0"/>
              </a:rPr>
              <a:t>nghiệm</a:t>
            </a:r>
            <a:r>
              <a:rPr lang="en-US" sz="2800" b="1" dirty="0">
                <a:latin typeface="+mn-lt"/>
                <a:cs typeface="Arial" pitchFamily="34" charset="0"/>
              </a:rPr>
              <a:t> HIV, HCV, HBV</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10469875"/>
              </p:ext>
            </p:extLst>
          </p:nvPr>
        </p:nvGraphicFramePr>
        <p:xfrm>
          <a:off x="457200" y="1315234"/>
          <a:ext cx="8305800" cy="48109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41946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834419215"/>
              </p:ext>
            </p:extLst>
          </p:nvPr>
        </p:nvGraphicFramePr>
        <p:xfrm>
          <a:off x="457199" y="1104900"/>
          <a:ext cx="8325294" cy="5444756"/>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1247931" y="227140"/>
            <a:ext cx="7739494" cy="592261"/>
          </a:xfrm>
        </p:spPr>
        <p:txBody>
          <a:bodyPr>
            <a:normAutofit/>
          </a:bodyPr>
          <a:lstStyle/>
          <a:p>
            <a:pPr algn="ctr"/>
            <a:r>
              <a:rPr lang="en-US" sz="2800" b="1" dirty="0" err="1">
                <a:latin typeface="+mn-lt"/>
                <a:cs typeface="Arial" pitchFamily="34" charset="0"/>
              </a:rPr>
              <a:t>Mô</a:t>
            </a:r>
            <a:r>
              <a:rPr lang="en-US" sz="2800" b="1" dirty="0">
                <a:latin typeface="+mn-lt"/>
                <a:cs typeface="Arial" pitchFamily="34" charset="0"/>
              </a:rPr>
              <a:t> </a:t>
            </a:r>
            <a:r>
              <a:rPr lang="en-US" sz="2800" b="1" dirty="0" err="1">
                <a:latin typeface="+mn-lt"/>
                <a:cs typeface="Arial" pitchFamily="34" charset="0"/>
              </a:rPr>
              <a:t>hình</a:t>
            </a:r>
            <a:r>
              <a:rPr lang="en-US" sz="2800" b="1" dirty="0">
                <a:latin typeface="+mn-lt"/>
                <a:cs typeface="Arial" pitchFamily="34" charset="0"/>
              </a:rPr>
              <a:t> </a:t>
            </a:r>
            <a:r>
              <a:rPr lang="en-US" sz="2800" b="1" dirty="0" err="1">
                <a:latin typeface="+mn-lt"/>
                <a:cs typeface="Arial" pitchFamily="34" charset="0"/>
              </a:rPr>
              <a:t>chăm</a:t>
            </a:r>
            <a:r>
              <a:rPr lang="en-US" sz="2800" b="1" dirty="0">
                <a:latin typeface="+mn-lt"/>
                <a:cs typeface="Arial" pitchFamily="34" charset="0"/>
              </a:rPr>
              <a:t> </a:t>
            </a:r>
            <a:r>
              <a:rPr lang="en-US" sz="2800" b="1" dirty="0" err="1">
                <a:latin typeface="+mn-lt"/>
                <a:cs typeface="Arial" pitchFamily="34" charset="0"/>
              </a:rPr>
              <a:t>sóc</a:t>
            </a:r>
            <a:r>
              <a:rPr lang="en-US" sz="2800" b="1" dirty="0">
                <a:latin typeface="+mn-lt"/>
                <a:cs typeface="Arial" pitchFamily="34" charset="0"/>
              </a:rPr>
              <a:t> </a:t>
            </a:r>
            <a:r>
              <a:rPr lang="en-US" sz="2800" b="1" dirty="0" err="1">
                <a:latin typeface="+mn-lt"/>
                <a:cs typeface="Arial" pitchFamily="34" charset="0"/>
              </a:rPr>
              <a:t>theo</a:t>
            </a:r>
            <a:r>
              <a:rPr lang="en-US" sz="2800" b="1" dirty="0">
                <a:latin typeface="+mn-lt"/>
                <a:cs typeface="Arial" pitchFamily="34" charset="0"/>
              </a:rPr>
              <a:t> </a:t>
            </a:r>
            <a:r>
              <a:rPr lang="en-US" sz="2800" b="1" dirty="0" err="1">
                <a:latin typeface="+mn-lt"/>
                <a:cs typeface="Arial" pitchFamily="34" charset="0"/>
              </a:rPr>
              <a:t>bậc</a:t>
            </a:r>
            <a:r>
              <a:rPr lang="en-US" sz="2800" b="1" dirty="0">
                <a:latin typeface="+mn-lt"/>
                <a:cs typeface="Arial" pitchFamily="34" charset="0"/>
              </a:rPr>
              <a:t> thang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với</a:t>
            </a:r>
            <a:r>
              <a:rPr lang="en-US" sz="2800" b="1" dirty="0">
                <a:latin typeface="+mn-lt"/>
                <a:cs typeface="Arial" pitchFamily="34" charset="0"/>
              </a:rPr>
              <a:t> HCV</a:t>
            </a:r>
          </a:p>
        </p:txBody>
      </p:sp>
    </p:spTree>
    <p:extLst>
      <p:ext uri="{BB962C8B-B14F-4D97-AF65-F5344CB8AC3E}">
        <p14:creationId xmlns:p14="http://schemas.microsoft.com/office/powerpoint/2010/main" val="2048322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58223423"/>
              </p:ext>
            </p:extLst>
          </p:nvPr>
        </p:nvGraphicFramePr>
        <p:xfrm>
          <a:off x="457200" y="1104900"/>
          <a:ext cx="8229600" cy="5021263"/>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p:cNvSpPr>
            <a:spLocks noGrp="1"/>
          </p:cNvSpPr>
          <p:nvPr>
            <p:ph type="title"/>
          </p:nvPr>
        </p:nvSpPr>
        <p:spPr>
          <a:xfrm>
            <a:off x="1247931" y="227140"/>
            <a:ext cx="7739494" cy="592261"/>
          </a:xfrm>
        </p:spPr>
        <p:txBody>
          <a:bodyPr>
            <a:normAutofit fontScale="90000"/>
          </a:bodyPr>
          <a:lstStyle/>
          <a:p>
            <a:pPr algn="ctr"/>
            <a:r>
              <a:rPr lang="en-US" sz="2800" b="1" dirty="0" err="1">
                <a:latin typeface="+mn-lt"/>
                <a:cs typeface="Arial" pitchFamily="34" charset="0"/>
              </a:rPr>
              <a:t>Thực</a:t>
            </a:r>
            <a:r>
              <a:rPr lang="en-US" sz="2800" b="1" dirty="0">
                <a:latin typeface="+mn-lt"/>
                <a:cs typeface="Arial" pitchFamily="34" charset="0"/>
              </a:rPr>
              <a:t> </a:t>
            </a:r>
            <a:r>
              <a:rPr lang="en-US" sz="2800" b="1" dirty="0" err="1">
                <a:latin typeface="+mn-lt"/>
                <a:cs typeface="Arial" pitchFamily="34" charset="0"/>
              </a:rPr>
              <a:t>trạng</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HIV, HCV </a:t>
            </a:r>
            <a:r>
              <a:rPr lang="en-US" sz="2800" b="1" dirty="0" err="1">
                <a:latin typeface="+mn-lt"/>
                <a:cs typeface="Arial" pitchFamily="34" charset="0"/>
              </a:rPr>
              <a:t>và</a:t>
            </a:r>
            <a:r>
              <a:rPr lang="en-US" sz="2800" b="1" dirty="0">
                <a:latin typeface="+mn-lt"/>
                <a:cs typeface="Arial" pitchFamily="34" charset="0"/>
              </a:rPr>
              <a:t> </a:t>
            </a:r>
            <a:r>
              <a:rPr lang="en-US" sz="2800" b="1" dirty="0" err="1">
                <a:latin typeface="+mn-lt"/>
                <a:cs typeface="Arial" pitchFamily="34" charset="0"/>
              </a:rPr>
              <a:t>đồng</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HIV/HCV</a:t>
            </a:r>
          </a:p>
        </p:txBody>
      </p:sp>
    </p:spTree>
    <p:extLst>
      <p:ext uri="{BB962C8B-B14F-4D97-AF65-F5344CB8AC3E}">
        <p14:creationId xmlns:p14="http://schemas.microsoft.com/office/powerpoint/2010/main" val="3765436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3898" y="5812519"/>
            <a:ext cx="3549502" cy="646331"/>
          </a:xfrm>
          <a:prstGeom prst="rect">
            <a:avLst/>
          </a:prstGeom>
        </p:spPr>
        <p:txBody>
          <a:bodyPr wrap="square">
            <a:spAutoFit/>
          </a:bodyPr>
          <a:lstStyle/>
          <a:p>
            <a:pPr algn="ctr"/>
            <a:r>
              <a:rPr lang="en-US" dirty="0" err="1">
                <a:latin typeface="Arial" pitchFamily="34" charset="0"/>
                <a:cs typeface="Arial" pitchFamily="34" charset="0"/>
              </a:rPr>
              <a:t>Tỷ</a:t>
            </a:r>
            <a:r>
              <a:rPr lang="en-US" dirty="0">
                <a:latin typeface="Arial" pitchFamily="34" charset="0"/>
                <a:cs typeface="Arial" pitchFamily="34" charset="0"/>
              </a:rPr>
              <a:t> </a:t>
            </a:r>
            <a:r>
              <a:rPr lang="en-US" dirty="0" err="1">
                <a:latin typeface="Arial" pitchFamily="34" charset="0"/>
                <a:cs typeface="Arial" pitchFamily="34" charset="0"/>
              </a:rPr>
              <a:t>lệ</a:t>
            </a:r>
            <a:r>
              <a:rPr lang="en-US" dirty="0">
                <a:latin typeface="Arial" pitchFamily="34" charset="0"/>
                <a:cs typeface="Arial" pitchFamily="34" charset="0"/>
              </a:rPr>
              <a:t> </a:t>
            </a:r>
            <a:r>
              <a:rPr lang="en-US" dirty="0" err="1">
                <a:latin typeface="Arial" pitchFamily="34" charset="0"/>
                <a:cs typeface="Arial" pitchFamily="34" charset="0"/>
              </a:rPr>
              <a:t>đối</a:t>
            </a:r>
            <a:r>
              <a:rPr lang="en-US" dirty="0">
                <a:latin typeface="Arial" pitchFamily="34" charset="0"/>
                <a:cs typeface="Arial" pitchFamily="34" charset="0"/>
              </a:rPr>
              <a:t> </a:t>
            </a:r>
            <a:r>
              <a:rPr lang="en-US" dirty="0" err="1">
                <a:latin typeface="Arial" pitchFamily="34" charset="0"/>
                <a:cs typeface="Arial" pitchFamily="34" charset="0"/>
              </a:rPr>
              <a:t>tượng</a:t>
            </a:r>
            <a:r>
              <a:rPr lang="en-US" dirty="0">
                <a:latin typeface="Arial" pitchFamily="34" charset="0"/>
                <a:cs typeface="Arial" pitchFamily="34" charset="0"/>
              </a:rPr>
              <a:t> </a:t>
            </a:r>
            <a:r>
              <a:rPr lang="en-US" dirty="0" err="1">
                <a:latin typeface="Arial" pitchFamily="34" charset="0"/>
                <a:cs typeface="Arial" pitchFamily="34" charset="0"/>
              </a:rPr>
              <a:t>nhiễm</a:t>
            </a:r>
            <a:r>
              <a:rPr lang="en-US" dirty="0">
                <a:latin typeface="Arial" pitchFamily="34" charset="0"/>
                <a:cs typeface="Arial" pitchFamily="34" charset="0"/>
              </a:rPr>
              <a:t> HIV </a:t>
            </a:r>
            <a:r>
              <a:rPr lang="en-US" dirty="0" err="1">
                <a:latin typeface="Arial" pitchFamily="34" charset="0"/>
                <a:cs typeface="Arial" pitchFamily="34" charset="0"/>
              </a:rPr>
              <a:t>biết</a:t>
            </a:r>
            <a:r>
              <a:rPr lang="en-US" dirty="0">
                <a:latin typeface="Arial" pitchFamily="34" charset="0"/>
                <a:cs typeface="Arial" pitchFamily="34" charset="0"/>
              </a:rPr>
              <a:t> </a:t>
            </a:r>
            <a:r>
              <a:rPr lang="en-US" dirty="0" err="1">
                <a:latin typeface="Arial" pitchFamily="34" charset="0"/>
                <a:cs typeface="Arial" pitchFamily="34" charset="0"/>
              </a:rPr>
              <a:t>mình</a:t>
            </a:r>
            <a:r>
              <a:rPr lang="en-US" dirty="0">
                <a:latin typeface="Arial" pitchFamily="34" charset="0"/>
                <a:cs typeface="Arial" pitchFamily="34" charset="0"/>
              </a:rPr>
              <a:t> </a:t>
            </a:r>
            <a:r>
              <a:rPr lang="en-US" dirty="0" err="1">
                <a:latin typeface="Arial" pitchFamily="34" charset="0"/>
                <a:cs typeface="Arial" pitchFamily="34" charset="0"/>
              </a:rPr>
              <a:t>bị</a:t>
            </a:r>
            <a:r>
              <a:rPr lang="en-US" dirty="0">
                <a:latin typeface="Arial" pitchFamily="34" charset="0"/>
                <a:cs typeface="Arial" pitchFamily="34" charset="0"/>
              </a:rPr>
              <a:t> </a:t>
            </a:r>
            <a:r>
              <a:rPr lang="en-US" dirty="0" err="1">
                <a:latin typeface="Arial" pitchFamily="34" charset="0"/>
                <a:cs typeface="Arial" pitchFamily="34" charset="0"/>
              </a:rPr>
              <a:t>nhiễm</a:t>
            </a:r>
            <a:endParaRPr lang="en-US" dirty="0">
              <a:latin typeface="Arial" pitchFamily="34" charset="0"/>
              <a:cs typeface="Arial" pitchFamily="34" charset="0"/>
            </a:endParaRPr>
          </a:p>
        </p:txBody>
      </p:sp>
      <p:sp>
        <p:nvSpPr>
          <p:cNvPr id="5" name="Rectangle 4"/>
          <p:cNvSpPr/>
          <p:nvPr/>
        </p:nvSpPr>
        <p:spPr>
          <a:xfrm>
            <a:off x="5351721" y="5840649"/>
            <a:ext cx="3598126" cy="646331"/>
          </a:xfrm>
          <a:prstGeom prst="rect">
            <a:avLst/>
          </a:prstGeom>
        </p:spPr>
        <p:txBody>
          <a:bodyPr wrap="square">
            <a:spAutoFit/>
          </a:bodyPr>
          <a:lstStyle/>
          <a:p>
            <a:pPr algn="ctr"/>
            <a:r>
              <a:rPr lang="en-US" dirty="0" err="1">
                <a:latin typeface="Arial" pitchFamily="34" charset="0"/>
                <a:cs typeface="Arial" pitchFamily="34" charset="0"/>
              </a:rPr>
              <a:t>Tỷ</a:t>
            </a:r>
            <a:r>
              <a:rPr lang="en-US" dirty="0">
                <a:latin typeface="Arial" pitchFamily="34" charset="0"/>
                <a:cs typeface="Arial" pitchFamily="34" charset="0"/>
              </a:rPr>
              <a:t> </a:t>
            </a:r>
            <a:r>
              <a:rPr lang="en-US" dirty="0" err="1">
                <a:latin typeface="Arial" pitchFamily="34" charset="0"/>
                <a:cs typeface="Arial" pitchFamily="34" charset="0"/>
              </a:rPr>
              <a:t>lệ</a:t>
            </a:r>
            <a:r>
              <a:rPr lang="en-US" dirty="0">
                <a:latin typeface="Arial" pitchFamily="34" charset="0"/>
                <a:cs typeface="Arial" pitchFamily="34" charset="0"/>
              </a:rPr>
              <a:t> </a:t>
            </a:r>
            <a:r>
              <a:rPr lang="en-US" dirty="0" err="1">
                <a:latin typeface="Arial" pitchFamily="34" charset="0"/>
                <a:cs typeface="Arial" pitchFamily="34" charset="0"/>
              </a:rPr>
              <a:t>đối</a:t>
            </a:r>
            <a:r>
              <a:rPr lang="en-US" dirty="0">
                <a:latin typeface="Arial" pitchFamily="34" charset="0"/>
                <a:cs typeface="Arial" pitchFamily="34" charset="0"/>
              </a:rPr>
              <a:t> </a:t>
            </a:r>
            <a:r>
              <a:rPr lang="en-US" dirty="0" err="1">
                <a:latin typeface="Arial" pitchFamily="34" charset="0"/>
                <a:cs typeface="Arial" pitchFamily="34" charset="0"/>
              </a:rPr>
              <a:t>tượng</a:t>
            </a:r>
            <a:r>
              <a:rPr lang="en-US" dirty="0">
                <a:latin typeface="Arial" pitchFamily="34" charset="0"/>
                <a:cs typeface="Arial" pitchFamily="34" charset="0"/>
              </a:rPr>
              <a:t> </a:t>
            </a:r>
            <a:r>
              <a:rPr lang="en-US" dirty="0" err="1">
                <a:latin typeface="Arial" pitchFamily="34" charset="0"/>
                <a:cs typeface="Arial" pitchFamily="34" charset="0"/>
              </a:rPr>
              <a:t>nhiễm</a:t>
            </a:r>
            <a:r>
              <a:rPr lang="en-US" dirty="0">
                <a:latin typeface="Arial" pitchFamily="34" charset="0"/>
                <a:cs typeface="Arial" pitchFamily="34" charset="0"/>
              </a:rPr>
              <a:t> HCV </a:t>
            </a:r>
            <a:r>
              <a:rPr lang="en-US" dirty="0" err="1">
                <a:latin typeface="Arial" pitchFamily="34" charset="0"/>
                <a:cs typeface="Arial" pitchFamily="34" charset="0"/>
              </a:rPr>
              <a:t>biết</a:t>
            </a:r>
            <a:r>
              <a:rPr lang="en-US" dirty="0">
                <a:latin typeface="Arial" pitchFamily="34" charset="0"/>
                <a:cs typeface="Arial" pitchFamily="34" charset="0"/>
              </a:rPr>
              <a:t> </a:t>
            </a:r>
            <a:r>
              <a:rPr lang="en-US" dirty="0" err="1">
                <a:latin typeface="Arial" pitchFamily="34" charset="0"/>
                <a:cs typeface="Arial" pitchFamily="34" charset="0"/>
              </a:rPr>
              <a:t>mình</a:t>
            </a:r>
            <a:r>
              <a:rPr lang="en-US" dirty="0">
                <a:latin typeface="Arial" pitchFamily="34" charset="0"/>
                <a:cs typeface="Arial" pitchFamily="34" charset="0"/>
              </a:rPr>
              <a:t> </a:t>
            </a:r>
            <a:r>
              <a:rPr lang="en-US" dirty="0" err="1">
                <a:latin typeface="Arial" pitchFamily="34" charset="0"/>
                <a:cs typeface="Arial" pitchFamily="34" charset="0"/>
              </a:rPr>
              <a:t>bị</a:t>
            </a:r>
            <a:r>
              <a:rPr lang="en-US" dirty="0">
                <a:latin typeface="Arial" pitchFamily="34" charset="0"/>
                <a:cs typeface="Arial" pitchFamily="34" charset="0"/>
              </a:rPr>
              <a:t> </a:t>
            </a:r>
            <a:r>
              <a:rPr lang="en-US" dirty="0" err="1">
                <a:latin typeface="Arial" pitchFamily="34" charset="0"/>
                <a:cs typeface="Arial" pitchFamily="34" charset="0"/>
              </a:rPr>
              <a:t>nhiễm</a:t>
            </a:r>
            <a:endParaRPr lang="en-US" dirty="0">
              <a:latin typeface="Arial" pitchFamily="34" charset="0"/>
              <a:cs typeface="Arial" pitchFamily="34" charset="0"/>
            </a:endParaRPr>
          </a:p>
        </p:txBody>
      </p:sp>
      <p:graphicFrame>
        <p:nvGraphicFramePr>
          <p:cNvPr id="6" name="Chart 5"/>
          <p:cNvGraphicFramePr/>
          <p:nvPr>
            <p:extLst>
              <p:ext uri="{D42A27DB-BD31-4B8C-83A1-F6EECF244321}">
                <p14:modId xmlns:p14="http://schemas.microsoft.com/office/powerpoint/2010/main" val="902401984"/>
              </p:ext>
            </p:extLst>
          </p:nvPr>
        </p:nvGraphicFramePr>
        <p:xfrm>
          <a:off x="66628" y="1659425"/>
          <a:ext cx="4848646" cy="38541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extLst>
              <p:ext uri="{D42A27DB-BD31-4B8C-83A1-F6EECF244321}">
                <p14:modId xmlns:p14="http://schemas.microsoft.com/office/powerpoint/2010/main" val="3449291897"/>
              </p:ext>
            </p:extLst>
          </p:nvPr>
        </p:nvGraphicFramePr>
        <p:xfrm>
          <a:off x="4481643" y="1480297"/>
          <a:ext cx="4424363" cy="4033275"/>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a:spLocks noGrp="1"/>
          </p:cNvSpPr>
          <p:nvPr>
            <p:ph type="title"/>
          </p:nvPr>
        </p:nvSpPr>
        <p:spPr>
          <a:xfrm>
            <a:off x="1247931" y="227140"/>
            <a:ext cx="7808387" cy="592261"/>
          </a:xfrm>
        </p:spPr>
        <p:txBody>
          <a:bodyPr>
            <a:normAutofit/>
          </a:bodyPr>
          <a:lstStyle/>
          <a:p>
            <a:pPr algn="ctr"/>
            <a:r>
              <a:rPr lang="en-US" sz="2800" b="1" dirty="0" err="1">
                <a:latin typeface="+mn-lt"/>
                <a:cs typeface="Arial" pitchFamily="34" charset="0"/>
              </a:rPr>
              <a:t>Tỷ</a:t>
            </a:r>
            <a:r>
              <a:rPr lang="en-US" sz="2800" b="1" dirty="0">
                <a:latin typeface="+mn-lt"/>
                <a:cs typeface="Arial" pitchFamily="34" charset="0"/>
              </a:rPr>
              <a:t> </a:t>
            </a:r>
            <a:r>
              <a:rPr lang="en-US" sz="2800" b="1" dirty="0" err="1">
                <a:latin typeface="+mn-lt"/>
                <a:cs typeface="Arial" pitchFamily="34" charset="0"/>
              </a:rPr>
              <a:t>lệ</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HIV, HCV </a:t>
            </a:r>
            <a:r>
              <a:rPr lang="en-US" sz="2800" b="1" dirty="0" err="1">
                <a:latin typeface="+mn-lt"/>
                <a:cs typeface="Arial" pitchFamily="34" charset="0"/>
              </a:rPr>
              <a:t>từng</a:t>
            </a:r>
            <a:r>
              <a:rPr lang="en-US" sz="2800" b="1" dirty="0">
                <a:latin typeface="+mn-lt"/>
                <a:cs typeface="Arial" pitchFamily="34" charset="0"/>
              </a:rPr>
              <a:t> </a:t>
            </a:r>
            <a:r>
              <a:rPr lang="en-US" sz="2800" b="1" dirty="0" err="1">
                <a:latin typeface="+mn-lt"/>
                <a:cs typeface="Arial" pitchFamily="34" charset="0"/>
              </a:rPr>
              <a:t>được</a:t>
            </a:r>
            <a:r>
              <a:rPr lang="en-US" sz="2800" b="1" dirty="0">
                <a:latin typeface="+mn-lt"/>
                <a:cs typeface="Arial" pitchFamily="34" charset="0"/>
              </a:rPr>
              <a:t> </a:t>
            </a:r>
            <a:r>
              <a:rPr lang="en-US" sz="2800" b="1" dirty="0" err="1">
                <a:latin typeface="+mn-lt"/>
                <a:cs typeface="Arial" pitchFamily="34" charset="0"/>
              </a:rPr>
              <a:t>làm</a:t>
            </a:r>
            <a:r>
              <a:rPr lang="en-US" sz="2800" b="1" dirty="0">
                <a:latin typeface="+mn-lt"/>
                <a:cs typeface="Arial" pitchFamily="34" charset="0"/>
              </a:rPr>
              <a:t> XN</a:t>
            </a:r>
          </a:p>
        </p:txBody>
      </p:sp>
    </p:spTree>
    <p:extLst>
      <p:ext uri="{BB962C8B-B14F-4D97-AF65-F5344CB8AC3E}">
        <p14:creationId xmlns:p14="http://schemas.microsoft.com/office/powerpoint/2010/main" val="4493486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741794766"/>
              </p:ext>
            </p:extLst>
          </p:nvPr>
        </p:nvGraphicFramePr>
        <p:xfrm>
          <a:off x="457199" y="1104900"/>
          <a:ext cx="8348597" cy="5396108"/>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p:cNvSpPr>
            <a:spLocks noGrp="1"/>
          </p:cNvSpPr>
          <p:nvPr>
            <p:ph type="title"/>
          </p:nvPr>
        </p:nvSpPr>
        <p:spPr>
          <a:xfrm>
            <a:off x="1247931" y="227140"/>
            <a:ext cx="7808387" cy="592261"/>
          </a:xfrm>
        </p:spPr>
        <p:txBody>
          <a:bodyPr>
            <a:normAutofit fontScale="90000"/>
          </a:bodyPr>
          <a:lstStyle/>
          <a:p>
            <a:pPr algn="ctr"/>
            <a:r>
              <a:rPr lang="en-US" sz="2800" b="1" dirty="0" err="1">
                <a:latin typeface="+mn-lt"/>
                <a:cs typeface="Arial" pitchFamily="34" charset="0"/>
              </a:rPr>
              <a:t>Mức</a:t>
            </a:r>
            <a:r>
              <a:rPr lang="en-US" sz="2800" b="1" dirty="0">
                <a:latin typeface="+mn-lt"/>
                <a:cs typeface="Arial" pitchFamily="34" charset="0"/>
              </a:rPr>
              <a:t> </a:t>
            </a:r>
            <a:r>
              <a:rPr lang="en-US" sz="2800" b="1" dirty="0" err="1">
                <a:latin typeface="+mn-lt"/>
                <a:cs typeface="Arial" pitchFamily="34" charset="0"/>
              </a:rPr>
              <a:t>độ</a:t>
            </a:r>
            <a:r>
              <a:rPr lang="en-US" sz="2800" b="1" dirty="0">
                <a:latin typeface="+mn-lt"/>
                <a:cs typeface="Arial" pitchFamily="34" charset="0"/>
              </a:rPr>
              <a:t> </a:t>
            </a:r>
            <a:r>
              <a:rPr lang="en-US" sz="2800" b="1" dirty="0" err="1">
                <a:latin typeface="+mn-lt"/>
                <a:cs typeface="Arial" pitchFamily="34" charset="0"/>
              </a:rPr>
              <a:t>xơ</a:t>
            </a:r>
            <a:r>
              <a:rPr lang="en-US" sz="2800" b="1" dirty="0">
                <a:latin typeface="+mn-lt"/>
                <a:cs typeface="Arial" pitchFamily="34" charset="0"/>
              </a:rPr>
              <a:t> </a:t>
            </a:r>
            <a:r>
              <a:rPr lang="en-US" sz="2800" b="1" dirty="0" err="1">
                <a:latin typeface="+mn-lt"/>
                <a:cs typeface="Arial" pitchFamily="34" charset="0"/>
              </a:rPr>
              <a:t>hóa</a:t>
            </a:r>
            <a:r>
              <a:rPr lang="en-US" sz="2800" b="1" dirty="0">
                <a:latin typeface="+mn-lt"/>
                <a:cs typeface="Arial" pitchFamily="34" charset="0"/>
              </a:rPr>
              <a:t> </a:t>
            </a:r>
            <a:r>
              <a:rPr lang="en-US" sz="2800" b="1" dirty="0" err="1">
                <a:latin typeface="+mn-lt"/>
                <a:cs typeface="Arial" pitchFamily="34" charset="0"/>
              </a:rPr>
              <a:t>gan</a:t>
            </a:r>
            <a:r>
              <a:rPr lang="en-US" sz="2800" b="1" dirty="0">
                <a:latin typeface="+mn-lt"/>
                <a:cs typeface="Arial" pitchFamily="34" charset="0"/>
              </a:rPr>
              <a:t> ở </a:t>
            </a:r>
            <a:r>
              <a:rPr lang="en-US" sz="2800" b="1" dirty="0" err="1">
                <a:latin typeface="+mn-lt"/>
                <a:cs typeface="Arial" pitchFamily="34" charset="0"/>
              </a:rPr>
              <a:t>nhóm</a:t>
            </a:r>
            <a:r>
              <a:rPr lang="en-US" sz="2800" b="1" dirty="0">
                <a:latin typeface="+mn-lt"/>
                <a:cs typeface="Arial" pitchFamily="34" charset="0"/>
              </a:rPr>
              <a:t> </a:t>
            </a:r>
            <a:r>
              <a:rPr lang="en-US" sz="2800" b="1" dirty="0" err="1">
                <a:latin typeface="+mn-lt"/>
                <a:cs typeface="Arial" pitchFamily="34" charset="0"/>
              </a:rPr>
              <a:t>đối</a:t>
            </a:r>
            <a:r>
              <a:rPr lang="en-US" sz="2800" b="1" dirty="0">
                <a:latin typeface="+mn-lt"/>
                <a:cs typeface="Arial" pitchFamily="34" charset="0"/>
              </a:rPr>
              <a:t> </a:t>
            </a:r>
            <a:r>
              <a:rPr lang="en-US" sz="2800" b="1" dirty="0" err="1">
                <a:latin typeface="+mn-lt"/>
                <a:cs typeface="Arial" pitchFamily="34" charset="0"/>
              </a:rPr>
              <a:t>tượng</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a:t>
            </a:r>
            <a:br>
              <a:rPr lang="en-US" sz="2800" b="1" dirty="0">
                <a:latin typeface="+mn-lt"/>
                <a:cs typeface="Arial" pitchFamily="34" charset="0"/>
              </a:rPr>
            </a:br>
            <a:r>
              <a:rPr lang="en-US" sz="2800" b="1" dirty="0" err="1">
                <a:latin typeface="+mn-lt"/>
                <a:cs typeface="Arial" pitchFamily="34" charset="0"/>
              </a:rPr>
              <a:t>và</a:t>
            </a:r>
            <a:r>
              <a:rPr lang="en-US" sz="2800" b="1" dirty="0">
                <a:latin typeface="+mn-lt"/>
                <a:cs typeface="Arial" pitchFamily="34" charset="0"/>
              </a:rPr>
              <a:t> </a:t>
            </a:r>
            <a:r>
              <a:rPr lang="en-US" sz="2800" b="1" dirty="0" err="1">
                <a:latin typeface="+mn-lt"/>
                <a:cs typeface="Arial" pitchFamily="34" charset="0"/>
              </a:rPr>
              <a:t>không</a:t>
            </a:r>
            <a:r>
              <a:rPr lang="en-US" sz="2800" b="1" dirty="0">
                <a:latin typeface="+mn-lt"/>
                <a:cs typeface="Arial" pitchFamily="34" charset="0"/>
              </a:rPr>
              <a:t> </a:t>
            </a:r>
            <a:r>
              <a:rPr lang="en-US" sz="2800" b="1" dirty="0" err="1">
                <a:latin typeface="+mn-lt"/>
                <a:cs typeface="Arial" pitchFamily="34" charset="0"/>
              </a:rPr>
              <a:t>nhiễm</a:t>
            </a:r>
            <a:r>
              <a:rPr lang="en-US" sz="2800" b="1" dirty="0">
                <a:latin typeface="+mn-lt"/>
                <a:cs typeface="Arial" pitchFamily="34" charset="0"/>
              </a:rPr>
              <a:t> HCV</a:t>
            </a:r>
          </a:p>
        </p:txBody>
      </p:sp>
    </p:spTree>
    <p:extLst>
      <p:ext uri="{BB962C8B-B14F-4D97-AF65-F5344CB8AC3E}">
        <p14:creationId xmlns:p14="http://schemas.microsoft.com/office/powerpoint/2010/main" val="6516824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325174" y="229227"/>
            <a:ext cx="7630936" cy="5922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bg1"/>
                </a:solidFill>
                <a:latin typeface="+mj-lt"/>
                <a:ea typeface="+mj-ea"/>
                <a:cs typeface="+mj-cs"/>
              </a:defRPr>
            </a:lvl1pPr>
          </a:lstStyle>
          <a:p>
            <a:r>
              <a:rPr lang="en-US" sz="2400" b="1" dirty="0" err="1">
                <a:latin typeface="Arial" pitchFamily="34" charset="0"/>
                <a:cs typeface="Arial" pitchFamily="34" charset="0"/>
              </a:rPr>
              <a:t>Từng</a:t>
            </a:r>
            <a:r>
              <a:rPr lang="en-US" sz="2400" b="1" dirty="0">
                <a:latin typeface="Arial" pitchFamily="34" charset="0"/>
                <a:cs typeface="Arial" pitchFamily="34" charset="0"/>
              </a:rPr>
              <a:t> </a:t>
            </a:r>
            <a:r>
              <a:rPr lang="en-US" sz="2400" b="1" dirty="0" err="1">
                <a:latin typeface="Arial" pitchFamily="34" charset="0"/>
                <a:cs typeface="Arial" pitchFamily="34" charset="0"/>
              </a:rPr>
              <a:t>xét</a:t>
            </a:r>
            <a:r>
              <a:rPr lang="en-US" sz="2400" b="1" dirty="0">
                <a:latin typeface="Arial" pitchFamily="34" charset="0"/>
                <a:cs typeface="Arial" pitchFamily="34" charset="0"/>
              </a:rPr>
              <a:t> </a:t>
            </a:r>
            <a:r>
              <a:rPr lang="en-US" sz="2400" b="1" dirty="0" err="1">
                <a:latin typeface="Arial" pitchFamily="34" charset="0"/>
                <a:cs typeface="Arial" pitchFamily="34" charset="0"/>
              </a:rPr>
              <a:t>nghiệm</a:t>
            </a:r>
            <a:r>
              <a:rPr lang="en-US" sz="2400" b="1" dirty="0">
                <a:latin typeface="Arial" pitchFamily="34" charset="0"/>
                <a:cs typeface="Arial" pitchFamily="34" charset="0"/>
              </a:rPr>
              <a:t> HCV </a:t>
            </a:r>
            <a:r>
              <a:rPr lang="en-US" sz="2400" b="1" dirty="0" err="1">
                <a:latin typeface="Arial" pitchFamily="34" charset="0"/>
                <a:cs typeface="Arial" pitchFamily="34" charset="0"/>
              </a:rPr>
              <a:t>và</a:t>
            </a:r>
            <a:r>
              <a:rPr lang="en-US" sz="2400" b="1" dirty="0">
                <a:latin typeface="Arial" pitchFamily="34" charset="0"/>
                <a:cs typeface="Arial" pitchFamily="34" charset="0"/>
              </a:rPr>
              <a:t> </a:t>
            </a:r>
          </a:p>
          <a:p>
            <a:r>
              <a:rPr lang="en-US" sz="2400" b="1" dirty="0" err="1">
                <a:latin typeface="Arial" pitchFamily="34" charset="0"/>
                <a:cs typeface="Arial" pitchFamily="34" charset="0"/>
              </a:rPr>
              <a:t>một</a:t>
            </a:r>
            <a:r>
              <a:rPr lang="en-US" sz="2400" b="1" dirty="0">
                <a:latin typeface="Arial" pitchFamily="34" charset="0"/>
                <a:cs typeface="Arial" pitchFamily="34" charset="0"/>
              </a:rPr>
              <a:t> </a:t>
            </a:r>
            <a:r>
              <a:rPr lang="en-US" sz="2400" b="1" dirty="0" err="1">
                <a:latin typeface="Arial" pitchFamily="34" charset="0"/>
                <a:cs typeface="Arial" pitchFamily="34" charset="0"/>
              </a:rPr>
              <a:t>số</a:t>
            </a:r>
            <a:r>
              <a:rPr lang="en-US" sz="2400" b="1" dirty="0">
                <a:latin typeface="Arial" pitchFamily="34" charset="0"/>
                <a:cs typeface="Arial" pitchFamily="34" charset="0"/>
              </a:rPr>
              <a:t> </a:t>
            </a:r>
            <a:r>
              <a:rPr lang="en-US" sz="2400" b="1" dirty="0" err="1">
                <a:latin typeface="Arial" pitchFamily="34" charset="0"/>
                <a:cs typeface="Arial" pitchFamily="34" charset="0"/>
              </a:rPr>
              <a:t>đặc</a:t>
            </a:r>
            <a:r>
              <a:rPr lang="en-US" sz="2400" b="1" dirty="0">
                <a:latin typeface="Arial" pitchFamily="34" charset="0"/>
                <a:cs typeface="Arial" pitchFamily="34" charset="0"/>
              </a:rPr>
              <a:t> </a:t>
            </a:r>
            <a:r>
              <a:rPr lang="en-US" sz="2400" b="1" dirty="0" err="1">
                <a:latin typeface="Arial" pitchFamily="34" charset="0"/>
                <a:cs typeface="Arial" pitchFamily="34" charset="0"/>
              </a:rPr>
              <a:t>điểm</a:t>
            </a:r>
            <a:r>
              <a:rPr lang="en-US" sz="2400" b="1" dirty="0">
                <a:latin typeface="Arial" pitchFamily="34" charset="0"/>
                <a:cs typeface="Arial" pitchFamily="34" charset="0"/>
              </a:rPr>
              <a:t> </a:t>
            </a:r>
            <a:r>
              <a:rPr lang="en-US" sz="2400" b="1" dirty="0" err="1">
                <a:latin typeface="Arial" pitchFamily="34" charset="0"/>
                <a:cs typeface="Arial" pitchFamily="34" charset="0"/>
              </a:rPr>
              <a:t>nhân</a:t>
            </a:r>
            <a:r>
              <a:rPr lang="en-US" sz="2400" b="1" dirty="0">
                <a:latin typeface="Arial" pitchFamily="34" charset="0"/>
                <a:cs typeface="Arial" pitchFamily="34" charset="0"/>
              </a:rPr>
              <a:t> </a:t>
            </a:r>
            <a:r>
              <a:rPr lang="en-US" sz="2400" b="1" dirty="0" err="1">
                <a:latin typeface="Arial" pitchFamily="34" charset="0"/>
                <a:cs typeface="Arial" pitchFamily="34" charset="0"/>
              </a:rPr>
              <a:t>khẩu</a:t>
            </a:r>
            <a:r>
              <a:rPr lang="en-US" sz="2400" b="1" dirty="0">
                <a:latin typeface="Arial" pitchFamily="34" charset="0"/>
                <a:cs typeface="Arial" pitchFamily="34" charset="0"/>
              </a:rPr>
              <a:t> </a:t>
            </a:r>
            <a:r>
              <a:rPr lang="en-US" sz="2400" b="1" dirty="0" err="1">
                <a:latin typeface="Arial" pitchFamily="34" charset="0"/>
                <a:cs typeface="Arial" pitchFamily="34" charset="0"/>
              </a:rPr>
              <a:t>học</a:t>
            </a:r>
            <a:endParaRPr lang="en-US" sz="2400" b="1" dirty="0">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603433965"/>
              </p:ext>
            </p:extLst>
          </p:nvPr>
        </p:nvGraphicFramePr>
        <p:xfrm>
          <a:off x="304799" y="1014607"/>
          <a:ext cx="8651310" cy="5599137"/>
        </p:xfrm>
        <a:graphic>
          <a:graphicData uri="http://schemas.openxmlformats.org/drawingml/2006/table">
            <a:tbl>
              <a:tblPr firstRow="1" firstCol="1" bandRow="1">
                <a:tableStyleId>{3B4B98B0-60AC-42C2-AFA5-B58CD77FA1E5}</a:tableStyleId>
              </a:tblPr>
              <a:tblGrid>
                <a:gridCol w="1217147">
                  <a:extLst>
                    <a:ext uri="{9D8B030D-6E8A-4147-A177-3AD203B41FA5}">
                      <a16:colId xmlns="" xmlns:a16="http://schemas.microsoft.com/office/drawing/2014/main" val="3710140903"/>
                    </a:ext>
                  </a:extLst>
                </a:gridCol>
                <a:gridCol w="1217147">
                  <a:extLst>
                    <a:ext uri="{9D8B030D-6E8A-4147-A177-3AD203B41FA5}">
                      <a16:colId xmlns="" xmlns:a16="http://schemas.microsoft.com/office/drawing/2014/main" val="565296168"/>
                    </a:ext>
                  </a:extLst>
                </a:gridCol>
                <a:gridCol w="879824">
                  <a:extLst>
                    <a:ext uri="{9D8B030D-6E8A-4147-A177-3AD203B41FA5}">
                      <a16:colId xmlns="" xmlns:a16="http://schemas.microsoft.com/office/drawing/2014/main" val="1648944517"/>
                    </a:ext>
                  </a:extLst>
                </a:gridCol>
                <a:gridCol w="879824">
                  <a:extLst>
                    <a:ext uri="{9D8B030D-6E8A-4147-A177-3AD203B41FA5}">
                      <a16:colId xmlns="" xmlns:a16="http://schemas.microsoft.com/office/drawing/2014/main" val="4150584433"/>
                    </a:ext>
                  </a:extLst>
                </a:gridCol>
                <a:gridCol w="760718">
                  <a:extLst>
                    <a:ext uri="{9D8B030D-6E8A-4147-A177-3AD203B41FA5}">
                      <a16:colId xmlns="" xmlns:a16="http://schemas.microsoft.com/office/drawing/2014/main" val="3549489824"/>
                    </a:ext>
                  </a:extLst>
                </a:gridCol>
                <a:gridCol w="985890">
                  <a:extLst>
                    <a:ext uri="{9D8B030D-6E8A-4147-A177-3AD203B41FA5}">
                      <a16:colId xmlns="" xmlns:a16="http://schemas.microsoft.com/office/drawing/2014/main" val="2112685383"/>
                    </a:ext>
                  </a:extLst>
                </a:gridCol>
                <a:gridCol w="1355380">
                  <a:extLst>
                    <a:ext uri="{9D8B030D-6E8A-4147-A177-3AD203B41FA5}">
                      <a16:colId xmlns="" xmlns:a16="http://schemas.microsoft.com/office/drawing/2014/main" val="3363899624"/>
                    </a:ext>
                  </a:extLst>
                </a:gridCol>
                <a:gridCol w="1355380">
                  <a:extLst>
                    <a:ext uri="{9D8B030D-6E8A-4147-A177-3AD203B41FA5}">
                      <a16:colId xmlns="" xmlns:a16="http://schemas.microsoft.com/office/drawing/2014/main" val="179790495"/>
                    </a:ext>
                  </a:extLst>
                </a:gridCol>
              </a:tblGrid>
              <a:tr h="791567">
                <a:tc rowSpan="3" gridSpan="2">
                  <a:txBody>
                    <a:bodyPr/>
                    <a:lstStyle/>
                    <a:p>
                      <a:pPr marL="0" marR="0" algn="ctr">
                        <a:lnSpc>
                          <a:spcPct val="115000"/>
                        </a:lnSpc>
                        <a:spcBef>
                          <a:spcPts val="0"/>
                        </a:spcBef>
                        <a:spcAft>
                          <a:spcPts val="0"/>
                        </a:spcAft>
                        <a:tabLst>
                          <a:tab pos="2179955" algn="l"/>
                        </a:tabLst>
                      </a:pPr>
                      <a:r>
                        <a:rPr lang="en-US" sz="2000" dirty="0" err="1">
                          <a:effectLst/>
                        </a:rPr>
                        <a:t>Đặc</a:t>
                      </a:r>
                      <a:r>
                        <a:rPr lang="en-US" sz="2000" dirty="0">
                          <a:effectLst/>
                        </a:rPr>
                        <a:t> </a:t>
                      </a:r>
                      <a:r>
                        <a:rPr lang="en-US" sz="2000" dirty="0" err="1">
                          <a:effectLst/>
                        </a:rPr>
                        <a:t>điểm</a:t>
                      </a:r>
                      <a:r>
                        <a:rPr lang="en-US" sz="2000" baseline="0" dirty="0">
                          <a:effectLst/>
                        </a:rPr>
                        <a:t> </a:t>
                      </a:r>
                      <a:r>
                        <a:rPr lang="en-US" sz="2000" baseline="0" dirty="0" err="1">
                          <a:effectLst/>
                        </a:rPr>
                        <a:t>nhân</a:t>
                      </a:r>
                      <a:r>
                        <a:rPr lang="en-US" sz="2000" baseline="0" dirty="0">
                          <a:effectLst/>
                        </a:rPr>
                        <a:t> </a:t>
                      </a:r>
                      <a:r>
                        <a:rPr lang="en-US" sz="2000" baseline="0" dirty="0" err="1">
                          <a:effectLst/>
                        </a:rPr>
                        <a:t>khẩu</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hMerge="1">
                  <a:txBody>
                    <a:bodyPr/>
                    <a:lstStyle/>
                    <a:p>
                      <a:endParaRPr lang="en-US"/>
                    </a:p>
                  </a:txBody>
                  <a:tcPr/>
                </a:tc>
                <a:tc gridSpan="4">
                  <a:txBody>
                    <a:bodyPr/>
                    <a:lstStyle/>
                    <a:p>
                      <a:pPr marL="0" marR="0" algn="ctr">
                        <a:lnSpc>
                          <a:spcPct val="115000"/>
                        </a:lnSpc>
                        <a:spcBef>
                          <a:spcPts val="0"/>
                        </a:spcBef>
                        <a:spcAft>
                          <a:spcPts val="0"/>
                        </a:spcAft>
                        <a:tabLst>
                          <a:tab pos="2179955" algn="l"/>
                        </a:tabLst>
                      </a:pPr>
                      <a:r>
                        <a:rPr lang="en-US" sz="2000" dirty="0" err="1">
                          <a:effectLst/>
                        </a:rPr>
                        <a:t>Đã</a:t>
                      </a:r>
                      <a:r>
                        <a:rPr lang="en-US" sz="2000" dirty="0">
                          <a:effectLst/>
                        </a:rPr>
                        <a:t> </a:t>
                      </a:r>
                      <a:r>
                        <a:rPr lang="en-US" sz="2000" dirty="0" err="1">
                          <a:effectLst/>
                        </a:rPr>
                        <a:t>từng</a:t>
                      </a:r>
                      <a:r>
                        <a:rPr lang="en-US" sz="2000" dirty="0">
                          <a:effectLst/>
                        </a:rPr>
                        <a:t> </a:t>
                      </a:r>
                      <a:r>
                        <a:rPr lang="en-US" sz="2000" dirty="0" err="1">
                          <a:effectLst/>
                        </a:rPr>
                        <a:t>xét</a:t>
                      </a:r>
                      <a:r>
                        <a:rPr lang="en-US" sz="2000" dirty="0">
                          <a:effectLst/>
                        </a:rPr>
                        <a:t> </a:t>
                      </a:r>
                      <a:r>
                        <a:rPr lang="en-US" sz="2000" dirty="0" err="1">
                          <a:effectLst/>
                        </a:rPr>
                        <a:t>nghiệm</a:t>
                      </a:r>
                      <a:r>
                        <a:rPr lang="en-US" sz="2000" dirty="0">
                          <a:effectLst/>
                        </a:rPr>
                        <a:t> </a:t>
                      </a:r>
                      <a:r>
                        <a:rPr lang="en-US" sz="2000" dirty="0" err="1">
                          <a:effectLst/>
                        </a:rPr>
                        <a:t>sàng</a:t>
                      </a:r>
                      <a:r>
                        <a:rPr lang="en-US" sz="2000" dirty="0">
                          <a:effectLst/>
                        </a:rPr>
                        <a:t> </a:t>
                      </a:r>
                      <a:r>
                        <a:rPr lang="en-US" sz="2000" dirty="0" err="1">
                          <a:effectLst/>
                        </a:rPr>
                        <a:t>lọc</a:t>
                      </a:r>
                      <a:r>
                        <a:rPr lang="en-US" sz="2000" dirty="0">
                          <a:effectLst/>
                        </a:rPr>
                        <a:t> HCV</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algn="ctr">
                        <a:lnSpc>
                          <a:spcPct val="115000"/>
                        </a:lnSpc>
                        <a:spcBef>
                          <a:spcPts val="0"/>
                        </a:spcBef>
                        <a:spcAft>
                          <a:spcPts val="0"/>
                        </a:spcAft>
                        <a:tabLst>
                          <a:tab pos="2179955" algn="l"/>
                        </a:tabLst>
                      </a:pPr>
                      <a:r>
                        <a:rPr lang="en-US" sz="2000" dirty="0">
                          <a:effectLst/>
                        </a:rPr>
                        <a:t>OR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algn="ctr">
                        <a:lnSpc>
                          <a:spcPct val="115000"/>
                        </a:lnSpc>
                        <a:spcBef>
                          <a:spcPts val="0"/>
                        </a:spcBef>
                        <a:spcAft>
                          <a:spcPts val="0"/>
                        </a:spcAft>
                        <a:tabLst>
                          <a:tab pos="2179955" algn="l"/>
                        </a:tabLst>
                      </a:pPr>
                      <a:r>
                        <a:rPr lang="en-US" sz="2000" dirty="0">
                          <a:effectLst/>
                        </a:rPr>
                        <a:t>95%CI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644577960"/>
                  </a:ext>
                </a:extLst>
              </a:tr>
              <a:tr h="395784">
                <a:tc gridSpan="2" vMerge="1">
                  <a:txBody>
                    <a:bodyPr/>
                    <a:lstStyle/>
                    <a:p>
                      <a:endParaRPr lang="en-US"/>
                    </a:p>
                  </a:txBody>
                  <a:tcPr/>
                </a:tc>
                <a:tc hMerge="1" vMerge="1">
                  <a:txBody>
                    <a:bodyPr/>
                    <a:lstStyle/>
                    <a:p>
                      <a:endParaRPr lang="en-US"/>
                    </a:p>
                  </a:txBody>
                  <a:tcPr/>
                </a:tc>
                <a:tc gridSpan="2">
                  <a:txBody>
                    <a:bodyPr/>
                    <a:lstStyle/>
                    <a:p>
                      <a:pPr marL="0" marR="0" algn="ctr">
                        <a:lnSpc>
                          <a:spcPct val="115000"/>
                        </a:lnSpc>
                        <a:spcBef>
                          <a:spcPts val="0"/>
                        </a:spcBef>
                        <a:spcAft>
                          <a:spcPts val="0"/>
                        </a:spcAft>
                        <a:tabLst>
                          <a:tab pos="2179955" algn="l"/>
                        </a:tabLst>
                      </a:pPr>
                      <a:r>
                        <a:rPr lang="en-US" sz="2000" b="1" i="1" dirty="0" err="1">
                          <a:effectLst/>
                        </a:rPr>
                        <a:t>Có</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noFill/>
                  </a:tcPr>
                </a:tc>
                <a:tc hMerge="1">
                  <a:txBody>
                    <a:bodyPr/>
                    <a:lstStyle/>
                    <a:p>
                      <a:endParaRPr lang="en-US"/>
                    </a:p>
                  </a:txBody>
                  <a:tcPr/>
                </a:tc>
                <a:tc gridSpan="2">
                  <a:txBody>
                    <a:bodyPr/>
                    <a:lstStyle/>
                    <a:p>
                      <a:pPr marL="0" marR="0" algn="ctr">
                        <a:lnSpc>
                          <a:spcPct val="115000"/>
                        </a:lnSpc>
                        <a:spcBef>
                          <a:spcPts val="0"/>
                        </a:spcBef>
                        <a:spcAft>
                          <a:spcPts val="0"/>
                        </a:spcAft>
                        <a:tabLst>
                          <a:tab pos="2179955" algn="l"/>
                        </a:tabLst>
                      </a:pPr>
                      <a:r>
                        <a:rPr lang="en-US" sz="2000" b="1" i="1" dirty="0" err="1">
                          <a:effectLst/>
                        </a:rPr>
                        <a:t>Không</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noFill/>
                  </a:tcPr>
                </a:tc>
                <a:tc h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 xmlns:a16="http://schemas.microsoft.com/office/drawing/2014/main" val="1598134504"/>
                  </a:ext>
                </a:extLst>
              </a:tr>
              <a:tr h="395784">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b="1" i="1" dirty="0">
                          <a:effectLst/>
                        </a:rPr>
                        <a:t>n</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43180" algn="ctr">
                        <a:lnSpc>
                          <a:spcPct val="115000"/>
                        </a:lnSpc>
                        <a:spcBef>
                          <a:spcPts val="0"/>
                        </a:spcBef>
                        <a:spcAft>
                          <a:spcPts val="0"/>
                        </a:spcAft>
                        <a:tabLst>
                          <a:tab pos="2179955" algn="l"/>
                        </a:tabLst>
                      </a:pPr>
                      <a:r>
                        <a:rPr lang="en-US" sz="2000" b="1" i="1" dirty="0">
                          <a:effectLst/>
                        </a:rPr>
                        <a:t>%</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b="1" i="1" dirty="0">
                          <a:effectLst/>
                        </a:rPr>
                        <a:t>n</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b="1" i="1" dirty="0">
                          <a:effectLst/>
                        </a:rPr>
                        <a:t>%</a:t>
                      </a:r>
                      <a:endParaRPr lang="en-US" sz="2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 xmlns:a16="http://schemas.microsoft.com/office/drawing/2014/main" val="2299675093"/>
                  </a:ext>
                </a:extLst>
              </a:tr>
              <a:tr h="395784">
                <a:tc rowSpan="2">
                  <a:txBody>
                    <a:bodyPr/>
                    <a:lstStyle/>
                    <a:p>
                      <a:pPr marL="0" marR="0" algn="ctr">
                        <a:lnSpc>
                          <a:spcPct val="115000"/>
                        </a:lnSpc>
                        <a:spcBef>
                          <a:spcPts val="0"/>
                        </a:spcBef>
                        <a:spcAft>
                          <a:spcPts val="0"/>
                        </a:spcAft>
                        <a:tabLst>
                          <a:tab pos="2179955" algn="l"/>
                        </a:tabLst>
                      </a:pPr>
                      <a:r>
                        <a:rPr lang="en-US" sz="2000" dirty="0" err="1">
                          <a:effectLst/>
                        </a:rPr>
                        <a:t>Giới</a:t>
                      </a:r>
                      <a:r>
                        <a:rPr lang="en-US" sz="2000" dirty="0">
                          <a:effectLst/>
                        </a:rPr>
                        <a:t> </a:t>
                      </a:r>
                      <a:r>
                        <a:rPr lang="en-US" sz="2000" dirty="0" err="1">
                          <a:effectLst/>
                        </a:rPr>
                        <a:t>tính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i="1" dirty="0">
                          <a:effectLst/>
                        </a:rPr>
                        <a:t>Nam</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142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indent="43180" algn="ctr">
                        <a:lnSpc>
                          <a:spcPct val="115000"/>
                        </a:lnSpc>
                        <a:spcBef>
                          <a:spcPts val="0"/>
                        </a:spcBef>
                        <a:spcAft>
                          <a:spcPts val="0"/>
                        </a:spcAft>
                        <a:tabLst>
                          <a:tab pos="2179955" algn="l"/>
                        </a:tabLst>
                      </a:pPr>
                      <a:r>
                        <a:rPr lang="en-US" sz="2000" dirty="0">
                          <a:effectLst/>
                        </a:rPr>
                        <a:t>35,6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257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64,4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 xmlns:a16="http://schemas.microsoft.com/office/drawing/2014/main" val="121294234"/>
                  </a:ext>
                </a:extLst>
              </a:tr>
              <a:tr h="395784">
                <a:tc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i="1" dirty="0" err="1">
                          <a:effectLst/>
                        </a:rPr>
                        <a:t>Nữ</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22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43180" algn="ctr">
                        <a:lnSpc>
                          <a:spcPct val="115000"/>
                        </a:lnSpc>
                        <a:spcBef>
                          <a:spcPts val="0"/>
                        </a:spcBef>
                        <a:spcAft>
                          <a:spcPts val="0"/>
                        </a:spcAft>
                        <a:tabLst>
                          <a:tab pos="2179955" algn="l"/>
                        </a:tabLst>
                      </a:pPr>
                      <a:r>
                        <a:rPr lang="en-US" sz="2000" dirty="0">
                          <a:effectLst/>
                        </a:rPr>
                        <a:t>20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88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80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b="1" dirty="0">
                          <a:effectLst/>
                        </a:rPr>
                        <a:t>1,3 – 3,7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860026010"/>
                  </a:ext>
                </a:extLst>
              </a:tr>
              <a:tr h="734498">
                <a:tc rowSpan="3">
                  <a:txBody>
                    <a:bodyPr/>
                    <a:lstStyle/>
                    <a:p>
                      <a:pPr marL="0" marR="0" algn="ctr">
                        <a:lnSpc>
                          <a:spcPct val="115000"/>
                        </a:lnSpc>
                        <a:spcBef>
                          <a:spcPts val="0"/>
                        </a:spcBef>
                        <a:spcAft>
                          <a:spcPts val="0"/>
                        </a:spcAft>
                        <a:tabLst>
                          <a:tab pos="2179955" algn="l"/>
                        </a:tabLst>
                      </a:pPr>
                      <a:r>
                        <a:rPr lang="en-US" sz="2000" dirty="0" err="1">
                          <a:effectLst/>
                        </a:rPr>
                        <a:t>Tuổi</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i="1" dirty="0">
                          <a:effectLst/>
                        </a:rPr>
                        <a:t>18-29 </a:t>
                      </a:r>
                      <a:r>
                        <a:rPr lang="en-US" sz="2000" i="1" dirty="0" err="1">
                          <a:effectLst/>
                        </a:rPr>
                        <a:t>tuổi</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8,9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51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91,1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 xmlns:a16="http://schemas.microsoft.com/office/drawing/2014/main" val="4020761997"/>
                  </a:ext>
                </a:extLst>
              </a:tr>
              <a:tr h="734498">
                <a:tc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i="1" dirty="0">
                          <a:effectLst/>
                        </a:rPr>
                        <a:t>30-44 </a:t>
                      </a:r>
                      <a:r>
                        <a:rPr lang="en-US" sz="2000" i="1" dirty="0" err="1">
                          <a:effectLst/>
                        </a:rPr>
                        <a:t>tuổi</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136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36,2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240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63,8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5,9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b="1" dirty="0">
                          <a:effectLst/>
                        </a:rPr>
                        <a:t>2,2-15,1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 xmlns:a16="http://schemas.microsoft.com/office/drawing/2014/main" val="800622183"/>
                  </a:ext>
                </a:extLst>
              </a:tr>
              <a:tr h="568086">
                <a:tc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i="1" u="sng" dirty="0">
                          <a:effectLst/>
                        </a:rPr>
                        <a:t>&gt;</a:t>
                      </a:r>
                      <a:r>
                        <a:rPr lang="en-US" sz="2000" i="1" u="none" baseline="0" dirty="0">
                          <a:effectLst/>
                        </a:rPr>
                        <a:t> </a:t>
                      </a:r>
                      <a:r>
                        <a:rPr lang="en-US" sz="2000" i="1" dirty="0">
                          <a:effectLst/>
                        </a:rPr>
                        <a:t>45 </a:t>
                      </a:r>
                      <a:r>
                        <a:rPr lang="en-US" sz="2000" i="1" dirty="0" err="1">
                          <a:effectLst/>
                        </a:rPr>
                        <a:t>tuổi</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23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29,9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70,1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4,3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b="1" dirty="0">
                          <a:effectLst/>
                        </a:rPr>
                        <a:t>1,5-12,8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634690474"/>
                  </a:ext>
                </a:extLst>
              </a:tr>
              <a:tr h="395784">
                <a:tc rowSpan="3">
                  <a:txBody>
                    <a:bodyPr/>
                    <a:lstStyle/>
                    <a:p>
                      <a:pPr marL="0" marR="0" algn="ctr">
                        <a:lnSpc>
                          <a:spcPct val="115000"/>
                        </a:lnSpc>
                        <a:spcBef>
                          <a:spcPts val="0"/>
                        </a:spcBef>
                        <a:spcAft>
                          <a:spcPts val="0"/>
                        </a:spcAft>
                        <a:tabLst>
                          <a:tab pos="2179955" algn="l"/>
                        </a:tabLst>
                      </a:pPr>
                      <a:r>
                        <a:rPr lang="en-US" sz="2000" dirty="0">
                          <a:effectLst/>
                        </a:rPr>
                        <a:t>Thu </a:t>
                      </a:r>
                      <a:r>
                        <a:rPr lang="en-US" sz="2000" dirty="0" err="1">
                          <a:effectLst/>
                        </a:rPr>
                        <a:t>nhập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i="1" dirty="0">
                          <a:effectLst/>
                        </a:rPr>
                        <a:t>&lt; 3 </a:t>
                      </a:r>
                      <a:r>
                        <a:rPr lang="en-US" sz="2000" i="1" dirty="0" err="1">
                          <a:effectLst/>
                        </a:rPr>
                        <a:t>triệu</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43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38,7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68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61,3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 xmlns:a16="http://schemas.microsoft.com/office/drawing/2014/main" val="393054361"/>
                  </a:ext>
                </a:extLst>
              </a:tr>
              <a:tr h="395784">
                <a:tc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i="1" dirty="0">
                          <a:effectLst/>
                        </a:rPr>
                        <a:t>3-6 </a:t>
                      </a:r>
                      <a:r>
                        <a:rPr lang="en-US" sz="2000" i="1" dirty="0" err="1">
                          <a:effectLst/>
                        </a:rPr>
                        <a:t>triệu</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80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30,8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171450" algn="l"/>
                          <a:tab pos="2179955" algn="l"/>
                        </a:tabLst>
                      </a:pPr>
                      <a:r>
                        <a:rPr lang="en-US" sz="2000" dirty="0">
                          <a:effectLst/>
                        </a:rPr>
                        <a:t>180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69,2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0,7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algn="ctr">
                        <a:lnSpc>
                          <a:spcPct val="115000"/>
                        </a:lnSpc>
                        <a:spcBef>
                          <a:spcPts val="0"/>
                        </a:spcBef>
                        <a:spcAft>
                          <a:spcPts val="0"/>
                        </a:spcAft>
                        <a:tabLst>
                          <a:tab pos="2179955" algn="l"/>
                        </a:tabLst>
                      </a:pPr>
                      <a:r>
                        <a:rPr lang="en-US" sz="2000" dirty="0">
                          <a:effectLst/>
                        </a:rPr>
                        <a:t>0,4-1,1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 xmlns:a16="http://schemas.microsoft.com/office/drawing/2014/main" val="3560928732"/>
                  </a:ext>
                </a:extLst>
              </a:tr>
              <a:tr h="395784">
                <a:tc vMerge="1">
                  <a:txBody>
                    <a:bodyPr/>
                    <a:lstStyle/>
                    <a:p>
                      <a:endParaRPr lang="en-US"/>
                    </a:p>
                  </a:txBody>
                  <a:tcPr/>
                </a:tc>
                <a:tc>
                  <a:txBody>
                    <a:bodyPr/>
                    <a:lstStyle/>
                    <a:p>
                      <a:pPr marL="0" marR="0" algn="ctr">
                        <a:lnSpc>
                          <a:spcPct val="115000"/>
                        </a:lnSpc>
                        <a:spcBef>
                          <a:spcPts val="0"/>
                        </a:spcBef>
                        <a:spcAft>
                          <a:spcPts val="0"/>
                        </a:spcAft>
                        <a:tabLst>
                          <a:tab pos="2179955" algn="l"/>
                        </a:tabLst>
                      </a:pPr>
                      <a:r>
                        <a:rPr lang="en-US" sz="2000" i="1" dirty="0">
                          <a:effectLst/>
                        </a:rPr>
                        <a:t>­</a:t>
                      </a:r>
                      <a:r>
                        <a:rPr lang="en-US" sz="2000" i="1" u="sng" dirty="0">
                          <a:effectLst/>
                        </a:rPr>
                        <a:t>&gt;</a:t>
                      </a:r>
                      <a:r>
                        <a:rPr lang="en-US" sz="2000" i="1" dirty="0">
                          <a:effectLst/>
                        </a:rPr>
                        <a:t> 6 </a:t>
                      </a:r>
                      <a:r>
                        <a:rPr lang="en-US" sz="2000" i="1" dirty="0" err="1">
                          <a:effectLst/>
                        </a:rPr>
                        <a:t>triệu</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41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29,7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97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70,3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0,7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0"/>
                        </a:spcAft>
                        <a:tabLst>
                          <a:tab pos="2179955" algn="l"/>
                        </a:tabLst>
                      </a:pPr>
                      <a:r>
                        <a:rPr lang="en-US" sz="2000" dirty="0">
                          <a:effectLst/>
                        </a:rPr>
                        <a:t>0,1-1,1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noFill/>
                      <a:prstDash val="solid"/>
                      <a:round/>
                      <a:headEnd type="none" w="med" len="med"/>
                      <a:tailEnd type="none" w="med" len="med"/>
                    </a:lnL>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 xmlns:a16="http://schemas.microsoft.com/office/drawing/2014/main" val="1472966967"/>
                  </a:ext>
                </a:extLst>
              </a:tr>
            </a:tbl>
          </a:graphicData>
        </a:graphic>
      </p:graphicFrame>
    </p:spTree>
    <p:extLst>
      <p:ext uri="{BB962C8B-B14F-4D97-AF65-F5344CB8AC3E}">
        <p14:creationId xmlns:p14="http://schemas.microsoft.com/office/powerpoint/2010/main" val="3813091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230" y="181626"/>
            <a:ext cx="7545888" cy="686367"/>
          </a:xfrm>
        </p:spPr>
        <p:txBody>
          <a:bodyPr>
            <a:noAutofit/>
          </a:bodyPr>
          <a:lstStyle/>
          <a:p>
            <a:pPr algn="ctr"/>
            <a:r>
              <a:rPr lang="en-AU" sz="3200" b="1" dirty="0" err="1"/>
              <a:t>Lưu</a:t>
            </a:r>
            <a:r>
              <a:rPr lang="en-AU" sz="3200" b="1" dirty="0"/>
              <a:t> </a:t>
            </a:r>
            <a:r>
              <a:rPr lang="en-AU" sz="3200" b="1" dirty="0" err="1"/>
              <a:t>hành</a:t>
            </a:r>
            <a:r>
              <a:rPr lang="en-AU" sz="3200" b="1" dirty="0"/>
              <a:t> HCV </a:t>
            </a:r>
            <a:r>
              <a:rPr lang="en-AU" sz="3200" b="1" dirty="0" err="1"/>
              <a:t>trên</a:t>
            </a:r>
            <a:r>
              <a:rPr lang="en-AU" sz="3200" b="1" dirty="0"/>
              <a:t> </a:t>
            </a:r>
            <a:r>
              <a:rPr lang="en-AU" sz="3200" b="1" dirty="0" err="1"/>
              <a:t>thế</a:t>
            </a:r>
            <a:r>
              <a:rPr lang="en-AU" sz="3200" b="1" dirty="0"/>
              <a:t> </a:t>
            </a:r>
            <a:r>
              <a:rPr lang="en-AU" sz="3200" b="1" dirty="0" err="1"/>
              <a:t>giới</a:t>
            </a:r>
            <a:r>
              <a:rPr lang="en-AU" sz="3200" b="1" dirty="0"/>
              <a:t> </a:t>
            </a:r>
            <a:r>
              <a:rPr lang="en-AU" sz="3200" b="1" dirty="0" err="1"/>
              <a:t>và</a:t>
            </a:r>
            <a:r>
              <a:rPr lang="en-AU" sz="3200" b="1" dirty="0"/>
              <a:t> </a:t>
            </a:r>
            <a:r>
              <a:rPr lang="en-AU" sz="3200" b="1" dirty="0" err="1"/>
              <a:t>Việt</a:t>
            </a:r>
            <a:r>
              <a:rPr lang="en-AU" sz="3200" b="1" dirty="0"/>
              <a:t> Nam</a:t>
            </a:r>
          </a:p>
        </p:txBody>
      </p:sp>
      <p:sp>
        <p:nvSpPr>
          <p:cNvPr id="3" name="Content Placeholder 2"/>
          <p:cNvSpPr>
            <a:spLocks noGrp="1"/>
          </p:cNvSpPr>
          <p:nvPr>
            <p:ph idx="1"/>
          </p:nvPr>
        </p:nvSpPr>
        <p:spPr>
          <a:xfrm>
            <a:off x="76200" y="4346531"/>
            <a:ext cx="8991600" cy="1950179"/>
          </a:xfrm>
        </p:spPr>
        <p:txBody>
          <a:bodyPr>
            <a:noAutofit/>
          </a:bodyPr>
          <a:lstStyle/>
          <a:p>
            <a:pPr>
              <a:lnSpc>
                <a:spcPct val="100000"/>
              </a:lnSpc>
              <a:spcBef>
                <a:spcPts val="0"/>
              </a:spcBef>
              <a:buFont typeface="Arial" panose="020B0604020202020204" pitchFamily="34" charset="0"/>
              <a:buChar char="-"/>
            </a:pPr>
            <a:r>
              <a:rPr lang="en-AU" sz="2000" dirty="0" err="1"/>
              <a:t>Thế</a:t>
            </a:r>
            <a:r>
              <a:rPr lang="en-AU" sz="2000" dirty="0"/>
              <a:t> </a:t>
            </a:r>
            <a:r>
              <a:rPr lang="en-AU" sz="2000" dirty="0" err="1"/>
              <a:t>giới</a:t>
            </a:r>
            <a:r>
              <a:rPr lang="en-AU" sz="2000" dirty="0"/>
              <a:t>, 2014: </a:t>
            </a:r>
            <a:r>
              <a:rPr lang="en-AU" sz="2000" dirty="0" err="1"/>
              <a:t>Ước</a:t>
            </a:r>
            <a:r>
              <a:rPr lang="en-AU" sz="2000" dirty="0"/>
              <a:t> </a:t>
            </a:r>
            <a:r>
              <a:rPr lang="en-AU" sz="2000" dirty="0" err="1"/>
              <a:t>tính</a:t>
            </a:r>
            <a:r>
              <a:rPr lang="en-AU" sz="2000" dirty="0"/>
              <a:t> </a:t>
            </a:r>
            <a:r>
              <a:rPr lang="en-AU" sz="2000" dirty="0" err="1"/>
              <a:t>khoảng</a:t>
            </a:r>
            <a:r>
              <a:rPr lang="en-AU" sz="2000" dirty="0"/>
              <a:t> 80 </a:t>
            </a:r>
            <a:r>
              <a:rPr lang="en-AU" sz="2000" dirty="0" err="1"/>
              <a:t>triệu</a:t>
            </a:r>
            <a:r>
              <a:rPr lang="en-AU" sz="2000" dirty="0"/>
              <a:t>  </a:t>
            </a:r>
            <a:r>
              <a:rPr lang="en-AU" sz="2000" dirty="0" err="1"/>
              <a:t>người</a:t>
            </a:r>
            <a:r>
              <a:rPr lang="en-AU" sz="2000" dirty="0"/>
              <a:t> </a:t>
            </a:r>
            <a:r>
              <a:rPr lang="en-AU" sz="2000" dirty="0" err="1"/>
              <a:t>nhiễm</a:t>
            </a:r>
            <a:r>
              <a:rPr lang="en-AU" sz="2000" dirty="0"/>
              <a:t> </a:t>
            </a:r>
            <a:r>
              <a:rPr lang="en-AU" sz="2000" dirty="0" err="1"/>
              <a:t>viêm</a:t>
            </a:r>
            <a:r>
              <a:rPr lang="en-AU" sz="2000" dirty="0"/>
              <a:t> </a:t>
            </a:r>
            <a:r>
              <a:rPr lang="en-AU" sz="2000" dirty="0" err="1"/>
              <a:t>gan</a:t>
            </a:r>
            <a:r>
              <a:rPr lang="en-AU" sz="2000" dirty="0"/>
              <a:t> C </a:t>
            </a:r>
            <a:r>
              <a:rPr lang="en-AU" sz="2000" dirty="0" err="1"/>
              <a:t>mạn</a:t>
            </a:r>
            <a:r>
              <a:rPr lang="en-AU" sz="2000" dirty="0"/>
              <a:t> </a:t>
            </a:r>
            <a:r>
              <a:rPr lang="en-AU" sz="2000" dirty="0" err="1"/>
              <a:t>tính</a:t>
            </a:r>
            <a:r>
              <a:rPr lang="en-AU" sz="2000" dirty="0"/>
              <a:t>, </a:t>
            </a:r>
            <a:r>
              <a:rPr lang="en-AU" sz="2000" dirty="0" err="1"/>
              <a:t>tỷ</a:t>
            </a:r>
            <a:r>
              <a:rPr lang="en-AU" sz="2000" dirty="0"/>
              <a:t> </a:t>
            </a:r>
            <a:r>
              <a:rPr lang="en-AU" sz="2000" dirty="0" err="1"/>
              <a:t>lệ</a:t>
            </a:r>
            <a:r>
              <a:rPr lang="en-AU" sz="2000" dirty="0"/>
              <a:t> </a:t>
            </a:r>
            <a:r>
              <a:rPr lang="en-AU" sz="2000" dirty="0" err="1"/>
              <a:t>lưu</a:t>
            </a:r>
            <a:r>
              <a:rPr lang="en-AU" sz="2000" dirty="0"/>
              <a:t> </a:t>
            </a:r>
            <a:r>
              <a:rPr lang="en-AU" sz="2000" dirty="0" err="1"/>
              <a:t>hành</a:t>
            </a:r>
            <a:r>
              <a:rPr lang="en-AU" sz="2000" dirty="0"/>
              <a:t> HCV </a:t>
            </a:r>
            <a:r>
              <a:rPr lang="en-AU" sz="2000" dirty="0" err="1"/>
              <a:t>chung</a:t>
            </a:r>
            <a:r>
              <a:rPr lang="en-AU" sz="2000" dirty="0"/>
              <a:t> </a:t>
            </a:r>
            <a:r>
              <a:rPr lang="en-AU" sz="2000" dirty="0" err="1"/>
              <a:t>là</a:t>
            </a:r>
            <a:r>
              <a:rPr lang="en-AU" sz="2000" dirty="0"/>
              <a:t> 1,1% </a:t>
            </a:r>
            <a:r>
              <a:rPr lang="en-US" sz="2000" b="1" baseline="30000" dirty="0"/>
              <a:t>1</a:t>
            </a:r>
            <a:r>
              <a:rPr lang="en-AU" sz="2000" dirty="0"/>
              <a:t>. </a:t>
            </a:r>
            <a:r>
              <a:rPr lang="en-AU" sz="2000" dirty="0" err="1"/>
              <a:t>Ước</a:t>
            </a:r>
            <a:r>
              <a:rPr lang="en-AU" sz="2000" dirty="0"/>
              <a:t> </a:t>
            </a:r>
            <a:r>
              <a:rPr lang="en-AU" sz="2000" dirty="0" err="1"/>
              <a:t>tính</a:t>
            </a:r>
            <a:r>
              <a:rPr lang="en-AU" sz="2000" dirty="0"/>
              <a:t> </a:t>
            </a:r>
            <a:r>
              <a:rPr lang="en-AU" sz="2000" dirty="0" err="1"/>
              <a:t>có</a:t>
            </a:r>
            <a:r>
              <a:rPr lang="en-AU" sz="2000" dirty="0"/>
              <a:t> </a:t>
            </a:r>
            <a:r>
              <a:rPr lang="en-AU" sz="2000" dirty="0" err="1"/>
              <a:t>khoảng</a:t>
            </a:r>
            <a:r>
              <a:rPr lang="en-AU" sz="2000" dirty="0"/>
              <a:t>  2,3 </a:t>
            </a:r>
            <a:r>
              <a:rPr lang="en-AU" sz="2000" dirty="0" err="1"/>
              <a:t>triệu</a:t>
            </a:r>
            <a:r>
              <a:rPr lang="en-AU" sz="2000" dirty="0"/>
              <a:t> </a:t>
            </a:r>
            <a:r>
              <a:rPr lang="en-AU" sz="2000" dirty="0" err="1"/>
              <a:t>người</a:t>
            </a:r>
            <a:r>
              <a:rPr lang="en-AU" sz="2000" dirty="0"/>
              <a:t> </a:t>
            </a:r>
            <a:r>
              <a:rPr lang="en-AU" sz="2000" dirty="0" err="1"/>
              <a:t>đồng</a:t>
            </a:r>
            <a:r>
              <a:rPr lang="en-AU" sz="2000" dirty="0"/>
              <a:t> </a:t>
            </a:r>
            <a:r>
              <a:rPr lang="en-AU" sz="2000" dirty="0" err="1"/>
              <a:t>nhiễm</a:t>
            </a:r>
            <a:r>
              <a:rPr lang="en-AU" sz="2000" dirty="0"/>
              <a:t> HCV/HIV</a:t>
            </a:r>
            <a:r>
              <a:rPr lang="en-US" sz="2000" b="1" baseline="30000" dirty="0"/>
              <a:t> 1</a:t>
            </a:r>
            <a:endParaRPr lang="en-AU" sz="2000" b="1" baseline="30000" dirty="0"/>
          </a:p>
          <a:p>
            <a:pPr>
              <a:lnSpc>
                <a:spcPct val="100000"/>
              </a:lnSpc>
              <a:spcBef>
                <a:spcPts val="0"/>
              </a:spcBef>
              <a:buFont typeface="Arial" panose="020B0604020202020204" pitchFamily="34" charset="0"/>
              <a:buChar char="-"/>
            </a:pPr>
            <a:r>
              <a:rPr lang="en-AU" sz="2000" dirty="0" err="1"/>
              <a:t>Việt</a:t>
            </a:r>
            <a:r>
              <a:rPr lang="en-AU" sz="2000" dirty="0"/>
              <a:t> Nam 2015: </a:t>
            </a:r>
            <a:r>
              <a:rPr lang="en-AU" sz="2000" dirty="0" err="1"/>
              <a:t>ước</a:t>
            </a:r>
            <a:r>
              <a:rPr lang="en-AU" sz="2000" dirty="0"/>
              <a:t> </a:t>
            </a:r>
            <a:r>
              <a:rPr lang="en-AU" sz="2000" dirty="0" err="1"/>
              <a:t>tính</a:t>
            </a:r>
            <a:r>
              <a:rPr lang="en-AU" sz="2000" dirty="0"/>
              <a:t> </a:t>
            </a:r>
            <a:r>
              <a:rPr lang="en-AU" sz="2000" dirty="0" err="1"/>
              <a:t>khoảng</a:t>
            </a:r>
            <a:r>
              <a:rPr lang="en-AU" sz="2000" dirty="0"/>
              <a:t> 1 </a:t>
            </a:r>
            <a:r>
              <a:rPr lang="en-AU" sz="2000" dirty="0" err="1"/>
              <a:t>triệu</a:t>
            </a:r>
            <a:r>
              <a:rPr lang="en-AU" sz="2000" dirty="0"/>
              <a:t> </a:t>
            </a:r>
            <a:r>
              <a:rPr lang="en-AU" sz="2000" dirty="0" err="1"/>
              <a:t>người</a:t>
            </a:r>
            <a:r>
              <a:rPr lang="en-AU" sz="2000" dirty="0"/>
              <a:t> </a:t>
            </a:r>
            <a:r>
              <a:rPr lang="en-AU" sz="2000" dirty="0" err="1"/>
              <a:t>nhiễm</a:t>
            </a:r>
            <a:r>
              <a:rPr lang="en-AU" sz="2000" dirty="0"/>
              <a:t> vi </a:t>
            </a:r>
            <a:r>
              <a:rPr lang="en-AU" sz="2000" dirty="0" err="1"/>
              <a:t>rút</a:t>
            </a:r>
            <a:r>
              <a:rPr lang="en-AU" sz="2000" dirty="0"/>
              <a:t> </a:t>
            </a:r>
            <a:r>
              <a:rPr lang="en-AU" sz="2000" dirty="0" err="1"/>
              <a:t>viêm</a:t>
            </a:r>
            <a:r>
              <a:rPr lang="en-AU" sz="2000" dirty="0"/>
              <a:t> </a:t>
            </a:r>
            <a:r>
              <a:rPr lang="en-AU" sz="2000" dirty="0" err="1"/>
              <a:t>gan</a:t>
            </a:r>
            <a:r>
              <a:rPr lang="en-AU" sz="2000" dirty="0"/>
              <a:t> C</a:t>
            </a:r>
            <a:r>
              <a:rPr lang="en-US" sz="2000" b="1" baseline="30000" dirty="0"/>
              <a:t>2</a:t>
            </a:r>
            <a:r>
              <a:rPr lang="en-AU" sz="2000" b="1" baseline="30000" dirty="0"/>
              <a:t>. </a:t>
            </a:r>
            <a:r>
              <a:rPr lang="en-AU" sz="2000" dirty="0" err="1"/>
              <a:t>Tỷ</a:t>
            </a:r>
            <a:r>
              <a:rPr lang="en-AU" sz="2000" dirty="0"/>
              <a:t> </a:t>
            </a:r>
            <a:r>
              <a:rPr lang="en-AU" sz="2000" dirty="0" err="1"/>
              <a:t>lệ</a:t>
            </a:r>
            <a:r>
              <a:rPr lang="en-AU" sz="2000" dirty="0"/>
              <a:t> HCV </a:t>
            </a:r>
            <a:r>
              <a:rPr lang="en-AU" sz="2000" dirty="0" err="1"/>
              <a:t>chung</a:t>
            </a:r>
            <a:r>
              <a:rPr lang="en-AU" sz="2000" dirty="0"/>
              <a:t>: 1,49% , </a:t>
            </a:r>
            <a:r>
              <a:rPr lang="en-AU" sz="2000" dirty="0" err="1"/>
              <a:t>miền</a:t>
            </a:r>
            <a:r>
              <a:rPr lang="en-US" sz="2000" dirty="0"/>
              <a:t> </a:t>
            </a:r>
            <a:r>
              <a:rPr lang="en-US" sz="2000" dirty="0" err="1"/>
              <a:t>Bắc</a:t>
            </a:r>
            <a:r>
              <a:rPr lang="en-US" sz="2000" dirty="0"/>
              <a:t>: 0,38-1,7%, </a:t>
            </a:r>
            <a:r>
              <a:rPr lang="en-US" sz="2000" dirty="0" err="1"/>
              <a:t>miền</a:t>
            </a:r>
            <a:r>
              <a:rPr lang="en-US" sz="2000" dirty="0"/>
              <a:t> </a:t>
            </a:r>
            <a:r>
              <a:rPr lang="en-US" sz="2000" dirty="0" err="1"/>
              <a:t>nam</a:t>
            </a:r>
            <a:r>
              <a:rPr lang="en-US" sz="2000" dirty="0"/>
              <a:t>: 1,0- 4,3%</a:t>
            </a:r>
            <a:r>
              <a:rPr lang="en-US" sz="2000" b="1" baseline="30000" dirty="0"/>
              <a:t>3, </a:t>
            </a:r>
            <a:r>
              <a:rPr lang="en-US" sz="2000" dirty="0" err="1"/>
              <a:t>nhóm</a:t>
            </a:r>
            <a:r>
              <a:rPr lang="en-US" sz="2000" dirty="0"/>
              <a:t> NCMT: 70- 90%; </a:t>
            </a:r>
            <a:r>
              <a:rPr lang="en-US" sz="2000" dirty="0" err="1"/>
              <a:t>nhóm</a:t>
            </a:r>
            <a:r>
              <a:rPr lang="en-US" sz="2000" dirty="0"/>
              <a:t> </a:t>
            </a:r>
            <a:r>
              <a:rPr lang="en-US" sz="2000" dirty="0" err="1"/>
              <a:t>người</a:t>
            </a:r>
            <a:r>
              <a:rPr lang="en-US" sz="2000" dirty="0"/>
              <a:t> </a:t>
            </a:r>
            <a:r>
              <a:rPr lang="en-US" sz="2000" dirty="0" err="1"/>
              <a:t>nhiễm</a:t>
            </a:r>
            <a:r>
              <a:rPr lang="en-US" sz="2000" dirty="0"/>
              <a:t> HIV: 30- 40% (NHTD)</a:t>
            </a:r>
            <a:r>
              <a:rPr lang="en-US" sz="2000" b="1" baseline="30000" dirty="0"/>
              <a:t>4</a:t>
            </a:r>
          </a:p>
          <a:p>
            <a:pPr>
              <a:lnSpc>
                <a:spcPct val="100000"/>
              </a:lnSpc>
              <a:spcBef>
                <a:spcPts val="0"/>
              </a:spcBef>
            </a:pPr>
            <a:endParaRPr lang="en-AU" sz="2000" dirty="0"/>
          </a:p>
          <a:p>
            <a:pPr>
              <a:lnSpc>
                <a:spcPct val="100000"/>
              </a:lnSpc>
              <a:spcBef>
                <a:spcPts val="0"/>
              </a:spcBef>
            </a:pPr>
            <a:endParaRPr lang="en-AU" sz="2000" dirty="0"/>
          </a:p>
        </p:txBody>
      </p:sp>
      <p:pic>
        <p:nvPicPr>
          <p:cNvPr id="15362" name="Picture 2"/>
          <p:cNvPicPr>
            <a:picLocks noChangeAspect="1" noChangeArrowheads="1"/>
          </p:cNvPicPr>
          <p:nvPr/>
        </p:nvPicPr>
        <p:blipFill>
          <a:blip r:embed="rId3" cstate="print"/>
          <a:srcRect/>
          <a:stretch>
            <a:fillRect/>
          </a:stretch>
        </p:blipFill>
        <p:spPr bwMode="auto">
          <a:xfrm>
            <a:off x="1056376" y="901874"/>
            <a:ext cx="6851736" cy="3306871"/>
          </a:xfrm>
          <a:prstGeom prst="rect">
            <a:avLst/>
          </a:prstGeom>
          <a:noFill/>
          <a:ln w="9525">
            <a:noFill/>
            <a:miter lim="800000"/>
            <a:headEnd/>
            <a:tailEnd/>
          </a:ln>
        </p:spPr>
      </p:pic>
      <p:sp>
        <p:nvSpPr>
          <p:cNvPr id="6" name="TextBox 5"/>
          <p:cNvSpPr txBox="1"/>
          <p:nvPr/>
        </p:nvSpPr>
        <p:spPr>
          <a:xfrm>
            <a:off x="0" y="6550223"/>
            <a:ext cx="8964488" cy="307777"/>
          </a:xfrm>
          <a:prstGeom prst="rect">
            <a:avLst/>
          </a:prstGeom>
          <a:noFill/>
        </p:spPr>
        <p:txBody>
          <a:bodyPr wrap="square" rtlCol="0">
            <a:spAutoFit/>
          </a:bodyPr>
          <a:lstStyle/>
          <a:p>
            <a:r>
              <a:rPr lang="en-AU" sz="1400" dirty="0"/>
              <a:t>1. WHO (2015); 2.MOH-WHO (2015); 3. NT Hien et al . 4. </a:t>
            </a:r>
            <a:r>
              <a:rPr lang="en-AU" sz="1400" dirty="0" err="1"/>
              <a:t>Kanxay</a:t>
            </a:r>
            <a:r>
              <a:rPr lang="en-AU" sz="1400" dirty="0"/>
              <a:t> et al (2010)</a:t>
            </a:r>
          </a:p>
        </p:txBody>
      </p:sp>
    </p:spTree>
    <p:extLst>
      <p:ext uri="{BB962C8B-B14F-4D97-AF65-F5344CB8AC3E}">
        <p14:creationId xmlns:p14="http://schemas.microsoft.com/office/powerpoint/2010/main" val="3719863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47931" y="150312"/>
            <a:ext cx="7720705" cy="669089"/>
          </a:xfrm>
        </p:spPr>
        <p:txBody>
          <a:bodyPr>
            <a:normAutofit fontScale="90000"/>
          </a:bodyPr>
          <a:lstStyle/>
          <a:p>
            <a:pPr algn="ctr"/>
            <a:r>
              <a:rPr lang="en-US" sz="2800" b="1" dirty="0" err="1">
                <a:latin typeface="Arial" pitchFamily="34" charset="0"/>
                <a:cs typeface="Arial" pitchFamily="34" charset="0"/>
              </a:rPr>
              <a:t>Từng</a:t>
            </a:r>
            <a:r>
              <a:rPr lang="en-US" sz="2800" b="1" dirty="0">
                <a:latin typeface="Arial" pitchFamily="34" charset="0"/>
                <a:cs typeface="Arial" pitchFamily="34" charset="0"/>
              </a:rPr>
              <a:t> </a:t>
            </a:r>
            <a:r>
              <a:rPr lang="en-US" sz="2800" b="1" dirty="0" err="1">
                <a:latin typeface="Arial" pitchFamily="34" charset="0"/>
                <a:cs typeface="Arial" pitchFamily="34" charset="0"/>
              </a:rPr>
              <a:t>xét</a:t>
            </a:r>
            <a:r>
              <a:rPr lang="en-US" sz="2800" b="1" dirty="0">
                <a:latin typeface="Arial" pitchFamily="34" charset="0"/>
                <a:cs typeface="Arial" pitchFamily="34" charset="0"/>
              </a:rPr>
              <a:t> </a:t>
            </a:r>
            <a:r>
              <a:rPr lang="en-US" sz="2800" b="1" dirty="0" err="1">
                <a:latin typeface="Arial" pitchFamily="34" charset="0"/>
                <a:cs typeface="Arial" pitchFamily="34" charset="0"/>
              </a:rPr>
              <a:t>nghiệm</a:t>
            </a:r>
            <a:r>
              <a:rPr lang="en-US" sz="2800" b="1" dirty="0">
                <a:latin typeface="Arial" pitchFamily="34" charset="0"/>
                <a:cs typeface="Arial" pitchFamily="34" charset="0"/>
              </a:rPr>
              <a:t> HCV </a:t>
            </a:r>
            <a:r>
              <a:rPr lang="en-US" sz="2800" b="1" dirty="0" err="1">
                <a:latin typeface="Arial" pitchFamily="34" charset="0"/>
                <a:cs typeface="Arial" pitchFamily="34" charset="0"/>
              </a:rPr>
              <a:t>và</a:t>
            </a:r>
            <a:r>
              <a:rPr lang="en-US" sz="2800" b="1" dirty="0">
                <a:latin typeface="Arial" pitchFamily="34" charset="0"/>
                <a:cs typeface="Arial" pitchFamily="34" charset="0"/>
              </a:rPr>
              <a:t/>
            </a:r>
            <a:br>
              <a:rPr lang="en-US" sz="2800" b="1" dirty="0">
                <a:latin typeface="Arial" pitchFamily="34" charset="0"/>
                <a:cs typeface="Arial" pitchFamily="34" charset="0"/>
              </a:rPr>
            </a:br>
            <a:r>
              <a:rPr lang="en-US" sz="2800" b="1" dirty="0" err="1">
                <a:latin typeface="Arial" pitchFamily="34" charset="0"/>
                <a:cs typeface="Arial" pitchFamily="34" charset="0"/>
              </a:rPr>
              <a:t>tình</a:t>
            </a:r>
            <a:r>
              <a:rPr lang="en-US" sz="2800" b="1" dirty="0">
                <a:latin typeface="Arial" pitchFamily="34" charset="0"/>
                <a:cs typeface="Arial" pitchFamily="34" charset="0"/>
              </a:rPr>
              <a:t> </a:t>
            </a:r>
            <a:r>
              <a:rPr lang="en-US" sz="2800" b="1" dirty="0" err="1">
                <a:latin typeface="Arial" pitchFamily="34" charset="0"/>
                <a:cs typeface="Arial" pitchFamily="34" charset="0"/>
              </a:rPr>
              <a:t>trạng</a:t>
            </a:r>
            <a:r>
              <a:rPr lang="en-US" sz="2800" b="1" dirty="0">
                <a:latin typeface="Arial" pitchFamily="34" charset="0"/>
                <a:cs typeface="Arial" pitchFamily="34" charset="0"/>
              </a:rPr>
              <a:t> </a:t>
            </a:r>
            <a:r>
              <a:rPr lang="en-US" sz="2800" b="1" dirty="0" err="1">
                <a:latin typeface="Arial" pitchFamily="34" charset="0"/>
                <a:cs typeface="Arial" pitchFamily="34" charset="0"/>
              </a:rPr>
              <a:t>sử</a:t>
            </a:r>
            <a:r>
              <a:rPr lang="en-US" sz="2800" b="1" dirty="0">
                <a:latin typeface="Arial" pitchFamily="34" charset="0"/>
                <a:cs typeface="Arial" pitchFamily="34" charset="0"/>
              </a:rPr>
              <a:t> </a:t>
            </a:r>
            <a:r>
              <a:rPr lang="en-US" sz="2800" b="1" dirty="0" err="1">
                <a:latin typeface="Arial" pitchFamily="34" charset="0"/>
                <a:cs typeface="Arial" pitchFamily="34" charset="0"/>
              </a:rPr>
              <a:t>dụng</a:t>
            </a:r>
            <a:r>
              <a:rPr lang="en-US" sz="2800" b="1" dirty="0">
                <a:latin typeface="Arial" pitchFamily="34" charset="0"/>
                <a:cs typeface="Arial" pitchFamily="34" charset="0"/>
              </a:rPr>
              <a:t> </a:t>
            </a:r>
            <a:r>
              <a:rPr lang="en-US" sz="2800" b="1" dirty="0" err="1">
                <a:latin typeface="Arial" pitchFamily="34" charset="0"/>
                <a:cs typeface="Arial" pitchFamily="34" charset="0"/>
              </a:rPr>
              <a:t>dịch</a:t>
            </a:r>
            <a:r>
              <a:rPr lang="en-US" sz="2800" b="1" dirty="0">
                <a:latin typeface="Arial" pitchFamily="34" charset="0"/>
                <a:cs typeface="Arial" pitchFamily="34" charset="0"/>
              </a:rPr>
              <a:t> </a:t>
            </a:r>
            <a:r>
              <a:rPr lang="en-US" sz="2800" b="1" dirty="0" err="1">
                <a:latin typeface="Arial" pitchFamily="34" charset="0"/>
                <a:cs typeface="Arial" pitchFamily="34" charset="0"/>
              </a:rPr>
              <a:t>vụ</a:t>
            </a:r>
            <a:r>
              <a:rPr lang="en-US" sz="2800" b="1" dirty="0">
                <a:latin typeface="Arial" pitchFamily="34" charset="0"/>
                <a:cs typeface="Arial" pitchFamily="34" charset="0"/>
              </a:rPr>
              <a:t> y </a:t>
            </a:r>
            <a:r>
              <a:rPr lang="en-US" sz="2800" b="1" dirty="0" err="1">
                <a:latin typeface="Arial" pitchFamily="34" charset="0"/>
                <a:cs typeface="Arial" pitchFamily="34" charset="0"/>
              </a:rPr>
              <a:t>tế</a:t>
            </a:r>
            <a:endParaRPr lang="en-US" sz="2800" b="1"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840836907"/>
              </p:ext>
            </p:extLst>
          </p:nvPr>
        </p:nvGraphicFramePr>
        <p:xfrm>
          <a:off x="358775" y="1020874"/>
          <a:ext cx="8540968" cy="5567818"/>
        </p:xfrm>
        <a:graphic>
          <a:graphicData uri="http://schemas.openxmlformats.org/drawingml/2006/table">
            <a:tbl>
              <a:tblPr firstRow="1" firstCol="1" bandRow="1">
                <a:tableStyleId>{5940675A-B579-460E-94D1-54222C63F5DA}</a:tableStyleId>
              </a:tblPr>
              <a:tblGrid>
                <a:gridCol w="1615858">
                  <a:extLst>
                    <a:ext uri="{9D8B030D-6E8A-4147-A177-3AD203B41FA5}">
                      <a16:colId xmlns="" xmlns:a16="http://schemas.microsoft.com/office/drawing/2014/main" val="4248587129"/>
                    </a:ext>
                  </a:extLst>
                </a:gridCol>
                <a:gridCol w="923348">
                  <a:extLst>
                    <a:ext uri="{9D8B030D-6E8A-4147-A177-3AD203B41FA5}">
                      <a16:colId xmlns="" xmlns:a16="http://schemas.microsoft.com/office/drawing/2014/main" val="2976811553"/>
                    </a:ext>
                  </a:extLst>
                </a:gridCol>
                <a:gridCol w="923348">
                  <a:extLst>
                    <a:ext uri="{9D8B030D-6E8A-4147-A177-3AD203B41FA5}">
                      <a16:colId xmlns="" xmlns:a16="http://schemas.microsoft.com/office/drawing/2014/main" val="3822376592"/>
                    </a:ext>
                  </a:extLst>
                </a:gridCol>
                <a:gridCol w="846402">
                  <a:extLst>
                    <a:ext uri="{9D8B030D-6E8A-4147-A177-3AD203B41FA5}">
                      <a16:colId xmlns="" xmlns:a16="http://schemas.microsoft.com/office/drawing/2014/main" val="2412743189"/>
                    </a:ext>
                  </a:extLst>
                </a:gridCol>
                <a:gridCol w="923348">
                  <a:extLst>
                    <a:ext uri="{9D8B030D-6E8A-4147-A177-3AD203B41FA5}">
                      <a16:colId xmlns="" xmlns:a16="http://schemas.microsoft.com/office/drawing/2014/main" val="686923425"/>
                    </a:ext>
                  </a:extLst>
                </a:gridCol>
                <a:gridCol w="1000293">
                  <a:extLst>
                    <a:ext uri="{9D8B030D-6E8A-4147-A177-3AD203B41FA5}">
                      <a16:colId xmlns="" xmlns:a16="http://schemas.microsoft.com/office/drawing/2014/main" val="1146316514"/>
                    </a:ext>
                  </a:extLst>
                </a:gridCol>
                <a:gridCol w="976739">
                  <a:extLst>
                    <a:ext uri="{9D8B030D-6E8A-4147-A177-3AD203B41FA5}">
                      <a16:colId xmlns="" xmlns:a16="http://schemas.microsoft.com/office/drawing/2014/main" val="2087260221"/>
                    </a:ext>
                  </a:extLst>
                </a:gridCol>
                <a:gridCol w="1331632">
                  <a:extLst>
                    <a:ext uri="{9D8B030D-6E8A-4147-A177-3AD203B41FA5}">
                      <a16:colId xmlns="" xmlns:a16="http://schemas.microsoft.com/office/drawing/2014/main" val="625559551"/>
                    </a:ext>
                  </a:extLst>
                </a:gridCol>
              </a:tblGrid>
              <a:tr h="569233">
                <a:tc rowSpan="3" gridSpan="2">
                  <a:txBody>
                    <a:bodyPr/>
                    <a:lstStyle/>
                    <a:p>
                      <a:pPr marL="0" marR="0" algn="ctr">
                        <a:lnSpc>
                          <a:spcPct val="115000"/>
                        </a:lnSpc>
                        <a:spcBef>
                          <a:spcPts val="0"/>
                        </a:spcBef>
                        <a:spcAft>
                          <a:spcPts val="1000"/>
                        </a:spcAft>
                        <a:tabLst>
                          <a:tab pos="2179955" algn="l"/>
                        </a:tabLst>
                      </a:pPr>
                      <a:r>
                        <a:rPr lang="en-US" sz="2000" b="1" dirty="0" err="1">
                          <a:effectLst/>
                        </a:rPr>
                        <a:t>Chỉ</a:t>
                      </a:r>
                      <a:r>
                        <a:rPr lang="en-US" sz="2000" b="1" dirty="0">
                          <a:effectLst/>
                        </a:rPr>
                        <a:t> </a:t>
                      </a:r>
                      <a:r>
                        <a:rPr lang="en-US" sz="2000" b="1" dirty="0" err="1">
                          <a:effectLst/>
                        </a:rPr>
                        <a:t>số</a:t>
                      </a:r>
                      <a:r>
                        <a:rPr lang="en-US" sz="2000" b="1" baseline="0" dirty="0">
                          <a:effectLst/>
                        </a:rPr>
                        <a:t> </a:t>
                      </a:r>
                      <a:r>
                        <a:rPr lang="en-US" sz="2000" b="1" baseline="0" dirty="0" err="1">
                          <a:effectLst/>
                        </a:rPr>
                        <a:t>sử</a:t>
                      </a:r>
                      <a:r>
                        <a:rPr lang="en-US" sz="2000" b="1" baseline="0" dirty="0">
                          <a:effectLst/>
                        </a:rPr>
                        <a:t> </a:t>
                      </a:r>
                      <a:r>
                        <a:rPr lang="en-US" sz="2000" b="1" baseline="0" dirty="0" err="1">
                          <a:effectLst/>
                        </a:rPr>
                        <a:t>dụng</a:t>
                      </a:r>
                      <a:r>
                        <a:rPr lang="en-US" sz="2000" b="1" baseline="0" dirty="0">
                          <a:effectLst/>
                        </a:rPr>
                        <a:t> </a:t>
                      </a:r>
                      <a:r>
                        <a:rPr lang="en-US" sz="2000" b="1" baseline="0" dirty="0" err="1">
                          <a:effectLst/>
                        </a:rPr>
                        <a:t>dịch</a:t>
                      </a:r>
                      <a:r>
                        <a:rPr lang="en-US" sz="2000" b="1" baseline="0" dirty="0">
                          <a:effectLst/>
                        </a:rPr>
                        <a:t> </a:t>
                      </a:r>
                      <a:r>
                        <a:rPr lang="en-US" sz="2000" b="1" baseline="0" dirty="0" err="1">
                          <a:effectLst/>
                        </a:rPr>
                        <a:t>vụ</a:t>
                      </a:r>
                      <a:r>
                        <a:rPr lang="en-US" sz="2000" b="1" baseline="0" dirty="0">
                          <a:effectLst/>
                        </a:rPr>
                        <a:t> y </a:t>
                      </a:r>
                      <a:r>
                        <a:rPr lang="en-US" sz="2000" b="1" baseline="0" dirty="0" err="1">
                          <a:effectLst/>
                        </a:rPr>
                        <a:t>tế</a:t>
                      </a: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tcPr>
                </a:tc>
                <a:tc rowSpan="3" hMerge="1">
                  <a:txBody>
                    <a:bodyPr/>
                    <a:lstStyle/>
                    <a:p>
                      <a:endParaRPr lang="en-US"/>
                    </a:p>
                  </a:txBody>
                  <a:tcPr/>
                </a:tc>
                <a:tc gridSpan="4">
                  <a:txBody>
                    <a:bodyPr/>
                    <a:lstStyle/>
                    <a:p>
                      <a:pPr marL="0" marR="0" algn="ctr">
                        <a:lnSpc>
                          <a:spcPct val="115000"/>
                        </a:lnSpc>
                        <a:spcBef>
                          <a:spcPts val="0"/>
                        </a:spcBef>
                        <a:spcAft>
                          <a:spcPts val="1000"/>
                        </a:spcAft>
                        <a:tabLst>
                          <a:tab pos="2179955" algn="l"/>
                        </a:tabLst>
                      </a:pPr>
                      <a:r>
                        <a:rPr lang="en-US" sz="2000" b="1" dirty="0" err="1">
                          <a:effectLst/>
                        </a:rPr>
                        <a:t>Đã</a:t>
                      </a:r>
                      <a:r>
                        <a:rPr lang="en-US" sz="2000" b="1" dirty="0">
                          <a:effectLst/>
                        </a:rPr>
                        <a:t> </a:t>
                      </a:r>
                      <a:r>
                        <a:rPr lang="en-US" sz="2000" b="1" dirty="0" err="1">
                          <a:effectLst/>
                        </a:rPr>
                        <a:t>từng</a:t>
                      </a:r>
                      <a:r>
                        <a:rPr lang="en-US" sz="2000" b="1" dirty="0">
                          <a:effectLst/>
                        </a:rPr>
                        <a:t> </a:t>
                      </a:r>
                      <a:r>
                        <a:rPr lang="en-US" sz="2000" b="1" dirty="0" err="1">
                          <a:effectLst/>
                        </a:rPr>
                        <a:t>xét</a:t>
                      </a:r>
                      <a:r>
                        <a:rPr lang="en-US" sz="2000" b="1" dirty="0">
                          <a:effectLst/>
                        </a:rPr>
                        <a:t> </a:t>
                      </a:r>
                      <a:r>
                        <a:rPr lang="en-US" sz="2000" b="1" dirty="0" err="1">
                          <a:effectLst/>
                        </a:rPr>
                        <a:t>nghiệm</a:t>
                      </a:r>
                      <a:r>
                        <a:rPr lang="en-US" sz="2000" b="1" dirty="0">
                          <a:effectLst/>
                        </a:rPr>
                        <a:t> </a:t>
                      </a:r>
                      <a:r>
                        <a:rPr lang="en-US" sz="2000" b="1" dirty="0" err="1">
                          <a:effectLst/>
                        </a:rPr>
                        <a:t>sàng</a:t>
                      </a:r>
                      <a:r>
                        <a:rPr lang="en-US" sz="2000" b="1" dirty="0">
                          <a:effectLst/>
                        </a:rPr>
                        <a:t> </a:t>
                      </a:r>
                      <a:r>
                        <a:rPr lang="en-US" sz="2000" b="1" dirty="0" err="1">
                          <a:effectLst/>
                        </a:rPr>
                        <a:t>lọc</a:t>
                      </a:r>
                      <a:r>
                        <a:rPr lang="en-US" sz="2000" b="1" dirty="0">
                          <a:effectLst/>
                        </a:rPr>
                        <a:t> HCV</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algn="ctr">
                        <a:lnSpc>
                          <a:spcPct val="115000"/>
                        </a:lnSpc>
                        <a:spcBef>
                          <a:spcPts val="0"/>
                        </a:spcBef>
                        <a:spcAft>
                          <a:spcPts val="1000"/>
                        </a:spcAft>
                        <a:tabLst>
                          <a:tab pos="2179955" algn="l"/>
                        </a:tabLst>
                      </a:pPr>
                      <a:r>
                        <a:rPr lang="en-US" sz="2000" b="1">
                          <a:effectLst/>
                        </a:rPr>
                        <a:t> </a:t>
                      </a:r>
                    </a:p>
                    <a:p>
                      <a:pPr marL="0" marR="0" algn="ctr">
                        <a:lnSpc>
                          <a:spcPct val="115000"/>
                        </a:lnSpc>
                        <a:spcBef>
                          <a:spcPts val="0"/>
                        </a:spcBef>
                        <a:spcAft>
                          <a:spcPts val="1000"/>
                        </a:spcAft>
                        <a:tabLst>
                          <a:tab pos="2179955" algn="l"/>
                        </a:tabLst>
                      </a:pPr>
                      <a:r>
                        <a:rPr lang="en-US" sz="2000" b="1">
                          <a:effectLst/>
                        </a:rPr>
                        <a:t>OR</a:t>
                      </a:r>
                    </a:p>
                    <a:p>
                      <a:pPr marL="0" marR="0" algn="ctr">
                        <a:lnSpc>
                          <a:spcPct val="115000"/>
                        </a:lnSpc>
                        <a:spcBef>
                          <a:spcPts val="0"/>
                        </a:spcBef>
                        <a:spcAft>
                          <a:spcPts val="1000"/>
                        </a:spcAft>
                        <a:tabLst>
                          <a:tab pos="2179955" algn="l"/>
                        </a:tabLs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tcPr>
                </a:tc>
                <a:tc rowSpan="3">
                  <a:txBody>
                    <a:bodyPr/>
                    <a:lstStyle/>
                    <a:p>
                      <a:pPr marL="0" marR="0" algn="ctr">
                        <a:lnSpc>
                          <a:spcPct val="115000"/>
                        </a:lnSpc>
                        <a:spcBef>
                          <a:spcPts val="0"/>
                        </a:spcBef>
                        <a:spcAft>
                          <a:spcPts val="1000"/>
                        </a:spcAft>
                        <a:tabLst>
                          <a:tab pos="2179955" algn="l"/>
                        </a:tabLst>
                      </a:pPr>
                      <a:r>
                        <a:rPr lang="en-US" sz="2000" b="1" dirty="0">
                          <a:effectLst/>
                        </a:rPr>
                        <a:t>95%CI</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extLst>
                  <a:ext uri="{0D108BD9-81ED-4DB2-BD59-A6C34878D82A}">
                    <a16:rowId xmlns="" xmlns:a16="http://schemas.microsoft.com/office/drawing/2014/main" val="3845903883"/>
                  </a:ext>
                </a:extLst>
              </a:tr>
              <a:tr h="388955">
                <a:tc gridSpan="2" vMerge="1">
                  <a:txBody>
                    <a:bodyPr/>
                    <a:lstStyle/>
                    <a:p>
                      <a:endParaRPr lang="en-US"/>
                    </a:p>
                  </a:txBody>
                  <a:tcPr/>
                </a:tc>
                <a:tc hMerge="1" vMerge="1">
                  <a:txBody>
                    <a:bodyPr/>
                    <a:lstStyle/>
                    <a:p>
                      <a:endParaRPr lang="en-US"/>
                    </a:p>
                  </a:txBody>
                  <a:tcPr/>
                </a:tc>
                <a:tc gridSpan="2">
                  <a:txBody>
                    <a:bodyPr/>
                    <a:lstStyle/>
                    <a:p>
                      <a:pPr marL="0" marR="0" algn="ctr">
                        <a:lnSpc>
                          <a:spcPct val="115000"/>
                        </a:lnSpc>
                        <a:spcBef>
                          <a:spcPts val="0"/>
                        </a:spcBef>
                        <a:spcAft>
                          <a:spcPts val="1000"/>
                        </a:spcAft>
                        <a:tabLst>
                          <a:tab pos="2179955" algn="l"/>
                        </a:tabLst>
                      </a:pPr>
                      <a:r>
                        <a:rPr lang="en-US" sz="2000" b="1">
                          <a:effectLst/>
                        </a:rPr>
                        <a:t>Có</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tabLst>
                          <a:tab pos="2179955" algn="l"/>
                        </a:tabLst>
                      </a:pPr>
                      <a:r>
                        <a:rPr lang="en-US" sz="2000" b="1">
                          <a:effectLst/>
                        </a:rPr>
                        <a:t>Không</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lnB w="6350" cap="flat" cmpd="sng" algn="ctr">
                      <a:solidFill>
                        <a:schemeClr val="tx2">
                          <a:lumMod val="60000"/>
                          <a:lumOff val="40000"/>
                        </a:schemeClr>
                      </a:solidFill>
                      <a:prstDash val="solid"/>
                      <a:round/>
                      <a:headEnd type="none" w="med" len="med"/>
                      <a:tailEnd type="none" w="med" len="med"/>
                    </a:lnB>
                  </a:tcPr>
                </a:tc>
                <a:tc h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 xmlns:a16="http://schemas.microsoft.com/office/drawing/2014/main" val="3910952824"/>
                  </a:ext>
                </a:extLst>
              </a:tr>
              <a:tr h="506040">
                <a:tc gridSpan="2"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1000"/>
                        </a:spcAft>
                        <a:tabLst>
                          <a:tab pos="2179955" algn="l"/>
                        </a:tabLst>
                      </a:pPr>
                      <a:r>
                        <a:rPr lang="en-US" sz="2000" b="1">
                          <a:effectLst/>
                        </a:rPr>
                        <a:t>n</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b="1">
                          <a:effectLst/>
                        </a:rPr>
                        <a:t>%</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b="1" dirty="0">
                          <a:effectLst/>
                        </a:rPr>
                        <a:t>n</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b="1" dirty="0">
                          <a:effectLst/>
                        </a:rPr>
                        <a: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lnL w="6350" cap="flat" cmpd="sng" algn="ctr">
                      <a:solidFill>
                        <a:schemeClr val="tx2">
                          <a:lumMod val="60000"/>
                          <a:lumOff val="40000"/>
                        </a:schemeClr>
                      </a:solid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solidFill>
                        <a:schemeClr val="tx2">
                          <a:lumMod val="60000"/>
                          <a:lumOff val="40000"/>
                        </a:schemeClr>
                      </a:solidFill>
                      <a:prstDash val="solid"/>
                      <a:round/>
                      <a:headEnd type="none" w="med" len="med"/>
                      <a:tailEnd type="none" w="med" len="med"/>
                    </a:lnT>
                  </a:tcPr>
                </a:tc>
                <a:tc vMerge="1">
                  <a:txBody>
                    <a:bodyPr/>
                    <a:lstStyle/>
                    <a:p>
                      <a:endParaRPr lang="en-US"/>
                    </a:p>
                  </a:txBody>
                  <a:tcPr/>
                </a:tc>
                <a:tc vMerge="1">
                  <a:txBody>
                    <a:bodyPr/>
                    <a:lstStyle/>
                    <a:p>
                      <a:endParaRPr lang="en-US"/>
                    </a:p>
                  </a:txBody>
                  <a:tcPr/>
                </a:tc>
                <a:extLst>
                  <a:ext uri="{0D108BD9-81ED-4DB2-BD59-A6C34878D82A}">
                    <a16:rowId xmlns="" xmlns:a16="http://schemas.microsoft.com/office/drawing/2014/main" val="3719007302"/>
                  </a:ext>
                </a:extLst>
              </a:tr>
              <a:tr h="902317">
                <a:tc rowSpan="2">
                  <a:txBody>
                    <a:bodyPr/>
                    <a:lstStyle/>
                    <a:p>
                      <a:pPr marL="0" marR="0" algn="l">
                        <a:lnSpc>
                          <a:spcPct val="115000"/>
                        </a:lnSpc>
                        <a:spcBef>
                          <a:spcPts val="0"/>
                        </a:spcBef>
                        <a:spcAft>
                          <a:spcPts val="1000"/>
                        </a:spcAft>
                        <a:tabLst>
                          <a:tab pos="2179955" algn="l"/>
                        </a:tabLst>
                      </a:pPr>
                      <a:r>
                        <a:rPr lang="en-US" sz="2000" b="1" dirty="0" err="1">
                          <a:effectLst/>
                        </a:rPr>
                        <a:t>Sử</a:t>
                      </a:r>
                      <a:r>
                        <a:rPr lang="en-US" sz="2000" b="1" dirty="0">
                          <a:effectLst/>
                        </a:rPr>
                        <a:t> </a:t>
                      </a:r>
                      <a:r>
                        <a:rPr lang="en-US" sz="2000" b="1" dirty="0" err="1">
                          <a:effectLst/>
                        </a:rPr>
                        <a:t>dụng</a:t>
                      </a:r>
                      <a:r>
                        <a:rPr lang="en-US" sz="2000" b="1" dirty="0">
                          <a:effectLst/>
                        </a:rPr>
                        <a:t> </a:t>
                      </a:r>
                      <a:r>
                        <a:rPr lang="en-US" sz="2000" b="1" dirty="0" err="1">
                          <a:effectLst/>
                        </a:rPr>
                        <a:t>dịch</a:t>
                      </a:r>
                      <a:r>
                        <a:rPr lang="en-US" sz="2000" b="1" dirty="0">
                          <a:effectLst/>
                        </a:rPr>
                        <a:t> </a:t>
                      </a:r>
                      <a:r>
                        <a:rPr lang="en-US" sz="2000" b="1" dirty="0" err="1">
                          <a:effectLst/>
                        </a:rPr>
                        <a:t>vụ</a:t>
                      </a:r>
                      <a:r>
                        <a:rPr lang="en-US" sz="2000" b="1" dirty="0">
                          <a:effectLst/>
                        </a:rPr>
                        <a:t> </a:t>
                      </a:r>
                      <a:r>
                        <a:rPr lang="en-US" sz="2000" b="1" dirty="0" err="1">
                          <a:effectLst/>
                        </a:rPr>
                        <a:t>trong</a:t>
                      </a:r>
                      <a:r>
                        <a:rPr lang="en-US" sz="2000" b="1" dirty="0">
                          <a:effectLst/>
                        </a:rPr>
                        <a:t> 12 </a:t>
                      </a:r>
                      <a:r>
                        <a:rPr lang="en-US" sz="2000" b="1" dirty="0" err="1">
                          <a:effectLst/>
                        </a:rPr>
                        <a:t>tháng</a:t>
                      </a:r>
                      <a:r>
                        <a:rPr lang="en-US" sz="2000" b="1" dirty="0">
                          <a:effectLst/>
                        </a:rPr>
                        <a:t> </a:t>
                      </a:r>
                      <a:r>
                        <a:rPr lang="en-US" sz="2000" b="1" dirty="0" err="1">
                          <a:effectLst/>
                        </a:rPr>
                        <a:t>gần</a:t>
                      </a:r>
                      <a:r>
                        <a:rPr lang="en-US" sz="2000" b="1" dirty="0">
                          <a:effectLst/>
                        </a:rPr>
                        <a:t> </a:t>
                      </a:r>
                      <a:r>
                        <a:rPr lang="en-US" sz="2000" b="1" dirty="0" err="1">
                          <a:effectLst/>
                        </a:rPr>
                        <a:t>đây</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tcPr>
                </a:tc>
                <a:tc>
                  <a:txBody>
                    <a:bodyPr/>
                    <a:lstStyle/>
                    <a:p>
                      <a:pPr marL="0" marR="0" algn="ctr">
                        <a:lnSpc>
                          <a:spcPct val="115000"/>
                        </a:lnSpc>
                        <a:spcBef>
                          <a:spcPts val="0"/>
                        </a:spcBef>
                        <a:spcAft>
                          <a:spcPts val="1000"/>
                        </a:spcAft>
                        <a:tabLst>
                          <a:tab pos="2179955" algn="l"/>
                        </a:tabLst>
                      </a:pPr>
                      <a:r>
                        <a:rPr lang="en-US" sz="2000" b="0" i="1" dirty="0" err="1">
                          <a:effectLst/>
                        </a:rPr>
                        <a:t>Không</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11,6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137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88,4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extLst>
                  <a:ext uri="{0D108BD9-81ED-4DB2-BD59-A6C34878D82A}">
                    <a16:rowId xmlns="" xmlns:a16="http://schemas.microsoft.com/office/drawing/2014/main" val="3779119867"/>
                  </a:ext>
                </a:extLst>
              </a:tr>
              <a:tr h="902317">
                <a:tc vMerge="1">
                  <a:txBody>
                    <a:bodyPr/>
                    <a:lstStyle/>
                    <a:p>
                      <a:endParaRPr lang="en-US"/>
                    </a:p>
                  </a:txBody>
                  <a:tcPr/>
                </a:tc>
                <a:tc>
                  <a:txBody>
                    <a:bodyPr/>
                    <a:lstStyle/>
                    <a:p>
                      <a:pPr marL="0" marR="0" algn="ctr">
                        <a:lnSpc>
                          <a:spcPct val="115000"/>
                        </a:lnSpc>
                        <a:spcBef>
                          <a:spcPts val="0"/>
                        </a:spcBef>
                        <a:spcAft>
                          <a:spcPts val="1000"/>
                        </a:spcAft>
                        <a:tabLst>
                          <a:tab pos="2179955" algn="l"/>
                        </a:tabLst>
                      </a:pPr>
                      <a:r>
                        <a:rPr lang="en-US" sz="2000" b="0" i="1" dirty="0" err="1">
                          <a:effectLst/>
                        </a:rPr>
                        <a:t>Có</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146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41,2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208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58,8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5,3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3,1-9,4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extLst>
                  <a:ext uri="{0D108BD9-81ED-4DB2-BD59-A6C34878D82A}">
                    <a16:rowId xmlns="" xmlns:a16="http://schemas.microsoft.com/office/drawing/2014/main" val="748073094"/>
                  </a:ext>
                </a:extLst>
              </a:tr>
              <a:tr h="902317">
                <a:tc rowSpan="2">
                  <a:txBody>
                    <a:bodyPr/>
                    <a:lstStyle/>
                    <a:p>
                      <a:pPr marL="0" marR="0" algn="l">
                        <a:lnSpc>
                          <a:spcPct val="115000"/>
                        </a:lnSpc>
                        <a:spcBef>
                          <a:spcPts val="0"/>
                        </a:spcBef>
                        <a:spcAft>
                          <a:spcPts val="1000"/>
                        </a:spcAft>
                        <a:tabLst>
                          <a:tab pos="2179955" algn="l"/>
                        </a:tabLst>
                      </a:pPr>
                      <a:r>
                        <a:rPr lang="en-US" sz="2000" b="1" dirty="0" err="1">
                          <a:effectLst/>
                        </a:rPr>
                        <a:t>Có</a:t>
                      </a:r>
                      <a:r>
                        <a:rPr lang="en-US" sz="2000" b="1" dirty="0">
                          <a:effectLst/>
                        </a:rPr>
                        <a:t> </a:t>
                      </a:r>
                      <a:r>
                        <a:rPr lang="en-US" sz="2000" b="1" dirty="0" err="1">
                          <a:effectLst/>
                        </a:rPr>
                        <a:t>trì</a:t>
                      </a:r>
                      <a:r>
                        <a:rPr lang="en-US" sz="2000" b="1" dirty="0">
                          <a:effectLst/>
                        </a:rPr>
                        <a:t> </a:t>
                      </a:r>
                      <a:r>
                        <a:rPr lang="en-US" sz="2000" b="1" dirty="0" err="1">
                          <a:effectLst/>
                        </a:rPr>
                        <a:t>hoãn</a:t>
                      </a:r>
                      <a:r>
                        <a:rPr lang="en-US" sz="2000" b="1" dirty="0">
                          <a:effectLst/>
                        </a:rPr>
                        <a:t> </a:t>
                      </a:r>
                      <a:r>
                        <a:rPr lang="en-US" sz="2000" b="1" dirty="0" err="1">
                          <a:effectLst/>
                        </a:rPr>
                        <a:t>đến</a:t>
                      </a:r>
                      <a:r>
                        <a:rPr lang="en-US" sz="2000" b="1" dirty="0">
                          <a:effectLst/>
                        </a:rPr>
                        <a:t> CSYT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tcPr>
                </a:tc>
                <a:tc>
                  <a:txBody>
                    <a:bodyPr/>
                    <a:lstStyle/>
                    <a:p>
                      <a:pPr marL="0" marR="0" algn="ctr">
                        <a:lnSpc>
                          <a:spcPct val="115000"/>
                        </a:lnSpc>
                        <a:spcBef>
                          <a:spcPts val="0"/>
                        </a:spcBef>
                        <a:spcAft>
                          <a:spcPts val="1000"/>
                        </a:spcAft>
                        <a:tabLst>
                          <a:tab pos="2179955" algn="l"/>
                        </a:tabLst>
                      </a:pPr>
                      <a:r>
                        <a:rPr lang="en-US" sz="2000" b="0" i="1" dirty="0" err="1">
                          <a:effectLst/>
                        </a:rPr>
                        <a:t>Không</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100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37,9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164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62,1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1,2-2,5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extLst>
                  <a:ext uri="{0D108BD9-81ED-4DB2-BD59-A6C34878D82A}">
                    <a16:rowId xmlns="" xmlns:a16="http://schemas.microsoft.com/office/drawing/2014/main" val="3608408685"/>
                  </a:ext>
                </a:extLst>
              </a:tr>
              <a:tr h="618729">
                <a:tc vMerge="1">
                  <a:txBody>
                    <a:bodyPr/>
                    <a:lstStyle/>
                    <a:p>
                      <a:endParaRPr lang="en-US"/>
                    </a:p>
                  </a:txBody>
                  <a:tcPr/>
                </a:tc>
                <a:tc>
                  <a:txBody>
                    <a:bodyPr/>
                    <a:lstStyle/>
                    <a:p>
                      <a:pPr marL="0" marR="0" algn="ctr">
                        <a:lnSpc>
                          <a:spcPct val="115000"/>
                        </a:lnSpc>
                        <a:spcBef>
                          <a:spcPts val="0"/>
                        </a:spcBef>
                        <a:spcAft>
                          <a:spcPts val="1000"/>
                        </a:spcAft>
                        <a:tabLst>
                          <a:tab pos="2179955" algn="l"/>
                        </a:tabLst>
                      </a:pPr>
                      <a:r>
                        <a:rPr lang="en-US" sz="2000" b="0" i="1" dirty="0" err="1">
                          <a:effectLst/>
                        </a:rPr>
                        <a:t>Có</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64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26,1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181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73,9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tc>
                  <a:txBody>
                    <a:bodyPr/>
                    <a:lstStyle/>
                    <a:p>
                      <a:pPr marL="0" marR="0" algn="ctr">
                        <a:lnSpc>
                          <a:spcPct val="115000"/>
                        </a:lnSpc>
                        <a:spcBef>
                          <a:spcPts val="0"/>
                        </a:spcBef>
                        <a:spcAft>
                          <a:spcPts val="1000"/>
                        </a:spcAft>
                        <a:tabLst>
                          <a:tab pos="2179955" algn="l"/>
                        </a:tabLs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tcPr>
                </a:tc>
                <a:extLst>
                  <a:ext uri="{0D108BD9-81ED-4DB2-BD59-A6C34878D82A}">
                    <a16:rowId xmlns="" xmlns:a16="http://schemas.microsoft.com/office/drawing/2014/main" val="1277593882"/>
                  </a:ext>
                </a:extLst>
              </a:tr>
              <a:tr h="388955">
                <a:tc rowSpan="2">
                  <a:txBody>
                    <a:bodyPr/>
                    <a:lstStyle/>
                    <a:p>
                      <a:pPr marL="0" marR="0" algn="l">
                        <a:lnSpc>
                          <a:spcPct val="115000"/>
                        </a:lnSpc>
                        <a:spcBef>
                          <a:spcPts val="0"/>
                        </a:spcBef>
                        <a:spcAft>
                          <a:spcPts val="1000"/>
                        </a:spcAft>
                        <a:tabLst>
                          <a:tab pos="2179955" algn="l"/>
                        </a:tabLst>
                      </a:pPr>
                      <a:r>
                        <a:rPr lang="en-US" sz="2000" b="1" dirty="0" err="1">
                          <a:effectLst/>
                        </a:rPr>
                        <a:t>Điều</a:t>
                      </a:r>
                      <a:r>
                        <a:rPr lang="en-US" sz="2000" b="1" dirty="0">
                          <a:effectLst/>
                        </a:rPr>
                        <a:t> </a:t>
                      </a:r>
                      <a:r>
                        <a:rPr lang="en-US" sz="2000" b="1" dirty="0" err="1">
                          <a:effectLst/>
                        </a:rPr>
                        <a:t>trị</a:t>
                      </a:r>
                      <a:r>
                        <a:rPr lang="en-US" sz="2000" b="1" dirty="0">
                          <a:effectLst/>
                        </a:rPr>
                        <a:t> MMT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b="0" i="1" dirty="0" err="1">
                          <a:effectLst/>
                        </a:rPr>
                        <a:t>Không</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111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26,9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302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73,1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extLst>
                  <a:ext uri="{0D108BD9-81ED-4DB2-BD59-A6C34878D82A}">
                    <a16:rowId xmlns="" xmlns:a16="http://schemas.microsoft.com/office/drawing/2014/main" val="1578389881"/>
                  </a:ext>
                </a:extLst>
              </a:tr>
              <a:tr h="388955">
                <a:tc vMerge="1">
                  <a:txBody>
                    <a:bodyPr/>
                    <a:lstStyle/>
                    <a:p>
                      <a:endParaRPr lang="en-US"/>
                    </a:p>
                  </a:txBody>
                  <a:tcPr/>
                </a:tc>
                <a:tc>
                  <a:txBody>
                    <a:bodyPr/>
                    <a:lstStyle/>
                    <a:p>
                      <a:pPr marL="0" marR="0" algn="ctr">
                        <a:lnSpc>
                          <a:spcPct val="115000"/>
                        </a:lnSpc>
                        <a:spcBef>
                          <a:spcPts val="0"/>
                        </a:spcBef>
                        <a:spcAft>
                          <a:spcPts val="1000"/>
                        </a:spcAft>
                        <a:tabLst>
                          <a:tab pos="2179955" algn="l"/>
                        </a:tabLst>
                      </a:pPr>
                      <a:r>
                        <a:rPr lang="en-US" sz="2000" b="0" i="1" dirty="0" err="1">
                          <a:effectLst/>
                        </a:rPr>
                        <a:t>Có</a:t>
                      </a:r>
                      <a:endParaRPr lang="en-US" sz="20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solidFill>
                        <a:schemeClr val="tx2">
                          <a:lumMod val="60000"/>
                          <a:lumOff val="4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a:effectLst/>
                        </a:rPr>
                        <a:t>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solidFill>
                        <a:schemeClr val="tx2">
                          <a:lumMod val="60000"/>
                          <a:lumOff val="4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55,2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43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44,8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3,4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marL="0" marR="0" algn="ctr">
                        <a:lnSpc>
                          <a:spcPct val="115000"/>
                        </a:lnSpc>
                        <a:spcBef>
                          <a:spcPts val="0"/>
                        </a:spcBef>
                        <a:spcAft>
                          <a:spcPts val="1000"/>
                        </a:spcAft>
                        <a:tabLst>
                          <a:tab pos="2179955" algn="l"/>
                        </a:tabLst>
                      </a:pPr>
                      <a:r>
                        <a:rPr lang="en-US" sz="2000" dirty="0">
                          <a:effectLst/>
                        </a:rPr>
                        <a:t>2,1-5,4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589" marR="67589"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 xmlns:a16="http://schemas.microsoft.com/office/drawing/2014/main" val="4292272012"/>
                  </a:ext>
                </a:extLst>
              </a:tr>
            </a:tbl>
          </a:graphicData>
        </a:graphic>
      </p:graphicFrame>
    </p:spTree>
    <p:extLst>
      <p:ext uri="{BB962C8B-B14F-4D97-AF65-F5344CB8AC3E}">
        <p14:creationId xmlns:p14="http://schemas.microsoft.com/office/powerpoint/2010/main" val="1307961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gray">
          <a:xfrm>
            <a:off x="228600" y="1523999"/>
            <a:ext cx="8565776" cy="494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tint val="75000"/>
                  </a:schemeClr>
                </a:solidFill>
                <a:latin typeface="+mn-lt"/>
                <a:ea typeface="ＭＳ Ｐゴシック" charset="0"/>
                <a:cs typeface="ＭＳ Ｐゴシック" charset="0"/>
              </a:defRPr>
            </a:lvl1pPr>
            <a:lvl2pPr marL="457200" indent="0" algn="ctr" rtl="0" eaLnBrk="0" fontAlgn="base" hangingPunct="0">
              <a:spcBef>
                <a:spcPct val="20000"/>
              </a:spcBef>
              <a:spcAft>
                <a:spcPct val="0"/>
              </a:spcAft>
              <a:buNone/>
              <a:defRPr sz="2800">
                <a:solidFill>
                  <a:schemeClr val="tx1">
                    <a:tint val="75000"/>
                  </a:schemeClr>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tint val="75000"/>
                  </a:schemeClr>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tint val="75000"/>
                  </a:schemeClr>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tint val="75000"/>
                  </a:schemeClr>
                </a:solidFill>
                <a:latin typeface="+mn-lt"/>
                <a:ea typeface="ＭＳ Ｐゴシック" charset="0"/>
              </a:defRPr>
            </a:lvl5pPr>
            <a:lvl6pPr marL="2286000" indent="0" algn="ctr" rtl="0" eaLnBrk="1" fontAlgn="base" hangingPunct="1">
              <a:spcBef>
                <a:spcPct val="20000"/>
              </a:spcBef>
              <a:spcAft>
                <a:spcPct val="0"/>
              </a:spcAft>
              <a:buNone/>
              <a:defRPr sz="2000">
                <a:solidFill>
                  <a:schemeClr val="tx1">
                    <a:tint val="75000"/>
                  </a:schemeClr>
                </a:solidFill>
                <a:latin typeface="+mn-lt"/>
              </a:defRPr>
            </a:lvl6pPr>
            <a:lvl7pPr marL="2743200" indent="0" algn="ctr" rtl="0" eaLnBrk="1" fontAlgn="base" hangingPunct="1">
              <a:spcBef>
                <a:spcPct val="20000"/>
              </a:spcBef>
              <a:spcAft>
                <a:spcPct val="0"/>
              </a:spcAft>
              <a:buNone/>
              <a:defRPr sz="2000">
                <a:solidFill>
                  <a:schemeClr val="tx1">
                    <a:tint val="75000"/>
                  </a:schemeClr>
                </a:solidFill>
                <a:latin typeface="+mn-lt"/>
              </a:defRPr>
            </a:lvl7pPr>
            <a:lvl8pPr marL="3200400" indent="0" algn="ctr" rtl="0" eaLnBrk="1" fontAlgn="base" hangingPunct="1">
              <a:spcBef>
                <a:spcPct val="20000"/>
              </a:spcBef>
              <a:spcAft>
                <a:spcPct val="0"/>
              </a:spcAft>
              <a:buNone/>
              <a:defRPr sz="2000">
                <a:solidFill>
                  <a:schemeClr val="tx1">
                    <a:tint val="75000"/>
                  </a:schemeClr>
                </a:solidFill>
                <a:latin typeface="+mn-lt"/>
              </a:defRPr>
            </a:lvl8pPr>
            <a:lvl9pPr marL="3657600" indent="0" algn="ctr" rtl="0" eaLnBrk="1" fontAlgn="base" hangingPunct="1">
              <a:spcBef>
                <a:spcPct val="20000"/>
              </a:spcBef>
              <a:spcAft>
                <a:spcPct val="0"/>
              </a:spcAft>
              <a:buNone/>
              <a:defRPr sz="2000">
                <a:solidFill>
                  <a:schemeClr val="tx1">
                    <a:tint val="75000"/>
                  </a:schemeClr>
                </a:solidFill>
                <a:latin typeface="+mn-lt"/>
              </a:defRPr>
            </a:lvl9pPr>
          </a:lstStyle>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Hành</a:t>
            </a:r>
            <a:r>
              <a:rPr lang="en-US" sz="2800" kern="0" dirty="0">
                <a:solidFill>
                  <a:schemeClr val="tx1"/>
                </a:solidFill>
                <a:latin typeface="Times New Roman" panose="02020603050405020304" pitchFamily="18" charset="0"/>
                <a:cs typeface="Times New Roman" panose="02020603050405020304" pitchFamily="18" charset="0"/>
              </a:rPr>
              <a:t> vi </a:t>
            </a:r>
            <a:r>
              <a:rPr lang="en-US" sz="2800" kern="0" dirty="0" err="1">
                <a:solidFill>
                  <a:schemeClr val="tx1"/>
                </a:solidFill>
                <a:latin typeface="Times New Roman" panose="02020603050405020304" pitchFamily="18" charset="0"/>
                <a:cs typeface="Times New Roman" panose="02020603050405020304" pitchFamily="18" charset="0"/>
              </a:rPr>
              <a:t>nguy</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cơ</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lây</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r>
              <a:rPr lang="en-US" sz="2800" kern="0" dirty="0">
                <a:solidFill>
                  <a:schemeClr val="tx1"/>
                </a:solidFill>
                <a:latin typeface="Times New Roman" panose="02020603050405020304" pitchFamily="18" charset="0"/>
                <a:cs typeface="Times New Roman" panose="02020603050405020304" pitchFamily="18" charset="0"/>
              </a:rPr>
              <a:t> HCV </a:t>
            </a:r>
            <a:r>
              <a:rPr lang="en-US" sz="2800" kern="0" dirty="0" err="1">
                <a:solidFill>
                  <a:schemeClr val="tx1"/>
                </a:solidFill>
                <a:latin typeface="Times New Roman" panose="02020603050405020304" pitchFamily="18" charset="0"/>
                <a:cs typeface="Times New Roman" panose="02020603050405020304" pitchFamily="18" charset="0"/>
              </a:rPr>
              <a:t>của</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khá</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đa</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dạng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đặc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biệt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trong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hành</a:t>
            </a:r>
            <a:r>
              <a:rPr lang="en-US" sz="2800" kern="0" dirty="0">
                <a:solidFill>
                  <a:schemeClr val="tx1"/>
                </a:solidFill>
                <a:latin typeface="Times New Roman" panose="02020603050405020304" pitchFamily="18" charset="0"/>
                <a:cs typeface="Times New Roman" panose="02020603050405020304" pitchFamily="18" charset="0"/>
              </a:rPr>
              <a:t> vi </a:t>
            </a:r>
            <a:r>
              <a:rPr lang="en-US" sz="2800" kern="0" dirty="0" err="1">
                <a:solidFill>
                  <a:schemeClr val="tx1"/>
                </a:solidFill>
                <a:latin typeface="Times New Roman" panose="02020603050405020304" pitchFamily="18" charset="0"/>
                <a:cs typeface="Times New Roman" panose="02020603050405020304" pitchFamily="18" charset="0"/>
              </a:rPr>
              <a:t>lây</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r>
              <a:rPr lang="en-US" sz="2800" kern="0" dirty="0">
                <a:solidFill>
                  <a:schemeClr val="tx1"/>
                </a:solidFill>
                <a:latin typeface="Times New Roman" panose="02020603050405020304" pitchFamily="18" charset="0"/>
                <a:cs typeface="Times New Roman" panose="02020603050405020304" pitchFamily="18" charset="0"/>
              </a:rPr>
              <a:t> qua </a:t>
            </a:r>
            <a:r>
              <a:rPr lang="en-US" sz="2800" kern="0" dirty="0" err="1">
                <a:solidFill>
                  <a:schemeClr val="tx1"/>
                </a:solidFill>
                <a:latin typeface="Times New Roman" panose="02020603050405020304" pitchFamily="18" charset="0"/>
                <a:cs typeface="Times New Roman" panose="02020603050405020304" pitchFamily="18" charset="0"/>
              </a:rPr>
              <a:t>đường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máu</a:t>
            </a:r>
            <a:r>
              <a:rPr lang="en-US" sz="2800" kern="0" dirty="0">
                <a:solidFill>
                  <a:schemeClr val="tx1"/>
                </a:solidFill>
                <a:latin typeface="Times New Roman" panose="02020603050405020304" pitchFamily="18" charset="0"/>
                <a:cs typeface="Times New Roman" panose="02020603050405020304" pitchFamily="18" charset="0"/>
              </a:rPr>
              <a:t>.</a:t>
            </a:r>
          </a:p>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Nhiều</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tiêm</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chích</a:t>
            </a:r>
            <a:r>
              <a:rPr lang="en-US" sz="2800" kern="0" dirty="0">
                <a:solidFill>
                  <a:schemeClr val="tx1"/>
                </a:solidFill>
                <a:latin typeface="Times New Roman" panose="02020603050405020304" pitchFamily="18" charset="0"/>
                <a:cs typeface="Times New Roman" panose="02020603050405020304" pitchFamily="18" charset="0"/>
              </a:rPr>
              <a:t> ma </a:t>
            </a:r>
            <a:r>
              <a:rPr lang="en-US" sz="2800" kern="0" dirty="0" err="1">
                <a:solidFill>
                  <a:schemeClr val="tx1"/>
                </a:solidFill>
                <a:latin typeface="Times New Roman" panose="02020603050405020304" pitchFamily="18" charset="0"/>
                <a:cs typeface="Times New Roman" panose="02020603050405020304" pitchFamily="18" charset="0"/>
              </a:rPr>
              <a:t>túy</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sử</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dụng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đa</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chất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một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số</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sử</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dụng</a:t>
            </a:r>
            <a:r>
              <a:rPr lang="en-US" sz="2800" kern="0" dirty="0">
                <a:solidFill>
                  <a:schemeClr val="tx1"/>
                </a:solidFill>
                <a:latin typeface="Times New Roman" panose="02020603050405020304" pitchFamily="18" charset="0"/>
                <a:cs typeface="Times New Roman" panose="02020603050405020304" pitchFamily="18" charset="0"/>
              </a:rPr>
              <a:t> ở </a:t>
            </a:r>
            <a:r>
              <a:rPr lang="en-US" sz="2800" kern="0" dirty="0" err="1">
                <a:solidFill>
                  <a:schemeClr val="tx1"/>
                </a:solidFill>
                <a:latin typeface="Times New Roman" panose="02020603050405020304" pitchFamily="18" charset="0"/>
                <a:cs typeface="Times New Roman" panose="02020603050405020304" pitchFamily="18" charset="0"/>
              </a:rPr>
              <a:t>mức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độ</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cần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phải</a:t>
            </a:r>
            <a:r>
              <a:rPr lang="en-US" sz="2800" kern="0" dirty="0">
                <a:solidFill>
                  <a:schemeClr val="tx1"/>
                </a:solidFill>
                <a:latin typeface="Times New Roman" panose="02020603050405020304" pitchFamily="18" charset="0"/>
                <a:cs typeface="Times New Roman" panose="02020603050405020304" pitchFamily="18" charset="0"/>
              </a:rPr>
              <a:t> can </a:t>
            </a:r>
            <a:r>
              <a:rPr lang="en-US" sz="2800" kern="0" dirty="0" err="1">
                <a:solidFill>
                  <a:schemeClr val="tx1"/>
                </a:solidFill>
                <a:latin typeface="Times New Roman" panose="02020603050405020304" pitchFamily="18" charset="0"/>
                <a:cs typeface="Times New Roman" panose="02020603050405020304" pitchFamily="18" charset="0"/>
              </a:rPr>
              <a:t>thiệp</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chuyên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sâu</a:t>
            </a:r>
            <a:endParaRPr lang="en-US" sz="2800" kern="0" dirty="0">
              <a:solidFill>
                <a:schemeClr val="tx1"/>
              </a:solidFill>
              <a:latin typeface="Times New Roman" panose="02020603050405020304" pitchFamily="18" charset="0"/>
              <a:cs typeface="Times New Roman" panose="02020603050405020304" pitchFamily="18" charset="0"/>
            </a:endParaRPr>
          </a:p>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Tỷ</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lệ</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r>
              <a:rPr lang="en-US" sz="2800" kern="0" dirty="0">
                <a:solidFill>
                  <a:schemeClr val="tx1"/>
                </a:solidFill>
                <a:latin typeface="Times New Roman" panose="02020603050405020304" pitchFamily="18" charset="0"/>
                <a:cs typeface="Times New Roman" panose="02020603050405020304" pitchFamily="18" charset="0"/>
              </a:rPr>
              <a:t> HCV ở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t</a:t>
            </a:r>
            <a:r>
              <a:rPr lang="vi-VN" sz="2800" kern="0" dirty="0">
                <a:solidFill>
                  <a:schemeClr val="tx1"/>
                </a:solidFill>
                <a:latin typeface="Times New Roman" panose="02020603050405020304" pitchFamily="18" charset="0"/>
                <a:cs typeface="Times New Roman" panose="02020603050405020304" pitchFamily="18" charset="0"/>
              </a:rPr>
              <a:t>ư</a:t>
            </a:r>
            <a:r>
              <a:rPr lang="en-US" sz="2800" kern="0" dirty="0" err="1">
                <a:solidFill>
                  <a:schemeClr val="tx1"/>
                </a:solidFill>
                <a:latin typeface="Times New Roman" panose="02020603050405020304" pitchFamily="18" charset="0"/>
                <a:cs typeface="Times New Roman" panose="02020603050405020304" pitchFamily="18" charset="0"/>
              </a:rPr>
              <a:t>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nghiên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cứu</a:t>
            </a:r>
            <a:r>
              <a:rPr lang="en-US" sz="2800" kern="0" dirty="0">
                <a:solidFill>
                  <a:schemeClr val="tx1"/>
                </a:solidFill>
                <a:latin typeface="Times New Roman" panose="02020603050405020304" pitchFamily="18" charset="0"/>
                <a:cs typeface="Times New Roman" panose="02020603050405020304" pitchFamily="18" charset="0"/>
              </a:rPr>
              <a:t> 61,7%, </a:t>
            </a:r>
            <a:r>
              <a:rPr lang="en-US" sz="2800" kern="0" dirty="0" err="1">
                <a:solidFill>
                  <a:schemeClr val="tx1"/>
                </a:solidFill>
                <a:latin typeface="Times New Roman" panose="02020603050405020304" pitchFamily="18" charset="0"/>
                <a:cs typeface="Times New Roman" panose="02020603050405020304" pitchFamily="18" charset="0"/>
              </a:rPr>
              <a:t>trong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đó</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phần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lớn</a:t>
            </a:r>
            <a:r>
              <a:rPr lang="en-US" sz="2800" kern="0" dirty="0">
                <a:solidFill>
                  <a:schemeClr val="tx1"/>
                </a:solidFill>
                <a:latin typeface="Times New Roman" panose="02020603050405020304" pitchFamily="18" charset="0"/>
                <a:cs typeface="Times New Roman" panose="02020603050405020304" pitchFamily="18" charset="0"/>
              </a:rPr>
              <a:t> (59,9%) </a:t>
            </a:r>
            <a:r>
              <a:rPr lang="en-US" sz="2800" kern="0" dirty="0" err="1">
                <a:solidFill>
                  <a:schemeClr val="tx1"/>
                </a:solidFill>
                <a:latin typeface="Times New Roman" panose="02020603050405020304" pitchFamily="18" charset="0"/>
                <a:cs typeface="Times New Roman" panose="02020603050405020304" pitchFamily="18" charset="0"/>
              </a:rPr>
              <a:t>không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biết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tình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trạng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endParaRPr lang="en-US" sz="2800" kern="0" dirty="0">
              <a:solidFill>
                <a:schemeClr val="tx1"/>
              </a:solidFill>
              <a:latin typeface="Times New Roman" panose="02020603050405020304" pitchFamily="18" charset="0"/>
              <a:cs typeface="Times New Roman" panose="02020603050405020304" pitchFamily="18" charset="0"/>
            </a:endParaRPr>
          </a:p>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Sử</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dụng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dịch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vụ</a:t>
            </a:r>
            <a:r>
              <a:rPr lang="en-US" sz="2800" kern="0" dirty="0">
                <a:solidFill>
                  <a:schemeClr val="tx1"/>
                </a:solidFill>
                <a:latin typeface="Times New Roman" panose="02020603050405020304" pitchFamily="18" charset="0"/>
                <a:cs typeface="Times New Roman" panose="02020603050405020304" pitchFamily="18" charset="0"/>
              </a:rPr>
              <a:t> y </a:t>
            </a:r>
            <a:r>
              <a:rPr lang="en-US" sz="2800" kern="0" dirty="0" err="1">
                <a:solidFill>
                  <a:schemeClr val="tx1"/>
                </a:solidFill>
                <a:latin typeface="Times New Roman" panose="02020603050405020304" pitchFamily="18" charset="0"/>
                <a:cs typeface="Times New Roman" panose="02020603050405020304" pitchFamily="18" charset="0"/>
              </a:rPr>
              <a:t>tế</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trong</a:t>
            </a:r>
            <a:r>
              <a:rPr lang="en-US" sz="2800" kern="0" dirty="0">
                <a:solidFill>
                  <a:schemeClr val="tx1"/>
                </a:solidFill>
                <a:latin typeface="Times New Roman" panose="02020603050405020304" pitchFamily="18" charset="0"/>
                <a:cs typeface="Times New Roman" panose="02020603050405020304" pitchFamily="18" charset="0"/>
              </a:rPr>
              <a:t> 12 </a:t>
            </a:r>
            <a:r>
              <a:rPr lang="en-US" sz="2800" kern="0" dirty="0" err="1">
                <a:solidFill>
                  <a:schemeClr val="tx1"/>
                </a:solidFill>
                <a:latin typeface="Times New Roman" panose="02020603050405020304" pitchFamily="18" charset="0"/>
                <a:cs typeface="Times New Roman" panose="02020603050405020304" pitchFamily="18" charset="0"/>
              </a:rPr>
              <a:t>tháng</a:t>
            </a:r>
            <a:r>
              <a:rPr lang="en-US" sz="2800" kern="0" dirty="0">
                <a:solidFill>
                  <a:schemeClr val="tx1"/>
                </a:solidFill>
                <a:latin typeface="Times New Roman" panose="02020603050405020304" pitchFamily="18" charset="0"/>
                <a:cs typeface="Times New Roman" panose="02020603050405020304" pitchFamily="18" charset="0"/>
              </a:rPr>
              <a:t> qua </a:t>
            </a:r>
            <a:r>
              <a:rPr lang="en-US" sz="2800" kern="0" dirty="0" err="1">
                <a:solidFill>
                  <a:schemeClr val="tx1"/>
                </a:solidFill>
                <a:latin typeface="Times New Roman" panose="02020603050405020304" pitchFamily="18" charset="0"/>
                <a:cs typeface="Times New Roman" panose="02020603050405020304" pitchFamily="18" charset="0"/>
              </a:rPr>
              <a:t>tương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cao</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tuy</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nhiên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phần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lớn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là</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dịch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vụ</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điều</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trị</a:t>
            </a:r>
            <a:r>
              <a:rPr lang="en-US" sz="2800" kern="0" dirty="0">
                <a:solidFill>
                  <a:schemeClr val="tx1"/>
                </a:solidFill>
                <a:latin typeface="Times New Roman" panose="02020603050405020304" pitchFamily="18" charset="0"/>
                <a:cs typeface="Times New Roman" panose="02020603050405020304" pitchFamily="18" charset="0"/>
              </a:rPr>
              <a:t> HIV. </a:t>
            </a:r>
            <a:r>
              <a:rPr lang="en-US" sz="2800" kern="0" dirty="0" err="1">
                <a:solidFill>
                  <a:schemeClr val="tx1"/>
                </a:solidFill>
                <a:latin typeface="Times New Roman" panose="02020603050405020304" pitchFamily="18" charset="0"/>
                <a:cs typeface="Times New Roman" panose="02020603050405020304" pitchFamily="18" charset="0"/>
              </a:rPr>
              <a:t>Trong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khi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có</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gần</a:t>
            </a:r>
            <a:r>
              <a:rPr lang="en-US" sz="2800" kern="0" dirty="0">
                <a:solidFill>
                  <a:schemeClr val="tx1"/>
                </a:solidFill>
                <a:latin typeface="Times New Roman" panose="02020603050405020304" pitchFamily="18" charset="0"/>
                <a:cs typeface="Times New Roman" panose="02020603050405020304" pitchFamily="18" charset="0"/>
              </a:rPr>
              <a:t> 50%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đã</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từng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trì</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hoãn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đến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cơ</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sở</a:t>
            </a:r>
            <a:r>
              <a:rPr lang="en-US" sz="2800" kern="0" dirty="0">
                <a:solidFill>
                  <a:schemeClr val="tx1"/>
                </a:solidFill>
                <a:latin typeface="Times New Roman" panose="02020603050405020304" pitchFamily="18" charset="0"/>
                <a:cs typeface="Times New Roman" panose="02020603050405020304" pitchFamily="18" charset="0"/>
              </a:rPr>
              <a:t> Y </a:t>
            </a:r>
            <a:r>
              <a:rPr lang="en-US" sz="2800" kern="0" dirty="0" err="1">
                <a:solidFill>
                  <a:schemeClr val="tx1"/>
                </a:solidFill>
                <a:latin typeface="Times New Roman" panose="02020603050405020304" pitchFamily="18" charset="0"/>
                <a:cs typeface="Times New Roman" panose="02020603050405020304" pitchFamily="18" charset="0"/>
              </a:rPr>
              <a:t>tế</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khi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gặp</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vấn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đề</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sức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khỏe</a:t>
            </a:r>
            <a:r>
              <a:rPr lang="en-US" sz="2800" kern="0" dirty="0">
                <a:solidFill>
                  <a:schemeClr val="tx1"/>
                </a:solidFill>
                <a:latin typeface="Times New Roman" panose="02020603050405020304" pitchFamily="18" charset="0"/>
                <a:cs typeface="Times New Roman" panose="02020603050405020304" pitchFamily="18" charset="0"/>
              </a:rPr>
              <a:t>.</a:t>
            </a:r>
          </a:p>
        </p:txBody>
      </p:sp>
      <p:sp>
        <p:nvSpPr>
          <p:cNvPr id="5" name="Title 1"/>
          <p:cNvSpPr>
            <a:spLocks noGrp="1"/>
          </p:cNvSpPr>
          <p:nvPr>
            <p:ph type="title"/>
          </p:nvPr>
        </p:nvSpPr>
        <p:spPr>
          <a:xfrm>
            <a:off x="1247931" y="150312"/>
            <a:ext cx="7720705" cy="669089"/>
          </a:xfrm>
        </p:spPr>
        <p:txBody>
          <a:bodyPr>
            <a:normAutofit/>
          </a:bodyPr>
          <a:lstStyle/>
          <a:p>
            <a:pPr algn="ctr"/>
            <a:r>
              <a:rPr lang="en-US" sz="2800" b="1" dirty="0" err="1">
                <a:latin typeface="Arial" pitchFamily="34" charset="0"/>
                <a:cs typeface="Arial" pitchFamily="34" charset="0"/>
              </a:rPr>
              <a:t>Kết</a:t>
            </a:r>
            <a:r>
              <a:rPr lang="en-US" sz="2800" b="1" dirty="0">
                <a:latin typeface="Arial" pitchFamily="34" charset="0"/>
                <a:cs typeface="Arial" pitchFamily="34" charset="0"/>
              </a:rPr>
              <a:t> </a:t>
            </a:r>
            <a:r>
              <a:rPr lang="en-US" sz="2800" b="1" dirty="0" err="1">
                <a:latin typeface="Arial" pitchFamily="34" charset="0"/>
                <a:cs typeface="Arial" pitchFamily="34" charset="0"/>
              </a:rPr>
              <a:t>luận</a:t>
            </a:r>
            <a:endParaRPr lang="en-US" sz="2800" b="1" dirty="0">
              <a:latin typeface="Arial" pitchFamily="34" charset="0"/>
              <a:cs typeface="Arial" pitchFamily="34" charset="0"/>
            </a:endParaRPr>
          </a:p>
        </p:txBody>
      </p:sp>
    </p:spTree>
    <p:extLst>
      <p:ext uri="{BB962C8B-B14F-4D97-AF65-F5344CB8AC3E}">
        <p14:creationId xmlns:p14="http://schemas.microsoft.com/office/powerpoint/2010/main" val="101260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gray">
          <a:xfrm>
            <a:off x="228600" y="1523999"/>
            <a:ext cx="8565776" cy="494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tint val="75000"/>
                  </a:schemeClr>
                </a:solidFill>
                <a:latin typeface="+mn-lt"/>
                <a:ea typeface="ＭＳ Ｐゴシック" charset="0"/>
                <a:cs typeface="ＭＳ Ｐゴシック" charset="0"/>
              </a:defRPr>
            </a:lvl1pPr>
            <a:lvl2pPr marL="457200" indent="0" algn="ctr" rtl="0" eaLnBrk="0" fontAlgn="base" hangingPunct="0">
              <a:spcBef>
                <a:spcPct val="20000"/>
              </a:spcBef>
              <a:spcAft>
                <a:spcPct val="0"/>
              </a:spcAft>
              <a:buNone/>
              <a:defRPr sz="2800">
                <a:solidFill>
                  <a:schemeClr val="tx1">
                    <a:tint val="75000"/>
                  </a:schemeClr>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tint val="75000"/>
                  </a:schemeClr>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tint val="75000"/>
                  </a:schemeClr>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tint val="75000"/>
                  </a:schemeClr>
                </a:solidFill>
                <a:latin typeface="+mn-lt"/>
                <a:ea typeface="ＭＳ Ｐゴシック" charset="0"/>
              </a:defRPr>
            </a:lvl5pPr>
            <a:lvl6pPr marL="2286000" indent="0" algn="ctr" rtl="0" eaLnBrk="1" fontAlgn="base" hangingPunct="1">
              <a:spcBef>
                <a:spcPct val="20000"/>
              </a:spcBef>
              <a:spcAft>
                <a:spcPct val="0"/>
              </a:spcAft>
              <a:buNone/>
              <a:defRPr sz="2000">
                <a:solidFill>
                  <a:schemeClr val="tx1">
                    <a:tint val="75000"/>
                  </a:schemeClr>
                </a:solidFill>
                <a:latin typeface="+mn-lt"/>
              </a:defRPr>
            </a:lvl6pPr>
            <a:lvl7pPr marL="2743200" indent="0" algn="ctr" rtl="0" eaLnBrk="1" fontAlgn="base" hangingPunct="1">
              <a:spcBef>
                <a:spcPct val="20000"/>
              </a:spcBef>
              <a:spcAft>
                <a:spcPct val="0"/>
              </a:spcAft>
              <a:buNone/>
              <a:defRPr sz="2000">
                <a:solidFill>
                  <a:schemeClr val="tx1">
                    <a:tint val="75000"/>
                  </a:schemeClr>
                </a:solidFill>
                <a:latin typeface="+mn-lt"/>
              </a:defRPr>
            </a:lvl7pPr>
            <a:lvl8pPr marL="3200400" indent="0" algn="ctr" rtl="0" eaLnBrk="1" fontAlgn="base" hangingPunct="1">
              <a:spcBef>
                <a:spcPct val="20000"/>
              </a:spcBef>
              <a:spcAft>
                <a:spcPct val="0"/>
              </a:spcAft>
              <a:buNone/>
              <a:defRPr sz="2000">
                <a:solidFill>
                  <a:schemeClr val="tx1">
                    <a:tint val="75000"/>
                  </a:schemeClr>
                </a:solidFill>
                <a:latin typeface="+mn-lt"/>
              </a:defRPr>
            </a:lvl8pPr>
            <a:lvl9pPr marL="3657600" indent="0" algn="ctr" rtl="0" eaLnBrk="1" fontAlgn="base" hangingPunct="1">
              <a:spcBef>
                <a:spcPct val="20000"/>
              </a:spcBef>
              <a:spcAft>
                <a:spcPct val="0"/>
              </a:spcAft>
              <a:buNone/>
              <a:defRPr sz="2000">
                <a:solidFill>
                  <a:schemeClr val="tx1">
                    <a:tint val="75000"/>
                  </a:schemeClr>
                </a:solidFill>
                <a:latin typeface="+mn-lt"/>
              </a:defRPr>
            </a:lvl9pPr>
          </a:lstStyle>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Tỷ</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lệ</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chính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thức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được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điều</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trị</a:t>
            </a:r>
            <a:r>
              <a:rPr lang="en-US" sz="2800" kern="0" dirty="0">
                <a:solidFill>
                  <a:schemeClr val="tx1"/>
                </a:solidFill>
                <a:latin typeface="Times New Roman" panose="02020603050405020304" pitchFamily="18" charset="0"/>
                <a:cs typeface="Times New Roman" panose="02020603050405020304" pitchFamily="18" charset="0"/>
              </a:rPr>
              <a:t> HCV </a:t>
            </a:r>
            <a:r>
              <a:rPr lang="en-US" sz="2800" kern="0" dirty="0" err="1">
                <a:solidFill>
                  <a:schemeClr val="tx1"/>
                </a:solidFill>
                <a:latin typeface="Times New Roman" panose="02020603050405020304" pitchFamily="18" charset="0"/>
                <a:cs typeface="Times New Roman" panose="02020603050405020304" pitchFamily="18" charset="0"/>
              </a:rPr>
              <a:t>từ</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giai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đoạn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sàng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lọc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xét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nghiệm</a:t>
            </a:r>
            <a:r>
              <a:rPr lang="en-US" sz="2800" kern="0" dirty="0">
                <a:solidFill>
                  <a:schemeClr val="tx1"/>
                </a:solidFill>
                <a:latin typeface="Times New Roman" panose="02020603050405020304" pitchFamily="18" charset="0"/>
                <a:cs typeface="Times New Roman" panose="02020603050405020304" pitchFamily="18" charset="0"/>
              </a:rPr>
              <a:t> TLVR </a:t>
            </a:r>
            <a:r>
              <a:rPr lang="en-US" sz="2800" kern="0" dirty="0" err="1">
                <a:solidFill>
                  <a:schemeClr val="tx1"/>
                </a:solidFill>
                <a:latin typeface="Times New Roman" panose="02020603050405020304" pitchFamily="18" charset="0"/>
                <a:cs typeface="Times New Roman" panose="02020603050405020304" pitchFamily="18" charset="0"/>
              </a:rPr>
              <a:t>thấp</a:t>
            </a:r>
            <a:r>
              <a:rPr lang="en-US" sz="2800" kern="0" dirty="0">
                <a:solidFill>
                  <a:schemeClr val="tx1"/>
                </a:solidFill>
                <a:latin typeface="Times New Roman" panose="02020603050405020304" pitchFamily="18" charset="0"/>
                <a:cs typeface="Times New Roman" panose="02020603050405020304" pitchFamily="18" charset="0"/>
              </a:rPr>
              <a:t>.</a:t>
            </a:r>
          </a:p>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r>
              <a:rPr lang="en-US" sz="2800" kern="0" dirty="0">
                <a:solidFill>
                  <a:schemeClr val="tx1"/>
                </a:solidFill>
                <a:latin typeface="Times New Roman" panose="02020603050405020304" pitchFamily="18" charset="0"/>
                <a:cs typeface="Times New Roman" panose="02020603050405020304" pitchFamily="18" charset="0"/>
              </a:rPr>
              <a:t> HCV </a:t>
            </a:r>
            <a:r>
              <a:rPr lang="en-US" sz="2800" kern="0" dirty="0" err="1">
                <a:solidFill>
                  <a:schemeClr val="tx1"/>
                </a:solidFill>
                <a:latin typeface="Times New Roman" panose="02020603050405020304" pitchFamily="18" charset="0"/>
                <a:cs typeface="Times New Roman" panose="02020603050405020304" pitchFamily="18" charset="0"/>
              </a:rPr>
              <a:t>có</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tỷ</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lệ</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tổn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thương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tế</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bào</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gan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mức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độ</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xơ</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hóa</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gan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cao</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hơn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các</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không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bị</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nhiễm</a:t>
            </a:r>
            <a:r>
              <a:rPr lang="en-US" sz="2800" kern="0" dirty="0">
                <a:solidFill>
                  <a:schemeClr val="tx1"/>
                </a:solidFill>
                <a:latin typeface="Times New Roman" panose="02020603050405020304" pitchFamily="18" charset="0"/>
                <a:cs typeface="Times New Roman" panose="02020603050405020304" pitchFamily="18" charset="0"/>
              </a:rPr>
              <a:t>.</a:t>
            </a:r>
          </a:p>
          <a:p>
            <a:pPr marL="342900" indent="-342900" algn="l">
              <a:spcBef>
                <a:spcPts val="600"/>
              </a:spcBef>
              <a:spcAft>
                <a:spcPts val="600"/>
              </a:spcAft>
              <a:buFont typeface="Times New Roman" panose="02020603050405020304" pitchFamily="18" charset="0"/>
              <a:buChar char="-"/>
            </a:pPr>
            <a:r>
              <a:rPr lang="en-US" sz="2800" kern="0" dirty="0" err="1">
                <a:solidFill>
                  <a:schemeClr val="tx1"/>
                </a:solidFill>
                <a:latin typeface="Times New Roman" panose="02020603050405020304" pitchFamily="18" charset="0"/>
                <a:cs typeface="Times New Roman" panose="02020603050405020304" pitchFamily="18" charset="0"/>
              </a:rPr>
              <a:t>Một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số</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yếu</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tố</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như</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tuổi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giới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tình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trạng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sử</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dụng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dịch</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vụ</a:t>
            </a:r>
            <a:r>
              <a:rPr lang="en-US" sz="2800" kern="0" dirty="0">
                <a:solidFill>
                  <a:schemeClr val="tx1"/>
                </a:solidFill>
                <a:latin typeface="Times New Roman" panose="02020603050405020304" pitchFamily="18" charset="0"/>
                <a:cs typeface="Times New Roman" panose="02020603050405020304" pitchFamily="18" charset="0"/>
              </a:rPr>
              <a:t> Y </a:t>
            </a:r>
            <a:r>
              <a:rPr lang="en-US" sz="2800" kern="0" dirty="0" err="1">
                <a:solidFill>
                  <a:schemeClr val="tx1"/>
                </a:solidFill>
                <a:latin typeface="Times New Roman" panose="02020603050405020304" pitchFamily="18" charset="0"/>
                <a:cs typeface="Times New Roman" panose="02020603050405020304" pitchFamily="18" charset="0"/>
              </a:rPr>
              <a:t>tế</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có</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liên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quan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tới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tiền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sử</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xét</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nghiệm</a:t>
            </a:r>
            <a:r>
              <a:rPr lang="en-US" sz="2800" kern="0" dirty="0">
                <a:solidFill>
                  <a:schemeClr val="tx1"/>
                </a:solidFill>
                <a:latin typeface="Times New Roman" panose="02020603050405020304" pitchFamily="18" charset="0"/>
                <a:cs typeface="Times New Roman" panose="02020603050405020304" pitchFamily="18" charset="0"/>
              </a:rPr>
              <a:t> HCV ở </a:t>
            </a:r>
            <a:r>
              <a:rPr lang="en-US" sz="2800" kern="0" dirty="0" err="1">
                <a:solidFill>
                  <a:schemeClr val="tx1"/>
                </a:solidFill>
                <a:latin typeface="Times New Roman" panose="02020603050405020304" pitchFamily="18" charset="0"/>
                <a:cs typeface="Times New Roman" panose="02020603050405020304" pitchFamily="18" charset="0"/>
              </a:rPr>
              <a:t>nhóm</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đối</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tượng</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nghiên</a:t>
            </a:r>
            <a:r>
              <a:rPr lang="en-US" sz="2800" kern="0" dirty="0">
                <a:solidFill>
                  <a:schemeClr val="tx1"/>
                </a:solidFill>
                <a:latin typeface="Times New Roman" panose="02020603050405020304" pitchFamily="18" charset="0"/>
                <a:cs typeface="Times New Roman" panose="02020603050405020304" pitchFamily="18" charset="0"/>
              </a:rPr>
              <a:t> </a:t>
            </a:r>
            <a:r>
              <a:rPr lang="en-US" sz="2800" kern="0" dirty="0" err="1">
                <a:solidFill>
                  <a:schemeClr val="tx1"/>
                </a:solidFill>
                <a:latin typeface="Times New Roman" panose="02020603050405020304" pitchFamily="18" charset="0"/>
                <a:cs typeface="Times New Roman" panose="02020603050405020304" pitchFamily="18" charset="0"/>
              </a:rPr>
              <a:t>cứu</a:t>
            </a:r>
            <a:endParaRPr lang="en-US" sz="2800" kern="0" dirty="0">
              <a:solidFill>
                <a:schemeClr val="tx1"/>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247931" y="150312"/>
            <a:ext cx="7720705" cy="669089"/>
          </a:xfrm>
        </p:spPr>
        <p:txBody>
          <a:bodyPr>
            <a:normAutofit/>
          </a:bodyPr>
          <a:lstStyle/>
          <a:p>
            <a:pPr algn="ctr"/>
            <a:r>
              <a:rPr lang="en-US" sz="2800" b="1" dirty="0" err="1">
                <a:latin typeface="Arial" pitchFamily="34" charset="0"/>
                <a:cs typeface="Arial" pitchFamily="34" charset="0"/>
              </a:rPr>
              <a:t>Kết</a:t>
            </a:r>
            <a:r>
              <a:rPr lang="en-US" sz="2800" b="1" dirty="0">
                <a:latin typeface="Arial" pitchFamily="34" charset="0"/>
                <a:cs typeface="Arial" pitchFamily="34" charset="0"/>
              </a:rPr>
              <a:t> </a:t>
            </a:r>
            <a:r>
              <a:rPr lang="en-US" sz="2800" b="1" dirty="0" err="1">
                <a:latin typeface="Arial" pitchFamily="34" charset="0"/>
                <a:cs typeface="Arial" pitchFamily="34" charset="0"/>
              </a:rPr>
              <a:t>luận</a:t>
            </a:r>
            <a:endParaRPr lang="en-US" sz="2800" b="1" dirty="0">
              <a:latin typeface="Arial" pitchFamily="34" charset="0"/>
              <a:cs typeface="Arial" pitchFamily="34" charset="0"/>
            </a:endParaRPr>
          </a:p>
        </p:txBody>
      </p:sp>
    </p:spTree>
    <p:extLst>
      <p:ext uri="{BB962C8B-B14F-4D97-AF65-F5344CB8AC3E}">
        <p14:creationId xmlns:p14="http://schemas.microsoft.com/office/powerpoint/2010/main" val="4182885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4725" y="990600"/>
            <a:ext cx="7162800" cy="3429001"/>
          </a:xfrm>
        </p:spPr>
      </p:pic>
      <p:sp>
        <p:nvSpPr>
          <p:cNvPr id="5" name="Rectangle 4"/>
          <p:cNvSpPr/>
          <p:nvPr/>
        </p:nvSpPr>
        <p:spPr>
          <a:xfrm>
            <a:off x="1321496" y="5315197"/>
            <a:ext cx="6920629" cy="523220"/>
          </a:xfrm>
          <a:prstGeom prst="rect">
            <a:avLst/>
          </a:prstGeom>
        </p:spPr>
        <p:txBody>
          <a:bodyPr wrap="square">
            <a:spAutoFit/>
          </a:bodyPr>
          <a:lstStyle/>
          <a:p>
            <a:pPr algn="ctr"/>
            <a:r>
              <a:rPr lang="en-US" sz="2800" b="1" dirty="0" err="1">
                <a:latin typeface="Arial" pitchFamily="34" charset="0"/>
                <a:cs typeface="Arial" pitchFamily="34" charset="0"/>
              </a:rPr>
              <a:t>Cảm</a:t>
            </a:r>
            <a:r>
              <a:rPr lang="en-US" sz="2800" b="1" dirty="0">
                <a:latin typeface="Arial" pitchFamily="34" charset="0"/>
                <a:cs typeface="Arial" pitchFamily="34" charset="0"/>
              </a:rPr>
              <a:t> </a:t>
            </a:r>
            <a:r>
              <a:rPr lang="en-US" sz="2800" b="1" dirty="0" err="1">
                <a:latin typeface="Arial" pitchFamily="34" charset="0"/>
                <a:cs typeface="Arial" pitchFamily="34" charset="0"/>
              </a:rPr>
              <a:t>ơn</a:t>
            </a:r>
            <a:r>
              <a:rPr lang="en-US" sz="2800" b="1" dirty="0">
                <a:latin typeface="Arial" pitchFamily="34" charset="0"/>
                <a:cs typeface="Arial" pitchFamily="34" charset="0"/>
              </a:rPr>
              <a:t> </a:t>
            </a:r>
            <a:r>
              <a:rPr lang="en-US" sz="2800" b="1" dirty="0" err="1">
                <a:latin typeface="Arial" pitchFamily="34" charset="0"/>
                <a:cs typeface="Arial" pitchFamily="34" charset="0"/>
              </a:rPr>
              <a:t>sự</a:t>
            </a:r>
            <a:r>
              <a:rPr lang="en-US" sz="2800" b="1" dirty="0">
                <a:latin typeface="Arial" pitchFamily="34" charset="0"/>
                <a:cs typeface="Arial" pitchFamily="34" charset="0"/>
              </a:rPr>
              <a:t> </a:t>
            </a:r>
            <a:r>
              <a:rPr lang="en-US" sz="2800" b="1" dirty="0" err="1">
                <a:latin typeface="Arial" pitchFamily="34" charset="0"/>
                <a:cs typeface="Arial" pitchFamily="34" charset="0"/>
              </a:rPr>
              <a:t>lắng</a:t>
            </a:r>
            <a:r>
              <a:rPr lang="en-US" sz="2800" b="1" dirty="0">
                <a:latin typeface="Arial" pitchFamily="34" charset="0"/>
                <a:cs typeface="Arial" pitchFamily="34" charset="0"/>
              </a:rPr>
              <a:t> </a:t>
            </a:r>
            <a:r>
              <a:rPr lang="en-US" sz="2800" b="1" dirty="0" err="1">
                <a:latin typeface="Arial" pitchFamily="34" charset="0"/>
                <a:cs typeface="Arial" pitchFamily="34" charset="0"/>
              </a:rPr>
              <a:t>nghe</a:t>
            </a:r>
            <a:r>
              <a:rPr lang="en-US" sz="2800" b="1" dirty="0">
                <a:latin typeface="Arial" pitchFamily="34" charset="0"/>
                <a:cs typeface="Arial" pitchFamily="34" charset="0"/>
              </a:rPr>
              <a:t> </a:t>
            </a:r>
            <a:r>
              <a:rPr lang="en-US" sz="2800" b="1" dirty="0" err="1">
                <a:latin typeface="Arial" pitchFamily="34" charset="0"/>
                <a:cs typeface="Arial" pitchFamily="34" charset="0"/>
              </a:rPr>
              <a:t>của</a:t>
            </a:r>
            <a:r>
              <a:rPr lang="en-US" sz="2800" b="1" dirty="0">
                <a:latin typeface="Arial" pitchFamily="34" charset="0"/>
                <a:cs typeface="Arial" pitchFamily="34" charset="0"/>
              </a:rPr>
              <a:t> </a:t>
            </a:r>
            <a:r>
              <a:rPr lang="en-US" sz="2800" b="1" dirty="0" err="1">
                <a:latin typeface="Arial" pitchFamily="34" charset="0"/>
                <a:cs typeface="Arial" pitchFamily="34" charset="0"/>
              </a:rPr>
              <a:t>quý</a:t>
            </a:r>
            <a:r>
              <a:rPr lang="en-US" sz="2800" b="1" dirty="0">
                <a:latin typeface="Arial" pitchFamily="34" charset="0"/>
                <a:cs typeface="Arial" pitchFamily="34" charset="0"/>
              </a:rPr>
              <a:t> </a:t>
            </a:r>
            <a:r>
              <a:rPr lang="en-US" sz="2800" b="1" dirty="0" err="1">
                <a:latin typeface="Arial" pitchFamily="34" charset="0"/>
                <a:cs typeface="Arial" pitchFamily="34" charset="0"/>
              </a:rPr>
              <a:t>vị</a:t>
            </a:r>
            <a:r>
              <a:rPr lang="en-US" sz="2800" b="1" dirty="0">
                <a:latin typeface="Arial" pitchFamily="34" charset="0"/>
                <a:cs typeface="Arial" pitchFamily="34" charset="0"/>
              </a:rPr>
              <a:t>!</a:t>
            </a:r>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 y="6284912"/>
            <a:ext cx="9175750"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4363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ua-viem-gan-c-kho-nhat-la-g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974" y="1097374"/>
            <a:ext cx="8160425" cy="554908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51480" y="1097374"/>
            <a:ext cx="4572000" cy="1938992"/>
          </a:xfrm>
          <a:prstGeom prst="rect">
            <a:avLst/>
          </a:prstGeom>
        </p:spPr>
        <p:txBody>
          <a:bodyPr>
            <a:spAutoFit/>
          </a:bodyPr>
          <a:lstStyle/>
          <a:p>
            <a:pPr marL="342900" indent="-342900">
              <a:buFont typeface="Symbol" panose="05050102010706020507" pitchFamily="18" charset="2"/>
              <a:buChar char=""/>
            </a:pPr>
            <a:r>
              <a:rPr lang="en-US" sz="2000" dirty="0" err="1">
                <a:solidFill>
                  <a:srgbClr val="FFC000"/>
                </a:solidFill>
                <a:cs typeface="Arial" panose="020B0604020202020204" pitchFamily="34" charset="0"/>
              </a:rPr>
              <a:t>Viêm</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gan</a:t>
            </a:r>
            <a:r>
              <a:rPr lang="en-US" sz="2000" dirty="0">
                <a:solidFill>
                  <a:srgbClr val="FFC000"/>
                </a:solidFill>
                <a:cs typeface="Arial" panose="020B0604020202020204" pitchFamily="34" charset="0"/>
              </a:rPr>
              <a:t> C </a:t>
            </a:r>
            <a:r>
              <a:rPr lang="en-US" sz="2000" dirty="0" err="1">
                <a:solidFill>
                  <a:srgbClr val="FFC000"/>
                </a:solidFill>
                <a:cs typeface="Arial" panose="020B0604020202020204" pitchFamily="34" charset="0"/>
              </a:rPr>
              <a:t>là</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một</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bệnh</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nhiễm</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trùng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chủ</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yếu</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ảnh</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hưởng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đến</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gan</a:t>
            </a:r>
            <a:r>
              <a:rPr lang="en-US" sz="2000" dirty="0">
                <a:solidFill>
                  <a:srgbClr val="FFC000"/>
                </a:solidFill>
                <a:cs typeface="Arial" panose="020B0604020202020204" pitchFamily="34" charset="0"/>
              </a:rPr>
              <a:t> do </a:t>
            </a:r>
            <a:r>
              <a:rPr lang="en-US" sz="2000" dirty="0" err="1">
                <a:solidFill>
                  <a:srgbClr val="FFC000"/>
                </a:solidFill>
                <a:cs typeface="Arial" panose="020B0604020202020204" pitchFamily="34" charset="0"/>
              </a:rPr>
              <a:t>siêu</a:t>
            </a:r>
            <a:r>
              <a:rPr lang="en-US" sz="2000" dirty="0">
                <a:solidFill>
                  <a:srgbClr val="FFC000"/>
                </a:solidFill>
                <a:cs typeface="Arial" panose="020B0604020202020204" pitchFamily="34" charset="0"/>
              </a:rPr>
              <a:t> vi </a:t>
            </a:r>
            <a:r>
              <a:rPr lang="en-US" sz="2000" dirty="0" err="1">
                <a:solidFill>
                  <a:srgbClr val="FFC000"/>
                </a:solidFill>
                <a:cs typeface="Arial" panose="020B0604020202020204" pitchFamily="34" charset="0"/>
              </a:rPr>
              <a:t>rút</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viêm</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gan</a:t>
            </a:r>
            <a:r>
              <a:rPr lang="en-US" sz="2000" dirty="0">
                <a:solidFill>
                  <a:srgbClr val="FFC000"/>
                </a:solidFill>
                <a:cs typeface="Arial" panose="020B0604020202020204" pitchFamily="34" charset="0"/>
              </a:rPr>
              <a:t> C (HCV) </a:t>
            </a:r>
            <a:r>
              <a:rPr lang="en-US" sz="2000" dirty="0" err="1">
                <a:solidFill>
                  <a:srgbClr val="FFC000"/>
                </a:solidFill>
                <a:cs typeface="Arial" panose="020B0604020202020204" pitchFamily="34" charset="0"/>
              </a:rPr>
              <a:t>gây</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ra.</a:t>
            </a:r>
            <a:endParaRPr lang="en-US" sz="2000" dirty="0">
              <a:solidFill>
                <a:srgbClr val="FFC000"/>
              </a:solidFill>
              <a:cs typeface="Arial" panose="020B0604020202020204" pitchFamily="34" charset="0"/>
            </a:endParaRPr>
          </a:p>
          <a:p>
            <a:pPr marL="342900" indent="-342900">
              <a:buFont typeface="Symbol" panose="05050102010706020507" pitchFamily="18" charset="2"/>
              <a:buChar char=""/>
            </a:pPr>
            <a:r>
              <a:rPr lang="en-US" sz="2000" dirty="0" err="1">
                <a:solidFill>
                  <a:srgbClr val="FFC000"/>
                </a:solidFill>
                <a:cs typeface="Arial" panose="020B0604020202020204" pitchFamily="34" charset="0"/>
              </a:rPr>
              <a:t>Bệnh</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thường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không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có</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triệu</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chứng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nhưng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viêm</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mạn</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tính</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có</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thể</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dẫn</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đến</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xơ</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gan</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ung</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thư</a:t>
            </a:r>
            <a:r>
              <a:rPr lang="en-US" sz="2000" dirty="0">
                <a:solidFill>
                  <a:srgbClr val="FFC000"/>
                </a:solidFill>
                <a:cs typeface="Arial" panose="020B0604020202020204" pitchFamily="34" charset="0"/>
              </a:rPr>
              <a:t> </a:t>
            </a:r>
            <a:r>
              <a:rPr lang="en-US" sz="2000" dirty="0" err="1">
                <a:solidFill>
                  <a:srgbClr val="FFC000"/>
                </a:solidFill>
                <a:cs typeface="Arial" panose="020B0604020202020204" pitchFamily="34" charset="0"/>
              </a:rPr>
              <a:t>gan</a:t>
            </a:r>
            <a:endParaRPr lang="en-US" sz="2000" dirty="0">
              <a:solidFill>
                <a:srgbClr val="FFC000"/>
              </a:solidFill>
              <a:cs typeface="Arial" panose="020B0604020202020204" pitchFamily="34" charset="0"/>
            </a:endParaRPr>
          </a:p>
        </p:txBody>
      </p:sp>
      <p:sp>
        <p:nvSpPr>
          <p:cNvPr id="7" name="Title 1"/>
          <p:cNvSpPr>
            <a:spLocks noGrp="1"/>
          </p:cNvSpPr>
          <p:nvPr>
            <p:ph type="title"/>
          </p:nvPr>
        </p:nvSpPr>
        <p:spPr>
          <a:xfrm>
            <a:off x="1181621" y="193630"/>
            <a:ext cx="7860095" cy="649045"/>
          </a:xfrm>
        </p:spPr>
        <p:txBody>
          <a:bodyPr>
            <a:normAutofit/>
          </a:bodyPr>
          <a:lstStyle/>
          <a:p>
            <a:pPr algn="ctr"/>
            <a:r>
              <a:rPr lang="en-US" sz="3200" b="1" dirty="0" err="1"/>
              <a:t>Viêm</a:t>
            </a:r>
            <a:r>
              <a:rPr lang="en-US" sz="3200" b="1" dirty="0"/>
              <a:t> </a:t>
            </a:r>
            <a:r>
              <a:rPr lang="en-US" sz="3200" b="1" dirty="0" err="1"/>
              <a:t>gan</a:t>
            </a:r>
            <a:r>
              <a:rPr lang="en-US" sz="3200" b="1" dirty="0"/>
              <a:t> vi </a:t>
            </a:r>
            <a:r>
              <a:rPr lang="en-US" sz="3200" b="1" dirty="0" err="1"/>
              <a:t>rút</a:t>
            </a:r>
            <a:r>
              <a:rPr lang="en-US" sz="3200" b="1" dirty="0"/>
              <a:t> C</a:t>
            </a:r>
            <a:endParaRPr lang="en-AU" sz="3200" b="1" dirty="0"/>
          </a:p>
        </p:txBody>
      </p:sp>
    </p:spTree>
    <p:extLst>
      <p:ext uri="{BB962C8B-B14F-4D97-AF65-F5344CB8AC3E}">
        <p14:creationId xmlns:p14="http://schemas.microsoft.com/office/powerpoint/2010/main" val="245105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impe-qn.org.vn/impe-qn/vn/upload/info/image/1421121147024_h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180" y="1600200"/>
            <a:ext cx="5181600" cy="457199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838200" y="218831"/>
            <a:ext cx="7772400" cy="107656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200" b="1" dirty="0"/>
          </a:p>
        </p:txBody>
      </p:sp>
      <p:sp>
        <p:nvSpPr>
          <p:cNvPr id="2" name="Rectangle 1"/>
          <p:cNvSpPr/>
          <p:nvPr/>
        </p:nvSpPr>
        <p:spPr>
          <a:xfrm>
            <a:off x="5871888" y="1633820"/>
            <a:ext cx="3177988" cy="4247317"/>
          </a:xfrm>
          <a:prstGeom prst="rect">
            <a:avLst/>
          </a:prstGeom>
        </p:spPr>
        <p:txBody>
          <a:bodyPr wrap="square">
            <a:spAutoFit/>
          </a:bodyPr>
          <a:lstStyle/>
          <a:p>
            <a:pPr marL="342900" indent="-342900">
              <a:spcBef>
                <a:spcPts val="1200"/>
              </a:spcBef>
              <a:spcAft>
                <a:spcPts val="600"/>
              </a:spcAft>
              <a:buFontTx/>
              <a:buChar char="-"/>
              <a:defRPr/>
            </a:pPr>
            <a:r>
              <a:rPr lang="en-US" altLang="fr-FR" sz="2400" dirty="0"/>
              <a:t>HCV </a:t>
            </a:r>
            <a:r>
              <a:rPr lang="en-US" altLang="fr-FR" sz="2400" dirty="0" err="1"/>
              <a:t>lây</a:t>
            </a:r>
            <a:r>
              <a:rPr lang="en-US" altLang="fr-FR" sz="2400" dirty="0"/>
              <a:t> </a:t>
            </a:r>
            <a:r>
              <a:rPr lang="en-US" altLang="fr-FR" sz="2400" dirty="0" err="1"/>
              <a:t>truyền</a:t>
            </a:r>
            <a:r>
              <a:rPr lang="en-US" altLang="fr-FR" sz="2400" dirty="0"/>
              <a:t> </a:t>
            </a:r>
            <a:r>
              <a:rPr lang="en-US" altLang="fr-FR" sz="2400" dirty="0" err="1"/>
              <a:t>chủ</a:t>
            </a:r>
            <a:r>
              <a:rPr lang="en-US" altLang="fr-FR" sz="2400" dirty="0"/>
              <a:t> </a:t>
            </a:r>
            <a:r>
              <a:rPr lang="en-US" altLang="fr-FR" sz="2400" dirty="0" err="1"/>
              <a:t>yếu</a:t>
            </a:r>
            <a:r>
              <a:rPr lang="en-US" altLang="fr-FR" sz="2400" dirty="0"/>
              <a:t> qua </a:t>
            </a:r>
            <a:r>
              <a:rPr lang="en-US" altLang="fr-FR" sz="2400" dirty="0" err="1"/>
              <a:t>đường</a:t>
            </a:r>
            <a:r>
              <a:rPr lang="en-US" altLang="fr-FR" sz="2400" dirty="0"/>
              <a:t> </a:t>
            </a:r>
            <a:r>
              <a:rPr lang="en-US" altLang="fr-FR" sz="2400" dirty="0" err="1"/>
              <a:t>máu</a:t>
            </a:r>
            <a:endParaRPr lang="en-US" altLang="fr-FR" sz="2400" dirty="0"/>
          </a:p>
          <a:p>
            <a:pPr marL="342900" indent="-342900">
              <a:spcBef>
                <a:spcPts val="1200"/>
              </a:spcBef>
              <a:spcAft>
                <a:spcPts val="600"/>
              </a:spcAft>
              <a:buFontTx/>
              <a:buChar char="-"/>
              <a:defRPr/>
            </a:pPr>
            <a:r>
              <a:rPr lang="en-US" altLang="fr-FR" sz="2400" dirty="0"/>
              <a:t>1 </a:t>
            </a:r>
            <a:r>
              <a:rPr lang="en-US" altLang="fr-FR" sz="2400" dirty="0" err="1"/>
              <a:t>lượng</a:t>
            </a:r>
            <a:r>
              <a:rPr lang="en-US" altLang="fr-FR" sz="2400" dirty="0"/>
              <a:t> </a:t>
            </a:r>
            <a:r>
              <a:rPr lang="en-US" altLang="fr-FR" sz="2400" dirty="0" err="1"/>
              <a:t>nhỏ</a:t>
            </a:r>
            <a:r>
              <a:rPr lang="en-US" altLang="fr-FR" sz="2400" dirty="0"/>
              <a:t> </a:t>
            </a:r>
            <a:r>
              <a:rPr lang="en-US" altLang="fr-FR" sz="2400" dirty="0" err="1"/>
              <a:t>máu</a:t>
            </a:r>
            <a:r>
              <a:rPr lang="en-US" altLang="fr-FR" sz="2400" dirty="0"/>
              <a:t> </a:t>
            </a:r>
            <a:r>
              <a:rPr lang="en-US" altLang="fr-FR" sz="2400" dirty="0" err="1"/>
              <a:t>cũng</a:t>
            </a:r>
            <a:r>
              <a:rPr lang="en-US" altLang="fr-FR" sz="2400" dirty="0"/>
              <a:t> </a:t>
            </a:r>
            <a:r>
              <a:rPr lang="en-US" altLang="fr-FR" sz="2400" dirty="0" err="1"/>
              <a:t>đủ</a:t>
            </a:r>
            <a:r>
              <a:rPr lang="en-US" altLang="fr-FR" sz="2400" dirty="0"/>
              <a:t> </a:t>
            </a:r>
            <a:r>
              <a:rPr lang="en-US" altLang="fr-FR" sz="2400" dirty="0" err="1"/>
              <a:t>để</a:t>
            </a:r>
            <a:r>
              <a:rPr lang="en-US" altLang="fr-FR" sz="2400" dirty="0"/>
              <a:t> </a:t>
            </a:r>
            <a:r>
              <a:rPr lang="en-US" altLang="fr-FR" sz="2400" dirty="0" err="1"/>
              <a:t>lây</a:t>
            </a:r>
            <a:r>
              <a:rPr lang="en-US" altLang="fr-FR" sz="2400" dirty="0"/>
              <a:t> </a:t>
            </a:r>
            <a:r>
              <a:rPr lang="en-US" altLang="fr-FR" sz="2400" dirty="0" err="1"/>
              <a:t>truyền</a:t>
            </a:r>
            <a:r>
              <a:rPr lang="en-US" altLang="fr-FR" sz="2400" dirty="0"/>
              <a:t> HCV</a:t>
            </a:r>
          </a:p>
          <a:p>
            <a:pPr marL="342900" indent="-342900">
              <a:spcBef>
                <a:spcPts val="1200"/>
              </a:spcBef>
              <a:spcAft>
                <a:spcPts val="600"/>
              </a:spcAft>
              <a:buFontTx/>
              <a:buChar char="-"/>
              <a:defRPr/>
            </a:pPr>
            <a:r>
              <a:rPr lang="en-US" altLang="fr-FR" sz="2400" dirty="0"/>
              <a:t>HCV </a:t>
            </a:r>
            <a:r>
              <a:rPr lang="en-US" altLang="fr-FR" sz="2400" dirty="0" err="1"/>
              <a:t>có</a:t>
            </a:r>
            <a:r>
              <a:rPr lang="en-US" altLang="fr-FR" sz="2400" dirty="0"/>
              <a:t> </a:t>
            </a:r>
            <a:r>
              <a:rPr lang="en-US" altLang="fr-FR" sz="2400" dirty="0" err="1"/>
              <a:t>khả</a:t>
            </a:r>
            <a:r>
              <a:rPr lang="en-US" altLang="fr-FR" sz="2400" dirty="0"/>
              <a:t> </a:t>
            </a:r>
            <a:r>
              <a:rPr lang="en-US" altLang="fr-FR" sz="2400" dirty="0" err="1"/>
              <a:t>năng</a:t>
            </a:r>
            <a:r>
              <a:rPr lang="en-US" altLang="fr-FR" sz="2400" dirty="0"/>
              <a:t> </a:t>
            </a:r>
            <a:r>
              <a:rPr lang="en-US" altLang="fr-FR" sz="2400" dirty="0" err="1"/>
              <a:t>lây</a:t>
            </a:r>
            <a:r>
              <a:rPr lang="en-US" altLang="fr-FR" sz="2400" dirty="0"/>
              <a:t> </a:t>
            </a:r>
            <a:r>
              <a:rPr lang="en-US" altLang="fr-FR" sz="2400" dirty="0" err="1"/>
              <a:t>nhiễm</a:t>
            </a:r>
            <a:r>
              <a:rPr lang="en-US" altLang="fr-FR" sz="2400" dirty="0"/>
              <a:t> </a:t>
            </a:r>
            <a:r>
              <a:rPr lang="en-US" altLang="fr-FR" sz="2400" dirty="0" err="1"/>
              <a:t>cao</a:t>
            </a:r>
            <a:r>
              <a:rPr lang="en-US" altLang="fr-FR" sz="2400" dirty="0"/>
              <a:t> </a:t>
            </a:r>
            <a:r>
              <a:rPr lang="en-US" altLang="fr-FR" sz="2400" dirty="0" err="1"/>
              <a:t>gấp</a:t>
            </a:r>
            <a:r>
              <a:rPr lang="en-US" altLang="fr-FR" sz="2400" dirty="0"/>
              <a:t> 10 </a:t>
            </a:r>
            <a:r>
              <a:rPr lang="en-US" altLang="fr-FR" sz="2400" dirty="0" err="1"/>
              <a:t>lần</a:t>
            </a:r>
            <a:r>
              <a:rPr lang="en-US" altLang="fr-FR" sz="2400" dirty="0"/>
              <a:t> HIV: </a:t>
            </a:r>
            <a:r>
              <a:rPr lang="en-US" altLang="fr-FR" sz="2400" dirty="0" err="1"/>
              <a:t>trong</a:t>
            </a:r>
            <a:r>
              <a:rPr lang="en-US" altLang="fr-FR" sz="2400" dirty="0"/>
              <a:t> 1ml </a:t>
            </a:r>
            <a:r>
              <a:rPr lang="en-US" altLang="fr-FR" sz="2400" dirty="0" err="1"/>
              <a:t>máu</a:t>
            </a:r>
            <a:r>
              <a:rPr lang="en-US" altLang="fr-FR" sz="2400" dirty="0"/>
              <a:t> </a:t>
            </a:r>
            <a:r>
              <a:rPr lang="en-US" altLang="fr-FR" sz="2400" dirty="0" err="1"/>
              <a:t>có</a:t>
            </a:r>
            <a:r>
              <a:rPr lang="en-US" altLang="fr-FR" sz="2400" dirty="0"/>
              <a:t> </a:t>
            </a:r>
            <a:r>
              <a:rPr lang="en-US" altLang="fr-FR" sz="2400" dirty="0" err="1"/>
              <a:t>thể</a:t>
            </a:r>
            <a:r>
              <a:rPr lang="en-US" altLang="fr-FR" sz="2400" dirty="0"/>
              <a:t> </a:t>
            </a:r>
            <a:r>
              <a:rPr lang="en-US" altLang="fr-FR" sz="2400" dirty="0" err="1"/>
              <a:t>có</a:t>
            </a:r>
            <a:r>
              <a:rPr lang="en-US" altLang="fr-FR" sz="2400" dirty="0"/>
              <a:t> </a:t>
            </a:r>
            <a:r>
              <a:rPr lang="en-US" altLang="fr-FR" sz="2400" dirty="0" err="1"/>
              <a:t>hơn</a:t>
            </a:r>
            <a:r>
              <a:rPr lang="en-US" altLang="fr-FR" sz="2400" dirty="0"/>
              <a:t> 1 </a:t>
            </a:r>
            <a:r>
              <a:rPr lang="en-US" altLang="fr-FR" sz="2400" dirty="0" err="1"/>
              <a:t>triệu</a:t>
            </a:r>
            <a:r>
              <a:rPr lang="en-US" altLang="fr-FR" sz="2400" dirty="0"/>
              <a:t> </a:t>
            </a:r>
            <a:r>
              <a:rPr lang="en-US" altLang="fr-FR" sz="2400" dirty="0" err="1"/>
              <a:t>hạt</a:t>
            </a:r>
            <a:r>
              <a:rPr lang="en-US" altLang="fr-FR" sz="2400" dirty="0"/>
              <a:t> vi </a:t>
            </a:r>
            <a:r>
              <a:rPr lang="en-US" altLang="fr-FR" sz="2400" dirty="0" err="1"/>
              <a:t>rút</a:t>
            </a:r>
            <a:endParaRPr lang="en-US" altLang="fr-FR" sz="2800" b="1" dirty="0"/>
          </a:p>
        </p:txBody>
      </p:sp>
      <p:sp>
        <p:nvSpPr>
          <p:cNvPr id="7" name="Title 1"/>
          <p:cNvSpPr>
            <a:spLocks noGrp="1"/>
          </p:cNvSpPr>
          <p:nvPr>
            <p:ph type="title"/>
          </p:nvPr>
        </p:nvSpPr>
        <p:spPr>
          <a:xfrm>
            <a:off x="1181621" y="193630"/>
            <a:ext cx="7860095" cy="649045"/>
          </a:xfrm>
        </p:spPr>
        <p:txBody>
          <a:bodyPr>
            <a:normAutofit/>
          </a:bodyPr>
          <a:lstStyle/>
          <a:p>
            <a:pPr algn="ctr"/>
            <a:r>
              <a:rPr lang="en-US" sz="3200" b="1" dirty="0" err="1"/>
              <a:t>Hành</a:t>
            </a:r>
            <a:r>
              <a:rPr lang="en-US" sz="3200" b="1" dirty="0"/>
              <a:t> vi </a:t>
            </a:r>
            <a:r>
              <a:rPr lang="en-US" sz="3200" b="1" dirty="0" err="1"/>
              <a:t>lây</a:t>
            </a:r>
            <a:r>
              <a:rPr lang="en-US" sz="3200" b="1" dirty="0"/>
              <a:t> </a:t>
            </a:r>
            <a:r>
              <a:rPr lang="en-US" sz="3200" b="1" dirty="0" err="1"/>
              <a:t>nhiễm</a:t>
            </a:r>
            <a:r>
              <a:rPr lang="en-US" sz="3200" b="1" dirty="0"/>
              <a:t> HCV</a:t>
            </a:r>
            <a:endParaRPr lang="en-AU" sz="3200" b="1" dirty="0"/>
          </a:p>
        </p:txBody>
      </p:sp>
    </p:spTree>
    <p:extLst>
      <p:ext uri="{BB962C8B-B14F-4D97-AF65-F5344CB8AC3E}">
        <p14:creationId xmlns:p14="http://schemas.microsoft.com/office/powerpoint/2010/main" val="2474178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600" y="1071336"/>
            <a:ext cx="8769600" cy="5648217"/>
          </a:xfrm>
          <a:prstGeom prst="rect">
            <a:avLst/>
          </a:prstGeom>
        </p:spPr>
      </p:pic>
      <p:sp>
        <p:nvSpPr>
          <p:cNvPr id="5" name="Title 1"/>
          <p:cNvSpPr>
            <a:spLocks noGrp="1"/>
          </p:cNvSpPr>
          <p:nvPr>
            <p:ph type="title"/>
          </p:nvPr>
        </p:nvSpPr>
        <p:spPr>
          <a:xfrm>
            <a:off x="1181621" y="193630"/>
            <a:ext cx="7860095" cy="649045"/>
          </a:xfrm>
        </p:spPr>
        <p:txBody>
          <a:bodyPr>
            <a:normAutofit/>
          </a:bodyPr>
          <a:lstStyle/>
          <a:p>
            <a:pPr algn="ctr"/>
            <a:r>
              <a:rPr lang="en-US" sz="3200" b="1" dirty="0" err="1"/>
              <a:t>Tiến</a:t>
            </a:r>
            <a:r>
              <a:rPr lang="en-US" sz="3200" b="1" dirty="0"/>
              <a:t> </a:t>
            </a:r>
            <a:r>
              <a:rPr lang="en-US" sz="3200" b="1" dirty="0" err="1"/>
              <a:t>triển</a:t>
            </a:r>
            <a:r>
              <a:rPr lang="en-US" sz="3200" b="1" dirty="0"/>
              <a:t> </a:t>
            </a:r>
            <a:r>
              <a:rPr lang="en-US" sz="3200" b="1" dirty="0" err="1"/>
              <a:t>khi</a:t>
            </a:r>
            <a:r>
              <a:rPr lang="en-US" sz="3200" b="1" dirty="0"/>
              <a:t> </a:t>
            </a:r>
            <a:r>
              <a:rPr lang="en-US" sz="3200" b="1" dirty="0" err="1"/>
              <a:t>nhiễm</a:t>
            </a:r>
            <a:r>
              <a:rPr lang="en-US" sz="3200" b="1" dirty="0"/>
              <a:t> HCV</a:t>
            </a:r>
            <a:endParaRPr lang="en-AU" sz="3200" b="1" dirty="0"/>
          </a:p>
        </p:txBody>
      </p:sp>
    </p:spTree>
    <p:extLst>
      <p:ext uri="{BB962C8B-B14F-4D97-AF65-F5344CB8AC3E}">
        <p14:creationId xmlns:p14="http://schemas.microsoft.com/office/powerpoint/2010/main" val="1923183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9624" y="1062319"/>
            <a:ext cx="8565775" cy="5311587"/>
            <a:chOff x="1190625" y="1781175"/>
            <a:chExt cx="7197725" cy="3802137"/>
          </a:xfrm>
        </p:grpSpPr>
        <p:pic>
          <p:nvPicPr>
            <p:cNvPr id="19458" name="44E5AE36-189D-4CA2-AB7C-0EDB9D53DC6F"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2913" y="1781175"/>
              <a:ext cx="33591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07E6A946-81BC-4132-8481-B3B4CC66EFA5" descr="image0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625" y="1878013"/>
              <a:ext cx="3360738"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317625" y="1887538"/>
              <a:ext cx="3327400" cy="481012"/>
            </a:xfrm>
            <a:prstGeom prst="rect">
              <a:avLst/>
            </a:prstGeom>
            <a:solidFill>
              <a:schemeClr val="bg1"/>
            </a:solidFill>
          </p:spPr>
          <p:txBody>
            <a:bodyPr lIns="68556" tIns="34278" rIns="68556" bIns="34278">
              <a:spAutoFit/>
            </a:bodyPr>
            <a:lstStyle/>
            <a:p>
              <a:pPr algn="ctr" defTabSz="342779">
                <a:defRPr/>
              </a:pPr>
              <a:r>
                <a:rPr lang="en-US" sz="1350" b="1" dirty="0" err="1">
                  <a:solidFill>
                    <a:prstClr val="black"/>
                  </a:solidFill>
                  <a:latin typeface="Calibri"/>
                </a:rPr>
                <a:t>Giảm</a:t>
              </a:r>
              <a:r>
                <a:rPr lang="en-US" sz="1350" b="1" dirty="0">
                  <a:solidFill>
                    <a:prstClr val="black"/>
                  </a:solidFill>
                  <a:latin typeface="Calibri"/>
                </a:rPr>
                <a:t> 90%  </a:t>
              </a:r>
              <a:r>
                <a:rPr lang="en-US" sz="1350" b="1" dirty="0" err="1">
                  <a:solidFill>
                    <a:prstClr val="black"/>
                  </a:solidFill>
                  <a:latin typeface="Calibri"/>
                </a:rPr>
                <a:t>số</a:t>
              </a:r>
              <a:r>
                <a:rPr lang="en-US" sz="1350" b="1" dirty="0">
                  <a:solidFill>
                    <a:prstClr val="black"/>
                  </a:solidFill>
                  <a:latin typeface="Calibri"/>
                </a:rPr>
                <a:t> ca </a:t>
              </a:r>
              <a:r>
                <a:rPr lang="en-US" sz="1350" b="1" dirty="0" err="1">
                  <a:solidFill>
                    <a:prstClr val="black"/>
                  </a:solidFill>
                  <a:latin typeface="Calibri"/>
                </a:rPr>
                <a:t>nhiễm</a:t>
              </a:r>
              <a:r>
                <a:rPr lang="en-US" sz="1350" b="1" dirty="0">
                  <a:solidFill>
                    <a:prstClr val="black"/>
                  </a:solidFill>
                  <a:latin typeface="Calibri"/>
                </a:rPr>
                <a:t> HBV, HCV </a:t>
              </a:r>
              <a:r>
                <a:rPr lang="en-US" sz="1350" b="1" dirty="0" err="1">
                  <a:solidFill>
                    <a:prstClr val="black"/>
                  </a:solidFill>
                  <a:latin typeface="Calibri"/>
                </a:rPr>
                <a:t>mạn</a:t>
              </a:r>
              <a:r>
                <a:rPr lang="en-US" sz="1350" b="1" dirty="0">
                  <a:solidFill>
                    <a:prstClr val="black"/>
                  </a:solidFill>
                  <a:latin typeface="Calibri"/>
                </a:rPr>
                <a:t> </a:t>
              </a:r>
              <a:r>
                <a:rPr lang="en-US" sz="1350" b="1" dirty="0" err="1">
                  <a:solidFill>
                    <a:prstClr val="black"/>
                  </a:solidFill>
                  <a:latin typeface="Calibri"/>
                </a:rPr>
                <a:t>tính</a:t>
              </a:r>
              <a:r>
                <a:rPr lang="en-US" sz="1350" b="1" dirty="0">
                  <a:solidFill>
                    <a:prstClr val="black"/>
                  </a:solidFill>
                  <a:latin typeface="Calibri"/>
                </a:rPr>
                <a:t> </a:t>
              </a:r>
              <a:r>
                <a:rPr lang="en-US" sz="1350" b="1" dirty="0" err="1">
                  <a:solidFill>
                    <a:prstClr val="black"/>
                  </a:solidFill>
                  <a:latin typeface="Calibri"/>
                </a:rPr>
                <a:t>mới</a:t>
              </a:r>
              <a:endParaRPr lang="en-US" sz="1350" b="1" dirty="0">
                <a:solidFill>
                  <a:prstClr val="black"/>
                </a:solidFill>
                <a:latin typeface="Calibri"/>
              </a:endParaRPr>
            </a:p>
          </p:txBody>
        </p:sp>
        <p:sp>
          <p:nvSpPr>
            <p:cNvPr id="9" name="TextBox 8"/>
            <p:cNvSpPr txBox="1"/>
            <p:nvPr/>
          </p:nvSpPr>
          <p:spPr>
            <a:xfrm>
              <a:off x="4843463" y="1882775"/>
              <a:ext cx="3544887" cy="485775"/>
            </a:xfrm>
            <a:prstGeom prst="rect">
              <a:avLst/>
            </a:prstGeom>
            <a:solidFill>
              <a:schemeClr val="bg1"/>
            </a:solidFill>
          </p:spPr>
          <p:txBody>
            <a:bodyPr lIns="68556" tIns="34278" rIns="68556" bIns="34278">
              <a:spAutoFit/>
            </a:bodyPr>
            <a:lstStyle/>
            <a:p>
              <a:pPr algn="ctr" defTabSz="342779">
                <a:defRPr/>
              </a:pPr>
              <a:r>
                <a:rPr lang="en-US" sz="1350" b="1" dirty="0" err="1">
                  <a:solidFill>
                    <a:prstClr val="black"/>
                  </a:solidFill>
                  <a:latin typeface="Calibri"/>
                </a:rPr>
                <a:t>Giảm</a:t>
              </a:r>
              <a:r>
                <a:rPr lang="en-US" sz="1350" b="1" dirty="0">
                  <a:solidFill>
                    <a:prstClr val="black"/>
                  </a:solidFill>
                  <a:latin typeface="Calibri"/>
                </a:rPr>
                <a:t> 65%  </a:t>
              </a:r>
              <a:r>
                <a:rPr lang="en-US" sz="1350" b="1" dirty="0" err="1">
                  <a:solidFill>
                    <a:prstClr val="black"/>
                  </a:solidFill>
                  <a:latin typeface="Calibri"/>
                </a:rPr>
                <a:t>số</a:t>
              </a:r>
              <a:r>
                <a:rPr lang="en-US" sz="1350" b="1" dirty="0">
                  <a:solidFill>
                    <a:prstClr val="black"/>
                  </a:solidFill>
                  <a:latin typeface="Calibri"/>
                </a:rPr>
                <a:t> </a:t>
              </a:r>
              <a:r>
                <a:rPr lang="en-US" sz="1350" b="1" dirty="0" err="1">
                  <a:solidFill>
                    <a:prstClr val="black"/>
                  </a:solidFill>
                  <a:latin typeface="Calibri"/>
                </a:rPr>
                <a:t>ca</a:t>
              </a:r>
              <a:r>
                <a:rPr lang="en-US" sz="1350" b="1" dirty="0">
                  <a:solidFill>
                    <a:prstClr val="black"/>
                  </a:solidFill>
                  <a:latin typeface="Calibri"/>
                </a:rPr>
                <a:t> </a:t>
              </a:r>
              <a:r>
                <a:rPr lang="en-US" sz="1350" b="1" dirty="0" err="1">
                  <a:solidFill>
                    <a:prstClr val="black"/>
                  </a:solidFill>
                  <a:latin typeface="Calibri"/>
                </a:rPr>
                <a:t>tử</a:t>
              </a:r>
              <a:r>
                <a:rPr lang="en-US" sz="1350" b="1" dirty="0">
                  <a:solidFill>
                    <a:prstClr val="black"/>
                  </a:solidFill>
                  <a:latin typeface="Calibri"/>
                </a:rPr>
                <a:t> </a:t>
              </a:r>
              <a:r>
                <a:rPr lang="en-US" sz="1350" b="1" dirty="0" err="1">
                  <a:solidFill>
                    <a:prstClr val="black"/>
                  </a:solidFill>
                  <a:latin typeface="Calibri"/>
                </a:rPr>
                <a:t>vong</a:t>
              </a:r>
              <a:r>
                <a:rPr lang="en-US" sz="1350" b="1" dirty="0">
                  <a:solidFill>
                    <a:prstClr val="black"/>
                  </a:solidFill>
                  <a:latin typeface="Calibri"/>
                </a:rPr>
                <a:t> do </a:t>
              </a:r>
              <a:r>
                <a:rPr lang="en-US" sz="1350" b="1" dirty="0" err="1">
                  <a:solidFill>
                    <a:prstClr val="black"/>
                  </a:solidFill>
                  <a:latin typeface="Calibri"/>
                </a:rPr>
                <a:t>viêm</a:t>
              </a:r>
              <a:r>
                <a:rPr lang="en-US" sz="1350" b="1" dirty="0">
                  <a:solidFill>
                    <a:prstClr val="black"/>
                  </a:solidFill>
                  <a:latin typeface="Calibri"/>
                </a:rPr>
                <a:t> </a:t>
              </a:r>
              <a:r>
                <a:rPr lang="en-US" sz="1350" b="1" dirty="0" err="1">
                  <a:solidFill>
                    <a:prstClr val="black"/>
                  </a:solidFill>
                  <a:latin typeface="Calibri"/>
                </a:rPr>
                <a:t>gan</a:t>
              </a:r>
              <a:r>
                <a:rPr lang="en-US" sz="1350" b="1" dirty="0">
                  <a:solidFill>
                    <a:prstClr val="black"/>
                  </a:solidFill>
                  <a:latin typeface="Calibri"/>
                </a:rPr>
                <a:t> B, C </a:t>
              </a:r>
              <a:r>
                <a:rPr lang="en-US" sz="1350" b="1" dirty="0" err="1">
                  <a:solidFill>
                    <a:prstClr val="black"/>
                  </a:solidFill>
                  <a:latin typeface="Calibri"/>
                </a:rPr>
                <a:t>mạn</a:t>
              </a:r>
              <a:r>
                <a:rPr lang="en-US" sz="1350" b="1" dirty="0">
                  <a:solidFill>
                    <a:prstClr val="black"/>
                  </a:solidFill>
                  <a:latin typeface="Calibri"/>
                </a:rPr>
                <a:t> </a:t>
              </a:r>
              <a:r>
                <a:rPr lang="en-US" sz="1350" b="1" dirty="0" err="1">
                  <a:solidFill>
                    <a:prstClr val="black"/>
                  </a:solidFill>
                  <a:latin typeface="Calibri"/>
                </a:rPr>
                <a:t>tính</a:t>
              </a:r>
              <a:r>
                <a:rPr lang="en-US" sz="1350" b="1" dirty="0">
                  <a:solidFill>
                    <a:prstClr val="black"/>
                  </a:solidFill>
                  <a:latin typeface="Calibri"/>
                </a:rPr>
                <a:t> </a:t>
              </a:r>
            </a:p>
          </p:txBody>
        </p:sp>
        <p:sp>
          <p:nvSpPr>
            <p:cNvPr id="19462" name="TextBox 1"/>
            <p:cNvSpPr txBox="1">
              <a:spLocks noChangeArrowheads="1"/>
            </p:cNvSpPr>
            <p:nvPr/>
          </p:nvSpPr>
          <p:spPr bwMode="auto">
            <a:xfrm>
              <a:off x="1317625" y="4540250"/>
              <a:ext cx="2935288" cy="60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6" tIns="34278" rIns="68556" bIns="34278">
              <a:spAutoFit/>
            </a:bodyPr>
            <a:lstStyle>
              <a:lvl1pPr defTabSz="341313">
                <a:defRPr sz="2400">
                  <a:solidFill>
                    <a:schemeClr val="tx1"/>
                  </a:solidFill>
                  <a:latin typeface="Helvetica" panose="020B0604020202020204" pitchFamily="34" charset="0"/>
                </a:defRPr>
              </a:lvl1pPr>
              <a:lvl2pPr marL="742950" indent="-285750" defTabSz="341313">
                <a:defRPr sz="2400">
                  <a:solidFill>
                    <a:schemeClr val="tx1"/>
                  </a:solidFill>
                  <a:latin typeface="Helvetica" panose="020B0604020202020204" pitchFamily="34" charset="0"/>
                </a:defRPr>
              </a:lvl2pPr>
              <a:lvl3pPr marL="1143000" indent="-228600" defTabSz="341313">
                <a:defRPr sz="2400">
                  <a:solidFill>
                    <a:schemeClr val="tx1"/>
                  </a:solidFill>
                  <a:latin typeface="Helvetica" panose="020B0604020202020204" pitchFamily="34" charset="0"/>
                </a:defRPr>
              </a:lvl3pPr>
              <a:lvl4pPr marL="1600200" indent="-228600" defTabSz="341313">
                <a:defRPr sz="2400">
                  <a:solidFill>
                    <a:schemeClr val="tx1"/>
                  </a:solidFill>
                  <a:latin typeface="Helvetica" panose="020B0604020202020204" pitchFamily="34" charset="0"/>
                </a:defRPr>
              </a:lvl4pPr>
              <a:lvl5pPr marL="2057400" indent="-228600" defTabSz="341313">
                <a:defRPr sz="2400">
                  <a:solidFill>
                    <a:schemeClr val="tx1"/>
                  </a:solidFill>
                  <a:latin typeface="Helvetica" panose="020B0604020202020204" pitchFamily="34" charset="0"/>
                </a:defRPr>
              </a:lvl5pPr>
              <a:lvl6pPr marL="2514600" indent="-228600" defTabSz="341313" eaLnBrk="0" fontAlgn="base" hangingPunct="0">
                <a:spcBef>
                  <a:spcPct val="0"/>
                </a:spcBef>
                <a:spcAft>
                  <a:spcPct val="0"/>
                </a:spcAft>
                <a:defRPr sz="2400">
                  <a:solidFill>
                    <a:schemeClr val="tx1"/>
                  </a:solidFill>
                  <a:latin typeface="Helvetica" panose="020B0604020202020204" pitchFamily="34" charset="0"/>
                </a:defRPr>
              </a:lvl6pPr>
              <a:lvl7pPr marL="2971800" indent="-228600" defTabSz="341313" eaLnBrk="0" fontAlgn="base" hangingPunct="0">
                <a:spcBef>
                  <a:spcPct val="0"/>
                </a:spcBef>
                <a:spcAft>
                  <a:spcPct val="0"/>
                </a:spcAft>
                <a:defRPr sz="2400">
                  <a:solidFill>
                    <a:schemeClr val="tx1"/>
                  </a:solidFill>
                  <a:latin typeface="Helvetica" panose="020B0604020202020204" pitchFamily="34" charset="0"/>
                </a:defRPr>
              </a:lvl7pPr>
              <a:lvl8pPr marL="3429000" indent="-228600" defTabSz="341313" eaLnBrk="0" fontAlgn="base" hangingPunct="0">
                <a:spcBef>
                  <a:spcPct val="0"/>
                </a:spcBef>
                <a:spcAft>
                  <a:spcPct val="0"/>
                </a:spcAft>
                <a:defRPr sz="2400">
                  <a:solidFill>
                    <a:schemeClr val="tx1"/>
                  </a:solidFill>
                  <a:latin typeface="Helvetica" panose="020B0604020202020204" pitchFamily="34" charset="0"/>
                </a:defRPr>
              </a:lvl8pPr>
              <a:lvl9pPr marL="3886200" indent="-228600" defTabSz="341313" eaLnBrk="0" fontAlgn="base" hangingPunct="0">
                <a:spcBef>
                  <a:spcPct val="0"/>
                </a:spcBef>
                <a:spcAft>
                  <a:spcPct val="0"/>
                </a:spcAft>
                <a:defRPr sz="2400">
                  <a:solidFill>
                    <a:schemeClr val="tx1"/>
                  </a:solidFill>
                  <a:latin typeface="Helvetica" panose="020B0604020202020204" pitchFamily="34" charset="0"/>
                </a:defRPr>
              </a:lvl9pPr>
            </a:lstStyle>
            <a:p>
              <a:pPr algn="ctr"/>
              <a:r>
                <a:rPr lang="en-GB" altLang="en-US" sz="1500" b="1" dirty="0">
                  <a:solidFill>
                    <a:srgbClr val="FF0000"/>
                  </a:solidFill>
                  <a:latin typeface="Calibri" panose="020F0502020204030204" pitchFamily="34" charset="0"/>
                </a:rPr>
                <a:t>6-10  </a:t>
              </a:r>
              <a:r>
                <a:rPr lang="en-GB" altLang="en-US" sz="1500" b="1" dirty="0" err="1">
                  <a:solidFill>
                    <a:srgbClr val="FF0000"/>
                  </a:solidFill>
                  <a:latin typeface="Calibri" panose="020F0502020204030204" pitchFamily="34" charset="0"/>
                </a:rPr>
                <a:t>triệu</a:t>
              </a:r>
              <a:r>
                <a:rPr lang="en-GB" altLang="en-US" sz="1500" b="1" dirty="0">
                  <a:solidFill>
                    <a:srgbClr val="FF0000"/>
                  </a:solidFill>
                  <a:latin typeface="Calibri" panose="020F0502020204030204" pitchFamily="34" charset="0"/>
                </a:rPr>
                <a:t> ca </a:t>
              </a:r>
              <a:r>
                <a:rPr lang="en-GB" altLang="en-US" sz="1500" b="1" dirty="0" err="1">
                  <a:solidFill>
                    <a:srgbClr val="FF0000"/>
                  </a:solidFill>
                  <a:latin typeface="Calibri" panose="020F0502020204030204" pitchFamily="34" charset="0"/>
                </a:rPr>
                <a:t>nhiễm</a:t>
              </a:r>
              <a:r>
                <a:rPr lang="en-GB" altLang="en-US" sz="1500" b="1" dirty="0">
                  <a:solidFill>
                    <a:srgbClr val="FF0000"/>
                  </a:solidFill>
                  <a:latin typeface="Calibri" panose="020F0502020204030204" pitchFamily="34" charset="0"/>
                </a:rPr>
                <a:t>  (2015) </a:t>
              </a:r>
              <a:r>
                <a:rPr lang="en-GB" altLang="en-US" sz="1500" b="1" dirty="0" err="1">
                  <a:solidFill>
                    <a:srgbClr val="FF0000"/>
                  </a:solidFill>
                  <a:latin typeface="Calibri" panose="020F0502020204030204" pitchFamily="34" charset="0"/>
                </a:rPr>
                <a:t>giảm</a:t>
              </a:r>
              <a:r>
                <a:rPr lang="en-GB" altLang="en-US" sz="1500" b="1" dirty="0">
                  <a:solidFill>
                    <a:srgbClr val="FF0000"/>
                  </a:solidFill>
                  <a:latin typeface="Calibri" panose="020F0502020204030204" pitchFamily="34" charset="0"/>
                </a:rPr>
                <a:t> </a:t>
              </a:r>
              <a:r>
                <a:rPr lang="en-GB" altLang="en-US" sz="1500" b="1" dirty="0" err="1">
                  <a:solidFill>
                    <a:srgbClr val="FF0000"/>
                  </a:solidFill>
                  <a:latin typeface="Calibri" panose="020F0502020204030204" pitchFamily="34" charset="0"/>
                </a:rPr>
                <a:t>xuống</a:t>
              </a:r>
              <a:r>
                <a:rPr lang="en-GB" altLang="en-US" sz="1500" b="1" dirty="0">
                  <a:solidFill>
                    <a:srgbClr val="FF0000"/>
                  </a:solidFill>
                  <a:latin typeface="Calibri" panose="020F0502020204030204" pitchFamily="34" charset="0"/>
                </a:rPr>
                <a:t> 900,000 ca </a:t>
              </a:r>
              <a:r>
                <a:rPr lang="en-GB" altLang="en-US" sz="1500" b="1" dirty="0" err="1">
                  <a:solidFill>
                    <a:srgbClr val="FF0000"/>
                  </a:solidFill>
                  <a:latin typeface="Calibri" panose="020F0502020204030204" pitchFamily="34" charset="0"/>
                </a:rPr>
                <a:t>nhiễm</a:t>
              </a:r>
              <a:r>
                <a:rPr lang="en-GB" altLang="en-US" sz="1500" b="1" dirty="0">
                  <a:solidFill>
                    <a:srgbClr val="FF0000"/>
                  </a:solidFill>
                  <a:latin typeface="Calibri" panose="020F0502020204030204" pitchFamily="34" charset="0"/>
                </a:rPr>
                <a:t>  (2030)</a:t>
              </a:r>
            </a:p>
            <a:p>
              <a:endParaRPr lang="en-GB" altLang="en-US" sz="1500" dirty="0">
                <a:solidFill>
                  <a:srgbClr val="FF0000"/>
                </a:solidFill>
                <a:latin typeface="Calibri" panose="020F0502020204030204" pitchFamily="34" charset="0"/>
              </a:endParaRPr>
            </a:p>
          </p:txBody>
        </p:sp>
        <p:sp>
          <p:nvSpPr>
            <p:cNvPr id="19463" name="TextBox 7"/>
            <p:cNvSpPr txBox="1">
              <a:spLocks noChangeArrowheads="1"/>
            </p:cNvSpPr>
            <p:nvPr/>
          </p:nvSpPr>
          <p:spPr bwMode="auto">
            <a:xfrm>
              <a:off x="4843463" y="4570413"/>
              <a:ext cx="2833687" cy="60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6" tIns="34278" rIns="68556" bIns="34278">
              <a:spAutoFit/>
            </a:bodyPr>
            <a:lstStyle>
              <a:lvl1pPr defTabSz="341313">
                <a:defRPr sz="2400">
                  <a:solidFill>
                    <a:schemeClr val="tx1"/>
                  </a:solidFill>
                  <a:latin typeface="Helvetica" panose="020B0604020202020204" pitchFamily="34" charset="0"/>
                </a:defRPr>
              </a:lvl1pPr>
              <a:lvl2pPr marL="742950" indent="-285750" defTabSz="341313">
                <a:defRPr sz="2400">
                  <a:solidFill>
                    <a:schemeClr val="tx1"/>
                  </a:solidFill>
                  <a:latin typeface="Helvetica" panose="020B0604020202020204" pitchFamily="34" charset="0"/>
                </a:defRPr>
              </a:lvl2pPr>
              <a:lvl3pPr marL="1143000" indent="-228600" defTabSz="341313">
                <a:defRPr sz="2400">
                  <a:solidFill>
                    <a:schemeClr val="tx1"/>
                  </a:solidFill>
                  <a:latin typeface="Helvetica" panose="020B0604020202020204" pitchFamily="34" charset="0"/>
                </a:defRPr>
              </a:lvl3pPr>
              <a:lvl4pPr marL="1600200" indent="-228600" defTabSz="341313">
                <a:defRPr sz="2400">
                  <a:solidFill>
                    <a:schemeClr val="tx1"/>
                  </a:solidFill>
                  <a:latin typeface="Helvetica" panose="020B0604020202020204" pitchFamily="34" charset="0"/>
                </a:defRPr>
              </a:lvl4pPr>
              <a:lvl5pPr marL="2057400" indent="-228600" defTabSz="341313">
                <a:defRPr sz="2400">
                  <a:solidFill>
                    <a:schemeClr val="tx1"/>
                  </a:solidFill>
                  <a:latin typeface="Helvetica" panose="020B0604020202020204" pitchFamily="34" charset="0"/>
                </a:defRPr>
              </a:lvl5pPr>
              <a:lvl6pPr marL="2514600" indent="-228600" defTabSz="341313" eaLnBrk="0" fontAlgn="base" hangingPunct="0">
                <a:spcBef>
                  <a:spcPct val="0"/>
                </a:spcBef>
                <a:spcAft>
                  <a:spcPct val="0"/>
                </a:spcAft>
                <a:defRPr sz="2400">
                  <a:solidFill>
                    <a:schemeClr val="tx1"/>
                  </a:solidFill>
                  <a:latin typeface="Helvetica" panose="020B0604020202020204" pitchFamily="34" charset="0"/>
                </a:defRPr>
              </a:lvl6pPr>
              <a:lvl7pPr marL="2971800" indent="-228600" defTabSz="341313" eaLnBrk="0" fontAlgn="base" hangingPunct="0">
                <a:spcBef>
                  <a:spcPct val="0"/>
                </a:spcBef>
                <a:spcAft>
                  <a:spcPct val="0"/>
                </a:spcAft>
                <a:defRPr sz="2400">
                  <a:solidFill>
                    <a:schemeClr val="tx1"/>
                  </a:solidFill>
                  <a:latin typeface="Helvetica" panose="020B0604020202020204" pitchFamily="34" charset="0"/>
                </a:defRPr>
              </a:lvl7pPr>
              <a:lvl8pPr marL="3429000" indent="-228600" defTabSz="341313" eaLnBrk="0" fontAlgn="base" hangingPunct="0">
                <a:spcBef>
                  <a:spcPct val="0"/>
                </a:spcBef>
                <a:spcAft>
                  <a:spcPct val="0"/>
                </a:spcAft>
                <a:defRPr sz="2400">
                  <a:solidFill>
                    <a:schemeClr val="tx1"/>
                  </a:solidFill>
                  <a:latin typeface="Helvetica" panose="020B0604020202020204" pitchFamily="34" charset="0"/>
                </a:defRPr>
              </a:lvl8pPr>
              <a:lvl9pPr marL="3886200" indent="-228600" defTabSz="341313" eaLnBrk="0" fontAlgn="base" hangingPunct="0">
                <a:spcBef>
                  <a:spcPct val="0"/>
                </a:spcBef>
                <a:spcAft>
                  <a:spcPct val="0"/>
                </a:spcAft>
                <a:defRPr sz="2400">
                  <a:solidFill>
                    <a:schemeClr val="tx1"/>
                  </a:solidFill>
                  <a:latin typeface="Helvetica" panose="020B0604020202020204" pitchFamily="34" charset="0"/>
                </a:defRPr>
              </a:lvl9pPr>
            </a:lstStyle>
            <a:p>
              <a:pPr algn="ctr"/>
              <a:r>
                <a:rPr lang="en-GB" altLang="en-US" sz="1500" b="1" dirty="0">
                  <a:solidFill>
                    <a:srgbClr val="FF0000"/>
                  </a:solidFill>
                  <a:latin typeface="Calibri" panose="020F0502020204030204" pitchFamily="34" charset="0"/>
                </a:rPr>
                <a:t>1.4 ca </a:t>
              </a:r>
              <a:r>
                <a:rPr lang="en-GB" altLang="en-US" sz="1500" b="1" dirty="0" err="1">
                  <a:solidFill>
                    <a:srgbClr val="FF0000"/>
                  </a:solidFill>
                  <a:latin typeface="Calibri" panose="020F0502020204030204" pitchFamily="34" charset="0"/>
                </a:rPr>
                <a:t>tử</a:t>
              </a:r>
              <a:r>
                <a:rPr lang="en-GB" altLang="en-US" sz="1500" b="1" dirty="0">
                  <a:solidFill>
                    <a:srgbClr val="FF0000"/>
                  </a:solidFill>
                  <a:latin typeface="Calibri" panose="020F0502020204030204" pitchFamily="34" charset="0"/>
                </a:rPr>
                <a:t> </a:t>
              </a:r>
              <a:r>
                <a:rPr lang="en-GB" altLang="en-US" sz="1500" b="1" dirty="0" err="1">
                  <a:solidFill>
                    <a:srgbClr val="FF0000"/>
                  </a:solidFill>
                  <a:latin typeface="Calibri" panose="020F0502020204030204" pitchFamily="34" charset="0"/>
                </a:rPr>
                <a:t>vong</a:t>
              </a:r>
              <a:r>
                <a:rPr lang="en-GB" altLang="en-US" sz="1500" b="1" dirty="0">
                  <a:solidFill>
                    <a:srgbClr val="FF0000"/>
                  </a:solidFill>
                  <a:latin typeface="Calibri" panose="020F0502020204030204" pitchFamily="34" charset="0"/>
                </a:rPr>
                <a:t> (2015)  </a:t>
              </a:r>
              <a:r>
                <a:rPr lang="en-GB" altLang="en-US" sz="1500" b="1" dirty="0" err="1">
                  <a:solidFill>
                    <a:srgbClr val="FF0000"/>
                  </a:solidFill>
                  <a:latin typeface="Calibri" panose="020F0502020204030204" pitchFamily="34" charset="0"/>
                </a:rPr>
                <a:t>xuống</a:t>
              </a:r>
              <a:r>
                <a:rPr lang="en-GB" altLang="en-US" sz="1500" b="1" dirty="0">
                  <a:solidFill>
                    <a:srgbClr val="FF0000"/>
                  </a:solidFill>
                  <a:latin typeface="Calibri" panose="020F0502020204030204" pitchFamily="34" charset="0"/>
                </a:rPr>
                <a:t> </a:t>
              </a:r>
              <a:r>
                <a:rPr lang="en-GB" altLang="en-US" sz="1500" b="1" dirty="0" err="1">
                  <a:solidFill>
                    <a:srgbClr val="FF0000"/>
                  </a:solidFill>
                  <a:latin typeface="Calibri" panose="020F0502020204030204" pitchFamily="34" charset="0"/>
                </a:rPr>
                <a:t>dưới</a:t>
              </a:r>
              <a:r>
                <a:rPr lang="en-GB" altLang="en-US" sz="1500" b="1" dirty="0">
                  <a:solidFill>
                    <a:srgbClr val="FF0000"/>
                  </a:solidFill>
                  <a:latin typeface="Calibri" panose="020F0502020204030204" pitchFamily="34" charset="0"/>
                </a:rPr>
                <a:t> 500,000 ca (2030)</a:t>
              </a:r>
            </a:p>
            <a:p>
              <a:endParaRPr lang="en-GB" altLang="en-US" sz="1500" b="1" dirty="0">
                <a:solidFill>
                  <a:srgbClr val="FF0000"/>
                </a:solidFill>
                <a:latin typeface="Calibri" panose="020F0502020204030204" pitchFamily="34" charset="0"/>
              </a:endParaRPr>
            </a:p>
          </p:txBody>
        </p:sp>
        <p:pic>
          <p:nvPicPr>
            <p:cNvPr id="19464" name="34E395B2-97F4-4ABF-8AFF-3240500EFAAF" descr="EC040776-B08E-47BA-A2D4-A154279BBE8A@paprik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625" y="2297267"/>
              <a:ext cx="6977040" cy="2254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233488" y="5291138"/>
              <a:ext cx="6996297" cy="292174"/>
            </a:xfrm>
            <a:prstGeom prst="rect">
              <a:avLst/>
            </a:prstGeom>
          </p:spPr>
          <p:txBody>
            <a:bodyPr wrap="square">
              <a:spAutoFit/>
            </a:bodyPr>
            <a:lstStyle/>
            <a:p>
              <a:pPr defTabSz="684064">
                <a:spcBef>
                  <a:spcPct val="80000"/>
                </a:spcBef>
                <a:buClr>
                  <a:srgbClr val="1E7FB8"/>
                </a:buClr>
                <a:defRPr/>
              </a:pPr>
              <a:r>
                <a:rPr lang="en-US" u="sng" kern="0" dirty="0" err="1">
                  <a:latin typeface="Helvetica" charset="0"/>
                  <a:ea typeface="ＭＳ Ｐゴシック" charset="0"/>
                </a:rPr>
                <a:t>Mục</a:t>
              </a:r>
              <a:r>
                <a:rPr lang="en-US" u="sng" kern="0" dirty="0">
                  <a:latin typeface="Helvetica" charset="0"/>
                  <a:ea typeface="ＭＳ Ｐゴシック" charset="0"/>
                </a:rPr>
                <a:t> </a:t>
              </a:r>
              <a:r>
                <a:rPr lang="en-US" u="sng" kern="0" dirty="0" err="1">
                  <a:latin typeface="Helvetica" charset="0"/>
                  <a:ea typeface="ＭＳ Ｐゴシック" charset="0"/>
                </a:rPr>
                <a:t>tiêu</a:t>
              </a:r>
              <a:r>
                <a:rPr lang="en-US" u="sng" kern="0" dirty="0">
                  <a:latin typeface="Helvetica" charset="0"/>
                  <a:ea typeface="ＭＳ Ｐゴシック" charset="0"/>
                </a:rPr>
                <a:t>:</a:t>
              </a:r>
              <a:r>
                <a:rPr lang="en-US" kern="0" dirty="0">
                  <a:latin typeface="Helvetica" charset="0"/>
                  <a:ea typeface="ＭＳ Ｐゴシック" charset="0"/>
                </a:rPr>
                <a:t> </a:t>
              </a:r>
              <a:r>
                <a:rPr lang="en-US" kern="0" dirty="0" err="1">
                  <a:latin typeface="Helvetica" charset="0"/>
                  <a:ea typeface="ＭＳ Ｐゴシック" charset="0"/>
                </a:rPr>
                <a:t>viêm</a:t>
              </a:r>
              <a:r>
                <a:rPr lang="en-US" kern="0" dirty="0">
                  <a:latin typeface="Helvetica" charset="0"/>
                  <a:ea typeface="ＭＳ Ｐゴシック" charset="0"/>
                </a:rPr>
                <a:t> </a:t>
              </a:r>
              <a:r>
                <a:rPr lang="en-US" kern="0" dirty="0" err="1">
                  <a:latin typeface="Helvetica" charset="0"/>
                  <a:ea typeface="ＭＳ Ｐゴシック" charset="0"/>
                </a:rPr>
                <a:t>gan</a:t>
              </a:r>
              <a:r>
                <a:rPr lang="en-US" kern="0" dirty="0">
                  <a:latin typeface="Helvetica" charset="0"/>
                  <a:ea typeface="ＭＳ Ｐゴシック" charset="0"/>
                </a:rPr>
                <a:t> vi </a:t>
              </a:r>
              <a:r>
                <a:rPr lang="en-US" kern="0" dirty="0" err="1">
                  <a:latin typeface="Helvetica" charset="0"/>
                  <a:ea typeface="ＭＳ Ｐゴシック" charset="0"/>
                </a:rPr>
                <a:t>rút</a:t>
              </a:r>
              <a:r>
                <a:rPr lang="en-US" kern="0" dirty="0">
                  <a:latin typeface="Helvetica" charset="0"/>
                  <a:ea typeface="ＭＳ Ｐゴシック" charset="0"/>
                </a:rPr>
                <a:t> </a:t>
              </a:r>
              <a:r>
                <a:rPr lang="en-US" kern="0" dirty="0" err="1">
                  <a:latin typeface="Helvetica" charset="0"/>
                  <a:ea typeface="ＭＳ Ｐゴシック" charset="0"/>
                </a:rPr>
                <a:t>không</a:t>
              </a:r>
              <a:r>
                <a:rPr lang="en-US" kern="0" dirty="0">
                  <a:latin typeface="Helvetica" charset="0"/>
                  <a:ea typeface="ＭＳ Ｐゴシック" charset="0"/>
                </a:rPr>
                <a:t> </a:t>
              </a:r>
              <a:r>
                <a:rPr lang="en-US" kern="0" dirty="0" err="1">
                  <a:latin typeface="Helvetica" charset="0"/>
                  <a:ea typeface="ＭＳ Ｐゴシック" charset="0"/>
                </a:rPr>
                <a:t>còn</a:t>
              </a:r>
              <a:r>
                <a:rPr lang="en-US" kern="0" dirty="0">
                  <a:latin typeface="Helvetica" charset="0"/>
                  <a:ea typeface="ＭＳ Ｐゴシック" charset="0"/>
                </a:rPr>
                <a:t> </a:t>
              </a:r>
              <a:r>
                <a:rPr lang="en-US" kern="0" dirty="0" err="1">
                  <a:latin typeface="Helvetica" charset="0"/>
                  <a:ea typeface="ＭＳ Ｐゴシック" charset="0"/>
                </a:rPr>
                <a:t>là</a:t>
              </a:r>
              <a:r>
                <a:rPr lang="en-US" kern="0" dirty="0">
                  <a:latin typeface="Helvetica" charset="0"/>
                  <a:ea typeface="ＭＳ Ｐゴシック" charset="0"/>
                </a:rPr>
                <a:t> </a:t>
              </a:r>
              <a:r>
                <a:rPr lang="en-US" kern="0" dirty="0" err="1">
                  <a:latin typeface="Helvetica" charset="0"/>
                  <a:ea typeface="ＭＳ Ｐゴシック" charset="0"/>
                </a:rPr>
                <a:t>mối</a:t>
              </a:r>
              <a:r>
                <a:rPr lang="en-US" kern="0" dirty="0">
                  <a:latin typeface="Helvetica" charset="0"/>
                  <a:ea typeface="ＭＳ Ｐゴシック" charset="0"/>
                </a:rPr>
                <a:t> </a:t>
              </a:r>
              <a:r>
                <a:rPr lang="en-US" kern="0" dirty="0" err="1">
                  <a:latin typeface="Helvetica" charset="0"/>
                  <a:ea typeface="ＭＳ Ｐゴシック" charset="0"/>
                </a:rPr>
                <a:t>đe</a:t>
              </a:r>
              <a:r>
                <a:rPr lang="en-US" kern="0" dirty="0">
                  <a:latin typeface="Helvetica" charset="0"/>
                  <a:ea typeface="ＭＳ Ｐゴシック" charset="0"/>
                </a:rPr>
                <a:t> </a:t>
              </a:r>
              <a:r>
                <a:rPr lang="en-US" kern="0" dirty="0" err="1">
                  <a:latin typeface="Helvetica" charset="0"/>
                  <a:ea typeface="ＭＳ Ｐゴシック" charset="0"/>
                </a:rPr>
                <a:t>dọa</a:t>
              </a:r>
              <a:r>
                <a:rPr lang="en-US" kern="0" dirty="0">
                  <a:latin typeface="Helvetica" charset="0"/>
                  <a:ea typeface="ＭＳ Ｐゴシック" charset="0"/>
                </a:rPr>
                <a:t> y </a:t>
              </a:r>
              <a:r>
                <a:rPr lang="en-US" kern="0" dirty="0" err="1">
                  <a:latin typeface="Helvetica" charset="0"/>
                  <a:ea typeface="ＭＳ Ｐゴシック" charset="0"/>
                </a:rPr>
                <a:t>tế</a:t>
              </a:r>
              <a:r>
                <a:rPr lang="en-US" kern="0" dirty="0">
                  <a:latin typeface="Helvetica" charset="0"/>
                  <a:ea typeface="ＭＳ Ｐゴシック" charset="0"/>
                </a:rPr>
                <a:t> </a:t>
              </a:r>
              <a:r>
                <a:rPr lang="en-US" kern="0" dirty="0" err="1">
                  <a:latin typeface="Helvetica" charset="0"/>
                  <a:ea typeface="ＭＳ Ｐゴシック" charset="0"/>
                </a:rPr>
                <a:t>công</a:t>
              </a:r>
              <a:r>
                <a:rPr lang="en-US" kern="0" dirty="0">
                  <a:latin typeface="Helvetica" charset="0"/>
                  <a:ea typeface="ＭＳ Ｐゴシック" charset="0"/>
                </a:rPr>
                <a:t> </a:t>
              </a:r>
              <a:r>
                <a:rPr lang="en-US" kern="0" dirty="0" err="1">
                  <a:latin typeface="Helvetica" charset="0"/>
                  <a:ea typeface="ＭＳ Ｐゴシック" charset="0"/>
                </a:rPr>
                <a:t>cộng</a:t>
              </a:r>
              <a:r>
                <a:rPr lang="en-US" kern="0" dirty="0">
                  <a:latin typeface="Helvetica" charset="0"/>
                  <a:ea typeface="ＭＳ Ｐゴシック" charset="0"/>
                </a:rPr>
                <a:t> </a:t>
              </a:r>
              <a:r>
                <a:rPr lang="en-US" kern="0" dirty="0" err="1">
                  <a:latin typeface="Helvetica" charset="0"/>
                  <a:ea typeface="ＭＳ Ｐゴシック" charset="0"/>
                </a:rPr>
                <a:t>vào</a:t>
              </a:r>
              <a:r>
                <a:rPr lang="en-US" kern="0" dirty="0">
                  <a:latin typeface="Helvetica" charset="0"/>
                  <a:ea typeface="ＭＳ Ｐゴシック" charset="0"/>
                </a:rPr>
                <a:t> </a:t>
              </a:r>
              <a:r>
                <a:rPr lang="en-US" kern="0" dirty="0" err="1">
                  <a:latin typeface="Helvetica" charset="0"/>
                  <a:ea typeface="ＭＳ Ｐゴシック" charset="0"/>
                </a:rPr>
                <a:t>năm</a:t>
              </a:r>
              <a:r>
                <a:rPr lang="en-US" kern="0" dirty="0">
                  <a:latin typeface="Helvetica" charset="0"/>
                  <a:ea typeface="ＭＳ Ｐゴシック" charset="0"/>
                </a:rPr>
                <a:t> 2030</a:t>
              </a:r>
            </a:p>
          </p:txBody>
        </p:sp>
      </p:grpSp>
      <p:sp>
        <p:nvSpPr>
          <p:cNvPr id="11" name="Title 1"/>
          <p:cNvSpPr txBox="1">
            <a:spLocks/>
          </p:cNvSpPr>
          <p:nvPr/>
        </p:nvSpPr>
        <p:spPr>
          <a:xfrm>
            <a:off x="1181621" y="193630"/>
            <a:ext cx="7860095" cy="649045"/>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err="1">
                <a:solidFill>
                  <a:schemeClr val="bg1"/>
                </a:solidFill>
              </a:rPr>
              <a:t>Chiến</a:t>
            </a:r>
            <a:r>
              <a:rPr lang="en-US" sz="3200" b="1" dirty="0">
                <a:solidFill>
                  <a:schemeClr val="bg1"/>
                </a:solidFill>
              </a:rPr>
              <a:t> </a:t>
            </a:r>
            <a:r>
              <a:rPr lang="en-US" sz="3200" b="1" dirty="0" err="1">
                <a:solidFill>
                  <a:schemeClr val="bg1"/>
                </a:solidFill>
              </a:rPr>
              <a:t>lược</a:t>
            </a:r>
            <a:r>
              <a:rPr lang="en-US" sz="3200" b="1" dirty="0">
                <a:solidFill>
                  <a:schemeClr val="bg1"/>
                </a:solidFill>
              </a:rPr>
              <a:t> Y </a:t>
            </a:r>
            <a:r>
              <a:rPr lang="en-US" sz="3200" b="1" dirty="0" err="1">
                <a:solidFill>
                  <a:schemeClr val="bg1"/>
                </a:solidFill>
              </a:rPr>
              <a:t>tế</a:t>
            </a:r>
            <a:r>
              <a:rPr lang="en-US" sz="3200" b="1" dirty="0">
                <a:solidFill>
                  <a:schemeClr val="bg1"/>
                </a:solidFill>
              </a:rPr>
              <a:t> </a:t>
            </a:r>
            <a:r>
              <a:rPr lang="en-US" sz="3200" b="1" dirty="0" err="1">
                <a:solidFill>
                  <a:schemeClr val="bg1"/>
                </a:solidFill>
              </a:rPr>
              <a:t>liên</a:t>
            </a:r>
            <a:r>
              <a:rPr lang="en-US" sz="3200" b="1" dirty="0">
                <a:solidFill>
                  <a:schemeClr val="bg1"/>
                </a:solidFill>
              </a:rPr>
              <a:t> </a:t>
            </a:r>
            <a:r>
              <a:rPr lang="en-US" sz="3200" b="1" dirty="0" err="1">
                <a:solidFill>
                  <a:schemeClr val="bg1"/>
                </a:solidFill>
              </a:rPr>
              <a:t>quan</a:t>
            </a:r>
            <a:r>
              <a:rPr lang="en-US" sz="3200" b="1" dirty="0">
                <a:solidFill>
                  <a:schemeClr val="bg1"/>
                </a:solidFill>
              </a:rPr>
              <a:t> </a:t>
            </a:r>
            <a:r>
              <a:rPr lang="en-US" sz="3200" b="1" dirty="0" err="1">
                <a:solidFill>
                  <a:schemeClr val="bg1"/>
                </a:solidFill>
              </a:rPr>
              <a:t>đến</a:t>
            </a:r>
            <a:r>
              <a:rPr lang="en-US" sz="3200" b="1" dirty="0">
                <a:solidFill>
                  <a:schemeClr val="bg1"/>
                </a:solidFill>
              </a:rPr>
              <a:t> </a:t>
            </a:r>
            <a:r>
              <a:rPr lang="en-US" sz="3200" b="1" dirty="0" err="1">
                <a:solidFill>
                  <a:schemeClr val="bg1"/>
                </a:solidFill>
              </a:rPr>
              <a:t>Viêm</a:t>
            </a:r>
            <a:r>
              <a:rPr lang="en-US" sz="3200" b="1" dirty="0">
                <a:solidFill>
                  <a:schemeClr val="bg1"/>
                </a:solidFill>
              </a:rPr>
              <a:t> </a:t>
            </a:r>
            <a:r>
              <a:rPr lang="en-US" sz="3200" b="1" dirty="0" err="1">
                <a:solidFill>
                  <a:schemeClr val="bg1"/>
                </a:solidFill>
              </a:rPr>
              <a:t>gan</a:t>
            </a:r>
            <a:r>
              <a:rPr lang="en-US" sz="3200" b="1" dirty="0">
                <a:solidFill>
                  <a:schemeClr val="bg1"/>
                </a:solidFill>
              </a:rPr>
              <a:t> </a:t>
            </a:r>
            <a:r>
              <a:rPr lang="en-US" sz="3200" b="1" dirty="0" err="1">
                <a:solidFill>
                  <a:schemeClr val="bg1"/>
                </a:solidFill>
              </a:rPr>
              <a:t>toàn</a:t>
            </a:r>
            <a:r>
              <a:rPr lang="en-US" sz="3200" b="1" dirty="0">
                <a:solidFill>
                  <a:schemeClr val="bg1"/>
                </a:solidFill>
              </a:rPr>
              <a:t> </a:t>
            </a:r>
            <a:r>
              <a:rPr lang="en-US" sz="3200" b="1" dirty="0" err="1">
                <a:solidFill>
                  <a:schemeClr val="bg1"/>
                </a:solidFill>
              </a:rPr>
              <a:t>cầu</a:t>
            </a:r>
            <a:r>
              <a:rPr lang="en-US" sz="3200" b="1" dirty="0">
                <a:solidFill>
                  <a:schemeClr val="bg1"/>
                </a:solidFill>
              </a:rPr>
              <a:t> - WHO</a:t>
            </a:r>
            <a:endParaRPr lang="en-AU" sz="3200" b="1" dirty="0">
              <a:solidFill>
                <a:schemeClr val="bg1"/>
              </a:solidFill>
            </a:endParaRPr>
          </a:p>
        </p:txBody>
      </p:sp>
    </p:spTree>
    <p:extLst>
      <p:ext uri="{BB962C8B-B14F-4D97-AF65-F5344CB8AC3E}">
        <p14:creationId xmlns:p14="http://schemas.microsoft.com/office/powerpoint/2010/main" val="1607541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ChangeArrowheads="1"/>
          </p:cNvSpPr>
          <p:nvPr/>
        </p:nvSpPr>
        <p:spPr bwMode="auto">
          <a:xfrm>
            <a:off x="550068" y="5425781"/>
            <a:ext cx="8229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buClr>
                <a:schemeClr val="folHlink"/>
              </a:buClr>
              <a:buFont typeface="Arial" panose="020B0604020202020204" pitchFamily="34" charset="0"/>
              <a:buNone/>
            </a:pPr>
            <a:r>
              <a:rPr lang="en-US" altLang="en-US" sz="1400" dirty="0">
                <a:solidFill>
                  <a:srgbClr val="292934"/>
                </a:solidFill>
                <a:latin typeface="Arial" panose="020B0604020202020204" pitchFamily="34" charset="0"/>
                <a:cs typeface="Arial" panose="020B0604020202020204" pitchFamily="34" charset="0"/>
              </a:rPr>
              <a:t>Adapted from the US Food and Drug Administration, Antiviral Drugs Advisory Committee Meeting, </a:t>
            </a:r>
            <a:br>
              <a:rPr lang="en-US" altLang="en-US" sz="1400" dirty="0">
                <a:solidFill>
                  <a:srgbClr val="292934"/>
                </a:solidFill>
                <a:latin typeface="Arial" panose="020B0604020202020204" pitchFamily="34" charset="0"/>
                <a:cs typeface="Arial" panose="020B0604020202020204" pitchFamily="34" charset="0"/>
              </a:rPr>
            </a:br>
            <a:r>
              <a:rPr lang="en-US" altLang="en-US" sz="1400" dirty="0">
                <a:solidFill>
                  <a:srgbClr val="292934"/>
                </a:solidFill>
                <a:latin typeface="Arial" panose="020B0604020202020204" pitchFamily="34" charset="0"/>
                <a:cs typeface="Arial" panose="020B0604020202020204" pitchFamily="34" charset="0"/>
              </a:rPr>
              <a:t>April 27-28, 2011, Silver Spring, MD. </a:t>
            </a:r>
          </a:p>
        </p:txBody>
      </p:sp>
      <p:grpSp>
        <p:nvGrpSpPr>
          <p:cNvPr id="67" name="Group 66"/>
          <p:cNvGrpSpPr/>
          <p:nvPr/>
        </p:nvGrpSpPr>
        <p:grpSpPr>
          <a:xfrm>
            <a:off x="390525" y="1069128"/>
            <a:ext cx="8312150" cy="4408487"/>
            <a:chOff x="390525" y="1741488"/>
            <a:chExt cx="8312150" cy="4408487"/>
          </a:xfrm>
        </p:grpSpPr>
        <p:sp>
          <p:nvSpPr>
            <p:cNvPr id="4" name="Text Box 8"/>
            <p:cNvSpPr txBox="1">
              <a:spLocks noChangeArrowheads="1"/>
            </p:cNvSpPr>
            <p:nvPr/>
          </p:nvSpPr>
          <p:spPr bwMode="auto">
            <a:xfrm rot="16178650">
              <a:off x="-266700" y="3532188"/>
              <a:ext cx="1633537"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SVR (%)</a:t>
              </a:r>
            </a:p>
          </p:txBody>
        </p:sp>
        <p:sp>
          <p:nvSpPr>
            <p:cNvPr id="5" name="Text Box 12"/>
            <p:cNvSpPr txBox="1">
              <a:spLocks noChangeArrowheads="1"/>
            </p:cNvSpPr>
            <p:nvPr/>
          </p:nvSpPr>
          <p:spPr bwMode="auto">
            <a:xfrm>
              <a:off x="1243013" y="5475288"/>
              <a:ext cx="86042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IFN</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6 mos</a:t>
              </a:r>
            </a:p>
          </p:txBody>
        </p:sp>
        <p:sp>
          <p:nvSpPr>
            <p:cNvPr id="6" name="Text Box 15"/>
            <p:cNvSpPr txBox="1">
              <a:spLocks noChangeArrowheads="1"/>
            </p:cNvSpPr>
            <p:nvPr/>
          </p:nvSpPr>
          <p:spPr bwMode="auto">
            <a:xfrm>
              <a:off x="5829300" y="5459413"/>
              <a:ext cx="1106488"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sym typeface="Symbol" panose="05050102010706020507" pitchFamily="18" charset="2"/>
                </a:rPr>
                <a:t>PegIFN/ RBV </a:t>
              </a:r>
              <a:br>
                <a:rPr lang="en-US" altLang="en-US" sz="1400">
                  <a:solidFill>
                    <a:srgbClr val="292934"/>
                  </a:solidFill>
                  <a:latin typeface="Arial" panose="020B0604020202020204" pitchFamily="34" charset="0"/>
                  <a:cs typeface="Arial" panose="020B0604020202020204" pitchFamily="34" charset="0"/>
                  <a:sym typeface="Symbol" panose="05050102010706020507" pitchFamily="18" charset="2"/>
                </a:rPr>
              </a:br>
              <a:r>
                <a:rPr lang="en-US" altLang="en-US" sz="1400">
                  <a:solidFill>
                    <a:srgbClr val="292934"/>
                  </a:solidFill>
                  <a:latin typeface="Arial" panose="020B0604020202020204" pitchFamily="34" charset="0"/>
                  <a:cs typeface="Arial" panose="020B0604020202020204" pitchFamily="34" charset="0"/>
                  <a:sym typeface="Symbol" panose="05050102010706020507" pitchFamily="18" charset="2"/>
                </a:rPr>
                <a:t>12 mos</a:t>
              </a:r>
            </a:p>
          </p:txBody>
        </p:sp>
        <p:sp>
          <p:nvSpPr>
            <p:cNvPr id="7" name="Text Box 16"/>
            <p:cNvSpPr txBox="1">
              <a:spLocks noChangeArrowheads="1"/>
            </p:cNvSpPr>
            <p:nvPr/>
          </p:nvSpPr>
          <p:spPr bwMode="auto">
            <a:xfrm>
              <a:off x="2178050" y="5459413"/>
              <a:ext cx="8032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IFN</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12 mos</a:t>
              </a:r>
            </a:p>
          </p:txBody>
        </p:sp>
        <p:sp>
          <p:nvSpPr>
            <p:cNvPr id="8" name="Text Box 17"/>
            <p:cNvSpPr txBox="1">
              <a:spLocks noChangeArrowheads="1"/>
            </p:cNvSpPr>
            <p:nvPr/>
          </p:nvSpPr>
          <p:spPr bwMode="auto">
            <a:xfrm>
              <a:off x="3954463" y="5459413"/>
              <a:ext cx="10668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IFN/RBV</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12 mos</a:t>
              </a:r>
            </a:p>
          </p:txBody>
        </p:sp>
        <p:sp>
          <p:nvSpPr>
            <p:cNvPr id="9" name="Text Box 18"/>
            <p:cNvSpPr txBox="1">
              <a:spLocks noChangeArrowheads="1"/>
            </p:cNvSpPr>
            <p:nvPr/>
          </p:nvSpPr>
          <p:spPr bwMode="auto">
            <a:xfrm>
              <a:off x="5038725" y="5459413"/>
              <a:ext cx="80168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PegIFN</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12 mos</a:t>
              </a:r>
            </a:p>
          </p:txBody>
        </p:sp>
        <p:sp>
          <p:nvSpPr>
            <p:cNvPr id="10" name="Rectangle 13"/>
            <p:cNvSpPr>
              <a:spLocks noChangeArrowheads="1"/>
            </p:cNvSpPr>
            <p:nvPr/>
          </p:nvSpPr>
          <p:spPr bwMode="auto">
            <a:xfrm>
              <a:off x="4945063" y="2579688"/>
              <a:ext cx="6413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D2533C"/>
                  </a:solidFill>
                  <a:latin typeface="Arial" panose="020B0604020202020204" pitchFamily="34" charset="0"/>
                  <a:cs typeface="Arial" panose="020B0604020202020204" pitchFamily="34" charset="0"/>
                </a:rPr>
                <a:t>2001</a:t>
              </a:r>
            </a:p>
          </p:txBody>
        </p:sp>
        <p:sp>
          <p:nvSpPr>
            <p:cNvPr id="11" name="Line 14"/>
            <p:cNvSpPr>
              <a:spLocks noChangeShapeType="1"/>
            </p:cNvSpPr>
            <p:nvPr/>
          </p:nvSpPr>
          <p:spPr bwMode="auto">
            <a:xfrm flipV="1">
              <a:off x="2005013" y="3265488"/>
              <a:ext cx="1219200" cy="304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 name="Rectangle 15"/>
            <p:cNvSpPr>
              <a:spLocks noChangeArrowheads="1"/>
            </p:cNvSpPr>
            <p:nvPr/>
          </p:nvSpPr>
          <p:spPr bwMode="auto">
            <a:xfrm>
              <a:off x="3148013" y="3036888"/>
              <a:ext cx="6413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D2533C"/>
                  </a:solidFill>
                  <a:latin typeface="Arial" panose="020B0604020202020204" pitchFamily="34" charset="0"/>
                  <a:cs typeface="Arial" panose="020B0604020202020204" pitchFamily="34" charset="0"/>
                </a:rPr>
                <a:t>1998</a:t>
              </a:r>
            </a:p>
          </p:txBody>
        </p:sp>
        <p:sp>
          <p:nvSpPr>
            <p:cNvPr id="13" name="Rectangle 16"/>
            <p:cNvSpPr>
              <a:spLocks noChangeArrowheads="1"/>
            </p:cNvSpPr>
            <p:nvPr/>
          </p:nvSpPr>
          <p:spPr bwMode="auto">
            <a:xfrm>
              <a:off x="6992938" y="2046288"/>
              <a:ext cx="6254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D2533C"/>
                  </a:solidFill>
                  <a:latin typeface="Arial" panose="020B0604020202020204" pitchFamily="34" charset="0"/>
                  <a:cs typeface="Arial" panose="020B0604020202020204" pitchFamily="34" charset="0"/>
                </a:rPr>
                <a:t>2011</a:t>
              </a:r>
            </a:p>
          </p:txBody>
        </p:sp>
        <p:sp>
          <p:nvSpPr>
            <p:cNvPr id="14" name="Line 17"/>
            <p:cNvSpPr>
              <a:spLocks noChangeShapeType="1"/>
            </p:cNvSpPr>
            <p:nvPr/>
          </p:nvSpPr>
          <p:spPr bwMode="auto">
            <a:xfrm flipV="1">
              <a:off x="3757613" y="2808288"/>
              <a:ext cx="1219200" cy="304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Line 18"/>
            <p:cNvSpPr>
              <a:spLocks noChangeShapeType="1"/>
            </p:cNvSpPr>
            <p:nvPr/>
          </p:nvSpPr>
          <p:spPr bwMode="auto">
            <a:xfrm flipV="1">
              <a:off x="5510213" y="2274888"/>
              <a:ext cx="1524000" cy="381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Rectangle 19"/>
            <p:cNvSpPr>
              <a:spLocks noChangeArrowheads="1"/>
            </p:cNvSpPr>
            <p:nvPr/>
          </p:nvSpPr>
          <p:spPr bwMode="auto">
            <a:xfrm>
              <a:off x="1209675" y="2808288"/>
              <a:ext cx="1133475"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600" dirty="0">
                  <a:solidFill>
                    <a:srgbClr val="292934"/>
                  </a:solidFill>
                  <a:latin typeface="Arial" panose="020B0604020202020204" pitchFamily="34" charset="0"/>
                  <a:cs typeface="Arial" panose="020B0604020202020204" pitchFamily="34" charset="0"/>
                </a:rPr>
                <a:t>Standard</a:t>
              </a:r>
            </a:p>
            <a:p>
              <a:pPr eaLnBrk="1" hangingPunct="1">
                <a:lnSpc>
                  <a:spcPct val="90000"/>
                </a:lnSpc>
                <a:buClr>
                  <a:schemeClr val="folHlink"/>
                </a:buClr>
                <a:buFont typeface="Arial" panose="020B0604020202020204" pitchFamily="34" charset="0"/>
                <a:buNone/>
              </a:pPr>
              <a:r>
                <a:rPr lang="en-US" altLang="en-US" sz="1600" dirty="0">
                  <a:solidFill>
                    <a:srgbClr val="292934"/>
                  </a:solidFill>
                  <a:latin typeface="Arial" panose="020B0604020202020204" pitchFamily="34" charset="0"/>
                  <a:cs typeface="Arial" panose="020B0604020202020204" pitchFamily="34" charset="0"/>
                </a:rPr>
                <a:t>IFN</a:t>
              </a:r>
            </a:p>
          </p:txBody>
        </p:sp>
        <p:sp>
          <p:nvSpPr>
            <p:cNvPr id="17" name="Rectangle 20"/>
            <p:cNvSpPr>
              <a:spLocks noChangeArrowheads="1"/>
            </p:cNvSpPr>
            <p:nvPr/>
          </p:nvSpPr>
          <p:spPr bwMode="auto">
            <a:xfrm>
              <a:off x="3195638" y="2627313"/>
              <a:ext cx="604837"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solidFill>
                    <a:srgbClr val="FF0000"/>
                  </a:solidFill>
                  <a:latin typeface="Arial" panose="020B0604020202020204" pitchFamily="34" charset="0"/>
                  <a:cs typeface="Arial" panose="020B0604020202020204" pitchFamily="34" charset="0"/>
                </a:rPr>
                <a:t>RBV</a:t>
              </a:r>
            </a:p>
          </p:txBody>
        </p:sp>
        <p:sp>
          <p:nvSpPr>
            <p:cNvPr id="18" name="Rectangle 21"/>
            <p:cNvSpPr>
              <a:spLocks noChangeArrowheads="1"/>
            </p:cNvSpPr>
            <p:nvPr/>
          </p:nvSpPr>
          <p:spPr bwMode="auto">
            <a:xfrm>
              <a:off x="4784725" y="2198688"/>
              <a:ext cx="881063" cy="317500"/>
            </a:xfrm>
            <a:prstGeom prst="rect">
              <a:avLst/>
            </a:prstGeom>
            <a:noFill/>
            <a:ln>
              <a:noFill/>
            </a:ln>
            <a:extLst/>
          </p:spPr>
          <p:txBody>
            <a:bodyPr wrap="none">
              <a:spAutoFit/>
            </a:bodyPr>
            <a:lstStyle>
              <a:lvl1pPr>
                <a:lnSpc>
                  <a:spcPct val="90000"/>
                </a:lnSpc>
                <a:spcBef>
                  <a:spcPts val="1000"/>
                </a:spcBef>
                <a:spcAft>
                  <a:spcPts val="700"/>
                </a:spcAft>
                <a:buClr>
                  <a:srgbClr val="4FAD26"/>
                </a:buClr>
                <a:buFont typeface="Wingdings" pitchFamily="2" charset="2"/>
                <a:buChar char="§"/>
                <a:defRPr sz="2400">
                  <a:solidFill>
                    <a:srgbClr val="FEFDDE"/>
                  </a:solidFill>
                  <a:latin typeface="Arial" pitchFamily="34" charset="0"/>
                </a:defRPr>
              </a:lvl1pPr>
              <a:lvl2pPr marL="742950" indent="-285750">
                <a:lnSpc>
                  <a:spcPct val="90000"/>
                </a:lnSpc>
                <a:spcBef>
                  <a:spcPts val="1000"/>
                </a:spcBef>
                <a:spcAft>
                  <a:spcPts val="700"/>
                </a:spcAft>
                <a:buClr>
                  <a:srgbClr val="4FAD26"/>
                </a:buClr>
                <a:buFont typeface="Arial" pitchFamily="34" charset="0"/>
                <a:buChar char="–"/>
                <a:defRPr sz="2200">
                  <a:solidFill>
                    <a:srgbClr val="FEFDDE"/>
                  </a:solidFill>
                  <a:latin typeface="Arial" pitchFamily="34" charset="0"/>
                </a:defRPr>
              </a:lvl2pPr>
              <a:lvl3pPr marL="1143000" indent="-228600">
                <a:lnSpc>
                  <a:spcPct val="90000"/>
                </a:lnSpc>
                <a:spcBef>
                  <a:spcPts val="1000"/>
                </a:spcBef>
                <a:spcAft>
                  <a:spcPts val="700"/>
                </a:spcAft>
                <a:buClr>
                  <a:srgbClr val="4FAD26"/>
                </a:buClr>
                <a:buFont typeface="Arial" pitchFamily="34" charset="0"/>
                <a:buChar char="–"/>
                <a:defRPr sz="2000">
                  <a:solidFill>
                    <a:srgbClr val="FEFDDE"/>
                  </a:solidFill>
                  <a:latin typeface="Arial" pitchFamily="34" charset="0"/>
                </a:defRPr>
              </a:lvl3pPr>
              <a:lvl4pPr marL="1600200" indent="-228600">
                <a:lnSpc>
                  <a:spcPct val="90000"/>
                </a:lnSpc>
                <a:spcBef>
                  <a:spcPts val="1000"/>
                </a:spcBef>
                <a:spcAft>
                  <a:spcPts val="700"/>
                </a:spcAft>
                <a:buClr>
                  <a:srgbClr val="4FAD26"/>
                </a:buClr>
                <a:buFont typeface="Arial" pitchFamily="34" charset="0"/>
                <a:buChar char="–"/>
                <a:defRPr>
                  <a:solidFill>
                    <a:srgbClr val="FEFDDE"/>
                  </a:solidFill>
                  <a:latin typeface="Arial" pitchFamily="34" charset="0"/>
                </a:defRPr>
              </a:lvl4pPr>
              <a:lvl5pPr marL="2057400" indent="-228600">
                <a:lnSpc>
                  <a:spcPct val="90000"/>
                </a:lnSpc>
                <a:spcBef>
                  <a:spcPts val="1000"/>
                </a:spcBef>
                <a:spcAft>
                  <a:spcPts val="700"/>
                </a:spcAft>
                <a:buClr>
                  <a:srgbClr val="4FAD26"/>
                </a:buClr>
                <a:buFont typeface="Arial" pitchFamily="34" charset="0"/>
                <a:buChar char="–"/>
                <a:defRPr sz="1600">
                  <a:solidFill>
                    <a:srgbClr val="FEFDDE"/>
                  </a:solidFill>
                  <a:latin typeface="Arial" pitchFamily="34" charset="0"/>
                </a:defRPr>
              </a:lvl5pPr>
              <a:lvl6pPr marL="2514600" indent="-228600" eaLnBrk="0" fontAlgn="base" hangingPunct="0">
                <a:lnSpc>
                  <a:spcPct val="90000"/>
                </a:lnSpc>
                <a:spcBef>
                  <a:spcPts val="1000"/>
                </a:spcBef>
                <a:spcAft>
                  <a:spcPts val="700"/>
                </a:spcAft>
                <a:buClr>
                  <a:srgbClr val="4FAD26"/>
                </a:buClr>
                <a:buFont typeface="Arial" pitchFamily="34" charset="0"/>
                <a:buChar char="–"/>
                <a:defRPr sz="1600">
                  <a:solidFill>
                    <a:srgbClr val="FEFDDE"/>
                  </a:solidFill>
                  <a:latin typeface="Arial" pitchFamily="34" charset="0"/>
                </a:defRPr>
              </a:lvl6pPr>
              <a:lvl7pPr marL="2971800" indent="-228600" eaLnBrk="0" fontAlgn="base" hangingPunct="0">
                <a:lnSpc>
                  <a:spcPct val="90000"/>
                </a:lnSpc>
                <a:spcBef>
                  <a:spcPts val="1000"/>
                </a:spcBef>
                <a:spcAft>
                  <a:spcPts val="700"/>
                </a:spcAft>
                <a:buClr>
                  <a:srgbClr val="4FAD26"/>
                </a:buClr>
                <a:buFont typeface="Arial" pitchFamily="34" charset="0"/>
                <a:buChar char="–"/>
                <a:defRPr sz="1600">
                  <a:solidFill>
                    <a:srgbClr val="FEFDDE"/>
                  </a:solidFill>
                  <a:latin typeface="Arial" pitchFamily="34" charset="0"/>
                </a:defRPr>
              </a:lvl7pPr>
              <a:lvl8pPr marL="3429000" indent="-228600" eaLnBrk="0" fontAlgn="base" hangingPunct="0">
                <a:lnSpc>
                  <a:spcPct val="90000"/>
                </a:lnSpc>
                <a:spcBef>
                  <a:spcPts val="1000"/>
                </a:spcBef>
                <a:spcAft>
                  <a:spcPts val="700"/>
                </a:spcAft>
                <a:buClr>
                  <a:srgbClr val="4FAD26"/>
                </a:buClr>
                <a:buFont typeface="Arial" pitchFamily="34" charset="0"/>
                <a:buChar char="–"/>
                <a:defRPr sz="1600">
                  <a:solidFill>
                    <a:srgbClr val="FEFDDE"/>
                  </a:solidFill>
                  <a:latin typeface="Arial" pitchFamily="34" charset="0"/>
                </a:defRPr>
              </a:lvl8pPr>
              <a:lvl9pPr marL="3886200" indent="-228600" eaLnBrk="0" fontAlgn="base" hangingPunct="0">
                <a:lnSpc>
                  <a:spcPct val="90000"/>
                </a:lnSpc>
                <a:spcBef>
                  <a:spcPts val="1000"/>
                </a:spcBef>
                <a:spcAft>
                  <a:spcPts val="700"/>
                </a:spcAft>
                <a:buClr>
                  <a:srgbClr val="4FAD26"/>
                </a:buClr>
                <a:buFont typeface="Arial" pitchFamily="34" charset="0"/>
                <a:buChar char="–"/>
                <a:defRPr sz="1600">
                  <a:solidFill>
                    <a:srgbClr val="FEFDDE"/>
                  </a:solidFill>
                  <a:latin typeface="Arial" pitchFamily="34" charset="0"/>
                </a:defRPr>
              </a:lvl9pPr>
            </a:lstStyle>
            <a:p>
              <a:pPr>
                <a:spcBef>
                  <a:spcPct val="35000"/>
                </a:spcBef>
                <a:spcAft>
                  <a:spcPct val="25000"/>
                </a:spcAft>
                <a:buClr>
                  <a:schemeClr val="folHlink"/>
                </a:buClr>
                <a:buFont typeface="Arial" pitchFamily="34" charset="0"/>
                <a:buNone/>
                <a:defRPr/>
              </a:pPr>
              <a:r>
                <a:rPr lang="en-US" altLang="en-US" sz="1600" dirty="0" err="1">
                  <a:solidFill>
                    <a:schemeClr val="accent3"/>
                  </a:solidFill>
                  <a:ea typeface="ＭＳ Ｐゴシック" charset="0"/>
                  <a:cs typeface="Arial" pitchFamily="34" charset="0"/>
                </a:rPr>
                <a:t>PegIFN</a:t>
              </a:r>
              <a:endParaRPr lang="en-US" altLang="en-US" sz="1600" dirty="0">
                <a:solidFill>
                  <a:schemeClr val="accent3"/>
                </a:solidFill>
                <a:ea typeface="ＭＳ Ｐゴシック" charset="0"/>
                <a:cs typeface="Arial" pitchFamily="34" charset="0"/>
              </a:endParaRPr>
            </a:p>
          </p:txBody>
        </p:sp>
        <p:sp>
          <p:nvSpPr>
            <p:cNvPr id="19" name="Rectangle 22"/>
            <p:cNvSpPr>
              <a:spLocks noChangeArrowheads="1"/>
            </p:cNvSpPr>
            <p:nvPr/>
          </p:nvSpPr>
          <p:spPr bwMode="auto">
            <a:xfrm>
              <a:off x="1422400" y="3479800"/>
              <a:ext cx="6413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chemeClr val="bg1"/>
                  </a:solidFill>
                  <a:latin typeface="Arial" panose="020B0604020202020204" pitchFamily="34" charset="0"/>
                  <a:cs typeface="Arial" panose="020B0604020202020204" pitchFamily="34" charset="0"/>
                </a:rPr>
                <a:t>1991</a:t>
              </a:r>
            </a:p>
          </p:txBody>
        </p:sp>
        <p:sp>
          <p:nvSpPr>
            <p:cNvPr id="20" name="Rectangle 23"/>
            <p:cNvSpPr>
              <a:spLocks noChangeArrowheads="1"/>
            </p:cNvSpPr>
            <p:nvPr/>
          </p:nvSpPr>
          <p:spPr bwMode="auto">
            <a:xfrm>
              <a:off x="6954838" y="1741488"/>
              <a:ext cx="708025" cy="317500"/>
            </a:xfrm>
            <a:prstGeom prst="rect">
              <a:avLst/>
            </a:prstGeom>
            <a:noFill/>
            <a:ln>
              <a:noFill/>
            </a:ln>
            <a:extLst/>
          </p:spPr>
          <p:txBody>
            <a:bodyPr wrap="none">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lnSpc>
                  <a:spcPct val="90000"/>
                </a:lnSpc>
                <a:buClr>
                  <a:schemeClr val="folHlink"/>
                </a:buClr>
                <a:buFont typeface="Arial" pitchFamily="34" charset="0"/>
                <a:buNone/>
                <a:defRPr/>
              </a:pPr>
              <a:r>
                <a:rPr lang="en-US" altLang="en-US" sz="1600" dirty="0">
                  <a:effectLst>
                    <a:outerShdw blurRad="38100" dist="38100" dir="2700000" algn="tl">
                      <a:srgbClr val="C0C0C0"/>
                    </a:outerShdw>
                  </a:effectLst>
                  <a:latin typeface="Arial" pitchFamily="34" charset="0"/>
                  <a:cs typeface="Arial" pitchFamily="34" charset="0"/>
                </a:rPr>
                <a:t>DAAs</a:t>
              </a:r>
            </a:p>
          </p:txBody>
        </p:sp>
        <p:sp>
          <p:nvSpPr>
            <p:cNvPr id="21" name="Rectangle 24"/>
            <p:cNvSpPr>
              <a:spLocks noChangeArrowheads="1"/>
            </p:cNvSpPr>
            <p:nvPr/>
          </p:nvSpPr>
          <p:spPr bwMode="auto">
            <a:xfrm>
              <a:off x="6924675" y="5475288"/>
              <a:ext cx="8509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PegIFN/</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RBV/</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DAA</a:t>
              </a:r>
            </a:p>
          </p:txBody>
        </p:sp>
        <p:sp>
          <p:nvSpPr>
            <p:cNvPr id="22" name="Text Box 17"/>
            <p:cNvSpPr txBox="1">
              <a:spLocks noChangeArrowheads="1"/>
            </p:cNvSpPr>
            <p:nvPr/>
          </p:nvSpPr>
          <p:spPr bwMode="auto">
            <a:xfrm>
              <a:off x="3022600" y="5459413"/>
              <a:ext cx="10668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IFN/RBV</a:t>
              </a:r>
            </a:p>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6 mos</a:t>
              </a:r>
            </a:p>
          </p:txBody>
        </p:sp>
        <p:sp>
          <p:nvSpPr>
            <p:cNvPr id="23" name="Rectangle 6"/>
            <p:cNvSpPr>
              <a:spLocks noChangeArrowheads="1"/>
            </p:cNvSpPr>
            <p:nvPr/>
          </p:nvSpPr>
          <p:spPr bwMode="auto">
            <a:xfrm>
              <a:off x="1495425" y="5199063"/>
              <a:ext cx="381000" cy="209550"/>
            </a:xfrm>
            <a:prstGeom prst="rect">
              <a:avLst/>
            </a:prstGeom>
            <a:solidFill>
              <a:srgbClr val="5AAACE"/>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4" name="Rectangle 8"/>
            <p:cNvSpPr>
              <a:spLocks noChangeArrowheads="1"/>
            </p:cNvSpPr>
            <p:nvPr/>
          </p:nvSpPr>
          <p:spPr bwMode="auto">
            <a:xfrm>
              <a:off x="2428875" y="4875213"/>
              <a:ext cx="381000" cy="533400"/>
            </a:xfrm>
            <a:prstGeom prst="rect">
              <a:avLst/>
            </a:prstGeom>
            <a:solidFill>
              <a:srgbClr val="5AAACE"/>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5" name="Rectangle 10"/>
            <p:cNvSpPr>
              <a:spLocks noChangeArrowheads="1"/>
            </p:cNvSpPr>
            <p:nvPr/>
          </p:nvSpPr>
          <p:spPr bwMode="auto">
            <a:xfrm>
              <a:off x="3362325" y="4275138"/>
              <a:ext cx="381000" cy="1133475"/>
            </a:xfrm>
            <a:prstGeom prst="rect">
              <a:avLst/>
            </a:prstGeom>
            <a:solidFill>
              <a:srgbClr val="F6A108"/>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6" name="Rectangle 12"/>
            <p:cNvSpPr>
              <a:spLocks noChangeArrowheads="1"/>
            </p:cNvSpPr>
            <p:nvPr/>
          </p:nvSpPr>
          <p:spPr bwMode="auto">
            <a:xfrm>
              <a:off x="4295775" y="4008438"/>
              <a:ext cx="381000" cy="1400175"/>
            </a:xfrm>
            <a:prstGeom prst="rect">
              <a:avLst/>
            </a:prstGeom>
            <a:solidFill>
              <a:srgbClr val="F6A108"/>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7" name="Rectangle 14"/>
            <p:cNvSpPr>
              <a:spLocks noChangeArrowheads="1"/>
            </p:cNvSpPr>
            <p:nvPr/>
          </p:nvSpPr>
          <p:spPr bwMode="auto">
            <a:xfrm>
              <a:off x="5229225" y="4113213"/>
              <a:ext cx="390525" cy="1295400"/>
            </a:xfrm>
            <a:prstGeom prst="rect">
              <a:avLst/>
            </a:prstGeom>
            <a:solidFill>
              <a:srgbClr val="12AD2B"/>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8" name="Rectangle 16"/>
            <p:cNvSpPr>
              <a:spLocks noChangeArrowheads="1"/>
            </p:cNvSpPr>
            <p:nvPr/>
          </p:nvSpPr>
          <p:spPr bwMode="auto">
            <a:xfrm>
              <a:off x="6162675" y="3579813"/>
              <a:ext cx="390525" cy="1828800"/>
            </a:xfrm>
            <a:prstGeom prst="rect">
              <a:avLst/>
            </a:prstGeom>
            <a:solidFill>
              <a:srgbClr val="12AD2B"/>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29" name="Rectangle 18"/>
            <p:cNvSpPr>
              <a:spLocks noChangeArrowheads="1"/>
            </p:cNvSpPr>
            <p:nvPr/>
          </p:nvSpPr>
          <p:spPr bwMode="auto">
            <a:xfrm>
              <a:off x="7105650" y="3084513"/>
              <a:ext cx="381000" cy="2324100"/>
            </a:xfrm>
            <a:prstGeom prst="rect">
              <a:avLst/>
            </a:prstGeom>
            <a:solidFill>
              <a:srgbClr val="F8F45A"/>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30" name="Rectangle 24"/>
            <p:cNvSpPr>
              <a:spLocks noChangeArrowheads="1"/>
            </p:cNvSpPr>
            <p:nvPr/>
          </p:nvSpPr>
          <p:spPr bwMode="auto">
            <a:xfrm>
              <a:off x="1612900" y="4945063"/>
              <a:ext cx="1143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6</a:t>
              </a:r>
              <a:endParaRPr lang="en-US" altLang="en-US" sz="1800">
                <a:solidFill>
                  <a:srgbClr val="292934"/>
                </a:solidFill>
                <a:latin typeface="Arial" panose="020B0604020202020204" pitchFamily="34" charset="0"/>
                <a:cs typeface="Arial" panose="020B0604020202020204" pitchFamily="34" charset="0"/>
              </a:endParaRPr>
            </a:p>
          </p:txBody>
        </p:sp>
        <p:sp>
          <p:nvSpPr>
            <p:cNvPr id="31" name="Rectangle 25"/>
            <p:cNvSpPr>
              <a:spLocks noChangeArrowheads="1"/>
            </p:cNvSpPr>
            <p:nvPr/>
          </p:nvSpPr>
          <p:spPr bwMode="auto">
            <a:xfrm>
              <a:off x="2490788" y="4595813"/>
              <a:ext cx="2286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16</a:t>
              </a:r>
              <a:endParaRPr lang="en-US" altLang="en-US" sz="1800">
                <a:solidFill>
                  <a:srgbClr val="292934"/>
                </a:solidFill>
                <a:latin typeface="Arial" panose="020B0604020202020204" pitchFamily="34" charset="0"/>
                <a:cs typeface="Arial" panose="020B0604020202020204" pitchFamily="34" charset="0"/>
              </a:endParaRPr>
            </a:p>
          </p:txBody>
        </p:sp>
        <p:sp>
          <p:nvSpPr>
            <p:cNvPr id="32" name="Rectangle 26"/>
            <p:cNvSpPr>
              <a:spLocks noChangeArrowheads="1"/>
            </p:cNvSpPr>
            <p:nvPr/>
          </p:nvSpPr>
          <p:spPr bwMode="auto">
            <a:xfrm>
              <a:off x="3425825" y="3998913"/>
              <a:ext cx="2286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34</a:t>
              </a:r>
              <a:endParaRPr lang="en-US" altLang="en-US" sz="1800">
                <a:solidFill>
                  <a:srgbClr val="292934"/>
                </a:solidFill>
                <a:latin typeface="Arial" panose="020B0604020202020204" pitchFamily="34" charset="0"/>
                <a:cs typeface="Arial" panose="020B0604020202020204" pitchFamily="34" charset="0"/>
              </a:endParaRPr>
            </a:p>
          </p:txBody>
        </p:sp>
        <p:sp>
          <p:nvSpPr>
            <p:cNvPr id="33" name="Rectangle 27"/>
            <p:cNvSpPr>
              <a:spLocks noChangeArrowheads="1"/>
            </p:cNvSpPr>
            <p:nvPr/>
          </p:nvSpPr>
          <p:spPr bwMode="auto">
            <a:xfrm>
              <a:off x="4360863" y="3733800"/>
              <a:ext cx="2286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42</a:t>
              </a:r>
              <a:endParaRPr lang="en-US" altLang="en-US" sz="1800">
                <a:solidFill>
                  <a:srgbClr val="292934"/>
                </a:solidFill>
                <a:latin typeface="Arial" panose="020B0604020202020204" pitchFamily="34" charset="0"/>
                <a:cs typeface="Arial" panose="020B0604020202020204" pitchFamily="34" charset="0"/>
              </a:endParaRPr>
            </a:p>
          </p:txBody>
        </p:sp>
        <p:sp>
          <p:nvSpPr>
            <p:cNvPr id="34" name="Rectangle 28"/>
            <p:cNvSpPr>
              <a:spLocks noChangeArrowheads="1"/>
            </p:cNvSpPr>
            <p:nvPr/>
          </p:nvSpPr>
          <p:spPr bwMode="auto">
            <a:xfrm>
              <a:off x="5295900" y="3833813"/>
              <a:ext cx="2286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39</a:t>
              </a:r>
              <a:endParaRPr lang="en-US" altLang="en-US" sz="1800">
                <a:solidFill>
                  <a:srgbClr val="292934"/>
                </a:solidFill>
                <a:latin typeface="Arial" panose="020B0604020202020204" pitchFamily="34" charset="0"/>
                <a:cs typeface="Arial" panose="020B0604020202020204" pitchFamily="34" charset="0"/>
              </a:endParaRPr>
            </a:p>
          </p:txBody>
        </p:sp>
        <p:sp>
          <p:nvSpPr>
            <p:cNvPr id="35" name="Rectangle 29"/>
            <p:cNvSpPr>
              <a:spLocks noChangeArrowheads="1"/>
            </p:cNvSpPr>
            <p:nvPr/>
          </p:nvSpPr>
          <p:spPr bwMode="auto">
            <a:xfrm>
              <a:off x="6230938" y="3303588"/>
              <a:ext cx="2286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55</a:t>
              </a:r>
              <a:endParaRPr lang="en-US" altLang="en-US" sz="1800">
                <a:solidFill>
                  <a:srgbClr val="292934"/>
                </a:solidFill>
                <a:latin typeface="Arial" panose="020B0604020202020204" pitchFamily="34" charset="0"/>
                <a:cs typeface="Arial" panose="020B0604020202020204" pitchFamily="34" charset="0"/>
              </a:endParaRPr>
            </a:p>
          </p:txBody>
        </p:sp>
        <p:sp>
          <p:nvSpPr>
            <p:cNvPr id="36" name="Rectangle 30"/>
            <p:cNvSpPr>
              <a:spLocks noChangeArrowheads="1"/>
            </p:cNvSpPr>
            <p:nvPr/>
          </p:nvSpPr>
          <p:spPr bwMode="auto">
            <a:xfrm>
              <a:off x="7129463" y="2851150"/>
              <a:ext cx="34766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292934"/>
                  </a:solidFill>
                  <a:latin typeface="Arial" panose="020B0604020202020204" pitchFamily="34" charset="0"/>
                  <a:cs typeface="Arial" panose="020B0604020202020204" pitchFamily="34" charset="0"/>
                </a:rPr>
                <a:t>70+</a:t>
              </a:r>
              <a:endParaRPr lang="en-US" altLang="en-US" sz="1800">
                <a:solidFill>
                  <a:srgbClr val="292934"/>
                </a:solidFill>
                <a:latin typeface="Arial" panose="020B0604020202020204" pitchFamily="34" charset="0"/>
                <a:cs typeface="Arial" panose="020B0604020202020204" pitchFamily="34" charset="0"/>
              </a:endParaRPr>
            </a:p>
          </p:txBody>
        </p:sp>
        <p:sp>
          <p:nvSpPr>
            <p:cNvPr id="37" name="Rectangle 31"/>
            <p:cNvSpPr>
              <a:spLocks noChangeArrowheads="1"/>
            </p:cNvSpPr>
            <p:nvPr/>
          </p:nvSpPr>
          <p:spPr bwMode="auto">
            <a:xfrm>
              <a:off x="984250" y="5294313"/>
              <a:ext cx="114300"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0</a:t>
              </a:r>
            </a:p>
          </p:txBody>
        </p:sp>
        <p:sp>
          <p:nvSpPr>
            <p:cNvPr id="38" name="Rectangle 32"/>
            <p:cNvSpPr>
              <a:spLocks noChangeArrowheads="1"/>
            </p:cNvSpPr>
            <p:nvPr/>
          </p:nvSpPr>
          <p:spPr bwMode="auto">
            <a:xfrm>
              <a:off x="871538" y="4630738"/>
              <a:ext cx="2270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20</a:t>
              </a:r>
            </a:p>
          </p:txBody>
        </p:sp>
        <p:sp>
          <p:nvSpPr>
            <p:cNvPr id="39" name="Rectangle 33"/>
            <p:cNvSpPr>
              <a:spLocks noChangeArrowheads="1"/>
            </p:cNvSpPr>
            <p:nvPr/>
          </p:nvSpPr>
          <p:spPr bwMode="auto">
            <a:xfrm>
              <a:off x="871538" y="3968750"/>
              <a:ext cx="2270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40</a:t>
              </a:r>
            </a:p>
          </p:txBody>
        </p:sp>
        <p:sp>
          <p:nvSpPr>
            <p:cNvPr id="40" name="Rectangle 34"/>
            <p:cNvSpPr>
              <a:spLocks noChangeArrowheads="1"/>
            </p:cNvSpPr>
            <p:nvPr/>
          </p:nvSpPr>
          <p:spPr bwMode="auto">
            <a:xfrm>
              <a:off x="871538" y="3305175"/>
              <a:ext cx="2270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60</a:t>
              </a:r>
            </a:p>
          </p:txBody>
        </p:sp>
        <p:sp>
          <p:nvSpPr>
            <p:cNvPr id="41" name="Rectangle 35"/>
            <p:cNvSpPr>
              <a:spLocks noChangeArrowheads="1"/>
            </p:cNvSpPr>
            <p:nvPr/>
          </p:nvSpPr>
          <p:spPr bwMode="auto">
            <a:xfrm>
              <a:off x="871538" y="2643188"/>
              <a:ext cx="2270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80</a:t>
              </a:r>
            </a:p>
          </p:txBody>
        </p:sp>
        <p:sp>
          <p:nvSpPr>
            <p:cNvPr id="42" name="Rectangle 36"/>
            <p:cNvSpPr>
              <a:spLocks noChangeArrowheads="1"/>
            </p:cNvSpPr>
            <p:nvPr/>
          </p:nvSpPr>
          <p:spPr bwMode="auto">
            <a:xfrm>
              <a:off x="757238" y="1979613"/>
              <a:ext cx="34131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latin typeface="Arial" panose="020B0604020202020204" pitchFamily="34" charset="0"/>
                  <a:cs typeface="Arial" panose="020B0604020202020204" pitchFamily="34" charset="0"/>
                </a:rPr>
                <a:t>100</a:t>
              </a:r>
            </a:p>
          </p:txBody>
        </p:sp>
        <p:cxnSp>
          <p:nvCxnSpPr>
            <p:cNvPr id="43" name="Straight Connector 49"/>
            <p:cNvCxnSpPr>
              <a:cxnSpLocks noChangeShapeType="1"/>
            </p:cNvCxnSpPr>
            <p:nvPr/>
          </p:nvCxnSpPr>
          <p:spPr bwMode="auto">
            <a:xfrm flipH="1" flipV="1">
              <a:off x="1212850" y="2079625"/>
              <a:ext cx="0" cy="3319463"/>
            </a:xfrm>
            <a:prstGeom prst="line">
              <a:avLst/>
            </a:prstGeom>
            <a:noFill/>
            <a:ln w="25400">
              <a:solidFill>
                <a:srgbClr val="79463D"/>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Connector 51"/>
            <p:cNvCxnSpPr>
              <a:cxnSpLocks noChangeShapeType="1"/>
            </p:cNvCxnSpPr>
            <p:nvPr/>
          </p:nvCxnSpPr>
          <p:spPr bwMode="auto">
            <a:xfrm flipV="1">
              <a:off x="1147763" y="2097088"/>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45" name="Straight Connector 52"/>
            <p:cNvCxnSpPr>
              <a:cxnSpLocks noChangeShapeType="1"/>
            </p:cNvCxnSpPr>
            <p:nvPr/>
          </p:nvCxnSpPr>
          <p:spPr bwMode="auto">
            <a:xfrm flipV="1">
              <a:off x="1147763" y="2743200"/>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46" name="Straight Connector 53"/>
            <p:cNvCxnSpPr>
              <a:cxnSpLocks noChangeShapeType="1"/>
            </p:cNvCxnSpPr>
            <p:nvPr/>
          </p:nvCxnSpPr>
          <p:spPr bwMode="auto">
            <a:xfrm flipV="1">
              <a:off x="1147763" y="3405188"/>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47" name="Straight Connector 54"/>
            <p:cNvCxnSpPr>
              <a:cxnSpLocks noChangeShapeType="1"/>
            </p:cNvCxnSpPr>
            <p:nvPr/>
          </p:nvCxnSpPr>
          <p:spPr bwMode="auto">
            <a:xfrm flipV="1">
              <a:off x="1147763" y="4068763"/>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48" name="Straight Connector 55"/>
            <p:cNvCxnSpPr>
              <a:cxnSpLocks noChangeShapeType="1"/>
            </p:cNvCxnSpPr>
            <p:nvPr/>
          </p:nvCxnSpPr>
          <p:spPr bwMode="auto">
            <a:xfrm flipV="1">
              <a:off x="1147763" y="4745038"/>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49" name="Straight Connector 56"/>
            <p:cNvCxnSpPr>
              <a:cxnSpLocks noChangeShapeType="1"/>
            </p:cNvCxnSpPr>
            <p:nvPr/>
          </p:nvCxnSpPr>
          <p:spPr bwMode="auto">
            <a:xfrm flipV="1">
              <a:off x="1147763" y="5391150"/>
              <a:ext cx="635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0" name="Straight Connector 57"/>
            <p:cNvCxnSpPr>
              <a:cxnSpLocks noChangeShapeType="1"/>
            </p:cNvCxnSpPr>
            <p:nvPr/>
          </p:nvCxnSpPr>
          <p:spPr bwMode="auto">
            <a:xfrm rot="5400000" flipV="1">
              <a:off x="1180306"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1" name="Straight Connector 58"/>
            <p:cNvCxnSpPr>
              <a:cxnSpLocks noChangeShapeType="1"/>
            </p:cNvCxnSpPr>
            <p:nvPr/>
          </p:nvCxnSpPr>
          <p:spPr bwMode="auto">
            <a:xfrm rot="5400000" flipV="1">
              <a:off x="2069306"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2" name="Straight Connector 59"/>
            <p:cNvCxnSpPr>
              <a:cxnSpLocks noChangeShapeType="1"/>
            </p:cNvCxnSpPr>
            <p:nvPr/>
          </p:nvCxnSpPr>
          <p:spPr bwMode="auto">
            <a:xfrm rot="5400000" flipV="1">
              <a:off x="3048794"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3" name="Straight Connector 60"/>
            <p:cNvCxnSpPr>
              <a:cxnSpLocks noChangeShapeType="1"/>
            </p:cNvCxnSpPr>
            <p:nvPr/>
          </p:nvCxnSpPr>
          <p:spPr bwMode="auto">
            <a:xfrm rot="5400000" flipV="1">
              <a:off x="3988594"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4" name="Straight Connector 61"/>
            <p:cNvCxnSpPr>
              <a:cxnSpLocks noChangeShapeType="1"/>
            </p:cNvCxnSpPr>
            <p:nvPr/>
          </p:nvCxnSpPr>
          <p:spPr bwMode="auto">
            <a:xfrm rot="5400000" flipV="1">
              <a:off x="4907756"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5" name="Straight Connector 62"/>
            <p:cNvCxnSpPr>
              <a:cxnSpLocks noChangeShapeType="1"/>
            </p:cNvCxnSpPr>
            <p:nvPr/>
          </p:nvCxnSpPr>
          <p:spPr bwMode="auto">
            <a:xfrm rot="5400000" flipV="1">
              <a:off x="5857081"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6" name="Straight Connector 63"/>
            <p:cNvCxnSpPr>
              <a:cxnSpLocks noChangeShapeType="1"/>
            </p:cNvCxnSpPr>
            <p:nvPr/>
          </p:nvCxnSpPr>
          <p:spPr bwMode="auto">
            <a:xfrm rot="5400000" flipV="1">
              <a:off x="6796881"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7" name="Straight Connector 64"/>
            <p:cNvCxnSpPr>
              <a:cxnSpLocks noChangeShapeType="1"/>
            </p:cNvCxnSpPr>
            <p:nvPr/>
          </p:nvCxnSpPr>
          <p:spPr bwMode="auto">
            <a:xfrm rot="5400000" flipV="1">
              <a:off x="7723981" y="5430044"/>
              <a:ext cx="650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8" name="Straight Connector 64"/>
            <p:cNvCxnSpPr>
              <a:cxnSpLocks noChangeShapeType="1"/>
            </p:cNvCxnSpPr>
            <p:nvPr/>
          </p:nvCxnSpPr>
          <p:spPr bwMode="auto">
            <a:xfrm rot="5400000" flipV="1">
              <a:off x="8657431" y="5434807"/>
              <a:ext cx="6508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sp>
          <p:nvSpPr>
            <p:cNvPr id="59" name="Rectangle 24"/>
            <p:cNvSpPr>
              <a:spLocks noChangeArrowheads="1"/>
            </p:cNvSpPr>
            <p:nvPr/>
          </p:nvSpPr>
          <p:spPr bwMode="auto">
            <a:xfrm>
              <a:off x="7753350" y="5451475"/>
              <a:ext cx="94297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buClr>
                  <a:schemeClr val="folHlink"/>
                </a:buClr>
                <a:buFont typeface="Arial" panose="020B0604020202020204" pitchFamily="34" charset="0"/>
                <a:buNone/>
              </a:pPr>
              <a:r>
                <a:rPr lang="en-US" altLang="en-US" sz="1400">
                  <a:solidFill>
                    <a:srgbClr val="292934"/>
                  </a:solidFill>
                  <a:latin typeface="Arial" panose="020B0604020202020204" pitchFamily="34" charset="0"/>
                  <a:cs typeface="Arial" panose="020B0604020202020204" pitchFamily="34" charset="0"/>
                </a:rPr>
                <a:t>DAA </a:t>
              </a:r>
              <a:br>
                <a:rPr lang="en-US" altLang="en-US" sz="1400">
                  <a:solidFill>
                    <a:srgbClr val="292934"/>
                  </a:solidFill>
                  <a:latin typeface="Arial" panose="020B0604020202020204" pitchFamily="34" charset="0"/>
                  <a:cs typeface="Arial" panose="020B0604020202020204" pitchFamily="34" charset="0"/>
                </a:rPr>
              </a:br>
              <a:r>
                <a:rPr lang="en-US" altLang="en-US" sz="1400">
                  <a:solidFill>
                    <a:srgbClr val="292934"/>
                  </a:solidFill>
                  <a:latin typeface="Arial" panose="020B0604020202020204" pitchFamily="34" charset="0"/>
                  <a:cs typeface="Arial" panose="020B0604020202020204" pitchFamily="34" charset="0"/>
                </a:rPr>
                <a:t>+ RBV </a:t>
              </a:r>
              <a:br>
                <a:rPr lang="en-US" altLang="en-US" sz="1400">
                  <a:solidFill>
                    <a:srgbClr val="292934"/>
                  </a:solidFill>
                  <a:latin typeface="Arial" panose="020B0604020202020204" pitchFamily="34" charset="0"/>
                  <a:cs typeface="Arial" panose="020B0604020202020204" pitchFamily="34" charset="0"/>
                </a:rPr>
              </a:br>
              <a:r>
                <a:rPr lang="en-US" altLang="en-US" sz="1400">
                  <a:solidFill>
                    <a:srgbClr val="292934"/>
                  </a:solidFill>
                  <a:latin typeface="Arial" panose="020B0604020202020204" pitchFamily="34" charset="0"/>
                  <a:cs typeface="Arial" panose="020B0604020202020204" pitchFamily="34" charset="0"/>
                </a:rPr>
                <a:t>± PegIFN</a:t>
              </a:r>
            </a:p>
          </p:txBody>
        </p:sp>
        <p:sp>
          <p:nvSpPr>
            <p:cNvPr id="60" name="Rectangle 18"/>
            <p:cNvSpPr>
              <a:spLocks noChangeArrowheads="1"/>
            </p:cNvSpPr>
            <p:nvPr/>
          </p:nvSpPr>
          <p:spPr bwMode="auto">
            <a:xfrm>
              <a:off x="7980363" y="2408238"/>
              <a:ext cx="381000" cy="2976562"/>
            </a:xfrm>
            <a:prstGeom prst="rect">
              <a:avLst/>
            </a:prstGeom>
            <a:solidFill>
              <a:srgbClr val="F8F45A"/>
            </a:solidFill>
            <a:ln w="9525">
              <a:solidFill>
                <a:schemeClr val="bg1"/>
              </a:solidFill>
              <a:miter lim="800000"/>
              <a:headEnd/>
              <a:tailEnd/>
            </a:ln>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endParaRPr lang="en-GB" altLang="en-US" sz="1800">
                <a:latin typeface="Arial" panose="020B0604020202020204" pitchFamily="34" charset="0"/>
                <a:cs typeface="Arial" panose="020B0604020202020204" pitchFamily="34" charset="0"/>
              </a:endParaRPr>
            </a:p>
          </p:txBody>
        </p:sp>
        <p:sp>
          <p:nvSpPr>
            <p:cNvPr id="61" name="Rectangle 30"/>
            <p:cNvSpPr>
              <a:spLocks noChangeArrowheads="1"/>
            </p:cNvSpPr>
            <p:nvPr/>
          </p:nvSpPr>
          <p:spPr bwMode="auto">
            <a:xfrm>
              <a:off x="7983538" y="2178050"/>
              <a:ext cx="347662"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dirty="0">
                  <a:solidFill>
                    <a:srgbClr val="292934"/>
                  </a:solidFill>
                  <a:latin typeface="Arial" panose="020B0604020202020204" pitchFamily="34" charset="0"/>
                  <a:cs typeface="Arial" panose="020B0604020202020204" pitchFamily="34" charset="0"/>
                </a:rPr>
                <a:t>90+</a:t>
              </a:r>
              <a:endParaRPr lang="en-US" altLang="en-US" sz="1800" dirty="0">
                <a:solidFill>
                  <a:srgbClr val="292934"/>
                </a:solidFill>
                <a:latin typeface="Arial" panose="020B0604020202020204" pitchFamily="34" charset="0"/>
                <a:cs typeface="Arial" panose="020B0604020202020204" pitchFamily="34" charset="0"/>
              </a:endParaRPr>
            </a:p>
          </p:txBody>
        </p:sp>
        <p:cxnSp>
          <p:nvCxnSpPr>
            <p:cNvPr id="62" name="Straight Connector 47"/>
            <p:cNvCxnSpPr>
              <a:cxnSpLocks noChangeShapeType="1"/>
            </p:cNvCxnSpPr>
            <p:nvPr/>
          </p:nvCxnSpPr>
          <p:spPr bwMode="auto">
            <a:xfrm flipV="1">
              <a:off x="1204913" y="5391150"/>
              <a:ext cx="7497762" cy="0"/>
            </a:xfrm>
            <a:prstGeom prst="line">
              <a:avLst/>
            </a:prstGeom>
            <a:noFill/>
            <a:ln w="25400">
              <a:solidFill>
                <a:srgbClr val="79463D"/>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63" name="Rectangle 16"/>
            <p:cNvSpPr>
              <a:spLocks noChangeArrowheads="1"/>
            </p:cNvSpPr>
            <p:nvPr/>
          </p:nvSpPr>
          <p:spPr bwMode="auto">
            <a:xfrm>
              <a:off x="7905750" y="1785938"/>
              <a:ext cx="63976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lnSpc>
                  <a:spcPct val="90000"/>
                </a:lnSpc>
                <a:spcBef>
                  <a:spcPct val="35000"/>
                </a:spcBef>
                <a:spcAft>
                  <a:spcPct val="25000"/>
                </a:spcAft>
                <a:buClr>
                  <a:schemeClr val="folHlink"/>
                </a:buClr>
                <a:buFont typeface="Arial" panose="020B0604020202020204" pitchFamily="34" charset="0"/>
                <a:buNone/>
              </a:pPr>
              <a:r>
                <a:rPr lang="en-US" altLang="en-US" sz="1600">
                  <a:solidFill>
                    <a:srgbClr val="D2533C"/>
                  </a:solidFill>
                  <a:latin typeface="Arial" panose="020B0604020202020204" pitchFamily="34" charset="0"/>
                  <a:cs typeface="Arial" panose="020B0604020202020204" pitchFamily="34" charset="0"/>
                </a:rPr>
                <a:t>2014</a:t>
              </a:r>
            </a:p>
          </p:txBody>
        </p:sp>
        <p:sp>
          <p:nvSpPr>
            <p:cNvPr id="64" name="Line 18"/>
            <p:cNvSpPr>
              <a:spLocks noChangeShapeType="1"/>
            </p:cNvSpPr>
            <p:nvPr/>
          </p:nvSpPr>
          <p:spPr bwMode="auto">
            <a:xfrm flipV="1">
              <a:off x="7540625" y="2000250"/>
              <a:ext cx="427038" cy="13811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66" name="Title 1"/>
          <p:cNvSpPr txBox="1">
            <a:spLocks/>
          </p:cNvSpPr>
          <p:nvPr/>
        </p:nvSpPr>
        <p:spPr>
          <a:xfrm>
            <a:off x="1181621" y="193630"/>
            <a:ext cx="7860095" cy="64904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err="1">
                <a:solidFill>
                  <a:schemeClr val="bg1"/>
                </a:solidFill>
              </a:rPr>
              <a:t>Những</a:t>
            </a:r>
            <a:r>
              <a:rPr lang="en-US" sz="3200" b="1" dirty="0">
                <a:solidFill>
                  <a:schemeClr val="bg1"/>
                </a:solidFill>
              </a:rPr>
              <a:t> </a:t>
            </a:r>
            <a:r>
              <a:rPr lang="en-US" sz="3200" b="1" dirty="0" err="1">
                <a:solidFill>
                  <a:schemeClr val="bg1"/>
                </a:solidFill>
              </a:rPr>
              <a:t>tiến</a:t>
            </a:r>
            <a:r>
              <a:rPr lang="en-US" sz="3200" b="1" dirty="0">
                <a:solidFill>
                  <a:schemeClr val="bg1"/>
                </a:solidFill>
              </a:rPr>
              <a:t> </a:t>
            </a:r>
            <a:r>
              <a:rPr lang="en-US" sz="3200" b="1" dirty="0" err="1">
                <a:solidFill>
                  <a:schemeClr val="bg1"/>
                </a:solidFill>
              </a:rPr>
              <a:t>bộ</a:t>
            </a:r>
            <a:r>
              <a:rPr lang="en-US" sz="3200" b="1" dirty="0">
                <a:solidFill>
                  <a:schemeClr val="bg1"/>
                </a:solidFill>
              </a:rPr>
              <a:t> </a:t>
            </a:r>
            <a:r>
              <a:rPr lang="en-US" sz="3200" b="1" dirty="0" err="1">
                <a:solidFill>
                  <a:schemeClr val="bg1"/>
                </a:solidFill>
              </a:rPr>
              <a:t>trong</a:t>
            </a:r>
            <a:r>
              <a:rPr lang="en-US" sz="3200" b="1" dirty="0">
                <a:solidFill>
                  <a:schemeClr val="bg1"/>
                </a:solidFill>
              </a:rPr>
              <a:t> </a:t>
            </a:r>
            <a:r>
              <a:rPr lang="en-US" sz="3200" b="1" dirty="0" err="1">
                <a:solidFill>
                  <a:schemeClr val="bg1"/>
                </a:solidFill>
              </a:rPr>
              <a:t>điều</a:t>
            </a:r>
            <a:r>
              <a:rPr lang="en-US" sz="3200" b="1" dirty="0">
                <a:solidFill>
                  <a:schemeClr val="bg1"/>
                </a:solidFill>
              </a:rPr>
              <a:t> </a:t>
            </a:r>
            <a:r>
              <a:rPr lang="en-US" sz="3200" b="1" dirty="0" err="1">
                <a:solidFill>
                  <a:schemeClr val="bg1"/>
                </a:solidFill>
              </a:rPr>
              <a:t>trị</a:t>
            </a:r>
            <a:r>
              <a:rPr lang="en-US" sz="3200" b="1" dirty="0">
                <a:solidFill>
                  <a:schemeClr val="bg1"/>
                </a:solidFill>
              </a:rPr>
              <a:t> HCV</a:t>
            </a:r>
            <a:endParaRPr lang="en-AU" sz="3200" b="1" dirty="0">
              <a:solidFill>
                <a:schemeClr val="bg1"/>
              </a:solidFill>
            </a:endParaRPr>
          </a:p>
        </p:txBody>
      </p:sp>
      <p:sp>
        <p:nvSpPr>
          <p:cNvPr id="68" name="Rectangle 6"/>
          <p:cNvSpPr>
            <a:spLocks noChangeArrowheads="1"/>
          </p:cNvSpPr>
          <p:nvPr/>
        </p:nvSpPr>
        <p:spPr bwMode="auto">
          <a:xfrm>
            <a:off x="549508" y="5930912"/>
            <a:ext cx="8229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buClr>
                <a:schemeClr val="folHlink"/>
              </a:buClr>
              <a:buFont typeface="Arial" panose="020B0604020202020204" pitchFamily="34" charset="0"/>
              <a:buNone/>
            </a:pPr>
            <a:r>
              <a:rPr lang="en-US" altLang="en-US" sz="1600" b="1" i="1" dirty="0" err="1">
                <a:solidFill>
                  <a:srgbClr val="292934"/>
                </a:solidFill>
                <a:latin typeface="Arial" panose="020B0604020202020204" pitchFamily="34" charset="0"/>
                <a:cs typeface="Arial" panose="020B0604020202020204" pitchFamily="34" charset="0"/>
              </a:rPr>
              <a:t>Tại</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Việt</a:t>
            </a:r>
            <a:r>
              <a:rPr lang="en-US" altLang="en-US" sz="1600" b="1" i="1" dirty="0">
                <a:solidFill>
                  <a:srgbClr val="292934"/>
                </a:solidFill>
                <a:latin typeface="Arial" panose="020B0604020202020204" pitchFamily="34" charset="0"/>
                <a:cs typeface="Arial" panose="020B0604020202020204" pitchFamily="34" charset="0"/>
              </a:rPr>
              <a:t> Nam, </a:t>
            </a:r>
            <a:r>
              <a:rPr lang="en-US" altLang="en-US" sz="1600" b="1" i="1" dirty="0" err="1">
                <a:solidFill>
                  <a:srgbClr val="292934"/>
                </a:solidFill>
                <a:latin typeface="Arial" panose="020B0604020202020204" pitchFamily="34" charset="0"/>
                <a:cs typeface="Arial" panose="020B0604020202020204" pitchFamily="34" charset="0"/>
              </a:rPr>
              <a:t>ngày</a:t>
            </a:r>
            <a:r>
              <a:rPr lang="en-US" altLang="en-US" sz="1600" b="1" i="1" dirty="0">
                <a:solidFill>
                  <a:srgbClr val="292934"/>
                </a:solidFill>
                <a:latin typeface="Arial" panose="020B0604020202020204" pitchFamily="34" charset="0"/>
                <a:cs typeface="Arial" panose="020B0604020202020204" pitchFamily="34" charset="0"/>
              </a:rPr>
              <a:t> 20/9/2016 </a:t>
            </a:r>
            <a:r>
              <a:rPr lang="en-US" altLang="en-US" sz="1600" b="1" i="1" dirty="0" err="1">
                <a:solidFill>
                  <a:srgbClr val="292934"/>
                </a:solidFill>
                <a:latin typeface="Arial" panose="020B0604020202020204" pitchFamily="34" charset="0"/>
                <a:cs typeface="Arial" panose="020B0604020202020204" pitchFamily="34" charset="0"/>
              </a:rPr>
              <a:t>Bộ</a:t>
            </a:r>
            <a:r>
              <a:rPr lang="en-US" altLang="en-US" sz="1600" b="1" i="1" dirty="0">
                <a:solidFill>
                  <a:srgbClr val="292934"/>
                </a:solidFill>
                <a:latin typeface="Arial" panose="020B0604020202020204" pitchFamily="34" charset="0"/>
                <a:cs typeface="Arial" panose="020B0604020202020204" pitchFamily="34" charset="0"/>
              </a:rPr>
              <a:t> Y </a:t>
            </a:r>
            <a:r>
              <a:rPr lang="en-US" altLang="en-US" sz="1600" b="1" i="1" dirty="0" err="1">
                <a:solidFill>
                  <a:srgbClr val="292934"/>
                </a:solidFill>
                <a:latin typeface="Arial" panose="020B0604020202020204" pitchFamily="34" charset="0"/>
                <a:cs typeface="Arial" panose="020B0604020202020204" pitchFamily="34" charset="0"/>
              </a:rPr>
              <a:t>tế</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đã</a:t>
            </a:r>
            <a:r>
              <a:rPr lang="en-US" altLang="en-US" sz="1600" b="1" i="1" dirty="0">
                <a:solidFill>
                  <a:srgbClr val="292934"/>
                </a:solidFill>
                <a:latin typeface="Arial" panose="020B0604020202020204" pitchFamily="34" charset="0"/>
                <a:cs typeface="Arial" panose="020B0604020202020204" pitchFamily="34" charset="0"/>
              </a:rPr>
              <a:t> ban </a:t>
            </a:r>
            <a:r>
              <a:rPr lang="en-US" altLang="en-US" sz="1600" b="1" i="1" dirty="0" err="1">
                <a:solidFill>
                  <a:srgbClr val="292934"/>
                </a:solidFill>
                <a:latin typeface="Arial" panose="020B0604020202020204" pitchFamily="34" charset="0"/>
                <a:cs typeface="Arial" panose="020B0604020202020204" pitchFamily="34" charset="0"/>
              </a:rPr>
              <a:t>hành</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Quyết</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định</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số</a:t>
            </a:r>
            <a:r>
              <a:rPr lang="en-US" altLang="en-US" sz="1600" b="1" i="1" dirty="0">
                <a:solidFill>
                  <a:srgbClr val="292934"/>
                </a:solidFill>
                <a:latin typeface="Arial" panose="020B0604020202020204" pitchFamily="34" charset="0"/>
                <a:cs typeface="Arial" panose="020B0604020202020204" pitchFamily="34" charset="0"/>
              </a:rPr>
              <a:t> 5012/QĐ-BYT “</a:t>
            </a:r>
            <a:r>
              <a:rPr lang="en-US" altLang="en-US" sz="1600" b="1" i="1" dirty="0" err="1">
                <a:solidFill>
                  <a:srgbClr val="292934"/>
                </a:solidFill>
                <a:latin typeface="Arial" panose="020B0604020202020204" pitchFamily="34" charset="0"/>
                <a:cs typeface="Arial" panose="020B0604020202020204" pitchFamily="34" charset="0"/>
              </a:rPr>
              <a:t>hướng</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dẫn</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chẩn</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đoán</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và</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điều</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trị</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viêm</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gan</a:t>
            </a:r>
            <a:r>
              <a:rPr lang="en-US" altLang="en-US" sz="1600" b="1" i="1" dirty="0">
                <a:solidFill>
                  <a:srgbClr val="292934"/>
                </a:solidFill>
                <a:latin typeface="Arial" panose="020B0604020202020204" pitchFamily="34" charset="0"/>
                <a:cs typeface="Arial" panose="020B0604020202020204" pitchFamily="34" charset="0"/>
              </a:rPr>
              <a:t> vi </a:t>
            </a:r>
            <a:r>
              <a:rPr lang="en-US" altLang="en-US" sz="1600" b="1" i="1" dirty="0" err="1">
                <a:solidFill>
                  <a:srgbClr val="292934"/>
                </a:solidFill>
                <a:latin typeface="Arial" panose="020B0604020202020204" pitchFamily="34" charset="0"/>
                <a:cs typeface="Arial" panose="020B0604020202020204" pitchFamily="34" charset="0"/>
              </a:rPr>
              <a:t>rút</a:t>
            </a:r>
            <a:r>
              <a:rPr lang="en-US" altLang="en-US" sz="1600" b="1" i="1" dirty="0">
                <a:solidFill>
                  <a:srgbClr val="292934"/>
                </a:solidFill>
                <a:latin typeface="Arial" panose="020B0604020202020204" pitchFamily="34" charset="0"/>
                <a:cs typeface="Arial" panose="020B0604020202020204" pitchFamily="34" charset="0"/>
              </a:rPr>
              <a:t> C” </a:t>
            </a:r>
            <a:r>
              <a:rPr lang="en-US" altLang="en-US" sz="1600" b="1" i="1" dirty="0" err="1">
                <a:solidFill>
                  <a:srgbClr val="292934"/>
                </a:solidFill>
                <a:latin typeface="Arial" panose="020B0604020202020204" pitchFamily="34" charset="0"/>
                <a:cs typeface="Arial" panose="020B0604020202020204" pitchFamily="34" charset="0"/>
              </a:rPr>
              <a:t>với</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các</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phác</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đồ</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có</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sử</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dụng</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thuốc</a:t>
            </a:r>
            <a:r>
              <a:rPr lang="en-US" altLang="en-US" sz="1600" b="1" i="1" dirty="0">
                <a:solidFill>
                  <a:srgbClr val="292934"/>
                </a:solidFill>
                <a:latin typeface="Arial" panose="020B0604020202020204" pitchFamily="34" charset="0"/>
                <a:cs typeface="Arial" panose="020B0604020202020204" pitchFamily="34" charset="0"/>
              </a:rPr>
              <a:t> DAAs </a:t>
            </a:r>
            <a:r>
              <a:rPr lang="en-US" altLang="en-US" sz="1600" b="1" i="1" dirty="0" err="1">
                <a:solidFill>
                  <a:srgbClr val="292934"/>
                </a:solidFill>
                <a:latin typeface="Arial" panose="020B0604020202020204" pitchFamily="34" charset="0"/>
                <a:cs typeface="Arial" panose="020B0604020202020204" pitchFamily="34" charset="0"/>
              </a:rPr>
              <a:t>thế</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hệ</a:t>
            </a:r>
            <a:r>
              <a:rPr lang="en-US" altLang="en-US" sz="1600" b="1" i="1" dirty="0">
                <a:solidFill>
                  <a:srgbClr val="292934"/>
                </a:solidFill>
                <a:latin typeface="Arial" panose="020B0604020202020204" pitchFamily="34" charset="0"/>
                <a:cs typeface="Arial" panose="020B0604020202020204" pitchFamily="34" charset="0"/>
              </a:rPr>
              <a:t> </a:t>
            </a:r>
            <a:r>
              <a:rPr lang="en-US" altLang="en-US" sz="1600" b="1" i="1" dirty="0" err="1">
                <a:solidFill>
                  <a:srgbClr val="292934"/>
                </a:solidFill>
                <a:latin typeface="Arial" panose="020B0604020202020204" pitchFamily="34" charset="0"/>
                <a:cs typeface="Arial" panose="020B0604020202020204" pitchFamily="34" charset="0"/>
              </a:rPr>
              <a:t>mới</a:t>
            </a:r>
            <a:r>
              <a:rPr lang="en-US" altLang="en-US" sz="1600" b="1" i="1" dirty="0">
                <a:solidFill>
                  <a:srgbClr val="292934"/>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801208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183710"/>
            <a:ext cx="8135655" cy="5260931"/>
          </a:xfrm>
        </p:spPr>
        <p:txBody>
          <a:bodyPr>
            <a:normAutofit/>
          </a:bodyPr>
          <a:lstStyle/>
          <a:p>
            <a:pPr>
              <a:buClr>
                <a:srgbClr val="C00000"/>
              </a:buClr>
            </a:pPr>
            <a:r>
              <a:rPr lang="en-GB" altLang="en-US" sz="2800" dirty="0" err="1"/>
              <a:t>Hầu</a:t>
            </a:r>
            <a:r>
              <a:rPr lang="en-GB" altLang="en-US" sz="2800" dirty="0"/>
              <a:t> </a:t>
            </a:r>
            <a:r>
              <a:rPr lang="en-GB" altLang="en-US" sz="2800" dirty="0" err="1"/>
              <a:t>hết</a:t>
            </a:r>
            <a:r>
              <a:rPr lang="en-GB" altLang="en-US" sz="2800" dirty="0"/>
              <a:t> </a:t>
            </a:r>
            <a:r>
              <a:rPr lang="en-GB" altLang="en-US" sz="2800" dirty="0" err="1"/>
              <a:t>người</a:t>
            </a:r>
            <a:r>
              <a:rPr lang="en-GB" altLang="en-US" sz="2800" dirty="0"/>
              <a:t> </a:t>
            </a:r>
            <a:r>
              <a:rPr lang="en-GB" altLang="en-US" sz="2800" dirty="0" err="1"/>
              <a:t>nhiễm</a:t>
            </a:r>
            <a:r>
              <a:rPr lang="en-GB" altLang="en-US" sz="2800" dirty="0"/>
              <a:t> </a:t>
            </a:r>
            <a:r>
              <a:rPr lang="en-GB" altLang="en-US" sz="2800" dirty="0" err="1"/>
              <a:t>không</a:t>
            </a:r>
            <a:r>
              <a:rPr lang="en-GB" altLang="en-US" sz="2800" dirty="0"/>
              <a:t> </a:t>
            </a:r>
            <a:r>
              <a:rPr lang="en-GB" altLang="en-US" sz="2800" dirty="0" err="1"/>
              <a:t>biết</a:t>
            </a:r>
            <a:r>
              <a:rPr lang="en-GB" altLang="en-US" sz="2800" dirty="0"/>
              <a:t> </a:t>
            </a:r>
            <a:r>
              <a:rPr lang="en-GB" altLang="en-US" sz="2800" dirty="0" err="1"/>
              <a:t>mình</a:t>
            </a:r>
            <a:r>
              <a:rPr lang="en-GB" altLang="en-US" sz="2800" dirty="0"/>
              <a:t> </a:t>
            </a:r>
            <a:r>
              <a:rPr lang="en-GB" altLang="en-US" sz="2800" dirty="0" err="1"/>
              <a:t>bị</a:t>
            </a:r>
            <a:r>
              <a:rPr lang="en-GB" altLang="en-US" sz="2800" dirty="0"/>
              <a:t> </a:t>
            </a:r>
            <a:r>
              <a:rPr lang="en-GB" altLang="en-US" sz="2800" dirty="0" err="1"/>
              <a:t>bệnh</a:t>
            </a:r>
            <a:r>
              <a:rPr lang="en-GB" altLang="en-US" sz="2800" dirty="0"/>
              <a:t> </a:t>
            </a:r>
            <a:r>
              <a:rPr lang="en-GB" altLang="en-US" sz="1800" dirty="0"/>
              <a:t>(</a:t>
            </a:r>
            <a:r>
              <a:rPr lang="en-GB" altLang="en-US" sz="1800" dirty="0" err="1"/>
              <a:t>Lavanchy</a:t>
            </a:r>
            <a:r>
              <a:rPr lang="en-GB" altLang="en-US" sz="1800" dirty="0"/>
              <a:t> Liver Intl 2009) </a:t>
            </a:r>
          </a:p>
          <a:p>
            <a:pPr>
              <a:buClr>
                <a:srgbClr val="C00000"/>
              </a:buClr>
            </a:pPr>
            <a:r>
              <a:rPr lang="en-GB" altLang="en-US" sz="2800" dirty="0" err="1"/>
              <a:t>Trong</a:t>
            </a:r>
            <a:r>
              <a:rPr lang="en-GB" altLang="en-US" sz="2800" dirty="0"/>
              <a:t> </a:t>
            </a:r>
            <a:r>
              <a:rPr lang="en-GB" altLang="en-US" sz="2800" dirty="0" err="1"/>
              <a:t>khi</a:t>
            </a:r>
            <a:r>
              <a:rPr lang="en-GB" altLang="en-US" sz="2800" dirty="0"/>
              <a:t> HIV </a:t>
            </a:r>
            <a:r>
              <a:rPr lang="en-GB" altLang="en-US" sz="2800" dirty="0" err="1"/>
              <a:t>được</a:t>
            </a:r>
            <a:r>
              <a:rPr lang="en-GB" altLang="en-US" sz="2800" dirty="0"/>
              <a:t> </a:t>
            </a:r>
            <a:r>
              <a:rPr lang="en-GB" altLang="en-US" sz="2800" dirty="0" err="1"/>
              <a:t>kiểm</a:t>
            </a:r>
            <a:r>
              <a:rPr lang="en-GB" altLang="en-US" sz="2800" dirty="0"/>
              <a:t> </a:t>
            </a:r>
            <a:r>
              <a:rPr lang="en-GB" altLang="en-US" sz="2800" dirty="0" err="1"/>
              <a:t>soát</a:t>
            </a:r>
            <a:r>
              <a:rPr lang="en-GB" altLang="en-US" sz="2800" dirty="0"/>
              <a:t> </a:t>
            </a:r>
            <a:r>
              <a:rPr lang="en-GB" altLang="en-US" sz="2800" dirty="0" err="1"/>
              <a:t>tốt</a:t>
            </a:r>
            <a:r>
              <a:rPr lang="en-GB" altLang="en-US" sz="2800" dirty="0"/>
              <a:t> </a:t>
            </a:r>
            <a:r>
              <a:rPr lang="en-GB" altLang="en-US" sz="2800" dirty="0" err="1"/>
              <a:t>bởi</a:t>
            </a:r>
            <a:r>
              <a:rPr lang="en-GB" altLang="en-US" sz="2800" dirty="0"/>
              <a:t> </a:t>
            </a:r>
            <a:r>
              <a:rPr lang="en-GB" altLang="en-US" sz="2800" dirty="0" err="1"/>
              <a:t>thuốc</a:t>
            </a:r>
            <a:r>
              <a:rPr lang="en-GB" altLang="en-US" sz="2800" dirty="0"/>
              <a:t> ARV </a:t>
            </a:r>
            <a:r>
              <a:rPr lang="en-GB" altLang="en-US" sz="2800" dirty="0" err="1"/>
              <a:t>thì</a:t>
            </a:r>
            <a:r>
              <a:rPr lang="en-GB" altLang="en-US" sz="2800" dirty="0"/>
              <a:t> </a:t>
            </a:r>
            <a:r>
              <a:rPr lang="en-GB" altLang="en-US" sz="2800" dirty="0" err="1"/>
              <a:t>người</a:t>
            </a:r>
            <a:r>
              <a:rPr lang="en-GB" altLang="en-US" sz="2800" dirty="0"/>
              <a:t> </a:t>
            </a:r>
            <a:r>
              <a:rPr lang="en-GB" altLang="en-US" sz="2800" dirty="0" err="1"/>
              <a:t>đồng</a:t>
            </a:r>
            <a:r>
              <a:rPr lang="en-GB" altLang="en-US" sz="2800" dirty="0"/>
              <a:t> </a:t>
            </a:r>
            <a:r>
              <a:rPr lang="en-GB" altLang="en-US" sz="2800" dirty="0" err="1"/>
              <a:t>nhiễm</a:t>
            </a:r>
            <a:r>
              <a:rPr lang="en-GB" altLang="en-US" sz="2800" dirty="0"/>
              <a:t> HCV </a:t>
            </a:r>
            <a:r>
              <a:rPr lang="en-GB" altLang="en-US" sz="2800" dirty="0" err="1"/>
              <a:t>vẫn</a:t>
            </a:r>
            <a:r>
              <a:rPr lang="en-GB" altLang="en-US" sz="2800" dirty="0"/>
              <a:t> </a:t>
            </a:r>
            <a:r>
              <a:rPr lang="en-GB" altLang="en-US" sz="2800" dirty="0" err="1"/>
              <a:t>đang</a:t>
            </a:r>
            <a:r>
              <a:rPr lang="en-GB" altLang="en-US" sz="2800" dirty="0"/>
              <a:t> </a:t>
            </a:r>
            <a:r>
              <a:rPr lang="en-GB" altLang="en-US" sz="2800" dirty="0" err="1"/>
              <a:t>chết</a:t>
            </a:r>
            <a:r>
              <a:rPr lang="en-GB" altLang="en-US" sz="2800" dirty="0"/>
              <a:t> </a:t>
            </a:r>
            <a:r>
              <a:rPr lang="en-GB" altLang="en-US" sz="2800" dirty="0" err="1"/>
              <a:t>vì</a:t>
            </a:r>
            <a:r>
              <a:rPr lang="en-GB" altLang="en-US" sz="2800" dirty="0"/>
              <a:t> </a:t>
            </a:r>
            <a:r>
              <a:rPr lang="en-GB" altLang="en-US" sz="2800" dirty="0" err="1"/>
              <a:t>biên</a:t>
            </a:r>
            <a:r>
              <a:rPr lang="en-GB" altLang="en-US" sz="2800" dirty="0"/>
              <a:t> </a:t>
            </a:r>
            <a:r>
              <a:rPr lang="en-GB" altLang="en-US" sz="2800" dirty="0" err="1"/>
              <a:t>chứng</a:t>
            </a:r>
            <a:r>
              <a:rPr lang="en-GB" altLang="en-US" sz="2800" dirty="0"/>
              <a:t> </a:t>
            </a:r>
            <a:r>
              <a:rPr lang="en-GB" altLang="en-US" sz="2800" dirty="0" err="1"/>
              <a:t>của</a:t>
            </a:r>
            <a:r>
              <a:rPr lang="en-GB" altLang="en-US" sz="2800" dirty="0"/>
              <a:t> HCV </a:t>
            </a:r>
            <a:r>
              <a:rPr lang="en-GB" altLang="en-US" sz="2800" dirty="0" err="1"/>
              <a:t>như</a:t>
            </a:r>
            <a:r>
              <a:rPr lang="en-GB" altLang="en-US" sz="2800" dirty="0"/>
              <a:t> </a:t>
            </a:r>
            <a:r>
              <a:rPr lang="en-GB" altLang="en-US" sz="2800" dirty="0" err="1"/>
              <a:t>xơ</a:t>
            </a:r>
            <a:r>
              <a:rPr lang="en-GB" altLang="en-US" sz="2800" dirty="0"/>
              <a:t> </a:t>
            </a:r>
            <a:r>
              <a:rPr lang="en-GB" altLang="en-US" sz="2800" dirty="0" err="1"/>
              <a:t>gan</a:t>
            </a:r>
            <a:r>
              <a:rPr lang="en-GB" altLang="en-US" sz="2800" dirty="0"/>
              <a:t> </a:t>
            </a:r>
            <a:r>
              <a:rPr lang="en-GB" altLang="en-US" sz="2800" dirty="0" err="1"/>
              <a:t>hoặc</a:t>
            </a:r>
            <a:r>
              <a:rPr lang="en-GB" altLang="en-US" sz="2800" dirty="0"/>
              <a:t> K </a:t>
            </a:r>
            <a:r>
              <a:rPr lang="en-GB" altLang="en-US" sz="2800" dirty="0" err="1"/>
              <a:t>gan</a:t>
            </a:r>
            <a:r>
              <a:rPr lang="en-GB" altLang="en-US" sz="2800" dirty="0"/>
              <a:t> </a:t>
            </a:r>
            <a:r>
              <a:rPr lang="en-GB" altLang="en-US" sz="1800" dirty="0"/>
              <a:t>( Nelson Lancet 2011).</a:t>
            </a:r>
          </a:p>
          <a:p>
            <a:pPr>
              <a:buClr>
                <a:srgbClr val="C00000"/>
              </a:buClr>
            </a:pPr>
            <a:r>
              <a:rPr lang="en-US" altLang="en-US" sz="2800" dirty="0" err="1"/>
              <a:t>Nhiễm</a:t>
            </a:r>
            <a:r>
              <a:rPr lang="en-US" altLang="en-US" sz="2800" dirty="0"/>
              <a:t> HCV </a:t>
            </a:r>
            <a:r>
              <a:rPr lang="en-US" altLang="en-US" sz="2800" dirty="0" err="1"/>
              <a:t>mạn</a:t>
            </a:r>
            <a:r>
              <a:rPr lang="en-US" altLang="en-US" sz="2800" dirty="0"/>
              <a:t> </a:t>
            </a:r>
            <a:r>
              <a:rPr lang="en-US" altLang="en-US" sz="2800" dirty="0" err="1"/>
              <a:t>tính</a:t>
            </a:r>
            <a:r>
              <a:rPr lang="en-US" altLang="en-US" sz="2800" dirty="0"/>
              <a:t> </a:t>
            </a:r>
            <a:r>
              <a:rPr lang="en-US" altLang="en-US" sz="2800" dirty="0" err="1"/>
              <a:t>liên</a:t>
            </a:r>
            <a:r>
              <a:rPr lang="en-US" altLang="en-US" sz="2800" dirty="0"/>
              <a:t> </a:t>
            </a:r>
            <a:r>
              <a:rPr lang="en-US" altLang="en-US" sz="2800" dirty="0" err="1"/>
              <a:t>quan</a:t>
            </a:r>
            <a:r>
              <a:rPr lang="en-US" altLang="en-US" sz="2800" dirty="0"/>
              <a:t> </a:t>
            </a:r>
            <a:r>
              <a:rPr lang="en-US" altLang="en-US" sz="2800" dirty="0" err="1"/>
              <a:t>với</a:t>
            </a:r>
            <a:r>
              <a:rPr lang="en-US" altLang="en-US" sz="2800" dirty="0"/>
              <a:t> </a:t>
            </a:r>
            <a:r>
              <a:rPr lang="en-US" altLang="en-US" sz="2800" dirty="0" err="1"/>
              <a:t>tăng</a:t>
            </a:r>
            <a:r>
              <a:rPr lang="en-US" altLang="en-US" sz="2800" dirty="0"/>
              <a:t> 50% </a:t>
            </a:r>
            <a:r>
              <a:rPr lang="en-US" altLang="en-US" sz="2800" dirty="0" err="1"/>
              <a:t>tử</a:t>
            </a:r>
            <a:r>
              <a:rPr lang="en-US" altLang="en-US" sz="2800" dirty="0"/>
              <a:t> </a:t>
            </a:r>
            <a:r>
              <a:rPr lang="en-US" altLang="en-US" sz="2800" dirty="0" err="1"/>
              <a:t>vong</a:t>
            </a:r>
            <a:r>
              <a:rPr lang="en-US" altLang="en-US" sz="2800" dirty="0"/>
              <a:t> </a:t>
            </a:r>
            <a:r>
              <a:rPr lang="en-US" altLang="en-US" sz="2800" dirty="0" err="1"/>
              <a:t>trong</a:t>
            </a:r>
            <a:r>
              <a:rPr lang="en-US" altLang="en-US" sz="2800" dirty="0"/>
              <a:t> </a:t>
            </a:r>
            <a:r>
              <a:rPr lang="en-US" altLang="en-US" sz="2800" dirty="0" err="1"/>
              <a:t>số</a:t>
            </a:r>
            <a:r>
              <a:rPr lang="en-US" altLang="en-US" sz="2800" dirty="0"/>
              <a:t> </a:t>
            </a:r>
            <a:r>
              <a:rPr lang="en-US" altLang="en-US" sz="2800" dirty="0" err="1"/>
              <a:t>bệnh</a:t>
            </a:r>
            <a:r>
              <a:rPr lang="en-US" altLang="en-US" sz="2800" dirty="0"/>
              <a:t> </a:t>
            </a:r>
            <a:r>
              <a:rPr lang="en-US" altLang="en-US" sz="2800" dirty="0" err="1"/>
              <a:t>nhân</a:t>
            </a:r>
            <a:r>
              <a:rPr lang="en-US" altLang="en-US" sz="2800" dirty="0"/>
              <a:t> AIDS. </a:t>
            </a:r>
            <a:r>
              <a:rPr lang="en-US" altLang="en-US" sz="1800" dirty="0"/>
              <a:t>( Branch CID 2012)</a:t>
            </a:r>
          </a:p>
          <a:p>
            <a:pPr>
              <a:buClr>
                <a:srgbClr val="C00000"/>
              </a:buClr>
            </a:pPr>
            <a:r>
              <a:rPr lang="en-US" altLang="en-US" sz="2800" dirty="0" err="1"/>
              <a:t>Sử</a:t>
            </a:r>
            <a:r>
              <a:rPr lang="en-US" altLang="en-US" sz="2800" dirty="0"/>
              <a:t> </a:t>
            </a:r>
            <a:r>
              <a:rPr lang="en-US" altLang="en-US" sz="2800" dirty="0" err="1"/>
              <a:t>dụng</a:t>
            </a:r>
            <a:r>
              <a:rPr lang="en-US" altLang="en-US" sz="2800" dirty="0"/>
              <a:t> </a:t>
            </a:r>
            <a:r>
              <a:rPr lang="en-US" altLang="en-US" sz="2800" dirty="0" err="1"/>
              <a:t>phác</a:t>
            </a:r>
            <a:r>
              <a:rPr lang="en-US" altLang="en-US" sz="2800" dirty="0"/>
              <a:t> </a:t>
            </a:r>
            <a:r>
              <a:rPr lang="en-US" altLang="en-US" sz="2800" dirty="0" err="1"/>
              <a:t>đồ</a:t>
            </a:r>
            <a:r>
              <a:rPr lang="en-US" altLang="en-US" sz="2800" dirty="0"/>
              <a:t> </a:t>
            </a:r>
            <a:r>
              <a:rPr lang="en-US" altLang="en-US" sz="2800" dirty="0" err="1"/>
              <a:t>có</a:t>
            </a:r>
            <a:r>
              <a:rPr lang="en-US" altLang="en-US" sz="2800" dirty="0"/>
              <a:t> </a:t>
            </a:r>
            <a:r>
              <a:rPr lang="en-US" altLang="en-US" sz="2800" dirty="0" err="1"/>
              <a:t>thuốc</a:t>
            </a:r>
            <a:r>
              <a:rPr lang="en-US" altLang="en-US" sz="2800" dirty="0"/>
              <a:t> </a:t>
            </a:r>
            <a:r>
              <a:rPr lang="en-US" altLang="en-US" sz="2800" dirty="0" err="1"/>
              <a:t>kháng</a:t>
            </a:r>
            <a:r>
              <a:rPr lang="en-US" altLang="en-US" sz="2800" dirty="0"/>
              <a:t> vi </a:t>
            </a:r>
            <a:r>
              <a:rPr lang="en-US" altLang="en-US" sz="2800" dirty="0" err="1"/>
              <a:t>rút</a:t>
            </a:r>
            <a:r>
              <a:rPr lang="en-US" altLang="en-US" sz="2800" dirty="0"/>
              <a:t> DAAs </a:t>
            </a:r>
            <a:r>
              <a:rPr lang="en-US" altLang="en-US" sz="2800" dirty="0" err="1"/>
              <a:t>là</a:t>
            </a:r>
            <a:r>
              <a:rPr lang="en-US" altLang="en-US" sz="2800" dirty="0"/>
              <a:t> </a:t>
            </a:r>
            <a:r>
              <a:rPr lang="en-US" altLang="en-US" sz="2800" dirty="0" err="1"/>
              <a:t>cuộc</a:t>
            </a:r>
            <a:r>
              <a:rPr lang="en-US" altLang="en-US" sz="2800" dirty="0"/>
              <a:t> </a:t>
            </a:r>
            <a:r>
              <a:rPr lang="en-US" altLang="en-US" sz="2800" dirty="0" err="1"/>
              <a:t>cách</a:t>
            </a:r>
            <a:r>
              <a:rPr lang="en-US" altLang="en-US" sz="2800" dirty="0"/>
              <a:t> </a:t>
            </a:r>
            <a:r>
              <a:rPr lang="en-US" altLang="en-US" sz="2800" dirty="0" err="1"/>
              <a:t>mạng</a:t>
            </a:r>
            <a:r>
              <a:rPr lang="en-US" altLang="en-US" sz="2800" dirty="0"/>
              <a:t> </a:t>
            </a:r>
            <a:r>
              <a:rPr lang="en-US" altLang="en-US" sz="2800" dirty="0" err="1"/>
              <a:t>trong</a:t>
            </a:r>
            <a:r>
              <a:rPr lang="en-US" altLang="en-US" sz="2800" dirty="0"/>
              <a:t> </a:t>
            </a:r>
            <a:r>
              <a:rPr lang="en-US" altLang="en-US" sz="2800" dirty="0" err="1"/>
              <a:t>ức</a:t>
            </a:r>
            <a:r>
              <a:rPr lang="en-US" altLang="en-US" sz="2800" dirty="0"/>
              <a:t> </a:t>
            </a:r>
            <a:r>
              <a:rPr lang="en-US" altLang="en-US" sz="2800" dirty="0" err="1"/>
              <a:t>chế</a:t>
            </a:r>
            <a:r>
              <a:rPr lang="en-US" altLang="en-US" sz="2800" dirty="0"/>
              <a:t> </a:t>
            </a:r>
            <a:r>
              <a:rPr lang="en-US" altLang="en-US" sz="2800" dirty="0" err="1"/>
              <a:t>và</a:t>
            </a:r>
            <a:r>
              <a:rPr lang="en-US" altLang="en-US" sz="2800" dirty="0"/>
              <a:t> </a:t>
            </a:r>
            <a:r>
              <a:rPr lang="en-US" altLang="en-US" sz="2800" dirty="0" err="1"/>
              <a:t>loại</a:t>
            </a:r>
            <a:r>
              <a:rPr lang="en-US" altLang="en-US" sz="2800" dirty="0"/>
              <a:t> </a:t>
            </a:r>
            <a:r>
              <a:rPr lang="en-US" altLang="en-US" sz="2800" dirty="0" err="1"/>
              <a:t>trừ</a:t>
            </a:r>
            <a:r>
              <a:rPr lang="en-US" altLang="en-US" sz="2800" dirty="0"/>
              <a:t> HCV. </a:t>
            </a:r>
            <a:r>
              <a:rPr lang="en-US" altLang="en-US" sz="2800" dirty="0" err="1"/>
              <a:t>Tuy</a:t>
            </a:r>
            <a:r>
              <a:rPr lang="en-US" altLang="en-US" sz="2800" dirty="0"/>
              <a:t> </a:t>
            </a:r>
            <a:r>
              <a:rPr lang="en-US" altLang="en-US" sz="2800" dirty="0" err="1"/>
              <a:t>nhiên</a:t>
            </a:r>
            <a:r>
              <a:rPr lang="en-US" altLang="en-US" sz="2800" dirty="0"/>
              <a:t> </a:t>
            </a:r>
            <a:r>
              <a:rPr lang="en-US" altLang="en-US" sz="2800" dirty="0" err="1"/>
              <a:t>tỷ</a:t>
            </a:r>
            <a:r>
              <a:rPr lang="en-US" altLang="en-US" sz="2800" dirty="0"/>
              <a:t> </a:t>
            </a:r>
            <a:r>
              <a:rPr lang="en-US" altLang="en-US" sz="2800" dirty="0" err="1"/>
              <a:t>lệ</a:t>
            </a:r>
            <a:r>
              <a:rPr lang="en-US" altLang="en-US" sz="2800" dirty="0"/>
              <a:t> </a:t>
            </a:r>
            <a:r>
              <a:rPr lang="en-US" altLang="en-US" sz="2800" dirty="0" err="1"/>
              <a:t>bệnh</a:t>
            </a:r>
            <a:r>
              <a:rPr lang="en-US" altLang="en-US" sz="2800" dirty="0"/>
              <a:t> </a:t>
            </a:r>
            <a:r>
              <a:rPr lang="en-US" altLang="en-US" sz="2800" dirty="0" err="1"/>
              <a:t>nhân</a:t>
            </a:r>
            <a:r>
              <a:rPr lang="en-US" altLang="en-US" sz="2800" dirty="0"/>
              <a:t> </a:t>
            </a:r>
            <a:r>
              <a:rPr lang="en-US" altLang="en-US" sz="2800" dirty="0" err="1"/>
              <a:t>được</a:t>
            </a:r>
            <a:r>
              <a:rPr lang="en-US" altLang="en-US" sz="2800" dirty="0"/>
              <a:t> </a:t>
            </a:r>
            <a:r>
              <a:rPr lang="en-US" altLang="en-US" sz="2800" dirty="0" err="1"/>
              <a:t>điều</a:t>
            </a:r>
            <a:r>
              <a:rPr lang="en-US" altLang="en-US" sz="2800" dirty="0"/>
              <a:t> </a:t>
            </a:r>
            <a:r>
              <a:rPr lang="en-US" altLang="en-US" sz="2800" dirty="0" err="1"/>
              <a:t>trị</a:t>
            </a:r>
            <a:r>
              <a:rPr lang="en-US" altLang="en-US" sz="2800" dirty="0"/>
              <a:t> </a:t>
            </a:r>
            <a:r>
              <a:rPr lang="en-US" altLang="en-US" sz="2800" dirty="0" err="1"/>
              <a:t>và</a:t>
            </a:r>
            <a:r>
              <a:rPr lang="en-US" altLang="en-US" sz="2800" dirty="0"/>
              <a:t> </a:t>
            </a:r>
            <a:r>
              <a:rPr lang="en-US" altLang="en-US" sz="2800" dirty="0" err="1"/>
              <a:t>đạt</a:t>
            </a:r>
            <a:r>
              <a:rPr lang="en-US" altLang="en-US" sz="2800" dirty="0"/>
              <a:t> </a:t>
            </a:r>
            <a:r>
              <a:rPr lang="en-US" altLang="en-US" sz="2800" dirty="0" err="1"/>
              <a:t>hiệu</a:t>
            </a:r>
            <a:r>
              <a:rPr lang="en-US" altLang="en-US" sz="2800" dirty="0"/>
              <a:t> </a:t>
            </a:r>
            <a:r>
              <a:rPr lang="en-US" altLang="en-US" sz="2800" dirty="0" err="1"/>
              <a:t>quả</a:t>
            </a:r>
            <a:r>
              <a:rPr lang="en-US" altLang="en-US" sz="2800" dirty="0"/>
              <a:t> (SVR) </a:t>
            </a:r>
            <a:r>
              <a:rPr lang="en-US" altLang="en-US" sz="2800" dirty="0" err="1"/>
              <a:t>vẫn</a:t>
            </a:r>
            <a:r>
              <a:rPr lang="en-US" altLang="en-US" sz="2800" dirty="0"/>
              <a:t> </a:t>
            </a:r>
            <a:r>
              <a:rPr lang="en-US" altLang="en-US" sz="2800" dirty="0" err="1"/>
              <a:t>còn</a:t>
            </a:r>
            <a:r>
              <a:rPr lang="en-US" altLang="en-US" sz="2800" dirty="0"/>
              <a:t> </a:t>
            </a:r>
            <a:r>
              <a:rPr lang="en-US" altLang="en-US" sz="2800" dirty="0" err="1"/>
              <a:t>là</a:t>
            </a:r>
            <a:r>
              <a:rPr lang="en-US" altLang="en-US" sz="2800" dirty="0"/>
              <a:t> </a:t>
            </a:r>
            <a:r>
              <a:rPr lang="en-US" altLang="en-US" sz="2800" dirty="0" err="1"/>
              <a:t>một</a:t>
            </a:r>
            <a:r>
              <a:rPr lang="en-US" altLang="en-US" sz="2800" dirty="0"/>
              <a:t> </a:t>
            </a:r>
            <a:r>
              <a:rPr lang="en-US" altLang="en-US" sz="2800" dirty="0" err="1"/>
              <a:t>thách</a:t>
            </a:r>
            <a:r>
              <a:rPr lang="en-US" altLang="en-US" sz="2800" dirty="0"/>
              <a:t> </a:t>
            </a:r>
            <a:r>
              <a:rPr lang="en-US" altLang="en-US" sz="2800" dirty="0" err="1"/>
              <a:t>thức</a:t>
            </a:r>
            <a:r>
              <a:rPr lang="en-US" altLang="en-US" sz="2800" dirty="0"/>
              <a:t>. </a:t>
            </a:r>
            <a:r>
              <a:rPr lang="en-US" altLang="en-US" sz="1800" dirty="0"/>
              <a:t>(</a:t>
            </a:r>
            <a:r>
              <a:rPr lang="en-US" altLang="en-US" sz="1800" dirty="0" err="1"/>
              <a:t>Yehia</a:t>
            </a:r>
            <a:r>
              <a:rPr lang="en-US" altLang="en-US" sz="1800" dirty="0"/>
              <a:t> B.R., 2014)</a:t>
            </a:r>
          </a:p>
        </p:txBody>
      </p:sp>
      <p:sp>
        <p:nvSpPr>
          <p:cNvPr id="5" name="Title 1"/>
          <p:cNvSpPr>
            <a:spLocks noGrp="1"/>
          </p:cNvSpPr>
          <p:nvPr>
            <p:ph type="title"/>
          </p:nvPr>
        </p:nvSpPr>
        <p:spPr>
          <a:xfrm>
            <a:off x="1247931" y="227140"/>
            <a:ext cx="7438869" cy="592261"/>
          </a:xfrm>
        </p:spPr>
        <p:txBody>
          <a:bodyPr>
            <a:normAutofit/>
          </a:bodyPr>
          <a:lstStyle/>
          <a:p>
            <a:pPr algn="ctr"/>
            <a:r>
              <a:rPr lang="en-US" sz="2800" b="1" dirty="0" err="1">
                <a:latin typeface="Arial" pitchFamily="34" charset="0"/>
                <a:cs typeface="Arial" pitchFamily="34" charset="0"/>
              </a:rPr>
              <a:t>Thực</a:t>
            </a:r>
            <a:r>
              <a:rPr lang="en-US" sz="2800" b="1" dirty="0">
                <a:latin typeface="Arial" pitchFamily="34" charset="0"/>
                <a:cs typeface="Arial" pitchFamily="34" charset="0"/>
              </a:rPr>
              <a:t> </a:t>
            </a:r>
            <a:r>
              <a:rPr lang="en-US" sz="2800" b="1" dirty="0" err="1">
                <a:latin typeface="Arial" pitchFamily="34" charset="0"/>
                <a:cs typeface="Arial" pitchFamily="34" charset="0"/>
              </a:rPr>
              <a:t>trạng</a:t>
            </a:r>
            <a:r>
              <a:rPr lang="en-US" sz="2800" b="1" dirty="0">
                <a:latin typeface="Arial" pitchFamily="34" charset="0"/>
                <a:cs typeface="Arial" pitchFamily="34" charset="0"/>
              </a:rPr>
              <a:t> </a:t>
            </a:r>
            <a:r>
              <a:rPr lang="en-US" sz="2800" b="1" dirty="0" err="1">
                <a:latin typeface="Arial" pitchFamily="34" charset="0"/>
                <a:cs typeface="Arial" pitchFamily="34" charset="0"/>
              </a:rPr>
              <a:t>tiếp</a:t>
            </a:r>
            <a:r>
              <a:rPr lang="en-US" sz="2800" b="1" dirty="0">
                <a:latin typeface="Arial" pitchFamily="34" charset="0"/>
                <a:cs typeface="Arial" pitchFamily="34" charset="0"/>
              </a:rPr>
              <a:t> </a:t>
            </a:r>
            <a:r>
              <a:rPr lang="en-US" sz="2800" b="1" dirty="0" err="1">
                <a:latin typeface="Arial" pitchFamily="34" charset="0"/>
                <a:cs typeface="Arial" pitchFamily="34" charset="0"/>
              </a:rPr>
              <a:t>cấn</a:t>
            </a:r>
            <a:r>
              <a:rPr lang="en-US" sz="2800" b="1" dirty="0">
                <a:latin typeface="Arial" pitchFamily="34" charset="0"/>
                <a:cs typeface="Arial" pitchFamily="34" charset="0"/>
              </a:rPr>
              <a:t> </a:t>
            </a:r>
            <a:r>
              <a:rPr lang="en-US" sz="2800" b="1" dirty="0" err="1">
                <a:latin typeface="Arial" pitchFamily="34" charset="0"/>
                <a:cs typeface="Arial" pitchFamily="34" charset="0"/>
              </a:rPr>
              <a:t>dịch</a:t>
            </a:r>
            <a:r>
              <a:rPr lang="en-US" sz="2800" b="1" dirty="0">
                <a:latin typeface="Arial" pitchFamily="34" charset="0"/>
                <a:cs typeface="Arial" pitchFamily="34" charset="0"/>
              </a:rPr>
              <a:t> </a:t>
            </a:r>
            <a:r>
              <a:rPr lang="en-US" sz="2800" b="1" dirty="0" err="1">
                <a:latin typeface="Arial" pitchFamily="34" charset="0"/>
                <a:cs typeface="Arial" pitchFamily="34" charset="0"/>
              </a:rPr>
              <a:t>vụ</a:t>
            </a:r>
            <a:r>
              <a:rPr lang="en-US" sz="2800" b="1" dirty="0">
                <a:latin typeface="Arial" pitchFamily="34" charset="0"/>
                <a:cs typeface="Arial" pitchFamily="34" charset="0"/>
              </a:rPr>
              <a:t> </a:t>
            </a:r>
            <a:r>
              <a:rPr lang="en-US" sz="2800" b="1" dirty="0" err="1">
                <a:latin typeface="Arial" pitchFamily="34" charset="0"/>
                <a:cs typeface="Arial" pitchFamily="34" charset="0"/>
              </a:rPr>
              <a:t>điều</a:t>
            </a:r>
            <a:r>
              <a:rPr lang="en-US" sz="2800" b="1" dirty="0">
                <a:latin typeface="Arial" pitchFamily="34" charset="0"/>
                <a:cs typeface="Arial" pitchFamily="34" charset="0"/>
              </a:rPr>
              <a:t> </a:t>
            </a:r>
            <a:r>
              <a:rPr lang="en-US" sz="2800" b="1" dirty="0" err="1">
                <a:latin typeface="Arial" pitchFamily="34" charset="0"/>
                <a:cs typeface="Arial" pitchFamily="34" charset="0"/>
              </a:rPr>
              <a:t>trị</a:t>
            </a:r>
            <a:r>
              <a:rPr lang="en-US" sz="2800" b="1" dirty="0">
                <a:latin typeface="Arial" pitchFamily="34" charset="0"/>
                <a:cs typeface="Arial" pitchFamily="34" charset="0"/>
              </a:rPr>
              <a:t> HCV</a:t>
            </a:r>
          </a:p>
        </p:txBody>
      </p:sp>
    </p:spTree>
    <p:extLst>
      <p:ext uri="{BB962C8B-B14F-4D97-AF65-F5344CB8AC3E}">
        <p14:creationId xmlns:p14="http://schemas.microsoft.com/office/powerpoint/2010/main" val="836772136"/>
      </p:ext>
    </p:extLst>
  </p:cSld>
  <p:clrMapOvr>
    <a:masterClrMapping/>
  </p:clrMapOvr>
</p:sld>
</file>

<file path=ppt/theme/theme1.xml><?xml version="1.0" encoding="utf-8"?>
<a:theme xmlns:a="http://schemas.openxmlformats.org/drawingml/2006/main" name="Discussion_research_mgmt_phases_10-10-2012_VN - Sang-LMG">
  <a:themeElements>
    <a:clrScheme name="Office">
      <a:dk1>
        <a:sysClr val="windowText" lastClr="1F1F1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1F1F1F"/>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1F1F1F"/>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1104</TotalTime>
  <Words>1747</Words>
  <Application>Microsoft Office PowerPoint</Application>
  <PresentationFormat>On-screen Show (4:3)</PresentationFormat>
  <Paragraphs>396</Paragraphs>
  <Slides>33</Slides>
  <Notes>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Discussion_research_mgmt_phases_10-10-2012_VN - Sang-LMG</vt:lpstr>
      <vt:lpstr>VIÊM GAN C Ở NHÓM TIÊM CHÍCH MA TÚY KẾT QUẢ NGHIÊN CỨU THÍ ĐIỂM MÔ HÌNH CAN THIỆP BẰNG TƯ VẤN, XÉT NGHIỆM VÀ CHUYỂN GỬI ĐIỀU TRỊ HCV TẠI HÀ NỘI NĂM 2016 - 2017</vt:lpstr>
      <vt:lpstr>Gánh nặng bệnh tật do vi rút viêm gan</vt:lpstr>
      <vt:lpstr>Lưu hành HCV trên thế giới và Việt Nam</vt:lpstr>
      <vt:lpstr>Viêm gan vi rút C</vt:lpstr>
      <vt:lpstr>Hành vi lây nhiễm HCV</vt:lpstr>
      <vt:lpstr>Tiến triển khi nhiễm HCV</vt:lpstr>
      <vt:lpstr>PowerPoint Presentation</vt:lpstr>
      <vt:lpstr>PowerPoint Presentation</vt:lpstr>
      <vt:lpstr>Thực trạng tiếp cấn dịch vụ điều trị HCV</vt:lpstr>
      <vt:lpstr>PowerPoint Presentation</vt:lpstr>
      <vt:lpstr>Đối tượng và phương pháp nghiên cứu</vt:lpstr>
      <vt:lpstr>Quy trình thu nhận đối tượng và thu thập thông tin</vt:lpstr>
      <vt:lpstr>Kết quả nghiên cứu</vt:lpstr>
      <vt:lpstr>Một số đặc điểm nhân khẩu học </vt:lpstr>
      <vt:lpstr>Một số đặc điểm nhân khẩu học </vt:lpstr>
      <vt:lpstr>Tỷ lệ % các đối tượng có hành vi nguy cơ  trong tiêm chích ma túy</vt:lpstr>
      <vt:lpstr>Tỷ lệ % các đối tượng có hành vi nguy cơ  lây nhiễm HCV qua đường máu khác</vt:lpstr>
      <vt:lpstr>Tỷ lệ % đối tượng có các hành vi quan hệ tình dục không  an toàn</vt:lpstr>
      <vt:lpstr>Kiến thức về viêm gan C</vt:lpstr>
      <vt:lpstr>Thực trạng sử dụng và nhu cầu can thiệp do sử dụng đa chất</vt:lpstr>
      <vt:lpstr>Thực trạng sử dụng dịch vụ Y tế của đối tượng</vt:lpstr>
      <vt:lpstr>Lý do sử dụng DVYT lần gần đây nhất</vt:lpstr>
      <vt:lpstr>Lý do trì hoãn việc đến cơ sở YT lần gần đây</vt:lpstr>
      <vt:lpstr>Tỷ lệ đối tượng từng xét nghiệm HIV, HCV, HBV</vt:lpstr>
      <vt:lpstr>Mô hình chăm sóc theo bậc thang đối với HCV</vt:lpstr>
      <vt:lpstr>Thực trạng nhiễm HIV, HCV và đồng nhiễm HIV/HCV</vt:lpstr>
      <vt:lpstr>Tỷ lệ đối tượng nhiễm HIV, HCV từng được làm XN</vt:lpstr>
      <vt:lpstr>Mức độ xơ hóa gan ở nhóm đối tượng nhiễm  và không nhiễm HCV</vt:lpstr>
      <vt:lpstr>PowerPoint Presentation</vt:lpstr>
      <vt:lpstr>Từng xét nghiệm HCV và tình trạng sử dụng dịch vụ y tế</vt:lpstr>
      <vt:lpstr>Kết luận</vt:lpstr>
      <vt:lpstr>Kết luận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 Minh Sang</dc:creator>
  <cp:lastModifiedBy>Admin</cp:lastModifiedBy>
  <cp:revision>155</cp:revision>
  <dcterms:created xsi:type="dcterms:W3CDTF">2012-11-30T00:29:55Z</dcterms:created>
  <dcterms:modified xsi:type="dcterms:W3CDTF">2017-07-31T13:39:40Z</dcterms:modified>
</cp:coreProperties>
</file>