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73" r:id="rId2"/>
    <p:sldId id="263" r:id="rId3"/>
    <p:sldId id="274" r:id="rId4"/>
    <p:sldId id="277" r:id="rId5"/>
    <p:sldId id="266" r:id="rId6"/>
    <p:sldId id="279" r:id="rId7"/>
    <p:sldId id="281" r:id="rId8"/>
    <p:sldId id="286" r:id="rId9"/>
    <p:sldId id="269" r:id="rId10"/>
    <p:sldId id="316" r:id="rId11"/>
    <p:sldId id="319" r:id="rId12"/>
    <p:sldId id="300" r:id="rId13"/>
    <p:sldId id="290" r:id="rId14"/>
    <p:sldId id="301" r:id="rId15"/>
    <p:sldId id="304" r:id="rId16"/>
    <p:sldId id="288" r:id="rId17"/>
    <p:sldId id="325" r:id="rId18"/>
    <p:sldId id="326" r:id="rId19"/>
    <p:sldId id="292" r:id="rId20"/>
    <p:sldId id="327" r:id="rId21"/>
    <p:sldId id="306" r:id="rId22"/>
    <p:sldId id="308" r:id="rId23"/>
    <p:sldId id="309" r:id="rId24"/>
    <p:sldId id="310" r:id="rId25"/>
    <p:sldId id="312"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23" autoAdjust="0"/>
    <p:restoredTop sz="94660"/>
  </p:normalViewPr>
  <p:slideViewPr>
    <p:cSldViewPr snapToGrid="0">
      <p:cViewPr varScale="1">
        <p:scale>
          <a:sx n="67" d="100"/>
          <a:sy n="67" d="100"/>
        </p:scale>
        <p:origin x="44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D:\AATOD\dat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777376188632181"/>
          <c:y val="0.15384615384615419"/>
          <c:w val="0.79229422141904393"/>
          <c:h val="0.61421091594319965"/>
        </c:manualLayout>
      </c:layout>
      <c:barChart>
        <c:barDir val="col"/>
        <c:grouping val="clustered"/>
        <c:varyColors val="0"/>
        <c:ser>
          <c:idx val="1"/>
          <c:order val="1"/>
          <c:tx>
            <c:strRef>
              <c:f>Sheet1!$F$26</c:f>
              <c:strCache>
                <c:ptCount val="1"/>
                <c:pt idx="0">
                  <c:v># of patients</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Lbl>
              <c:idx val="0"/>
              <c:layout>
                <c:manualLayout>
                  <c:x val="-2.7322404371584667E-2"/>
                  <c:y val="-7.8346673280123582E-17"/>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7A78-44FD-80E5-6553B2AC7065}"/>
                </c:ext>
                <c:ext xmlns:c15="http://schemas.microsoft.com/office/drawing/2012/chart" uri="{CE6537A1-D6FC-4f65-9D91-7224C49458BB}">
                  <c15:layout/>
                </c:ext>
              </c:extLst>
            </c:dLbl>
            <c:dLbl>
              <c:idx val="1"/>
              <c:layout>
                <c:manualLayout>
                  <c:x val="-1.6393442622950821E-2"/>
                  <c:y val="1.2820512820512667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7A78-44FD-80E5-6553B2AC7065}"/>
                </c:ext>
                <c:ext xmlns:c15="http://schemas.microsoft.com/office/drawing/2012/chart" uri="{CE6537A1-D6FC-4f65-9D91-7224C49458BB}">
                  <c15:layout/>
                </c:ext>
              </c:extLst>
            </c:dLbl>
            <c:dLbl>
              <c:idx val="5"/>
              <c:layout>
                <c:manualLayout>
                  <c:x val="-1.3661202185792349E-2"/>
                  <c:y val="-1.7094017094017103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7A78-44FD-80E5-6553B2AC7065}"/>
                </c:ext>
                <c:ext xmlns:c15="http://schemas.microsoft.com/office/drawing/2012/chart" uri="{CE6537A1-D6FC-4f65-9D91-7224C49458BB}">
                  <c15:layout/>
                </c:ext>
              </c:extLst>
            </c:dLbl>
            <c:dLbl>
              <c:idx val="6"/>
              <c:layout>
                <c:manualLayout>
                  <c:x val="-3.5519125683060163E-2"/>
                  <c:y val="-2.9914529914529909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7A78-44FD-80E5-6553B2AC7065}"/>
                </c:ext>
                <c:ext xmlns:c15="http://schemas.microsoft.com/office/drawing/2012/chart" uri="{CE6537A1-D6FC-4f65-9D91-7224C49458BB}">
                  <c15:layout/>
                </c:ext>
              </c:extLst>
            </c:dLbl>
            <c:dLbl>
              <c:idx val="7"/>
              <c:layout>
                <c:manualLayout>
                  <c:x val="-4.3715846994535623E-2"/>
                  <c:y val="2.1367521367521368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7A78-44FD-80E5-6553B2AC7065}"/>
                </c:ext>
                <c:ext xmlns:c15="http://schemas.microsoft.com/office/drawing/2012/chart" uri="{CE6537A1-D6FC-4f65-9D91-7224C49458BB}">
                  <c15:layout/>
                </c:ext>
              </c:extLst>
            </c:dLbl>
            <c:dLbl>
              <c:idx val="8"/>
              <c:layout>
                <c:manualLayout>
                  <c:x val="-3.2786885245901641E-2"/>
                  <c:y val="0"/>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7A78-44FD-80E5-6553B2AC7065}"/>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vi-V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Sheet1!$G$24:$O$24</c:f>
              <c:strCache>
                <c:ptCount val="9"/>
                <c:pt idx="0">
                  <c:v>2008</c:v>
                </c:pt>
                <c:pt idx="1">
                  <c:v>2009</c:v>
                </c:pt>
                <c:pt idx="2">
                  <c:v>2010</c:v>
                </c:pt>
                <c:pt idx="3">
                  <c:v>2011</c:v>
                </c:pt>
                <c:pt idx="4">
                  <c:v>2012</c:v>
                </c:pt>
                <c:pt idx="5">
                  <c:v>2013</c:v>
                </c:pt>
                <c:pt idx="6">
                  <c:v>2014</c:v>
                </c:pt>
                <c:pt idx="7">
                  <c:v>2015</c:v>
                </c:pt>
                <c:pt idx="8">
                  <c:v>Mar., 2016</c:v>
                </c:pt>
              </c:strCache>
            </c:strRef>
          </c:cat>
          <c:val>
            <c:numRef>
              <c:f>Sheet1!$G$26:$O$26</c:f>
              <c:numCache>
                <c:formatCode>_(* #,##0_);_(* \(#,##0\);_(* "-"??_);_(@_)</c:formatCode>
                <c:ptCount val="9"/>
                <c:pt idx="0">
                  <c:v>584</c:v>
                </c:pt>
                <c:pt idx="1">
                  <c:v>1646</c:v>
                </c:pt>
                <c:pt idx="2">
                  <c:v>2584</c:v>
                </c:pt>
                <c:pt idx="3">
                  <c:v>6931</c:v>
                </c:pt>
                <c:pt idx="4">
                  <c:v>12253</c:v>
                </c:pt>
                <c:pt idx="5">
                  <c:v>15542</c:v>
                </c:pt>
                <c:pt idx="6">
                  <c:v>23160</c:v>
                </c:pt>
                <c:pt idx="7">
                  <c:v>40182</c:v>
                </c:pt>
                <c:pt idx="8">
                  <c:v>44479</c:v>
                </c:pt>
              </c:numCache>
            </c:numRef>
          </c:val>
          <c:extLst xmlns:c16r2="http://schemas.microsoft.com/office/drawing/2015/06/chart">
            <c:ext xmlns:c16="http://schemas.microsoft.com/office/drawing/2014/chart" uri="{C3380CC4-5D6E-409C-BE32-E72D297353CC}">
              <c16:uniqueId val="{00000006-7A78-44FD-80E5-6553B2AC7065}"/>
            </c:ext>
          </c:extLst>
        </c:ser>
        <c:dLbls>
          <c:showLegendKey val="0"/>
          <c:showVal val="0"/>
          <c:showCatName val="0"/>
          <c:showSerName val="0"/>
          <c:showPercent val="0"/>
          <c:showBubbleSize val="0"/>
        </c:dLbls>
        <c:gapWidth val="150"/>
        <c:axId val="1705513600"/>
        <c:axId val="1705515776"/>
      </c:barChart>
      <c:lineChart>
        <c:grouping val="standard"/>
        <c:varyColors val="0"/>
        <c:ser>
          <c:idx val="0"/>
          <c:order val="0"/>
          <c:tx>
            <c:strRef>
              <c:f>Sheet1!$F$25</c:f>
              <c:strCache>
                <c:ptCount val="1"/>
                <c:pt idx="0">
                  <c:v>MMT sites</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dLbls>
            <c:dLbl>
              <c:idx val="7"/>
              <c:layout>
                <c:manualLayout>
                  <c:x val="1.0018099206310878E-16"/>
                  <c:y val="8.5470085470085097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7A78-44FD-80E5-6553B2AC7065}"/>
                </c:ext>
                <c:ext xmlns:c15="http://schemas.microsoft.com/office/drawing/2012/chart" uri="{CE6537A1-D6FC-4f65-9D91-7224C49458BB}">
                  <c15:layout/>
                </c:ext>
              </c:extLst>
            </c:dLbl>
            <c:dLbl>
              <c:idx val="8"/>
              <c:layout>
                <c:manualLayout>
                  <c:x val="0"/>
                  <c:y val="3.418803418803415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8-7A78-44FD-80E5-6553B2AC7065}"/>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vi-V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Sheet1!$G$24:$O$24</c:f>
              <c:strCache>
                <c:ptCount val="9"/>
                <c:pt idx="0">
                  <c:v>2008</c:v>
                </c:pt>
                <c:pt idx="1">
                  <c:v>2009</c:v>
                </c:pt>
                <c:pt idx="2">
                  <c:v>2010</c:v>
                </c:pt>
                <c:pt idx="3">
                  <c:v>2011</c:v>
                </c:pt>
                <c:pt idx="4">
                  <c:v>2012</c:v>
                </c:pt>
                <c:pt idx="5">
                  <c:v>2013</c:v>
                </c:pt>
                <c:pt idx="6">
                  <c:v>2014</c:v>
                </c:pt>
                <c:pt idx="7">
                  <c:v>2015</c:v>
                </c:pt>
                <c:pt idx="8">
                  <c:v>Mar., 2016</c:v>
                </c:pt>
              </c:strCache>
            </c:strRef>
          </c:cat>
          <c:val>
            <c:numRef>
              <c:f>Sheet1!$G$25:$O$25</c:f>
              <c:numCache>
                <c:formatCode>0</c:formatCode>
                <c:ptCount val="9"/>
                <c:pt idx="0">
                  <c:v>6</c:v>
                </c:pt>
                <c:pt idx="1">
                  <c:v>7</c:v>
                </c:pt>
                <c:pt idx="2">
                  <c:v>15</c:v>
                </c:pt>
                <c:pt idx="3">
                  <c:v>41</c:v>
                </c:pt>
                <c:pt idx="4">
                  <c:v>60</c:v>
                </c:pt>
                <c:pt idx="5">
                  <c:v>80</c:v>
                </c:pt>
                <c:pt idx="6">
                  <c:v>127</c:v>
                </c:pt>
                <c:pt idx="7">
                  <c:v>216</c:v>
                </c:pt>
                <c:pt idx="8">
                  <c:v>241</c:v>
                </c:pt>
              </c:numCache>
            </c:numRef>
          </c:val>
          <c:smooth val="0"/>
          <c:extLst xmlns:c16r2="http://schemas.microsoft.com/office/drawing/2015/06/chart">
            <c:ext xmlns:c16="http://schemas.microsoft.com/office/drawing/2014/chart" uri="{C3380CC4-5D6E-409C-BE32-E72D297353CC}">
              <c16:uniqueId val="{00000009-7A78-44FD-80E5-6553B2AC7065}"/>
            </c:ext>
          </c:extLst>
        </c:ser>
        <c:dLbls>
          <c:showLegendKey val="0"/>
          <c:showVal val="0"/>
          <c:showCatName val="0"/>
          <c:showSerName val="0"/>
          <c:showPercent val="0"/>
          <c:showBubbleSize val="0"/>
        </c:dLbls>
        <c:marker val="1"/>
        <c:smooth val="0"/>
        <c:axId val="1705509248"/>
        <c:axId val="1705516864"/>
      </c:lineChart>
      <c:catAx>
        <c:axId val="1705513600"/>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vi-VN"/>
          </a:p>
        </c:txPr>
        <c:crossAx val="1705515776"/>
        <c:crosses val="autoZero"/>
        <c:auto val="1"/>
        <c:lblAlgn val="ctr"/>
        <c:lblOffset val="100"/>
        <c:noMultiLvlLbl val="0"/>
      </c:catAx>
      <c:valAx>
        <c:axId val="1705515776"/>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vi-VN"/>
          </a:p>
        </c:txPr>
        <c:crossAx val="1705513600"/>
        <c:crosses val="autoZero"/>
        <c:crossBetween val="between"/>
      </c:valAx>
      <c:valAx>
        <c:axId val="1705516864"/>
        <c:scaling>
          <c:orientation val="minMax"/>
        </c:scaling>
        <c:delete val="0"/>
        <c:axPos val="r"/>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vi-VN"/>
          </a:p>
        </c:txPr>
        <c:crossAx val="1705509248"/>
        <c:crosses val="max"/>
        <c:crossBetween val="between"/>
      </c:valAx>
      <c:catAx>
        <c:axId val="1705509248"/>
        <c:scaling>
          <c:orientation val="minMax"/>
        </c:scaling>
        <c:delete val="1"/>
        <c:axPos val="b"/>
        <c:numFmt formatCode="General" sourceLinked="1"/>
        <c:majorTickMark val="none"/>
        <c:minorTickMark val="none"/>
        <c:tickLblPos val="none"/>
        <c:crossAx val="1705516864"/>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vi-VN"/>
        </a:p>
      </c:txPr>
    </c:legend>
    <c:plotVisOnly val="1"/>
    <c:dispBlanksAs val="gap"/>
    <c:showDLblsOverMax val="0"/>
  </c:chart>
  <c:spPr>
    <a:noFill/>
    <a:ln>
      <a:noFill/>
    </a:ln>
    <a:effectLst/>
  </c:spPr>
  <c:txPr>
    <a:bodyPr/>
    <a:lstStyle/>
    <a:p>
      <a:pPr>
        <a:defRPr/>
      </a:pPr>
      <a:endParaRPr lang="vi-V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7AE60F-B6C7-4FB6-B96B-4DE44C9F4233}"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4B29C858-5486-47E8-8238-E027CDAA7AF7}">
      <dgm:prSet phldrT="[Text]"/>
      <dgm:spPr/>
      <dgm:t>
        <a:bodyPr/>
        <a:lstStyle/>
        <a:p>
          <a:r>
            <a:rPr lang="en-US" dirty="0" smtClean="0"/>
            <a:t>Addiction treatment system in Vietnam in 2008</a:t>
          </a:r>
          <a:endParaRPr lang="en-US" dirty="0"/>
        </a:p>
      </dgm:t>
    </dgm:pt>
    <dgm:pt modelId="{34B472BE-614D-42B1-ACC2-738FDC7B92F9}" type="parTrans" cxnId="{A12490A7-EE32-4730-A152-46ECD466E8F0}">
      <dgm:prSet/>
      <dgm:spPr/>
      <dgm:t>
        <a:bodyPr/>
        <a:lstStyle/>
        <a:p>
          <a:endParaRPr lang="en-US"/>
        </a:p>
      </dgm:t>
    </dgm:pt>
    <dgm:pt modelId="{2891A3CA-ED2F-43C3-8673-6A8000C81ABB}" type="sibTrans" cxnId="{A12490A7-EE32-4730-A152-46ECD466E8F0}">
      <dgm:prSet/>
      <dgm:spPr/>
      <dgm:t>
        <a:bodyPr/>
        <a:lstStyle/>
        <a:p>
          <a:endParaRPr lang="en-US"/>
        </a:p>
      </dgm:t>
    </dgm:pt>
    <dgm:pt modelId="{93EEA6D3-6CBC-40CC-B0B5-CE22BA9AE0C6}">
      <dgm:prSet phldrT="[Text]"/>
      <dgm:spPr/>
      <dgm:t>
        <a:bodyPr/>
        <a:lstStyle/>
        <a:p>
          <a:r>
            <a:rPr lang="en-US" dirty="0" smtClean="0"/>
            <a:t>Mandatory rehab centers</a:t>
          </a:r>
          <a:endParaRPr lang="en-US" dirty="0"/>
        </a:p>
      </dgm:t>
    </dgm:pt>
    <dgm:pt modelId="{2F1FD03B-8F37-4C39-A922-A3D6DF23C84F}" type="parTrans" cxnId="{F0408735-DA0C-4FD9-8E6F-FC912F4FD9AB}">
      <dgm:prSet/>
      <dgm:spPr/>
      <dgm:t>
        <a:bodyPr/>
        <a:lstStyle/>
        <a:p>
          <a:endParaRPr lang="en-US"/>
        </a:p>
      </dgm:t>
    </dgm:pt>
    <dgm:pt modelId="{4CE019AD-4D2F-4DB3-ADF5-7516AD4F1AE8}" type="sibTrans" cxnId="{F0408735-DA0C-4FD9-8E6F-FC912F4FD9AB}">
      <dgm:prSet/>
      <dgm:spPr/>
      <dgm:t>
        <a:bodyPr/>
        <a:lstStyle/>
        <a:p>
          <a:endParaRPr lang="en-US"/>
        </a:p>
      </dgm:t>
    </dgm:pt>
    <dgm:pt modelId="{1934C440-62C6-402B-A4A8-C24C7EEDEE8A}">
      <dgm:prSet phldrT="[Text]"/>
      <dgm:spPr/>
      <dgm:t>
        <a:bodyPr/>
        <a:lstStyle/>
        <a:p>
          <a:r>
            <a:rPr lang="en-US" dirty="0" smtClean="0"/>
            <a:t>Detoxification</a:t>
          </a:r>
          <a:endParaRPr lang="en-US" dirty="0"/>
        </a:p>
      </dgm:t>
    </dgm:pt>
    <dgm:pt modelId="{FBA829D9-4DE7-4088-BCAC-ECC02456ABAD}" type="parTrans" cxnId="{B1692A0C-B7FC-46B4-89EF-B1C66BBDACD2}">
      <dgm:prSet/>
      <dgm:spPr/>
      <dgm:t>
        <a:bodyPr/>
        <a:lstStyle/>
        <a:p>
          <a:endParaRPr lang="en-US"/>
        </a:p>
      </dgm:t>
    </dgm:pt>
    <dgm:pt modelId="{D0375E54-7DCE-4B6A-A4E4-2D7A9095EAB1}" type="sibTrans" cxnId="{B1692A0C-B7FC-46B4-89EF-B1C66BBDACD2}">
      <dgm:prSet/>
      <dgm:spPr/>
      <dgm:t>
        <a:bodyPr/>
        <a:lstStyle/>
        <a:p>
          <a:endParaRPr lang="en-US"/>
        </a:p>
      </dgm:t>
    </dgm:pt>
    <dgm:pt modelId="{FC19EBB2-3A5E-43D8-B066-C8E3E09BA6C7}">
      <dgm:prSet/>
      <dgm:spPr/>
      <dgm:t>
        <a:bodyPr/>
        <a:lstStyle/>
        <a:p>
          <a:r>
            <a:rPr lang="en-US" dirty="0" smtClean="0"/>
            <a:t>Psychiatric Hospitals</a:t>
          </a:r>
          <a:endParaRPr lang="en-US" dirty="0"/>
        </a:p>
      </dgm:t>
    </dgm:pt>
    <dgm:pt modelId="{8C4263B7-AB7D-4CC1-B3E7-42090FCCBF53}" type="parTrans" cxnId="{E0E9D10C-1111-43F6-BBEC-369FB6EB669B}">
      <dgm:prSet/>
      <dgm:spPr/>
      <dgm:t>
        <a:bodyPr/>
        <a:lstStyle/>
        <a:p>
          <a:endParaRPr lang="en-US"/>
        </a:p>
      </dgm:t>
    </dgm:pt>
    <dgm:pt modelId="{7AC8D72D-3F73-4BEF-9C02-AA67147BDA77}" type="sibTrans" cxnId="{E0E9D10C-1111-43F6-BBEC-369FB6EB669B}">
      <dgm:prSet/>
      <dgm:spPr/>
      <dgm:t>
        <a:bodyPr/>
        <a:lstStyle/>
        <a:p>
          <a:endParaRPr lang="en-US"/>
        </a:p>
      </dgm:t>
    </dgm:pt>
    <dgm:pt modelId="{1DA9E7DD-FE78-4F51-B25E-4BD106E64C8B}" type="pres">
      <dgm:prSet presAssocID="{C87AE60F-B6C7-4FB6-B96B-4DE44C9F4233}" presName="hierChild1" presStyleCnt="0">
        <dgm:presLayoutVars>
          <dgm:orgChart val="1"/>
          <dgm:chPref val="1"/>
          <dgm:dir/>
          <dgm:animOne val="branch"/>
          <dgm:animLvl val="lvl"/>
          <dgm:resizeHandles/>
        </dgm:presLayoutVars>
      </dgm:prSet>
      <dgm:spPr/>
      <dgm:t>
        <a:bodyPr/>
        <a:lstStyle/>
        <a:p>
          <a:endParaRPr lang="vi-VN"/>
        </a:p>
      </dgm:t>
    </dgm:pt>
    <dgm:pt modelId="{1926B8A3-1C8F-4817-B225-8AD40A0A6EA4}" type="pres">
      <dgm:prSet presAssocID="{4B29C858-5486-47E8-8238-E027CDAA7AF7}" presName="hierRoot1" presStyleCnt="0">
        <dgm:presLayoutVars>
          <dgm:hierBranch val="init"/>
        </dgm:presLayoutVars>
      </dgm:prSet>
      <dgm:spPr/>
    </dgm:pt>
    <dgm:pt modelId="{CB282ED5-DB8F-4954-AECB-B300DCE73C1D}" type="pres">
      <dgm:prSet presAssocID="{4B29C858-5486-47E8-8238-E027CDAA7AF7}" presName="rootComposite1" presStyleCnt="0"/>
      <dgm:spPr/>
    </dgm:pt>
    <dgm:pt modelId="{19F895BE-D230-4EF4-B89E-544CBC19D007}" type="pres">
      <dgm:prSet presAssocID="{4B29C858-5486-47E8-8238-E027CDAA7AF7}" presName="rootText1" presStyleLbl="node0" presStyleIdx="0" presStyleCnt="1" custScaleX="279375">
        <dgm:presLayoutVars>
          <dgm:chPref val="3"/>
        </dgm:presLayoutVars>
      </dgm:prSet>
      <dgm:spPr/>
      <dgm:t>
        <a:bodyPr/>
        <a:lstStyle/>
        <a:p>
          <a:endParaRPr lang="vi-VN"/>
        </a:p>
      </dgm:t>
    </dgm:pt>
    <dgm:pt modelId="{B4FCE76A-02A2-404F-B61C-146CA830D388}" type="pres">
      <dgm:prSet presAssocID="{4B29C858-5486-47E8-8238-E027CDAA7AF7}" presName="rootConnector1" presStyleLbl="node1" presStyleIdx="0" presStyleCnt="0"/>
      <dgm:spPr/>
      <dgm:t>
        <a:bodyPr/>
        <a:lstStyle/>
        <a:p>
          <a:endParaRPr lang="vi-VN"/>
        </a:p>
      </dgm:t>
    </dgm:pt>
    <dgm:pt modelId="{181329A3-7E3F-4933-AB96-41C7B3E43A10}" type="pres">
      <dgm:prSet presAssocID="{4B29C858-5486-47E8-8238-E027CDAA7AF7}" presName="hierChild2" presStyleCnt="0"/>
      <dgm:spPr/>
    </dgm:pt>
    <dgm:pt modelId="{FDDC53FC-FB56-4B66-8433-4F2ACA25DC5C}" type="pres">
      <dgm:prSet presAssocID="{2F1FD03B-8F37-4C39-A922-A3D6DF23C84F}" presName="Name37" presStyleLbl="parChTrans1D2" presStyleIdx="0" presStyleCnt="2"/>
      <dgm:spPr/>
      <dgm:t>
        <a:bodyPr/>
        <a:lstStyle/>
        <a:p>
          <a:endParaRPr lang="vi-VN"/>
        </a:p>
      </dgm:t>
    </dgm:pt>
    <dgm:pt modelId="{3D3E6FE1-E87C-4B92-A3CE-50CB3457B569}" type="pres">
      <dgm:prSet presAssocID="{93EEA6D3-6CBC-40CC-B0B5-CE22BA9AE0C6}" presName="hierRoot2" presStyleCnt="0">
        <dgm:presLayoutVars>
          <dgm:hierBranch val="init"/>
        </dgm:presLayoutVars>
      </dgm:prSet>
      <dgm:spPr/>
    </dgm:pt>
    <dgm:pt modelId="{8FDAD8D3-A971-4597-91A5-47218F586DF3}" type="pres">
      <dgm:prSet presAssocID="{93EEA6D3-6CBC-40CC-B0B5-CE22BA9AE0C6}" presName="rootComposite" presStyleCnt="0"/>
      <dgm:spPr/>
    </dgm:pt>
    <dgm:pt modelId="{CF1C3E2F-57CE-4F9E-8473-6220B344ADEA}" type="pres">
      <dgm:prSet presAssocID="{93EEA6D3-6CBC-40CC-B0B5-CE22BA9AE0C6}" presName="rootText" presStyleLbl="node2" presStyleIdx="0" presStyleCnt="2">
        <dgm:presLayoutVars>
          <dgm:chPref val="3"/>
        </dgm:presLayoutVars>
      </dgm:prSet>
      <dgm:spPr/>
      <dgm:t>
        <a:bodyPr/>
        <a:lstStyle/>
        <a:p>
          <a:endParaRPr lang="vi-VN"/>
        </a:p>
      </dgm:t>
    </dgm:pt>
    <dgm:pt modelId="{51AD0B0C-F1A1-4BB8-B399-1DE2662AA6C8}" type="pres">
      <dgm:prSet presAssocID="{93EEA6D3-6CBC-40CC-B0B5-CE22BA9AE0C6}" presName="rootConnector" presStyleLbl="node2" presStyleIdx="0" presStyleCnt="2"/>
      <dgm:spPr/>
      <dgm:t>
        <a:bodyPr/>
        <a:lstStyle/>
        <a:p>
          <a:endParaRPr lang="vi-VN"/>
        </a:p>
      </dgm:t>
    </dgm:pt>
    <dgm:pt modelId="{2CA23FE2-30D6-4AD2-B255-4320EABCAF60}" type="pres">
      <dgm:prSet presAssocID="{93EEA6D3-6CBC-40CC-B0B5-CE22BA9AE0C6}" presName="hierChild4" presStyleCnt="0"/>
      <dgm:spPr/>
    </dgm:pt>
    <dgm:pt modelId="{8195446F-A72F-4041-B0C2-CE0EA21D494B}" type="pres">
      <dgm:prSet presAssocID="{93EEA6D3-6CBC-40CC-B0B5-CE22BA9AE0C6}" presName="hierChild5" presStyleCnt="0"/>
      <dgm:spPr/>
    </dgm:pt>
    <dgm:pt modelId="{3AC96384-FB83-46FB-8334-F8C4807D088B}" type="pres">
      <dgm:prSet presAssocID="{FBA829D9-4DE7-4088-BCAC-ECC02456ABAD}" presName="Name37" presStyleLbl="parChTrans1D2" presStyleIdx="1" presStyleCnt="2"/>
      <dgm:spPr/>
      <dgm:t>
        <a:bodyPr/>
        <a:lstStyle/>
        <a:p>
          <a:endParaRPr lang="vi-VN"/>
        </a:p>
      </dgm:t>
    </dgm:pt>
    <dgm:pt modelId="{F2C66719-3BB0-4E66-9E43-4A2369A6A05F}" type="pres">
      <dgm:prSet presAssocID="{1934C440-62C6-402B-A4A8-C24C7EEDEE8A}" presName="hierRoot2" presStyleCnt="0">
        <dgm:presLayoutVars>
          <dgm:hierBranch val="init"/>
        </dgm:presLayoutVars>
      </dgm:prSet>
      <dgm:spPr/>
    </dgm:pt>
    <dgm:pt modelId="{9A6C117E-1921-4D6B-A8CA-1FFC9124ED74}" type="pres">
      <dgm:prSet presAssocID="{1934C440-62C6-402B-A4A8-C24C7EEDEE8A}" presName="rootComposite" presStyleCnt="0"/>
      <dgm:spPr/>
    </dgm:pt>
    <dgm:pt modelId="{31619855-789D-40B9-AA1B-6F25D768FCBC}" type="pres">
      <dgm:prSet presAssocID="{1934C440-62C6-402B-A4A8-C24C7EEDEE8A}" presName="rootText" presStyleLbl="node2" presStyleIdx="1" presStyleCnt="2">
        <dgm:presLayoutVars>
          <dgm:chPref val="3"/>
        </dgm:presLayoutVars>
      </dgm:prSet>
      <dgm:spPr/>
      <dgm:t>
        <a:bodyPr/>
        <a:lstStyle/>
        <a:p>
          <a:endParaRPr lang="vi-VN"/>
        </a:p>
      </dgm:t>
    </dgm:pt>
    <dgm:pt modelId="{2620C4B9-F412-4E21-B4CF-CB3531D2800E}" type="pres">
      <dgm:prSet presAssocID="{1934C440-62C6-402B-A4A8-C24C7EEDEE8A}" presName="rootConnector" presStyleLbl="node2" presStyleIdx="1" presStyleCnt="2"/>
      <dgm:spPr/>
      <dgm:t>
        <a:bodyPr/>
        <a:lstStyle/>
        <a:p>
          <a:endParaRPr lang="vi-VN"/>
        </a:p>
      </dgm:t>
    </dgm:pt>
    <dgm:pt modelId="{8F21AA2A-CB43-4233-8B18-70B8ADF3E12A}" type="pres">
      <dgm:prSet presAssocID="{1934C440-62C6-402B-A4A8-C24C7EEDEE8A}" presName="hierChild4" presStyleCnt="0"/>
      <dgm:spPr/>
    </dgm:pt>
    <dgm:pt modelId="{C77AFD5C-D570-4E3B-8626-AC95FA78C9C8}" type="pres">
      <dgm:prSet presAssocID="{8C4263B7-AB7D-4CC1-B3E7-42090FCCBF53}" presName="Name37" presStyleLbl="parChTrans1D3" presStyleIdx="0" presStyleCnt="1"/>
      <dgm:spPr/>
      <dgm:t>
        <a:bodyPr/>
        <a:lstStyle/>
        <a:p>
          <a:endParaRPr lang="vi-VN"/>
        </a:p>
      </dgm:t>
    </dgm:pt>
    <dgm:pt modelId="{3BD83DCC-397F-4E0E-AF4E-311B5B5A625D}" type="pres">
      <dgm:prSet presAssocID="{FC19EBB2-3A5E-43D8-B066-C8E3E09BA6C7}" presName="hierRoot2" presStyleCnt="0">
        <dgm:presLayoutVars>
          <dgm:hierBranch val="init"/>
        </dgm:presLayoutVars>
      </dgm:prSet>
      <dgm:spPr/>
    </dgm:pt>
    <dgm:pt modelId="{886A636D-CC3F-4BFE-957B-10BFABF42C9E}" type="pres">
      <dgm:prSet presAssocID="{FC19EBB2-3A5E-43D8-B066-C8E3E09BA6C7}" presName="rootComposite" presStyleCnt="0"/>
      <dgm:spPr/>
    </dgm:pt>
    <dgm:pt modelId="{85D23608-8FF1-4CB2-9AED-A635D9ADF550}" type="pres">
      <dgm:prSet presAssocID="{FC19EBB2-3A5E-43D8-B066-C8E3E09BA6C7}" presName="rootText" presStyleLbl="node3" presStyleIdx="0" presStyleCnt="1">
        <dgm:presLayoutVars>
          <dgm:chPref val="3"/>
        </dgm:presLayoutVars>
      </dgm:prSet>
      <dgm:spPr/>
      <dgm:t>
        <a:bodyPr/>
        <a:lstStyle/>
        <a:p>
          <a:endParaRPr lang="vi-VN"/>
        </a:p>
      </dgm:t>
    </dgm:pt>
    <dgm:pt modelId="{F0894C7E-FC79-47D4-BBC9-A8F988118875}" type="pres">
      <dgm:prSet presAssocID="{FC19EBB2-3A5E-43D8-B066-C8E3E09BA6C7}" presName="rootConnector" presStyleLbl="node3" presStyleIdx="0" presStyleCnt="1"/>
      <dgm:spPr/>
      <dgm:t>
        <a:bodyPr/>
        <a:lstStyle/>
        <a:p>
          <a:endParaRPr lang="vi-VN"/>
        </a:p>
      </dgm:t>
    </dgm:pt>
    <dgm:pt modelId="{531E6991-7B94-4CB6-94E4-9E91D33B7830}" type="pres">
      <dgm:prSet presAssocID="{FC19EBB2-3A5E-43D8-B066-C8E3E09BA6C7}" presName="hierChild4" presStyleCnt="0"/>
      <dgm:spPr/>
    </dgm:pt>
    <dgm:pt modelId="{CF2F9230-5552-4E3D-BEED-F9B8B42A03C2}" type="pres">
      <dgm:prSet presAssocID="{FC19EBB2-3A5E-43D8-B066-C8E3E09BA6C7}" presName="hierChild5" presStyleCnt="0"/>
      <dgm:spPr/>
    </dgm:pt>
    <dgm:pt modelId="{577AE902-D80A-4A82-9C50-6D8975F0E7C7}" type="pres">
      <dgm:prSet presAssocID="{1934C440-62C6-402B-A4A8-C24C7EEDEE8A}" presName="hierChild5" presStyleCnt="0"/>
      <dgm:spPr/>
    </dgm:pt>
    <dgm:pt modelId="{2F4CD54B-B546-4475-97FC-323F803CAD34}" type="pres">
      <dgm:prSet presAssocID="{4B29C858-5486-47E8-8238-E027CDAA7AF7}" presName="hierChild3" presStyleCnt="0"/>
      <dgm:spPr/>
    </dgm:pt>
  </dgm:ptLst>
  <dgm:cxnLst>
    <dgm:cxn modelId="{E1220273-F409-46D9-BD72-8538242088FB}" type="presOf" srcId="{1934C440-62C6-402B-A4A8-C24C7EEDEE8A}" destId="{2620C4B9-F412-4E21-B4CF-CB3531D2800E}" srcOrd="1" destOrd="0" presId="urn:microsoft.com/office/officeart/2005/8/layout/orgChart1"/>
    <dgm:cxn modelId="{1BA86A80-508F-49DA-BDD3-BDF9D13C14B5}" type="presOf" srcId="{8C4263B7-AB7D-4CC1-B3E7-42090FCCBF53}" destId="{C77AFD5C-D570-4E3B-8626-AC95FA78C9C8}" srcOrd="0" destOrd="0" presId="urn:microsoft.com/office/officeart/2005/8/layout/orgChart1"/>
    <dgm:cxn modelId="{CF2B421A-43FF-4BCD-967C-377C8BB13C4D}" type="presOf" srcId="{FC19EBB2-3A5E-43D8-B066-C8E3E09BA6C7}" destId="{F0894C7E-FC79-47D4-BBC9-A8F988118875}" srcOrd="1" destOrd="0" presId="urn:microsoft.com/office/officeart/2005/8/layout/orgChart1"/>
    <dgm:cxn modelId="{F0408735-DA0C-4FD9-8E6F-FC912F4FD9AB}" srcId="{4B29C858-5486-47E8-8238-E027CDAA7AF7}" destId="{93EEA6D3-6CBC-40CC-B0B5-CE22BA9AE0C6}" srcOrd="0" destOrd="0" parTransId="{2F1FD03B-8F37-4C39-A922-A3D6DF23C84F}" sibTransId="{4CE019AD-4D2F-4DB3-ADF5-7516AD4F1AE8}"/>
    <dgm:cxn modelId="{F8B56B5D-0AD7-4CA0-B688-35EAF7D9F46E}" type="presOf" srcId="{93EEA6D3-6CBC-40CC-B0B5-CE22BA9AE0C6}" destId="{51AD0B0C-F1A1-4BB8-B399-1DE2662AA6C8}" srcOrd="1" destOrd="0" presId="urn:microsoft.com/office/officeart/2005/8/layout/orgChart1"/>
    <dgm:cxn modelId="{5C5032FC-5B43-43AF-96B0-90AB2C30222A}" type="presOf" srcId="{FBA829D9-4DE7-4088-BCAC-ECC02456ABAD}" destId="{3AC96384-FB83-46FB-8334-F8C4807D088B}" srcOrd="0" destOrd="0" presId="urn:microsoft.com/office/officeart/2005/8/layout/orgChart1"/>
    <dgm:cxn modelId="{73248E91-C94D-4341-A830-CC1027DC1F6D}" type="presOf" srcId="{2F1FD03B-8F37-4C39-A922-A3D6DF23C84F}" destId="{FDDC53FC-FB56-4B66-8433-4F2ACA25DC5C}" srcOrd="0" destOrd="0" presId="urn:microsoft.com/office/officeart/2005/8/layout/orgChart1"/>
    <dgm:cxn modelId="{B87D428B-B599-4CAC-9A9C-8BA7031A0D28}" type="presOf" srcId="{4B29C858-5486-47E8-8238-E027CDAA7AF7}" destId="{19F895BE-D230-4EF4-B89E-544CBC19D007}" srcOrd="0" destOrd="0" presId="urn:microsoft.com/office/officeart/2005/8/layout/orgChart1"/>
    <dgm:cxn modelId="{0F34FFBC-66BC-437D-A5C3-2D7F6A9DAD02}" type="presOf" srcId="{4B29C858-5486-47E8-8238-E027CDAA7AF7}" destId="{B4FCE76A-02A2-404F-B61C-146CA830D388}" srcOrd="1" destOrd="0" presId="urn:microsoft.com/office/officeart/2005/8/layout/orgChart1"/>
    <dgm:cxn modelId="{E0E9D10C-1111-43F6-BBEC-369FB6EB669B}" srcId="{1934C440-62C6-402B-A4A8-C24C7EEDEE8A}" destId="{FC19EBB2-3A5E-43D8-B066-C8E3E09BA6C7}" srcOrd="0" destOrd="0" parTransId="{8C4263B7-AB7D-4CC1-B3E7-42090FCCBF53}" sibTransId="{7AC8D72D-3F73-4BEF-9C02-AA67147BDA77}"/>
    <dgm:cxn modelId="{228440B0-4A55-4182-B881-1FA2D5193360}" type="presOf" srcId="{FC19EBB2-3A5E-43D8-B066-C8E3E09BA6C7}" destId="{85D23608-8FF1-4CB2-9AED-A635D9ADF550}" srcOrd="0" destOrd="0" presId="urn:microsoft.com/office/officeart/2005/8/layout/orgChart1"/>
    <dgm:cxn modelId="{A12490A7-EE32-4730-A152-46ECD466E8F0}" srcId="{C87AE60F-B6C7-4FB6-B96B-4DE44C9F4233}" destId="{4B29C858-5486-47E8-8238-E027CDAA7AF7}" srcOrd="0" destOrd="0" parTransId="{34B472BE-614D-42B1-ACC2-738FDC7B92F9}" sibTransId="{2891A3CA-ED2F-43C3-8673-6A8000C81ABB}"/>
    <dgm:cxn modelId="{7DDAB5BF-78F2-453D-9CA7-CB4EDCA0091A}" type="presOf" srcId="{1934C440-62C6-402B-A4A8-C24C7EEDEE8A}" destId="{31619855-789D-40B9-AA1B-6F25D768FCBC}" srcOrd="0" destOrd="0" presId="urn:microsoft.com/office/officeart/2005/8/layout/orgChart1"/>
    <dgm:cxn modelId="{B1692A0C-B7FC-46B4-89EF-B1C66BBDACD2}" srcId="{4B29C858-5486-47E8-8238-E027CDAA7AF7}" destId="{1934C440-62C6-402B-A4A8-C24C7EEDEE8A}" srcOrd="1" destOrd="0" parTransId="{FBA829D9-4DE7-4088-BCAC-ECC02456ABAD}" sibTransId="{D0375E54-7DCE-4B6A-A4E4-2D7A9095EAB1}"/>
    <dgm:cxn modelId="{1223C3B8-9545-46B9-ABDD-5DAC82E4F2CB}" type="presOf" srcId="{C87AE60F-B6C7-4FB6-B96B-4DE44C9F4233}" destId="{1DA9E7DD-FE78-4F51-B25E-4BD106E64C8B}" srcOrd="0" destOrd="0" presId="urn:microsoft.com/office/officeart/2005/8/layout/orgChart1"/>
    <dgm:cxn modelId="{7FFD08B9-30AA-4427-8CBB-5A00C78ED796}" type="presOf" srcId="{93EEA6D3-6CBC-40CC-B0B5-CE22BA9AE0C6}" destId="{CF1C3E2F-57CE-4F9E-8473-6220B344ADEA}" srcOrd="0" destOrd="0" presId="urn:microsoft.com/office/officeart/2005/8/layout/orgChart1"/>
    <dgm:cxn modelId="{604DBE9A-F61B-4B4C-965D-64E27A84D296}" type="presParOf" srcId="{1DA9E7DD-FE78-4F51-B25E-4BD106E64C8B}" destId="{1926B8A3-1C8F-4817-B225-8AD40A0A6EA4}" srcOrd="0" destOrd="0" presId="urn:microsoft.com/office/officeart/2005/8/layout/orgChart1"/>
    <dgm:cxn modelId="{AA68FEA8-E9B0-448F-9752-167BB0D2A54A}" type="presParOf" srcId="{1926B8A3-1C8F-4817-B225-8AD40A0A6EA4}" destId="{CB282ED5-DB8F-4954-AECB-B300DCE73C1D}" srcOrd="0" destOrd="0" presId="urn:microsoft.com/office/officeart/2005/8/layout/orgChart1"/>
    <dgm:cxn modelId="{3F4A3996-81A5-489C-9776-CCD8B91B79CD}" type="presParOf" srcId="{CB282ED5-DB8F-4954-AECB-B300DCE73C1D}" destId="{19F895BE-D230-4EF4-B89E-544CBC19D007}" srcOrd="0" destOrd="0" presId="urn:microsoft.com/office/officeart/2005/8/layout/orgChart1"/>
    <dgm:cxn modelId="{34D5D5D1-D519-47F5-838F-3992FC644A33}" type="presParOf" srcId="{CB282ED5-DB8F-4954-AECB-B300DCE73C1D}" destId="{B4FCE76A-02A2-404F-B61C-146CA830D388}" srcOrd="1" destOrd="0" presId="urn:microsoft.com/office/officeart/2005/8/layout/orgChart1"/>
    <dgm:cxn modelId="{6024DF39-79FE-4F38-A960-46501CE1BE22}" type="presParOf" srcId="{1926B8A3-1C8F-4817-B225-8AD40A0A6EA4}" destId="{181329A3-7E3F-4933-AB96-41C7B3E43A10}" srcOrd="1" destOrd="0" presId="urn:microsoft.com/office/officeart/2005/8/layout/orgChart1"/>
    <dgm:cxn modelId="{A80B3B5A-1A70-4E9D-B26E-4EBFC8DFAF78}" type="presParOf" srcId="{181329A3-7E3F-4933-AB96-41C7B3E43A10}" destId="{FDDC53FC-FB56-4B66-8433-4F2ACA25DC5C}" srcOrd="0" destOrd="0" presId="urn:microsoft.com/office/officeart/2005/8/layout/orgChart1"/>
    <dgm:cxn modelId="{2B93F0EF-D56C-4CC4-A684-A4841E0A1F9B}" type="presParOf" srcId="{181329A3-7E3F-4933-AB96-41C7B3E43A10}" destId="{3D3E6FE1-E87C-4B92-A3CE-50CB3457B569}" srcOrd="1" destOrd="0" presId="urn:microsoft.com/office/officeart/2005/8/layout/orgChart1"/>
    <dgm:cxn modelId="{5D7BEC0C-D8BA-40C6-847F-E982B477B573}" type="presParOf" srcId="{3D3E6FE1-E87C-4B92-A3CE-50CB3457B569}" destId="{8FDAD8D3-A971-4597-91A5-47218F586DF3}" srcOrd="0" destOrd="0" presId="urn:microsoft.com/office/officeart/2005/8/layout/orgChart1"/>
    <dgm:cxn modelId="{D896B9D0-D897-411D-98E8-DFEFC82A50BF}" type="presParOf" srcId="{8FDAD8D3-A971-4597-91A5-47218F586DF3}" destId="{CF1C3E2F-57CE-4F9E-8473-6220B344ADEA}" srcOrd="0" destOrd="0" presId="urn:microsoft.com/office/officeart/2005/8/layout/orgChart1"/>
    <dgm:cxn modelId="{625AD9DA-8F6C-41C1-9C4E-15389F90DFF0}" type="presParOf" srcId="{8FDAD8D3-A971-4597-91A5-47218F586DF3}" destId="{51AD0B0C-F1A1-4BB8-B399-1DE2662AA6C8}" srcOrd="1" destOrd="0" presId="urn:microsoft.com/office/officeart/2005/8/layout/orgChart1"/>
    <dgm:cxn modelId="{E084DE96-E19D-4CCC-888D-03AB1A979D18}" type="presParOf" srcId="{3D3E6FE1-E87C-4B92-A3CE-50CB3457B569}" destId="{2CA23FE2-30D6-4AD2-B255-4320EABCAF60}" srcOrd="1" destOrd="0" presId="urn:microsoft.com/office/officeart/2005/8/layout/orgChart1"/>
    <dgm:cxn modelId="{24D30037-BB29-43ED-A8ED-3714CB1D74D3}" type="presParOf" srcId="{3D3E6FE1-E87C-4B92-A3CE-50CB3457B569}" destId="{8195446F-A72F-4041-B0C2-CE0EA21D494B}" srcOrd="2" destOrd="0" presId="urn:microsoft.com/office/officeart/2005/8/layout/orgChart1"/>
    <dgm:cxn modelId="{94E7726C-CF8C-44E9-A307-F636DD88D3F4}" type="presParOf" srcId="{181329A3-7E3F-4933-AB96-41C7B3E43A10}" destId="{3AC96384-FB83-46FB-8334-F8C4807D088B}" srcOrd="2" destOrd="0" presId="urn:microsoft.com/office/officeart/2005/8/layout/orgChart1"/>
    <dgm:cxn modelId="{76F22B93-0F3F-4724-BEDC-E883D4EF6281}" type="presParOf" srcId="{181329A3-7E3F-4933-AB96-41C7B3E43A10}" destId="{F2C66719-3BB0-4E66-9E43-4A2369A6A05F}" srcOrd="3" destOrd="0" presId="urn:microsoft.com/office/officeart/2005/8/layout/orgChart1"/>
    <dgm:cxn modelId="{5CCE7B96-9313-41AB-A88E-59F4D6476CD4}" type="presParOf" srcId="{F2C66719-3BB0-4E66-9E43-4A2369A6A05F}" destId="{9A6C117E-1921-4D6B-A8CA-1FFC9124ED74}" srcOrd="0" destOrd="0" presId="urn:microsoft.com/office/officeart/2005/8/layout/orgChart1"/>
    <dgm:cxn modelId="{0B350217-6E92-40B0-859C-BB4BDE43D792}" type="presParOf" srcId="{9A6C117E-1921-4D6B-A8CA-1FFC9124ED74}" destId="{31619855-789D-40B9-AA1B-6F25D768FCBC}" srcOrd="0" destOrd="0" presId="urn:microsoft.com/office/officeart/2005/8/layout/orgChart1"/>
    <dgm:cxn modelId="{65D828FA-EE53-4124-BD58-D205425DB5D6}" type="presParOf" srcId="{9A6C117E-1921-4D6B-A8CA-1FFC9124ED74}" destId="{2620C4B9-F412-4E21-B4CF-CB3531D2800E}" srcOrd="1" destOrd="0" presId="urn:microsoft.com/office/officeart/2005/8/layout/orgChart1"/>
    <dgm:cxn modelId="{58D7EE42-152D-4447-A47E-37D33FA4F1C2}" type="presParOf" srcId="{F2C66719-3BB0-4E66-9E43-4A2369A6A05F}" destId="{8F21AA2A-CB43-4233-8B18-70B8ADF3E12A}" srcOrd="1" destOrd="0" presId="urn:microsoft.com/office/officeart/2005/8/layout/orgChart1"/>
    <dgm:cxn modelId="{0BB8B42F-3E89-4347-90D1-39D7FA073A2D}" type="presParOf" srcId="{8F21AA2A-CB43-4233-8B18-70B8ADF3E12A}" destId="{C77AFD5C-D570-4E3B-8626-AC95FA78C9C8}" srcOrd="0" destOrd="0" presId="urn:microsoft.com/office/officeart/2005/8/layout/orgChart1"/>
    <dgm:cxn modelId="{793EC0C0-3919-436A-B579-CB9C33A0900C}" type="presParOf" srcId="{8F21AA2A-CB43-4233-8B18-70B8ADF3E12A}" destId="{3BD83DCC-397F-4E0E-AF4E-311B5B5A625D}" srcOrd="1" destOrd="0" presId="urn:microsoft.com/office/officeart/2005/8/layout/orgChart1"/>
    <dgm:cxn modelId="{12178AA5-3CC5-4F34-BB17-61BAE66FC563}" type="presParOf" srcId="{3BD83DCC-397F-4E0E-AF4E-311B5B5A625D}" destId="{886A636D-CC3F-4BFE-957B-10BFABF42C9E}" srcOrd="0" destOrd="0" presId="urn:microsoft.com/office/officeart/2005/8/layout/orgChart1"/>
    <dgm:cxn modelId="{48AD85EA-7A3D-48D8-9BAC-179027042850}" type="presParOf" srcId="{886A636D-CC3F-4BFE-957B-10BFABF42C9E}" destId="{85D23608-8FF1-4CB2-9AED-A635D9ADF550}" srcOrd="0" destOrd="0" presId="urn:microsoft.com/office/officeart/2005/8/layout/orgChart1"/>
    <dgm:cxn modelId="{7A2310FF-5F8B-4B66-9ECC-BE4241D0E62F}" type="presParOf" srcId="{886A636D-CC3F-4BFE-957B-10BFABF42C9E}" destId="{F0894C7E-FC79-47D4-BBC9-A8F988118875}" srcOrd="1" destOrd="0" presId="urn:microsoft.com/office/officeart/2005/8/layout/orgChart1"/>
    <dgm:cxn modelId="{EEB4198B-21CF-4145-87A5-D5698E5F4E4B}" type="presParOf" srcId="{3BD83DCC-397F-4E0E-AF4E-311B5B5A625D}" destId="{531E6991-7B94-4CB6-94E4-9E91D33B7830}" srcOrd="1" destOrd="0" presId="urn:microsoft.com/office/officeart/2005/8/layout/orgChart1"/>
    <dgm:cxn modelId="{0FB92465-BB04-4155-BCBD-06A5E7E0819A}" type="presParOf" srcId="{3BD83DCC-397F-4E0E-AF4E-311B5B5A625D}" destId="{CF2F9230-5552-4E3D-BEED-F9B8B42A03C2}" srcOrd="2" destOrd="0" presId="urn:microsoft.com/office/officeart/2005/8/layout/orgChart1"/>
    <dgm:cxn modelId="{4FB66FC3-B091-4F4B-BE2C-971D873F830C}" type="presParOf" srcId="{F2C66719-3BB0-4E66-9E43-4A2369A6A05F}" destId="{577AE902-D80A-4A82-9C50-6D8975F0E7C7}" srcOrd="2" destOrd="0" presId="urn:microsoft.com/office/officeart/2005/8/layout/orgChart1"/>
    <dgm:cxn modelId="{BA930DF7-00D9-464F-B159-298E3036301D}" type="presParOf" srcId="{1926B8A3-1C8F-4817-B225-8AD40A0A6EA4}" destId="{2F4CD54B-B546-4475-97FC-323F803CAD3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6C312E-6A77-45D8-B51D-5325D9D6C68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030E583A-18F0-440D-A458-4448586F14A6}">
      <dgm:prSet phldrT="[Text]" custT="1"/>
      <dgm:spPr/>
      <dgm:t>
        <a:bodyPr/>
        <a:lstStyle/>
        <a:p>
          <a:r>
            <a:rPr lang="en-US" sz="3600" dirty="0" smtClean="0"/>
            <a:t>Addiction treatment system in Vietnam 2016</a:t>
          </a:r>
          <a:endParaRPr lang="en-US" sz="3600" dirty="0"/>
        </a:p>
      </dgm:t>
    </dgm:pt>
    <dgm:pt modelId="{D6CDBAEB-2734-485A-865F-BED86F0C785C}" type="parTrans" cxnId="{6E8FE99D-0969-4CE2-9A82-B4FB5D3538EA}">
      <dgm:prSet/>
      <dgm:spPr/>
      <dgm:t>
        <a:bodyPr/>
        <a:lstStyle/>
        <a:p>
          <a:endParaRPr lang="en-US"/>
        </a:p>
      </dgm:t>
    </dgm:pt>
    <dgm:pt modelId="{C9377FE0-A4C0-41D6-B35C-0575602A763F}" type="sibTrans" cxnId="{6E8FE99D-0969-4CE2-9A82-B4FB5D3538EA}">
      <dgm:prSet/>
      <dgm:spPr/>
      <dgm:t>
        <a:bodyPr/>
        <a:lstStyle/>
        <a:p>
          <a:endParaRPr lang="en-US"/>
        </a:p>
      </dgm:t>
    </dgm:pt>
    <dgm:pt modelId="{67997C66-DDEE-4C1F-AC77-6D3A5A733C50}">
      <dgm:prSet phldrT="[Text]"/>
      <dgm:spPr/>
      <dgm:t>
        <a:bodyPr/>
        <a:lstStyle/>
        <a:p>
          <a:r>
            <a:rPr lang="en-US" dirty="0" smtClean="0"/>
            <a:t>Drug courts</a:t>
          </a:r>
          <a:endParaRPr lang="en-US" dirty="0"/>
        </a:p>
      </dgm:t>
    </dgm:pt>
    <dgm:pt modelId="{EBA0EF35-C5B9-4F18-AFBA-66FAB0F92880}" type="parTrans" cxnId="{A01B35F5-450E-4DF7-8A6D-EFF46CA860F0}">
      <dgm:prSet/>
      <dgm:spPr/>
      <dgm:t>
        <a:bodyPr/>
        <a:lstStyle/>
        <a:p>
          <a:endParaRPr lang="en-US"/>
        </a:p>
      </dgm:t>
    </dgm:pt>
    <dgm:pt modelId="{B93D2F76-A7F4-4A59-AFB0-FDD3435F68A1}" type="sibTrans" cxnId="{A01B35F5-450E-4DF7-8A6D-EFF46CA860F0}">
      <dgm:prSet/>
      <dgm:spPr/>
      <dgm:t>
        <a:bodyPr/>
        <a:lstStyle/>
        <a:p>
          <a:endParaRPr lang="en-US"/>
        </a:p>
      </dgm:t>
    </dgm:pt>
    <dgm:pt modelId="{651222E5-A005-4BBC-94A4-7D03EC5571CC}">
      <dgm:prSet phldrT="[Text]"/>
      <dgm:spPr/>
      <dgm:t>
        <a:bodyPr/>
        <a:lstStyle/>
        <a:p>
          <a:r>
            <a:rPr lang="en-US" dirty="0" smtClean="0"/>
            <a:t>Multifunctional Center (mandatory, voluntary)</a:t>
          </a:r>
          <a:endParaRPr lang="en-US" dirty="0"/>
        </a:p>
      </dgm:t>
    </dgm:pt>
    <dgm:pt modelId="{552FF5A4-B3F4-422A-A4F7-20506ED3FE8A}" type="parTrans" cxnId="{D80B50CC-0E26-4C65-B86A-1FB78CC2BF10}">
      <dgm:prSet/>
      <dgm:spPr/>
      <dgm:t>
        <a:bodyPr/>
        <a:lstStyle/>
        <a:p>
          <a:endParaRPr lang="en-US"/>
        </a:p>
      </dgm:t>
    </dgm:pt>
    <dgm:pt modelId="{6B7697E0-D48F-4A90-B322-2F6913AB863B}" type="sibTrans" cxnId="{D80B50CC-0E26-4C65-B86A-1FB78CC2BF10}">
      <dgm:prSet/>
      <dgm:spPr/>
      <dgm:t>
        <a:bodyPr/>
        <a:lstStyle/>
        <a:p>
          <a:endParaRPr lang="en-US"/>
        </a:p>
      </dgm:t>
    </dgm:pt>
    <dgm:pt modelId="{3E847CC4-EA48-4A79-A097-548798FD1AFB}">
      <dgm:prSet phldrT="[Text]"/>
      <dgm:spPr/>
      <dgm:t>
        <a:bodyPr/>
        <a:lstStyle/>
        <a:p>
          <a:r>
            <a:rPr lang="en-US" dirty="0" smtClean="0"/>
            <a:t>Voluntary rehab centers</a:t>
          </a:r>
          <a:endParaRPr lang="en-US" dirty="0"/>
        </a:p>
      </dgm:t>
    </dgm:pt>
    <dgm:pt modelId="{37241B82-4DB4-45DD-BA88-BA7EF429446F}" type="parTrans" cxnId="{77EE4EFD-89BD-4982-B817-26823A1AD6EC}">
      <dgm:prSet/>
      <dgm:spPr/>
      <dgm:t>
        <a:bodyPr/>
        <a:lstStyle/>
        <a:p>
          <a:endParaRPr lang="en-US"/>
        </a:p>
      </dgm:t>
    </dgm:pt>
    <dgm:pt modelId="{5726EDC2-E12E-435B-A4E1-5E350F8FACEA}" type="sibTrans" cxnId="{77EE4EFD-89BD-4982-B817-26823A1AD6EC}">
      <dgm:prSet/>
      <dgm:spPr/>
      <dgm:t>
        <a:bodyPr/>
        <a:lstStyle/>
        <a:p>
          <a:endParaRPr lang="en-US"/>
        </a:p>
      </dgm:t>
    </dgm:pt>
    <dgm:pt modelId="{77D10062-64A3-4EA2-ABED-6F66C378F1B6}">
      <dgm:prSet/>
      <dgm:spPr/>
      <dgm:t>
        <a:bodyPr/>
        <a:lstStyle/>
        <a:p>
          <a:r>
            <a:rPr lang="en-US" dirty="0" smtClean="0"/>
            <a:t>MAT</a:t>
          </a:r>
          <a:endParaRPr lang="en-US" dirty="0"/>
        </a:p>
      </dgm:t>
    </dgm:pt>
    <dgm:pt modelId="{805490A2-CBFE-4553-9E9B-0BDB24D7DC0A}" type="parTrans" cxnId="{6B1C7AA0-E219-404D-97BD-47BC9A6DBCF2}">
      <dgm:prSet/>
      <dgm:spPr/>
      <dgm:t>
        <a:bodyPr/>
        <a:lstStyle/>
        <a:p>
          <a:endParaRPr lang="en-US"/>
        </a:p>
      </dgm:t>
    </dgm:pt>
    <dgm:pt modelId="{0A5CAE5E-FFBE-4D61-BE71-90720A4E1D00}" type="sibTrans" cxnId="{6B1C7AA0-E219-404D-97BD-47BC9A6DBCF2}">
      <dgm:prSet/>
      <dgm:spPr/>
      <dgm:t>
        <a:bodyPr/>
        <a:lstStyle/>
        <a:p>
          <a:endParaRPr lang="en-US"/>
        </a:p>
      </dgm:t>
    </dgm:pt>
    <dgm:pt modelId="{7A544FD6-282F-418D-B984-CFAD5DD3E82C}">
      <dgm:prSet/>
      <dgm:spPr/>
      <dgm:t>
        <a:bodyPr/>
        <a:lstStyle/>
        <a:p>
          <a:r>
            <a:rPr lang="en-US" dirty="0" smtClean="0"/>
            <a:t>Detoxification</a:t>
          </a:r>
          <a:endParaRPr lang="en-US" dirty="0"/>
        </a:p>
      </dgm:t>
    </dgm:pt>
    <dgm:pt modelId="{3F288548-4C14-4628-9788-E1CC9BE4B6CD}" type="parTrans" cxnId="{179E7BEA-CF78-4154-93C4-035BFF643235}">
      <dgm:prSet/>
      <dgm:spPr/>
      <dgm:t>
        <a:bodyPr/>
        <a:lstStyle/>
        <a:p>
          <a:endParaRPr lang="en-US"/>
        </a:p>
      </dgm:t>
    </dgm:pt>
    <dgm:pt modelId="{B6646C7E-6685-4C29-8120-649BEB6EDF06}" type="sibTrans" cxnId="{179E7BEA-CF78-4154-93C4-035BFF643235}">
      <dgm:prSet/>
      <dgm:spPr/>
      <dgm:t>
        <a:bodyPr/>
        <a:lstStyle/>
        <a:p>
          <a:endParaRPr lang="en-US"/>
        </a:p>
      </dgm:t>
    </dgm:pt>
    <dgm:pt modelId="{F75381C0-2A1A-42A4-8EEB-E81317EF4EC8}">
      <dgm:prSet/>
      <dgm:spPr/>
      <dgm:t>
        <a:bodyPr/>
        <a:lstStyle/>
        <a:p>
          <a:r>
            <a:rPr lang="en-US" dirty="0" smtClean="0"/>
            <a:t>Psychiatric Hospitals</a:t>
          </a:r>
          <a:endParaRPr lang="en-US" dirty="0"/>
        </a:p>
      </dgm:t>
    </dgm:pt>
    <dgm:pt modelId="{4F4AE3AF-2006-4E43-A34E-B2ED0DE3540B}" type="parTrans" cxnId="{F1E27C20-181A-4FCF-9787-632DDC5D316A}">
      <dgm:prSet/>
      <dgm:spPr/>
      <dgm:t>
        <a:bodyPr/>
        <a:lstStyle/>
        <a:p>
          <a:endParaRPr lang="en-US"/>
        </a:p>
      </dgm:t>
    </dgm:pt>
    <dgm:pt modelId="{6294364B-B0D7-4B5E-9EF3-5966021C974F}" type="sibTrans" cxnId="{F1E27C20-181A-4FCF-9787-632DDC5D316A}">
      <dgm:prSet/>
      <dgm:spPr/>
      <dgm:t>
        <a:bodyPr/>
        <a:lstStyle/>
        <a:p>
          <a:endParaRPr lang="en-US"/>
        </a:p>
      </dgm:t>
    </dgm:pt>
    <dgm:pt modelId="{144308A8-3604-4D87-965E-AD7C8422006C}">
      <dgm:prSet/>
      <dgm:spPr/>
      <dgm:t>
        <a:bodyPr/>
        <a:lstStyle/>
        <a:p>
          <a:r>
            <a:rPr lang="en-US" dirty="0" smtClean="0"/>
            <a:t>MMT Clinics</a:t>
          </a:r>
          <a:endParaRPr lang="en-US" dirty="0"/>
        </a:p>
      </dgm:t>
    </dgm:pt>
    <dgm:pt modelId="{CDB6D59D-C6E3-40F3-8E6F-BB6F90930203}" type="parTrans" cxnId="{56470854-4D4C-4F7E-BBF3-6757145F2B20}">
      <dgm:prSet/>
      <dgm:spPr/>
      <dgm:t>
        <a:bodyPr/>
        <a:lstStyle/>
        <a:p>
          <a:endParaRPr lang="en-US"/>
        </a:p>
      </dgm:t>
    </dgm:pt>
    <dgm:pt modelId="{F9AF428D-F5D0-427A-8C0E-62D1D3DD0E59}" type="sibTrans" cxnId="{56470854-4D4C-4F7E-BBF3-6757145F2B20}">
      <dgm:prSet/>
      <dgm:spPr/>
      <dgm:t>
        <a:bodyPr/>
        <a:lstStyle/>
        <a:p>
          <a:endParaRPr lang="en-US"/>
        </a:p>
      </dgm:t>
    </dgm:pt>
    <dgm:pt modelId="{596FFFAE-1600-43E9-BF30-1B560ED0FBAB}">
      <dgm:prSet/>
      <dgm:spPr/>
      <dgm:t>
        <a:bodyPr/>
        <a:lstStyle/>
        <a:p>
          <a:r>
            <a:rPr lang="en-US" dirty="0" smtClean="0"/>
            <a:t>Courts</a:t>
          </a:r>
          <a:endParaRPr lang="en-US" dirty="0"/>
        </a:p>
      </dgm:t>
    </dgm:pt>
    <dgm:pt modelId="{35643FD9-51CB-4794-AA0A-0739DD8BE48E}" type="parTrans" cxnId="{76E5A9BE-E7B1-47BD-9504-9C916C7BC617}">
      <dgm:prSet/>
      <dgm:spPr/>
      <dgm:t>
        <a:bodyPr/>
        <a:lstStyle/>
        <a:p>
          <a:endParaRPr lang="en-US"/>
        </a:p>
      </dgm:t>
    </dgm:pt>
    <dgm:pt modelId="{BBB464BC-AA51-412F-8893-82F3FC87D045}" type="sibTrans" cxnId="{76E5A9BE-E7B1-47BD-9504-9C916C7BC617}">
      <dgm:prSet/>
      <dgm:spPr/>
      <dgm:t>
        <a:bodyPr/>
        <a:lstStyle/>
        <a:p>
          <a:endParaRPr lang="en-US"/>
        </a:p>
      </dgm:t>
    </dgm:pt>
    <dgm:pt modelId="{4EF6E250-FA55-40B8-BA62-D78D91D0EEDF}" type="pres">
      <dgm:prSet presAssocID="{3B6C312E-6A77-45D8-B51D-5325D9D6C682}" presName="hierChild1" presStyleCnt="0">
        <dgm:presLayoutVars>
          <dgm:orgChart val="1"/>
          <dgm:chPref val="1"/>
          <dgm:dir/>
          <dgm:animOne val="branch"/>
          <dgm:animLvl val="lvl"/>
          <dgm:resizeHandles/>
        </dgm:presLayoutVars>
      </dgm:prSet>
      <dgm:spPr/>
      <dgm:t>
        <a:bodyPr/>
        <a:lstStyle/>
        <a:p>
          <a:endParaRPr lang="vi-VN"/>
        </a:p>
      </dgm:t>
    </dgm:pt>
    <dgm:pt modelId="{A8EB38E9-21D2-4652-B91E-D22E51292E76}" type="pres">
      <dgm:prSet presAssocID="{030E583A-18F0-440D-A458-4448586F14A6}" presName="hierRoot1" presStyleCnt="0">
        <dgm:presLayoutVars>
          <dgm:hierBranch val="init"/>
        </dgm:presLayoutVars>
      </dgm:prSet>
      <dgm:spPr/>
    </dgm:pt>
    <dgm:pt modelId="{67A2B6F7-2310-497E-B518-9CF60655A5B5}" type="pres">
      <dgm:prSet presAssocID="{030E583A-18F0-440D-A458-4448586F14A6}" presName="rootComposite1" presStyleCnt="0"/>
      <dgm:spPr/>
    </dgm:pt>
    <dgm:pt modelId="{C15DD08F-74A0-40D6-B275-F96A3A24D843}" type="pres">
      <dgm:prSet presAssocID="{030E583A-18F0-440D-A458-4448586F14A6}" presName="rootText1" presStyleLbl="node0" presStyleIdx="0" presStyleCnt="1" custScaleX="439285" custScaleY="204736" custLinFactY="-60442" custLinFactNeighborX="-6794" custLinFactNeighborY="-100000">
        <dgm:presLayoutVars>
          <dgm:chPref val="3"/>
        </dgm:presLayoutVars>
      </dgm:prSet>
      <dgm:spPr/>
      <dgm:t>
        <a:bodyPr/>
        <a:lstStyle/>
        <a:p>
          <a:endParaRPr lang="vi-VN"/>
        </a:p>
      </dgm:t>
    </dgm:pt>
    <dgm:pt modelId="{4622D578-960B-44F7-8CF0-EB097567A54E}" type="pres">
      <dgm:prSet presAssocID="{030E583A-18F0-440D-A458-4448586F14A6}" presName="rootConnector1" presStyleLbl="node1" presStyleIdx="0" presStyleCnt="0"/>
      <dgm:spPr/>
      <dgm:t>
        <a:bodyPr/>
        <a:lstStyle/>
        <a:p>
          <a:endParaRPr lang="vi-VN"/>
        </a:p>
      </dgm:t>
    </dgm:pt>
    <dgm:pt modelId="{4076CC29-8B44-4C7F-8B69-1D52BF87FF1C}" type="pres">
      <dgm:prSet presAssocID="{030E583A-18F0-440D-A458-4448586F14A6}" presName="hierChild2" presStyleCnt="0"/>
      <dgm:spPr/>
    </dgm:pt>
    <dgm:pt modelId="{6B52014C-698E-4CBD-973D-268AD498E12F}" type="pres">
      <dgm:prSet presAssocID="{EBA0EF35-C5B9-4F18-AFBA-66FAB0F92880}" presName="Name37" presStyleLbl="parChTrans1D2" presStyleIdx="0" presStyleCnt="5"/>
      <dgm:spPr/>
      <dgm:t>
        <a:bodyPr/>
        <a:lstStyle/>
        <a:p>
          <a:endParaRPr lang="vi-VN"/>
        </a:p>
      </dgm:t>
    </dgm:pt>
    <dgm:pt modelId="{D57CF6F7-1F34-41D4-91F7-12B1D2E0CCCE}" type="pres">
      <dgm:prSet presAssocID="{67997C66-DDEE-4C1F-AC77-6D3A5A733C50}" presName="hierRoot2" presStyleCnt="0">
        <dgm:presLayoutVars>
          <dgm:hierBranch val="init"/>
        </dgm:presLayoutVars>
      </dgm:prSet>
      <dgm:spPr/>
    </dgm:pt>
    <dgm:pt modelId="{6B72F4BB-DA3C-4702-8C50-A590E31F0C33}" type="pres">
      <dgm:prSet presAssocID="{67997C66-DDEE-4C1F-AC77-6D3A5A733C50}" presName="rootComposite" presStyleCnt="0"/>
      <dgm:spPr/>
    </dgm:pt>
    <dgm:pt modelId="{03BE4B82-5E7B-4E15-8C06-2E9FE75AABD9}" type="pres">
      <dgm:prSet presAssocID="{67997C66-DDEE-4C1F-AC77-6D3A5A733C50}" presName="rootText" presStyleLbl="node2" presStyleIdx="0" presStyleCnt="5" custScaleY="136843">
        <dgm:presLayoutVars>
          <dgm:chPref val="3"/>
        </dgm:presLayoutVars>
      </dgm:prSet>
      <dgm:spPr/>
      <dgm:t>
        <a:bodyPr/>
        <a:lstStyle/>
        <a:p>
          <a:endParaRPr lang="vi-VN"/>
        </a:p>
      </dgm:t>
    </dgm:pt>
    <dgm:pt modelId="{1F512A01-6E3A-465F-B641-8B4CDB2DE5B9}" type="pres">
      <dgm:prSet presAssocID="{67997C66-DDEE-4C1F-AC77-6D3A5A733C50}" presName="rootConnector" presStyleLbl="node2" presStyleIdx="0" presStyleCnt="5"/>
      <dgm:spPr/>
      <dgm:t>
        <a:bodyPr/>
        <a:lstStyle/>
        <a:p>
          <a:endParaRPr lang="vi-VN"/>
        </a:p>
      </dgm:t>
    </dgm:pt>
    <dgm:pt modelId="{EF5D1798-C2A7-4B7C-9550-507080F2B602}" type="pres">
      <dgm:prSet presAssocID="{67997C66-DDEE-4C1F-AC77-6D3A5A733C50}" presName="hierChild4" presStyleCnt="0"/>
      <dgm:spPr/>
    </dgm:pt>
    <dgm:pt modelId="{D0D84B6C-FDD9-441E-9D0B-872F3AE85EBC}" type="pres">
      <dgm:prSet presAssocID="{35643FD9-51CB-4794-AA0A-0739DD8BE48E}" presName="Name37" presStyleLbl="parChTrans1D3" presStyleIdx="0" presStyleCnt="3"/>
      <dgm:spPr/>
      <dgm:t>
        <a:bodyPr/>
        <a:lstStyle/>
        <a:p>
          <a:endParaRPr lang="vi-VN"/>
        </a:p>
      </dgm:t>
    </dgm:pt>
    <dgm:pt modelId="{E9FDE1D2-A969-43BC-8304-A773F87CFF9B}" type="pres">
      <dgm:prSet presAssocID="{596FFFAE-1600-43E9-BF30-1B560ED0FBAB}" presName="hierRoot2" presStyleCnt="0">
        <dgm:presLayoutVars>
          <dgm:hierBranch val="init"/>
        </dgm:presLayoutVars>
      </dgm:prSet>
      <dgm:spPr/>
    </dgm:pt>
    <dgm:pt modelId="{32A18AE0-52BD-4B08-A15B-5B767E402317}" type="pres">
      <dgm:prSet presAssocID="{596FFFAE-1600-43E9-BF30-1B560ED0FBAB}" presName="rootComposite" presStyleCnt="0"/>
      <dgm:spPr/>
    </dgm:pt>
    <dgm:pt modelId="{9F55EF74-7A14-416F-B83A-31259CE7A130}" type="pres">
      <dgm:prSet presAssocID="{596FFFAE-1600-43E9-BF30-1B560ED0FBAB}" presName="rootText" presStyleLbl="node3" presStyleIdx="0" presStyleCnt="3">
        <dgm:presLayoutVars>
          <dgm:chPref val="3"/>
        </dgm:presLayoutVars>
      </dgm:prSet>
      <dgm:spPr/>
      <dgm:t>
        <a:bodyPr/>
        <a:lstStyle/>
        <a:p>
          <a:endParaRPr lang="vi-VN"/>
        </a:p>
      </dgm:t>
    </dgm:pt>
    <dgm:pt modelId="{979B70C1-3C27-4E02-8DEA-935FF6AE0F82}" type="pres">
      <dgm:prSet presAssocID="{596FFFAE-1600-43E9-BF30-1B560ED0FBAB}" presName="rootConnector" presStyleLbl="node3" presStyleIdx="0" presStyleCnt="3"/>
      <dgm:spPr/>
      <dgm:t>
        <a:bodyPr/>
        <a:lstStyle/>
        <a:p>
          <a:endParaRPr lang="vi-VN"/>
        </a:p>
      </dgm:t>
    </dgm:pt>
    <dgm:pt modelId="{394EFFEB-2A83-4F0B-A090-7B6E7790D703}" type="pres">
      <dgm:prSet presAssocID="{596FFFAE-1600-43E9-BF30-1B560ED0FBAB}" presName="hierChild4" presStyleCnt="0"/>
      <dgm:spPr/>
    </dgm:pt>
    <dgm:pt modelId="{2F276EEC-FE3D-492C-B845-091728232530}" type="pres">
      <dgm:prSet presAssocID="{596FFFAE-1600-43E9-BF30-1B560ED0FBAB}" presName="hierChild5" presStyleCnt="0"/>
      <dgm:spPr/>
    </dgm:pt>
    <dgm:pt modelId="{2DF18D58-24FB-4FBC-9B7B-4542379565E0}" type="pres">
      <dgm:prSet presAssocID="{67997C66-DDEE-4C1F-AC77-6D3A5A733C50}" presName="hierChild5" presStyleCnt="0"/>
      <dgm:spPr/>
    </dgm:pt>
    <dgm:pt modelId="{AC50CC84-07E6-4E58-9B56-C98BDD075EB7}" type="pres">
      <dgm:prSet presAssocID="{552FF5A4-B3F4-422A-A4F7-20506ED3FE8A}" presName="Name37" presStyleLbl="parChTrans1D2" presStyleIdx="1" presStyleCnt="5"/>
      <dgm:spPr/>
      <dgm:t>
        <a:bodyPr/>
        <a:lstStyle/>
        <a:p>
          <a:endParaRPr lang="vi-VN"/>
        </a:p>
      </dgm:t>
    </dgm:pt>
    <dgm:pt modelId="{F3523B40-585F-4A5E-A6C5-E92D3FEB296D}" type="pres">
      <dgm:prSet presAssocID="{651222E5-A005-4BBC-94A4-7D03EC5571CC}" presName="hierRoot2" presStyleCnt="0">
        <dgm:presLayoutVars>
          <dgm:hierBranch val="init"/>
        </dgm:presLayoutVars>
      </dgm:prSet>
      <dgm:spPr/>
    </dgm:pt>
    <dgm:pt modelId="{6F8B31CC-903F-40D0-8635-FBB1089B33C7}" type="pres">
      <dgm:prSet presAssocID="{651222E5-A005-4BBC-94A4-7D03EC5571CC}" presName="rootComposite" presStyleCnt="0"/>
      <dgm:spPr/>
    </dgm:pt>
    <dgm:pt modelId="{06B26F9F-EB95-47E6-98E2-37E11FC9F1E1}" type="pres">
      <dgm:prSet presAssocID="{651222E5-A005-4BBC-94A4-7D03EC5571CC}" presName="rootText" presStyleLbl="node2" presStyleIdx="1" presStyleCnt="5" custScaleX="107023" custScaleY="147530">
        <dgm:presLayoutVars>
          <dgm:chPref val="3"/>
        </dgm:presLayoutVars>
      </dgm:prSet>
      <dgm:spPr/>
      <dgm:t>
        <a:bodyPr/>
        <a:lstStyle/>
        <a:p>
          <a:endParaRPr lang="vi-VN"/>
        </a:p>
      </dgm:t>
    </dgm:pt>
    <dgm:pt modelId="{F9CC06E3-49A4-481D-8CFF-A4BD6B55E4DF}" type="pres">
      <dgm:prSet presAssocID="{651222E5-A005-4BBC-94A4-7D03EC5571CC}" presName="rootConnector" presStyleLbl="node2" presStyleIdx="1" presStyleCnt="5"/>
      <dgm:spPr/>
      <dgm:t>
        <a:bodyPr/>
        <a:lstStyle/>
        <a:p>
          <a:endParaRPr lang="vi-VN"/>
        </a:p>
      </dgm:t>
    </dgm:pt>
    <dgm:pt modelId="{BDD91260-D453-48CE-9FC3-08FECE632BE3}" type="pres">
      <dgm:prSet presAssocID="{651222E5-A005-4BBC-94A4-7D03EC5571CC}" presName="hierChild4" presStyleCnt="0"/>
      <dgm:spPr/>
    </dgm:pt>
    <dgm:pt modelId="{65DA1DEF-EAE0-47F7-9423-8EAF6E13D2AA}" type="pres">
      <dgm:prSet presAssocID="{651222E5-A005-4BBC-94A4-7D03EC5571CC}" presName="hierChild5" presStyleCnt="0"/>
      <dgm:spPr/>
    </dgm:pt>
    <dgm:pt modelId="{95B51CBF-C4ED-463D-BB19-F6E710710CE9}" type="pres">
      <dgm:prSet presAssocID="{37241B82-4DB4-45DD-BA88-BA7EF429446F}" presName="Name37" presStyleLbl="parChTrans1D2" presStyleIdx="2" presStyleCnt="5"/>
      <dgm:spPr/>
      <dgm:t>
        <a:bodyPr/>
        <a:lstStyle/>
        <a:p>
          <a:endParaRPr lang="vi-VN"/>
        </a:p>
      </dgm:t>
    </dgm:pt>
    <dgm:pt modelId="{0E6BA72B-C881-4049-AB6D-F602E35DA760}" type="pres">
      <dgm:prSet presAssocID="{3E847CC4-EA48-4A79-A097-548798FD1AFB}" presName="hierRoot2" presStyleCnt="0">
        <dgm:presLayoutVars>
          <dgm:hierBranch val="init"/>
        </dgm:presLayoutVars>
      </dgm:prSet>
      <dgm:spPr/>
    </dgm:pt>
    <dgm:pt modelId="{DE5B470B-2B91-4CC9-84DB-88087B1CD9FE}" type="pres">
      <dgm:prSet presAssocID="{3E847CC4-EA48-4A79-A097-548798FD1AFB}" presName="rootComposite" presStyleCnt="0"/>
      <dgm:spPr/>
    </dgm:pt>
    <dgm:pt modelId="{C79507A0-567E-4386-B0FC-47D4BC0B45EB}" type="pres">
      <dgm:prSet presAssocID="{3E847CC4-EA48-4A79-A097-548798FD1AFB}" presName="rootText" presStyleLbl="node2" presStyleIdx="2" presStyleCnt="5" custScaleY="150003">
        <dgm:presLayoutVars>
          <dgm:chPref val="3"/>
        </dgm:presLayoutVars>
      </dgm:prSet>
      <dgm:spPr/>
      <dgm:t>
        <a:bodyPr/>
        <a:lstStyle/>
        <a:p>
          <a:endParaRPr lang="vi-VN"/>
        </a:p>
      </dgm:t>
    </dgm:pt>
    <dgm:pt modelId="{53059C97-DF6E-4069-AD13-7B161DF1676E}" type="pres">
      <dgm:prSet presAssocID="{3E847CC4-EA48-4A79-A097-548798FD1AFB}" presName="rootConnector" presStyleLbl="node2" presStyleIdx="2" presStyleCnt="5"/>
      <dgm:spPr/>
      <dgm:t>
        <a:bodyPr/>
        <a:lstStyle/>
        <a:p>
          <a:endParaRPr lang="vi-VN"/>
        </a:p>
      </dgm:t>
    </dgm:pt>
    <dgm:pt modelId="{298F855E-B7C2-4EB0-8D0F-2848E2DBB891}" type="pres">
      <dgm:prSet presAssocID="{3E847CC4-EA48-4A79-A097-548798FD1AFB}" presName="hierChild4" presStyleCnt="0"/>
      <dgm:spPr/>
    </dgm:pt>
    <dgm:pt modelId="{1F143D53-C03A-4701-9828-60992C98ADFD}" type="pres">
      <dgm:prSet presAssocID="{3E847CC4-EA48-4A79-A097-548798FD1AFB}" presName="hierChild5" presStyleCnt="0"/>
      <dgm:spPr/>
    </dgm:pt>
    <dgm:pt modelId="{AFC66B75-C098-4A80-A6E0-E291E663AFFF}" type="pres">
      <dgm:prSet presAssocID="{805490A2-CBFE-4553-9E9B-0BDB24D7DC0A}" presName="Name37" presStyleLbl="parChTrans1D2" presStyleIdx="3" presStyleCnt="5"/>
      <dgm:spPr/>
      <dgm:t>
        <a:bodyPr/>
        <a:lstStyle/>
        <a:p>
          <a:endParaRPr lang="vi-VN"/>
        </a:p>
      </dgm:t>
    </dgm:pt>
    <dgm:pt modelId="{7574B513-A9BF-4B09-9CDD-DC0005198C9F}" type="pres">
      <dgm:prSet presAssocID="{77D10062-64A3-4EA2-ABED-6F66C378F1B6}" presName="hierRoot2" presStyleCnt="0">
        <dgm:presLayoutVars>
          <dgm:hierBranch val="init"/>
        </dgm:presLayoutVars>
      </dgm:prSet>
      <dgm:spPr/>
    </dgm:pt>
    <dgm:pt modelId="{D3C0C656-8908-4634-A522-BCCD0BA2A1C4}" type="pres">
      <dgm:prSet presAssocID="{77D10062-64A3-4EA2-ABED-6F66C378F1B6}" presName="rootComposite" presStyleCnt="0"/>
      <dgm:spPr/>
    </dgm:pt>
    <dgm:pt modelId="{8054C2E6-9A36-4273-8003-7865A40E4C00}" type="pres">
      <dgm:prSet presAssocID="{77D10062-64A3-4EA2-ABED-6F66C378F1B6}" presName="rootText" presStyleLbl="node2" presStyleIdx="3" presStyleCnt="5" custScaleY="135164">
        <dgm:presLayoutVars>
          <dgm:chPref val="3"/>
        </dgm:presLayoutVars>
      </dgm:prSet>
      <dgm:spPr/>
      <dgm:t>
        <a:bodyPr/>
        <a:lstStyle/>
        <a:p>
          <a:endParaRPr lang="vi-VN"/>
        </a:p>
      </dgm:t>
    </dgm:pt>
    <dgm:pt modelId="{FD8FFA92-9A99-473A-B6F3-473CEC899E2F}" type="pres">
      <dgm:prSet presAssocID="{77D10062-64A3-4EA2-ABED-6F66C378F1B6}" presName="rootConnector" presStyleLbl="node2" presStyleIdx="3" presStyleCnt="5"/>
      <dgm:spPr/>
      <dgm:t>
        <a:bodyPr/>
        <a:lstStyle/>
        <a:p>
          <a:endParaRPr lang="vi-VN"/>
        </a:p>
      </dgm:t>
    </dgm:pt>
    <dgm:pt modelId="{47020826-39C8-4FFA-9FD2-90C10BD2236C}" type="pres">
      <dgm:prSet presAssocID="{77D10062-64A3-4EA2-ABED-6F66C378F1B6}" presName="hierChild4" presStyleCnt="0"/>
      <dgm:spPr/>
    </dgm:pt>
    <dgm:pt modelId="{11C89861-2E53-42BD-B4F5-16E804EE84E6}" type="pres">
      <dgm:prSet presAssocID="{CDB6D59D-C6E3-40F3-8E6F-BB6F90930203}" presName="Name37" presStyleLbl="parChTrans1D3" presStyleIdx="1" presStyleCnt="3"/>
      <dgm:spPr/>
      <dgm:t>
        <a:bodyPr/>
        <a:lstStyle/>
        <a:p>
          <a:endParaRPr lang="vi-VN"/>
        </a:p>
      </dgm:t>
    </dgm:pt>
    <dgm:pt modelId="{95A8F483-241F-4D7A-A3A7-0027CD5E74C6}" type="pres">
      <dgm:prSet presAssocID="{144308A8-3604-4D87-965E-AD7C8422006C}" presName="hierRoot2" presStyleCnt="0">
        <dgm:presLayoutVars>
          <dgm:hierBranch val="init"/>
        </dgm:presLayoutVars>
      </dgm:prSet>
      <dgm:spPr/>
    </dgm:pt>
    <dgm:pt modelId="{07EC5435-862F-4427-B7B2-5000900941AC}" type="pres">
      <dgm:prSet presAssocID="{144308A8-3604-4D87-965E-AD7C8422006C}" presName="rootComposite" presStyleCnt="0"/>
      <dgm:spPr/>
    </dgm:pt>
    <dgm:pt modelId="{2003F24D-D38F-4F84-A092-98CF2BB15194}" type="pres">
      <dgm:prSet presAssocID="{144308A8-3604-4D87-965E-AD7C8422006C}" presName="rootText" presStyleLbl="node3" presStyleIdx="1" presStyleCnt="3">
        <dgm:presLayoutVars>
          <dgm:chPref val="3"/>
        </dgm:presLayoutVars>
      </dgm:prSet>
      <dgm:spPr/>
      <dgm:t>
        <a:bodyPr/>
        <a:lstStyle/>
        <a:p>
          <a:endParaRPr lang="vi-VN"/>
        </a:p>
      </dgm:t>
    </dgm:pt>
    <dgm:pt modelId="{790A6AA7-099B-4056-AEEB-B8D2DFA8C965}" type="pres">
      <dgm:prSet presAssocID="{144308A8-3604-4D87-965E-AD7C8422006C}" presName="rootConnector" presStyleLbl="node3" presStyleIdx="1" presStyleCnt="3"/>
      <dgm:spPr/>
      <dgm:t>
        <a:bodyPr/>
        <a:lstStyle/>
        <a:p>
          <a:endParaRPr lang="vi-VN"/>
        </a:p>
      </dgm:t>
    </dgm:pt>
    <dgm:pt modelId="{8B0EAE4C-799A-4805-A5E4-E97A3A894199}" type="pres">
      <dgm:prSet presAssocID="{144308A8-3604-4D87-965E-AD7C8422006C}" presName="hierChild4" presStyleCnt="0"/>
      <dgm:spPr/>
    </dgm:pt>
    <dgm:pt modelId="{AEA3B9F0-993B-475C-A336-8C05D1358392}" type="pres">
      <dgm:prSet presAssocID="{144308A8-3604-4D87-965E-AD7C8422006C}" presName="hierChild5" presStyleCnt="0"/>
      <dgm:spPr/>
    </dgm:pt>
    <dgm:pt modelId="{FC5CA9E9-8239-413A-96B9-76E29885B96C}" type="pres">
      <dgm:prSet presAssocID="{77D10062-64A3-4EA2-ABED-6F66C378F1B6}" presName="hierChild5" presStyleCnt="0"/>
      <dgm:spPr/>
    </dgm:pt>
    <dgm:pt modelId="{FF2F2840-69D7-43B8-832C-4A277184A031}" type="pres">
      <dgm:prSet presAssocID="{3F288548-4C14-4628-9788-E1CC9BE4B6CD}" presName="Name37" presStyleLbl="parChTrans1D2" presStyleIdx="4" presStyleCnt="5"/>
      <dgm:spPr/>
      <dgm:t>
        <a:bodyPr/>
        <a:lstStyle/>
        <a:p>
          <a:endParaRPr lang="vi-VN"/>
        </a:p>
      </dgm:t>
    </dgm:pt>
    <dgm:pt modelId="{AE3A7A02-6931-461D-91CE-C26ADCF0B8FF}" type="pres">
      <dgm:prSet presAssocID="{7A544FD6-282F-418D-B984-CFAD5DD3E82C}" presName="hierRoot2" presStyleCnt="0">
        <dgm:presLayoutVars>
          <dgm:hierBranch val="init"/>
        </dgm:presLayoutVars>
      </dgm:prSet>
      <dgm:spPr/>
    </dgm:pt>
    <dgm:pt modelId="{8C27E21E-BC0B-495E-A3F3-AEF29A86A337}" type="pres">
      <dgm:prSet presAssocID="{7A544FD6-282F-418D-B984-CFAD5DD3E82C}" presName="rootComposite" presStyleCnt="0"/>
      <dgm:spPr/>
    </dgm:pt>
    <dgm:pt modelId="{4F3A5833-63F1-42DB-AFA3-5349C92719B0}" type="pres">
      <dgm:prSet presAssocID="{7A544FD6-282F-418D-B984-CFAD5DD3E82C}" presName="rootText" presStyleLbl="node2" presStyleIdx="4" presStyleCnt="5" custScaleY="125016">
        <dgm:presLayoutVars>
          <dgm:chPref val="3"/>
        </dgm:presLayoutVars>
      </dgm:prSet>
      <dgm:spPr/>
      <dgm:t>
        <a:bodyPr/>
        <a:lstStyle/>
        <a:p>
          <a:endParaRPr lang="vi-VN"/>
        </a:p>
      </dgm:t>
    </dgm:pt>
    <dgm:pt modelId="{5567501A-9A10-4D6A-8928-4EBF93115D17}" type="pres">
      <dgm:prSet presAssocID="{7A544FD6-282F-418D-B984-CFAD5DD3E82C}" presName="rootConnector" presStyleLbl="node2" presStyleIdx="4" presStyleCnt="5"/>
      <dgm:spPr/>
      <dgm:t>
        <a:bodyPr/>
        <a:lstStyle/>
        <a:p>
          <a:endParaRPr lang="vi-VN"/>
        </a:p>
      </dgm:t>
    </dgm:pt>
    <dgm:pt modelId="{8BA248CB-3D8D-4C8D-8CF5-AE599D5170D1}" type="pres">
      <dgm:prSet presAssocID="{7A544FD6-282F-418D-B984-CFAD5DD3E82C}" presName="hierChild4" presStyleCnt="0"/>
      <dgm:spPr/>
    </dgm:pt>
    <dgm:pt modelId="{E6B9830C-D188-4958-87D9-F31C30ECFC42}" type="pres">
      <dgm:prSet presAssocID="{4F4AE3AF-2006-4E43-A34E-B2ED0DE3540B}" presName="Name37" presStyleLbl="parChTrans1D3" presStyleIdx="2" presStyleCnt="3"/>
      <dgm:spPr/>
      <dgm:t>
        <a:bodyPr/>
        <a:lstStyle/>
        <a:p>
          <a:endParaRPr lang="vi-VN"/>
        </a:p>
      </dgm:t>
    </dgm:pt>
    <dgm:pt modelId="{E5D031D2-C693-4709-A648-F21891731033}" type="pres">
      <dgm:prSet presAssocID="{F75381C0-2A1A-42A4-8EEB-E81317EF4EC8}" presName="hierRoot2" presStyleCnt="0">
        <dgm:presLayoutVars>
          <dgm:hierBranch val="init"/>
        </dgm:presLayoutVars>
      </dgm:prSet>
      <dgm:spPr/>
    </dgm:pt>
    <dgm:pt modelId="{7BD04A24-5B09-4431-9402-845013F5ED9F}" type="pres">
      <dgm:prSet presAssocID="{F75381C0-2A1A-42A4-8EEB-E81317EF4EC8}" presName="rootComposite" presStyleCnt="0"/>
      <dgm:spPr/>
    </dgm:pt>
    <dgm:pt modelId="{E9E247ED-033E-43ED-8D7C-3646B1D3124E}" type="pres">
      <dgm:prSet presAssocID="{F75381C0-2A1A-42A4-8EEB-E81317EF4EC8}" presName="rootText" presStyleLbl="node3" presStyleIdx="2" presStyleCnt="3">
        <dgm:presLayoutVars>
          <dgm:chPref val="3"/>
        </dgm:presLayoutVars>
      </dgm:prSet>
      <dgm:spPr/>
      <dgm:t>
        <a:bodyPr/>
        <a:lstStyle/>
        <a:p>
          <a:endParaRPr lang="vi-VN"/>
        </a:p>
      </dgm:t>
    </dgm:pt>
    <dgm:pt modelId="{C8D7CD56-473D-4A0F-9705-481A3A585673}" type="pres">
      <dgm:prSet presAssocID="{F75381C0-2A1A-42A4-8EEB-E81317EF4EC8}" presName="rootConnector" presStyleLbl="node3" presStyleIdx="2" presStyleCnt="3"/>
      <dgm:spPr/>
      <dgm:t>
        <a:bodyPr/>
        <a:lstStyle/>
        <a:p>
          <a:endParaRPr lang="vi-VN"/>
        </a:p>
      </dgm:t>
    </dgm:pt>
    <dgm:pt modelId="{FEA3268B-15E9-49AD-AC21-CCEA45253BFE}" type="pres">
      <dgm:prSet presAssocID="{F75381C0-2A1A-42A4-8EEB-E81317EF4EC8}" presName="hierChild4" presStyleCnt="0"/>
      <dgm:spPr/>
    </dgm:pt>
    <dgm:pt modelId="{BFCC91AB-CC00-4E14-BFE9-2193C02B3AC4}" type="pres">
      <dgm:prSet presAssocID="{F75381C0-2A1A-42A4-8EEB-E81317EF4EC8}" presName="hierChild5" presStyleCnt="0"/>
      <dgm:spPr/>
    </dgm:pt>
    <dgm:pt modelId="{77500D4D-D5D9-4606-8228-20B2A61C5049}" type="pres">
      <dgm:prSet presAssocID="{7A544FD6-282F-418D-B984-CFAD5DD3E82C}" presName="hierChild5" presStyleCnt="0"/>
      <dgm:spPr/>
    </dgm:pt>
    <dgm:pt modelId="{A46849B6-A1F3-4EFB-B4E9-C8787BB2CFE9}" type="pres">
      <dgm:prSet presAssocID="{030E583A-18F0-440D-A458-4448586F14A6}" presName="hierChild3" presStyleCnt="0"/>
      <dgm:spPr/>
    </dgm:pt>
  </dgm:ptLst>
  <dgm:cxnLst>
    <dgm:cxn modelId="{A01B35F5-450E-4DF7-8A6D-EFF46CA860F0}" srcId="{030E583A-18F0-440D-A458-4448586F14A6}" destId="{67997C66-DDEE-4C1F-AC77-6D3A5A733C50}" srcOrd="0" destOrd="0" parTransId="{EBA0EF35-C5B9-4F18-AFBA-66FAB0F92880}" sibTransId="{B93D2F76-A7F4-4A59-AFB0-FDD3435F68A1}"/>
    <dgm:cxn modelId="{9A0D7108-A70F-40AA-BBB5-39C74521791E}" type="presOf" srcId="{67997C66-DDEE-4C1F-AC77-6D3A5A733C50}" destId="{03BE4B82-5E7B-4E15-8C06-2E9FE75AABD9}" srcOrd="0" destOrd="0" presId="urn:microsoft.com/office/officeart/2005/8/layout/orgChart1"/>
    <dgm:cxn modelId="{50BCDF24-8392-48D6-950A-C196535B006E}" type="presOf" srcId="{596FFFAE-1600-43E9-BF30-1B560ED0FBAB}" destId="{979B70C1-3C27-4E02-8DEA-935FF6AE0F82}" srcOrd="1" destOrd="0" presId="urn:microsoft.com/office/officeart/2005/8/layout/orgChart1"/>
    <dgm:cxn modelId="{1F302CC0-3EC2-4EF0-9FB1-4F0CB264D798}" type="presOf" srcId="{77D10062-64A3-4EA2-ABED-6F66C378F1B6}" destId="{FD8FFA92-9A99-473A-B6F3-473CEC899E2F}" srcOrd="1" destOrd="0" presId="urn:microsoft.com/office/officeart/2005/8/layout/orgChart1"/>
    <dgm:cxn modelId="{D6EDC4DA-1C9F-4C0F-B32E-6EDDB2B387A3}" type="presOf" srcId="{4F4AE3AF-2006-4E43-A34E-B2ED0DE3540B}" destId="{E6B9830C-D188-4958-87D9-F31C30ECFC42}" srcOrd="0" destOrd="0" presId="urn:microsoft.com/office/officeart/2005/8/layout/orgChart1"/>
    <dgm:cxn modelId="{768EFBE1-5F34-4A57-9259-2146C28330CD}" type="presOf" srcId="{F75381C0-2A1A-42A4-8EEB-E81317EF4EC8}" destId="{E9E247ED-033E-43ED-8D7C-3646B1D3124E}" srcOrd="0" destOrd="0" presId="urn:microsoft.com/office/officeart/2005/8/layout/orgChart1"/>
    <dgm:cxn modelId="{5AFB4FED-8322-48B7-9E30-22BE8DC1A327}" type="presOf" srcId="{3E847CC4-EA48-4A79-A097-548798FD1AFB}" destId="{53059C97-DF6E-4069-AD13-7B161DF1676E}" srcOrd="1" destOrd="0" presId="urn:microsoft.com/office/officeart/2005/8/layout/orgChart1"/>
    <dgm:cxn modelId="{C129EB49-C633-4980-9681-9F93718D1ACC}" type="presOf" srcId="{3E847CC4-EA48-4A79-A097-548798FD1AFB}" destId="{C79507A0-567E-4386-B0FC-47D4BC0B45EB}" srcOrd="0" destOrd="0" presId="urn:microsoft.com/office/officeart/2005/8/layout/orgChart1"/>
    <dgm:cxn modelId="{D8131DC8-2FBB-4971-9FC9-26A6F2778DE8}" type="presOf" srcId="{144308A8-3604-4D87-965E-AD7C8422006C}" destId="{2003F24D-D38F-4F84-A092-98CF2BB15194}" srcOrd="0" destOrd="0" presId="urn:microsoft.com/office/officeart/2005/8/layout/orgChart1"/>
    <dgm:cxn modelId="{A9840764-330A-4206-8294-9F4BF0A8D8CC}" type="presOf" srcId="{EBA0EF35-C5B9-4F18-AFBA-66FAB0F92880}" destId="{6B52014C-698E-4CBD-973D-268AD498E12F}" srcOrd="0" destOrd="0" presId="urn:microsoft.com/office/officeart/2005/8/layout/orgChart1"/>
    <dgm:cxn modelId="{E393A47D-489A-4477-A7C0-5A07DC1318BA}" type="presOf" srcId="{7A544FD6-282F-418D-B984-CFAD5DD3E82C}" destId="{4F3A5833-63F1-42DB-AFA3-5349C92719B0}" srcOrd="0" destOrd="0" presId="urn:microsoft.com/office/officeart/2005/8/layout/orgChart1"/>
    <dgm:cxn modelId="{6AD158B0-0B7E-4FD6-9508-CAAD7E5D50EF}" type="presOf" srcId="{3F288548-4C14-4628-9788-E1CC9BE4B6CD}" destId="{FF2F2840-69D7-43B8-832C-4A277184A031}" srcOrd="0" destOrd="0" presId="urn:microsoft.com/office/officeart/2005/8/layout/orgChart1"/>
    <dgm:cxn modelId="{773BF250-9D2A-4DA9-942C-DF60B384721E}" type="presOf" srcId="{596FFFAE-1600-43E9-BF30-1B560ED0FBAB}" destId="{9F55EF74-7A14-416F-B83A-31259CE7A130}" srcOrd="0" destOrd="0" presId="urn:microsoft.com/office/officeart/2005/8/layout/orgChart1"/>
    <dgm:cxn modelId="{6E81FD79-F9B9-4D1A-8417-99913B69621C}" type="presOf" srcId="{F75381C0-2A1A-42A4-8EEB-E81317EF4EC8}" destId="{C8D7CD56-473D-4A0F-9705-481A3A585673}" srcOrd="1" destOrd="0" presId="urn:microsoft.com/office/officeart/2005/8/layout/orgChart1"/>
    <dgm:cxn modelId="{2B2FD51E-AAD6-42E8-A857-0E905530B391}" type="presOf" srcId="{CDB6D59D-C6E3-40F3-8E6F-BB6F90930203}" destId="{11C89861-2E53-42BD-B4F5-16E804EE84E6}" srcOrd="0" destOrd="0" presId="urn:microsoft.com/office/officeart/2005/8/layout/orgChart1"/>
    <dgm:cxn modelId="{6586EE26-44A6-4013-98E1-22AAC417C3DF}" type="presOf" srcId="{552FF5A4-B3F4-422A-A4F7-20506ED3FE8A}" destId="{AC50CC84-07E6-4E58-9B56-C98BDD075EB7}" srcOrd="0" destOrd="0" presId="urn:microsoft.com/office/officeart/2005/8/layout/orgChart1"/>
    <dgm:cxn modelId="{92859F91-41AE-419A-BB2B-FBFB1460E151}" type="presOf" srcId="{805490A2-CBFE-4553-9E9B-0BDB24D7DC0A}" destId="{AFC66B75-C098-4A80-A6E0-E291E663AFFF}" srcOrd="0" destOrd="0" presId="urn:microsoft.com/office/officeart/2005/8/layout/orgChart1"/>
    <dgm:cxn modelId="{23AE34DE-A223-4F7A-8FB1-67428679BE23}" type="presOf" srcId="{651222E5-A005-4BBC-94A4-7D03EC5571CC}" destId="{06B26F9F-EB95-47E6-98E2-37E11FC9F1E1}" srcOrd="0" destOrd="0" presId="urn:microsoft.com/office/officeart/2005/8/layout/orgChart1"/>
    <dgm:cxn modelId="{DCC19A51-1AB6-4DEE-AB46-83C445237144}" type="presOf" srcId="{144308A8-3604-4D87-965E-AD7C8422006C}" destId="{790A6AA7-099B-4056-AEEB-B8D2DFA8C965}" srcOrd="1" destOrd="0" presId="urn:microsoft.com/office/officeart/2005/8/layout/orgChart1"/>
    <dgm:cxn modelId="{D80B50CC-0E26-4C65-B86A-1FB78CC2BF10}" srcId="{030E583A-18F0-440D-A458-4448586F14A6}" destId="{651222E5-A005-4BBC-94A4-7D03EC5571CC}" srcOrd="1" destOrd="0" parTransId="{552FF5A4-B3F4-422A-A4F7-20506ED3FE8A}" sibTransId="{6B7697E0-D48F-4A90-B322-2F6913AB863B}"/>
    <dgm:cxn modelId="{E2D847BD-5B51-47F9-BA63-10367B813640}" type="presOf" srcId="{37241B82-4DB4-45DD-BA88-BA7EF429446F}" destId="{95B51CBF-C4ED-463D-BB19-F6E710710CE9}" srcOrd="0" destOrd="0" presId="urn:microsoft.com/office/officeart/2005/8/layout/orgChart1"/>
    <dgm:cxn modelId="{B145E6D1-DD91-4279-A3EB-5CA28BB2D6A8}" type="presOf" srcId="{7A544FD6-282F-418D-B984-CFAD5DD3E82C}" destId="{5567501A-9A10-4D6A-8928-4EBF93115D17}" srcOrd="1" destOrd="0" presId="urn:microsoft.com/office/officeart/2005/8/layout/orgChart1"/>
    <dgm:cxn modelId="{EC04D1A5-F151-4760-9976-0AFD31305158}" type="presOf" srcId="{3B6C312E-6A77-45D8-B51D-5325D9D6C682}" destId="{4EF6E250-FA55-40B8-BA62-D78D91D0EEDF}" srcOrd="0" destOrd="0" presId="urn:microsoft.com/office/officeart/2005/8/layout/orgChart1"/>
    <dgm:cxn modelId="{77EE4EFD-89BD-4982-B817-26823A1AD6EC}" srcId="{030E583A-18F0-440D-A458-4448586F14A6}" destId="{3E847CC4-EA48-4A79-A097-548798FD1AFB}" srcOrd="2" destOrd="0" parTransId="{37241B82-4DB4-45DD-BA88-BA7EF429446F}" sibTransId="{5726EDC2-E12E-435B-A4E1-5E350F8FACEA}"/>
    <dgm:cxn modelId="{6E8FE99D-0969-4CE2-9A82-B4FB5D3538EA}" srcId="{3B6C312E-6A77-45D8-B51D-5325D9D6C682}" destId="{030E583A-18F0-440D-A458-4448586F14A6}" srcOrd="0" destOrd="0" parTransId="{D6CDBAEB-2734-485A-865F-BED86F0C785C}" sibTransId="{C9377FE0-A4C0-41D6-B35C-0575602A763F}"/>
    <dgm:cxn modelId="{179E7BEA-CF78-4154-93C4-035BFF643235}" srcId="{030E583A-18F0-440D-A458-4448586F14A6}" destId="{7A544FD6-282F-418D-B984-CFAD5DD3E82C}" srcOrd="4" destOrd="0" parTransId="{3F288548-4C14-4628-9788-E1CC9BE4B6CD}" sibTransId="{B6646C7E-6685-4C29-8120-649BEB6EDF06}"/>
    <dgm:cxn modelId="{3003DA6C-F753-4676-982E-96F2F79DCC23}" type="presOf" srcId="{030E583A-18F0-440D-A458-4448586F14A6}" destId="{4622D578-960B-44F7-8CF0-EB097567A54E}" srcOrd="1" destOrd="0" presId="urn:microsoft.com/office/officeart/2005/8/layout/orgChart1"/>
    <dgm:cxn modelId="{46A424E8-BFD4-45B6-B541-9AC846DF2804}" type="presOf" srcId="{77D10062-64A3-4EA2-ABED-6F66C378F1B6}" destId="{8054C2E6-9A36-4273-8003-7865A40E4C00}" srcOrd="0" destOrd="0" presId="urn:microsoft.com/office/officeart/2005/8/layout/orgChart1"/>
    <dgm:cxn modelId="{56470854-4D4C-4F7E-BBF3-6757145F2B20}" srcId="{77D10062-64A3-4EA2-ABED-6F66C378F1B6}" destId="{144308A8-3604-4D87-965E-AD7C8422006C}" srcOrd="0" destOrd="0" parTransId="{CDB6D59D-C6E3-40F3-8E6F-BB6F90930203}" sibTransId="{F9AF428D-F5D0-427A-8C0E-62D1D3DD0E59}"/>
    <dgm:cxn modelId="{B8BC94BB-904D-425B-BB02-F9D05639CFD7}" type="presOf" srcId="{67997C66-DDEE-4C1F-AC77-6D3A5A733C50}" destId="{1F512A01-6E3A-465F-B641-8B4CDB2DE5B9}" srcOrd="1" destOrd="0" presId="urn:microsoft.com/office/officeart/2005/8/layout/orgChart1"/>
    <dgm:cxn modelId="{2ACEC72B-B259-474D-BA8D-9703C69C8868}" type="presOf" srcId="{35643FD9-51CB-4794-AA0A-0739DD8BE48E}" destId="{D0D84B6C-FDD9-441E-9D0B-872F3AE85EBC}" srcOrd="0" destOrd="0" presId="urn:microsoft.com/office/officeart/2005/8/layout/orgChart1"/>
    <dgm:cxn modelId="{F1E27C20-181A-4FCF-9787-632DDC5D316A}" srcId="{7A544FD6-282F-418D-B984-CFAD5DD3E82C}" destId="{F75381C0-2A1A-42A4-8EEB-E81317EF4EC8}" srcOrd="0" destOrd="0" parTransId="{4F4AE3AF-2006-4E43-A34E-B2ED0DE3540B}" sibTransId="{6294364B-B0D7-4B5E-9EF3-5966021C974F}"/>
    <dgm:cxn modelId="{76E5A9BE-E7B1-47BD-9504-9C916C7BC617}" srcId="{67997C66-DDEE-4C1F-AC77-6D3A5A733C50}" destId="{596FFFAE-1600-43E9-BF30-1B560ED0FBAB}" srcOrd="0" destOrd="0" parTransId="{35643FD9-51CB-4794-AA0A-0739DD8BE48E}" sibTransId="{BBB464BC-AA51-412F-8893-82F3FC87D045}"/>
    <dgm:cxn modelId="{A51C81C8-8410-4306-A025-183EE69903CB}" type="presOf" srcId="{651222E5-A005-4BBC-94A4-7D03EC5571CC}" destId="{F9CC06E3-49A4-481D-8CFF-A4BD6B55E4DF}" srcOrd="1" destOrd="0" presId="urn:microsoft.com/office/officeart/2005/8/layout/orgChart1"/>
    <dgm:cxn modelId="{C9889339-E356-4AFB-95D5-B33BBA887CCE}" type="presOf" srcId="{030E583A-18F0-440D-A458-4448586F14A6}" destId="{C15DD08F-74A0-40D6-B275-F96A3A24D843}" srcOrd="0" destOrd="0" presId="urn:microsoft.com/office/officeart/2005/8/layout/orgChart1"/>
    <dgm:cxn modelId="{6B1C7AA0-E219-404D-97BD-47BC9A6DBCF2}" srcId="{030E583A-18F0-440D-A458-4448586F14A6}" destId="{77D10062-64A3-4EA2-ABED-6F66C378F1B6}" srcOrd="3" destOrd="0" parTransId="{805490A2-CBFE-4553-9E9B-0BDB24D7DC0A}" sibTransId="{0A5CAE5E-FFBE-4D61-BE71-90720A4E1D00}"/>
    <dgm:cxn modelId="{382C7A01-7172-48BA-990E-B5BB08F9639A}" type="presParOf" srcId="{4EF6E250-FA55-40B8-BA62-D78D91D0EEDF}" destId="{A8EB38E9-21D2-4652-B91E-D22E51292E76}" srcOrd="0" destOrd="0" presId="urn:microsoft.com/office/officeart/2005/8/layout/orgChart1"/>
    <dgm:cxn modelId="{F1C05152-FE97-45B5-84C6-AADC12575AF8}" type="presParOf" srcId="{A8EB38E9-21D2-4652-B91E-D22E51292E76}" destId="{67A2B6F7-2310-497E-B518-9CF60655A5B5}" srcOrd="0" destOrd="0" presId="urn:microsoft.com/office/officeart/2005/8/layout/orgChart1"/>
    <dgm:cxn modelId="{F719E104-8A5E-47B9-A03F-0CBFA6699711}" type="presParOf" srcId="{67A2B6F7-2310-497E-B518-9CF60655A5B5}" destId="{C15DD08F-74A0-40D6-B275-F96A3A24D843}" srcOrd="0" destOrd="0" presId="urn:microsoft.com/office/officeart/2005/8/layout/orgChart1"/>
    <dgm:cxn modelId="{94D0812C-F028-4D78-B804-A43B8EEE4FAD}" type="presParOf" srcId="{67A2B6F7-2310-497E-B518-9CF60655A5B5}" destId="{4622D578-960B-44F7-8CF0-EB097567A54E}" srcOrd="1" destOrd="0" presId="urn:microsoft.com/office/officeart/2005/8/layout/orgChart1"/>
    <dgm:cxn modelId="{3E3692A7-C216-4CD8-ADB4-442EA5D36F1B}" type="presParOf" srcId="{A8EB38E9-21D2-4652-B91E-D22E51292E76}" destId="{4076CC29-8B44-4C7F-8B69-1D52BF87FF1C}" srcOrd="1" destOrd="0" presId="urn:microsoft.com/office/officeart/2005/8/layout/orgChart1"/>
    <dgm:cxn modelId="{C70853D8-BAFD-4867-8095-4F645AD2E454}" type="presParOf" srcId="{4076CC29-8B44-4C7F-8B69-1D52BF87FF1C}" destId="{6B52014C-698E-4CBD-973D-268AD498E12F}" srcOrd="0" destOrd="0" presId="urn:microsoft.com/office/officeart/2005/8/layout/orgChart1"/>
    <dgm:cxn modelId="{5BF9A9CB-BCE6-455D-A3DC-9A306AF999C2}" type="presParOf" srcId="{4076CC29-8B44-4C7F-8B69-1D52BF87FF1C}" destId="{D57CF6F7-1F34-41D4-91F7-12B1D2E0CCCE}" srcOrd="1" destOrd="0" presId="urn:microsoft.com/office/officeart/2005/8/layout/orgChart1"/>
    <dgm:cxn modelId="{4A83BA82-5C51-48E9-A2E5-6C607C4A23BF}" type="presParOf" srcId="{D57CF6F7-1F34-41D4-91F7-12B1D2E0CCCE}" destId="{6B72F4BB-DA3C-4702-8C50-A590E31F0C33}" srcOrd="0" destOrd="0" presId="urn:microsoft.com/office/officeart/2005/8/layout/orgChart1"/>
    <dgm:cxn modelId="{4A4BF798-833D-4A2C-A907-CCD29C2FFBD2}" type="presParOf" srcId="{6B72F4BB-DA3C-4702-8C50-A590E31F0C33}" destId="{03BE4B82-5E7B-4E15-8C06-2E9FE75AABD9}" srcOrd="0" destOrd="0" presId="urn:microsoft.com/office/officeart/2005/8/layout/orgChart1"/>
    <dgm:cxn modelId="{686C74D3-8AE7-4E7C-9F58-7636967DCAC0}" type="presParOf" srcId="{6B72F4BB-DA3C-4702-8C50-A590E31F0C33}" destId="{1F512A01-6E3A-465F-B641-8B4CDB2DE5B9}" srcOrd="1" destOrd="0" presId="urn:microsoft.com/office/officeart/2005/8/layout/orgChart1"/>
    <dgm:cxn modelId="{8E8DCCE3-E4FE-4179-9926-5B9528C0D9A5}" type="presParOf" srcId="{D57CF6F7-1F34-41D4-91F7-12B1D2E0CCCE}" destId="{EF5D1798-C2A7-4B7C-9550-507080F2B602}" srcOrd="1" destOrd="0" presId="urn:microsoft.com/office/officeart/2005/8/layout/orgChart1"/>
    <dgm:cxn modelId="{C76B9564-F449-4947-8CBF-D398B55E7C3E}" type="presParOf" srcId="{EF5D1798-C2A7-4B7C-9550-507080F2B602}" destId="{D0D84B6C-FDD9-441E-9D0B-872F3AE85EBC}" srcOrd="0" destOrd="0" presId="urn:microsoft.com/office/officeart/2005/8/layout/orgChart1"/>
    <dgm:cxn modelId="{31279128-0AEE-4C8C-BA8D-D71FF8B24A91}" type="presParOf" srcId="{EF5D1798-C2A7-4B7C-9550-507080F2B602}" destId="{E9FDE1D2-A969-43BC-8304-A773F87CFF9B}" srcOrd="1" destOrd="0" presId="urn:microsoft.com/office/officeart/2005/8/layout/orgChart1"/>
    <dgm:cxn modelId="{F160D087-A1EF-4AA1-9F30-FC6136ED8969}" type="presParOf" srcId="{E9FDE1D2-A969-43BC-8304-A773F87CFF9B}" destId="{32A18AE0-52BD-4B08-A15B-5B767E402317}" srcOrd="0" destOrd="0" presId="urn:microsoft.com/office/officeart/2005/8/layout/orgChart1"/>
    <dgm:cxn modelId="{A4764B29-7EF5-4C11-9A12-1328EC73E5A9}" type="presParOf" srcId="{32A18AE0-52BD-4B08-A15B-5B767E402317}" destId="{9F55EF74-7A14-416F-B83A-31259CE7A130}" srcOrd="0" destOrd="0" presId="urn:microsoft.com/office/officeart/2005/8/layout/orgChart1"/>
    <dgm:cxn modelId="{6C02335C-B805-4869-BDED-BE010003E00B}" type="presParOf" srcId="{32A18AE0-52BD-4B08-A15B-5B767E402317}" destId="{979B70C1-3C27-4E02-8DEA-935FF6AE0F82}" srcOrd="1" destOrd="0" presId="urn:microsoft.com/office/officeart/2005/8/layout/orgChart1"/>
    <dgm:cxn modelId="{24221FA4-DF2E-48F8-9685-5D12BC2E171B}" type="presParOf" srcId="{E9FDE1D2-A969-43BC-8304-A773F87CFF9B}" destId="{394EFFEB-2A83-4F0B-A090-7B6E7790D703}" srcOrd="1" destOrd="0" presId="urn:microsoft.com/office/officeart/2005/8/layout/orgChart1"/>
    <dgm:cxn modelId="{4A5B27A0-E0B5-49E5-8C92-62515FF8DC37}" type="presParOf" srcId="{E9FDE1D2-A969-43BC-8304-A773F87CFF9B}" destId="{2F276EEC-FE3D-492C-B845-091728232530}" srcOrd="2" destOrd="0" presId="urn:microsoft.com/office/officeart/2005/8/layout/orgChart1"/>
    <dgm:cxn modelId="{5BBD8CFC-1A90-4ADD-B757-BB3A58F86B85}" type="presParOf" srcId="{D57CF6F7-1F34-41D4-91F7-12B1D2E0CCCE}" destId="{2DF18D58-24FB-4FBC-9B7B-4542379565E0}" srcOrd="2" destOrd="0" presId="urn:microsoft.com/office/officeart/2005/8/layout/orgChart1"/>
    <dgm:cxn modelId="{6A93016C-A10C-4357-A8EF-E0A836FBD269}" type="presParOf" srcId="{4076CC29-8B44-4C7F-8B69-1D52BF87FF1C}" destId="{AC50CC84-07E6-4E58-9B56-C98BDD075EB7}" srcOrd="2" destOrd="0" presId="urn:microsoft.com/office/officeart/2005/8/layout/orgChart1"/>
    <dgm:cxn modelId="{7452A52D-6317-46DC-945F-C583114DA4D2}" type="presParOf" srcId="{4076CC29-8B44-4C7F-8B69-1D52BF87FF1C}" destId="{F3523B40-585F-4A5E-A6C5-E92D3FEB296D}" srcOrd="3" destOrd="0" presId="urn:microsoft.com/office/officeart/2005/8/layout/orgChart1"/>
    <dgm:cxn modelId="{AB522189-239B-45AD-9EAE-EC5659426589}" type="presParOf" srcId="{F3523B40-585F-4A5E-A6C5-E92D3FEB296D}" destId="{6F8B31CC-903F-40D0-8635-FBB1089B33C7}" srcOrd="0" destOrd="0" presId="urn:microsoft.com/office/officeart/2005/8/layout/orgChart1"/>
    <dgm:cxn modelId="{E8C7EF94-39DC-4302-9512-DA8E0041F7F7}" type="presParOf" srcId="{6F8B31CC-903F-40D0-8635-FBB1089B33C7}" destId="{06B26F9F-EB95-47E6-98E2-37E11FC9F1E1}" srcOrd="0" destOrd="0" presId="urn:microsoft.com/office/officeart/2005/8/layout/orgChart1"/>
    <dgm:cxn modelId="{4B957EBF-3BB0-4D1B-B2CA-746EE38D3FAE}" type="presParOf" srcId="{6F8B31CC-903F-40D0-8635-FBB1089B33C7}" destId="{F9CC06E3-49A4-481D-8CFF-A4BD6B55E4DF}" srcOrd="1" destOrd="0" presId="urn:microsoft.com/office/officeart/2005/8/layout/orgChart1"/>
    <dgm:cxn modelId="{4344FDF0-68C9-4573-AF5A-EBD58277BB8E}" type="presParOf" srcId="{F3523B40-585F-4A5E-A6C5-E92D3FEB296D}" destId="{BDD91260-D453-48CE-9FC3-08FECE632BE3}" srcOrd="1" destOrd="0" presId="urn:microsoft.com/office/officeart/2005/8/layout/orgChart1"/>
    <dgm:cxn modelId="{670B806C-FBD7-48B3-A737-A09792B45EB2}" type="presParOf" srcId="{F3523B40-585F-4A5E-A6C5-E92D3FEB296D}" destId="{65DA1DEF-EAE0-47F7-9423-8EAF6E13D2AA}" srcOrd="2" destOrd="0" presId="urn:microsoft.com/office/officeart/2005/8/layout/orgChart1"/>
    <dgm:cxn modelId="{5325191C-92AE-40A5-8C0D-51581D82495E}" type="presParOf" srcId="{4076CC29-8B44-4C7F-8B69-1D52BF87FF1C}" destId="{95B51CBF-C4ED-463D-BB19-F6E710710CE9}" srcOrd="4" destOrd="0" presId="urn:microsoft.com/office/officeart/2005/8/layout/orgChart1"/>
    <dgm:cxn modelId="{C9B9CBA0-C99A-4396-AC74-0F6F1CE8D7AB}" type="presParOf" srcId="{4076CC29-8B44-4C7F-8B69-1D52BF87FF1C}" destId="{0E6BA72B-C881-4049-AB6D-F602E35DA760}" srcOrd="5" destOrd="0" presId="urn:microsoft.com/office/officeart/2005/8/layout/orgChart1"/>
    <dgm:cxn modelId="{BCAC027C-491D-41BF-930B-81813207FD46}" type="presParOf" srcId="{0E6BA72B-C881-4049-AB6D-F602E35DA760}" destId="{DE5B470B-2B91-4CC9-84DB-88087B1CD9FE}" srcOrd="0" destOrd="0" presId="urn:microsoft.com/office/officeart/2005/8/layout/orgChart1"/>
    <dgm:cxn modelId="{2F1FCE60-96E0-46DB-9F02-FC8455FF0DD4}" type="presParOf" srcId="{DE5B470B-2B91-4CC9-84DB-88087B1CD9FE}" destId="{C79507A0-567E-4386-B0FC-47D4BC0B45EB}" srcOrd="0" destOrd="0" presId="urn:microsoft.com/office/officeart/2005/8/layout/orgChart1"/>
    <dgm:cxn modelId="{09AF548F-9F0F-41BC-9320-8732B2D8E6EC}" type="presParOf" srcId="{DE5B470B-2B91-4CC9-84DB-88087B1CD9FE}" destId="{53059C97-DF6E-4069-AD13-7B161DF1676E}" srcOrd="1" destOrd="0" presId="urn:microsoft.com/office/officeart/2005/8/layout/orgChart1"/>
    <dgm:cxn modelId="{D57DAB1A-C54A-4270-BC42-2ECE9A9FA65F}" type="presParOf" srcId="{0E6BA72B-C881-4049-AB6D-F602E35DA760}" destId="{298F855E-B7C2-4EB0-8D0F-2848E2DBB891}" srcOrd="1" destOrd="0" presId="urn:microsoft.com/office/officeart/2005/8/layout/orgChart1"/>
    <dgm:cxn modelId="{6D76A9CC-FF4A-4991-B53D-2E7650974AE1}" type="presParOf" srcId="{0E6BA72B-C881-4049-AB6D-F602E35DA760}" destId="{1F143D53-C03A-4701-9828-60992C98ADFD}" srcOrd="2" destOrd="0" presId="urn:microsoft.com/office/officeart/2005/8/layout/orgChart1"/>
    <dgm:cxn modelId="{B98B187F-5463-4CE9-BE59-C69B6960CCEA}" type="presParOf" srcId="{4076CC29-8B44-4C7F-8B69-1D52BF87FF1C}" destId="{AFC66B75-C098-4A80-A6E0-E291E663AFFF}" srcOrd="6" destOrd="0" presId="urn:microsoft.com/office/officeart/2005/8/layout/orgChart1"/>
    <dgm:cxn modelId="{6E60FE39-87EE-4B28-A9F4-626163D3B446}" type="presParOf" srcId="{4076CC29-8B44-4C7F-8B69-1D52BF87FF1C}" destId="{7574B513-A9BF-4B09-9CDD-DC0005198C9F}" srcOrd="7" destOrd="0" presId="urn:microsoft.com/office/officeart/2005/8/layout/orgChart1"/>
    <dgm:cxn modelId="{83E6F1B5-505E-4C32-80F6-CA9AF8B9A07F}" type="presParOf" srcId="{7574B513-A9BF-4B09-9CDD-DC0005198C9F}" destId="{D3C0C656-8908-4634-A522-BCCD0BA2A1C4}" srcOrd="0" destOrd="0" presId="urn:microsoft.com/office/officeart/2005/8/layout/orgChart1"/>
    <dgm:cxn modelId="{E99003BB-8D89-4507-8015-EB1C768154BC}" type="presParOf" srcId="{D3C0C656-8908-4634-A522-BCCD0BA2A1C4}" destId="{8054C2E6-9A36-4273-8003-7865A40E4C00}" srcOrd="0" destOrd="0" presId="urn:microsoft.com/office/officeart/2005/8/layout/orgChart1"/>
    <dgm:cxn modelId="{CA98A987-C719-4975-AB17-58FD4E5A825C}" type="presParOf" srcId="{D3C0C656-8908-4634-A522-BCCD0BA2A1C4}" destId="{FD8FFA92-9A99-473A-B6F3-473CEC899E2F}" srcOrd="1" destOrd="0" presId="urn:microsoft.com/office/officeart/2005/8/layout/orgChart1"/>
    <dgm:cxn modelId="{B22A6A3F-3B9B-45BC-AF04-EAA3EC74AAC8}" type="presParOf" srcId="{7574B513-A9BF-4B09-9CDD-DC0005198C9F}" destId="{47020826-39C8-4FFA-9FD2-90C10BD2236C}" srcOrd="1" destOrd="0" presId="urn:microsoft.com/office/officeart/2005/8/layout/orgChart1"/>
    <dgm:cxn modelId="{FEC918BA-FCBC-4A3A-86EC-9F97CFD779E9}" type="presParOf" srcId="{47020826-39C8-4FFA-9FD2-90C10BD2236C}" destId="{11C89861-2E53-42BD-B4F5-16E804EE84E6}" srcOrd="0" destOrd="0" presId="urn:microsoft.com/office/officeart/2005/8/layout/orgChart1"/>
    <dgm:cxn modelId="{4EAE9D48-29AB-4293-A824-B49BA37979AE}" type="presParOf" srcId="{47020826-39C8-4FFA-9FD2-90C10BD2236C}" destId="{95A8F483-241F-4D7A-A3A7-0027CD5E74C6}" srcOrd="1" destOrd="0" presId="urn:microsoft.com/office/officeart/2005/8/layout/orgChart1"/>
    <dgm:cxn modelId="{D4D6DEC3-0B9A-4A5E-A863-1AE59B4356FC}" type="presParOf" srcId="{95A8F483-241F-4D7A-A3A7-0027CD5E74C6}" destId="{07EC5435-862F-4427-B7B2-5000900941AC}" srcOrd="0" destOrd="0" presId="urn:microsoft.com/office/officeart/2005/8/layout/orgChart1"/>
    <dgm:cxn modelId="{2E17DDF0-74BB-44AF-B281-9DEDA567E199}" type="presParOf" srcId="{07EC5435-862F-4427-B7B2-5000900941AC}" destId="{2003F24D-D38F-4F84-A092-98CF2BB15194}" srcOrd="0" destOrd="0" presId="urn:microsoft.com/office/officeart/2005/8/layout/orgChart1"/>
    <dgm:cxn modelId="{4791E4F0-A7E9-47EA-A38C-AE691759CAE9}" type="presParOf" srcId="{07EC5435-862F-4427-B7B2-5000900941AC}" destId="{790A6AA7-099B-4056-AEEB-B8D2DFA8C965}" srcOrd="1" destOrd="0" presId="urn:microsoft.com/office/officeart/2005/8/layout/orgChart1"/>
    <dgm:cxn modelId="{A46DC478-2EB1-4238-A376-3915814A2813}" type="presParOf" srcId="{95A8F483-241F-4D7A-A3A7-0027CD5E74C6}" destId="{8B0EAE4C-799A-4805-A5E4-E97A3A894199}" srcOrd="1" destOrd="0" presId="urn:microsoft.com/office/officeart/2005/8/layout/orgChart1"/>
    <dgm:cxn modelId="{84D8A167-5690-4D37-865A-045ED9EF9F8B}" type="presParOf" srcId="{95A8F483-241F-4D7A-A3A7-0027CD5E74C6}" destId="{AEA3B9F0-993B-475C-A336-8C05D1358392}" srcOrd="2" destOrd="0" presId="urn:microsoft.com/office/officeart/2005/8/layout/orgChart1"/>
    <dgm:cxn modelId="{8F1F152F-E675-4A7A-A8BE-4CDD73ACC2BB}" type="presParOf" srcId="{7574B513-A9BF-4B09-9CDD-DC0005198C9F}" destId="{FC5CA9E9-8239-413A-96B9-76E29885B96C}" srcOrd="2" destOrd="0" presId="urn:microsoft.com/office/officeart/2005/8/layout/orgChart1"/>
    <dgm:cxn modelId="{A853D6ED-DF8D-4F36-9724-B472A9F27257}" type="presParOf" srcId="{4076CC29-8B44-4C7F-8B69-1D52BF87FF1C}" destId="{FF2F2840-69D7-43B8-832C-4A277184A031}" srcOrd="8" destOrd="0" presId="urn:microsoft.com/office/officeart/2005/8/layout/orgChart1"/>
    <dgm:cxn modelId="{FC4EE638-2D3E-4F45-BE70-39B174B1B0ED}" type="presParOf" srcId="{4076CC29-8B44-4C7F-8B69-1D52BF87FF1C}" destId="{AE3A7A02-6931-461D-91CE-C26ADCF0B8FF}" srcOrd="9" destOrd="0" presId="urn:microsoft.com/office/officeart/2005/8/layout/orgChart1"/>
    <dgm:cxn modelId="{76397881-12C9-444B-A2FA-A148A06D047D}" type="presParOf" srcId="{AE3A7A02-6931-461D-91CE-C26ADCF0B8FF}" destId="{8C27E21E-BC0B-495E-A3F3-AEF29A86A337}" srcOrd="0" destOrd="0" presId="urn:microsoft.com/office/officeart/2005/8/layout/orgChart1"/>
    <dgm:cxn modelId="{45BE6186-FEAC-4542-AF3C-15F4B8B0C3FC}" type="presParOf" srcId="{8C27E21E-BC0B-495E-A3F3-AEF29A86A337}" destId="{4F3A5833-63F1-42DB-AFA3-5349C92719B0}" srcOrd="0" destOrd="0" presId="urn:microsoft.com/office/officeart/2005/8/layout/orgChart1"/>
    <dgm:cxn modelId="{7379DE9B-22BB-4A86-BC8D-BD2366A759C7}" type="presParOf" srcId="{8C27E21E-BC0B-495E-A3F3-AEF29A86A337}" destId="{5567501A-9A10-4D6A-8928-4EBF93115D17}" srcOrd="1" destOrd="0" presId="urn:microsoft.com/office/officeart/2005/8/layout/orgChart1"/>
    <dgm:cxn modelId="{28002DBE-0824-401D-B9CB-72BFB678DE17}" type="presParOf" srcId="{AE3A7A02-6931-461D-91CE-C26ADCF0B8FF}" destId="{8BA248CB-3D8D-4C8D-8CF5-AE599D5170D1}" srcOrd="1" destOrd="0" presId="urn:microsoft.com/office/officeart/2005/8/layout/orgChart1"/>
    <dgm:cxn modelId="{A4C4C53B-B387-40F1-9F00-4267A5BE9861}" type="presParOf" srcId="{8BA248CB-3D8D-4C8D-8CF5-AE599D5170D1}" destId="{E6B9830C-D188-4958-87D9-F31C30ECFC42}" srcOrd="0" destOrd="0" presId="urn:microsoft.com/office/officeart/2005/8/layout/orgChart1"/>
    <dgm:cxn modelId="{35C7EE50-926D-4287-B55C-F10F98904329}" type="presParOf" srcId="{8BA248CB-3D8D-4C8D-8CF5-AE599D5170D1}" destId="{E5D031D2-C693-4709-A648-F21891731033}" srcOrd="1" destOrd="0" presId="urn:microsoft.com/office/officeart/2005/8/layout/orgChart1"/>
    <dgm:cxn modelId="{FB05ABDB-9ECD-49BA-8A84-DCF1D6C30921}" type="presParOf" srcId="{E5D031D2-C693-4709-A648-F21891731033}" destId="{7BD04A24-5B09-4431-9402-845013F5ED9F}" srcOrd="0" destOrd="0" presId="urn:microsoft.com/office/officeart/2005/8/layout/orgChart1"/>
    <dgm:cxn modelId="{776C0EDA-CA8A-45FC-9854-1C18E8EB4F98}" type="presParOf" srcId="{7BD04A24-5B09-4431-9402-845013F5ED9F}" destId="{E9E247ED-033E-43ED-8D7C-3646B1D3124E}" srcOrd="0" destOrd="0" presId="urn:microsoft.com/office/officeart/2005/8/layout/orgChart1"/>
    <dgm:cxn modelId="{C2FCD662-1B28-4E74-BAC8-335C314A5F27}" type="presParOf" srcId="{7BD04A24-5B09-4431-9402-845013F5ED9F}" destId="{C8D7CD56-473D-4A0F-9705-481A3A585673}" srcOrd="1" destOrd="0" presId="urn:microsoft.com/office/officeart/2005/8/layout/orgChart1"/>
    <dgm:cxn modelId="{CABDC6E8-C0A1-495A-BC2C-133757C7B0D4}" type="presParOf" srcId="{E5D031D2-C693-4709-A648-F21891731033}" destId="{FEA3268B-15E9-49AD-AC21-CCEA45253BFE}" srcOrd="1" destOrd="0" presId="urn:microsoft.com/office/officeart/2005/8/layout/orgChart1"/>
    <dgm:cxn modelId="{466CF72B-750B-4DD3-8031-15E25AAE5374}" type="presParOf" srcId="{E5D031D2-C693-4709-A648-F21891731033}" destId="{BFCC91AB-CC00-4E14-BFE9-2193C02B3AC4}" srcOrd="2" destOrd="0" presId="urn:microsoft.com/office/officeart/2005/8/layout/orgChart1"/>
    <dgm:cxn modelId="{CDE98766-422A-4B56-A367-810A5A97D111}" type="presParOf" srcId="{AE3A7A02-6931-461D-91CE-C26ADCF0B8FF}" destId="{77500D4D-D5D9-4606-8228-20B2A61C5049}" srcOrd="2" destOrd="0" presId="urn:microsoft.com/office/officeart/2005/8/layout/orgChart1"/>
    <dgm:cxn modelId="{0FB01615-9D78-4CB3-A73C-EB25F81F3135}" type="presParOf" srcId="{A8EB38E9-21D2-4652-B91E-D22E51292E76}" destId="{A46849B6-A1F3-4EFB-B4E9-C8787BB2CFE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A34D700-3095-0447-8D83-CE6F6F927888}" type="doc">
      <dgm:prSet loTypeId="urn:microsoft.com/office/officeart/2005/8/layout/hierarchy1" loCatId="" qsTypeId="urn:microsoft.com/office/officeart/2005/8/quickstyle/simple4" qsCatId="simple" csTypeId="urn:microsoft.com/office/officeart/2005/8/colors/accent1_2" csCatId="accent1" phldr="1"/>
      <dgm:spPr/>
      <dgm:t>
        <a:bodyPr/>
        <a:lstStyle/>
        <a:p>
          <a:endParaRPr lang="en-US"/>
        </a:p>
      </dgm:t>
    </dgm:pt>
    <dgm:pt modelId="{F5EC95C1-D988-8240-AB88-31BDEFCAC734}">
      <dgm:prSet phldrT="[Text]" custT="1"/>
      <dgm:spPr/>
      <dgm:t>
        <a:bodyPr/>
        <a:lstStyle/>
        <a:p>
          <a:r>
            <a:rPr lang="en-US" sz="2400" b="1" dirty="0" smtClean="0"/>
            <a:t>PUBLIC REHAB CENTERS IN VIETNAM </a:t>
          </a:r>
          <a:r>
            <a:rPr lang="en-US" sz="2000" b="1" dirty="0"/>
            <a:t>(110)</a:t>
          </a:r>
        </a:p>
      </dgm:t>
    </dgm:pt>
    <dgm:pt modelId="{9EC80A60-991B-CA43-862C-02FC40C6B571}" type="parTrans" cxnId="{E2E37E39-DD10-BE45-9896-0EB483502A95}">
      <dgm:prSet/>
      <dgm:spPr/>
      <dgm:t>
        <a:bodyPr/>
        <a:lstStyle/>
        <a:p>
          <a:endParaRPr lang="en-US"/>
        </a:p>
      </dgm:t>
    </dgm:pt>
    <dgm:pt modelId="{B8BC371F-437D-F242-9397-9DDA8686F6B9}" type="sibTrans" cxnId="{E2E37E39-DD10-BE45-9896-0EB483502A95}">
      <dgm:prSet/>
      <dgm:spPr/>
      <dgm:t>
        <a:bodyPr/>
        <a:lstStyle/>
        <a:p>
          <a:endParaRPr lang="en-US"/>
        </a:p>
      </dgm:t>
    </dgm:pt>
    <dgm:pt modelId="{C05D27B1-B605-1645-B70A-9337D394773E}">
      <dgm:prSet phldrT="[Text]" custT="1"/>
      <dgm:spPr/>
      <dgm:t>
        <a:bodyPr/>
        <a:lstStyle/>
        <a:p>
          <a:r>
            <a:rPr lang="en-US" sz="2000" b="1" dirty="0" smtClean="0"/>
            <a:t>GENERAL REHAB CENTERS (75</a:t>
          </a:r>
          <a:r>
            <a:rPr lang="en-US" sz="2000" dirty="0"/>
            <a:t>)</a:t>
          </a:r>
          <a:endParaRPr lang="en-US" sz="1800" b="1" dirty="0"/>
        </a:p>
      </dgm:t>
    </dgm:pt>
    <dgm:pt modelId="{22D286E0-49AD-414D-9472-FE26952DE761}" type="parTrans" cxnId="{B07E77CE-3A4A-864B-B9EF-72AC709B032F}">
      <dgm:prSet/>
      <dgm:spPr/>
      <dgm:t>
        <a:bodyPr/>
        <a:lstStyle/>
        <a:p>
          <a:endParaRPr lang="en-US"/>
        </a:p>
      </dgm:t>
    </dgm:pt>
    <dgm:pt modelId="{16BD8533-D470-0649-AC4D-23FA04FDF15B}" type="sibTrans" cxnId="{B07E77CE-3A4A-864B-B9EF-72AC709B032F}">
      <dgm:prSet/>
      <dgm:spPr/>
      <dgm:t>
        <a:bodyPr/>
        <a:lstStyle/>
        <a:p>
          <a:endParaRPr lang="en-US"/>
        </a:p>
      </dgm:t>
    </dgm:pt>
    <dgm:pt modelId="{A746B110-677A-4A40-9168-FB78715BB872}">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b="1" dirty="0" smtClean="0"/>
            <a:t>MANDATORY REHAB CENTERS (5</a:t>
          </a:r>
          <a:r>
            <a:rPr lang="en-US" b="1" dirty="0"/>
            <a:t>)</a:t>
          </a:r>
        </a:p>
        <a:p>
          <a:pPr defTabSz="977900">
            <a:lnSpc>
              <a:spcPct val="90000"/>
            </a:lnSpc>
            <a:spcBef>
              <a:spcPct val="0"/>
            </a:spcBef>
            <a:spcAft>
              <a:spcPct val="35000"/>
            </a:spcAft>
          </a:pPr>
          <a:endParaRPr lang="en-US" b="1" dirty="0"/>
        </a:p>
      </dgm:t>
    </dgm:pt>
    <dgm:pt modelId="{FE6EA3ED-3BFB-FC44-8145-A268B0116F13}" type="parTrans" cxnId="{51FBF136-7AAF-634B-AA20-3AD7FBC3ACAA}">
      <dgm:prSet/>
      <dgm:spPr/>
      <dgm:t>
        <a:bodyPr/>
        <a:lstStyle/>
        <a:p>
          <a:endParaRPr lang="en-US"/>
        </a:p>
      </dgm:t>
    </dgm:pt>
    <dgm:pt modelId="{11CD67CF-A35A-2B4A-8C4A-F123C8833CF3}" type="sibTrans" cxnId="{51FBF136-7AAF-634B-AA20-3AD7FBC3ACAA}">
      <dgm:prSet/>
      <dgm:spPr/>
      <dgm:t>
        <a:bodyPr/>
        <a:lstStyle/>
        <a:p>
          <a:endParaRPr lang="en-US"/>
        </a:p>
      </dgm:t>
    </dgm:pt>
    <dgm:pt modelId="{83E08C1C-5174-8D46-984E-8C8338F7FC77}">
      <dgm:prSet phldrT="[Text]"/>
      <dgm:spPr/>
      <dgm:t>
        <a:bodyPr/>
        <a:lstStyle/>
        <a:p>
          <a:r>
            <a:rPr lang="en-US" b="1" dirty="0" smtClean="0"/>
            <a:t>SOCIAL ACCEPTANCE CENTERS (6</a:t>
          </a:r>
          <a:r>
            <a:rPr lang="en-US" b="1" dirty="0"/>
            <a:t>)</a:t>
          </a:r>
        </a:p>
      </dgm:t>
    </dgm:pt>
    <dgm:pt modelId="{4325F211-F434-FC47-92C4-EC26BCAA3BCD}" type="parTrans" cxnId="{FE256E2E-948B-6840-95D9-78AC43BA4D89}">
      <dgm:prSet/>
      <dgm:spPr/>
      <dgm:t>
        <a:bodyPr/>
        <a:lstStyle/>
        <a:p>
          <a:endParaRPr lang="en-US"/>
        </a:p>
      </dgm:t>
    </dgm:pt>
    <dgm:pt modelId="{4165A655-C63D-A349-A230-F2CD2B76E99B}" type="sibTrans" cxnId="{FE256E2E-948B-6840-95D9-78AC43BA4D89}">
      <dgm:prSet/>
      <dgm:spPr/>
      <dgm:t>
        <a:bodyPr/>
        <a:lstStyle/>
        <a:p>
          <a:endParaRPr lang="en-US"/>
        </a:p>
      </dgm:t>
    </dgm:pt>
    <dgm:pt modelId="{150ECBC8-DD39-4F4C-8C36-AA0A22D0C663}">
      <dgm:prSet/>
      <dgm:spPr/>
      <dgm:t>
        <a:bodyPr/>
        <a:lstStyle/>
        <a:p>
          <a:r>
            <a:rPr lang="en-US" b="1" dirty="0" smtClean="0"/>
            <a:t>VOLUNTARY REHAB CENTERS (24</a:t>
          </a:r>
          <a:r>
            <a:rPr lang="en-US" b="1" dirty="0"/>
            <a:t>)</a:t>
          </a:r>
        </a:p>
      </dgm:t>
    </dgm:pt>
    <dgm:pt modelId="{53C07F5D-0CF2-2A44-A621-CC1209648F71}" type="parTrans" cxnId="{53EFF11C-B64A-244B-A2FF-F791AF62A73F}">
      <dgm:prSet/>
      <dgm:spPr/>
      <dgm:t>
        <a:bodyPr/>
        <a:lstStyle/>
        <a:p>
          <a:endParaRPr lang="en-US"/>
        </a:p>
      </dgm:t>
    </dgm:pt>
    <dgm:pt modelId="{C475798A-FEF8-D04F-A32E-7169929DFABE}" type="sibTrans" cxnId="{53EFF11C-B64A-244B-A2FF-F791AF62A73F}">
      <dgm:prSet/>
      <dgm:spPr/>
      <dgm:t>
        <a:bodyPr/>
        <a:lstStyle/>
        <a:p>
          <a:endParaRPr lang="en-US"/>
        </a:p>
      </dgm:t>
    </dgm:pt>
    <dgm:pt modelId="{1FAA5930-81E3-884C-88D5-4123F355FC53}" type="pres">
      <dgm:prSet presAssocID="{3A34D700-3095-0447-8D83-CE6F6F927888}" presName="hierChild1" presStyleCnt="0">
        <dgm:presLayoutVars>
          <dgm:chPref val="1"/>
          <dgm:dir/>
          <dgm:animOne val="branch"/>
          <dgm:animLvl val="lvl"/>
          <dgm:resizeHandles/>
        </dgm:presLayoutVars>
      </dgm:prSet>
      <dgm:spPr/>
      <dgm:t>
        <a:bodyPr/>
        <a:lstStyle/>
        <a:p>
          <a:endParaRPr lang="vi-VN"/>
        </a:p>
      </dgm:t>
    </dgm:pt>
    <dgm:pt modelId="{C2E68F64-04D3-3E49-8A4E-12B4B4CAF2D3}" type="pres">
      <dgm:prSet presAssocID="{F5EC95C1-D988-8240-AB88-31BDEFCAC734}" presName="hierRoot1" presStyleCnt="0"/>
      <dgm:spPr/>
    </dgm:pt>
    <dgm:pt modelId="{6424AE15-A124-A143-8709-96E387BB9D2A}" type="pres">
      <dgm:prSet presAssocID="{F5EC95C1-D988-8240-AB88-31BDEFCAC734}" presName="composite" presStyleCnt="0"/>
      <dgm:spPr/>
    </dgm:pt>
    <dgm:pt modelId="{52F7A245-A7B9-FC4A-A1EE-C5111E8B80A1}" type="pres">
      <dgm:prSet presAssocID="{F5EC95C1-D988-8240-AB88-31BDEFCAC734}" presName="background" presStyleLbl="node0" presStyleIdx="0" presStyleCnt="1"/>
      <dgm:spPr/>
    </dgm:pt>
    <dgm:pt modelId="{69348E99-F059-0247-9030-ECA7EEBA27DD}" type="pres">
      <dgm:prSet presAssocID="{F5EC95C1-D988-8240-AB88-31BDEFCAC734}" presName="text" presStyleLbl="fgAcc0" presStyleIdx="0" presStyleCnt="1" custScaleX="296649" custScaleY="154977" custLinFactNeighborX="0" custLinFactNeighborY="-42624">
        <dgm:presLayoutVars>
          <dgm:chPref val="3"/>
        </dgm:presLayoutVars>
      </dgm:prSet>
      <dgm:spPr/>
      <dgm:t>
        <a:bodyPr/>
        <a:lstStyle/>
        <a:p>
          <a:endParaRPr lang="vi-VN"/>
        </a:p>
      </dgm:t>
    </dgm:pt>
    <dgm:pt modelId="{EE9FE528-2378-D54A-BFB5-C7BE5BD54C5A}" type="pres">
      <dgm:prSet presAssocID="{F5EC95C1-D988-8240-AB88-31BDEFCAC734}" presName="hierChild2" presStyleCnt="0"/>
      <dgm:spPr/>
    </dgm:pt>
    <dgm:pt modelId="{FEDC88F5-45F7-B748-B58A-4F80CE73F427}" type="pres">
      <dgm:prSet presAssocID="{22D286E0-49AD-414D-9472-FE26952DE761}" presName="Name10" presStyleLbl="parChTrans1D2" presStyleIdx="0" presStyleCnt="4"/>
      <dgm:spPr/>
      <dgm:t>
        <a:bodyPr/>
        <a:lstStyle/>
        <a:p>
          <a:endParaRPr lang="vi-VN"/>
        </a:p>
      </dgm:t>
    </dgm:pt>
    <dgm:pt modelId="{784500BB-92F3-DA4A-BD3D-26DAFC9566AD}" type="pres">
      <dgm:prSet presAssocID="{C05D27B1-B605-1645-B70A-9337D394773E}" presName="hierRoot2" presStyleCnt="0"/>
      <dgm:spPr/>
    </dgm:pt>
    <dgm:pt modelId="{22885FA6-DF94-0944-AA72-112A2653F6C5}" type="pres">
      <dgm:prSet presAssocID="{C05D27B1-B605-1645-B70A-9337D394773E}" presName="composite2" presStyleCnt="0"/>
      <dgm:spPr/>
    </dgm:pt>
    <dgm:pt modelId="{D6EE21BC-9251-5044-865E-B24EC2BD37AF}" type="pres">
      <dgm:prSet presAssocID="{C05D27B1-B605-1645-B70A-9337D394773E}" presName="background2" presStyleLbl="node2" presStyleIdx="0" presStyleCnt="4"/>
      <dgm:spPr/>
    </dgm:pt>
    <dgm:pt modelId="{5E829ED3-1F25-F04A-B5D9-8E13827A30DA}" type="pres">
      <dgm:prSet presAssocID="{C05D27B1-B605-1645-B70A-9337D394773E}" presName="text2" presStyleLbl="fgAcc2" presStyleIdx="0" presStyleCnt="4" custScaleX="129370">
        <dgm:presLayoutVars>
          <dgm:chPref val="3"/>
        </dgm:presLayoutVars>
      </dgm:prSet>
      <dgm:spPr/>
      <dgm:t>
        <a:bodyPr/>
        <a:lstStyle/>
        <a:p>
          <a:endParaRPr lang="vi-VN"/>
        </a:p>
      </dgm:t>
    </dgm:pt>
    <dgm:pt modelId="{222A2754-A491-D845-8098-D996AB447B18}" type="pres">
      <dgm:prSet presAssocID="{C05D27B1-B605-1645-B70A-9337D394773E}" presName="hierChild3" presStyleCnt="0"/>
      <dgm:spPr/>
    </dgm:pt>
    <dgm:pt modelId="{A5D07AD5-97FE-0549-8B59-415B76832173}" type="pres">
      <dgm:prSet presAssocID="{53C07F5D-0CF2-2A44-A621-CC1209648F71}" presName="Name10" presStyleLbl="parChTrans1D2" presStyleIdx="1" presStyleCnt="4"/>
      <dgm:spPr/>
      <dgm:t>
        <a:bodyPr/>
        <a:lstStyle/>
        <a:p>
          <a:endParaRPr lang="vi-VN"/>
        </a:p>
      </dgm:t>
    </dgm:pt>
    <dgm:pt modelId="{9AAE51D2-4411-9D47-A51A-E4A4C5FDA973}" type="pres">
      <dgm:prSet presAssocID="{150ECBC8-DD39-4F4C-8C36-AA0A22D0C663}" presName="hierRoot2" presStyleCnt="0"/>
      <dgm:spPr/>
    </dgm:pt>
    <dgm:pt modelId="{A1AB9E0C-EFB2-854D-9011-6699DDE1D96D}" type="pres">
      <dgm:prSet presAssocID="{150ECBC8-DD39-4F4C-8C36-AA0A22D0C663}" presName="composite2" presStyleCnt="0"/>
      <dgm:spPr/>
    </dgm:pt>
    <dgm:pt modelId="{AFB0625D-E15E-EE4E-BB61-3D13030EC000}" type="pres">
      <dgm:prSet presAssocID="{150ECBC8-DD39-4F4C-8C36-AA0A22D0C663}" presName="background2" presStyleLbl="node2" presStyleIdx="1" presStyleCnt="4"/>
      <dgm:spPr/>
    </dgm:pt>
    <dgm:pt modelId="{CE25FDE6-83EE-B844-9E9F-5411897866E2}" type="pres">
      <dgm:prSet presAssocID="{150ECBC8-DD39-4F4C-8C36-AA0A22D0C663}" presName="text2" presStyleLbl="fgAcc2" presStyleIdx="1" presStyleCnt="4">
        <dgm:presLayoutVars>
          <dgm:chPref val="3"/>
        </dgm:presLayoutVars>
      </dgm:prSet>
      <dgm:spPr/>
      <dgm:t>
        <a:bodyPr/>
        <a:lstStyle/>
        <a:p>
          <a:endParaRPr lang="vi-VN"/>
        </a:p>
      </dgm:t>
    </dgm:pt>
    <dgm:pt modelId="{F0412E03-D663-5946-B9E9-9E85C4EF0B7D}" type="pres">
      <dgm:prSet presAssocID="{150ECBC8-DD39-4F4C-8C36-AA0A22D0C663}" presName="hierChild3" presStyleCnt="0"/>
      <dgm:spPr/>
    </dgm:pt>
    <dgm:pt modelId="{E362DA3F-AF1E-3B42-9EAA-E80663042413}" type="pres">
      <dgm:prSet presAssocID="{FE6EA3ED-3BFB-FC44-8145-A268B0116F13}" presName="Name10" presStyleLbl="parChTrans1D2" presStyleIdx="2" presStyleCnt="4"/>
      <dgm:spPr/>
      <dgm:t>
        <a:bodyPr/>
        <a:lstStyle/>
        <a:p>
          <a:endParaRPr lang="vi-VN"/>
        </a:p>
      </dgm:t>
    </dgm:pt>
    <dgm:pt modelId="{854FD95D-777D-504E-8C60-50CFC19FFCCB}" type="pres">
      <dgm:prSet presAssocID="{A746B110-677A-4A40-9168-FB78715BB872}" presName="hierRoot2" presStyleCnt="0"/>
      <dgm:spPr/>
    </dgm:pt>
    <dgm:pt modelId="{5B572838-E9AC-6648-B914-56D41F637CA7}" type="pres">
      <dgm:prSet presAssocID="{A746B110-677A-4A40-9168-FB78715BB872}" presName="composite2" presStyleCnt="0"/>
      <dgm:spPr/>
    </dgm:pt>
    <dgm:pt modelId="{A8707232-AF94-914E-A3D8-BC1744CCF1D8}" type="pres">
      <dgm:prSet presAssocID="{A746B110-677A-4A40-9168-FB78715BB872}" presName="background2" presStyleLbl="node2" presStyleIdx="2" presStyleCnt="4"/>
      <dgm:spPr/>
    </dgm:pt>
    <dgm:pt modelId="{C73FFF47-B7A1-4A43-87CB-0572FC9B7A27}" type="pres">
      <dgm:prSet presAssocID="{A746B110-677A-4A40-9168-FB78715BB872}" presName="text2" presStyleLbl="fgAcc2" presStyleIdx="2" presStyleCnt="4" custScaleX="124635">
        <dgm:presLayoutVars>
          <dgm:chPref val="3"/>
        </dgm:presLayoutVars>
      </dgm:prSet>
      <dgm:spPr/>
      <dgm:t>
        <a:bodyPr/>
        <a:lstStyle/>
        <a:p>
          <a:endParaRPr lang="vi-VN"/>
        </a:p>
      </dgm:t>
    </dgm:pt>
    <dgm:pt modelId="{86D45790-A91F-5D49-A0BA-BD7E5BC23C2D}" type="pres">
      <dgm:prSet presAssocID="{A746B110-677A-4A40-9168-FB78715BB872}" presName="hierChild3" presStyleCnt="0"/>
      <dgm:spPr/>
    </dgm:pt>
    <dgm:pt modelId="{FAA02E5F-F01A-9B40-A90F-2E04442C5770}" type="pres">
      <dgm:prSet presAssocID="{4325F211-F434-FC47-92C4-EC26BCAA3BCD}" presName="Name10" presStyleLbl="parChTrans1D2" presStyleIdx="3" presStyleCnt="4"/>
      <dgm:spPr/>
      <dgm:t>
        <a:bodyPr/>
        <a:lstStyle/>
        <a:p>
          <a:endParaRPr lang="vi-VN"/>
        </a:p>
      </dgm:t>
    </dgm:pt>
    <dgm:pt modelId="{EBA49EEE-803E-7146-B190-3D0ABC1A2BFE}" type="pres">
      <dgm:prSet presAssocID="{83E08C1C-5174-8D46-984E-8C8338F7FC77}" presName="hierRoot2" presStyleCnt="0"/>
      <dgm:spPr/>
    </dgm:pt>
    <dgm:pt modelId="{7E4EACF9-37D2-FA42-A2BC-8533226C0956}" type="pres">
      <dgm:prSet presAssocID="{83E08C1C-5174-8D46-984E-8C8338F7FC77}" presName="composite2" presStyleCnt="0"/>
      <dgm:spPr/>
    </dgm:pt>
    <dgm:pt modelId="{00F200BD-382D-5543-9319-BAA22747F9EF}" type="pres">
      <dgm:prSet presAssocID="{83E08C1C-5174-8D46-984E-8C8338F7FC77}" presName="background2" presStyleLbl="node2" presStyleIdx="3" presStyleCnt="4"/>
      <dgm:spPr/>
    </dgm:pt>
    <dgm:pt modelId="{ED1D787D-2EBF-AE4B-B66E-B1C7DC14EC86}" type="pres">
      <dgm:prSet presAssocID="{83E08C1C-5174-8D46-984E-8C8338F7FC77}" presName="text2" presStyleLbl="fgAcc2" presStyleIdx="3" presStyleCnt="4">
        <dgm:presLayoutVars>
          <dgm:chPref val="3"/>
        </dgm:presLayoutVars>
      </dgm:prSet>
      <dgm:spPr/>
      <dgm:t>
        <a:bodyPr/>
        <a:lstStyle/>
        <a:p>
          <a:endParaRPr lang="vi-VN"/>
        </a:p>
      </dgm:t>
    </dgm:pt>
    <dgm:pt modelId="{6686E20D-0A8D-7745-B359-551E2BBC8447}" type="pres">
      <dgm:prSet presAssocID="{83E08C1C-5174-8D46-984E-8C8338F7FC77}" presName="hierChild3" presStyleCnt="0"/>
      <dgm:spPr/>
    </dgm:pt>
  </dgm:ptLst>
  <dgm:cxnLst>
    <dgm:cxn modelId="{3F87C2F1-3DFC-1548-9E3C-8DDE77383FDA}" type="presOf" srcId="{FE6EA3ED-3BFB-FC44-8145-A268B0116F13}" destId="{E362DA3F-AF1E-3B42-9EAA-E80663042413}" srcOrd="0" destOrd="0" presId="urn:microsoft.com/office/officeart/2005/8/layout/hierarchy1"/>
    <dgm:cxn modelId="{E1F6817B-7C31-1A49-83DF-BC20733B134A}" type="presOf" srcId="{4325F211-F434-FC47-92C4-EC26BCAA3BCD}" destId="{FAA02E5F-F01A-9B40-A90F-2E04442C5770}" srcOrd="0" destOrd="0" presId="urn:microsoft.com/office/officeart/2005/8/layout/hierarchy1"/>
    <dgm:cxn modelId="{B07E77CE-3A4A-864B-B9EF-72AC709B032F}" srcId="{F5EC95C1-D988-8240-AB88-31BDEFCAC734}" destId="{C05D27B1-B605-1645-B70A-9337D394773E}" srcOrd="0" destOrd="0" parTransId="{22D286E0-49AD-414D-9472-FE26952DE761}" sibTransId="{16BD8533-D470-0649-AC4D-23FA04FDF15B}"/>
    <dgm:cxn modelId="{FD016FE5-CD8F-A746-9881-C01C1FF66B9E}" type="presOf" srcId="{150ECBC8-DD39-4F4C-8C36-AA0A22D0C663}" destId="{CE25FDE6-83EE-B844-9E9F-5411897866E2}" srcOrd="0" destOrd="0" presId="urn:microsoft.com/office/officeart/2005/8/layout/hierarchy1"/>
    <dgm:cxn modelId="{782833BB-88AC-924B-870A-C32B21C8DB6A}" type="presOf" srcId="{F5EC95C1-D988-8240-AB88-31BDEFCAC734}" destId="{69348E99-F059-0247-9030-ECA7EEBA27DD}" srcOrd="0" destOrd="0" presId="urn:microsoft.com/office/officeart/2005/8/layout/hierarchy1"/>
    <dgm:cxn modelId="{53EFF11C-B64A-244B-A2FF-F791AF62A73F}" srcId="{F5EC95C1-D988-8240-AB88-31BDEFCAC734}" destId="{150ECBC8-DD39-4F4C-8C36-AA0A22D0C663}" srcOrd="1" destOrd="0" parTransId="{53C07F5D-0CF2-2A44-A621-CC1209648F71}" sibTransId="{C475798A-FEF8-D04F-A32E-7169929DFABE}"/>
    <dgm:cxn modelId="{8B66F505-143D-CD46-B342-0D07345178F6}" type="presOf" srcId="{83E08C1C-5174-8D46-984E-8C8338F7FC77}" destId="{ED1D787D-2EBF-AE4B-B66E-B1C7DC14EC86}" srcOrd="0" destOrd="0" presId="urn:microsoft.com/office/officeart/2005/8/layout/hierarchy1"/>
    <dgm:cxn modelId="{FE256E2E-948B-6840-95D9-78AC43BA4D89}" srcId="{F5EC95C1-D988-8240-AB88-31BDEFCAC734}" destId="{83E08C1C-5174-8D46-984E-8C8338F7FC77}" srcOrd="3" destOrd="0" parTransId="{4325F211-F434-FC47-92C4-EC26BCAA3BCD}" sibTransId="{4165A655-C63D-A349-A230-F2CD2B76E99B}"/>
    <dgm:cxn modelId="{E2E37E39-DD10-BE45-9896-0EB483502A95}" srcId="{3A34D700-3095-0447-8D83-CE6F6F927888}" destId="{F5EC95C1-D988-8240-AB88-31BDEFCAC734}" srcOrd="0" destOrd="0" parTransId="{9EC80A60-991B-CA43-862C-02FC40C6B571}" sibTransId="{B8BC371F-437D-F242-9397-9DDA8686F6B9}"/>
    <dgm:cxn modelId="{51FBF136-7AAF-634B-AA20-3AD7FBC3ACAA}" srcId="{F5EC95C1-D988-8240-AB88-31BDEFCAC734}" destId="{A746B110-677A-4A40-9168-FB78715BB872}" srcOrd="2" destOrd="0" parTransId="{FE6EA3ED-3BFB-FC44-8145-A268B0116F13}" sibTransId="{11CD67CF-A35A-2B4A-8C4A-F123C8833CF3}"/>
    <dgm:cxn modelId="{70D0DF0F-7934-274F-8D7E-321E93C405D0}" type="presOf" srcId="{C05D27B1-B605-1645-B70A-9337D394773E}" destId="{5E829ED3-1F25-F04A-B5D9-8E13827A30DA}" srcOrd="0" destOrd="0" presId="urn:microsoft.com/office/officeart/2005/8/layout/hierarchy1"/>
    <dgm:cxn modelId="{DEF729D3-E4A3-A442-853B-383FC7CE1FDF}" type="presOf" srcId="{22D286E0-49AD-414D-9472-FE26952DE761}" destId="{FEDC88F5-45F7-B748-B58A-4F80CE73F427}" srcOrd="0" destOrd="0" presId="urn:microsoft.com/office/officeart/2005/8/layout/hierarchy1"/>
    <dgm:cxn modelId="{31EAE502-6218-604E-A7FF-005022FFAB04}" type="presOf" srcId="{3A34D700-3095-0447-8D83-CE6F6F927888}" destId="{1FAA5930-81E3-884C-88D5-4123F355FC53}" srcOrd="0" destOrd="0" presId="urn:microsoft.com/office/officeart/2005/8/layout/hierarchy1"/>
    <dgm:cxn modelId="{D08A672B-7925-E546-A560-AE99DBFDC9B6}" type="presOf" srcId="{A746B110-677A-4A40-9168-FB78715BB872}" destId="{C73FFF47-B7A1-4A43-87CB-0572FC9B7A27}" srcOrd="0" destOrd="0" presId="urn:microsoft.com/office/officeart/2005/8/layout/hierarchy1"/>
    <dgm:cxn modelId="{DE7D904E-F130-F749-B695-470499C67C99}" type="presOf" srcId="{53C07F5D-0CF2-2A44-A621-CC1209648F71}" destId="{A5D07AD5-97FE-0549-8B59-415B76832173}" srcOrd="0" destOrd="0" presId="urn:microsoft.com/office/officeart/2005/8/layout/hierarchy1"/>
    <dgm:cxn modelId="{9F1FB5F9-C9CC-814C-9E29-D72FC00C6015}" type="presParOf" srcId="{1FAA5930-81E3-884C-88D5-4123F355FC53}" destId="{C2E68F64-04D3-3E49-8A4E-12B4B4CAF2D3}" srcOrd="0" destOrd="0" presId="urn:microsoft.com/office/officeart/2005/8/layout/hierarchy1"/>
    <dgm:cxn modelId="{F32C7334-7114-424B-9CC3-CF53612BED2A}" type="presParOf" srcId="{C2E68F64-04D3-3E49-8A4E-12B4B4CAF2D3}" destId="{6424AE15-A124-A143-8709-96E387BB9D2A}" srcOrd="0" destOrd="0" presId="urn:microsoft.com/office/officeart/2005/8/layout/hierarchy1"/>
    <dgm:cxn modelId="{9324D7BB-4506-8C49-9850-B0E11F8FEA13}" type="presParOf" srcId="{6424AE15-A124-A143-8709-96E387BB9D2A}" destId="{52F7A245-A7B9-FC4A-A1EE-C5111E8B80A1}" srcOrd="0" destOrd="0" presId="urn:microsoft.com/office/officeart/2005/8/layout/hierarchy1"/>
    <dgm:cxn modelId="{A49FF712-F497-564D-842F-2E18536A805C}" type="presParOf" srcId="{6424AE15-A124-A143-8709-96E387BB9D2A}" destId="{69348E99-F059-0247-9030-ECA7EEBA27DD}" srcOrd="1" destOrd="0" presId="urn:microsoft.com/office/officeart/2005/8/layout/hierarchy1"/>
    <dgm:cxn modelId="{393E30C3-BC4C-6D48-9EF6-631C0F880CFE}" type="presParOf" srcId="{C2E68F64-04D3-3E49-8A4E-12B4B4CAF2D3}" destId="{EE9FE528-2378-D54A-BFB5-C7BE5BD54C5A}" srcOrd="1" destOrd="0" presId="urn:microsoft.com/office/officeart/2005/8/layout/hierarchy1"/>
    <dgm:cxn modelId="{39C9C7BC-AC86-AD44-A6A6-4A34E10B2CF3}" type="presParOf" srcId="{EE9FE528-2378-D54A-BFB5-C7BE5BD54C5A}" destId="{FEDC88F5-45F7-B748-B58A-4F80CE73F427}" srcOrd="0" destOrd="0" presId="urn:microsoft.com/office/officeart/2005/8/layout/hierarchy1"/>
    <dgm:cxn modelId="{7C27857B-D381-924C-829F-E972FF6CC54F}" type="presParOf" srcId="{EE9FE528-2378-D54A-BFB5-C7BE5BD54C5A}" destId="{784500BB-92F3-DA4A-BD3D-26DAFC9566AD}" srcOrd="1" destOrd="0" presId="urn:microsoft.com/office/officeart/2005/8/layout/hierarchy1"/>
    <dgm:cxn modelId="{279F16EA-32F4-2D4C-AB68-4E10D4D22990}" type="presParOf" srcId="{784500BB-92F3-DA4A-BD3D-26DAFC9566AD}" destId="{22885FA6-DF94-0944-AA72-112A2653F6C5}" srcOrd="0" destOrd="0" presId="urn:microsoft.com/office/officeart/2005/8/layout/hierarchy1"/>
    <dgm:cxn modelId="{6E040000-6211-0F44-B0C0-9DB1B10E242F}" type="presParOf" srcId="{22885FA6-DF94-0944-AA72-112A2653F6C5}" destId="{D6EE21BC-9251-5044-865E-B24EC2BD37AF}" srcOrd="0" destOrd="0" presId="urn:microsoft.com/office/officeart/2005/8/layout/hierarchy1"/>
    <dgm:cxn modelId="{8FD6B7CF-48EB-2346-B6B1-0C9FC8F5B5F9}" type="presParOf" srcId="{22885FA6-DF94-0944-AA72-112A2653F6C5}" destId="{5E829ED3-1F25-F04A-B5D9-8E13827A30DA}" srcOrd="1" destOrd="0" presId="urn:microsoft.com/office/officeart/2005/8/layout/hierarchy1"/>
    <dgm:cxn modelId="{8DE8309A-153C-F947-A00F-43F9648744F1}" type="presParOf" srcId="{784500BB-92F3-DA4A-BD3D-26DAFC9566AD}" destId="{222A2754-A491-D845-8098-D996AB447B18}" srcOrd="1" destOrd="0" presId="urn:microsoft.com/office/officeart/2005/8/layout/hierarchy1"/>
    <dgm:cxn modelId="{A3374EDD-5EE5-8E43-9E63-5A743195A5E4}" type="presParOf" srcId="{EE9FE528-2378-D54A-BFB5-C7BE5BD54C5A}" destId="{A5D07AD5-97FE-0549-8B59-415B76832173}" srcOrd="2" destOrd="0" presId="urn:microsoft.com/office/officeart/2005/8/layout/hierarchy1"/>
    <dgm:cxn modelId="{BCC01EDB-27EF-F14A-9613-6B533815D630}" type="presParOf" srcId="{EE9FE528-2378-D54A-BFB5-C7BE5BD54C5A}" destId="{9AAE51D2-4411-9D47-A51A-E4A4C5FDA973}" srcOrd="3" destOrd="0" presId="urn:microsoft.com/office/officeart/2005/8/layout/hierarchy1"/>
    <dgm:cxn modelId="{E6CE4ABD-8067-ED4F-BB5A-94B4CDE7D144}" type="presParOf" srcId="{9AAE51D2-4411-9D47-A51A-E4A4C5FDA973}" destId="{A1AB9E0C-EFB2-854D-9011-6699DDE1D96D}" srcOrd="0" destOrd="0" presId="urn:microsoft.com/office/officeart/2005/8/layout/hierarchy1"/>
    <dgm:cxn modelId="{0D9EE567-1EE8-E741-9A0E-2F5C3CD8B79F}" type="presParOf" srcId="{A1AB9E0C-EFB2-854D-9011-6699DDE1D96D}" destId="{AFB0625D-E15E-EE4E-BB61-3D13030EC000}" srcOrd="0" destOrd="0" presId="urn:microsoft.com/office/officeart/2005/8/layout/hierarchy1"/>
    <dgm:cxn modelId="{9228CCD9-F2A6-D545-83F6-DEA4956E720E}" type="presParOf" srcId="{A1AB9E0C-EFB2-854D-9011-6699DDE1D96D}" destId="{CE25FDE6-83EE-B844-9E9F-5411897866E2}" srcOrd="1" destOrd="0" presId="urn:microsoft.com/office/officeart/2005/8/layout/hierarchy1"/>
    <dgm:cxn modelId="{5E2B2A92-5936-3946-8F5B-42EFF14268C1}" type="presParOf" srcId="{9AAE51D2-4411-9D47-A51A-E4A4C5FDA973}" destId="{F0412E03-D663-5946-B9E9-9E85C4EF0B7D}" srcOrd="1" destOrd="0" presId="urn:microsoft.com/office/officeart/2005/8/layout/hierarchy1"/>
    <dgm:cxn modelId="{483DB1C7-10C5-D245-9461-E93E50AF78F8}" type="presParOf" srcId="{EE9FE528-2378-D54A-BFB5-C7BE5BD54C5A}" destId="{E362DA3F-AF1E-3B42-9EAA-E80663042413}" srcOrd="4" destOrd="0" presId="urn:microsoft.com/office/officeart/2005/8/layout/hierarchy1"/>
    <dgm:cxn modelId="{D41405A4-D63C-2946-B8E0-9AD9F2993827}" type="presParOf" srcId="{EE9FE528-2378-D54A-BFB5-C7BE5BD54C5A}" destId="{854FD95D-777D-504E-8C60-50CFC19FFCCB}" srcOrd="5" destOrd="0" presId="urn:microsoft.com/office/officeart/2005/8/layout/hierarchy1"/>
    <dgm:cxn modelId="{80B51F46-FBC8-6D4F-ABE7-6D4443F052A4}" type="presParOf" srcId="{854FD95D-777D-504E-8C60-50CFC19FFCCB}" destId="{5B572838-E9AC-6648-B914-56D41F637CA7}" srcOrd="0" destOrd="0" presId="urn:microsoft.com/office/officeart/2005/8/layout/hierarchy1"/>
    <dgm:cxn modelId="{DE0E606E-1B71-B44C-AFA4-98FEF02066B1}" type="presParOf" srcId="{5B572838-E9AC-6648-B914-56D41F637CA7}" destId="{A8707232-AF94-914E-A3D8-BC1744CCF1D8}" srcOrd="0" destOrd="0" presId="urn:microsoft.com/office/officeart/2005/8/layout/hierarchy1"/>
    <dgm:cxn modelId="{380E7B7F-8099-A445-9699-2151D56BFAF8}" type="presParOf" srcId="{5B572838-E9AC-6648-B914-56D41F637CA7}" destId="{C73FFF47-B7A1-4A43-87CB-0572FC9B7A27}" srcOrd="1" destOrd="0" presId="urn:microsoft.com/office/officeart/2005/8/layout/hierarchy1"/>
    <dgm:cxn modelId="{9E480832-B7C9-6643-9D4E-A2A8356E7E6E}" type="presParOf" srcId="{854FD95D-777D-504E-8C60-50CFC19FFCCB}" destId="{86D45790-A91F-5D49-A0BA-BD7E5BC23C2D}" srcOrd="1" destOrd="0" presId="urn:microsoft.com/office/officeart/2005/8/layout/hierarchy1"/>
    <dgm:cxn modelId="{1D269F2D-A0A0-6F4E-BA45-676CFD456C16}" type="presParOf" srcId="{EE9FE528-2378-D54A-BFB5-C7BE5BD54C5A}" destId="{FAA02E5F-F01A-9B40-A90F-2E04442C5770}" srcOrd="6" destOrd="0" presId="urn:microsoft.com/office/officeart/2005/8/layout/hierarchy1"/>
    <dgm:cxn modelId="{5A82B0B9-99E5-7E42-912F-1E7743B284A9}" type="presParOf" srcId="{EE9FE528-2378-D54A-BFB5-C7BE5BD54C5A}" destId="{EBA49EEE-803E-7146-B190-3D0ABC1A2BFE}" srcOrd="7" destOrd="0" presId="urn:microsoft.com/office/officeart/2005/8/layout/hierarchy1"/>
    <dgm:cxn modelId="{32B69FA0-9FBA-8149-A954-CD965F094FCF}" type="presParOf" srcId="{EBA49EEE-803E-7146-B190-3D0ABC1A2BFE}" destId="{7E4EACF9-37D2-FA42-A2BC-8533226C0956}" srcOrd="0" destOrd="0" presId="urn:microsoft.com/office/officeart/2005/8/layout/hierarchy1"/>
    <dgm:cxn modelId="{B92F4747-73B7-A04C-A7A0-1B47381945E1}" type="presParOf" srcId="{7E4EACF9-37D2-FA42-A2BC-8533226C0956}" destId="{00F200BD-382D-5543-9319-BAA22747F9EF}" srcOrd="0" destOrd="0" presId="urn:microsoft.com/office/officeart/2005/8/layout/hierarchy1"/>
    <dgm:cxn modelId="{71293336-0D7F-8F4C-B3A7-4F62C1E8A678}" type="presParOf" srcId="{7E4EACF9-37D2-FA42-A2BC-8533226C0956}" destId="{ED1D787D-2EBF-AE4B-B66E-B1C7DC14EC86}" srcOrd="1" destOrd="0" presId="urn:microsoft.com/office/officeart/2005/8/layout/hierarchy1"/>
    <dgm:cxn modelId="{683EFDAC-92D0-D04F-A57B-F2C3292CE289}" type="presParOf" srcId="{EBA49EEE-803E-7146-B190-3D0ABC1A2BFE}" destId="{6686E20D-0A8D-7745-B359-551E2BBC8447}"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00701CF-881A-47E0-8060-265E512CDCC9}"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5E12F701-BC0F-4D9B-8514-F72D493909B6}">
      <dgm:prSet phldrT="[Text]"/>
      <dgm:spPr/>
      <dgm:t>
        <a:bodyPr/>
        <a:lstStyle/>
        <a:p>
          <a:r>
            <a:rPr lang="en-US" dirty="0"/>
            <a:t>UCLA-ISAP</a:t>
          </a:r>
        </a:p>
      </dgm:t>
    </dgm:pt>
    <dgm:pt modelId="{D9C29A5F-F5F1-4BD3-9CFF-7BF79B1F2019}" type="parTrans" cxnId="{F27C2DB6-BF14-484C-AEA8-7AE6BE801C06}">
      <dgm:prSet/>
      <dgm:spPr/>
      <dgm:t>
        <a:bodyPr/>
        <a:lstStyle/>
        <a:p>
          <a:endParaRPr lang="en-US"/>
        </a:p>
      </dgm:t>
    </dgm:pt>
    <dgm:pt modelId="{95973999-8196-4414-8221-3EE0D2E7AF23}" type="sibTrans" cxnId="{F27C2DB6-BF14-484C-AEA8-7AE6BE801C06}">
      <dgm:prSet/>
      <dgm:spPr/>
      <dgm:t>
        <a:bodyPr/>
        <a:lstStyle/>
        <a:p>
          <a:endParaRPr lang="en-US" dirty="0"/>
        </a:p>
      </dgm:t>
    </dgm:pt>
    <dgm:pt modelId="{91F77D21-C447-4EDF-80ED-4CAE97BF6630}">
      <dgm:prSet phldrT="[Text]"/>
      <dgm:spPr/>
      <dgm:t>
        <a:bodyPr/>
        <a:lstStyle/>
        <a:p>
          <a:r>
            <a:rPr lang="en-US" dirty="0"/>
            <a:t>N-VHATTC </a:t>
          </a:r>
        </a:p>
        <a:p>
          <a:r>
            <a:rPr lang="en-US" dirty="0"/>
            <a:t>HMU &amp; ULSA</a:t>
          </a:r>
        </a:p>
      </dgm:t>
    </dgm:pt>
    <dgm:pt modelId="{11B37ECD-15AC-4866-AD1D-8307D7E68188}" type="parTrans" cxnId="{E1BD5FFA-3627-4609-A26D-883651B3A7BF}">
      <dgm:prSet/>
      <dgm:spPr/>
      <dgm:t>
        <a:bodyPr/>
        <a:lstStyle/>
        <a:p>
          <a:endParaRPr lang="en-US"/>
        </a:p>
      </dgm:t>
    </dgm:pt>
    <dgm:pt modelId="{C663A3D7-9A2E-4140-ACFB-1035126FEBF9}" type="sibTrans" cxnId="{E1BD5FFA-3627-4609-A26D-883651B3A7BF}">
      <dgm:prSet/>
      <dgm:spPr/>
      <dgm:t>
        <a:bodyPr/>
        <a:lstStyle/>
        <a:p>
          <a:endParaRPr lang="en-US" dirty="0"/>
        </a:p>
      </dgm:t>
    </dgm:pt>
    <dgm:pt modelId="{138A0890-6CBA-44EE-8D20-858D3339BD2F}">
      <dgm:prSet phldrT="[Text]"/>
      <dgm:spPr/>
      <dgm:t>
        <a:bodyPr/>
        <a:lstStyle/>
        <a:p>
          <a:r>
            <a:rPr lang="en-US" dirty="0"/>
            <a:t>S-VHATTC</a:t>
          </a:r>
        </a:p>
        <a:p>
          <a:r>
            <a:rPr lang="en-US" dirty="0"/>
            <a:t>UMP &amp; ULSA</a:t>
          </a:r>
        </a:p>
      </dgm:t>
    </dgm:pt>
    <dgm:pt modelId="{0AF2EAE9-37EE-4478-B44B-7BDB716C9A86}" type="parTrans" cxnId="{C3143F31-4271-48CB-90AC-A1A4F47DF139}">
      <dgm:prSet/>
      <dgm:spPr/>
      <dgm:t>
        <a:bodyPr/>
        <a:lstStyle/>
        <a:p>
          <a:endParaRPr lang="en-US"/>
        </a:p>
      </dgm:t>
    </dgm:pt>
    <dgm:pt modelId="{681BC957-2138-4289-B47D-8F619E161129}" type="sibTrans" cxnId="{C3143F31-4271-48CB-90AC-A1A4F47DF139}">
      <dgm:prSet/>
      <dgm:spPr/>
      <dgm:t>
        <a:bodyPr/>
        <a:lstStyle/>
        <a:p>
          <a:endParaRPr lang="en-US" dirty="0"/>
        </a:p>
      </dgm:t>
    </dgm:pt>
    <dgm:pt modelId="{96729E86-12A5-4722-B235-62F7D675E19A}" type="pres">
      <dgm:prSet presAssocID="{E00701CF-881A-47E0-8060-265E512CDCC9}" presName="Name0" presStyleCnt="0">
        <dgm:presLayoutVars>
          <dgm:dir/>
          <dgm:resizeHandles val="exact"/>
        </dgm:presLayoutVars>
      </dgm:prSet>
      <dgm:spPr/>
      <dgm:t>
        <a:bodyPr/>
        <a:lstStyle/>
        <a:p>
          <a:endParaRPr lang="vi-VN"/>
        </a:p>
      </dgm:t>
    </dgm:pt>
    <dgm:pt modelId="{A558CAB1-0354-4A58-B961-F24665612A68}" type="pres">
      <dgm:prSet presAssocID="{5E12F701-BC0F-4D9B-8514-F72D493909B6}" presName="node" presStyleLbl="node1" presStyleIdx="0" presStyleCnt="3">
        <dgm:presLayoutVars>
          <dgm:bulletEnabled val="1"/>
        </dgm:presLayoutVars>
      </dgm:prSet>
      <dgm:spPr/>
      <dgm:t>
        <a:bodyPr/>
        <a:lstStyle/>
        <a:p>
          <a:endParaRPr lang="vi-VN"/>
        </a:p>
      </dgm:t>
    </dgm:pt>
    <dgm:pt modelId="{5970087C-8780-4ABA-B304-587970682DE0}" type="pres">
      <dgm:prSet presAssocID="{95973999-8196-4414-8221-3EE0D2E7AF23}" presName="sibTrans" presStyleLbl="sibTrans2D1" presStyleIdx="0" presStyleCnt="3"/>
      <dgm:spPr/>
      <dgm:t>
        <a:bodyPr/>
        <a:lstStyle/>
        <a:p>
          <a:endParaRPr lang="vi-VN"/>
        </a:p>
      </dgm:t>
    </dgm:pt>
    <dgm:pt modelId="{2D0618DC-BB5F-4F2E-8098-A78D6794F2E9}" type="pres">
      <dgm:prSet presAssocID="{95973999-8196-4414-8221-3EE0D2E7AF23}" presName="connectorText" presStyleLbl="sibTrans2D1" presStyleIdx="0" presStyleCnt="3"/>
      <dgm:spPr/>
      <dgm:t>
        <a:bodyPr/>
        <a:lstStyle/>
        <a:p>
          <a:endParaRPr lang="vi-VN"/>
        </a:p>
      </dgm:t>
    </dgm:pt>
    <dgm:pt modelId="{EC9784E3-972A-454F-9A02-C53F5B3C09CA}" type="pres">
      <dgm:prSet presAssocID="{91F77D21-C447-4EDF-80ED-4CAE97BF6630}" presName="node" presStyleLbl="node1" presStyleIdx="1" presStyleCnt="3">
        <dgm:presLayoutVars>
          <dgm:bulletEnabled val="1"/>
        </dgm:presLayoutVars>
      </dgm:prSet>
      <dgm:spPr/>
      <dgm:t>
        <a:bodyPr/>
        <a:lstStyle/>
        <a:p>
          <a:endParaRPr lang="vi-VN"/>
        </a:p>
      </dgm:t>
    </dgm:pt>
    <dgm:pt modelId="{1FCA5490-6138-469B-BFF7-A14EC12DDE4E}" type="pres">
      <dgm:prSet presAssocID="{C663A3D7-9A2E-4140-ACFB-1035126FEBF9}" presName="sibTrans" presStyleLbl="sibTrans2D1" presStyleIdx="1" presStyleCnt="3"/>
      <dgm:spPr/>
      <dgm:t>
        <a:bodyPr/>
        <a:lstStyle/>
        <a:p>
          <a:endParaRPr lang="vi-VN"/>
        </a:p>
      </dgm:t>
    </dgm:pt>
    <dgm:pt modelId="{DF501007-707D-491E-AE87-FD5654DE2A83}" type="pres">
      <dgm:prSet presAssocID="{C663A3D7-9A2E-4140-ACFB-1035126FEBF9}" presName="connectorText" presStyleLbl="sibTrans2D1" presStyleIdx="1" presStyleCnt="3"/>
      <dgm:spPr/>
      <dgm:t>
        <a:bodyPr/>
        <a:lstStyle/>
        <a:p>
          <a:endParaRPr lang="vi-VN"/>
        </a:p>
      </dgm:t>
    </dgm:pt>
    <dgm:pt modelId="{2C05D7DF-1F88-4AB4-86BE-B36FF324E30C}" type="pres">
      <dgm:prSet presAssocID="{138A0890-6CBA-44EE-8D20-858D3339BD2F}" presName="node" presStyleLbl="node1" presStyleIdx="2" presStyleCnt="3">
        <dgm:presLayoutVars>
          <dgm:bulletEnabled val="1"/>
        </dgm:presLayoutVars>
      </dgm:prSet>
      <dgm:spPr/>
      <dgm:t>
        <a:bodyPr/>
        <a:lstStyle/>
        <a:p>
          <a:endParaRPr lang="vi-VN"/>
        </a:p>
      </dgm:t>
    </dgm:pt>
    <dgm:pt modelId="{4D2219BF-8A9F-4206-A5DD-55577FD29BFA}" type="pres">
      <dgm:prSet presAssocID="{681BC957-2138-4289-B47D-8F619E161129}" presName="sibTrans" presStyleLbl="sibTrans2D1" presStyleIdx="2" presStyleCnt="3"/>
      <dgm:spPr/>
      <dgm:t>
        <a:bodyPr/>
        <a:lstStyle/>
        <a:p>
          <a:endParaRPr lang="vi-VN"/>
        </a:p>
      </dgm:t>
    </dgm:pt>
    <dgm:pt modelId="{A0EC3A2A-4D1E-44B1-B351-3DBA8429C962}" type="pres">
      <dgm:prSet presAssocID="{681BC957-2138-4289-B47D-8F619E161129}" presName="connectorText" presStyleLbl="sibTrans2D1" presStyleIdx="2" presStyleCnt="3"/>
      <dgm:spPr/>
      <dgm:t>
        <a:bodyPr/>
        <a:lstStyle/>
        <a:p>
          <a:endParaRPr lang="vi-VN"/>
        </a:p>
      </dgm:t>
    </dgm:pt>
  </dgm:ptLst>
  <dgm:cxnLst>
    <dgm:cxn modelId="{E1BD5FFA-3627-4609-A26D-883651B3A7BF}" srcId="{E00701CF-881A-47E0-8060-265E512CDCC9}" destId="{91F77D21-C447-4EDF-80ED-4CAE97BF6630}" srcOrd="1" destOrd="0" parTransId="{11B37ECD-15AC-4866-AD1D-8307D7E68188}" sibTransId="{C663A3D7-9A2E-4140-ACFB-1035126FEBF9}"/>
    <dgm:cxn modelId="{883312F2-D6B8-47DD-AA12-A1FF55C040FA}" type="presOf" srcId="{C663A3D7-9A2E-4140-ACFB-1035126FEBF9}" destId="{1FCA5490-6138-469B-BFF7-A14EC12DDE4E}" srcOrd="0" destOrd="0" presId="urn:microsoft.com/office/officeart/2005/8/layout/cycle7"/>
    <dgm:cxn modelId="{62017DE0-6EA3-4FFC-9A36-E272688C6382}" type="presOf" srcId="{95973999-8196-4414-8221-3EE0D2E7AF23}" destId="{5970087C-8780-4ABA-B304-587970682DE0}" srcOrd="0" destOrd="0" presId="urn:microsoft.com/office/officeart/2005/8/layout/cycle7"/>
    <dgm:cxn modelId="{237A2636-7387-457B-B433-C27EED7FFA1F}" type="presOf" srcId="{E00701CF-881A-47E0-8060-265E512CDCC9}" destId="{96729E86-12A5-4722-B235-62F7D675E19A}" srcOrd="0" destOrd="0" presId="urn:microsoft.com/office/officeart/2005/8/layout/cycle7"/>
    <dgm:cxn modelId="{8B66610B-1717-4D46-9A59-E1D3A971FC7E}" type="presOf" srcId="{681BC957-2138-4289-B47D-8F619E161129}" destId="{4D2219BF-8A9F-4206-A5DD-55577FD29BFA}" srcOrd="0" destOrd="0" presId="urn:microsoft.com/office/officeart/2005/8/layout/cycle7"/>
    <dgm:cxn modelId="{879EB2DB-2F88-4892-8B27-F075088E35B7}" type="presOf" srcId="{91F77D21-C447-4EDF-80ED-4CAE97BF6630}" destId="{EC9784E3-972A-454F-9A02-C53F5B3C09CA}" srcOrd="0" destOrd="0" presId="urn:microsoft.com/office/officeart/2005/8/layout/cycle7"/>
    <dgm:cxn modelId="{4B03713C-F91F-4B4F-8920-6D27CC8E9BFD}" type="presOf" srcId="{95973999-8196-4414-8221-3EE0D2E7AF23}" destId="{2D0618DC-BB5F-4F2E-8098-A78D6794F2E9}" srcOrd="1" destOrd="0" presId="urn:microsoft.com/office/officeart/2005/8/layout/cycle7"/>
    <dgm:cxn modelId="{F27C2DB6-BF14-484C-AEA8-7AE6BE801C06}" srcId="{E00701CF-881A-47E0-8060-265E512CDCC9}" destId="{5E12F701-BC0F-4D9B-8514-F72D493909B6}" srcOrd="0" destOrd="0" parTransId="{D9C29A5F-F5F1-4BD3-9CFF-7BF79B1F2019}" sibTransId="{95973999-8196-4414-8221-3EE0D2E7AF23}"/>
    <dgm:cxn modelId="{CCCFA88D-6377-4468-8AB0-7C69F864F74C}" type="presOf" srcId="{C663A3D7-9A2E-4140-ACFB-1035126FEBF9}" destId="{DF501007-707D-491E-AE87-FD5654DE2A83}" srcOrd="1" destOrd="0" presId="urn:microsoft.com/office/officeart/2005/8/layout/cycle7"/>
    <dgm:cxn modelId="{E8583967-AB77-4AFF-89E4-8CBD6E77A990}" type="presOf" srcId="{138A0890-6CBA-44EE-8D20-858D3339BD2F}" destId="{2C05D7DF-1F88-4AB4-86BE-B36FF324E30C}" srcOrd="0" destOrd="0" presId="urn:microsoft.com/office/officeart/2005/8/layout/cycle7"/>
    <dgm:cxn modelId="{C3143F31-4271-48CB-90AC-A1A4F47DF139}" srcId="{E00701CF-881A-47E0-8060-265E512CDCC9}" destId="{138A0890-6CBA-44EE-8D20-858D3339BD2F}" srcOrd="2" destOrd="0" parTransId="{0AF2EAE9-37EE-4478-B44B-7BDB716C9A86}" sibTransId="{681BC957-2138-4289-B47D-8F619E161129}"/>
    <dgm:cxn modelId="{1582D240-290D-4B94-9678-FB0976C4C2E9}" type="presOf" srcId="{681BC957-2138-4289-B47D-8F619E161129}" destId="{A0EC3A2A-4D1E-44B1-B351-3DBA8429C962}" srcOrd="1" destOrd="0" presId="urn:microsoft.com/office/officeart/2005/8/layout/cycle7"/>
    <dgm:cxn modelId="{094F3119-6445-4752-95EF-A220F0F4F220}" type="presOf" srcId="{5E12F701-BC0F-4D9B-8514-F72D493909B6}" destId="{A558CAB1-0354-4A58-B961-F24665612A68}" srcOrd="0" destOrd="0" presId="urn:microsoft.com/office/officeart/2005/8/layout/cycle7"/>
    <dgm:cxn modelId="{9E687CA7-BFB5-4619-90ED-CBC7566A9557}" type="presParOf" srcId="{96729E86-12A5-4722-B235-62F7D675E19A}" destId="{A558CAB1-0354-4A58-B961-F24665612A68}" srcOrd="0" destOrd="0" presId="urn:microsoft.com/office/officeart/2005/8/layout/cycle7"/>
    <dgm:cxn modelId="{6F2AA0EF-6A6A-4470-9675-480D11871EA0}" type="presParOf" srcId="{96729E86-12A5-4722-B235-62F7D675E19A}" destId="{5970087C-8780-4ABA-B304-587970682DE0}" srcOrd="1" destOrd="0" presId="urn:microsoft.com/office/officeart/2005/8/layout/cycle7"/>
    <dgm:cxn modelId="{722080A7-4C8D-4F51-B6C9-046CDCF9DBD1}" type="presParOf" srcId="{5970087C-8780-4ABA-B304-587970682DE0}" destId="{2D0618DC-BB5F-4F2E-8098-A78D6794F2E9}" srcOrd="0" destOrd="0" presId="urn:microsoft.com/office/officeart/2005/8/layout/cycle7"/>
    <dgm:cxn modelId="{E0CDBE56-6446-412D-B491-38144E20D0C0}" type="presParOf" srcId="{96729E86-12A5-4722-B235-62F7D675E19A}" destId="{EC9784E3-972A-454F-9A02-C53F5B3C09CA}" srcOrd="2" destOrd="0" presId="urn:microsoft.com/office/officeart/2005/8/layout/cycle7"/>
    <dgm:cxn modelId="{ED05E302-F5AC-427B-BB66-2B047E9C95B6}" type="presParOf" srcId="{96729E86-12A5-4722-B235-62F7D675E19A}" destId="{1FCA5490-6138-469B-BFF7-A14EC12DDE4E}" srcOrd="3" destOrd="0" presId="urn:microsoft.com/office/officeart/2005/8/layout/cycle7"/>
    <dgm:cxn modelId="{8F0C7075-465E-4A35-9A58-C8187739AAEA}" type="presParOf" srcId="{1FCA5490-6138-469B-BFF7-A14EC12DDE4E}" destId="{DF501007-707D-491E-AE87-FD5654DE2A83}" srcOrd="0" destOrd="0" presId="urn:microsoft.com/office/officeart/2005/8/layout/cycle7"/>
    <dgm:cxn modelId="{39135E07-62A1-4324-B370-FD154F807537}" type="presParOf" srcId="{96729E86-12A5-4722-B235-62F7D675E19A}" destId="{2C05D7DF-1F88-4AB4-86BE-B36FF324E30C}" srcOrd="4" destOrd="0" presId="urn:microsoft.com/office/officeart/2005/8/layout/cycle7"/>
    <dgm:cxn modelId="{AF7D0D05-B52B-4968-8879-5D409BA33641}" type="presParOf" srcId="{96729E86-12A5-4722-B235-62F7D675E19A}" destId="{4D2219BF-8A9F-4206-A5DD-55577FD29BFA}" srcOrd="5" destOrd="0" presId="urn:microsoft.com/office/officeart/2005/8/layout/cycle7"/>
    <dgm:cxn modelId="{16D404C9-4ED4-42BC-A7DC-2CB814BC60CB}" type="presParOf" srcId="{4D2219BF-8A9F-4206-A5DD-55577FD29BFA}" destId="{A0EC3A2A-4D1E-44B1-B351-3DBA8429C962}"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0E8EDE2-D713-4372-B105-9E939DBBAF79}" type="doc">
      <dgm:prSet loTypeId="urn:microsoft.com/office/officeart/2005/8/layout/hierarchy4" loCatId="hierarchy" qsTypeId="urn:microsoft.com/office/officeart/2005/8/quickstyle/simple1" qsCatId="simple" csTypeId="urn:microsoft.com/office/officeart/2005/8/colors/accent1_3" csCatId="accent1" phldr="1"/>
      <dgm:spPr/>
      <dgm:t>
        <a:bodyPr/>
        <a:lstStyle/>
        <a:p>
          <a:endParaRPr lang="vi-VN"/>
        </a:p>
      </dgm:t>
    </dgm:pt>
    <dgm:pt modelId="{370CE836-63A0-463B-9B47-18A96C3D009E}">
      <dgm:prSet phldrT="[Text]" custT="1"/>
      <dgm:spPr/>
      <dgm:t>
        <a:bodyPr/>
        <a:lstStyle/>
        <a:p>
          <a:r>
            <a:rPr lang="en-US" sz="2400" dirty="0" smtClean="0"/>
            <a:t>MMT program and other evidence-based approaches</a:t>
          </a:r>
          <a:endParaRPr lang="vi-VN" sz="2400" dirty="0"/>
        </a:p>
      </dgm:t>
    </dgm:pt>
    <dgm:pt modelId="{121AC571-C9D9-4B5C-A370-6CC1837B7E47}" type="parTrans" cxnId="{D81E8B49-7748-4823-B294-5F59E3793F83}">
      <dgm:prSet/>
      <dgm:spPr/>
      <dgm:t>
        <a:bodyPr/>
        <a:lstStyle/>
        <a:p>
          <a:endParaRPr lang="vi-VN"/>
        </a:p>
      </dgm:t>
    </dgm:pt>
    <dgm:pt modelId="{95BED1F5-1A8F-4ADC-9B6F-693A3E9DF2EF}" type="sibTrans" cxnId="{D81E8B49-7748-4823-B294-5F59E3793F83}">
      <dgm:prSet/>
      <dgm:spPr/>
      <dgm:t>
        <a:bodyPr/>
        <a:lstStyle/>
        <a:p>
          <a:endParaRPr lang="vi-VN"/>
        </a:p>
      </dgm:t>
    </dgm:pt>
    <dgm:pt modelId="{B30A0B3F-D590-4764-B6E4-179D0E00FE57}">
      <dgm:prSet phldrT="[Text]" custT="1"/>
      <dgm:spPr/>
      <dgm:t>
        <a:bodyPr/>
        <a:lstStyle/>
        <a:p>
          <a:r>
            <a:rPr lang="en-US" sz="1700" dirty="0" smtClean="0"/>
            <a:t>MMT training</a:t>
          </a:r>
          <a:endParaRPr lang="en-US" sz="1700" dirty="0"/>
        </a:p>
        <a:p>
          <a:r>
            <a:rPr lang="en-US" sz="1700" dirty="0" smtClean="0"/>
            <a:t>(basic, advance)</a:t>
          </a:r>
          <a:endParaRPr lang="vi-VN" sz="1700" dirty="0"/>
        </a:p>
      </dgm:t>
    </dgm:pt>
    <dgm:pt modelId="{73517E6F-8ABE-4ABB-B24A-EE57CAE8718F}" type="parTrans" cxnId="{65BAAAFD-652D-49DD-9B3B-D8BB2565EF0D}">
      <dgm:prSet/>
      <dgm:spPr/>
      <dgm:t>
        <a:bodyPr/>
        <a:lstStyle/>
        <a:p>
          <a:endParaRPr lang="vi-VN"/>
        </a:p>
      </dgm:t>
    </dgm:pt>
    <dgm:pt modelId="{10082E9D-89C0-4165-B6BA-7E61F10E230C}" type="sibTrans" cxnId="{65BAAAFD-652D-49DD-9B3B-D8BB2565EF0D}">
      <dgm:prSet/>
      <dgm:spPr/>
      <dgm:t>
        <a:bodyPr/>
        <a:lstStyle/>
        <a:p>
          <a:endParaRPr lang="vi-VN"/>
        </a:p>
      </dgm:t>
    </dgm:pt>
    <dgm:pt modelId="{F01268EB-92FA-46D7-BB26-A5C87C169CBF}">
      <dgm:prSet phldrT="[Text]" custT="1"/>
      <dgm:spPr/>
      <dgm:t>
        <a:bodyPr/>
        <a:lstStyle/>
        <a:p>
          <a:r>
            <a:rPr lang="en-US" sz="1700" dirty="0" smtClean="0"/>
            <a:t>Thematic Workshops on addiction</a:t>
          </a:r>
          <a:endParaRPr lang="vi-VN" sz="1700" dirty="0"/>
        </a:p>
      </dgm:t>
    </dgm:pt>
    <dgm:pt modelId="{5050C650-A06C-43A3-BA54-61C4B9A19427}" type="parTrans" cxnId="{EFB3246C-F4AD-4E1E-BA3C-690D00CE3B87}">
      <dgm:prSet/>
      <dgm:spPr/>
      <dgm:t>
        <a:bodyPr/>
        <a:lstStyle/>
        <a:p>
          <a:endParaRPr lang="vi-VN"/>
        </a:p>
      </dgm:t>
    </dgm:pt>
    <dgm:pt modelId="{6A985877-BF0D-4A60-8AD9-5BD2B17AF344}" type="sibTrans" cxnId="{EFB3246C-F4AD-4E1E-BA3C-690D00CE3B87}">
      <dgm:prSet/>
      <dgm:spPr/>
      <dgm:t>
        <a:bodyPr/>
        <a:lstStyle/>
        <a:p>
          <a:endParaRPr lang="vi-VN"/>
        </a:p>
      </dgm:t>
    </dgm:pt>
    <dgm:pt modelId="{3D7E1388-7871-418C-B412-FA11F071279B}">
      <dgm:prSet phldrT="[Text]" custT="1"/>
      <dgm:spPr/>
      <dgm:t>
        <a:bodyPr/>
        <a:lstStyle/>
        <a:p>
          <a:r>
            <a:rPr lang="en-US" sz="2400" b="1" dirty="0" smtClean="0"/>
            <a:t>Pre-service (Universities) </a:t>
          </a:r>
          <a:endParaRPr lang="en-US" sz="2400" b="1" dirty="0"/>
        </a:p>
      </dgm:t>
    </dgm:pt>
    <dgm:pt modelId="{42F3C07E-7CB1-41A2-8927-2AFCEE03F543}" type="parTrans" cxnId="{EBF7204C-4725-40F0-9D8F-8EE867567FBD}">
      <dgm:prSet/>
      <dgm:spPr/>
      <dgm:t>
        <a:bodyPr/>
        <a:lstStyle/>
        <a:p>
          <a:endParaRPr lang="vi-VN"/>
        </a:p>
      </dgm:t>
    </dgm:pt>
    <dgm:pt modelId="{4CBAA736-3BD5-4596-8A28-221DEF42354D}" type="sibTrans" cxnId="{EBF7204C-4725-40F0-9D8F-8EE867567FBD}">
      <dgm:prSet/>
      <dgm:spPr/>
      <dgm:t>
        <a:bodyPr/>
        <a:lstStyle/>
        <a:p>
          <a:endParaRPr lang="vi-VN"/>
        </a:p>
      </dgm:t>
    </dgm:pt>
    <dgm:pt modelId="{609256F5-7243-4791-8D5D-DD52F3198BFD}">
      <dgm:prSet phldrT="[Text]" custT="1"/>
      <dgm:spPr/>
      <dgm:t>
        <a:bodyPr/>
        <a:lstStyle/>
        <a:p>
          <a:r>
            <a:rPr lang="en-US" sz="1700" dirty="0" smtClean="0"/>
            <a:t>Integrated Addiction medicine into training curricula</a:t>
          </a:r>
          <a:r>
            <a:rPr lang="en-US" sz="1700" dirty="0"/>
            <a:t>	</a:t>
          </a:r>
          <a:endParaRPr lang="vi-VN" sz="1700" dirty="0"/>
        </a:p>
      </dgm:t>
    </dgm:pt>
    <dgm:pt modelId="{E414A477-5377-4BE7-BB78-476026A59DEE}" type="parTrans" cxnId="{F23638F1-60BF-4A08-B4A3-3D5647D8B6AC}">
      <dgm:prSet/>
      <dgm:spPr/>
      <dgm:t>
        <a:bodyPr/>
        <a:lstStyle/>
        <a:p>
          <a:endParaRPr lang="vi-VN"/>
        </a:p>
      </dgm:t>
    </dgm:pt>
    <dgm:pt modelId="{76D021CC-56A8-4E1A-98BE-11196055F4EE}" type="sibTrans" cxnId="{F23638F1-60BF-4A08-B4A3-3D5647D8B6AC}">
      <dgm:prSet/>
      <dgm:spPr/>
      <dgm:t>
        <a:bodyPr/>
        <a:lstStyle/>
        <a:p>
          <a:endParaRPr lang="vi-VN"/>
        </a:p>
      </dgm:t>
    </dgm:pt>
    <dgm:pt modelId="{C815A2A3-DB59-4E4F-97F5-AA7501E1B0E7}">
      <dgm:prSet phldrT="[Text]" custT="1"/>
      <dgm:spPr/>
      <dgm:t>
        <a:bodyPr lIns="32400" tIns="32400" rIns="32400" bIns="32400"/>
        <a:lstStyle/>
        <a:p>
          <a:r>
            <a:rPr lang="en-US" sz="1700" b="0" dirty="0" smtClean="0"/>
            <a:t>Case presentation on SUD patients for students</a:t>
          </a:r>
          <a:endParaRPr lang="vi-VN" sz="1700" b="0" dirty="0"/>
        </a:p>
      </dgm:t>
    </dgm:pt>
    <dgm:pt modelId="{7C1FF452-0B84-4B5D-A694-E58F70638C3D}" type="parTrans" cxnId="{4D1652EA-51B7-4114-A654-3FD6CA1370A6}">
      <dgm:prSet/>
      <dgm:spPr/>
      <dgm:t>
        <a:bodyPr/>
        <a:lstStyle/>
        <a:p>
          <a:endParaRPr lang="vi-VN"/>
        </a:p>
      </dgm:t>
    </dgm:pt>
    <dgm:pt modelId="{07AFCE7B-BE02-4CA2-AEA8-233D7F44F7AB}" type="sibTrans" cxnId="{4D1652EA-51B7-4114-A654-3FD6CA1370A6}">
      <dgm:prSet/>
      <dgm:spPr/>
      <dgm:t>
        <a:bodyPr/>
        <a:lstStyle/>
        <a:p>
          <a:endParaRPr lang="vi-VN"/>
        </a:p>
      </dgm:t>
    </dgm:pt>
    <dgm:pt modelId="{50926EA9-32F8-44C9-9B00-7F693116FD07}">
      <dgm:prSet phldrT="[Text]" custT="1"/>
      <dgm:spPr/>
      <dgm:t>
        <a:bodyPr/>
        <a:lstStyle/>
        <a:p>
          <a:r>
            <a:rPr lang="en-US" sz="1700" dirty="0" smtClean="0"/>
            <a:t>Lecture series on Addiction medicine for students (extra-curricular)</a:t>
          </a:r>
          <a:endParaRPr lang="vi-VN" sz="1700" dirty="0"/>
        </a:p>
      </dgm:t>
    </dgm:pt>
    <dgm:pt modelId="{BF6D3844-05B6-446E-96CA-5A975B7568E6}" type="parTrans" cxnId="{52E8D126-549F-45DA-881A-74484448F47D}">
      <dgm:prSet/>
      <dgm:spPr/>
      <dgm:t>
        <a:bodyPr/>
        <a:lstStyle/>
        <a:p>
          <a:endParaRPr lang="vi-VN"/>
        </a:p>
      </dgm:t>
    </dgm:pt>
    <dgm:pt modelId="{6DBFD82D-7959-4DF4-A889-1BB403EA2600}" type="sibTrans" cxnId="{52E8D126-549F-45DA-881A-74484448F47D}">
      <dgm:prSet/>
      <dgm:spPr/>
      <dgm:t>
        <a:bodyPr/>
        <a:lstStyle/>
        <a:p>
          <a:endParaRPr lang="vi-VN"/>
        </a:p>
      </dgm:t>
    </dgm:pt>
    <dgm:pt modelId="{B1E52313-06FF-45BF-8B8D-228E1300B111}">
      <dgm:prSet phldrT="[Text]" custT="1"/>
      <dgm:spPr/>
      <dgm:t>
        <a:bodyPr/>
        <a:lstStyle/>
        <a:p>
          <a:r>
            <a:rPr lang="en-US" sz="1700" dirty="0" smtClean="0"/>
            <a:t>Technical assistance, difficult cases presentation </a:t>
          </a:r>
          <a:endParaRPr lang="vi-VN" sz="1700" dirty="0"/>
        </a:p>
      </dgm:t>
    </dgm:pt>
    <dgm:pt modelId="{CD721666-DFE5-4E17-BC3B-78E1B3E717B3}" type="parTrans" cxnId="{B4326A45-32A3-44A2-BF5A-6E01018B9DDE}">
      <dgm:prSet/>
      <dgm:spPr/>
      <dgm:t>
        <a:bodyPr/>
        <a:lstStyle/>
        <a:p>
          <a:endParaRPr lang="vi-VN"/>
        </a:p>
      </dgm:t>
    </dgm:pt>
    <dgm:pt modelId="{3EB1B6E1-DC58-4AC0-9B2A-2E40F4EAA270}" type="sibTrans" cxnId="{B4326A45-32A3-44A2-BF5A-6E01018B9DDE}">
      <dgm:prSet/>
      <dgm:spPr/>
      <dgm:t>
        <a:bodyPr/>
        <a:lstStyle/>
        <a:p>
          <a:endParaRPr lang="vi-VN"/>
        </a:p>
      </dgm:t>
    </dgm:pt>
    <dgm:pt modelId="{B9DF9E46-AB57-4EC1-8590-FD1E0A27CF65}">
      <dgm:prSet phldrT="[Text]"/>
      <dgm:spPr/>
      <dgm:t>
        <a:bodyPr/>
        <a:lstStyle/>
        <a:p>
          <a:r>
            <a:rPr lang="en-US" dirty="0" smtClean="0"/>
            <a:t>VHATTC provides trainings and technical assistance:</a:t>
          </a:r>
          <a:endParaRPr lang="vi-VN" dirty="0"/>
        </a:p>
      </dgm:t>
    </dgm:pt>
    <dgm:pt modelId="{244557D2-8130-471F-9EE3-4CB8730EBC6F}" type="sibTrans" cxnId="{E12C866F-DFCD-4C69-B44F-909B6CD10550}">
      <dgm:prSet/>
      <dgm:spPr/>
      <dgm:t>
        <a:bodyPr/>
        <a:lstStyle/>
        <a:p>
          <a:endParaRPr lang="vi-VN"/>
        </a:p>
      </dgm:t>
    </dgm:pt>
    <dgm:pt modelId="{BA1FB697-894F-4BD3-8B68-B34E1FE9E9C6}" type="parTrans" cxnId="{E12C866F-DFCD-4C69-B44F-909B6CD10550}">
      <dgm:prSet/>
      <dgm:spPr/>
      <dgm:t>
        <a:bodyPr/>
        <a:lstStyle/>
        <a:p>
          <a:endParaRPr lang="vi-VN"/>
        </a:p>
      </dgm:t>
    </dgm:pt>
    <dgm:pt modelId="{A8BE00F9-79A8-4D46-9B15-F6EB67E1424A}" type="pres">
      <dgm:prSet presAssocID="{60E8EDE2-D713-4372-B105-9E939DBBAF79}" presName="Name0" presStyleCnt="0">
        <dgm:presLayoutVars>
          <dgm:chPref val="1"/>
          <dgm:dir/>
          <dgm:animOne val="branch"/>
          <dgm:animLvl val="lvl"/>
          <dgm:resizeHandles/>
        </dgm:presLayoutVars>
      </dgm:prSet>
      <dgm:spPr/>
      <dgm:t>
        <a:bodyPr/>
        <a:lstStyle/>
        <a:p>
          <a:endParaRPr lang="vi-VN"/>
        </a:p>
      </dgm:t>
    </dgm:pt>
    <dgm:pt modelId="{74E425E4-EE24-489A-9579-CB24289BCFD6}" type="pres">
      <dgm:prSet presAssocID="{B9DF9E46-AB57-4EC1-8590-FD1E0A27CF65}" presName="vertOne" presStyleCnt="0"/>
      <dgm:spPr/>
    </dgm:pt>
    <dgm:pt modelId="{8E428586-8DB6-4DC1-8111-C909CF053451}" type="pres">
      <dgm:prSet presAssocID="{B9DF9E46-AB57-4EC1-8590-FD1E0A27CF65}" presName="txOne" presStyleLbl="node0" presStyleIdx="0" presStyleCnt="1" custScaleY="40371" custLinFactY="-48124" custLinFactNeighborX="-2405" custLinFactNeighborY="-100000">
        <dgm:presLayoutVars>
          <dgm:chPref val="3"/>
        </dgm:presLayoutVars>
      </dgm:prSet>
      <dgm:spPr/>
      <dgm:t>
        <a:bodyPr/>
        <a:lstStyle/>
        <a:p>
          <a:endParaRPr lang="vi-VN"/>
        </a:p>
      </dgm:t>
    </dgm:pt>
    <dgm:pt modelId="{4E6F995F-5094-4085-A1D2-CCFAA4DDD34B}" type="pres">
      <dgm:prSet presAssocID="{B9DF9E46-AB57-4EC1-8590-FD1E0A27CF65}" presName="parTransOne" presStyleCnt="0"/>
      <dgm:spPr/>
    </dgm:pt>
    <dgm:pt modelId="{58AAE9F9-ACD8-4399-B633-E9BA2D8A08F9}" type="pres">
      <dgm:prSet presAssocID="{B9DF9E46-AB57-4EC1-8590-FD1E0A27CF65}" presName="horzOne" presStyleCnt="0"/>
      <dgm:spPr/>
    </dgm:pt>
    <dgm:pt modelId="{629B72C0-2C96-42DD-A6C7-0F6FCBA47033}" type="pres">
      <dgm:prSet presAssocID="{370CE836-63A0-463B-9B47-18A96C3D009E}" presName="vertTwo" presStyleCnt="0"/>
      <dgm:spPr/>
    </dgm:pt>
    <dgm:pt modelId="{5C34A649-31A1-423B-A9E3-2E6711BCFAFF}" type="pres">
      <dgm:prSet presAssocID="{370CE836-63A0-463B-9B47-18A96C3D009E}" presName="txTwo" presStyleLbl="node2" presStyleIdx="0" presStyleCnt="2" custScaleY="63840">
        <dgm:presLayoutVars>
          <dgm:chPref val="3"/>
        </dgm:presLayoutVars>
      </dgm:prSet>
      <dgm:spPr/>
      <dgm:t>
        <a:bodyPr/>
        <a:lstStyle/>
        <a:p>
          <a:endParaRPr lang="vi-VN"/>
        </a:p>
      </dgm:t>
    </dgm:pt>
    <dgm:pt modelId="{547AB9B0-9DFF-4FC6-AEA4-B57D7BD68FFA}" type="pres">
      <dgm:prSet presAssocID="{370CE836-63A0-463B-9B47-18A96C3D009E}" presName="parTransTwo" presStyleCnt="0"/>
      <dgm:spPr/>
    </dgm:pt>
    <dgm:pt modelId="{E2772EF4-96E4-40F5-AD87-2D2D05825AC3}" type="pres">
      <dgm:prSet presAssocID="{370CE836-63A0-463B-9B47-18A96C3D009E}" presName="horzTwo" presStyleCnt="0"/>
      <dgm:spPr/>
    </dgm:pt>
    <dgm:pt modelId="{CB0CF786-9641-4319-BCF4-1BCD8E203983}" type="pres">
      <dgm:prSet presAssocID="{B30A0B3F-D590-4764-B6E4-179D0E00FE57}" presName="vertThree" presStyleCnt="0"/>
      <dgm:spPr/>
    </dgm:pt>
    <dgm:pt modelId="{DAFDD1DF-0BB4-4A0C-9F8E-9EABBD02B6D2}" type="pres">
      <dgm:prSet presAssocID="{B30A0B3F-D590-4764-B6E4-179D0E00FE57}" presName="txThree" presStyleLbl="node3" presStyleIdx="0" presStyleCnt="6">
        <dgm:presLayoutVars>
          <dgm:chPref val="3"/>
        </dgm:presLayoutVars>
      </dgm:prSet>
      <dgm:spPr/>
      <dgm:t>
        <a:bodyPr/>
        <a:lstStyle/>
        <a:p>
          <a:endParaRPr lang="vi-VN"/>
        </a:p>
      </dgm:t>
    </dgm:pt>
    <dgm:pt modelId="{69A51A2B-34BF-4545-B62E-638D34F3FBDB}" type="pres">
      <dgm:prSet presAssocID="{B30A0B3F-D590-4764-B6E4-179D0E00FE57}" presName="horzThree" presStyleCnt="0"/>
      <dgm:spPr/>
    </dgm:pt>
    <dgm:pt modelId="{0F936FFD-062A-4253-B864-9100D76124B1}" type="pres">
      <dgm:prSet presAssocID="{10082E9D-89C0-4165-B6BA-7E61F10E230C}" presName="sibSpaceThree" presStyleCnt="0"/>
      <dgm:spPr/>
    </dgm:pt>
    <dgm:pt modelId="{3A8008E3-5C9E-4023-97D7-361B6CEA5EA7}" type="pres">
      <dgm:prSet presAssocID="{F01268EB-92FA-46D7-BB26-A5C87C169CBF}" presName="vertThree" presStyleCnt="0"/>
      <dgm:spPr/>
    </dgm:pt>
    <dgm:pt modelId="{2E7DEA05-5F95-4071-9A08-473329437263}" type="pres">
      <dgm:prSet presAssocID="{F01268EB-92FA-46D7-BB26-A5C87C169CBF}" presName="txThree" presStyleLbl="node3" presStyleIdx="1" presStyleCnt="6">
        <dgm:presLayoutVars>
          <dgm:chPref val="3"/>
        </dgm:presLayoutVars>
      </dgm:prSet>
      <dgm:spPr/>
      <dgm:t>
        <a:bodyPr/>
        <a:lstStyle/>
        <a:p>
          <a:endParaRPr lang="vi-VN"/>
        </a:p>
      </dgm:t>
    </dgm:pt>
    <dgm:pt modelId="{BC0A81CF-3CFB-4786-ACAF-674FB5B094C2}" type="pres">
      <dgm:prSet presAssocID="{F01268EB-92FA-46D7-BB26-A5C87C169CBF}" presName="horzThree" presStyleCnt="0"/>
      <dgm:spPr/>
    </dgm:pt>
    <dgm:pt modelId="{D8F4AEEB-93B8-4B03-9B74-918B621FD1B4}" type="pres">
      <dgm:prSet presAssocID="{6A985877-BF0D-4A60-8AD9-5BD2B17AF344}" presName="sibSpaceThree" presStyleCnt="0"/>
      <dgm:spPr/>
    </dgm:pt>
    <dgm:pt modelId="{FA33B1D8-6126-400A-A818-53052C1FF323}" type="pres">
      <dgm:prSet presAssocID="{B1E52313-06FF-45BF-8B8D-228E1300B111}" presName="vertThree" presStyleCnt="0"/>
      <dgm:spPr/>
    </dgm:pt>
    <dgm:pt modelId="{D19857BE-0F3F-48F9-980A-ABF0D14A88AB}" type="pres">
      <dgm:prSet presAssocID="{B1E52313-06FF-45BF-8B8D-228E1300B111}" presName="txThree" presStyleLbl="node3" presStyleIdx="2" presStyleCnt="6">
        <dgm:presLayoutVars>
          <dgm:chPref val="3"/>
        </dgm:presLayoutVars>
      </dgm:prSet>
      <dgm:spPr/>
      <dgm:t>
        <a:bodyPr/>
        <a:lstStyle/>
        <a:p>
          <a:endParaRPr lang="vi-VN"/>
        </a:p>
      </dgm:t>
    </dgm:pt>
    <dgm:pt modelId="{3B80B6D3-1661-4EBB-9D29-12900DE8C0FF}" type="pres">
      <dgm:prSet presAssocID="{B1E52313-06FF-45BF-8B8D-228E1300B111}" presName="horzThree" presStyleCnt="0"/>
      <dgm:spPr/>
    </dgm:pt>
    <dgm:pt modelId="{429395E6-45AE-4E98-B988-93B55B975EB3}" type="pres">
      <dgm:prSet presAssocID="{95BED1F5-1A8F-4ADC-9B6F-693A3E9DF2EF}" presName="sibSpaceTwo" presStyleCnt="0"/>
      <dgm:spPr/>
    </dgm:pt>
    <dgm:pt modelId="{FD045FF1-BCA6-4444-8448-9CE7C1159CED}" type="pres">
      <dgm:prSet presAssocID="{3D7E1388-7871-418C-B412-FA11F071279B}" presName="vertTwo" presStyleCnt="0"/>
      <dgm:spPr/>
    </dgm:pt>
    <dgm:pt modelId="{763E2632-85E3-4097-8344-BE8691554C6A}" type="pres">
      <dgm:prSet presAssocID="{3D7E1388-7871-418C-B412-FA11F071279B}" presName="txTwo" presStyleLbl="node2" presStyleIdx="1" presStyleCnt="2" custScaleY="56446">
        <dgm:presLayoutVars>
          <dgm:chPref val="3"/>
        </dgm:presLayoutVars>
      </dgm:prSet>
      <dgm:spPr/>
      <dgm:t>
        <a:bodyPr/>
        <a:lstStyle/>
        <a:p>
          <a:endParaRPr lang="vi-VN"/>
        </a:p>
      </dgm:t>
    </dgm:pt>
    <dgm:pt modelId="{69D90FEA-6934-411C-8790-B3A8CEB9362E}" type="pres">
      <dgm:prSet presAssocID="{3D7E1388-7871-418C-B412-FA11F071279B}" presName="parTransTwo" presStyleCnt="0"/>
      <dgm:spPr/>
    </dgm:pt>
    <dgm:pt modelId="{F0B39548-A910-44EB-BAAD-DB7E0F09FFC6}" type="pres">
      <dgm:prSet presAssocID="{3D7E1388-7871-418C-B412-FA11F071279B}" presName="horzTwo" presStyleCnt="0"/>
      <dgm:spPr/>
    </dgm:pt>
    <dgm:pt modelId="{F73F9081-14B0-4FAD-BD55-C94CD9C57237}" type="pres">
      <dgm:prSet presAssocID="{609256F5-7243-4791-8D5D-DD52F3198BFD}" presName="vertThree" presStyleCnt="0"/>
      <dgm:spPr/>
    </dgm:pt>
    <dgm:pt modelId="{C6FBC666-8FAC-4FE1-89E9-AF45086527BF}" type="pres">
      <dgm:prSet presAssocID="{609256F5-7243-4791-8D5D-DD52F3198BFD}" presName="txThree" presStyleLbl="node3" presStyleIdx="3" presStyleCnt="6" custLinFactNeighborX="2101" custLinFactNeighborY="2801">
        <dgm:presLayoutVars>
          <dgm:chPref val="3"/>
        </dgm:presLayoutVars>
      </dgm:prSet>
      <dgm:spPr/>
      <dgm:t>
        <a:bodyPr/>
        <a:lstStyle/>
        <a:p>
          <a:endParaRPr lang="vi-VN"/>
        </a:p>
      </dgm:t>
    </dgm:pt>
    <dgm:pt modelId="{9562098A-334B-4787-99A4-6E3C6903192A}" type="pres">
      <dgm:prSet presAssocID="{609256F5-7243-4791-8D5D-DD52F3198BFD}" presName="horzThree" presStyleCnt="0"/>
      <dgm:spPr/>
    </dgm:pt>
    <dgm:pt modelId="{895EEF8A-1D5E-4F63-BD65-925467B1CAE9}" type="pres">
      <dgm:prSet presAssocID="{76D021CC-56A8-4E1A-98BE-11196055F4EE}" presName="sibSpaceThree" presStyleCnt="0"/>
      <dgm:spPr/>
    </dgm:pt>
    <dgm:pt modelId="{3E00C518-918F-4DD1-BDA5-AF97480A98B5}" type="pres">
      <dgm:prSet presAssocID="{C815A2A3-DB59-4E4F-97F5-AA7501E1B0E7}" presName="vertThree" presStyleCnt="0"/>
      <dgm:spPr/>
    </dgm:pt>
    <dgm:pt modelId="{5E538A99-C33B-4618-8EDE-486DF62C71E7}" type="pres">
      <dgm:prSet presAssocID="{C815A2A3-DB59-4E4F-97F5-AA7501E1B0E7}" presName="txThree" presStyleLbl="node3" presStyleIdx="4" presStyleCnt="6" custLinFactNeighborX="2123" custLinFactNeighborY="3527">
        <dgm:presLayoutVars>
          <dgm:chPref val="3"/>
        </dgm:presLayoutVars>
      </dgm:prSet>
      <dgm:spPr/>
      <dgm:t>
        <a:bodyPr/>
        <a:lstStyle/>
        <a:p>
          <a:endParaRPr lang="vi-VN"/>
        </a:p>
      </dgm:t>
    </dgm:pt>
    <dgm:pt modelId="{A50EAEFD-B0A1-482C-8AE9-AEA067CDFEAC}" type="pres">
      <dgm:prSet presAssocID="{C815A2A3-DB59-4E4F-97F5-AA7501E1B0E7}" presName="horzThree" presStyleCnt="0"/>
      <dgm:spPr/>
    </dgm:pt>
    <dgm:pt modelId="{81BA9CD5-C0D7-4087-8775-B8B96DBDFED6}" type="pres">
      <dgm:prSet presAssocID="{07AFCE7B-BE02-4CA2-AEA8-233D7F44F7AB}" presName="sibSpaceThree" presStyleCnt="0"/>
      <dgm:spPr/>
    </dgm:pt>
    <dgm:pt modelId="{94A4A3C2-DE6B-4941-81F6-535011162EC8}" type="pres">
      <dgm:prSet presAssocID="{50926EA9-32F8-44C9-9B00-7F693116FD07}" presName="vertThree" presStyleCnt="0"/>
      <dgm:spPr/>
    </dgm:pt>
    <dgm:pt modelId="{3DBC2E31-6864-417A-9640-600BBB6C2793}" type="pres">
      <dgm:prSet presAssocID="{50926EA9-32F8-44C9-9B00-7F693116FD07}" presName="txThree" presStyleLbl="node3" presStyleIdx="5" presStyleCnt="6" custLinFactNeighborX="683" custLinFactNeighborY="4197">
        <dgm:presLayoutVars>
          <dgm:chPref val="3"/>
        </dgm:presLayoutVars>
      </dgm:prSet>
      <dgm:spPr/>
      <dgm:t>
        <a:bodyPr/>
        <a:lstStyle/>
        <a:p>
          <a:endParaRPr lang="vi-VN"/>
        </a:p>
      </dgm:t>
    </dgm:pt>
    <dgm:pt modelId="{5F054CA2-C917-44F6-82B9-8B096D8254D5}" type="pres">
      <dgm:prSet presAssocID="{50926EA9-32F8-44C9-9B00-7F693116FD07}" presName="horzThree" presStyleCnt="0"/>
      <dgm:spPr/>
    </dgm:pt>
  </dgm:ptLst>
  <dgm:cxnLst>
    <dgm:cxn modelId="{054324A9-8587-4405-892F-E9FA242A8258}" type="presOf" srcId="{F01268EB-92FA-46D7-BB26-A5C87C169CBF}" destId="{2E7DEA05-5F95-4071-9A08-473329437263}" srcOrd="0" destOrd="0" presId="urn:microsoft.com/office/officeart/2005/8/layout/hierarchy4"/>
    <dgm:cxn modelId="{65BAAAFD-652D-49DD-9B3B-D8BB2565EF0D}" srcId="{370CE836-63A0-463B-9B47-18A96C3D009E}" destId="{B30A0B3F-D590-4764-B6E4-179D0E00FE57}" srcOrd="0" destOrd="0" parTransId="{73517E6F-8ABE-4ABB-B24A-EE57CAE8718F}" sibTransId="{10082E9D-89C0-4165-B6BA-7E61F10E230C}"/>
    <dgm:cxn modelId="{D81E8B49-7748-4823-B294-5F59E3793F83}" srcId="{B9DF9E46-AB57-4EC1-8590-FD1E0A27CF65}" destId="{370CE836-63A0-463B-9B47-18A96C3D009E}" srcOrd="0" destOrd="0" parTransId="{121AC571-C9D9-4B5C-A370-6CC1837B7E47}" sibTransId="{95BED1F5-1A8F-4ADC-9B6F-693A3E9DF2EF}"/>
    <dgm:cxn modelId="{00AC3AB6-E680-4B04-B09A-04A061165B86}" type="presOf" srcId="{609256F5-7243-4791-8D5D-DD52F3198BFD}" destId="{C6FBC666-8FAC-4FE1-89E9-AF45086527BF}" srcOrd="0" destOrd="0" presId="urn:microsoft.com/office/officeart/2005/8/layout/hierarchy4"/>
    <dgm:cxn modelId="{C903E3D0-3609-4633-803A-B67A5B51368A}" type="presOf" srcId="{370CE836-63A0-463B-9B47-18A96C3D009E}" destId="{5C34A649-31A1-423B-A9E3-2E6711BCFAFF}" srcOrd="0" destOrd="0" presId="urn:microsoft.com/office/officeart/2005/8/layout/hierarchy4"/>
    <dgm:cxn modelId="{52E8D126-549F-45DA-881A-74484448F47D}" srcId="{3D7E1388-7871-418C-B412-FA11F071279B}" destId="{50926EA9-32F8-44C9-9B00-7F693116FD07}" srcOrd="2" destOrd="0" parTransId="{BF6D3844-05B6-446E-96CA-5A975B7568E6}" sibTransId="{6DBFD82D-7959-4DF4-A889-1BB403EA2600}"/>
    <dgm:cxn modelId="{F23638F1-60BF-4A08-B4A3-3D5647D8B6AC}" srcId="{3D7E1388-7871-418C-B412-FA11F071279B}" destId="{609256F5-7243-4791-8D5D-DD52F3198BFD}" srcOrd="0" destOrd="0" parTransId="{E414A477-5377-4BE7-BB78-476026A59DEE}" sibTransId="{76D021CC-56A8-4E1A-98BE-11196055F4EE}"/>
    <dgm:cxn modelId="{2C643176-6F35-4B58-AE0E-FE1595B7FDDD}" type="presOf" srcId="{B1E52313-06FF-45BF-8B8D-228E1300B111}" destId="{D19857BE-0F3F-48F9-980A-ABF0D14A88AB}" srcOrd="0" destOrd="0" presId="urn:microsoft.com/office/officeart/2005/8/layout/hierarchy4"/>
    <dgm:cxn modelId="{4969AC67-1226-4B54-B8E4-B42DA52B6C1F}" type="presOf" srcId="{60E8EDE2-D713-4372-B105-9E939DBBAF79}" destId="{A8BE00F9-79A8-4D46-9B15-F6EB67E1424A}" srcOrd="0" destOrd="0" presId="urn:microsoft.com/office/officeart/2005/8/layout/hierarchy4"/>
    <dgm:cxn modelId="{4D1652EA-51B7-4114-A654-3FD6CA1370A6}" srcId="{3D7E1388-7871-418C-B412-FA11F071279B}" destId="{C815A2A3-DB59-4E4F-97F5-AA7501E1B0E7}" srcOrd="1" destOrd="0" parTransId="{7C1FF452-0B84-4B5D-A694-E58F70638C3D}" sibTransId="{07AFCE7B-BE02-4CA2-AEA8-233D7F44F7AB}"/>
    <dgm:cxn modelId="{EFB3246C-F4AD-4E1E-BA3C-690D00CE3B87}" srcId="{370CE836-63A0-463B-9B47-18A96C3D009E}" destId="{F01268EB-92FA-46D7-BB26-A5C87C169CBF}" srcOrd="1" destOrd="0" parTransId="{5050C650-A06C-43A3-BA54-61C4B9A19427}" sibTransId="{6A985877-BF0D-4A60-8AD9-5BD2B17AF344}"/>
    <dgm:cxn modelId="{EBF7204C-4725-40F0-9D8F-8EE867567FBD}" srcId="{B9DF9E46-AB57-4EC1-8590-FD1E0A27CF65}" destId="{3D7E1388-7871-418C-B412-FA11F071279B}" srcOrd="1" destOrd="0" parTransId="{42F3C07E-7CB1-41A2-8927-2AFCEE03F543}" sibTransId="{4CBAA736-3BD5-4596-8A28-221DEF42354D}"/>
    <dgm:cxn modelId="{49D011F4-D1DD-40D0-B071-AFF98DA4E5FE}" type="presOf" srcId="{50926EA9-32F8-44C9-9B00-7F693116FD07}" destId="{3DBC2E31-6864-417A-9640-600BBB6C2793}" srcOrd="0" destOrd="0" presId="urn:microsoft.com/office/officeart/2005/8/layout/hierarchy4"/>
    <dgm:cxn modelId="{B4F92E39-D5B0-4BD7-99E3-8361173E0161}" type="presOf" srcId="{C815A2A3-DB59-4E4F-97F5-AA7501E1B0E7}" destId="{5E538A99-C33B-4618-8EDE-486DF62C71E7}" srcOrd="0" destOrd="0" presId="urn:microsoft.com/office/officeart/2005/8/layout/hierarchy4"/>
    <dgm:cxn modelId="{35847991-251B-45C1-AC77-68D3E657DA9D}" type="presOf" srcId="{B9DF9E46-AB57-4EC1-8590-FD1E0A27CF65}" destId="{8E428586-8DB6-4DC1-8111-C909CF053451}" srcOrd="0" destOrd="0" presId="urn:microsoft.com/office/officeart/2005/8/layout/hierarchy4"/>
    <dgm:cxn modelId="{E12C866F-DFCD-4C69-B44F-909B6CD10550}" srcId="{60E8EDE2-D713-4372-B105-9E939DBBAF79}" destId="{B9DF9E46-AB57-4EC1-8590-FD1E0A27CF65}" srcOrd="0" destOrd="0" parTransId="{BA1FB697-894F-4BD3-8B68-B34E1FE9E9C6}" sibTransId="{244557D2-8130-471F-9EE3-4CB8730EBC6F}"/>
    <dgm:cxn modelId="{CDFCF8F0-A773-40DE-94B0-FD2821F98FEF}" type="presOf" srcId="{3D7E1388-7871-418C-B412-FA11F071279B}" destId="{763E2632-85E3-4097-8344-BE8691554C6A}" srcOrd="0" destOrd="0" presId="urn:microsoft.com/office/officeart/2005/8/layout/hierarchy4"/>
    <dgm:cxn modelId="{B4326A45-32A3-44A2-BF5A-6E01018B9DDE}" srcId="{370CE836-63A0-463B-9B47-18A96C3D009E}" destId="{B1E52313-06FF-45BF-8B8D-228E1300B111}" srcOrd="2" destOrd="0" parTransId="{CD721666-DFE5-4E17-BC3B-78E1B3E717B3}" sibTransId="{3EB1B6E1-DC58-4AC0-9B2A-2E40F4EAA270}"/>
    <dgm:cxn modelId="{5EFDF9CF-07A2-4D95-8871-9F7E4F8D4DFE}" type="presOf" srcId="{B30A0B3F-D590-4764-B6E4-179D0E00FE57}" destId="{DAFDD1DF-0BB4-4A0C-9F8E-9EABBD02B6D2}" srcOrd="0" destOrd="0" presId="urn:microsoft.com/office/officeart/2005/8/layout/hierarchy4"/>
    <dgm:cxn modelId="{7ED173EC-087E-48A2-8346-6DE341E791B6}" type="presParOf" srcId="{A8BE00F9-79A8-4D46-9B15-F6EB67E1424A}" destId="{74E425E4-EE24-489A-9579-CB24289BCFD6}" srcOrd="0" destOrd="0" presId="urn:microsoft.com/office/officeart/2005/8/layout/hierarchy4"/>
    <dgm:cxn modelId="{9436A402-3EF7-468C-B90F-348659F06F7D}" type="presParOf" srcId="{74E425E4-EE24-489A-9579-CB24289BCFD6}" destId="{8E428586-8DB6-4DC1-8111-C909CF053451}" srcOrd="0" destOrd="0" presId="urn:microsoft.com/office/officeart/2005/8/layout/hierarchy4"/>
    <dgm:cxn modelId="{801E0B8F-604F-45FC-8CCF-46F8ADB83ECF}" type="presParOf" srcId="{74E425E4-EE24-489A-9579-CB24289BCFD6}" destId="{4E6F995F-5094-4085-A1D2-CCFAA4DDD34B}" srcOrd="1" destOrd="0" presId="urn:microsoft.com/office/officeart/2005/8/layout/hierarchy4"/>
    <dgm:cxn modelId="{683D0B3F-A55F-420A-88D5-8E94818A0790}" type="presParOf" srcId="{74E425E4-EE24-489A-9579-CB24289BCFD6}" destId="{58AAE9F9-ACD8-4399-B633-E9BA2D8A08F9}" srcOrd="2" destOrd="0" presId="urn:microsoft.com/office/officeart/2005/8/layout/hierarchy4"/>
    <dgm:cxn modelId="{7334F4EC-BD67-46C7-8C52-0BDB2407C18F}" type="presParOf" srcId="{58AAE9F9-ACD8-4399-B633-E9BA2D8A08F9}" destId="{629B72C0-2C96-42DD-A6C7-0F6FCBA47033}" srcOrd="0" destOrd="0" presId="urn:microsoft.com/office/officeart/2005/8/layout/hierarchy4"/>
    <dgm:cxn modelId="{4E5AFE3C-BFFC-46C0-9446-F4EBDC6D2B79}" type="presParOf" srcId="{629B72C0-2C96-42DD-A6C7-0F6FCBA47033}" destId="{5C34A649-31A1-423B-A9E3-2E6711BCFAFF}" srcOrd="0" destOrd="0" presId="urn:microsoft.com/office/officeart/2005/8/layout/hierarchy4"/>
    <dgm:cxn modelId="{887B9A57-8BDE-4114-A379-CCE04942517C}" type="presParOf" srcId="{629B72C0-2C96-42DD-A6C7-0F6FCBA47033}" destId="{547AB9B0-9DFF-4FC6-AEA4-B57D7BD68FFA}" srcOrd="1" destOrd="0" presId="urn:microsoft.com/office/officeart/2005/8/layout/hierarchy4"/>
    <dgm:cxn modelId="{CABA3358-68D0-4A37-A70C-5CF185E39592}" type="presParOf" srcId="{629B72C0-2C96-42DD-A6C7-0F6FCBA47033}" destId="{E2772EF4-96E4-40F5-AD87-2D2D05825AC3}" srcOrd="2" destOrd="0" presId="urn:microsoft.com/office/officeart/2005/8/layout/hierarchy4"/>
    <dgm:cxn modelId="{BBBDB094-B3BA-4172-B817-CE00614EBBED}" type="presParOf" srcId="{E2772EF4-96E4-40F5-AD87-2D2D05825AC3}" destId="{CB0CF786-9641-4319-BCF4-1BCD8E203983}" srcOrd="0" destOrd="0" presId="urn:microsoft.com/office/officeart/2005/8/layout/hierarchy4"/>
    <dgm:cxn modelId="{CBAB9A13-98DD-44D2-B3AC-E6222513F900}" type="presParOf" srcId="{CB0CF786-9641-4319-BCF4-1BCD8E203983}" destId="{DAFDD1DF-0BB4-4A0C-9F8E-9EABBD02B6D2}" srcOrd="0" destOrd="0" presId="urn:microsoft.com/office/officeart/2005/8/layout/hierarchy4"/>
    <dgm:cxn modelId="{62DEB208-3336-4D6F-B71B-66C858DC1491}" type="presParOf" srcId="{CB0CF786-9641-4319-BCF4-1BCD8E203983}" destId="{69A51A2B-34BF-4545-B62E-638D34F3FBDB}" srcOrd="1" destOrd="0" presId="urn:microsoft.com/office/officeart/2005/8/layout/hierarchy4"/>
    <dgm:cxn modelId="{33612072-7A19-4B7A-8A4F-3430209ECCF2}" type="presParOf" srcId="{E2772EF4-96E4-40F5-AD87-2D2D05825AC3}" destId="{0F936FFD-062A-4253-B864-9100D76124B1}" srcOrd="1" destOrd="0" presId="urn:microsoft.com/office/officeart/2005/8/layout/hierarchy4"/>
    <dgm:cxn modelId="{211031E1-E774-4273-B285-4F1114E78ABE}" type="presParOf" srcId="{E2772EF4-96E4-40F5-AD87-2D2D05825AC3}" destId="{3A8008E3-5C9E-4023-97D7-361B6CEA5EA7}" srcOrd="2" destOrd="0" presId="urn:microsoft.com/office/officeart/2005/8/layout/hierarchy4"/>
    <dgm:cxn modelId="{2925A05E-FA23-44F4-AB3C-841F07794BAC}" type="presParOf" srcId="{3A8008E3-5C9E-4023-97D7-361B6CEA5EA7}" destId="{2E7DEA05-5F95-4071-9A08-473329437263}" srcOrd="0" destOrd="0" presId="urn:microsoft.com/office/officeart/2005/8/layout/hierarchy4"/>
    <dgm:cxn modelId="{6E0CE16A-27C1-478B-98AE-8EC5504EB164}" type="presParOf" srcId="{3A8008E3-5C9E-4023-97D7-361B6CEA5EA7}" destId="{BC0A81CF-3CFB-4786-ACAF-674FB5B094C2}" srcOrd="1" destOrd="0" presId="urn:microsoft.com/office/officeart/2005/8/layout/hierarchy4"/>
    <dgm:cxn modelId="{260A3D63-8DA5-4779-97AE-AFC8BAE9FD1A}" type="presParOf" srcId="{E2772EF4-96E4-40F5-AD87-2D2D05825AC3}" destId="{D8F4AEEB-93B8-4B03-9B74-918B621FD1B4}" srcOrd="3" destOrd="0" presId="urn:microsoft.com/office/officeart/2005/8/layout/hierarchy4"/>
    <dgm:cxn modelId="{0A16AD1F-35C1-4313-9BE0-F7E2E826B11B}" type="presParOf" srcId="{E2772EF4-96E4-40F5-AD87-2D2D05825AC3}" destId="{FA33B1D8-6126-400A-A818-53052C1FF323}" srcOrd="4" destOrd="0" presId="urn:microsoft.com/office/officeart/2005/8/layout/hierarchy4"/>
    <dgm:cxn modelId="{763E82F5-F8DF-4135-9464-546414362BAC}" type="presParOf" srcId="{FA33B1D8-6126-400A-A818-53052C1FF323}" destId="{D19857BE-0F3F-48F9-980A-ABF0D14A88AB}" srcOrd="0" destOrd="0" presId="urn:microsoft.com/office/officeart/2005/8/layout/hierarchy4"/>
    <dgm:cxn modelId="{B5671C05-8B33-4DB5-B3AD-EC2962E03176}" type="presParOf" srcId="{FA33B1D8-6126-400A-A818-53052C1FF323}" destId="{3B80B6D3-1661-4EBB-9D29-12900DE8C0FF}" srcOrd="1" destOrd="0" presId="urn:microsoft.com/office/officeart/2005/8/layout/hierarchy4"/>
    <dgm:cxn modelId="{034C930D-FEFD-4E9A-9510-A47D41BA0202}" type="presParOf" srcId="{58AAE9F9-ACD8-4399-B633-E9BA2D8A08F9}" destId="{429395E6-45AE-4E98-B988-93B55B975EB3}" srcOrd="1" destOrd="0" presId="urn:microsoft.com/office/officeart/2005/8/layout/hierarchy4"/>
    <dgm:cxn modelId="{4E2DB079-24A6-477F-BA2C-EDB8422C5EF1}" type="presParOf" srcId="{58AAE9F9-ACD8-4399-B633-E9BA2D8A08F9}" destId="{FD045FF1-BCA6-4444-8448-9CE7C1159CED}" srcOrd="2" destOrd="0" presId="urn:microsoft.com/office/officeart/2005/8/layout/hierarchy4"/>
    <dgm:cxn modelId="{308A51A2-3EDA-4F24-BE52-5DE821C25E32}" type="presParOf" srcId="{FD045FF1-BCA6-4444-8448-9CE7C1159CED}" destId="{763E2632-85E3-4097-8344-BE8691554C6A}" srcOrd="0" destOrd="0" presId="urn:microsoft.com/office/officeart/2005/8/layout/hierarchy4"/>
    <dgm:cxn modelId="{0E3E1A1F-538C-4037-932B-7A13EC20951D}" type="presParOf" srcId="{FD045FF1-BCA6-4444-8448-9CE7C1159CED}" destId="{69D90FEA-6934-411C-8790-B3A8CEB9362E}" srcOrd="1" destOrd="0" presId="urn:microsoft.com/office/officeart/2005/8/layout/hierarchy4"/>
    <dgm:cxn modelId="{21F0CD93-8562-44E6-B42C-A1772B87CFE1}" type="presParOf" srcId="{FD045FF1-BCA6-4444-8448-9CE7C1159CED}" destId="{F0B39548-A910-44EB-BAAD-DB7E0F09FFC6}" srcOrd="2" destOrd="0" presId="urn:microsoft.com/office/officeart/2005/8/layout/hierarchy4"/>
    <dgm:cxn modelId="{9A40FB2A-FEAB-4300-A431-902B56E3F405}" type="presParOf" srcId="{F0B39548-A910-44EB-BAAD-DB7E0F09FFC6}" destId="{F73F9081-14B0-4FAD-BD55-C94CD9C57237}" srcOrd="0" destOrd="0" presId="urn:microsoft.com/office/officeart/2005/8/layout/hierarchy4"/>
    <dgm:cxn modelId="{F82093AD-1CE0-4164-A380-F09010AF494C}" type="presParOf" srcId="{F73F9081-14B0-4FAD-BD55-C94CD9C57237}" destId="{C6FBC666-8FAC-4FE1-89E9-AF45086527BF}" srcOrd="0" destOrd="0" presId="urn:microsoft.com/office/officeart/2005/8/layout/hierarchy4"/>
    <dgm:cxn modelId="{0800F602-7FEE-45E9-80F6-58D0BF715E4B}" type="presParOf" srcId="{F73F9081-14B0-4FAD-BD55-C94CD9C57237}" destId="{9562098A-334B-4787-99A4-6E3C6903192A}" srcOrd="1" destOrd="0" presId="urn:microsoft.com/office/officeart/2005/8/layout/hierarchy4"/>
    <dgm:cxn modelId="{35BC4A52-DC94-4CBC-B8B2-803C7E91068A}" type="presParOf" srcId="{F0B39548-A910-44EB-BAAD-DB7E0F09FFC6}" destId="{895EEF8A-1D5E-4F63-BD65-925467B1CAE9}" srcOrd="1" destOrd="0" presId="urn:microsoft.com/office/officeart/2005/8/layout/hierarchy4"/>
    <dgm:cxn modelId="{105CAEB4-C7D5-4C4D-90DF-44DF5971E339}" type="presParOf" srcId="{F0B39548-A910-44EB-BAAD-DB7E0F09FFC6}" destId="{3E00C518-918F-4DD1-BDA5-AF97480A98B5}" srcOrd="2" destOrd="0" presId="urn:microsoft.com/office/officeart/2005/8/layout/hierarchy4"/>
    <dgm:cxn modelId="{2CE54A6F-72B4-43EE-85F1-E0E89F54299B}" type="presParOf" srcId="{3E00C518-918F-4DD1-BDA5-AF97480A98B5}" destId="{5E538A99-C33B-4618-8EDE-486DF62C71E7}" srcOrd="0" destOrd="0" presId="urn:microsoft.com/office/officeart/2005/8/layout/hierarchy4"/>
    <dgm:cxn modelId="{6C4951EE-BDA1-4B1E-822D-4E63F9697622}" type="presParOf" srcId="{3E00C518-918F-4DD1-BDA5-AF97480A98B5}" destId="{A50EAEFD-B0A1-482C-8AE9-AEA067CDFEAC}" srcOrd="1" destOrd="0" presId="urn:microsoft.com/office/officeart/2005/8/layout/hierarchy4"/>
    <dgm:cxn modelId="{1324B916-389B-41D4-9DD0-D2237369959C}" type="presParOf" srcId="{F0B39548-A910-44EB-BAAD-DB7E0F09FFC6}" destId="{81BA9CD5-C0D7-4087-8775-B8B96DBDFED6}" srcOrd="3" destOrd="0" presId="urn:microsoft.com/office/officeart/2005/8/layout/hierarchy4"/>
    <dgm:cxn modelId="{4604357E-0C64-4543-B005-4B7450B8A550}" type="presParOf" srcId="{F0B39548-A910-44EB-BAAD-DB7E0F09FFC6}" destId="{94A4A3C2-DE6B-4941-81F6-535011162EC8}" srcOrd="4" destOrd="0" presId="urn:microsoft.com/office/officeart/2005/8/layout/hierarchy4"/>
    <dgm:cxn modelId="{FB0C1660-74AC-43A1-8EE2-5BD954A7C2D0}" type="presParOf" srcId="{94A4A3C2-DE6B-4941-81F6-535011162EC8}" destId="{3DBC2E31-6864-417A-9640-600BBB6C2793}" srcOrd="0" destOrd="0" presId="urn:microsoft.com/office/officeart/2005/8/layout/hierarchy4"/>
    <dgm:cxn modelId="{4AB70E03-7A20-4026-829F-CD016CAE9721}" type="presParOf" srcId="{94A4A3C2-DE6B-4941-81F6-535011162EC8}" destId="{5F054CA2-C917-44F6-82B9-8B096D8254D5}"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A95A672-B97A-474B-9E59-3025009B7FBA}" type="doc">
      <dgm:prSet loTypeId="urn:microsoft.com/office/officeart/2005/8/layout/hProcess7#1" loCatId="list" qsTypeId="urn:microsoft.com/office/officeart/2005/8/quickstyle/simple1" qsCatId="simple" csTypeId="urn:microsoft.com/office/officeart/2005/8/colors/accent1_2" csCatId="accent1" phldr="1"/>
      <dgm:spPr/>
      <dgm:t>
        <a:bodyPr/>
        <a:lstStyle/>
        <a:p>
          <a:endParaRPr lang="en-US"/>
        </a:p>
      </dgm:t>
    </dgm:pt>
    <dgm:pt modelId="{EA242376-CCEF-4D9D-80B5-98B8ABA314D1}">
      <dgm:prSet phldrT="[Text]"/>
      <dgm:spPr/>
      <dgm:t>
        <a:bodyPr/>
        <a:lstStyle/>
        <a:p>
          <a:r>
            <a:rPr lang="en-US" b="1" dirty="0"/>
            <a:t>First 90:</a:t>
          </a:r>
        </a:p>
      </dgm:t>
    </dgm:pt>
    <dgm:pt modelId="{9E04F2BE-6A10-42FC-86F5-46B91A2244B6}" type="parTrans" cxnId="{C325EFE0-831D-43D3-B07B-CAFC2EF91371}">
      <dgm:prSet/>
      <dgm:spPr/>
      <dgm:t>
        <a:bodyPr/>
        <a:lstStyle/>
        <a:p>
          <a:endParaRPr lang="en-US"/>
        </a:p>
      </dgm:t>
    </dgm:pt>
    <dgm:pt modelId="{F2913ADF-374C-41A5-A757-6C1A1292BB1C}" type="sibTrans" cxnId="{C325EFE0-831D-43D3-B07B-CAFC2EF91371}">
      <dgm:prSet/>
      <dgm:spPr/>
      <dgm:t>
        <a:bodyPr/>
        <a:lstStyle/>
        <a:p>
          <a:endParaRPr lang="en-US"/>
        </a:p>
      </dgm:t>
    </dgm:pt>
    <dgm:pt modelId="{1905F73F-12A1-4F97-A65B-ADE8C2E18FE0}">
      <dgm:prSet phldrT="[Text]" custT="1"/>
      <dgm:spPr/>
      <dgm:t>
        <a:bodyPr/>
        <a:lstStyle/>
        <a:p>
          <a:pPr algn="l"/>
          <a:endParaRPr lang="en-US" sz="1400" dirty="0">
            <a:latin typeface="Arial"/>
            <a:cs typeface="Arial"/>
          </a:endParaRPr>
        </a:p>
        <a:p>
          <a:pPr algn="l"/>
          <a:r>
            <a:rPr lang="en-US" sz="1400" dirty="0">
              <a:latin typeface="Arial"/>
              <a:cs typeface="Arial"/>
            </a:rPr>
            <a:t>- </a:t>
          </a:r>
          <a:r>
            <a:rPr lang="en-US" sz="1400" dirty="0" smtClean="0">
              <a:latin typeface="Arial"/>
              <a:cs typeface="Arial"/>
            </a:rPr>
            <a:t>Strategies in reducing SUD-related stigma before and after treatment</a:t>
          </a:r>
          <a:endParaRPr lang="en-US" sz="1400" dirty="0">
            <a:latin typeface="Arial"/>
            <a:cs typeface="Arial"/>
          </a:endParaRPr>
        </a:p>
        <a:p>
          <a:pPr algn="l"/>
          <a:endParaRPr lang="en-US" sz="1400" dirty="0">
            <a:latin typeface="Arial"/>
            <a:cs typeface="Arial"/>
          </a:endParaRPr>
        </a:p>
        <a:p>
          <a:pPr algn="l"/>
          <a:r>
            <a:rPr lang="en-US" sz="1400" dirty="0">
              <a:latin typeface="Arial"/>
              <a:cs typeface="Arial"/>
            </a:rPr>
            <a:t> – </a:t>
          </a:r>
          <a:r>
            <a:rPr lang="en-US" sz="1400" dirty="0" smtClean="0">
              <a:latin typeface="Arial"/>
              <a:cs typeface="Arial"/>
            </a:rPr>
            <a:t>Enhancing capacity of social and community-based organizations in HIV and addiction prevention.</a:t>
          </a:r>
          <a:endParaRPr lang="en-US" sz="1400" dirty="0">
            <a:latin typeface="Arial"/>
            <a:cs typeface="Arial"/>
          </a:endParaRPr>
        </a:p>
        <a:p>
          <a:pPr algn="l"/>
          <a:endParaRPr lang="en-US" sz="1400" dirty="0">
            <a:latin typeface="Arial"/>
            <a:cs typeface="Arial"/>
          </a:endParaRPr>
        </a:p>
        <a:p>
          <a:pPr algn="l"/>
          <a:r>
            <a:rPr lang="en-US" sz="1400" dirty="0">
              <a:latin typeface="Arial"/>
              <a:cs typeface="Arial"/>
            </a:rPr>
            <a:t>– </a:t>
          </a:r>
          <a:r>
            <a:rPr lang="en-US" sz="1400" dirty="0" smtClean="0">
              <a:latin typeface="Arial"/>
              <a:cs typeface="Arial"/>
            </a:rPr>
            <a:t>Enhancing the capacity of </a:t>
          </a:r>
          <a:r>
            <a:rPr lang="en-US" sz="1400" smtClean="0">
              <a:latin typeface="Arial"/>
              <a:cs typeface="Arial"/>
            </a:rPr>
            <a:t>clinical staff in </a:t>
          </a:r>
          <a:r>
            <a:rPr lang="en-US" sz="1400" dirty="0" smtClean="0">
              <a:latin typeface="Arial"/>
              <a:cs typeface="Arial"/>
            </a:rPr>
            <a:t>implementation of screening and treatment for SUD (esp. alcohol use) patients.</a:t>
          </a:r>
          <a:endParaRPr lang="en-US" sz="1400" dirty="0">
            <a:latin typeface="Arial"/>
            <a:cs typeface="Arial"/>
          </a:endParaRPr>
        </a:p>
        <a:p>
          <a:pPr algn="l"/>
          <a:r>
            <a:rPr lang="en-US" sz="1400" dirty="0">
              <a:latin typeface="Arial"/>
              <a:cs typeface="Arial"/>
            </a:rPr>
            <a:t> </a:t>
          </a:r>
          <a:r>
            <a:rPr lang="en-US" sz="1400">
              <a:latin typeface="Arial"/>
              <a:cs typeface="Arial"/>
            </a:rPr>
            <a:t>- </a:t>
          </a:r>
          <a:r>
            <a:rPr lang="en-US" sz="1400" smtClean="0">
              <a:latin typeface="Arial"/>
              <a:cs typeface="Arial"/>
            </a:rPr>
            <a:t>Continue to </a:t>
          </a:r>
          <a:r>
            <a:rPr lang="en-US" sz="1400" dirty="0" smtClean="0">
              <a:latin typeface="Arial"/>
              <a:cs typeface="Arial"/>
            </a:rPr>
            <a:t>conduct MMT training (basic and advance)</a:t>
          </a:r>
          <a:endParaRPr lang="en-US" sz="1400" dirty="0">
            <a:latin typeface="Arial"/>
            <a:cs typeface="Arial"/>
          </a:endParaRPr>
        </a:p>
      </dgm:t>
    </dgm:pt>
    <dgm:pt modelId="{76741C7D-362D-4DA1-A3E4-4F45C312D1B4}" type="parTrans" cxnId="{C2C3083E-0F4F-479E-9CFC-3F2B0238D03C}">
      <dgm:prSet/>
      <dgm:spPr/>
      <dgm:t>
        <a:bodyPr/>
        <a:lstStyle/>
        <a:p>
          <a:endParaRPr lang="en-US"/>
        </a:p>
      </dgm:t>
    </dgm:pt>
    <dgm:pt modelId="{5DEECF9D-79D0-4FD0-BA13-351FB8B31EA6}" type="sibTrans" cxnId="{C2C3083E-0F4F-479E-9CFC-3F2B0238D03C}">
      <dgm:prSet/>
      <dgm:spPr/>
      <dgm:t>
        <a:bodyPr/>
        <a:lstStyle/>
        <a:p>
          <a:endParaRPr lang="en-US"/>
        </a:p>
      </dgm:t>
    </dgm:pt>
    <dgm:pt modelId="{36ECA8BD-0492-4B50-B40C-37E03C22C5F8}">
      <dgm:prSet phldrT="[Text]"/>
      <dgm:spPr/>
      <dgm:t>
        <a:bodyPr/>
        <a:lstStyle/>
        <a:p>
          <a:r>
            <a:rPr lang="en-US" b="1" dirty="0"/>
            <a:t>Second 90:</a:t>
          </a:r>
        </a:p>
      </dgm:t>
    </dgm:pt>
    <dgm:pt modelId="{B54652E9-D123-4930-9F54-3C70985431E8}" type="parTrans" cxnId="{8548C57A-5F35-401F-B32C-9834DCD3B36D}">
      <dgm:prSet/>
      <dgm:spPr/>
      <dgm:t>
        <a:bodyPr/>
        <a:lstStyle/>
        <a:p>
          <a:endParaRPr lang="en-US"/>
        </a:p>
      </dgm:t>
    </dgm:pt>
    <dgm:pt modelId="{3057CA7A-B564-42DE-BE48-4AB30170C8CA}" type="sibTrans" cxnId="{8548C57A-5F35-401F-B32C-9834DCD3B36D}">
      <dgm:prSet/>
      <dgm:spPr/>
      <dgm:t>
        <a:bodyPr/>
        <a:lstStyle/>
        <a:p>
          <a:endParaRPr lang="en-US"/>
        </a:p>
      </dgm:t>
    </dgm:pt>
    <dgm:pt modelId="{7E3E4C42-2CAA-4EC3-A0FC-9051992AB131}">
      <dgm:prSet phldrT="[Text]" custT="1"/>
      <dgm:spPr/>
      <dgm:t>
        <a:bodyPr/>
        <a:lstStyle/>
        <a:p>
          <a:pPr algn="l"/>
          <a:endParaRPr lang="en-US" sz="1400" dirty="0">
            <a:latin typeface="Arial"/>
            <a:cs typeface="Arial"/>
          </a:endParaRPr>
        </a:p>
        <a:p>
          <a:pPr algn="l"/>
          <a:r>
            <a:rPr lang="en-US" sz="1400" dirty="0">
              <a:latin typeface="Arial"/>
              <a:cs typeface="Arial"/>
            </a:rPr>
            <a:t>- </a:t>
          </a:r>
          <a:r>
            <a:rPr lang="en-US" sz="1400" dirty="0" smtClean="0">
              <a:latin typeface="+mn-lt"/>
              <a:cs typeface="Arial"/>
            </a:rPr>
            <a:t>TA for </a:t>
          </a:r>
          <a:r>
            <a:rPr lang="en-US" sz="1400" smtClean="0">
              <a:latin typeface="+mn-lt"/>
              <a:cs typeface="Arial"/>
            </a:rPr>
            <a:t>clinics in </a:t>
          </a:r>
          <a:r>
            <a:rPr lang="en-US" sz="1400" dirty="0" smtClean="0">
              <a:latin typeface="+mn-lt"/>
              <a:cs typeface="Arial"/>
            </a:rPr>
            <a:t>difficult cases (co-concurring disorders, methamphetamine use)</a:t>
          </a:r>
          <a:endParaRPr lang="en-US" sz="1400" dirty="0">
            <a:latin typeface="+mn-lt"/>
            <a:cs typeface="Arial"/>
          </a:endParaRPr>
        </a:p>
        <a:p>
          <a:pPr algn="l"/>
          <a:r>
            <a:rPr lang="en-US" sz="1400" dirty="0">
              <a:latin typeface="+mn-lt"/>
              <a:cs typeface="Arial"/>
            </a:rPr>
            <a:t>- </a:t>
          </a:r>
          <a:r>
            <a:rPr lang="en-US" sz="1400" dirty="0" smtClean="0">
              <a:latin typeface="+mn-lt"/>
              <a:cs typeface="Arial"/>
            </a:rPr>
            <a:t>Support the implementation of MARS Program in Haiphong, HN, HCMC and other provinces</a:t>
          </a:r>
          <a:endParaRPr lang="en-US" sz="1400" dirty="0">
            <a:latin typeface="+mn-lt"/>
            <a:cs typeface="Arial"/>
          </a:endParaRPr>
        </a:p>
        <a:p>
          <a:pPr algn="l"/>
          <a:endParaRPr lang="en-US" sz="1400" dirty="0">
            <a:latin typeface="+mn-lt"/>
            <a:cs typeface="Arial"/>
          </a:endParaRPr>
        </a:p>
        <a:p>
          <a:pPr algn="l"/>
          <a:r>
            <a:rPr lang="en-US" sz="1400" dirty="0">
              <a:latin typeface="+mn-lt"/>
              <a:cs typeface="Arial"/>
            </a:rPr>
            <a:t>- </a:t>
          </a:r>
          <a:r>
            <a:rPr lang="en-US" sz="1400" dirty="0" smtClean="0">
              <a:latin typeface="+mn-lt"/>
              <a:cs typeface="Arial"/>
            </a:rPr>
            <a:t>Support build up the evidence-based treatment therapies for patients in Vietnam </a:t>
          </a:r>
          <a:r>
            <a:rPr lang="en-US" sz="1400" dirty="0">
              <a:latin typeface="+mn-lt"/>
              <a:cs typeface="Arial"/>
            </a:rPr>
            <a:t>(Buprenorphine, </a:t>
          </a:r>
          <a:r>
            <a:rPr lang="en-US" sz="1400" dirty="0" smtClean="0">
              <a:latin typeface="+mn-lt"/>
              <a:cs typeface="Arial"/>
            </a:rPr>
            <a:t>ATS treatment, drug court)</a:t>
          </a:r>
          <a:endParaRPr lang="en-US" sz="1400" dirty="0">
            <a:latin typeface="+mn-lt"/>
            <a:cs typeface="Arial"/>
          </a:endParaRPr>
        </a:p>
        <a:p>
          <a:pPr algn="l"/>
          <a:endParaRPr lang="en-US" sz="1400" dirty="0">
            <a:latin typeface="+mn-lt"/>
            <a:cs typeface="Arial"/>
          </a:endParaRPr>
        </a:p>
        <a:p>
          <a:pPr algn="l"/>
          <a:r>
            <a:rPr lang="en-US" sz="1400" dirty="0">
              <a:latin typeface="+mn-lt"/>
              <a:cs typeface="Arial"/>
            </a:rPr>
            <a:t>- </a:t>
          </a:r>
          <a:r>
            <a:rPr lang="en-US" sz="1400" smtClean="0">
              <a:latin typeface="+mn-lt"/>
              <a:cs typeface="Arial"/>
            </a:rPr>
            <a:t>Support develop guidelines</a:t>
          </a:r>
          <a:r>
            <a:rPr lang="en-US" sz="1400" dirty="0" smtClean="0">
              <a:latin typeface="+mn-lt"/>
              <a:cs typeface="Arial"/>
            </a:rPr>
            <a:t>, treatment frameworks</a:t>
          </a:r>
          <a:endParaRPr lang="en-US" sz="1400" dirty="0">
            <a:latin typeface="+mn-lt"/>
            <a:cs typeface="Arial"/>
          </a:endParaRPr>
        </a:p>
        <a:p>
          <a:pPr algn="l"/>
          <a:endParaRPr lang="en-US" sz="1400" dirty="0">
            <a:latin typeface="+mn-lt"/>
            <a:cs typeface="Arial"/>
          </a:endParaRPr>
        </a:p>
        <a:p>
          <a:pPr algn="ctr"/>
          <a:endParaRPr lang="en-US" sz="1400" dirty="0">
            <a:latin typeface="Arial"/>
            <a:cs typeface="Arial"/>
          </a:endParaRPr>
        </a:p>
        <a:p>
          <a:pPr algn="ctr"/>
          <a:endParaRPr lang="en-US" sz="1400" dirty="0">
            <a:latin typeface="Arial"/>
            <a:cs typeface="Arial"/>
          </a:endParaRPr>
        </a:p>
        <a:p>
          <a:pPr algn="ctr"/>
          <a:endParaRPr lang="en-US" sz="1400" dirty="0">
            <a:latin typeface="Arial"/>
            <a:cs typeface="Arial"/>
          </a:endParaRPr>
        </a:p>
      </dgm:t>
    </dgm:pt>
    <dgm:pt modelId="{81FBD982-5BF2-40E0-9379-7706AFB56438}" type="parTrans" cxnId="{1D1D3D1D-61EC-4650-A1BE-08E1C953A43C}">
      <dgm:prSet/>
      <dgm:spPr/>
      <dgm:t>
        <a:bodyPr/>
        <a:lstStyle/>
        <a:p>
          <a:endParaRPr lang="en-US"/>
        </a:p>
      </dgm:t>
    </dgm:pt>
    <dgm:pt modelId="{F4B613A5-4BF8-4929-B11C-2245D1CFA1C6}" type="sibTrans" cxnId="{1D1D3D1D-61EC-4650-A1BE-08E1C953A43C}">
      <dgm:prSet/>
      <dgm:spPr/>
      <dgm:t>
        <a:bodyPr/>
        <a:lstStyle/>
        <a:p>
          <a:endParaRPr lang="en-US"/>
        </a:p>
      </dgm:t>
    </dgm:pt>
    <dgm:pt modelId="{BFE054AA-3422-40FD-B50A-8BF66E5D866C}">
      <dgm:prSet phldrT="[Text]"/>
      <dgm:spPr/>
      <dgm:t>
        <a:bodyPr/>
        <a:lstStyle/>
        <a:p>
          <a:r>
            <a:rPr lang="en-US" b="1" dirty="0" smtClean="0"/>
            <a:t>Third</a:t>
          </a:r>
          <a:r>
            <a:rPr lang="en-US" b="1" baseline="0" dirty="0" smtClean="0"/>
            <a:t> </a:t>
          </a:r>
          <a:r>
            <a:rPr lang="en-US" b="1" baseline="0" dirty="0"/>
            <a:t>90:</a:t>
          </a:r>
          <a:r>
            <a:rPr lang="en-US" baseline="0" dirty="0"/>
            <a:t> </a:t>
          </a:r>
          <a:endParaRPr lang="en-US" dirty="0"/>
        </a:p>
      </dgm:t>
    </dgm:pt>
    <dgm:pt modelId="{8F816172-0885-4645-9B23-4D25D93F63B4}" type="parTrans" cxnId="{185A3302-1B7A-41B4-92FE-DEF25C8942E5}">
      <dgm:prSet/>
      <dgm:spPr/>
      <dgm:t>
        <a:bodyPr/>
        <a:lstStyle/>
        <a:p>
          <a:endParaRPr lang="en-US"/>
        </a:p>
      </dgm:t>
    </dgm:pt>
    <dgm:pt modelId="{2298C39B-C2F9-47B9-BFF3-31F3FC23B02F}" type="sibTrans" cxnId="{185A3302-1B7A-41B4-92FE-DEF25C8942E5}">
      <dgm:prSet/>
      <dgm:spPr/>
      <dgm:t>
        <a:bodyPr/>
        <a:lstStyle/>
        <a:p>
          <a:endParaRPr lang="en-US"/>
        </a:p>
      </dgm:t>
    </dgm:pt>
    <dgm:pt modelId="{2CBA606A-F687-4E0C-A62B-00E2DE6F0D7C}">
      <dgm:prSet phldrT="[Text]" custT="1"/>
      <dgm:spPr/>
      <dgm:t>
        <a:bodyPr/>
        <a:lstStyle/>
        <a:p>
          <a:pPr algn="l">
            <a:buNone/>
          </a:pPr>
          <a:endParaRPr lang="en-US" sz="1400" dirty="0">
            <a:latin typeface="Arial"/>
            <a:cs typeface="Arial"/>
          </a:endParaRPr>
        </a:p>
        <a:p>
          <a:pPr algn="l">
            <a:buFont typeface="Arial" panose="020B0604020202020204" pitchFamily="34" charset="0"/>
            <a:buChar char="•"/>
          </a:pPr>
          <a:r>
            <a:rPr lang="en-US" sz="1400" dirty="0">
              <a:latin typeface="Arial"/>
              <a:cs typeface="Arial"/>
            </a:rPr>
            <a:t>- </a:t>
          </a:r>
          <a:r>
            <a:rPr lang="en-US" sz="1400" dirty="0" smtClean="0">
              <a:latin typeface="Arial"/>
              <a:cs typeface="Arial"/>
            </a:rPr>
            <a:t>Ensuring the quality </a:t>
          </a:r>
          <a:r>
            <a:rPr lang="en-US" sz="1400" smtClean="0">
              <a:latin typeface="Arial"/>
              <a:cs typeface="Arial"/>
            </a:rPr>
            <a:t>of practicum </a:t>
          </a:r>
          <a:r>
            <a:rPr lang="en-US" sz="1400" dirty="0" smtClean="0">
              <a:latin typeface="Arial"/>
              <a:cs typeface="Arial"/>
            </a:rPr>
            <a:t>clinics</a:t>
          </a:r>
          <a:endParaRPr lang="en-US" sz="1400" dirty="0">
            <a:latin typeface="Arial"/>
            <a:cs typeface="Arial"/>
          </a:endParaRPr>
        </a:p>
        <a:p>
          <a:pPr algn="l">
            <a:buFont typeface="Arial" panose="020B0604020202020204" pitchFamily="34" charset="0"/>
            <a:buChar char="•"/>
          </a:pPr>
          <a:r>
            <a:rPr lang="de-DE" altLang="vi-VN" sz="1400" b="1"/>
            <a:t>- </a:t>
          </a:r>
          <a:r>
            <a:rPr lang="de-DE" altLang="vi-VN" sz="1400" b="1" smtClean="0"/>
            <a:t>Exchange experiences in training among lecturers from 3 universities</a:t>
          </a:r>
          <a:r>
            <a:rPr lang="de-DE" altLang="vi-VN" sz="1400" smtClean="0"/>
            <a:t> </a:t>
          </a:r>
          <a:r>
            <a:rPr lang="de-DE" altLang="vi-VN" sz="1400" dirty="0"/>
            <a:t>HMU/UMP/ULSA</a:t>
          </a:r>
          <a:endParaRPr lang="en-US" sz="1400" dirty="0">
            <a:latin typeface="Arial"/>
            <a:cs typeface="Arial"/>
          </a:endParaRPr>
        </a:p>
        <a:p>
          <a:pPr algn="l">
            <a:buFont typeface="Arial" panose="020B0604020202020204" pitchFamily="34" charset="0"/>
            <a:buChar char="•"/>
          </a:pPr>
          <a:r>
            <a:rPr lang="en-US" sz="1400" dirty="0">
              <a:latin typeface="Arial"/>
              <a:cs typeface="Arial"/>
            </a:rPr>
            <a:t>- </a:t>
          </a:r>
          <a:r>
            <a:rPr lang="en-US" sz="1400" dirty="0" smtClean="0">
              <a:latin typeface="Arial"/>
              <a:cs typeface="Arial"/>
            </a:rPr>
            <a:t>Continue to build up addiction medicine track into medical universities and ULSAs</a:t>
          </a:r>
        </a:p>
        <a:p>
          <a:pPr algn="l">
            <a:buFont typeface="Arial" panose="020B0604020202020204" pitchFamily="34" charset="0"/>
            <a:buChar char="•"/>
          </a:pPr>
          <a:endParaRPr lang="en-US" sz="1400" dirty="0" smtClean="0">
            <a:latin typeface="Arial"/>
            <a:cs typeface="Arial"/>
          </a:endParaRPr>
        </a:p>
        <a:p>
          <a:pPr algn="l">
            <a:buFont typeface="Arial" panose="020B0604020202020204" pitchFamily="34" charset="0"/>
            <a:buChar char="•"/>
          </a:pPr>
          <a:r>
            <a:rPr lang="en-US" sz="1400" dirty="0" smtClean="0">
              <a:latin typeface="Arial"/>
              <a:cs typeface="Arial"/>
            </a:rPr>
            <a:t>- Develop curricula in continuous training for staff in MMT, OPC clinics</a:t>
          </a:r>
        </a:p>
        <a:p>
          <a:pPr algn="l">
            <a:buFont typeface="Arial" panose="020B0604020202020204" pitchFamily="34" charset="0"/>
            <a:buChar char="•"/>
          </a:pPr>
          <a:endParaRPr lang="en-US" sz="1400" dirty="0">
            <a:latin typeface="Arial"/>
            <a:cs typeface="Arial"/>
          </a:endParaRPr>
        </a:p>
        <a:p>
          <a:pPr algn="l">
            <a:buFont typeface="Arial" panose="020B0604020202020204" pitchFamily="34" charset="0"/>
            <a:buChar char="•"/>
          </a:pPr>
          <a:r>
            <a:rPr lang="en-US" sz="1400" dirty="0">
              <a:latin typeface="Arial"/>
              <a:cs typeface="Arial"/>
            </a:rPr>
            <a:t>- </a:t>
          </a:r>
          <a:r>
            <a:rPr lang="en-US" sz="1400" dirty="0" smtClean="0">
              <a:latin typeface="Arial"/>
              <a:cs typeface="Arial"/>
            </a:rPr>
            <a:t>Build up capacity for VHATTC staffs with international certification (</a:t>
          </a:r>
          <a:r>
            <a:rPr lang="en-US" sz="1400" dirty="0">
              <a:latin typeface="Arial"/>
              <a:cs typeface="Arial"/>
            </a:rPr>
            <a:t>ISAM, INL)</a:t>
          </a:r>
        </a:p>
      </dgm:t>
    </dgm:pt>
    <dgm:pt modelId="{54C2DAA3-9388-4942-B1FA-E875D5DA6FA2}" type="parTrans" cxnId="{66DC9724-07FC-487E-98F7-575EE09ED9C8}">
      <dgm:prSet/>
      <dgm:spPr/>
      <dgm:t>
        <a:bodyPr/>
        <a:lstStyle/>
        <a:p>
          <a:endParaRPr lang="en-US"/>
        </a:p>
      </dgm:t>
    </dgm:pt>
    <dgm:pt modelId="{26BA7651-096E-459E-8C9C-99762158494A}" type="sibTrans" cxnId="{66DC9724-07FC-487E-98F7-575EE09ED9C8}">
      <dgm:prSet/>
      <dgm:spPr/>
      <dgm:t>
        <a:bodyPr/>
        <a:lstStyle/>
        <a:p>
          <a:endParaRPr lang="en-US"/>
        </a:p>
      </dgm:t>
    </dgm:pt>
    <dgm:pt modelId="{88DBFCAA-6C06-4A7A-9254-D338694D1C92}" type="pres">
      <dgm:prSet presAssocID="{FA95A672-B97A-474B-9E59-3025009B7FBA}" presName="Name0" presStyleCnt="0">
        <dgm:presLayoutVars>
          <dgm:dir/>
          <dgm:animLvl val="lvl"/>
          <dgm:resizeHandles val="exact"/>
        </dgm:presLayoutVars>
      </dgm:prSet>
      <dgm:spPr/>
      <dgm:t>
        <a:bodyPr/>
        <a:lstStyle/>
        <a:p>
          <a:endParaRPr lang="vi-VN"/>
        </a:p>
      </dgm:t>
    </dgm:pt>
    <dgm:pt modelId="{1BE2E58A-9EE6-4F08-B6E2-31745E44D16F}" type="pres">
      <dgm:prSet presAssocID="{EA242376-CCEF-4D9D-80B5-98B8ABA314D1}" presName="compositeNode" presStyleCnt="0">
        <dgm:presLayoutVars>
          <dgm:bulletEnabled val="1"/>
        </dgm:presLayoutVars>
      </dgm:prSet>
      <dgm:spPr/>
    </dgm:pt>
    <dgm:pt modelId="{003B6781-164A-425F-9B84-8510BCA916C7}" type="pres">
      <dgm:prSet presAssocID="{EA242376-CCEF-4D9D-80B5-98B8ABA314D1}" presName="bgRect" presStyleLbl="node1" presStyleIdx="0" presStyleCnt="3" custScaleX="77778" custScaleY="135454"/>
      <dgm:spPr/>
      <dgm:t>
        <a:bodyPr/>
        <a:lstStyle/>
        <a:p>
          <a:endParaRPr lang="vi-VN"/>
        </a:p>
      </dgm:t>
    </dgm:pt>
    <dgm:pt modelId="{E29B1D6C-44EF-4A72-B462-E2D5D3AF18F3}" type="pres">
      <dgm:prSet presAssocID="{EA242376-CCEF-4D9D-80B5-98B8ABA314D1}" presName="parentNode" presStyleLbl="node1" presStyleIdx="0" presStyleCnt="3">
        <dgm:presLayoutVars>
          <dgm:chMax val="0"/>
          <dgm:bulletEnabled val="1"/>
        </dgm:presLayoutVars>
      </dgm:prSet>
      <dgm:spPr/>
      <dgm:t>
        <a:bodyPr/>
        <a:lstStyle/>
        <a:p>
          <a:endParaRPr lang="vi-VN"/>
        </a:p>
      </dgm:t>
    </dgm:pt>
    <dgm:pt modelId="{AB3AF678-B33A-41DE-80AF-0E939AD22447}" type="pres">
      <dgm:prSet presAssocID="{EA242376-CCEF-4D9D-80B5-98B8ABA314D1}" presName="childNode" presStyleLbl="node1" presStyleIdx="0" presStyleCnt="3">
        <dgm:presLayoutVars>
          <dgm:bulletEnabled val="1"/>
        </dgm:presLayoutVars>
      </dgm:prSet>
      <dgm:spPr/>
      <dgm:t>
        <a:bodyPr/>
        <a:lstStyle/>
        <a:p>
          <a:endParaRPr lang="vi-VN"/>
        </a:p>
      </dgm:t>
    </dgm:pt>
    <dgm:pt modelId="{E3A7053C-01F2-44FD-9EF8-A42D7A1ADAA4}" type="pres">
      <dgm:prSet presAssocID="{F2913ADF-374C-41A5-A757-6C1A1292BB1C}" presName="hSp" presStyleCnt="0"/>
      <dgm:spPr/>
    </dgm:pt>
    <dgm:pt modelId="{7967CB8C-846F-405E-B01C-561DC7113278}" type="pres">
      <dgm:prSet presAssocID="{F2913ADF-374C-41A5-A757-6C1A1292BB1C}" presName="vProcSp" presStyleCnt="0"/>
      <dgm:spPr/>
    </dgm:pt>
    <dgm:pt modelId="{7A116163-371C-4D35-BB22-5BB757C0BF0C}" type="pres">
      <dgm:prSet presAssocID="{F2913ADF-374C-41A5-A757-6C1A1292BB1C}" presName="vSp1" presStyleCnt="0"/>
      <dgm:spPr/>
    </dgm:pt>
    <dgm:pt modelId="{9C794583-6889-4DEE-9688-3FB4AC66367A}" type="pres">
      <dgm:prSet presAssocID="{F2913ADF-374C-41A5-A757-6C1A1292BB1C}" presName="simulatedConn" presStyleLbl="solidFgAcc1" presStyleIdx="0" presStyleCnt="2"/>
      <dgm:spPr/>
    </dgm:pt>
    <dgm:pt modelId="{D6435FCE-182F-4D57-932A-6CDB4DA3FB15}" type="pres">
      <dgm:prSet presAssocID="{F2913ADF-374C-41A5-A757-6C1A1292BB1C}" presName="vSp2" presStyleCnt="0"/>
      <dgm:spPr/>
    </dgm:pt>
    <dgm:pt modelId="{E04EA80B-DF51-4C48-A0AA-95482856B1AB}" type="pres">
      <dgm:prSet presAssocID="{F2913ADF-374C-41A5-A757-6C1A1292BB1C}" presName="sibTrans" presStyleCnt="0"/>
      <dgm:spPr/>
    </dgm:pt>
    <dgm:pt modelId="{2A162A6F-6DE5-49A9-921C-0C67BA265168}" type="pres">
      <dgm:prSet presAssocID="{36ECA8BD-0492-4B50-B40C-37E03C22C5F8}" presName="compositeNode" presStyleCnt="0">
        <dgm:presLayoutVars>
          <dgm:bulletEnabled val="1"/>
        </dgm:presLayoutVars>
      </dgm:prSet>
      <dgm:spPr/>
    </dgm:pt>
    <dgm:pt modelId="{00F2FC37-6D66-4585-893D-82F684D5995A}" type="pres">
      <dgm:prSet presAssocID="{36ECA8BD-0492-4B50-B40C-37E03C22C5F8}" presName="bgRect" presStyleLbl="node1" presStyleIdx="1" presStyleCnt="3" custScaleX="74126" custScaleY="133403" custLinFactNeighborX="1165" custLinFactNeighborY="5322"/>
      <dgm:spPr/>
      <dgm:t>
        <a:bodyPr/>
        <a:lstStyle/>
        <a:p>
          <a:endParaRPr lang="vi-VN"/>
        </a:p>
      </dgm:t>
    </dgm:pt>
    <dgm:pt modelId="{1ED28EA1-7AD7-401E-80C4-CC1C24B16407}" type="pres">
      <dgm:prSet presAssocID="{36ECA8BD-0492-4B50-B40C-37E03C22C5F8}" presName="parentNode" presStyleLbl="node1" presStyleIdx="1" presStyleCnt="3">
        <dgm:presLayoutVars>
          <dgm:chMax val="0"/>
          <dgm:bulletEnabled val="1"/>
        </dgm:presLayoutVars>
      </dgm:prSet>
      <dgm:spPr/>
      <dgm:t>
        <a:bodyPr/>
        <a:lstStyle/>
        <a:p>
          <a:endParaRPr lang="vi-VN"/>
        </a:p>
      </dgm:t>
    </dgm:pt>
    <dgm:pt modelId="{7C8CF08D-A884-4F5F-903E-7B92BD014EC4}" type="pres">
      <dgm:prSet presAssocID="{36ECA8BD-0492-4B50-B40C-37E03C22C5F8}" presName="childNode" presStyleLbl="node1" presStyleIdx="1" presStyleCnt="3">
        <dgm:presLayoutVars>
          <dgm:bulletEnabled val="1"/>
        </dgm:presLayoutVars>
      </dgm:prSet>
      <dgm:spPr/>
      <dgm:t>
        <a:bodyPr/>
        <a:lstStyle/>
        <a:p>
          <a:endParaRPr lang="vi-VN"/>
        </a:p>
      </dgm:t>
    </dgm:pt>
    <dgm:pt modelId="{E900CBE0-CE6A-40C8-A6C7-EAA0E42B5E49}" type="pres">
      <dgm:prSet presAssocID="{3057CA7A-B564-42DE-BE48-4AB30170C8CA}" presName="hSp" presStyleCnt="0"/>
      <dgm:spPr/>
    </dgm:pt>
    <dgm:pt modelId="{8F24E126-343B-4CD5-AE24-96FB4ED2044E}" type="pres">
      <dgm:prSet presAssocID="{3057CA7A-B564-42DE-BE48-4AB30170C8CA}" presName="vProcSp" presStyleCnt="0"/>
      <dgm:spPr/>
    </dgm:pt>
    <dgm:pt modelId="{8A0800A9-8A5F-4BE2-9C39-C0D4D70E1571}" type="pres">
      <dgm:prSet presAssocID="{3057CA7A-B564-42DE-BE48-4AB30170C8CA}" presName="vSp1" presStyleCnt="0"/>
      <dgm:spPr/>
    </dgm:pt>
    <dgm:pt modelId="{9EA72377-237C-411C-AC3F-D1A6640913F9}" type="pres">
      <dgm:prSet presAssocID="{3057CA7A-B564-42DE-BE48-4AB30170C8CA}" presName="simulatedConn" presStyleLbl="solidFgAcc1" presStyleIdx="1" presStyleCnt="2"/>
      <dgm:spPr/>
    </dgm:pt>
    <dgm:pt modelId="{53425497-AE2C-4444-BEB2-F11FFD688C2A}" type="pres">
      <dgm:prSet presAssocID="{3057CA7A-B564-42DE-BE48-4AB30170C8CA}" presName="vSp2" presStyleCnt="0"/>
      <dgm:spPr/>
    </dgm:pt>
    <dgm:pt modelId="{164D9341-E502-4D44-8910-013AF69640BF}" type="pres">
      <dgm:prSet presAssocID="{3057CA7A-B564-42DE-BE48-4AB30170C8CA}" presName="sibTrans" presStyleCnt="0"/>
      <dgm:spPr/>
    </dgm:pt>
    <dgm:pt modelId="{5933F632-BACA-40DF-BEEA-697C59F2832D}" type="pres">
      <dgm:prSet presAssocID="{BFE054AA-3422-40FD-B50A-8BF66E5D866C}" presName="compositeNode" presStyleCnt="0">
        <dgm:presLayoutVars>
          <dgm:bulletEnabled val="1"/>
        </dgm:presLayoutVars>
      </dgm:prSet>
      <dgm:spPr/>
    </dgm:pt>
    <dgm:pt modelId="{C1237D8A-38E6-4EBA-A70E-7EE57649D23D}" type="pres">
      <dgm:prSet presAssocID="{BFE054AA-3422-40FD-B50A-8BF66E5D866C}" presName="bgRect" presStyleLbl="node1" presStyleIdx="2" presStyleCnt="3" custScaleY="133133"/>
      <dgm:spPr/>
      <dgm:t>
        <a:bodyPr/>
        <a:lstStyle/>
        <a:p>
          <a:endParaRPr lang="vi-VN"/>
        </a:p>
      </dgm:t>
    </dgm:pt>
    <dgm:pt modelId="{FD8626C3-F17A-4601-8E8E-0D6CA3A35BF8}" type="pres">
      <dgm:prSet presAssocID="{BFE054AA-3422-40FD-B50A-8BF66E5D866C}" presName="parentNode" presStyleLbl="node1" presStyleIdx="2" presStyleCnt="3">
        <dgm:presLayoutVars>
          <dgm:chMax val="0"/>
          <dgm:bulletEnabled val="1"/>
        </dgm:presLayoutVars>
      </dgm:prSet>
      <dgm:spPr/>
      <dgm:t>
        <a:bodyPr/>
        <a:lstStyle/>
        <a:p>
          <a:endParaRPr lang="vi-VN"/>
        </a:p>
      </dgm:t>
    </dgm:pt>
    <dgm:pt modelId="{17851509-FB87-4652-AEE3-BD524BCC65C0}" type="pres">
      <dgm:prSet presAssocID="{BFE054AA-3422-40FD-B50A-8BF66E5D866C}" presName="childNode" presStyleLbl="node1" presStyleIdx="2" presStyleCnt="3">
        <dgm:presLayoutVars>
          <dgm:bulletEnabled val="1"/>
        </dgm:presLayoutVars>
      </dgm:prSet>
      <dgm:spPr/>
      <dgm:t>
        <a:bodyPr/>
        <a:lstStyle/>
        <a:p>
          <a:endParaRPr lang="vi-VN"/>
        </a:p>
      </dgm:t>
    </dgm:pt>
  </dgm:ptLst>
  <dgm:cxnLst>
    <dgm:cxn modelId="{53998FA8-7C06-4501-BBD0-CE83E5AC3E5A}" type="presOf" srcId="{EA242376-CCEF-4D9D-80B5-98B8ABA314D1}" destId="{003B6781-164A-425F-9B84-8510BCA916C7}" srcOrd="0" destOrd="0" presId="urn:microsoft.com/office/officeart/2005/8/layout/hProcess7#1"/>
    <dgm:cxn modelId="{346C2161-A54F-4BA4-8B14-5CD804214A36}" type="presOf" srcId="{2CBA606A-F687-4E0C-A62B-00E2DE6F0D7C}" destId="{17851509-FB87-4652-AEE3-BD524BCC65C0}" srcOrd="0" destOrd="0" presId="urn:microsoft.com/office/officeart/2005/8/layout/hProcess7#1"/>
    <dgm:cxn modelId="{C2C3083E-0F4F-479E-9CFC-3F2B0238D03C}" srcId="{EA242376-CCEF-4D9D-80B5-98B8ABA314D1}" destId="{1905F73F-12A1-4F97-A65B-ADE8C2E18FE0}" srcOrd="0" destOrd="0" parTransId="{76741C7D-362D-4DA1-A3E4-4F45C312D1B4}" sibTransId="{5DEECF9D-79D0-4FD0-BA13-351FB8B31EA6}"/>
    <dgm:cxn modelId="{1D1D3D1D-61EC-4650-A1BE-08E1C953A43C}" srcId="{36ECA8BD-0492-4B50-B40C-37E03C22C5F8}" destId="{7E3E4C42-2CAA-4EC3-A0FC-9051992AB131}" srcOrd="0" destOrd="0" parTransId="{81FBD982-5BF2-40E0-9379-7706AFB56438}" sibTransId="{F4B613A5-4BF8-4929-B11C-2245D1CFA1C6}"/>
    <dgm:cxn modelId="{3AD5E92C-C69D-4590-9E34-026AC4C1A1E1}" type="presOf" srcId="{BFE054AA-3422-40FD-B50A-8BF66E5D866C}" destId="{FD8626C3-F17A-4601-8E8E-0D6CA3A35BF8}" srcOrd="1" destOrd="0" presId="urn:microsoft.com/office/officeart/2005/8/layout/hProcess7#1"/>
    <dgm:cxn modelId="{C325EFE0-831D-43D3-B07B-CAFC2EF91371}" srcId="{FA95A672-B97A-474B-9E59-3025009B7FBA}" destId="{EA242376-CCEF-4D9D-80B5-98B8ABA314D1}" srcOrd="0" destOrd="0" parTransId="{9E04F2BE-6A10-42FC-86F5-46B91A2244B6}" sibTransId="{F2913ADF-374C-41A5-A757-6C1A1292BB1C}"/>
    <dgm:cxn modelId="{CC43C257-4F4B-4493-9BC4-8A74FDE6C96F}" type="presOf" srcId="{1905F73F-12A1-4F97-A65B-ADE8C2E18FE0}" destId="{AB3AF678-B33A-41DE-80AF-0E939AD22447}" srcOrd="0" destOrd="0" presId="urn:microsoft.com/office/officeart/2005/8/layout/hProcess7#1"/>
    <dgm:cxn modelId="{66DC9724-07FC-487E-98F7-575EE09ED9C8}" srcId="{BFE054AA-3422-40FD-B50A-8BF66E5D866C}" destId="{2CBA606A-F687-4E0C-A62B-00E2DE6F0D7C}" srcOrd="0" destOrd="0" parTransId="{54C2DAA3-9388-4942-B1FA-E875D5DA6FA2}" sibTransId="{26BA7651-096E-459E-8C9C-99762158494A}"/>
    <dgm:cxn modelId="{6BF4F8AE-AD12-4397-8D26-1BD6B799AAC3}" type="presOf" srcId="{FA95A672-B97A-474B-9E59-3025009B7FBA}" destId="{88DBFCAA-6C06-4A7A-9254-D338694D1C92}" srcOrd="0" destOrd="0" presId="urn:microsoft.com/office/officeart/2005/8/layout/hProcess7#1"/>
    <dgm:cxn modelId="{B3B0ECE1-B937-4157-BB0B-362EDC6C8DF3}" type="presOf" srcId="{EA242376-CCEF-4D9D-80B5-98B8ABA314D1}" destId="{E29B1D6C-44EF-4A72-B462-E2D5D3AF18F3}" srcOrd="1" destOrd="0" presId="urn:microsoft.com/office/officeart/2005/8/layout/hProcess7#1"/>
    <dgm:cxn modelId="{F9C38676-39FF-40CB-A1CD-95F657207427}" type="presOf" srcId="{BFE054AA-3422-40FD-B50A-8BF66E5D866C}" destId="{C1237D8A-38E6-4EBA-A70E-7EE57649D23D}" srcOrd="0" destOrd="0" presId="urn:microsoft.com/office/officeart/2005/8/layout/hProcess7#1"/>
    <dgm:cxn modelId="{49DD1F7B-21D6-4B0F-8B24-905E5DBA3A4D}" type="presOf" srcId="{36ECA8BD-0492-4B50-B40C-37E03C22C5F8}" destId="{1ED28EA1-7AD7-401E-80C4-CC1C24B16407}" srcOrd="1" destOrd="0" presId="urn:microsoft.com/office/officeart/2005/8/layout/hProcess7#1"/>
    <dgm:cxn modelId="{185A3302-1B7A-41B4-92FE-DEF25C8942E5}" srcId="{FA95A672-B97A-474B-9E59-3025009B7FBA}" destId="{BFE054AA-3422-40FD-B50A-8BF66E5D866C}" srcOrd="2" destOrd="0" parTransId="{8F816172-0885-4645-9B23-4D25D93F63B4}" sibTransId="{2298C39B-C2F9-47B9-BFF3-31F3FC23B02F}"/>
    <dgm:cxn modelId="{8548C57A-5F35-401F-B32C-9834DCD3B36D}" srcId="{FA95A672-B97A-474B-9E59-3025009B7FBA}" destId="{36ECA8BD-0492-4B50-B40C-37E03C22C5F8}" srcOrd="1" destOrd="0" parTransId="{B54652E9-D123-4930-9F54-3C70985431E8}" sibTransId="{3057CA7A-B564-42DE-BE48-4AB30170C8CA}"/>
    <dgm:cxn modelId="{B3184909-D375-4A14-BFC7-8BB915815023}" type="presOf" srcId="{36ECA8BD-0492-4B50-B40C-37E03C22C5F8}" destId="{00F2FC37-6D66-4585-893D-82F684D5995A}" srcOrd="0" destOrd="0" presId="urn:microsoft.com/office/officeart/2005/8/layout/hProcess7#1"/>
    <dgm:cxn modelId="{91617A68-C027-4E7B-9690-DBA91B159D8B}" type="presOf" srcId="{7E3E4C42-2CAA-4EC3-A0FC-9051992AB131}" destId="{7C8CF08D-A884-4F5F-903E-7B92BD014EC4}" srcOrd="0" destOrd="0" presId="urn:microsoft.com/office/officeart/2005/8/layout/hProcess7#1"/>
    <dgm:cxn modelId="{E458EBD1-4A9C-4DD6-A7EE-F88C03C3E42F}" type="presParOf" srcId="{88DBFCAA-6C06-4A7A-9254-D338694D1C92}" destId="{1BE2E58A-9EE6-4F08-B6E2-31745E44D16F}" srcOrd="0" destOrd="0" presId="urn:microsoft.com/office/officeart/2005/8/layout/hProcess7#1"/>
    <dgm:cxn modelId="{2C092018-0676-4058-921F-9E092FBA82BB}" type="presParOf" srcId="{1BE2E58A-9EE6-4F08-B6E2-31745E44D16F}" destId="{003B6781-164A-425F-9B84-8510BCA916C7}" srcOrd="0" destOrd="0" presId="urn:microsoft.com/office/officeart/2005/8/layout/hProcess7#1"/>
    <dgm:cxn modelId="{33AB700B-7EF4-48D0-9F2F-0C776941A082}" type="presParOf" srcId="{1BE2E58A-9EE6-4F08-B6E2-31745E44D16F}" destId="{E29B1D6C-44EF-4A72-B462-E2D5D3AF18F3}" srcOrd="1" destOrd="0" presId="urn:microsoft.com/office/officeart/2005/8/layout/hProcess7#1"/>
    <dgm:cxn modelId="{0B3D30DD-6964-45F7-BBE0-1F7889AF1150}" type="presParOf" srcId="{1BE2E58A-9EE6-4F08-B6E2-31745E44D16F}" destId="{AB3AF678-B33A-41DE-80AF-0E939AD22447}" srcOrd="2" destOrd="0" presId="urn:microsoft.com/office/officeart/2005/8/layout/hProcess7#1"/>
    <dgm:cxn modelId="{2835A447-AB4C-4EA7-BF30-666DF33A22C5}" type="presParOf" srcId="{88DBFCAA-6C06-4A7A-9254-D338694D1C92}" destId="{E3A7053C-01F2-44FD-9EF8-A42D7A1ADAA4}" srcOrd="1" destOrd="0" presId="urn:microsoft.com/office/officeart/2005/8/layout/hProcess7#1"/>
    <dgm:cxn modelId="{AB8644AB-C52B-4B41-99C4-EE4B411D3D08}" type="presParOf" srcId="{88DBFCAA-6C06-4A7A-9254-D338694D1C92}" destId="{7967CB8C-846F-405E-B01C-561DC7113278}" srcOrd="2" destOrd="0" presId="urn:microsoft.com/office/officeart/2005/8/layout/hProcess7#1"/>
    <dgm:cxn modelId="{E2E96FF0-D56B-47DB-ACA3-3DFBEE1E9758}" type="presParOf" srcId="{7967CB8C-846F-405E-B01C-561DC7113278}" destId="{7A116163-371C-4D35-BB22-5BB757C0BF0C}" srcOrd="0" destOrd="0" presId="urn:microsoft.com/office/officeart/2005/8/layout/hProcess7#1"/>
    <dgm:cxn modelId="{19BA98F3-90A2-4A4F-977B-DDE5CBD40003}" type="presParOf" srcId="{7967CB8C-846F-405E-B01C-561DC7113278}" destId="{9C794583-6889-4DEE-9688-3FB4AC66367A}" srcOrd="1" destOrd="0" presId="urn:microsoft.com/office/officeart/2005/8/layout/hProcess7#1"/>
    <dgm:cxn modelId="{049083BE-4B5E-4E0D-94D4-E9DF95D32495}" type="presParOf" srcId="{7967CB8C-846F-405E-B01C-561DC7113278}" destId="{D6435FCE-182F-4D57-932A-6CDB4DA3FB15}" srcOrd="2" destOrd="0" presId="urn:microsoft.com/office/officeart/2005/8/layout/hProcess7#1"/>
    <dgm:cxn modelId="{79D6522E-3C73-4930-AE89-3231BF3A04EC}" type="presParOf" srcId="{88DBFCAA-6C06-4A7A-9254-D338694D1C92}" destId="{E04EA80B-DF51-4C48-A0AA-95482856B1AB}" srcOrd="3" destOrd="0" presId="urn:microsoft.com/office/officeart/2005/8/layout/hProcess7#1"/>
    <dgm:cxn modelId="{C75CFFA0-D451-4759-8345-D7F96FAC8575}" type="presParOf" srcId="{88DBFCAA-6C06-4A7A-9254-D338694D1C92}" destId="{2A162A6F-6DE5-49A9-921C-0C67BA265168}" srcOrd="4" destOrd="0" presId="urn:microsoft.com/office/officeart/2005/8/layout/hProcess7#1"/>
    <dgm:cxn modelId="{E7BBF9D4-E5B8-4A82-86BC-50E5276D1B4E}" type="presParOf" srcId="{2A162A6F-6DE5-49A9-921C-0C67BA265168}" destId="{00F2FC37-6D66-4585-893D-82F684D5995A}" srcOrd="0" destOrd="0" presId="urn:microsoft.com/office/officeart/2005/8/layout/hProcess7#1"/>
    <dgm:cxn modelId="{6515CA11-A51C-4D47-B64B-5EB49DA7E7B3}" type="presParOf" srcId="{2A162A6F-6DE5-49A9-921C-0C67BA265168}" destId="{1ED28EA1-7AD7-401E-80C4-CC1C24B16407}" srcOrd="1" destOrd="0" presId="urn:microsoft.com/office/officeart/2005/8/layout/hProcess7#1"/>
    <dgm:cxn modelId="{002D351D-AB12-40B9-A798-BE46CFFFE66B}" type="presParOf" srcId="{2A162A6F-6DE5-49A9-921C-0C67BA265168}" destId="{7C8CF08D-A884-4F5F-903E-7B92BD014EC4}" srcOrd="2" destOrd="0" presId="urn:microsoft.com/office/officeart/2005/8/layout/hProcess7#1"/>
    <dgm:cxn modelId="{DA40C272-CD79-44FB-A03A-D4D205A0F38F}" type="presParOf" srcId="{88DBFCAA-6C06-4A7A-9254-D338694D1C92}" destId="{E900CBE0-CE6A-40C8-A6C7-EAA0E42B5E49}" srcOrd="5" destOrd="0" presId="urn:microsoft.com/office/officeart/2005/8/layout/hProcess7#1"/>
    <dgm:cxn modelId="{CB922AFF-5A72-4878-B92E-AEE3A5500689}" type="presParOf" srcId="{88DBFCAA-6C06-4A7A-9254-D338694D1C92}" destId="{8F24E126-343B-4CD5-AE24-96FB4ED2044E}" srcOrd="6" destOrd="0" presId="urn:microsoft.com/office/officeart/2005/8/layout/hProcess7#1"/>
    <dgm:cxn modelId="{2288CA2C-9039-4FEF-A23D-3BBCF8C115F8}" type="presParOf" srcId="{8F24E126-343B-4CD5-AE24-96FB4ED2044E}" destId="{8A0800A9-8A5F-4BE2-9C39-C0D4D70E1571}" srcOrd="0" destOrd="0" presId="urn:microsoft.com/office/officeart/2005/8/layout/hProcess7#1"/>
    <dgm:cxn modelId="{15346EBE-19A7-4326-9428-5145F10C5A56}" type="presParOf" srcId="{8F24E126-343B-4CD5-AE24-96FB4ED2044E}" destId="{9EA72377-237C-411C-AC3F-D1A6640913F9}" srcOrd="1" destOrd="0" presId="urn:microsoft.com/office/officeart/2005/8/layout/hProcess7#1"/>
    <dgm:cxn modelId="{9909963C-1722-4683-B4C6-E0FD299D594F}" type="presParOf" srcId="{8F24E126-343B-4CD5-AE24-96FB4ED2044E}" destId="{53425497-AE2C-4444-BEB2-F11FFD688C2A}" srcOrd="2" destOrd="0" presId="urn:microsoft.com/office/officeart/2005/8/layout/hProcess7#1"/>
    <dgm:cxn modelId="{8AD2856E-05D8-4A84-BBCA-F593988E1044}" type="presParOf" srcId="{88DBFCAA-6C06-4A7A-9254-D338694D1C92}" destId="{164D9341-E502-4D44-8910-013AF69640BF}" srcOrd="7" destOrd="0" presId="urn:microsoft.com/office/officeart/2005/8/layout/hProcess7#1"/>
    <dgm:cxn modelId="{FC2BDF8B-AAB5-44A8-A0EE-BF6F780D57B1}" type="presParOf" srcId="{88DBFCAA-6C06-4A7A-9254-D338694D1C92}" destId="{5933F632-BACA-40DF-BEEA-697C59F2832D}" srcOrd="8" destOrd="0" presId="urn:microsoft.com/office/officeart/2005/8/layout/hProcess7#1"/>
    <dgm:cxn modelId="{8EFFD087-6BAD-44A1-B3A1-E4FF7550F181}" type="presParOf" srcId="{5933F632-BACA-40DF-BEEA-697C59F2832D}" destId="{C1237D8A-38E6-4EBA-A70E-7EE57649D23D}" srcOrd="0" destOrd="0" presId="urn:microsoft.com/office/officeart/2005/8/layout/hProcess7#1"/>
    <dgm:cxn modelId="{3652B18A-DA86-49A5-B19E-266EBDF6F8CF}" type="presParOf" srcId="{5933F632-BACA-40DF-BEEA-697C59F2832D}" destId="{FD8626C3-F17A-4601-8E8E-0D6CA3A35BF8}" srcOrd="1" destOrd="0" presId="urn:microsoft.com/office/officeart/2005/8/layout/hProcess7#1"/>
    <dgm:cxn modelId="{6A764CAE-E16E-4F4B-9166-3512D0F1FA1B}" type="presParOf" srcId="{5933F632-BACA-40DF-BEEA-697C59F2832D}" destId="{17851509-FB87-4652-AEE3-BD524BCC65C0}" srcOrd="2" destOrd="0" presId="urn:microsoft.com/office/officeart/2005/8/layout/hProcess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7AFD5C-D570-4E3B-8626-AC95FA78C9C8}">
      <dsp:nvSpPr>
        <dsp:cNvPr id="0" name=""/>
        <dsp:cNvSpPr/>
      </dsp:nvSpPr>
      <dsp:spPr>
        <a:xfrm>
          <a:off x="4492010" y="3241657"/>
          <a:ext cx="401459" cy="1231141"/>
        </a:xfrm>
        <a:custGeom>
          <a:avLst/>
          <a:gdLst/>
          <a:ahLst/>
          <a:cxnLst/>
          <a:rect l="0" t="0" r="0" b="0"/>
          <a:pathLst>
            <a:path>
              <a:moveTo>
                <a:pt x="0" y="0"/>
              </a:moveTo>
              <a:lnTo>
                <a:pt x="0" y="1231141"/>
              </a:lnTo>
              <a:lnTo>
                <a:pt x="401459" y="123114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AC96384-FB83-46FB-8334-F8C4807D088B}">
      <dsp:nvSpPr>
        <dsp:cNvPr id="0" name=""/>
        <dsp:cNvSpPr/>
      </dsp:nvSpPr>
      <dsp:spPr>
        <a:xfrm>
          <a:off x="3943350" y="1341416"/>
          <a:ext cx="1619218" cy="562042"/>
        </a:xfrm>
        <a:custGeom>
          <a:avLst/>
          <a:gdLst/>
          <a:ahLst/>
          <a:cxnLst/>
          <a:rect l="0" t="0" r="0" b="0"/>
          <a:pathLst>
            <a:path>
              <a:moveTo>
                <a:pt x="0" y="0"/>
              </a:moveTo>
              <a:lnTo>
                <a:pt x="0" y="281021"/>
              </a:lnTo>
              <a:lnTo>
                <a:pt x="1619218" y="281021"/>
              </a:lnTo>
              <a:lnTo>
                <a:pt x="1619218" y="56204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DDC53FC-FB56-4B66-8433-4F2ACA25DC5C}">
      <dsp:nvSpPr>
        <dsp:cNvPr id="0" name=""/>
        <dsp:cNvSpPr/>
      </dsp:nvSpPr>
      <dsp:spPr>
        <a:xfrm>
          <a:off x="2324131" y="1341416"/>
          <a:ext cx="1619218" cy="562042"/>
        </a:xfrm>
        <a:custGeom>
          <a:avLst/>
          <a:gdLst/>
          <a:ahLst/>
          <a:cxnLst/>
          <a:rect l="0" t="0" r="0" b="0"/>
          <a:pathLst>
            <a:path>
              <a:moveTo>
                <a:pt x="1619218" y="0"/>
              </a:moveTo>
              <a:lnTo>
                <a:pt x="1619218" y="281021"/>
              </a:lnTo>
              <a:lnTo>
                <a:pt x="0" y="281021"/>
              </a:lnTo>
              <a:lnTo>
                <a:pt x="0" y="56204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F895BE-D230-4EF4-B89E-544CBC19D007}">
      <dsp:nvSpPr>
        <dsp:cNvPr id="0" name=""/>
        <dsp:cNvSpPr/>
      </dsp:nvSpPr>
      <dsp:spPr>
        <a:xfrm>
          <a:off x="204761" y="3219"/>
          <a:ext cx="7477177" cy="133819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Addiction treatment system in Vietnam in 2008</a:t>
          </a:r>
          <a:endParaRPr lang="en-US" sz="3600" kern="1200" dirty="0"/>
        </a:p>
      </dsp:txBody>
      <dsp:txXfrm>
        <a:off x="204761" y="3219"/>
        <a:ext cx="7477177" cy="1338197"/>
      </dsp:txXfrm>
    </dsp:sp>
    <dsp:sp modelId="{CF1C3E2F-57CE-4F9E-8473-6220B344ADEA}">
      <dsp:nvSpPr>
        <dsp:cNvPr id="0" name=""/>
        <dsp:cNvSpPr/>
      </dsp:nvSpPr>
      <dsp:spPr>
        <a:xfrm>
          <a:off x="985933" y="1903459"/>
          <a:ext cx="2676394" cy="133819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Mandatory rehab centers</a:t>
          </a:r>
          <a:endParaRPr lang="en-US" sz="3600" kern="1200" dirty="0"/>
        </a:p>
      </dsp:txBody>
      <dsp:txXfrm>
        <a:off x="985933" y="1903459"/>
        <a:ext cx="2676394" cy="1338197"/>
      </dsp:txXfrm>
    </dsp:sp>
    <dsp:sp modelId="{31619855-789D-40B9-AA1B-6F25D768FCBC}">
      <dsp:nvSpPr>
        <dsp:cNvPr id="0" name=""/>
        <dsp:cNvSpPr/>
      </dsp:nvSpPr>
      <dsp:spPr>
        <a:xfrm>
          <a:off x="4224371" y="1903459"/>
          <a:ext cx="2676394" cy="133819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Detoxification</a:t>
          </a:r>
          <a:endParaRPr lang="en-US" sz="3600" kern="1200" dirty="0"/>
        </a:p>
      </dsp:txBody>
      <dsp:txXfrm>
        <a:off x="4224371" y="1903459"/>
        <a:ext cx="2676394" cy="1338197"/>
      </dsp:txXfrm>
    </dsp:sp>
    <dsp:sp modelId="{85D23608-8FF1-4CB2-9AED-A635D9ADF550}">
      <dsp:nvSpPr>
        <dsp:cNvPr id="0" name=""/>
        <dsp:cNvSpPr/>
      </dsp:nvSpPr>
      <dsp:spPr>
        <a:xfrm>
          <a:off x="4893470" y="3803700"/>
          <a:ext cx="2676394" cy="133819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Psychiatric Hospitals</a:t>
          </a:r>
          <a:endParaRPr lang="en-US" sz="3600" kern="1200" dirty="0"/>
        </a:p>
      </dsp:txBody>
      <dsp:txXfrm>
        <a:off x="4893470" y="3803700"/>
        <a:ext cx="2676394" cy="13381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B9830C-D188-4958-87D9-F31C30ECFC42}">
      <dsp:nvSpPr>
        <dsp:cNvPr id="0" name=""/>
        <dsp:cNvSpPr/>
      </dsp:nvSpPr>
      <dsp:spPr>
        <a:xfrm>
          <a:off x="6805125" y="3406893"/>
          <a:ext cx="203518" cy="624122"/>
        </a:xfrm>
        <a:custGeom>
          <a:avLst/>
          <a:gdLst/>
          <a:ahLst/>
          <a:cxnLst/>
          <a:rect l="0" t="0" r="0" b="0"/>
          <a:pathLst>
            <a:path>
              <a:moveTo>
                <a:pt x="0" y="0"/>
              </a:moveTo>
              <a:lnTo>
                <a:pt x="0" y="624122"/>
              </a:lnTo>
              <a:lnTo>
                <a:pt x="203518" y="62412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F2F2840-69D7-43B8-832C-4A277184A031}">
      <dsp:nvSpPr>
        <dsp:cNvPr id="0" name=""/>
        <dsp:cNvSpPr/>
      </dsp:nvSpPr>
      <dsp:spPr>
        <a:xfrm>
          <a:off x="3924589" y="1388916"/>
          <a:ext cx="3423251" cy="1169875"/>
        </a:xfrm>
        <a:custGeom>
          <a:avLst/>
          <a:gdLst/>
          <a:ahLst/>
          <a:cxnLst/>
          <a:rect l="0" t="0" r="0" b="0"/>
          <a:pathLst>
            <a:path>
              <a:moveTo>
                <a:pt x="0" y="0"/>
              </a:moveTo>
              <a:lnTo>
                <a:pt x="0" y="1027412"/>
              </a:lnTo>
              <a:lnTo>
                <a:pt x="3423251" y="1027412"/>
              </a:lnTo>
              <a:lnTo>
                <a:pt x="3423251" y="116987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1C89861-2E53-42BD-B4F5-16E804EE84E6}">
      <dsp:nvSpPr>
        <dsp:cNvPr id="0" name=""/>
        <dsp:cNvSpPr/>
      </dsp:nvSpPr>
      <dsp:spPr>
        <a:xfrm>
          <a:off x="5163411" y="3475737"/>
          <a:ext cx="203518" cy="624122"/>
        </a:xfrm>
        <a:custGeom>
          <a:avLst/>
          <a:gdLst/>
          <a:ahLst/>
          <a:cxnLst/>
          <a:rect l="0" t="0" r="0" b="0"/>
          <a:pathLst>
            <a:path>
              <a:moveTo>
                <a:pt x="0" y="0"/>
              </a:moveTo>
              <a:lnTo>
                <a:pt x="0" y="624122"/>
              </a:lnTo>
              <a:lnTo>
                <a:pt x="203518" y="62412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FC66B75-C098-4A80-A6E0-E291E663AFFF}">
      <dsp:nvSpPr>
        <dsp:cNvPr id="0" name=""/>
        <dsp:cNvSpPr/>
      </dsp:nvSpPr>
      <dsp:spPr>
        <a:xfrm>
          <a:off x="3924589" y="1388916"/>
          <a:ext cx="1781537" cy="1169875"/>
        </a:xfrm>
        <a:custGeom>
          <a:avLst/>
          <a:gdLst/>
          <a:ahLst/>
          <a:cxnLst/>
          <a:rect l="0" t="0" r="0" b="0"/>
          <a:pathLst>
            <a:path>
              <a:moveTo>
                <a:pt x="0" y="0"/>
              </a:moveTo>
              <a:lnTo>
                <a:pt x="0" y="1027412"/>
              </a:lnTo>
              <a:lnTo>
                <a:pt x="1781537" y="1027412"/>
              </a:lnTo>
              <a:lnTo>
                <a:pt x="1781537" y="116987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5B51CBF-C4ED-463D-BB19-F6E710710CE9}">
      <dsp:nvSpPr>
        <dsp:cNvPr id="0" name=""/>
        <dsp:cNvSpPr/>
      </dsp:nvSpPr>
      <dsp:spPr>
        <a:xfrm>
          <a:off x="3924589" y="1388916"/>
          <a:ext cx="139823" cy="1169875"/>
        </a:xfrm>
        <a:custGeom>
          <a:avLst/>
          <a:gdLst/>
          <a:ahLst/>
          <a:cxnLst/>
          <a:rect l="0" t="0" r="0" b="0"/>
          <a:pathLst>
            <a:path>
              <a:moveTo>
                <a:pt x="0" y="0"/>
              </a:moveTo>
              <a:lnTo>
                <a:pt x="0" y="1027412"/>
              </a:lnTo>
              <a:lnTo>
                <a:pt x="139823" y="1027412"/>
              </a:lnTo>
              <a:lnTo>
                <a:pt x="139823" y="116987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C50CC84-07E6-4E58-9B56-C98BDD075EB7}">
      <dsp:nvSpPr>
        <dsp:cNvPr id="0" name=""/>
        <dsp:cNvSpPr/>
      </dsp:nvSpPr>
      <dsp:spPr>
        <a:xfrm>
          <a:off x="2375056" y="1388916"/>
          <a:ext cx="1549533" cy="1169875"/>
        </a:xfrm>
        <a:custGeom>
          <a:avLst/>
          <a:gdLst/>
          <a:ahLst/>
          <a:cxnLst/>
          <a:rect l="0" t="0" r="0" b="0"/>
          <a:pathLst>
            <a:path>
              <a:moveTo>
                <a:pt x="1549533" y="0"/>
              </a:moveTo>
              <a:lnTo>
                <a:pt x="1549533" y="1027412"/>
              </a:lnTo>
              <a:lnTo>
                <a:pt x="0" y="1027412"/>
              </a:lnTo>
              <a:lnTo>
                <a:pt x="0" y="116987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0D84B6C-FDD9-441E-9D0B-872F3AE85EBC}">
      <dsp:nvSpPr>
        <dsp:cNvPr id="0" name=""/>
        <dsp:cNvSpPr/>
      </dsp:nvSpPr>
      <dsp:spPr>
        <a:xfrm>
          <a:off x="142983" y="3487127"/>
          <a:ext cx="203518" cy="624122"/>
        </a:xfrm>
        <a:custGeom>
          <a:avLst/>
          <a:gdLst/>
          <a:ahLst/>
          <a:cxnLst/>
          <a:rect l="0" t="0" r="0" b="0"/>
          <a:pathLst>
            <a:path>
              <a:moveTo>
                <a:pt x="0" y="0"/>
              </a:moveTo>
              <a:lnTo>
                <a:pt x="0" y="624122"/>
              </a:lnTo>
              <a:lnTo>
                <a:pt x="203518" y="62412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52014C-698E-4CBD-973D-268AD498E12F}">
      <dsp:nvSpPr>
        <dsp:cNvPr id="0" name=""/>
        <dsp:cNvSpPr/>
      </dsp:nvSpPr>
      <dsp:spPr>
        <a:xfrm>
          <a:off x="685699" y="1388916"/>
          <a:ext cx="3238890" cy="1169875"/>
        </a:xfrm>
        <a:custGeom>
          <a:avLst/>
          <a:gdLst/>
          <a:ahLst/>
          <a:cxnLst/>
          <a:rect l="0" t="0" r="0" b="0"/>
          <a:pathLst>
            <a:path>
              <a:moveTo>
                <a:pt x="3238890" y="0"/>
              </a:moveTo>
              <a:lnTo>
                <a:pt x="3238890" y="1027412"/>
              </a:lnTo>
              <a:lnTo>
                <a:pt x="0" y="1027412"/>
              </a:lnTo>
              <a:lnTo>
                <a:pt x="0" y="116987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15DD08F-74A0-40D6-B275-F96A3A24D843}">
      <dsp:nvSpPr>
        <dsp:cNvPr id="0" name=""/>
        <dsp:cNvSpPr/>
      </dsp:nvSpPr>
      <dsp:spPr>
        <a:xfrm>
          <a:off x="944506" y="0"/>
          <a:ext cx="5960166" cy="13889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Addiction treatment system in Vietnam 2016</a:t>
          </a:r>
          <a:endParaRPr lang="en-US" sz="3600" kern="1200" dirty="0"/>
        </a:p>
      </dsp:txBody>
      <dsp:txXfrm>
        <a:off x="944506" y="0"/>
        <a:ext cx="5960166" cy="1388916"/>
      </dsp:txXfrm>
    </dsp:sp>
    <dsp:sp modelId="{03BE4B82-5E7B-4E15-8C06-2E9FE75AABD9}">
      <dsp:nvSpPr>
        <dsp:cNvPr id="0" name=""/>
        <dsp:cNvSpPr/>
      </dsp:nvSpPr>
      <dsp:spPr>
        <a:xfrm>
          <a:off x="7305" y="2558792"/>
          <a:ext cx="1356788" cy="92833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Drug courts</a:t>
          </a:r>
          <a:endParaRPr lang="en-US" sz="1700" kern="1200" dirty="0"/>
        </a:p>
      </dsp:txBody>
      <dsp:txXfrm>
        <a:off x="7305" y="2558792"/>
        <a:ext cx="1356788" cy="928334"/>
      </dsp:txXfrm>
    </dsp:sp>
    <dsp:sp modelId="{9F55EF74-7A14-416F-B83A-31259CE7A130}">
      <dsp:nvSpPr>
        <dsp:cNvPr id="0" name=""/>
        <dsp:cNvSpPr/>
      </dsp:nvSpPr>
      <dsp:spPr>
        <a:xfrm>
          <a:off x="346502" y="3772052"/>
          <a:ext cx="1356788" cy="6783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Courts</a:t>
          </a:r>
          <a:endParaRPr lang="en-US" sz="1700" kern="1200" dirty="0"/>
        </a:p>
      </dsp:txBody>
      <dsp:txXfrm>
        <a:off x="346502" y="3772052"/>
        <a:ext cx="1356788" cy="678394"/>
      </dsp:txXfrm>
    </dsp:sp>
    <dsp:sp modelId="{06B26F9F-EB95-47E6-98E2-37E11FC9F1E1}">
      <dsp:nvSpPr>
        <dsp:cNvPr id="0" name=""/>
        <dsp:cNvSpPr/>
      </dsp:nvSpPr>
      <dsp:spPr>
        <a:xfrm>
          <a:off x="1649018" y="2558792"/>
          <a:ext cx="1452075" cy="100083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Multifunctional Center (mandatory, voluntary)</a:t>
          </a:r>
          <a:endParaRPr lang="en-US" sz="1700" kern="1200" dirty="0"/>
        </a:p>
      </dsp:txBody>
      <dsp:txXfrm>
        <a:off x="1649018" y="2558792"/>
        <a:ext cx="1452075" cy="1000834"/>
      </dsp:txXfrm>
    </dsp:sp>
    <dsp:sp modelId="{C79507A0-567E-4386-B0FC-47D4BC0B45EB}">
      <dsp:nvSpPr>
        <dsp:cNvPr id="0" name=""/>
        <dsp:cNvSpPr/>
      </dsp:nvSpPr>
      <dsp:spPr>
        <a:xfrm>
          <a:off x="3386019" y="2558792"/>
          <a:ext cx="1356788" cy="101761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Voluntary rehab centers</a:t>
          </a:r>
          <a:endParaRPr lang="en-US" sz="1700" kern="1200" dirty="0"/>
        </a:p>
      </dsp:txBody>
      <dsp:txXfrm>
        <a:off x="3386019" y="2558792"/>
        <a:ext cx="1356788" cy="1017611"/>
      </dsp:txXfrm>
    </dsp:sp>
    <dsp:sp modelId="{8054C2E6-9A36-4273-8003-7865A40E4C00}">
      <dsp:nvSpPr>
        <dsp:cNvPr id="0" name=""/>
        <dsp:cNvSpPr/>
      </dsp:nvSpPr>
      <dsp:spPr>
        <a:xfrm>
          <a:off x="5027733" y="2558792"/>
          <a:ext cx="1356788" cy="91694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MAT</a:t>
          </a:r>
          <a:endParaRPr lang="en-US" sz="1700" kern="1200" dirty="0"/>
        </a:p>
      </dsp:txBody>
      <dsp:txXfrm>
        <a:off x="5027733" y="2558792"/>
        <a:ext cx="1356788" cy="916944"/>
      </dsp:txXfrm>
    </dsp:sp>
    <dsp:sp modelId="{2003F24D-D38F-4F84-A092-98CF2BB15194}">
      <dsp:nvSpPr>
        <dsp:cNvPr id="0" name=""/>
        <dsp:cNvSpPr/>
      </dsp:nvSpPr>
      <dsp:spPr>
        <a:xfrm>
          <a:off x="5366930" y="3760662"/>
          <a:ext cx="1356788" cy="6783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MMT Clinics</a:t>
          </a:r>
          <a:endParaRPr lang="en-US" sz="1700" kern="1200" dirty="0"/>
        </a:p>
      </dsp:txBody>
      <dsp:txXfrm>
        <a:off x="5366930" y="3760662"/>
        <a:ext cx="1356788" cy="678394"/>
      </dsp:txXfrm>
    </dsp:sp>
    <dsp:sp modelId="{4F3A5833-63F1-42DB-AFA3-5349C92719B0}">
      <dsp:nvSpPr>
        <dsp:cNvPr id="0" name=""/>
        <dsp:cNvSpPr/>
      </dsp:nvSpPr>
      <dsp:spPr>
        <a:xfrm>
          <a:off x="6669446" y="2558792"/>
          <a:ext cx="1356788" cy="84810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Detoxification</a:t>
          </a:r>
          <a:endParaRPr lang="en-US" sz="1700" kern="1200" dirty="0"/>
        </a:p>
      </dsp:txBody>
      <dsp:txXfrm>
        <a:off x="6669446" y="2558792"/>
        <a:ext cx="1356788" cy="848101"/>
      </dsp:txXfrm>
    </dsp:sp>
    <dsp:sp modelId="{E9E247ED-033E-43ED-8D7C-3646B1D3124E}">
      <dsp:nvSpPr>
        <dsp:cNvPr id="0" name=""/>
        <dsp:cNvSpPr/>
      </dsp:nvSpPr>
      <dsp:spPr>
        <a:xfrm>
          <a:off x="7008643" y="3691819"/>
          <a:ext cx="1356788" cy="6783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Psychiatric Hospitals</a:t>
          </a:r>
          <a:endParaRPr lang="en-US" sz="1700" kern="1200" dirty="0"/>
        </a:p>
      </dsp:txBody>
      <dsp:txXfrm>
        <a:off x="7008643" y="3691819"/>
        <a:ext cx="1356788" cy="67839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02E5F-F01A-9B40-A90F-2E04442C5770}">
      <dsp:nvSpPr>
        <dsp:cNvPr id="0" name=""/>
        <dsp:cNvSpPr/>
      </dsp:nvSpPr>
      <dsp:spPr>
        <a:xfrm>
          <a:off x="4401954" y="2474654"/>
          <a:ext cx="3553030" cy="948488"/>
        </a:xfrm>
        <a:custGeom>
          <a:avLst/>
          <a:gdLst/>
          <a:ahLst/>
          <a:cxnLst/>
          <a:rect l="0" t="0" r="0" b="0"/>
          <a:pathLst>
            <a:path>
              <a:moveTo>
                <a:pt x="0" y="0"/>
              </a:moveTo>
              <a:lnTo>
                <a:pt x="0" y="792001"/>
              </a:lnTo>
              <a:lnTo>
                <a:pt x="3553030" y="792001"/>
              </a:lnTo>
              <a:lnTo>
                <a:pt x="3553030" y="948488"/>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E362DA3F-AF1E-3B42-9EAA-E80663042413}">
      <dsp:nvSpPr>
        <dsp:cNvPr id="0" name=""/>
        <dsp:cNvSpPr/>
      </dsp:nvSpPr>
      <dsp:spPr>
        <a:xfrm>
          <a:off x="4401954" y="2474654"/>
          <a:ext cx="1280361" cy="948488"/>
        </a:xfrm>
        <a:custGeom>
          <a:avLst/>
          <a:gdLst/>
          <a:ahLst/>
          <a:cxnLst/>
          <a:rect l="0" t="0" r="0" b="0"/>
          <a:pathLst>
            <a:path>
              <a:moveTo>
                <a:pt x="0" y="0"/>
              </a:moveTo>
              <a:lnTo>
                <a:pt x="0" y="792001"/>
              </a:lnTo>
              <a:lnTo>
                <a:pt x="1280361" y="792001"/>
              </a:lnTo>
              <a:lnTo>
                <a:pt x="1280361" y="948488"/>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5D07AD5-97FE-0549-8B59-415B76832173}">
      <dsp:nvSpPr>
        <dsp:cNvPr id="0" name=""/>
        <dsp:cNvSpPr/>
      </dsp:nvSpPr>
      <dsp:spPr>
        <a:xfrm>
          <a:off x="3409647" y="2474654"/>
          <a:ext cx="992307" cy="948488"/>
        </a:xfrm>
        <a:custGeom>
          <a:avLst/>
          <a:gdLst/>
          <a:ahLst/>
          <a:cxnLst/>
          <a:rect l="0" t="0" r="0" b="0"/>
          <a:pathLst>
            <a:path>
              <a:moveTo>
                <a:pt x="992307" y="0"/>
              </a:moveTo>
              <a:lnTo>
                <a:pt x="992307" y="792001"/>
              </a:lnTo>
              <a:lnTo>
                <a:pt x="0" y="792001"/>
              </a:lnTo>
              <a:lnTo>
                <a:pt x="0" y="948488"/>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FEDC88F5-45F7-B748-B58A-4F80CE73F427}">
      <dsp:nvSpPr>
        <dsp:cNvPr id="0" name=""/>
        <dsp:cNvSpPr/>
      </dsp:nvSpPr>
      <dsp:spPr>
        <a:xfrm>
          <a:off x="1096985" y="2474654"/>
          <a:ext cx="3304968" cy="948488"/>
        </a:xfrm>
        <a:custGeom>
          <a:avLst/>
          <a:gdLst/>
          <a:ahLst/>
          <a:cxnLst/>
          <a:rect l="0" t="0" r="0" b="0"/>
          <a:pathLst>
            <a:path>
              <a:moveTo>
                <a:pt x="3304968" y="0"/>
              </a:moveTo>
              <a:lnTo>
                <a:pt x="3304968" y="792001"/>
              </a:lnTo>
              <a:lnTo>
                <a:pt x="0" y="792001"/>
              </a:lnTo>
              <a:lnTo>
                <a:pt x="0" y="948488"/>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52F7A245-A7B9-FC4A-A1EE-C5111E8B80A1}">
      <dsp:nvSpPr>
        <dsp:cNvPr id="0" name=""/>
        <dsp:cNvSpPr/>
      </dsp:nvSpPr>
      <dsp:spPr>
        <a:xfrm>
          <a:off x="1896430" y="812289"/>
          <a:ext cx="5011047" cy="1662365"/>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69348E99-F059-0247-9030-ECA7EEBA27DD}">
      <dsp:nvSpPr>
        <dsp:cNvPr id="0" name=""/>
        <dsp:cNvSpPr/>
      </dsp:nvSpPr>
      <dsp:spPr>
        <a:xfrm>
          <a:off x="2084121" y="990595"/>
          <a:ext cx="5011047" cy="1662365"/>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PUBLIC REHAB CENTERS IN VIETNAM </a:t>
          </a:r>
          <a:r>
            <a:rPr lang="en-US" sz="2000" b="1" kern="1200" dirty="0"/>
            <a:t>(110)</a:t>
          </a:r>
        </a:p>
      </dsp:txBody>
      <dsp:txXfrm>
        <a:off x="2132810" y="1039284"/>
        <a:ext cx="4913669" cy="1564987"/>
      </dsp:txXfrm>
    </dsp:sp>
    <dsp:sp modelId="{D6EE21BC-9251-5044-865E-B24EC2BD37AF}">
      <dsp:nvSpPr>
        <dsp:cNvPr id="0" name=""/>
        <dsp:cNvSpPr/>
      </dsp:nvSpPr>
      <dsp:spPr>
        <a:xfrm>
          <a:off x="4315" y="3423143"/>
          <a:ext cx="2185341" cy="107265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5E829ED3-1F25-F04A-B5D9-8E13827A30DA}">
      <dsp:nvSpPr>
        <dsp:cNvPr id="0" name=""/>
        <dsp:cNvSpPr/>
      </dsp:nvSpPr>
      <dsp:spPr>
        <a:xfrm>
          <a:off x="192006" y="3601449"/>
          <a:ext cx="2185341" cy="1072653"/>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GENERAL REHAB CENTERS (75</a:t>
          </a:r>
          <a:r>
            <a:rPr lang="en-US" sz="2000" kern="1200" dirty="0"/>
            <a:t>)</a:t>
          </a:r>
          <a:endParaRPr lang="en-US" sz="1800" b="1" kern="1200" dirty="0"/>
        </a:p>
      </dsp:txBody>
      <dsp:txXfrm>
        <a:off x="223423" y="3632866"/>
        <a:ext cx="2122507" cy="1009819"/>
      </dsp:txXfrm>
    </dsp:sp>
    <dsp:sp modelId="{AFB0625D-E15E-EE4E-BB61-3D13030EC000}">
      <dsp:nvSpPr>
        <dsp:cNvPr id="0" name=""/>
        <dsp:cNvSpPr/>
      </dsp:nvSpPr>
      <dsp:spPr>
        <a:xfrm>
          <a:off x="2565038" y="3423143"/>
          <a:ext cx="1689217" cy="107265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CE25FDE6-83EE-B844-9E9F-5411897866E2}">
      <dsp:nvSpPr>
        <dsp:cNvPr id="0" name=""/>
        <dsp:cNvSpPr/>
      </dsp:nvSpPr>
      <dsp:spPr>
        <a:xfrm>
          <a:off x="2752728" y="3601449"/>
          <a:ext cx="1689217" cy="1072653"/>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VOLUNTARY REHAB CENTERS (24</a:t>
          </a:r>
          <a:r>
            <a:rPr lang="en-US" sz="1800" b="1" kern="1200" dirty="0"/>
            <a:t>)</a:t>
          </a:r>
        </a:p>
      </dsp:txBody>
      <dsp:txXfrm>
        <a:off x="2784145" y="3632866"/>
        <a:ext cx="1626383" cy="1009819"/>
      </dsp:txXfrm>
    </dsp:sp>
    <dsp:sp modelId="{A8707232-AF94-914E-A3D8-BC1744CCF1D8}">
      <dsp:nvSpPr>
        <dsp:cNvPr id="0" name=""/>
        <dsp:cNvSpPr/>
      </dsp:nvSpPr>
      <dsp:spPr>
        <a:xfrm>
          <a:off x="4629637" y="3423143"/>
          <a:ext cx="2105356" cy="107265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C73FFF47-B7A1-4A43-87CB-0572FC9B7A27}">
      <dsp:nvSpPr>
        <dsp:cNvPr id="0" name=""/>
        <dsp:cNvSpPr/>
      </dsp:nvSpPr>
      <dsp:spPr>
        <a:xfrm>
          <a:off x="4817328" y="3601449"/>
          <a:ext cx="2105356" cy="1072653"/>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800" b="1" kern="1200" dirty="0" smtClean="0"/>
            <a:t>MANDATORY REHAB CENTERS (5</a:t>
          </a:r>
          <a:r>
            <a:rPr lang="en-US" sz="1800" b="1" kern="1200" dirty="0"/>
            <a:t>)</a:t>
          </a:r>
        </a:p>
        <a:p>
          <a:pPr lvl="0" algn="ctr" defTabSz="977900">
            <a:lnSpc>
              <a:spcPct val="90000"/>
            </a:lnSpc>
            <a:spcBef>
              <a:spcPct val="0"/>
            </a:spcBef>
            <a:spcAft>
              <a:spcPct val="35000"/>
            </a:spcAft>
          </a:pPr>
          <a:endParaRPr lang="en-US" sz="1800" b="1" kern="1200" dirty="0"/>
        </a:p>
      </dsp:txBody>
      <dsp:txXfrm>
        <a:off x="4848745" y="3632866"/>
        <a:ext cx="2042522" cy="1009819"/>
      </dsp:txXfrm>
    </dsp:sp>
    <dsp:sp modelId="{00F200BD-382D-5543-9319-BAA22747F9EF}">
      <dsp:nvSpPr>
        <dsp:cNvPr id="0" name=""/>
        <dsp:cNvSpPr/>
      </dsp:nvSpPr>
      <dsp:spPr>
        <a:xfrm>
          <a:off x="7110376" y="3423143"/>
          <a:ext cx="1689217" cy="107265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ED1D787D-2EBF-AE4B-B66E-B1C7DC14EC86}">
      <dsp:nvSpPr>
        <dsp:cNvPr id="0" name=""/>
        <dsp:cNvSpPr/>
      </dsp:nvSpPr>
      <dsp:spPr>
        <a:xfrm>
          <a:off x="7298066" y="3601449"/>
          <a:ext cx="1689217" cy="1072653"/>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SOCIAL ACCEPTANCE CENTERS (6</a:t>
          </a:r>
          <a:r>
            <a:rPr lang="en-US" sz="1800" b="1" kern="1200" dirty="0"/>
            <a:t>)</a:t>
          </a:r>
        </a:p>
      </dsp:txBody>
      <dsp:txXfrm>
        <a:off x="7329483" y="3632866"/>
        <a:ext cx="1626383" cy="100981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58CAB1-0354-4A58-B961-F24665612A68}">
      <dsp:nvSpPr>
        <dsp:cNvPr id="0" name=""/>
        <dsp:cNvSpPr/>
      </dsp:nvSpPr>
      <dsp:spPr>
        <a:xfrm>
          <a:off x="2520230" y="1292"/>
          <a:ext cx="2768059" cy="13840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a:t>UCLA-ISAP</a:t>
          </a:r>
        </a:p>
      </dsp:txBody>
      <dsp:txXfrm>
        <a:off x="2560767" y="41829"/>
        <a:ext cx="2686985" cy="1302955"/>
      </dsp:txXfrm>
    </dsp:sp>
    <dsp:sp modelId="{5970087C-8780-4ABA-B304-587970682DE0}">
      <dsp:nvSpPr>
        <dsp:cNvPr id="0" name=""/>
        <dsp:cNvSpPr/>
      </dsp:nvSpPr>
      <dsp:spPr>
        <a:xfrm rot="3600000">
          <a:off x="4326081" y="2429688"/>
          <a:ext cx="1441032" cy="484410"/>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dirty="0"/>
        </a:p>
      </dsp:txBody>
      <dsp:txXfrm>
        <a:off x="4471404" y="2526570"/>
        <a:ext cx="1150386" cy="290646"/>
      </dsp:txXfrm>
    </dsp:sp>
    <dsp:sp modelId="{EC9784E3-972A-454F-9A02-C53F5B3C09CA}">
      <dsp:nvSpPr>
        <dsp:cNvPr id="0" name=""/>
        <dsp:cNvSpPr/>
      </dsp:nvSpPr>
      <dsp:spPr>
        <a:xfrm>
          <a:off x="4804905" y="3958465"/>
          <a:ext cx="2768059" cy="13840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a:t>N-VHATTC </a:t>
          </a:r>
        </a:p>
        <a:p>
          <a:pPr lvl="0" algn="ctr" defTabSz="1377950">
            <a:lnSpc>
              <a:spcPct val="90000"/>
            </a:lnSpc>
            <a:spcBef>
              <a:spcPct val="0"/>
            </a:spcBef>
            <a:spcAft>
              <a:spcPct val="35000"/>
            </a:spcAft>
          </a:pPr>
          <a:r>
            <a:rPr lang="en-US" sz="3100" kern="1200" dirty="0"/>
            <a:t>HMU &amp; ULSA</a:t>
          </a:r>
        </a:p>
      </dsp:txBody>
      <dsp:txXfrm>
        <a:off x="4845442" y="3999002"/>
        <a:ext cx="2686985" cy="1302955"/>
      </dsp:txXfrm>
    </dsp:sp>
    <dsp:sp modelId="{1FCA5490-6138-469B-BFF7-A14EC12DDE4E}">
      <dsp:nvSpPr>
        <dsp:cNvPr id="0" name=""/>
        <dsp:cNvSpPr/>
      </dsp:nvSpPr>
      <dsp:spPr>
        <a:xfrm rot="10800000">
          <a:off x="3183744" y="4408274"/>
          <a:ext cx="1441032" cy="484410"/>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dirty="0"/>
        </a:p>
      </dsp:txBody>
      <dsp:txXfrm rot="10800000">
        <a:off x="3329067" y="4505156"/>
        <a:ext cx="1150386" cy="290646"/>
      </dsp:txXfrm>
    </dsp:sp>
    <dsp:sp modelId="{2C05D7DF-1F88-4AB4-86BE-B36FF324E30C}">
      <dsp:nvSpPr>
        <dsp:cNvPr id="0" name=""/>
        <dsp:cNvSpPr/>
      </dsp:nvSpPr>
      <dsp:spPr>
        <a:xfrm>
          <a:off x="235555" y="3958465"/>
          <a:ext cx="2768059" cy="13840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a:t>S-VHATTC</a:t>
          </a:r>
        </a:p>
        <a:p>
          <a:pPr lvl="0" algn="ctr" defTabSz="1377950">
            <a:lnSpc>
              <a:spcPct val="90000"/>
            </a:lnSpc>
            <a:spcBef>
              <a:spcPct val="0"/>
            </a:spcBef>
            <a:spcAft>
              <a:spcPct val="35000"/>
            </a:spcAft>
          </a:pPr>
          <a:r>
            <a:rPr lang="en-US" sz="3100" kern="1200" dirty="0"/>
            <a:t>UMP &amp; ULSA</a:t>
          </a:r>
        </a:p>
      </dsp:txBody>
      <dsp:txXfrm>
        <a:off x="276092" y="3999002"/>
        <a:ext cx="2686985" cy="1302955"/>
      </dsp:txXfrm>
    </dsp:sp>
    <dsp:sp modelId="{4D2219BF-8A9F-4206-A5DD-55577FD29BFA}">
      <dsp:nvSpPr>
        <dsp:cNvPr id="0" name=""/>
        <dsp:cNvSpPr/>
      </dsp:nvSpPr>
      <dsp:spPr>
        <a:xfrm rot="18000000">
          <a:off x="2041406" y="2429688"/>
          <a:ext cx="1441032" cy="484410"/>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dirty="0"/>
        </a:p>
      </dsp:txBody>
      <dsp:txXfrm>
        <a:off x="2186729" y="2526570"/>
        <a:ext cx="1150386" cy="29064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28586-8DB6-4DC1-8111-C909CF053451}">
      <dsp:nvSpPr>
        <dsp:cNvPr id="0" name=""/>
        <dsp:cNvSpPr/>
      </dsp:nvSpPr>
      <dsp:spPr>
        <a:xfrm>
          <a:off x="0" y="0"/>
          <a:ext cx="8173801" cy="652940"/>
        </a:xfrm>
        <a:prstGeom prst="roundRect">
          <a:avLst>
            <a:gd name="adj" fmla="val 10000"/>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VHATTC provides trainings and technical assistance:</a:t>
          </a:r>
          <a:endParaRPr lang="vi-VN" sz="2800" kern="1200" dirty="0"/>
        </a:p>
      </dsp:txBody>
      <dsp:txXfrm>
        <a:off x="19124" y="19124"/>
        <a:ext cx="8135553" cy="614692"/>
      </dsp:txXfrm>
    </dsp:sp>
    <dsp:sp modelId="{5C34A649-31A1-423B-A9E3-2E6711BCFAFF}">
      <dsp:nvSpPr>
        <dsp:cNvPr id="0" name=""/>
        <dsp:cNvSpPr/>
      </dsp:nvSpPr>
      <dsp:spPr>
        <a:xfrm>
          <a:off x="8916" y="854071"/>
          <a:ext cx="4024119" cy="1032515"/>
        </a:xfrm>
        <a:prstGeom prst="roundRect">
          <a:avLst>
            <a:gd name="adj" fmla="val 10000"/>
          </a:avLst>
        </a:prstGeom>
        <a:solidFill>
          <a:schemeClr val="accent1">
            <a:tint val="99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MMT program and other evidence-based approaches</a:t>
          </a:r>
          <a:endParaRPr lang="vi-VN" sz="2400" kern="1200" dirty="0"/>
        </a:p>
      </dsp:txBody>
      <dsp:txXfrm>
        <a:off x="39157" y="884312"/>
        <a:ext cx="3963637" cy="972033"/>
      </dsp:txXfrm>
    </dsp:sp>
    <dsp:sp modelId="{DAFDD1DF-0BB4-4A0C-9F8E-9EABBD02B6D2}">
      <dsp:nvSpPr>
        <dsp:cNvPr id="0" name=""/>
        <dsp:cNvSpPr/>
      </dsp:nvSpPr>
      <dsp:spPr>
        <a:xfrm>
          <a:off x="8916" y="2086444"/>
          <a:ext cx="1304837" cy="1617349"/>
        </a:xfrm>
        <a:prstGeom prst="roundRect">
          <a:avLst>
            <a:gd name="adj" fmla="val 10000"/>
          </a:avLst>
        </a:prstGeom>
        <a:solidFill>
          <a:schemeClr val="accent1">
            <a:tint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MMT training</a:t>
          </a:r>
          <a:endParaRPr lang="en-US" sz="1700" kern="1200" dirty="0"/>
        </a:p>
        <a:p>
          <a:pPr lvl="0" algn="ctr" defTabSz="755650">
            <a:lnSpc>
              <a:spcPct val="90000"/>
            </a:lnSpc>
            <a:spcBef>
              <a:spcPct val="0"/>
            </a:spcBef>
            <a:spcAft>
              <a:spcPct val="35000"/>
            </a:spcAft>
          </a:pPr>
          <a:r>
            <a:rPr lang="en-US" sz="1700" kern="1200" dirty="0" smtClean="0"/>
            <a:t>(basic, advance)</a:t>
          </a:r>
          <a:endParaRPr lang="vi-VN" sz="1700" kern="1200" dirty="0"/>
        </a:p>
      </dsp:txBody>
      <dsp:txXfrm>
        <a:off x="47133" y="2124661"/>
        <a:ext cx="1228403" cy="1540915"/>
      </dsp:txXfrm>
    </dsp:sp>
    <dsp:sp modelId="{2E7DEA05-5F95-4071-9A08-473329437263}">
      <dsp:nvSpPr>
        <dsp:cNvPr id="0" name=""/>
        <dsp:cNvSpPr/>
      </dsp:nvSpPr>
      <dsp:spPr>
        <a:xfrm>
          <a:off x="1368557" y="2086444"/>
          <a:ext cx="1304837" cy="1617349"/>
        </a:xfrm>
        <a:prstGeom prst="roundRect">
          <a:avLst>
            <a:gd name="adj" fmla="val 10000"/>
          </a:avLst>
        </a:prstGeom>
        <a:solidFill>
          <a:schemeClr val="accent1">
            <a:tint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Thematic Workshops on addiction</a:t>
          </a:r>
          <a:endParaRPr lang="vi-VN" sz="1700" kern="1200" dirty="0"/>
        </a:p>
      </dsp:txBody>
      <dsp:txXfrm>
        <a:off x="1406774" y="2124661"/>
        <a:ext cx="1228403" cy="1540915"/>
      </dsp:txXfrm>
    </dsp:sp>
    <dsp:sp modelId="{D19857BE-0F3F-48F9-980A-ABF0D14A88AB}">
      <dsp:nvSpPr>
        <dsp:cNvPr id="0" name=""/>
        <dsp:cNvSpPr/>
      </dsp:nvSpPr>
      <dsp:spPr>
        <a:xfrm>
          <a:off x="2728198" y="2086444"/>
          <a:ext cx="1304837" cy="1617349"/>
        </a:xfrm>
        <a:prstGeom prst="roundRect">
          <a:avLst>
            <a:gd name="adj" fmla="val 10000"/>
          </a:avLst>
        </a:prstGeom>
        <a:solidFill>
          <a:schemeClr val="accent1">
            <a:tint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Technical assistance, difficult cases presentation </a:t>
          </a:r>
          <a:endParaRPr lang="vi-VN" sz="1700" kern="1200" dirty="0"/>
        </a:p>
      </dsp:txBody>
      <dsp:txXfrm>
        <a:off x="2766415" y="2124661"/>
        <a:ext cx="1228403" cy="1540915"/>
      </dsp:txXfrm>
    </dsp:sp>
    <dsp:sp modelId="{763E2632-85E3-4097-8344-BE8691554C6A}">
      <dsp:nvSpPr>
        <dsp:cNvPr id="0" name=""/>
        <dsp:cNvSpPr/>
      </dsp:nvSpPr>
      <dsp:spPr>
        <a:xfrm>
          <a:off x="4142642" y="854071"/>
          <a:ext cx="4024119" cy="912929"/>
        </a:xfrm>
        <a:prstGeom prst="roundRect">
          <a:avLst>
            <a:gd name="adj" fmla="val 10000"/>
          </a:avLst>
        </a:prstGeom>
        <a:solidFill>
          <a:schemeClr val="accent1">
            <a:tint val="99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Pre-service (Universities) </a:t>
          </a:r>
          <a:endParaRPr lang="en-US" sz="2400" b="1" kern="1200" dirty="0"/>
        </a:p>
      </dsp:txBody>
      <dsp:txXfrm>
        <a:off x="4169381" y="880810"/>
        <a:ext cx="3970641" cy="859451"/>
      </dsp:txXfrm>
    </dsp:sp>
    <dsp:sp modelId="{C6FBC666-8FAC-4FE1-89E9-AF45086527BF}">
      <dsp:nvSpPr>
        <dsp:cNvPr id="0" name=""/>
        <dsp:cNvSpPr/>
      </dsp:nvSpPr>
      <dsp:spPr>
        <a:xfrm>
          <a:off x="4170056" y="2012159"/>
          <a:ext cx="1304837" cy="1617349"/>
        </a:xfrm>
        <a:prstGeom prst="roundRect">
          <a:avLst>
            <a:gd name="adj" fmla="val 10000"/>
          </a:avLst>
        </a:prstGeom>
        <a:solidFill>
          <a:schemeClr val="accent1">
            <a:tint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Integrated Addiction medicine into training curricula</a:t>
          </a:r>
          <a:r>
            <a:rPr lang="en-US" sz="1700" kern="1200" dirty="0"/>
            <a:t>	</a:t>
          </a:r>
          <a:endParaRPr lang="vi-VN" sz="1700" kern="1200" dirty="0"/>
        </a:p>
      </dsp:txBody>
      <dsp:txXfrm>
        <a:off x="4208273" y="2050376"/>
        <a:ext cx="1228403" cy="1540915"/>
      </dsp:txXfrm>
    </dsp:sp>
    <dsp:sp modelId="{5E538A99-C33B-4618-8EDE-486DF62C71E7}">
      <dsp:nvSpPr>
        <dsp:cNvPr id="0" name=""/>
        <dsp:cNvSpPr/>
      </dsp:nvSpPr>
      <dsp:spPr>
        <a:xfrm>
          <a:off x="5529984" y="2023901"/>
          <a:ext cx="1304837" cy="1617349"/>
        </a:xfrm>
        <a:prstGeom prst="roundRect">
          <a:avLst>
            <a:gd name="adj" fmla="val 10000"/>
          </a:avLst>
        </a:prstGeom>
        <a:solidFill>
          <a:schemeClr val="accent1">
            <a:tint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400" tIns="32400" rIns="32400" bIns="32400" numCol="1" spcCol="1270" anchor="ctr" anchorCtr="0">
          <a:noAutofit/>
        </a:bodyPr>
        <a:lstStyle/>
        <a:p>
          <a:pPr lvl="0" algn="ctr" defTabSz="755650">
            <a:lnSpc>
              <a:spcPct val="90000"/>
            </a:lnSpc>
            <a:spcBef>
              <a:spcPct val="0"/>
            </a:spcBef>
            <a:spcAft>
              <a:spcPct val="35000"/>
            </a:spcAft>
          </a:pPr>
          <a:r>
            <a:rPr lang="en-US" sz="1700" b="0" kern="1200" dirty="0" smtClean="0"/>
            <a:t>Case presentation on SUD patients for students</a:t>
          </a:r>
          <a:endParaRPr lang="vi-VN" sz="1700" b="0" kern="1200" dirty="0"/>
        </a:p>
      </dsp:txBody>
      <dsp:txXfrm>
        <a:off x="5568201" y="2062118"/>
        <a:ext cx="1228403" cy="1540915"/>
      </dsp:txXfrm>
    </dsp:sp>
    <dsp:sp modelId="{3DBC2E31-6864-417A-9640-600BBB6C2793}">
      <dsp:nvSpPr>
        <dsp:cNvPr id="0" name=""/>
        <dsp:cNvSpPr/>
      </dsp:nvSpPr>
      <dsp:spPr>
        <a:xfrm>
          <a:off x="6870835" y="2034738"/>
          <a:ext cx="1304837" cy="1617349"/>
        </a:xfrm>
        <a:prstGeom prst="roundRect">
          <a:avLst>
            <a:gd name="adj" fmla="val 10000"/>
          </a:avLst>
        </a:prstGeom>
        <a:solidFill>
          <a:schemeClr val="accent1">
            <a:tint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Lecture series on Addiction medicine for students (extra-curricular)</a:t>
          </a:r>
          <a:endParaRPr lang="vi-VN" sz="1700" kern="1200" dirty="0"/>
        </a:p>
      </dsp:txBody>
      <dsp:txXfrm>
        <a:off x="6909052" y="2072955"/>
        <a:ext cx="1228403" cy="15409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3B6781-164A-425F-9B84-8510BCA916C7}">
      <dsp:nvSpPr>
        <dsp:cNvPr id="0" name=""/>
        <dsp:cNvSpPr/>
      </dsp:nvSpPr>
      <dsp:spPr>
        <a:xfrm>
          <a:off x="150" y="-93433"/>
          <a:ext cx="2678206" cy="5597066"/>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9441" rIns="128905" bIns="0" numCol="1" spcCol="1270" anchor="t" anchorCtr="0">
          <a:noAutofit/>
        </a:bodyPr>
        <a:lstStyle/>
        <a:p>
          <a:pPr lvl="0" algn="r" defTabSz="1289050">
            <a:lnSpc>
              <a:spcPct val="90000"/>
            </a:lnSpc>
            <a:spcBef>
              <a:spcPct val="0"/>
            </a:spcBef>
            <a:spcAft>
              <a:spcPct val="35000"/>
            </a:spcAft>
          </a:pPr>
          <a:r>
            <a:rPr lang="en-US" sz="2900" b="1" kern="1200" dirty="0"/>
            <a:t>First 90:</a:t>
          </a:r>
        </a:p>
      </dsp:txBody>
      <dsp:txXfrm rot="16200000">
        <a:off x="-2026825" y="1933543"/>
        <a:ext cx="4589594" cy="535641"/>
      </dsp:txXfrm>
    </dsp:sp>
    <dsp:sp modelId="{AB3AF678-B33A-41DE-80AF-0E939AD22447}">
      <dsp:nvSpPr>
        <dsp:cNvPr id="0" name=""/>
        <dsp:cNvSpPr/>
      </dsp:nvSpPr>
      <dsp:spPr>
        <a:xfrm>
          <a:off x="591268" y="-93433"/>
          <a:ext cx="1995264" cy="559706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pPr>
          <a:endParaRPr lang="en-US" sz="1400" kern="1200" dirty="0">
            <a:latin typeface="Arial"/>
            <a:cs typeface="Arial"/>
          </a:endParaRPr>
        </a:p>
        <a:p>
          <a:pPr lvl="0" algn="l" defTabSz="622300">
            <a:lnSpc>
              <a:spcPct val="90000"/>
            </a:lnSpc>
            <a:spcBef>
              <a:spcPct val="0"/>
            </a:spcBef>
            <a:spcAft>
              <a:spcPct val="35000"/>
            </a:spcAft>
          </a:pPr>
          <a:r>
            <a:rPr lang="en-US" sz="1400" kern="1200" dirty="0">
              <a:latin typeface="Arial"/>
              <a:cs typeface="Arial"/>
            </a:rPr>
            <a:t>- </a:t>
          </a:r>
          <a:r>
            <a:rPr lang="en-US" sz="1400" kern="1200" dirty="0" smtClean="0">
              <a:latin typeface="Arial"/>
              <a:cs typeface="Arial"/>
            </a:rPr>
            <a:t>Strategies in reducing SUD-related stigma before and after treatment</a:t>
          </a:r>
          <a:endParaRPr lang="en-US" sz="1400" kern="1200" dirty="0">
            <a:latin typeface="Arial"/>
            <a:cs typeface="Arial"/>
          </a:endParaRPr>
        </a:p>
        <a:p>
          <a:pPr lvl="0" algn="l" defTabSz="622300">
            <a:lnSpc>
              <a:spcPct val="90000"/>
            </a:lnSpc>
            <a:spcBef>
              <a:spcPct val="0"/>
            </a:spcBef>
            <a:spcAft>
              <a:spcPct val="35000"/>
            </a:spcAft>
          </a:pPr>
          <a:endParaRPr lang="en-US" sz="1400" kern="1200" dirty="0">
            <a:latin typeface="Arial"/>
            <a:cs typeface="Arial"/>
          </a:endParaRPr>
        </a:p>
        <a:p>
          <a:pPr lvl="0" algn="l" defTabSz="622300">
            <a:lnSpc>
              <a:spcPct val="90000"/>
            </a:lnSpc>
            <a:spcBef>
              <a:spcPct val="0"/>
            </a:spcBef>
            <a:spcAft>
              <a:spcPct val="35000"/>
            </a:spcAft>
          </a:pPr>
          <a:r>
            <a:rPr lang="en-US" sz="1400" kern="1200" dirty="0">
              <a:latin typeface="Arial"/>
              <a:cs typeface="Arial"/>
            </a:rPr>
            <a:t> – </a:t>
          </a:r>
          <a:r>
            <a:rPr lang="en-US" sz="1400" kern="1200" dirty="0" smtClean="0">
              <a:latin typeface="Arial"/>
              <a:cs typeface="Arial"/>
            </a:rPr>
            <a:t>Enhancing capacity of social and community-based organizations in HIV and addiction prevention.</a:t>
          </a:r>
          <a:endParaRPr lang="en-US" sz="1400" kern="1200" dirty="0">
            <a:latin typeface="Arial"/>
            <a:cs typeface="Arial"/>
          </a:endParaRPr>
        </a:p>
        <a:p>
          <a:pPr lvl="0" algn="l" defTabSz="622300">
            <a:lnSpc>
              <a:spcPct val="90000"/>
            </a:lnSpc>
            <a:spcBef>
              <a:spcPct val="0"/>
            </a:spcBef>
            <a:spcAft>
              <a:spcPct val="35000"/>
            </a:spcAft>
          </a:pPr>
          <a:endParaRPr lang="en-US" sz="1400" kern="1200" dirty="0">
            <a:latin typeface="Arial"/>
            <a:cs typeface="Arial"/>
          </a:endParaRPr>
        </a:p>
        <a:p>
          <a:pPr lvl="0" algn="l" defTabSz="622300">
            <a:lnSpc>
              <a:spcPct val="90000"/>
            </a:lnSpc>
            <a:spcBef>
              <a:spcPct val="0"/>
            </a:spcBef>
            <a:spcAft>
              <a:spcPct val="35000"/>
            </a:spcAft>
          </a:pPr>
          <a:r>
            <a:rPr lang="en-US" sz="1400" kern="1200" dirty="0">
              <a:latin typeface="Arial"/>
              <a:cs typeface="Arial"/>
            </a:rPr>
            <a:t>– </a:t>
          </a:r>
          <a:r>
            <a:rPr lang="en-US" sz="1400" kern="1200" dirty="0" smtClean="0">
              <a:latin typeface="Arial"/>
              <a:cs typeface="Arial"/>
            </a:rPr>
            <a:t>Enhancing the capacity of </a:t>
          </a:r>
          <a:r>
            <a:rPr lang="en-US" sz="1400" kern="1200" smtClean="0">
              <a:latin typeface="Arial"/>
              <a:cs typeface="Arial"/>
            </a:rPr>
            <a:t>clinical staff in </a:t>
          </a:r>
          <a:r>
            <a:rPr lang="en-US" sz="1400" kern="1200" dirty="0" smtClean="0">
              <a:latin typeface="Arial"/>
              <a:cs typeface="Arial"/>
            </a:rPr>
            <a:t>implementation of screening and treatment for SUD (esp. alcohol use) patients.</a:t>
          </a:r>
          <a:endParaRPr lang="en-US" sz="1400" kern="1200" dirty="0">
            <a:latin typeface="Arial"/>
            <a:cs typeface="Arial"/>
          </a:endParaRPr>
        </a:p>
        <a:p>
          <a:pPr lvl="0" algn="l" defTabSz="622300">
            <a:lnSpc>
              <a:spcPct val="90000"/>
            </a:lnSpc>
            <a:spcBef>
              <a:spcPct val="0"/>
            </a:spcBef>
            <a:spcAft>
              <a:spcPct val="35000"/>
            </a:spcAft>
          </a:pPr>
          <a:r>
            <a:rPr lang="en-US" sz="1400" kern="1200" dirty="0">
              <a:latin typeface="Arial"/>
              <a:cs typeface="Arial"/>
            </a:rPr>
            <a:t> </a:t>
          </a:r>
          <a:r>
            <a:rPr lang="en-US" sz="1400" kern="1200">
              <a:latin typeface="Arial"/>
              <a:cs typeface="Arial"/>
            </a:rPr>
            <a:t>- </a:t>
          </a:r>
          <a:r>
            <a:rPr lang="en-US" sz="1400" kern="1200" smtClean="0">
              <a:latin typeface="Arial"/>
              <a:cs typeface="Arial"/>
            </a:rPr>
            <a:t>Continue to </a:t>
          </a:r>
          <a:r>
            <a:rPr lang="en-US" sz="1400" kern="1200" dirty="0" smtClean="0">
              <a:latin typeface="Arial"/>
              <a:cs typeface="Arial"/>
            </a:rPr>
            <a:t>conduct MMT training (basic and advance)</a:t>
          </a:r>
          <a:endParaRPr lang="en-US" sz="1400" kern="1200" dirty="0">
            <a:latin typeface="Arial"/>
            <a:cs typeface="Arial"/>
          </a:endParaRPr>
        </a:p>
      </dsp:txBody>
      <dsp:txXfrm>
        <a:off x="591268" y="-93433"/>
        <a:ext cx="1995264" cy="5597066"/>
      </dsp:txXfrm>
    </dsp:sp>
    <dsp:sp modelId="{00F2FC37-6D66-4585-893D-82F684D5995A}">
      <dsp:nvSpPr>
        <dsp:cNvPr id="0" name=""/>
        <dsp:cNvSpPr/>
      </dsp:nvSpPr>
      <dsp:spPr>
        <a:xfrm>
          <a:off x="2838992" y="-93433"/>
          <a:ext cx="2552454" cy="5512317"/>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9441" rIns="128905" bIns="0" numCol="1" spcCol="1270" anchor="t" anchorCtr="0">
          <a:noAutofit/>
        </a:bodyPr>
        <a:lstStyle/>
        <a:p>
          <a:pPr lvl="0" algn="r" defTabSz="1289050">
            <a:lnSpc>
              <a:spcPct val="90000"/>
            </a:lnSpc>
            <a:spcBef>
              <a:spcPct val="0"/>
            </a:spcBef>
            <a:spcAft>
              <a:spcPct val="35000"/>
            </a:spcAft>
          </a:pPr>
          <a:r>
            <a:rPr lang="en-US" sz="2900" b="1" kern="1200" dirty="0"/>
            <a:t>Second 90:</a:t>
          </a:r>
        </a:p>
      </dsp:txBody>
      <dsp:txXfrm rot="16200000">
        <a:off x="834187" y="1911371"/>
        <a:ext cx="4520100" cy="510490"/>
      </dsp:txXfrm>
    </dsp:sp>
    <dsp:sp modelId="{9C794583-6889-4DEE-9688-3FB4AC66367A}">
      <dsp:nvSpPr>
        <dsp:cNvPr id="0" name=""/>
        <dsp:cNvSpPr/>
      </dsp:nvSpPr>
      <dsp:spPr>
        <a:xfrm rot="5400000">
          <a:off x="2512406" y="3191327"/>
          <a:ext cx="607374" cy="516509"/>
        </a:xfrm>
        <a:prstGeom prst="flowChartExtra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C8CF08D-A884-4F5F-903E-7B92BD014EC4}">
      <dsp:nvSpPr>
        <dsp:cNvPr id="0" name=""/>
        <dsp:cNvSpPr/>
      </dsp:nvSpPr>
      <dsp:spPr>
        <a:xfrm>
          <a:off x="3414076" y="-93433"/>
          <a:ext cx="1901578" cy="551231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pPr>
          <a:endParaRPr lang="en-US" sz="1400" kern="1200" dirty="0">
            <a:latin typeface="Arial"/>
            <a:cs typeface="Arial"/>
          </a:endParaRPr>
        </a:p>
        <a:p>
          <a:pPr lvl="0" algn="l" defTabSz="622300">
            <a:lnSpc>
              <a:spcPct val="90000"/>
            </a:lnSpc>
            <a:spcBef>
              <a:spcPct val="0"/>
            </a:spcBef>
            <a:spcAft>
              <a:spcPct val="35000"/>
            </a:spcAft>
          </a:pPr>
          <a:r>
            <a:rPr lang="en-US" sz="1400" kern="1200" dirty="0">
              <a:latin typeface="Arial"/>
              <a:cs typeface="Arial"/>
            </a:rPr>
            <a:t>- </a:t>
          </a:r>
          <a:r>
            <a:rPr lang="en-US" sz="1400" kern="1200" dirty="0" smtClean="0">
              <a:latin typeface="+mn-lt"/>
              <a:cs typeface="Arial"/>
            </a:rPr>
            <a:t>TA for </a:t>
          </a:r>
          <a:r>
            <a:rPr lang="en-US" sz="1400" kern="1200" smtClean="0">
              <a:latin typeface="+mn-lt"/>
              <a:cs typeface="Arial"/>
            </a:rPr>
            <a:t>clinics in </a:t>
          </a:r>
          <a:r>
            <a:rPr lang="en-US" sz="1400" kern="1200" dirty="0" smtClean="0">
              <a:latin typeface="+mn-lt"/>
              <a:cs typeface="Arial"/>
            </a:rPr>
            <a:t>difficult cases (co-concurring disorders, methamphetamine use)</a:t>
          </a:r>
          <a:endParaRPr lang="en-US" sz="1400" kern="1200" dirty="0">
            <a:latin typeface="+mn-lt"/>
            <a:cs typeface="Arial"/>
          </a:endParaRPr>
        </a:p>
        <a:p>
          <a:pPr lvl="0" algn="l" defTabSz="622300">
            <a:lnSpc>
              <a:spcPct val="90000"/>
            </a:lnSpc>
            <a:spcBef>
              <a:spcPct val="0"/>
            </a:spcBef>
            <a:spcAft>
              <a:spcPct val="35000"/>
            </a:spcAft>
          </a:pPr>
          <a:r>
            <a:rPr lang="en-US" sz="1400" kern="1200" dirty="0">
              <a:latin typeface="+mn-lt"/>
              <a:cs typeface="Arial"/>
            </a:rPr>
            <a:t>- </a:t>
          </a:r>
          <a:r>
            <a:rPr lang="en-US" sz="1400" kern="1200" dirty="0" smtClean="0">
              <a:latin typeface="+mn-lt"/>
              <a:cs typeface="Arial"/>
            </a:rPr>
            <a:t>Support the implementation of MARS Program in Haiphong, HN, HCMC and other provinces</a:t>
          </a:r>
          <a:endParaRPr lang="en-US" sz="1400" kern="1200" dirty="0">
            <a:latin typeface="+mn-lt"/>
            <a:cs typeface="Arial"/>
          </a:endParaRPr>
        </a:p>
        <a:p>
          <a:pPr lvl="0" algn="l" defTabSz="622300">
            <a:lnSpc>
              <a:spcPct val="90000"/>
            </a:lnSpc>
            <a:spcBef>
              <a:spcPct val="0"/>
            </a:spcBef>
            <a:spcAft>
              <a:spcPct val="35000"/>
            </a:spcAft>
          </a:pPr>
          <a:endParaRPr lang="en-US" sz="1400" kern="1200" dirty="0">
            <a:latin typeface="+mn-lt"/>
            <a:cs typeface="Arial"/>
          </a:endParaRPr>
        </a:p>
        <a:p>
          <a:pPr lvl="0" algn="l" defTabSz="622300">
            <a:lnSpc>
              <a:spcPct val="90000"/>
            </a:lnSpc>
            <a:spcBef>
              <a:spcPct val="0"/>
            </a:spcBef>
            <a:spcAft>
              <a:spcPct val="35000"/>
            </a:spcAft>
          </a:pPr>
          <a:r>
            <a:rPr lang="en-US" sz="1400" kern="1200" dirty="0">
              <a:latin typeface="+mn-lt"/>
              <a:cs typeface="Arial"/>
            </a:rPr>
            <a:t>- </a:t>
          </a:r>
          <a:r>
            <a:rPr lang="en-US" sz="1400" kern="1200" dirty="0" smtClean="0">
              <a:latin typeface="+mn-lt"/>
              <a:cs typeface="Arial"/>
            </a:rPr>
            <a:t>Support build up the evidence-based treatment therapies for patients in Vietnam </a:t>
          </a:r>
          <a:r>
            <a:rPr lang="en-US" sz="1400" kern="1200" dirty="0">
              <a:latin typeface="+mn-lt"/>
              <a:cs typeface="Arial"/>
            </a:rPr>
            <a:t>(Buprenorphine, </a:t>
          </a:r>
          <a:r>
            <a:rPr lang="en-US" sz="1400" kern="1200" dirty="0" smtClean="0">
              <a:latin typeface="+mn-lt"/>
              <a:cs typeface="Arial"/>
            </a:rPr>
            <a:t>ATS treatment, drug court)</a:t>
          </a:r>
          <a:endParaRPr lang="en-US" sz="1400" kern="1200" dirty="0">
            <a:latin typeface="+mn-lt"/>
            <a:cs typeface="Arial"/>
          </a:endParaRPr>
        </a:p>
        <a:p>
          <a:pPr lvl="0" algn="l" defTabSz="622300">
            <a:lnSpc>
              <a:spcPct val="90000"/>
            </a:lnSpc>
            <a:spcBef>
              <a:spcPct val="0"/>
            </a:spcBef>
            <a:spcAft>
              <a:spcPct val="35000"/>
            </a:spcAft>
          </a:pPr>
          <a:endParaRPr lang="en-US" sz="1400" kern="1200" dirty="0">
            <a:latin typeface="+mn-lt"/>
            <a:cs typeface="Arial"/>
          </a:endParaRPr>
        </a:p>
        <a:p>
          <a:pPr lvl="0" algn="l" defTabSz="622300">
            <a:lnSpc>
              <a:spcPct val="90000"/>
            </a:lnSpc>
            <a:spcBef>
              <a:spcPct val="0"/>
            </a:spcBef>
            <a:spcAft>
              <a:spcPct val="35000"/>
            </a:spcAft>
          </a:pPr>
          <a:r>
            <a:rPr lang="en-US" sz="1400" kern="1200" dirty="0">
              <a:latin typeface="+mn-lt"/>
              <a:cs typeface="Arial"/>
            </a:rPr>
            <a:t>- </a:t>
          </a:r>
          <a:r>
            <a:rPr lang="en-US" sz="1400" kern="1200" smtClean="0">
              <a:latin typeface="+mn-lt"/>
              <a:cs typeface="Arial"/>
            </a:rPr>
            <a:t>Support develop guidelines</a:t>
          </a:r>
          <a:r>
            <a:rPr lang="en-US" sz="1400" kern="1200" dirty="0" smtClean="0">
              <a:latin typeface="+mn-lt"/>
              <a:cs typeface="Arial"/>
            </a:rPr>
            <a:t>, treatment frameworks</a:t>
          </a:r>
          <a:endParaRPr lang="en-US" sz="1400" kern="1200" dirty="0">
            <a:latin typeface="+mn-lt"/>
            <a:cs typeface="Arial"/>
          </a:endParaRPr>
        </a:p>
        <a:p>
          <a:pPr lvl="0" algn="l" defTabSz="622300">
            <a:lnSpc>
              <a:spcPct val="90000"/>
            </a:lnSpc>
            <a:spcBef>
              <a:spcPct val="0"/>
            </a:spcBef>
            <a:spcAft>
              <a:spcPct val="35000"/>
            </a:spcAft>
          </a:pPr>
          <a:endParaRPr lang="en-US" sz="1400" kern="1200" dirty="0">
            <a:latin typeface="+mn-lt"/>
            <a:cs typeface="Arial"/>
          </a:endParaRPr>
        </a:p>
        <a:p>
          <a:pPr lvl="0" algn="ctr" defTabSz="622300">
            <a:lnSpc>
              <a:spcPct val="90000"/>
            </a:lnSpc>
            <a:spcBef>
              <a:spcPct val="0"/>
            </a:spcBef>
            <a:spcAft>
              <a:spcPct val="35000"/>
            </a:spcAft>
          </a:pPr>
          <a:endParaRPr lang="en-US" sz="1400" kern="1200" dirty="0">
            <a:latin typeface="Arial"/>
            <a:cs typeface="Arial"/>
          </a:endParaRPr>
        </a:p>
        <a:p>
          <a:pPr lvl="0" algn="ctr" defTabSz="622300">
            <a:lnSpc>
              <a:spcPct val="90000"/>
            </a:lnSpc>
            <a:spcBef>
              <a:spcPct val="0"/>
            </a:spcBef>
            <a:spcAft>
              <a:spcPct val="35000"/>
            </a:spcAft>
          </a:pPr>
          <a:endParaRPr lang="en-US" sz="1400" kern="1200" dirty="0">
            <a:latin typeface="Arial"/>
            <a:cs typeface="Arial"/>
          </a:endParaRPr>
        </a:p>
        <a:p>
          <a:pPr lvl="0" algn="ctr" defTabSz="622300">
            <a:lnSpc>
              <a:spcPct val="90000"/>
            </a:lnSpc>
            <a:spcBef>
              <a:spcPct val="0"/>
            </a:spcBef>
            <a:spcAft>
              <a:spcPct val="35000"/>
            </a:spcAft>
          </a:pPr>
          <a:endParaRPr lang="en-US" sz="1400" kern="1200" dirty="0">
            <a:latin typeface="Arial"/>
            <a:cs typeface="Arial"/>
          </a:endParaRPr>
        </a:p>
      </dsp:txBody>
      <dsp:txXfrm>
        <a:off x="3414076" y="-93433"/>
        <a:ext cx="1901578" cy="5512317"/>
      </dsp:txXfrm>
    </dsp:sp>
    <dsp:sp modelId="{C1237D8A-38E6-4EBA-A70E-7EE57649D23D}">
      <dsp:nvSpPr>
        <dsp:cNvPr id="0" name=""/>
        <dsp:cNvSpPr/>
      </dsp:nvSpPr>
      <dsp:spPr>
        <a:xfrm>
          <a:off x="5471849" y="-93433"/>
          <a:ext cx="3443399" cy="5501160"/>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9441" rIns="128905" bIns="0" numCol="1" spcCol="1270" anchor="t" anchorCtr="0">
          <a:noAutofit/>
        </a:bodyPr>
        <a:lstStyle/>
        <a:p>
          <a:pPr lvl="0" algn="r" defTabSz="1289050">
            <a:lnSpc>
              <a:spcPct val="90000"/>
            </a:lnSpc>
            <a:spcBef>
              <a:spcPct val="0"/>
            </a:spcBef>
            <a:spcAft>
              <a:spcPct val="35000"/>
            </a:spcAft>
          </a:pPr>
          <a:r>
            <a:rPr lang="en-US" sz="2900" b="1" kern="1200" dirty="0" smtClean="0"/>
            <a:t>Third</a:t>
          </a:r>
          <a:r>
            <a:rPr lang="en-US" sz="2900" b="1" kern="1200" baseline="0" dirty="0" smtClean="0"/>
            <a:t> </a:t>
          </a:r>
          <a:r>
            <a:rPr lang="en-US" sz="2900" b="1" kern="1200" baseline="0" dirty="0"/>
            <a:t>90:</a:t>
          </a:r>
          <a:r>
            <a:rPr lang="en-US" sz="2900" kern="1200" baseline="0" dirty="0"/>
            <a:t> </a:t>
          </a:r>
          <a:endParaRPr lang="en-US" sz="2900" kern="1200" dirty="0"/>
        </a:p>
      </dsp:txBody>
      <dsp:txXfrm rot="16200000">
        <a:off x="3560713" y="1817702"/>
        <a:ext cx="4510951" cy="688679"/>
      </dsp:txXfrm>
    </dsp:sp>
    <dsp:sp modelId="{9EA72377-237C-411C-AC3F-D1A6640913F9}">
      <dsp:nvSpPr>
        <dsp:cNvPr id="0" name=""/>
        <dsp:cNvSpPr/>
      </dsp:nvSpPr>
      <dsp:spPr>
        <a:xfrm rot="5400000">
          <a:off x="5185379" y="3191327"/>
          <a:ext cx="607374" cy="516509"/>
        </a:xfrm>
        <a:prstGeom prst="flowChartExtra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7851509-FB87-4652-AEE3-BD524BCC65C0}">
      <dsp:nvSpPr>
        <dsp:cNvPr id="0" name=""/>
        <dsp:cNvSpPr/>
      </dsp:nvSpPr>
      <dsp:spPr>
        <a:xfrm>
          <a:off x="6160529" y="-93433"/>
          <a:ext cx="2565332" cy="5501160"/>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buNone/>
          </a:pPr>
          <a:endParaRPr lang="en-US" sz="1400" kern="1200" dirty="0">
            <a:latin typeface="Arial"/>
            <a:cs typeface="Arial"/>
          </a:endParaRPr>
        </a:p>
        <a:p>
          <a:pPr lvl="0" algn="l" defTabSz="622300">
            <a:lnSpc>
              <a:spcPct val="90000"/>
            </a:lnSpc>
            <a:spcBef>
              <a:spcPct val="0"/>
            </a:spcBef>
            <a:spcAft>
              <a:spcPct val="35000"/>
            </a:spcAft>
            <a:buFont typeface="Arial" panose="020B0604020202020204" pitchFamily="34" charset="0"/>
            <a:buChar char="•"/>
          </a:pPr>
          <a:r>
            <a:rPr lang="en-US" sz="1400" kern="1200" dirty="0">
              <a:latin typeface="Arial"/>
              <a:cs typeface="Arial"/>
            </a:rPr>
            <a:t>- </a:t>
          </a:r>
          <a:r>
            <a:rPr lang="en-US" sz="1400" kern="1200" dirty="0" smtClean="0">
              <a:latin typeface="Arial"/>
              <a:cs typeface="Arial"/>
            </a:rPr>
            <a:t>Ensuring the quality </a:t>
          </a:r>
          <a:r>
            <a:rPr lang="en-US" sz="1400" kern="1200" smtClean="0">
              <a:latin typeface="Arial"/>
              <a:cs typeface="Arial"/>
            </a:rPr>
            <a:t>of practicum </a:t>
          </a:r>
          <a:r>
            <a:rPr lang="en-US" sz="1400" kern="1200" dirty="0" smtClean="0">
              <a:latin typeface="Arial"/>
              <a:cs typeface="Arial"/>
            </a:rPr>
            <a:t>clinics</a:t>
          </a:r>
          <a:endParaRPr lang="en-US" sz="1400" kern="1200" dirty="0">
            <a:latin typeface="Arial"/>
            <a:cs typeface="Arial"/>
          </a:endParaRPr>
        </a:p>
        <a:p>
          <a:pPr lvl="0" algn="l" defTabSz="622300">
            <a:lnSpc>
              <a:spcPct val="90000"/>
            </a:lnSpc>
            <a:spcBef>
              <a:spcPct val="0"/>
            </a:spcBef>
            <a:spcAft>
              <a:spcPct val="35000"/>
            </a:spcAft>
            <a:buFont typeface="Arial" panose="020B0604020202020204" pitchFamily="34" charset="0"/>
            <a:buChar char="•"/>
          </a:pPr>
          <a:r>
            <a:rPr lang="de-DE" altLang="vi-VN" sz="1400" b="1" kern="1200"/>
            <a:t>- </a:t>
          </a:r>
          <a:r>
            <a:rPr lang="de-DE" altLang="vi-VN" sz="1400" b="1" kern="1200" smtClean="0"/>
            <a:t>Exchange experiences in training among lecturers from 3 universities</a:t>
          </a:r>
          <a:r>
            <a:rPr lang="de-DE" altLang="vi-VN" sz="1400" kern="1200" smtClean="0"/>
            <a:t> </a:t>
          </a:r>
          <a:r>
            <a:rPr lang="de-DE" altLang="vi-VN" sz="1400" kern="1200" dirty="0"/>
            <a:t>HMU/UMP/ULSA</a:t>
          </a:r>
          <a:endParaRPr lang="en-US" sz="1400" kern="1200" dirty="0">
            <a:latin typeface="Arial"/>
            <a:cs typeface="Arial"/>
          </a:endParaRPr>
        </a:p>
        <a:p>
          <a:pPr lvl="0" algn="l" defTabSz="622300">
            <a:lnSpc>
              <a:spcPct val="90000"/>
            </a:lnSpc>
            <a:spcBef>
              <a:spcPct val="0"/>
            </a:spcBef>
            <a:spcAft>
              <a:spcPct val="35000"/>
            </a:spcAft>
            <a:buFont typeface="Arial" panose="020B0604020202020204" pitchFamily="34" charset="0"/>
            <a:buChar char="•"/>
          </a:pPr>
          <a:r>
            <a:rPr lang="en-US" sz="1400" kern="1200" dirty="0">
              <a:latin typeface="Arial"/>
              <a:cs typeface="Arial"/>
            </a:rPr>
            <a:t>- </a:t>
          </a:r>
          <a:r>
            <a:rPr lang="en-US" sz="1400" kern="1200" dirty="0" smtClean="0">
              <a:latin typeface="Arial"/>
              <a:cs typeface="Arial"/>
            </a:rPr>
            <a:t>Continue to build up addiction medicine track into medical universities and ULSAs</a:t>
          </a:r>
        </a:p>
        <a:p>
          <a:pPr lvl="0" algn="l" defTabSz="622300">
            <a:lnSpc>
              <a:spcPct val="90000"/>
            </a:lnSpc>
            <a:spcBef>
              <a:spcPct val="0"/>
            </a:spcBef>
            <a:spcAft>
              <a:spcPct val="35000"/>
            </a:spcAft>
            <a:buFont typeface="Arial" panose="020B0604020202020204" pitchFamily="34" charset="0"/>
            <a:buChar char="•"/>
          </a:pPr>
          <a:endParaRPr lang="en-US" sz="1400" kern="1200" dirty="0" smtClean="0">
            <a:latin typeface="Arial"/>
            <a:cs typeface="Arial"/>
          </a:endParaRPr>
        </a:p>
        <a:p>
          <a:pPr lvl="0" algn="l" defTabSz="622300">
            <a:lnSpc>
              <a:spcPct val="90000"/>
            </a:lnSpc>
            <a:spcBef>
              <a:spcPct val="0"/>
            </a:spcBef>
            <a:spcAft>
              <a:spcPct val="35000"/>
            </a:spcAft>
            <a:buFont typeface="Arial" panose="020B0604020202020204" pitchFamily="34" charset="0"/>
            <a:buChar char="•"/>
          </a:pPr>
          <a:r>
            <a:rPr lang="en-US" sz="1400" kern="1200" dirty="0" smtClean="0">
              <a:latin typeface="Arial"/>
              <a:cs typeface="Arial"/>
            </a:rPr>
            <a:t>- Develop curricula in continuous training for staff in MMT, OPC clinics</a:t>
          </a:r>
        </a:p>
        <a:p>
          <a:pPr lvl="0" algn="l" defTabSz="622300">
            <a:lnSpc>
              <a:spcPct val="90000"/>
            </a:lnSpc>
            <a:spcBef>
              <a:spcPct val="0"/>
            </a:spcBef>
            <a:spcAft>
              <a:spcPct val="35000"/>
            </a:spcAft>
            <a:buFont typeface="Arial" panose="020B0604020202020204" pitchFamily="34" charset="0"/>
            <a:buChar char="•"/>
          </a:pPr>
          <a:endParaRPr lang="en-US" sz="1400" kern="1200" dirty="0">
            <a:latin typeface="Arial"/>
            <a:cs typeface="Arial"/>
          </a:endParaRPr>
        </a:p>
        <a:p>
          <a:pPr lvl="0" algn="l" defTabSz="622300">
            <a:lnSpc>
              <a:spcPct val="90000"/>
            </a:lnSpc>
            <a:spcBef>
              <a:spcPct val="0"/>
            </a:spcBef>
            <a:spcAft>
              <a:spcPct val="35000"/>
            </a:spcAft>
            <a:buFont typeface="Arial" panose="020B0604020202020204" pitchFamily="34" charset="0"/>
            <a:buChar char="•"/>
          </a:pPr>
          <a:r>
            <a:rPr lang="en-US" sz="1400" kern="1200" dirty="0">
              <a:latin typeface="Arial"/>
              <a:cs typeface="Arial"/>
            </a:rPr>
            <a:t>- </a:t>
          </a:r>
          <a:r>
            <a:rPr lang="en-US" sz="1400" kern="1200" dirty="0" smtClean="0">
              <a:latin typeface="Arial"/>
              <a:cs typeface="Arial"/>
            </a:rPr>
            <a:t>Build up capacity for VHATTC staffs with international certification (</a:t>
          </a:r>
          <a:r>
            <a:rPr lang="en-US" sz="1400" kern="1200" dirty="0">
              <a:latin typeface="Arial"/>
              <a:cs typeface="Arial"/>
            </a:rPr>
            <a:t>ISAM, INL)</a:t>
          </a:r>
        </a:p>
      </dsp:txBody>
      <dsp:txXfrm>
        <a:off x="6160529" y="-93433"/>
        <a:ext cx="2565332" cy="550116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vi-V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175789-92B7-4617-B383-CF46F28E7F48}" type="datetimeFigureOut">
              <a:rPr lang="vi-VN" smtClean="0"/>
              <a:t>01/08/2017</a:t>
            </a:fld>
            <a:endParaRPr lang="vi-V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vi-V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vi-V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vi-V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2E1509-9803-44FF-9DA2-E0611653882E}" type="slidenum">
              <a:rPr lang="vi-VN" smtClean="0"/>
              <a:t>‹#›</a:t>
            </a:fld>
            <a:endParaRPr lang="vi-VN"/>
          </a:p>
        </p:txBody>
      </p:sp>
    </p:spTree>
    <p:extLst>
      <p:ext uri="{BB962C8B-B14F-4D97-AF65-F5344CB8AC3E}">
        <p14:creationId xmlns:p14="http://schemas.microsoft.com/office/powerpoint/2010/main" val="876028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xfrm>
            <a:off x="1371600" y="1143000"/>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Arial" panose="020B0604020202020204" pitchFamily="34" charset="0"/>
                <a:cs typeface="Arial" panose="020B0604020202020204" pitchFamily="34" charset="0"/>
              </a:rPr>
              <a:t>An estimated</a:t>
            </a:r>
            <a:r>
              <a:rPr lang="en-US" baseline="0" dirty="0">
                <a:latin typeface="Arial" panose="020B0604020202020204" pitchFamily="34" charset="0"/>
                <a:cs typeface="Arial" panose="020B0604020202020204" pitchFamily="34" charset="0"/>
              </a:rPr>
              <a:t> of 260,000 PLHIV in Vietnam, IDU accounted 40% </a:t>
            </a:r>
            <a:r>
              <a:rPr lang="en-US" baseline="30000" dirty="0">
                <a:latin typeface="Arial" panose="020B0604020202020204" pitchFamily="34" charset="0"/>
                <a:cs typeface="Arial" panose="020B0604020202020204" pitchFamily="34" charset="0"/>
              </a:rPr>
              <a:t>2</a:t>
            </a:r>
            <a:r>
              <a:rPr lang="en-US" baseline="0" dirty="0">
                <a:latin typeface="Arial" panose="020B0604020202020204" pitchFamily="34" charset="0"/>
                <a:cs typeface="Arial" panose="020B0604020202020204" pitchFamily="34" charset="0"/>
              </a:rPr>
              <a:t>.  In 2008, MMT first introduced in VN and then the program has been scaling-up since 2010 by GVN policies to control HIV transmission among IDU. There were 44,500 people on MMT in Mar., 2016. Even though the number of IDUs enroll in MMT has significant increased since 2014 , there is still quite far lower than the potential need for treatment, about 1/5 of the recorded figure </a:t>
            </a:r>
          </a:p>
          <a:p>
            <a:endParaRPr lang="en-US" baseline="0"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Methadone is a one of effective medicine to treat opiate addiction.</a:t>
            </a:r>
          </a:p>
          <a:p>
            <a:r>
              <a:rPr lang="en-US" dirty="0"/>
              <a:t>Source:</a:t>
            </a:r>
          </a:p>
          <a:p>
            <a:pPr marL="232943" indent="-232943">
              <a:buAutoNum type="arabicPeriod"/>
            </a:pPr>
            <a:r>
              <a:rPr lang="en-US" dirty="0"/>
              <a:t>http://www.aidsdatahub.org/Country-Profiles/Viet-Nam</a:t>
            </a:r>
          </a:p>
          <a:p>
            <a:pPr marL="232943" indent="-232943">
              <a:buAutoNum type="arabicPeriod"/>
            </a:pPr>
            <a:r>
              <a:rPr lang="en-US" dirty="0"/>
              <a:t>http://vaac.gov.vn/Cms_Data/Contents/Vaac/Folders/Solieubaocao/Solieu/~contents/XTKJNTN9C2WAXA2K/Bao-cao-Quy-1-2014_Final.pdf</a:t>
            </a:r>
          </a:p>
          <a:p>
            <a:pPr marL="232943" indent="-232943">
              <a:buAutoNum type="arabicPeriod"/>
            </a:pPr>
            <a:r>
              <a:rPr lang="en-US" dirty="0"/>
              <a:t>Hoai Son</a:t>
            </a:r>
            <a:r>
              <a:rPr lang="en-US" baseline="0" dirty="0"/>
              <a:t> PAC HMC</a:t>
            </a:r>
            <a:endParaRPr lang="en-US" dirty="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57066" indent="-291179">
              <a:defRPr>
                <a:solidFill>
                  <a:schemeClr val="tx1"/>
                </a:solidFill>
                <a:latin typeface="Arial" panose="020B0604020202020204" pitchFamily="34" charset="0"/>
                <a:cs typeface="Arial" panose="020B0604020202020204" pitchFamily="34" charset="0"/>
              </a:defRPr>
            </a:lvl2pPr>
            <a:lvl3pPr marL="1164717" indent="-232943">
              <a:defRPr>
                <a:solidFill>
                  <a:schemeClr val="tx1"/>
                </a:solidFill>
                <a:latin typeface="Arial" panose="020B0604020202020204" pitchFamily="34" charset="0"/>
                <a:cs typeface="Arial" panose="020B0604020202020204" pitchFamily="34" charset="0"/>
              </a:defRPr>
            </a:lvl3pPr>
            <a:lvl4pPr marL="1630604" indent="-232943">
              <a:defRPr>
                <a:solidFill>
                  <a:schemeClr val="tx1"/>
                </a:solidFill>
                <a:latin typeface="Arial" panose="020B0604020202020204" pitchFamily="34" charset="0"/>
                <a:cs typeface="Arial" panose="020B0604020202020204" pitchFamily="34" charset="0"/>
              </a:defRPr>
            </a:lvl4pPr>
            <a:lvl5pPr marL="2096491" indent="-232943">
              <a:defRPr>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DEAE67E-A384-40EB-BA00-E9F618170E44}" type="slidenum">
              <a:rPr lang="en-US" smtClean="0"/>
              <a:pPr/>
              <a:t>5</a:t>
            </a:fld>
            <a:endParaRPr lang="en-US" dirty="0"/>
          </a:p>
        </p:txBody>
      </p:sp>
    </p:spTree>
    <p:extLst>
      <p:ext uri="{BB962C8B-B14F-4D97-AF65-F5344CB8AC3E}">
        <p14:creationId xmlns:p14="http://schemas.microsoft.com/office/powerpoint/2010/main" val="598571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xmlns="" id="{15C60D02-FE7B-437E-9D4A-F33ED16B273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xmlns="" id="{72D71F34-ED8E-4A50-945C-DB6C7558FAE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vi-VN" dirty="0"/>
              <a:t>Thực hiện đổi mới công tác cai nghiện ma túy, đế nay 100% các tỉnh</a:t>
            </a:r>
            <a:r>
              <a:rPr lang="vi-VN" altLang="vi-VN"/>
              <a:t>, thành phố có Kế hoạch hoặc Đề án triển khai thực hiện đổi mới công tác cai nghiện của địa phương (năm 2014: 45 tỉnh; năm 2015 tăng 4 tỉnh; năm 2016 tăng thêm 14 tỉnh, thành phố riêng tỉnh Nghệ An, Ninh Thuận, Hưng Yên, Hà Giang, Tuyên Quang không ban hành kế hoạch tổng thể mà ban hành từng kế hoạch riêng lẻ theo nhiệm vụ để thực hiện Đề án đổi mới công tác cai nghiện ma túy trên địa bàn tỉnh). </a:t>
            </a:r>
            <a:r>
              <a:rPr lang="en-US" altLang="vi-VN" dirty="0"/>
              <a:t>Đồng thời, các tỉnh, thành phố đ</a:t>
            </a:r>
            <a:r>
              <a:rPr lang="vi-VN" altLang="vi-VN"/>
              <a:t>ã hoàn thành việc lập và phê duyệt quy hoạch hệ thống cơ sở cai nghiện trên phạm vi cả nước đến giai đoạn 2020, định hướng 2030 theo quan điểm, mục tiêu của đề án đổi mới của Thủ tướng Chính phủ.  </a:t>
            </a:r>
            <a:endParaRPr lang="en-US" altLang="vi-VN" dirty="0"/>
          </a:p>
          <a:p>
            <a:r>
              <a:rPr lang="en-US" altLang="vi-VN" dirty="0"/>
              <a:t>Thực hiện </a:t>
            </a:r>
            <a:r>
              <a:rPr lang="vi-VN" altLang="vi-VN"/>
              <a:t>Nghị quyết số 98/NQ - CP ngày 27/12/2014 của Chính phủ, các địa phương đã tiến hành sắp xếp giảm bớt số Trung tâm và chuyển đổi  Trung tâm Chữa bệnh - Giáo dục - Lao động xã hội (Trung tâm 06) thành các cơ sở điều trị, cai nghiện ma túy. Tính đến tháng 12/2016, cả nước còn 110 cơ sở cai nghiện ma túy công lập (giảm 13 cơ sở so với năm 2015, chuyển đổi sang chức năng khác: cơ sở bảo trợ xã hội, trung tâm nuôi dưỡng người tâm thần….)</a:t>
            </a:r>
            <a:r>
              <a:rPr lang="en-US" altLang="vi-VN" dirty="0"/>
              <a:t>, trong đó: 05 Cơ sở cai nghiện bắt buộc; 75 cơ sở cai nghiện tổng hợp (cai bắt buộc, cai tự nguyện, Methadone, quản lý người nghiện không có nơi cư trú ổn định); 24 cơ sở điều trị nghiện ma túy tự nguyện và Methadone; 6 cơ sở tiếp nhận đối tượng xã hội.</a:t>
            </a:r>
          </a:p>
          <a:p>
            <a:endParaRPr lang="en-US" altLang="vi-VN" dirty="0"/>
          </a:p>
        </p:txBody>
      </p:sp>
      <p:sp>
        <p:nvSpPr>
          <p:cNvPr id="6148" name="Slide Number Placeholder 3">
            <a:extLst>
              <a:ext uri="{FF2B5EF4-FFF2-40B4-BE49-F238E27FC236}">
                <a16:creationId xmlns:a16="http://schemas.microsoft.com/office/drawing/2014/main" xmlns="" id="{A1228E49-669E-46EA-93C7-3CD1D35C309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269FD9D-5AC9-4110-857E-AD2EA8188013}" type="slidenum">
              <a:rPr lang="en-US" altLang="vi-VN">
                <a:latin typeface="Arial" panose="020B0604020202020204" pitchFamily="34" charset="0"/>
              </a:rPr>
              <a:pPr>
                <a:spcBef>
                  <a:spcPct val="0"/>
                </a:spcBef>
              </a:pPr>
              <a:t>6</a:t>
            </a:fld>
            <a:endParaRPr lang="en-US" altLang="vi-VN" dirty="0">
              <a:latin typeface="Arial" panose="020B0604020202020204" pitchFamily="34" charset="0"/>
            </a:endParaRPr>
          </a:p>
        </p:txBody>
      </p:sp>
    </p:spTree>
    <p:extLst>
      <p:ext uri="{BB962C8B-B14F-4D97-AF65-F5344CB8AC3E}">
        <p14:creationId xmlns:p14="http://schemas.microsoft.com/office/powerpoint/2010/main" val="11838172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xmlns="" id="{C936A7AC-D76B-4E59-9366-C7F44B795D7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xmlns="" id="{EF1360D9-4BBB-415C-BB8C-EBD03DFB200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altLang="vi-VN"/>
          </a:p>
        </p:txBody>
      </p:sp>
      <p:sp>
        <p:nvSpPr>
          <p:cNvPr id="27652" name="Slide Number Placeholder 3">
            <a:extLst>
              <a:ext uri="{FF2B5EF4-FFF2-40B4-BE49-F238E27FC236}">
                <a16:creationId xmlns:a16="http://schemas.microsoft.com/office/drawing/2014/main" xmlns="" id="{901482AA-7AB3-4D39-9A52-ECE4033CF4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B87D0B0-DE41-457F-9B88-B96BFA08B8E6}" type="slidenum">
              <a:rPr lang="vi-VN" altLang="vi-VN" smtClean="0">
                <a:latin typeface="Calibri" panose="020F0502020204030204" pitchFamily="34" charset="0"/>
              </a:rPr>
              <a:pPr/>
              <a:t>10</a:t>
            </a:fld>
            <a:endParaRPr lang="vi-VN" altLang="vi-VN">
              <a:latin typeface="Calibri" panose="020F0502020204030204" pitchFamily="34" charset="0"/>
            </a:endParaRPr>
          </a:p>
        </p:txBody>
      </p:sp>
    </p:spTree>
    <p:extLst>
      <p:ext uri="{BB962C8B-B14F-4D97-AF65-F5344CB8AC3E}">
        <p14:creationId xmlns:p14="http://schemas.microsoft.com/office/powerpoint/2010/main" val="29158349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xmlns="" id="{0A165153-57EF-41EF-92A6-3A1E1C70F1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a:extLst>
              <a:ext uri="{FF2B5EF4-FFF2-40B4-BE49-F238E27FC236}">
                <a16:creationId xmlns:a16="http://schemas.microsoft.com/office/drawing/2014/main" xmlns="" id="{F3F6F36A-6D83-4763-85C0-DD0BB32124D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lnSpc>
                <a:spcPct val="120000"/>
              </a:lnSpc>
              <a:spcBef>
                <a:spcPct val="0"/>
              </a:spcBef>
            </a:pPr>
            <a:r>
              <a:rPr lang="en-US" altLang="vi-VN" dirty="0"/>
              <a:t>1200 participants from various provinces completed MMT101 certification trainings.</a:t>
            </a:r>
          </a:p>
          <a:p>
            <a:pPr algn="just">
              <a:lnSpc>
                <a:spcPct val="120000"/>
              </a:lnSpc>
              <a:spcBef>
                <a:spcPct val="0"/>
              </a:spcBef>
            </a:pPr>
            <a:r>
              <a:rPr lang="en-US" altLang="vi-VN" dirty="0"/>
              <a:t>300 participants received advanced and intensive pre-service trainings relating to addiction.</a:t>
            </a:r>
          </a:p>
          <a:p>
            <a:pPr algn="just">
              <a:lnSpc>
                <a:spcPct val="120000"/>
              </a:lnSpc>
              <a:spcBef>
                <a:spcPct val="0"/>
              </a:spcBef>
            </a:pPr>
            <a:r>
              <a:rPr lang="en-US" altLang="vi-VN" dirty="0"/>
              <a:t>30 southern provinces has sent staff to SVHATTC trainings</a:t>
            </a:r>
          </a:p>
          <a:p>
            <a:pPr algn="just">
              <a:lnSpc>
                <a:spcPct val="120000"/>
              </a:lnSpc>
              <a:spcBef>
                <a:spcPct val="0"/>
              </a:spcBef>
            </a:pPr>
            <a:r>
              <a:rPr lang="en-US" altLang="vi-VN" dirty="0"/>
              <a:t>5 short intensive courses,  workshops, focusing on specific topics of SUD (Amphetamine, Methamphetamine, NAS, Motivational Interviewing, SBIRT, Alcohol and Tobacco Use Disorders, </a:t>
            </a:r>
            <a:r>
              <a:rPr lang="en-US" altLang="vi-VN" dirty="0" smtClean="0"/>
              <a:t>etc.</a:t>
            </a:r>
            <a:endParaRPr lang="vi-VN" altLang="vi-VN"/>
          </a:p>
        </p:txBody>
      </p:sp>
      <p:sp>
        <p:nvSpPr>
          <p:cNvPr id="31748" name="Slide Number Placeholder 3">
            <a:extLst>
              <a:ext uri="{FF2B5EF4-FFF2-40B4-BE49-F238E27FC236}">
                <a16:creationId xmlns:a16="http://schemas.microsoft.com/office/drawing/2014/main" xmlns="" id="{48AA432A-99BC-40BC-BEAB-612C94EBCD5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BB6E91B-D2DB-4C2D-98C2-A62B70997434}" type="slidenum">
              <a:rPr lang="vi-VN" altLang="vi-VN" smtClean="0">
                <a:latin typeface="Calibri" panose="020F0502020204030204" pitchFamily="34" charset="0"/>
              </a:rPr>
              <a:pPr/>
              <a:t>11</a:t>
            </a:fld>
            <a:endParaRPr lang="vi-VN" altLang="vi-VN">
              <a:latin typeface="Calibri" panose="020F0502020204030204" pitchFamily="34" charset="0"/>
            </a:endParaRPr>
          </a:p>
        </p:txBody>
      </p:sp>
    </p:spTree>
    <p:extLst>
      <p:ext uri="{BB962C8B-B14F-4D97-AF65-F5344CB8AC3E}">
        <p14:creationId xmlns:p14="http://schemas.microsoft.com/office/powerpoint/2010/main" val="2842702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xmlns="" id="{04639B76-0F2F-493E-85E5-1533D72FEAB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a:extLst>
              <a:ext uri="{FF2B5EF4-FFF2-40B4-BE49-F238E27FC236}">
                <a16:creationId xmlns:a16="http://schemas.microsoft.com/office/drawing/2014/main" xmlns="" id="{C37B4284-78DA-499B-8845-A2BE62600C6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vi-VN" dirty="0"/>
              <a:t>Đại diện một số tổ chức mà DHYD có liên kết:</a:t>
            </a:r>
          </a:p>
          <a:p>
            <a:r>
              <a:rPr lang="en-US" altLang="vi-VN" dirty="0"/>
              <a:t>Có những tổ chức VHATTC nhận được sự hỗ trợ như SAMSHA, UNODC</a:t>
            </a:r>
          </a:p>
          <a:p>
            <a:r>
              <a:rPr lang="en-US" altLang="vi-VN" dirty="0"/>
              <a:t>Có những tổ chức do DHYD hỗ trợ:</a:t>
            </a:r>
          </a:p>
          <a:p>
            <a:r>
              <a:rPr lang="en-US" altLang="vi-VN" dirty="0"/>
              <a:t>30 tỉnh thành phố cung cấp tập huấn methadone</a:t>
            </a:r>
          </a:p>
          <a:p>
            <a:endParaRPr lang="en-US" altLang="vi-VN" dirty="0"/>
          </a:p>
        </p:txBody>
      </p:sp>
      <p:sp>
        <p:nvSpPr>
          <p:cNvPr id="41988" name="Slide Number Placeholder 3">
            <a:extLst>
              <a:ext uri="{FF2B5EF4-FFF2-40B4-BE49-F238E27FC236}">
                <a16:creationId xmlns:a16="http://schemas.microsoft.com/office/drawing/2014/main" xmlns="" id="{42B0A2CB-B68F-4A19-B75B-C92F69BA00C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77AE097-5E63-4054-B0F3-4B5B09D97A75}" type="slidenum">
              <a:rPr lang="en-US" altLang="vi-VN" smtClean="0">
                <a:latin typeface="Calibri" panose="020F0502020204030204" pitchFamily="34" charset="0"/>
              </a:rPr>
              <a:pPr/>
              <a:t>16</a:t>
            </a:fld>
            <a:endParaRPr lang="en-US" altLang="vi-VN" dirty="0">
              <a:latin typeface="Calibri" panose="020F0502020204030204" pitchFamily="34" charset="0"/>
            </a:endParaRPr>
          </a:p>
        </p:txBody>
      </p:sp>
    </p:spTree>
    <p:extLst>
      <p:ext uri="{BB962C8B-B14F-4D97-AF65-F5344CB8AC3E}">
        <p14:creationId xmlns:p14="http://schemas.microsoft.com/office/powerpoint/2010/main" val="3951002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E3CDA77-39BE-4A22-BE25-F92AB7E7FA48}" type="datetimeFigureOut">
              <a:rPr lang="vi-VN" smtClean="0"/>
              <a:t>01/08/2017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1034607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3CDA77-39BE-4A22-BE25-F92AB7E7FA48}" type="datetimeFigureOut">
              <a:rPr lang="vi-VN" smtClean="0"/>
              <a:t>01/08/2017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1054844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3CDA77-39BE-4A22-BE25-F92AB7E7FA48}" type="datetimeFigureOut">
              <a:rPr lang="vi-VN" smtClean="0"/>
              <a:t>01/08/2017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4268312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3CDA77-39BE-4A22-BE25-F92AB7E7FA48}" type="datetimeFigureOut">
              <a:rPr lang="vi-VN" smtClean="0"/>
              <a:t>01/08/2017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3193348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E3CDA77-39BE-4A22-BE25-F92AB7E7FA48}" type="datetimeFigureOut">
              <a:rPr lang="vi-VN" smtClean="0"/>
              <a:t>01/08/2017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281768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E3CDA77-39BE-4A22-BE25-F92AB7E7FA48}" type="datetimeFigureOut">
              <a:rPr lang="vi-VN" smtClean="0"/>
              <a:t>01/08/2017</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2298971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E3CDA77-39BE-4A22-BE25-F92AB7E7FA48}" type="datetimeFigureOut">
              <a:rPr lang="vi-VN" smtClean="0"/>
              <a:t>01/08/2017</a:t>
            </a:fld>
            <a:endParaRPr lang="vi-VN"/>
          </a:p>
        </p:txBody>
      </p:sp>
      <p:sp>
        <p:nvSpPr>
          <p:cNvPr id="8" name="Footer Placeholder 7"/>
          <p:cNvSpPr>
            <a:spLocks noGrp="1"/>
          </p:cNvSpPr>
          <p:nvPr>
            <p:ph type="ftr" sz="quarter" idx="11"/>
          </p:nvPr>
        </p:nvSpPr>
        <p:spPr/>
        <p:txBody>
          <a:bodyPr/>
          <a:lstStyle/>
          <a:p>
            <a:endParaRPr lang="vi-VN"/>
          </a:p>
        </p:txBody>
      </p:sp>
      <p:sp>
        <p:nvSpPr>
          <p:cNvPr id="9" name="Slide Number Placeholder 8"/>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3447262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E3CDA77-39BE-4A22-BE25-F92AB7E7FA48}" type="datetimeFigureOut">
              <a:rPr lang="vi-VN" smtClean="0"/>
              <a:t>01/08/2017</a:t>
            </a:fld>
            <a:endParaRPr lang="vi-VN"/>
          </a:p>
        </p:txBody>
      </p:sp>
      <p:sp>
        <p:nvSpPr>
          <p:cNvPr id="4" name="Footer Placeholder 3"/>
          <p:cNvSpPr>
            <a:spLocks noGrp="1"/>
          </p:cNvSpPr>
          <p:nvPr>
            <p:ph type="ftr" sz="quarter" idx="11"/>
          </p:nvPr>
        </p:nvSpPr>
        <p:spPr/>
        <p:txBody>
          <a:bodyPr/>
          <a:lstStyle/>
          <a:p>
            <a:endParaRPr lang="vi-VN"/>
          </a:p>
        </p:txBody>
      </p:sp>
      <p:sp>
        <p:nvSpPr>
          <p:cNvPr id="5" name="Slide Number Placeholder 4"/>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341378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3CDA77-39BE-4A22-BE25-F92AB7E7FA48}" type="datetimeFigureOut">
              <a:rPr lang="vi-VN" smtClean="0"/>
              <a:t>01/08/2017</a:t>
            </a:fld>
            <a:endParaRPr lang="vi-VN"/>
          </a:p>
        </p:txBody>
      </p:sp>
      <p:sp>
        <p:nvSpPr>
          <p:cNvPr id="3" name="Footer Placeholder 2"/>
          <p:cNvSpPr>
            <a:spLocks noGrp="1"/>
          </p:cNvSpPr>
          <p:nvPr>
            <p:ph type="ftr" sz="quarter" idx="11"/>
          </p:nvPr>
        </p:nvSpPr>
        <p:spPr/>
        <p:txBody>
          <a:bodyPr/>
          <a:lstStyle/>
          <a:p>
            <a:endParaRPr lang="vi-VN"/>
          </a:p>
        </p:txBody>
      </p:sp>
      <p:sp>
        <p:nvSpPr>
          <p:cNvPr id="4" name="Slide Number Placeholder 3"/>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4150070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E3CDA77-39BE-4A22-BE25-F92AB7E7FA48}" type="datetimeFigureOut">
              <a:rPr lang="vi-VN" smtClean="0"/>
              <a:t>01/08/2017</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160830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E3CDA77-39BE-4A22-BE25-F92AB7E7FA48}" type="datetimeFigureOut">
              <a:rPr lang="vi-VN" smtClean="0"/>
              <a:t>01/08/2017</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567904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3CDA77-39BE-4A22-BE25-F92AB7E7FA48}" type="datetimeFigureOut">
              <a:rPr lang="vi-VN" smtClean="0"/>
              <a:t>01/08/2017</a:t>
            </a:fld>
            <a:endParaRPr lang="vi-VN"/>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vi-VN"/>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A3647C-5E18-43C9-B8AE-D14C37FD791C}" type="slidenum">
              <a:rPr lang="vi-VN" smtClean="0"/>
              <a:t>‹#›</a:t>
            </a:fld>
            <a:endParaRPr lang="vi-VN"/>
          </a:p>
        </p:txBody>
      </p:sp>
    </p:spTree>
    <p:extLst>
      <p:ext uri="{BB962C8B-B14F-4D97-AF65-F5344CB8AC3E}">
        <p14:creationId xmlns:p14="http://schemas.microsoft.com/office/powerpoint/2010/main" val="26003440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jpeg"/><Relationship Id="rId3" Type="http://schemas.openxmlformats.org/officeDocument/2006/relationships/image" Target="../media/image4.pn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notesSlide" Target="../notesSlides/notesSlide5.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2.png"/><Relationship Id="rId24" Type="http://schemas.openxmlformats.org/officeDocument/2006/relationships/image" Target="../media/image1.png"/><Relationship Id="rId5" Type="http://schemas.openxmlformats.org/officeDocument/2006/relationships/image" Target="../media/image6.jpeg"/><Relationship Id="rId15" Type="http://schemas.openxmlformats.org/officeDocument/2006/relationships/image" Target="../media/image16.jpeg"/><Relationship Id="rId23" Type="http://schemas.openxmlformats.org/officeDocument/2006/relationships/image" Target="../media/image24.png"/><Relationship Id="rId10" Type="http://schemas.openxmlformats.org/officeDocument/2006/relationships/image" Target="../media/image11.jpe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 Id="rId22" Type="http://schemas.openxmlformats.org/officeDocument/2006/relationships/image" Target="../media/image2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4797" y="2089468"/>
            <a:ext cx="7980551" cy="2387600"/>
          </a:xfrm>
        </p:spPr>
        <p:txBody>
          <a:bodyPr>
            <a:normAutofit fontScale="90000"/>
          </a:bodyPr>
          <a:lstStyle/>
          <a:p>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r>
              <a:rPr lang="en-US" sz="4900" b="1" dirty="0" smtClean="0">
                <a:solidFill>
                  <a:schemeClr val="accent1">
                    <a:lumMod val="75000"/>
                  </a:schemeClr>
                </a:solidFill>
                <a:latin typeface="Arial" panose="020B0604020202020204" pitchFamily="34" charset="0"/>
                <a:cs typeface="Arial" panose="020B0604020202020204" pitchFamily="34" charset="0"/>
              </a:rPr>
              <a:t>TRAINING ON ADDICTION TREATMENT: INTERDISCIPLINARY COORDINATION IN VIETNAM</a:t>
            </a:r>
            <a:endParaRPr lang="vi-VN" sz="4900" b="1" dirty="0">
              <a:solidFill>
                <a:schemeClr val="accent1">
                  <a:lumMod val="75000"/>
                </a:schemeClr>
              </a:solidFill>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728662" y="4672668"/>
            <a:ext cx="7786687" cy="1394936"/>
          </a:xfrm>
        </p:spPr>
        <p:txBody>
          <a:bodyPr>
            <a:normAutofit fontScale="92500" lnSpcReduction="20000"/>
          </a:bodyPr>
          <a:lstStyle/>
          <a:p>
            <a:pPr algn="r"/>
            <a:r>
              <a:rPr lang="vi-VN" smtClean="0">
                <a:solidFill>
                  <a:schemeClr val="bg1">
                    <a:lumMod val="65000"/>
                  </a:schemeClr>
                </a:solidFill>
              </a:rPr>
              <a:t>Do Van Dung, PhD., MD. – University of Medicine and Pharmacy in HCMC</a:t>
            </a:r>
            <a:endParaRPr lang="vi-VN" dirty="0">
              <a:solidFill>
                <a:schemeClr val="bg1">
                  <a:lumMod val="65000"/>
                </a:schemeClr>
              </a:solidFill>
            </a:endParaRPr>
          </a:p>
          <a:p>
            <a:pPr algn="r"/>
            <a:r>
              <a:rPr lang="vi-VN" smtClean="0">
                <a:solidFill>
                  <a:schemeClr val="bg1">
                    <a:lumMod val="65000"/>
                  </a:schemeClr>
                </a:solidFill>
              </a:rPr>
              <a:t>Le Minh Giang, PhD., MD. </a:t>
            </a:r>
            <a:r>
              <a:rPr lang="vi-VN" smtClean="0">
                <a:solidFill>
                  <a:schemeClr val="bg1">
                    <a:lumMod val="65000"/>
                  </a:schemeClr>
                </a:solidFill>
              </a:rPr>
              <a:t>– Hanoi Medical University</a:t>
            </a:r>
            <a:endParaRPr lang="vi-VN" dirty="0">
              <a:solidFill>
                <a:schemeClr val="bg1">
                  <a:lumMod val="65000"/>
                </a:schemeClr>
              </a:solidFill>
            </a:endParaRPr>
          </a:p>
          <a:p>
            <a:pPr algn="r"/>
            <a:r>
              <a:rPr lang="vi-VN" smtClean="0">
                <a:solidFill>
                  <a:schemeClr val="bg1">
                    <a:lumMod val="65000"/>
                  </a:schemeClr>
                </a:solidFill>
              </a:rPr>
              <a:t>Tieu Thi Thu Huong – University of Labor and Social Affairs</a:t>
            </a:r>
            <a:endParaRPr lang="vi-VN" dirty="0">
              <a:solidFill>
                <a:schemeClr val="bg1">
                  <a:lumMod val="65000"/>
                </a:schemeClr>
              </a:solidFill>
            </a:endParaRPr>
          </a:p>
        </p:txBody>
      </p:sp>
      <p:pic>
        <p:nvPicPr>
          <p:cNvPr id="4" name="Picture 3">
            <a:extLst>
              <a:ext uri="{FF2B5EF4-FFF2-40B4-BE49-F238E27FC236}">
                <a16:creationId xmlns:a16="http://schemas.microsoft.com/office/drawing/2014/main" xmlns="" id="{F6721515-A21C-4653-8820-CB825EC428F1}"/>
              </a:ext>
            </a:extLst>
          </p:cNvPr>
          <p:cNvPicPr>
            <a:picLocks noChangeAspect="1"/>
          </p:cNvPicPr>
          <p:nvPr/>
        </p:nvPicPr>
        <p:blipFill>
          <a:blip r:embed="rId2"/>
          <a:stretch>
            <a:fillRect/>
          </a:stretch>
        </p:blipFill>
        <p:spPr>
          <a:xfrm>
            <a:off x="6615315" y="565253"/>
            <a:ext cx="1083087" cy="866470"/>
          </a:xfrm>
          <a:prstGeom prst="rect">
            <a:avLst/>
          </a:prstGeom>
        </p:spPr>
      </p:pic>
      <p:pic>
        <p:nvPicPr>
          <p:cNvPr id="6" name="Picture 5">
            <a:extLst>
              <a:ext uri="{FF2B5EF4-FFF2-40B4-BE49-F238E27FC236}">
                <a16:creationId xmlns:a16="http://schemas.microsoft.com/office/drawing/2014/main" xmlns="" id="{584BE87C-E113-443D-97FA-2C8B25CAC9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9959" y="565739"/>
            <a:ext cx="702078" cy="865984"/>
          </a:xfrm>
          <a:prstGeom prst="rect">
            <a:avLst/>
          </a:prstGeom>
        </p:spPr>
      </p:pic>
      <p:pic>
        <p:nvPicPr>
          <p:cNvPr id="8" name="Picture 7">
            <a:extLst>
              <a:ext uri="{FF2B5EF4-FFF2-40B4-BE49-F238E27FC236}">
                <a16:creationId xmlns:a16="http://schemas.microsoft.com/office/drawing/2014/main" xmlns="" id="{91265BFC-B0DB-4727-A32B-4B7523F2B6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8066" y="619878"/>
            <a:ext cx="882463" cy="879227"/>
          </a:xfrm>
          <a:prstGeom prst="rect">
            <a:avLst/>
          </a:prstGeom>
        </p:spPr>
      </p:pic>
    </p:spTree>
    <p:extLst>
      <p:ext uri="{BB962C8B-B14F-4D97-AF65-F5344CB8AC3E}">
        <p14:creationId xmlns:p14="http://schemas.microsoft.com/office/powerpoint/2010/main" val="6647405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xmlns="" id="{7C687AF6-D937-4CF3-9649-BFFD85932822}"/>
              </a:ext>
            </a:extLst>
          </p:cNvPr>
          <p:cNvSpPr>
            <a:spLocks noGrp="1"/>
          </p:cNvSpPr>
          <p:nvPr>
            <p:ph type="title"/>
          </p:nvPr>
        </p:nvSpPr>
        <p:spPr>
          <a:xfrm>
            <a:off x="583864" y="370743"/>
            <a:ext cx="7310164" cy="930519"/>
          </a:xfrm>
        </p:spPr>
        <p:txBody>
          <a:bodyPr>
            <a:normAutofit/>
          </a:bodyPr>
          <a:lstStyle/>
          <a:p>
            <a:pPr>
              <a:defRPr/>
            </a:pPr>
            <a:r>
              <a:rPr lang="en-US" b="1" dirty="0" smtClean="0">
                <a:solidFill>
                  <a:schemeClr val="accent1">
                    <a:lumMod val="75000"/>
                  </a:schemeClr>
                </a:solidFill>
              </a:rPr>
              <a:t>Main activities of VHATTC</a:t>
            </a:r>
            <a:endParaRPr lang="vi-VN" b="1" dirty="0">
              <a:solidFill>
                <a:schemeClr val="accent1">
                  <a:lumMod val="75000"/>
                </a:schemeClr>
              </a:solidFill>
            </a:endParaRPr>
          </a:p>
        </p:txBody>
      </p:sp>
      <p:graphicFrame>
        <p:nvGraphicFramePr>
          <p:cNvPr id="2" name="Content Placeholder 1">
            <a:extLst>
              <a:ext uri="{FF2B5EF4-FFF2-40B4-BE49-F238E27FC236}">
                <a16:creationId xmlns:a16="http://schemas.microsoft.com/office/drawing/2014/main" xmlns="" id="{FBD12755-65E0-4D68-912E-68A2452731B2}"/>
              </a:ext>
            </a:extLst>
          </p:cNvPr>
          <p:cNvGraphicFramePr>
            <a:graphicFrameLocks noGrp="1"/>
          </p:cNvGraphicFramePr>
          <p:nvPr>
            <p:ph idx="1"/>
            <p:extLst>
              <p:ext uri="{D42A27DB-BD31-4B8C-83A1-F6EECF244321}">
                <p14:modId xmlns:p14="http://schemas.microsoft.com/office/powerpoint/2010/main" val="4168012593"/>
              </p:ext>
            </p:extLst>
          </p:nvPr>
        </p:nvGraphicFramePr>
        <p:xfrm>
          <a:off x="583864" y="2269190"/>
          <a:ext cx="8175678" cy="37050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4435339"/>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64E92C7-A7D9-49B8-8275-4A4BA6D6BA22}"/>
              </a:ext>
            </a:extLst>
          </p:cNvPr>
          <p:cNvSpPr>
            <a:spLocks noGrp="1"/>
          </p:cNvSpPr>
          <p:nvPr>
            <p:ph type="title"/>
          </p:nvPr>
        </p:nvSpPr>
        <p:spPr>
          <a:xfrm>
            <a:off x="798990" y="485043"/>
            <a:ext cx="7554217" cy="697523"/>
          </a:xfrm>
        </p:spPr>
        <p:txBody>
          <a:bodyPr>
            <a:normAutofit/>
          </a:bodyPr>
          <a:lstStyle/>
          <a:p>
            <a:pPr>
              <a:defRPr/>
            </a:pPr>
            <a:r>
              <a:rPr lang="en-US" b="1" dirty="0" smtClean="0">
                <a:solidFill>
                  <a:schemeClr val="accent1">
                    <a:lumMod val="75000"/>
                  </a:schemeClr>
                </a:solidFill>
              </a:rPr>
              <a:t>VHATTC’s Achievements in 2016</a:t>
            </a:r>
            <a:endParaRPr lang="vi-VN" b="1" dirty="0">
              <a:solidFill>
                <a:schemeClr val="accent1">
                  <a:lumMod val="75000"/>
                </a:schemeClr>
              </a:solidFill>
            </a:endParaRPr>
          </a:p>
        </p:txBody>
      </p:sp>
      <p:sp>
        <p:nvSpPr>
          <p:cNvPr id="37" name="TextBox 33">
            <a:extLst>
              <a:ext uri="{FF2B5EF4-FFF2-40B4-BE49-F238E27FC236}">
                <a16:creationId xmlns:a16="http://schemas.microsoft.com/office/drawing/2014/main" xmlns="" id="{42C2A52A-1679-4692-A91D-D603F7EFB1F6}"/>
              </a:ext>
            </a:extLst>
          </p:cNvPr>
          <p:cNvSpPr txBox="1">
            <a:spLocks noGrp="1" noChangeArrowheads="1"/>
          </p:cNvSpPr>
          <p:nvPr>
            <p:ph idx="1"/>
          </p:nvPr>
        </p:nvSpPr>
        <p:spPr>
          <a:xfrm>
            <a:off x="6679336" y="2200252"/>
            <a:ext cx="1367203" cy="216982"/>
          </a:xfrm>
          <a:extLst/>
        </p:spPr>
        <p:txBody>
          <a:bodyPr>
            <a:spAutoFit/>
          </a:bodyPr>
          <a:lstStyle>
            <a:lvl1pPr>
              <a:spcBef>
                <a:spcPts val="1138"/>
              </a:spcBef>
              <a:buClr>
                <a:schemeClr val="accent1"/>
              </a:buClr>
              <a:buSzPct val="80000"/>
              <a:buFont typeface="Corbel" panose="020B0503020204020204" pitchFamily="34" charset="0"/>
              <a:defRPr sz="1700">
                <a:solidFill>
                  <a:schemeClr val="tx1"/>
                </a:solidFill>
                <a:latin typeface="Roboto" pitchFamily="2" charset="0"/>
                <a:ea typeface="MS PGothic" panose="020B0600070205080204" pitchFamily="34" charset="-128"/>
                <a:sym typeface="Open Sans" pitchFamily="34" charset="0"/>
              </a:defRPr>
            </a:lvl1pPr>
            <a:lvl2pPr marL="742950" indent="-285750">
              <a:spcBef>
                <a:spcPts val="163"/>
              </a:spcBef>
              <a:spcAft>
                <a:spcPts val="325"/>
              </a:spcAft>
              <a:buClr>
                <a:schemeClr val="accent1"/>
              </a:buClr>
              <a:buSzPct val="80000"/>
              <a:buFont typeface="Corbel" panose="020B0503020204020204" pitchFamily="34" charset="0"/>
              <a:defRPr sz="1600">
                <a:solidFill>
                  <a:schemeClr val="tx1"/>
                </a:solidFill>
                <a:latin typeface="Roboto" pitchFamily="2" charset="0"/>
                <a:ea typeface="MS PGothic" panose="020B0600070205080204" pitchFamily="34" charset="-128"/>
                <a:sym typeface="Open Sans" pitchFamily="34" charset="0"/>
              </a:defRPr>
            </a:lvl2pPr>
            <a:lvl3pPr marL="1143000" indent="-228600">
              <a:spcBef>
                <a:spcPts val="163"/>
              </a:spcBef>
              <a:spcAft>
                <a:spcPts val="325"/>
              </a:spcAft>
              <a:buClr>
                <a:schemeClr val="accent1"/>
              </a:buClr>
              <a:buSzPct val="80000"/>
              <a:buFont typeface="Corbel" panose="020B0503020204020204" pitchFamily="34" charset="0"/>
              <a:defRPr sz="1400">
                <a:solidFill>
                  <a:schemeClr val="tx1"/>
                </a:solidFill>
                <a:latin typeface="Roboto" pitchFamily="2" charset="0"/>
                <a:ea typeface="MS PGothic" panose="020B0600070205080204" pitchFamily="34" charset="-128"/>
                <a:sym typeface="Open Sans" pitchFamily="34" charset="0"/>
              </a:defRPr>
            </a:lvl3pPr>
            <a:lvl4pPr marL="16002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4pPr>
            <a:lvl5pPr marL="20574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5pPr>
            <a:lvl6pPr marL="25146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6pPr>
            <a:lvl7pPr marL="29718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7pPr>
            <a:lvl8pPr marL="34290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8pPr>
            <a:lvl9pPr marL="38862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9pPr>
          </a:lstStyle>
          <a:p>
            <a:pPr marL="0" indent="0">
              <a:spcBef>
                <a:spcPct val="0"/>
              </a:spcBef>
              <a:buClrTx/>
              <a:buSzTx/>
              <a:buNone/>
              <a:defRPr/>
            </a:pPr>
            <a:endParaRPr lang="en-US" sz="900" dirty="0">
              <a:latin typeface="Arial" panose="020B0604020202020204" pitchFamily="34" charset="0"/>
              <a:ea typeface="SimSun" panose="02010600030101010101" pitchFamily="2" charset="-122"/>
            </a:endParaRPr>
          </a:p>
        </p:txBody>
      </p:sp>
      <p:grpSp>
        <p:nvGrpSpPr>
          <p:cNvPr id="30724" name="Group 4">
            <a:extLst>
              <a:ext uri="{FF2B5EF4-FFF2-40B4-BE49-F238E27FC236}">
                <a16:creationId xmlns:a16="http://schemas.microsoft.com/office/drawing/2014/main" xmlns="" id="{E4C8A469-16E1-41C2-B281-AE0667305686}"/>
              </a:ext>
            </a:extLst>
          </p:cNvPr>
          <p:cNvGrpSpPr>
            <a:grpSpLocks/>
          </p:cNvGrpSpPr>
          <p:nvPr/>
        </p:nvGrpSpPr>
        <p:grpSpPr bwMode="auto">
          <a:xfrm>
            <a:off x="1367791" y="3861289"/>
            <a:ext cx="3006383" cy="1447800"/>
            <a:chOff x="428990" y="7229475"/>
            <a:chExt cx="7646939" cy="3054350"/>
          </a:xfrm>
        </p:grpSpPr>
        <p:sp>
          <p:nvSpPr>
            <p:cNvPr id="5" name="Bent Arrow 4">
              <a:extLst>
                <a:ext uri="{FF2B5EF4-FFF2-40B4-BE49-F238E27FC236}">
                  <a16:creationId xmlns:a16="http://schemas.microsoft.com/office/drawing/2014/main" xmlns="" id="{6DF8E73F-D38C-40EE-BA19-FC7A637902D4}"/>
                </a:ext>
              </a:extLst>
            </p:cNvPr>
            <p:cNvSpPr/>
            <p:nvPr/>
          </p:nvSpPr>
          <p:spPr>
            <a:xfrm flipH="1">
              <a:off x="5705623" y="7229475"/>
              <a:ext cx="2370306" cy="3054350"/>
            </a:xfrm>
            <a:prstGeom prst="bentArrow">
              <a:avLst>
                <a:gd name="adj1" fmla="val 20291"/>
                <a:gd name="adj2" fmla="val 25000"/>
                <a:gd name="adj3" fmla="val 25000"/>
                <a:gd name="adj4" fmla="val 3148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en-US" sz="1662" dirty="0">
                <a:solidFill>
                  <a:schemeClr val="tx1"/>
                </a:solidFill>
              </a:endParaRPr>
            </a:p>
          </p:txBody>
        </p:sp>
        <p:sp>
          <p:nvSpPr>
            <p:cNvPr id="30754" name="TextBox 7">
              <a:extLst>
                <a:ext uri="{FF2B5EF4-FFF2-40B4-BE49-F238E27FC236}">
                  <a16:creationId xmlns:a16="http://schemas.microsoft.com/office/drawing/2014/main" xmlns="" id="{4B0552F6-578F-47FB-9943-45A6E3872EDE}"/>
                </a:ext>
              </a:extLst>
            </p:cNvPr>
            <p:cNvSpPr txBox="1">
              <a:spLocks noChangeArrowheads="1"/>
            </p:cNvSpPr>
            <p:nvPr/>
          </p:nvSpPr>
          <p:spPr bwMode="auto">
            <a:xfrm>
              <a:off x="428990" y="7902734"/>
              <a:ext cx="1393720" cy="973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 typeface="Arial" panose="020B0604020202020204" pitchFamily="34" charset="0"/>
                <a:buNone/>
              </a:pPr>
              <a:r>
                <a:rPr lang="en-US" altLang="vi-VN" sz="2400" b="1" dirty="0">
                  <a:solidFill>
                    <a:schemeClr val="accent1"/>
                  </a:solidFill>
                  <a:ea typeface="SimSun" panose="02010600030101010101" pitchFamily="2" charset="-122"/>
                  <a:sym typeface="Open Sans"/>
                </a:rPr>
                <a:t>51</a:t>
              </a:r>
            </a:p>
          </p:txBody>
        </p:sp>
      </p:grpSp>
      <p:grpSp>
        <p:nvGrpSpPr>
          <p:cNvPr id="30725" name="Group 10">
            <a:extLst>
              <a:ext uri="{FF2B5EF4-FFF2-40B4-BE49-F238E27FC236}">
                <a16:creationId xmlns:a16="http://schemas.microsoft.com/office/drawing/2014/main" xmlns="" id="{A00FA2DC-52BA-4623-9D4B-AFD3481AEA48}"/>
              </a:ext>
            </a:extLst>
          </p:cNvPr>
          <p:cNvGrpSpPr>
            <a:grpSpLocks/>
          </p:cNvGrpSpPr>
          <p:nvPr/>
        </p:nvGrpSpPr>
        <p:grpSpPr bwMode="auto">
          <a:xfrm>
            <a:off x="489890" y="1976313"/>
            <a:ext cx="4571374" cy="3320264"/>
            <a:chOff x="-226697" y="5065564"/>
            <a:chExt cx="10826752" cy="5203328"/>
          </a:xfrm>
        </p:grpSpPr>
        <p:sp>
          <p:nvSpPr>
            <p:cNvPr id="10" name="Bent Arrow 9">
              <a:extLst>
                <a:ext uri="{FF2B5EF4-FFF2-40B4-BE49-F238E27FC236}">
                  <a16:creationId xmlns:a16="http://schemas.microsoft.com/office/drawing/2014/main" xmlns="" id="{D2E43EF5-5632-40E1-9947-9CAFE3F43C9F}"/>
                </a:ext>
              </a:extLst>
            </p:cNvPr>
            <p:cNvSpPr/>
            <p:nvPr/>
          </p:nvSpPr>
          <p:spPr>
            <a:xfrm flipH="1">
              <a:off x="5874951" y="5424414"/>
              <a:ext cx="4725104" cy="4844478"/>
            </a:xfrm>
            <a:prstGeom prst="bentArrow">
              <a:avLst>
                <a:gd name="adj1" fmla="val 9904"/>
                <a:gd name="adj2" fmla="val 11891"/>
                <a:gd name="adj3" fmla="val 13303"/>
                <a:gd name="adj4" fmla="val 43750"/>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buFont typeface="Arial" panose="020B0604020202020204" pitchFamily="34" charset="0"/>
                <a:buNone/>
                <a:defRPr/>
              </a:pPr>
              <a:endParaRPr lang="en-US" sz="1662" dirty="0">
                <a:solidFill>
                  <a:schemeClr val="tx1"/>
                </a:solidFill>
              </a:endParaRPr>
            </a:p>
          </p:txBody>
        </p:sp>
        <p:grpSp>
          <p:nvGrpSpPr>
            <p:cNvPr id="30748" name="Group 12">
              <a:extLst>
                <a:ext uri="{FF2B5EF4-FFF2-40B4-BE49-F238E27FC236}">
                  <a16:creationId xmlns:a16="http://schemas.microsoft.com/office/drawing/2014/main" xmlns="" id="{3153BD56-3A17-4AF4-9DD0-6FC8EB33931C}"/>
                </a:ext>
              </a:extLst>
            </p:cNvPr>
            <p:cNvGrpSpPr>
              <a:grpSpLocks/>
            </p:cNvGrpSpPr>
            <p:nvPr/>
          </p:nvGrpSpPr>
          <p:grpSpPr bwMode="auto">
            <a:xfrm>
              <a:off x="-226697" y="5065564"/>
              <a:ext cx="6098078" cy="1534361"/>
              <a:chOff x="-226697" y="5065564"/>
              <a:chExt cx="6098078" cy="1534361"/>
            </a:xfrm>
          </p:grpSpPr>
          <p:sp>
            <p:nvSpPr>
              <p:cNvPr id="30749" name="TextBox 13">
                <a:extLst>
                  <a:ext uri="{FF2B5EF4-FFF2-40B4-BE49-F238E27FC236}">
                    <a16:creationId xmlns:a16="http://schemas.microsoft.com/office/drawing/2014/main" xmlns="" id="{671F3C1B-6C7F-4997-9200-14C3658A46D6}"/>
                  </a:ext>
                </a:extLst>
              </p:cNvPr>
              <p:cNvSpPr txBox="1">
                <a:spLocks noChangeArrowheads="1"/>
              </p:cNvSpPr>
              <p:nvPr/>
            </p:nvSpPr>
            <p:spPr bwMode="auto">
              <a:xfrm>
                <a:off x="-226697" y="5065564"/>
                <a:ext cx="2234750" cy="79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 typeface="Arial" panose="020B0604020202020204" pitchFamily="34" charset="0"/>
                  <a:buNone/>
                </a:pPr>
                <a:r>
                  <a:rPr lang="en-US" altLang="vi-VN" sz="2400" b="1" dirty="0">
                    <a:solidFill>
                      <a:schemeClr val="accent1"/>
                    </a:solidFill>
                    <a:ea typeface="SimSun" panose="02010600030101010101" pitchFamily="2" charset="-122"/>
                    <a:sym typeface="Open Sans"/>
                  </a:rPr>
                  <a:t>2336</a:t>
                </a:r>
              </a:p>
            </p:txBody>
          </p:sp>
          <p:sp>
            <p:nvSpPr>
              <p:cNvPr id="30750" name="TextBox 14">
                <a:extLst>
                  <a:ext uri="{FF2B5EF4-FFF2-40B4-BE49-F238E27FC236}">
                    <a16:creationId xmlns:a16="http://schemas.microsoft.com/office/drawing/2014/main" xmlns="" id="{9935520A-7E12-4C16-BD43-99802190328A}"/>
                  </a:ext>
                </a:extLst>
              </p:cNvPr>
              <p:cNvSpPr txBox="1">
                <a:spLocks noChangeArrowheads="1"/>
              </p:cNvSpPr>
              <p:nvPr/>
            </p:nvSpPr>
            <p:spPr bwMode="auto">
              <a:xfrm>
                <a:off x="1621161" y="5090986"/>
                <a:ext cx="3949118" cy="477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 typeface="Arial" panose="020B0604020202020204" pitchFamily="34" charset="0"/>
                  <a:buNone/>
                </a:pPr>
                <a:r>
                  <a:rPr lang="en-US" altLang="vi-VN" sz="1200" b="1" dirty="0" smtClean="0">
                    <a:ea typeface="SimSun" panose="02010600030101010101" pitchFamily="2" charset="-122"/>
                    <a:sym typeface="Open Sans"/>
                  </a:rPr>
                  <a:t>participants</a:t>
                </a:r>
                <a:endParaRPr lang="en-US" altLang="vi-VN" sz="1200" b="1" dirty="0">
                  <a:ea typeface="SimSun" panose="02010600030101010101" pitchFamily="2" charset="-122"/>
                  <a:sym typeface="Open Sans"/>
                </a:endParaRPr>
              </a:p>
            </p:txBody>
          </p:sp>
          <p:sp>
            <p:nvSpPr>
              <p:cNvPr id="14" name="TextBox 15">
                <a:extLst>
                  <a:ext uri="{FF2B5EF4-FFF2-40B4-BE49-F238E27FC236}">
                    <a16:creationId xmlns:a16="http://schemas.microsoft.com/office/drawing/2014/main" xmlns="" id="{4F959CE7-E8FE-4607-ACDB-863DBB62D5AC}"/>
                  </a:ext>
                </a:extLst>
              </p:cNvPr>
              <p:cNvSpPr txBox="1">
                <a:spLocks noChangeArrowheads="1"/>
              </p:cNvSpPr>
              <p:nvPr/>
            </p:nvSpPr>
            <p:spPr bwMode="auto">
              <a:xfrm>
                <a:off x="1706951" y="5442333"/>
                <a:ext cx="4164430" cy="1157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138"/>
                  </a:spcBef>
                  <a:buClr>
                    <a:schemeClr val="accent1"/>
                  </a:buClr>
                  <a:buSzPct val="80000"/>
                  <a:buFont typeface="Corbel" panose="020B0503020204020204" pitchFamily="34" charset="0"/>
                  <a:defRPr sz="1700">
                    <a:solidFill>
                      <a:schemeClr val="tx1"/>
                    </a:solidFill>
                    <a:latin typeface="Roboto" pitchFamily="2" charset="0"/>
                    <a:ea typeface="MS PGothic" panose="020B0600070205080204" pitchFamily="34" charset="-128"/>
                    <a:sym typeface="Open Sans" pitchFamily="34" charset="0"/>
                  </a:defRPr>
                </a:lvl1pPr>
                <a:lvl2pPr marL="742950" indent="-285750">
                  <a:spcBef>
                    <a:spcPts val="163"/>
                  </a:spcBef>
                  <a:spcAft>
                    <a:spcPts val="325"/>
                  </a:spcAft>
                  <a:buClr>
                    <a:schemeClr val="accent1"/>
                  </a:buClr>
                  <a:buSzPct val="80000"/>
                  <a:buFont typeface="Corbel" panose="020B0503020204020204" pitchFamily="34" charset="0"/>
                  <a:defRPr sz="1600">
                    <a:solidFill>
                      <a:schemeClr val="tx1"/>
                    </a:solidFill>
                    <a:latin typeface="Roboto" pitchFamily="2" charset="0"/>
                    <a:ea typeface="MS PGothic" panose="020B0600070205080204" pitchFamily="34" charset="-128"/>
                    <a:sym typeface="Open Sans" pitchFamily="34" charset="0"/>
                  </a:defRPr>
                </a:lvl2pPr>
                <a:lvl3pPr marL="1143000" indent="-228600">
                  <a:spcBef>
                    <a:spcPts val="163"/>
                  </a:spcBef>
                  <a:spcAft>
                    <a:spcPts val="325"/>
                  </a:spcAft>
                  <a:buClr>
                    <a:schemeClr val="accent1"/>
                  </a:buClr>
                  <a:buSzPct val="80000"/>
                  <a:buFont typeface="Corbel" panose="020B0503020204020204" pitchFamily="34" charset="0"/>
                  <a:defRPr sz="1400">
                    <a:solidFill>
                      <a:schemeClr val="tx1"/>
                    </a:solidFill>
                    <a:latin typeface="Roboto" pitchFamily="2" charset="0"/>
                    <a:ea typeface="MS PGothic" panose="020B0600070205080204" pitchFamily="34" charset="-128"/>
                    <a:sym typeface="Open Sans" pitchFamily="34" charset="0"/>
                  </a:defRPr>
                </a:lvl3pPr>
                <a:lvl4pPr marL="16002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4pPr>
                <a:lvl5pPr marL="20574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5pPr>
                <a:lvl6pPr marL="25146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6pPr>
                <a:lvl7pPr marL="29718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7pPr>
                <a:lvl8pPr marL="34290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8pPr>
                <a:lvl9pPr marL="38862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9pPr>
              </a:lstStyle>
              <a:p>
                <a:pPr eaLnBrk="1" hangingPunct="1">
                  <a:spcBef>
                    <a:spcPct val="0"/>
                  </a:spcBef>
                  <a:buClrTx/>
                  <a:buSzTx/>
                  <a:buFont typeface="Arial" panose="020B0604020202020204" pitchFamily="34" charset="0"/>
                  <a:buNone/>
                  <a:defRPr/>
                </a:pPr>
                <a:r>
                  <a:rPr lang="en-US" sz="1050" dirty="0" smtClean="0">
                    <a:latin typeface="Arial" panose="020B0604020202020204" pitchFamily="34" charset="0"/>
                    <a:ea typeface="SimSun" panose="02010600030101010101" pitchFamily="2" charset="-122"/>
                  </a:rPr>
                  <a:t>Doctors, pharmacists, counsellors, social workers, teachers, lecturers</a:t>
                </a:r>
                <a:endParaRPr lang="en-US" sz="1050" dirty="0">
                  <a:latin typeface="Arial" panose="020B0604020202020204" pitchFamily="34" charset="0"/>
                  <a:ea typeface="SimSun" panose="02010600030101010101" pitchFamily="2" charset="-122"/>
                </a:endParaRPr>
              </a:p>
            </p:txBody>
          </p:sp>
        </p:grpSp>
      </p:grpSp>
      <p:grpSp>
        <p:nvGrpSpPr>
          <p:cNvPr id="30726" name="Group 22">
            <a:extLst>
              <a:ext uri="{FF2B5EF4-FFF2-40B4-BE49-F238E27FC236}">
                <a16:creationId xmlns:a16="http://schemas.microsoft.com/office/drawing/2014/main" xmlns="" id="{F3EADE1F-A21B-43E7-9E58-816E58830BDA}"/>
              </a:ext>
            </a:extLst>
          </p:cNvPr>
          <p:cNvGrpSpPr>
            <a:grpSpLocks/>
          </p:cNvGrpSpPr>
          <p:nvPr/>
        </p:nvGrpSpPr>
        <p:grpSpPr bwMode="auto">
          <a:xfrm>
            <a:off x="4412274" y="1846385"/>
            <a:ext cx="3940933" cy="3455377"/>
            <a:chOff x="8228331" y="3810883"/>
            <a:chExt cx="9275825" cy="6472942"/>
          </a:xfrm>
        </p:grpSpPr>
        <p:sp>
          <p:nvSpPr>
            <p:cNvPr id="21" name="Bent Arrow 20">
              <a:extLst>
                <a:ext uri="{FF2B5EF4-FFF2-40B4-BE49-F238E27FC236}">
                  <a16:creationId xmlns:a16="http://schemas.microsoft.com/office/drawing/2014/main" xmlns="" id="{5ED89F59-849D-43D6-A6D9-F94BF3BFDCCA}"/>
                </a:ext>
              </a:extLst>
            </p:cNvPr>
            <p:cNvSpPr/>
            <p:nvPr/>
          </p:nvSpPr>
          <p:spPr>
            <a:xfrm>
              <a:off x="8228331" y="4543495"/>
              <a:ext cx="4809974" cy="5740330"/>
            </a:xfrm>
            <a:prstGeom prst="bentArrow">
              <a:avLst>
                <a:gd name="adj1" fmla="val 8916"/>
                <a:gd name="adj2" fmla="val 11801"/>
                <a:gd name="adj3" fmla="val 13610"/>
                <a:gd name="adj4" fmla="val 43750"/>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buFont typeface="Arial" panose="020B0604020202020204" pitchFamily="34" charset="0"/>
                <a:buNone/>
                <a:defRPr/>
              </a:pPr>
              <a:endParaRPr lang="en-US" sz="1662" dirty="0">
                <a:solidFill>
                  <a:schemeClr val="tx1"/>
                </a:solidFill>
              </a:endParaRPr>
            </a:p>
          </p:txBody>
        </p:sp>
        <p:grpSp>
          <p:nvGrpSpPr>
            <p:cNvPr id="30744" name="Group 24">
              <a:extLst>
                <a:ext uri="{FF2B5EF4-FFF2-40B4-BE49-F238E27FC236}">
                  <a16:creationId xmlns:a16="http://schemas.microsoft.com/office/drawing/2014/main" xmlns="" id="{F6774C62-9F28-45A2-A46E-F2DB207D177F}"/>
                </a:ext>
              </a:extLst>
            </p:cNvPr>
            <p:cNvGrpSpPr>
              <a:grpSpLocks/>
            </p:cNvGrpSpPr>
            <p:nvPr/>
          </p:nvGrpSpPr>
          <p:grpSpPr bwMode="auto">
            <a:xfrm>
              <a:off x="12496752" y="3810883"/>
              <a:ext cx="5007404" cy="749524"/>
              <a:chOff x="12496752" y="3810883"/>
              <a:chExt cx="5007404" cy="749524"/>
            </a:xfrm>
          </p:grpSpPr>
          <p:sp>
            <p:nvSpPr>
              <p:cNvPr id="30745" name="TextBox 25">
                <a:extLst>
                  <a:ext uri="{FF2B5EF4-FFF2-40B4-BE49-F238E27FC236}">
                    <a16:creationId xmlns:a16="http://schemas.microsoft.com/office/drawing/2014/main" xmlns="" id="{F915ADC6-46BA-41B7-A546-1512EE2EAFDE}"/>
                  </a:ext>
                </a:extLst>
              </p:cNvPr>
              <p:cNvSpPr txBox="1">
                <a:spLocks noChangeArrowheads="1"/>
              </p:cNvSpPr>
              <p:nvPr/>
            </p:nvSpPr>
            <p:spPr bwMode="auto">
              <a:xfrm>
                <a:off x="12496752" y="3810883"/>
                <a:ext cx="1760226" cy="74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 typeface="Arial" panose="020B0604020202020204" pitchFamily="34" charset="0"/>
                  <a:buNone/>
                </a:pPr>
                <a:r>
                  <a:rPr lang="en-US" altLang="vi-VN" sz="2000" b="1" dirty="0">
                    <a:solidFill>
                      <a:schemeClr val="accent1"/>
                    </a:solidFill>
                    <a:ea typeface="SimSun" panose="02010600030101010101" pitchFamily="2" charset="-122"/>
                    <a:sym typeface="Open Sans"/>
                  </a:rPr>
                  <a:t>52 </a:t>
                </a:r>
              </a:p>
            </p:txBody>
          </p:sp>
          <p:sp>
            <p:nvSpPr>
              <p:cNvPr id="30746" name="TextBox 26">
                <a:extLst>
                  <a:ext uri="{FF2B5EF4-FFF2-40B4-BE49-F238E27FC236}">
                    <a16:creationId xmlns:a16="http://schemas.microsoft.com/office/drawing/2014/main" xmlns="" id="{7B92FDE3-1A28-416B-A3FE-46D473F1B212}"/>
                  </a:ext>
                </a:extLst>
              </p:cNvPr>
              <p:cNvSpPr txBox="1">
                <a:spLocks noChangeArrowheads="1"/>
              </p:cNvSpPr>
              <p:nvPr/>
            </p:nvSpPr>
            <p:spPr bwMode="auto">
              <a:xfrm>
                <a:off x="13666792" y="3937128"/>
                <a:ext cx="3837364" cy="518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 typeface="Arial" panose="020B0604020202020204" pitchFamily="34" charset="0"/>
                  <a:buNone/>
                </a:pPr>
                <a:r>
                  <a:rPr lang="en-US" altLang="vi-VN" sz="1200" b="1" dirty="0" smtClean="0">
                    <a:ea typeface="SimSun" panose="02010600030101010101" pitchFamily="2" charset="-122"/>
                    <a:sym typeface="Open Sans"/>
                  </a:rPr>
                  <a:t>Provinces</a:t>
                </a:r>
                <a:endParaRPr lang="en-US" altLang="vi-VN" sz="1200" b="1" dirty="0">
                  <a:ea typeface="SimSun" panose="02010600030101010101" pitchFamily="2" charset="-122"/>
                  <a:sym typeface="Open Sans"/>
                </a:endParaRPr>
              </a:p>
            </p:txBody>
          </p:sp>
        </p:grpSp>
      </p:grpSp>
      <p:grpSp>
        <p:nvGrpSpPr>
          <p:cNvPr id="30727" name="Group 28">
            <a:extLst>
              <a:ext uri="{FF2B5EF4-FFF2-40B4-BE49-F238E27FC236}">
                <a16:creationId xmlns:a16="http://schemas.microsoft.com/office/drawing/2014/main" xmlns="" id="{C7614851-79C8-4392-9685-D2FA2B5F60AF}"/>
              </a:ext>
            </a:extLst>
          </p:cNvPr>
          <p:cNvGrpSpPr>
            <a:grpSpLocks/>
          </p:cNvGrpSpPr>
          <p:nvPr/>
        </p:nvGrpSpPr>
        <p:grpSpPr bwMode="auto">
          <a:xfrm>
            <a:off x="4838699" y="3246791"/>
            <a:ext cx="3515187" cy="2054971"/>
            <a:chOff x="9517380" y="6049963"/>
            <a:chExt cx="7704318" cy="4233862"/>
          </a:xfrm>
        </p:grpSpPr>
        <p:sp>
          <p:nvSpPr>
            <p:cNvPr id="26" name="Bent Arrow 25">
              <a:extLst>
                <a:ext uri="{FF2B5EF4-FFF2-40B4-BE49-F238E27FC236}">
                  <a16:creationId xmlns:a16="http://schemas.microsoft.com/office/drawing/2014/main" xmlns="" id="{66F1D480-E7F9-4103-9B66-BD300870F08A}"/>
                </a:ext>
              </a:extLst>
            </p:cNvPr>
            <p:cNvSpPr/>
            <p:nvPr/>
          </p:nvSpPr>
          <p:spPr>
            <a:xfrm>
              <a:off x="9517380" y="6049963"/>
              <a:ext cx="2914729" cy="4233862"/>
            </a:xfrm>
            <a:prstGeom prst="bentArrow">
              <a:avLst>
                <a:gd name="adj1" fmla="val 15196"/>
                <a:gd name="adj2" fmla="val 19771"/>
                <a:gd name="adj3" fmla="val 17810"/>
                <a:gd name="adj4" fmla="val 42443"/>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buFont typeface="Arial" panose="020B0604020202020204" pitchFamily="34" charset="0"/>
                <a:buNone/>
                <a:defRPr/>
              </a:pPr>
              <a:endParaRPr lang="en-US" sz="1662" dirty="0">
                <a:solidFill>
                  <a:schemeClr val="tx1"/>
                </a:solidFill>
              </a:endParaRPr>
            </a:p>
          </p:txBody>
        </p:sp>
        <p:grpSp>
          <p:nvGrpSpPr>
            <p:cNvPr id="30739" name="Group 30">
              <a:extLst>
                <a:ext uri="{FF2B5EF4-FFF2-40B4-BE49-F238E27FC236}">
                  <a16:creationId xmlns:a16="http://schemas.microsoft.com/office/drawing/2014/main" xmlns="" id="{263DE867-B6C0-47A3-893D-552FDBBA46E0}"/>
                </a:ext>
              </a:extLst>
            </p:cNvPr>
            <p:cNvGrpSpPr>
              <a:grpSpLocks/>
            </p:cNvGrpSpPr>
            <p:nvPr/>
          </p:nvGrpSpPr>
          <p:grpSpPr bwMode="auto">
            <a:xfrm>
              <a:off x="12212803" y="6538803"/>
              <a:ext cx="5008895" cy="2215770"/>
              <a:chOff x="12212803" y="6538803"/>
              <a:chExt cx="5008895" cy="2215770"/>
            </a:xfrm>
          </p:grpSpPr>
          <p:sp>
            <p:nvSpPr>
              <p:cNvPr id="30740" name="TextBox 31">
                <a:extLst>
                  <a:ext uri="{FF2B5EF4-FFF2-40B4-BE49-F238E27FC236}">
                    <a16:creationId xmlns:a16="http://schemas.microsoft.com/office/drawing/2014/main" xmlns="" id="{A9DBA78B-4F0F-44C3-A2E2-72D2963C8222}"/>
                  </a:ext>
                </a:extLst>
              </p:cNvPr>
              <p:cNvSpPr txBox="1">
                <a:spLocks noChangeArrowheads="1"/>
              </p:cNvSpPr>
              <p:nvPr/>
            </p:nvSpPr>
            <p:spPr bwMode="auto">
              <a:xfrm>
                <a:off x="12212803" y="6538803"/>
                <a:ext cx="1616927" cy="974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 typeface="Arial" panose="020B0604020202020204" pitchFamily="34" charset="0"/>
                  <a:buNone/>
                </a:pPr>
                <a:r>
                  <a:rPr lang="en-US" altLang="vi-VN" sz="2400" b="1" dirty="0">
                    <a:solidFill>
                      <a:schemeClr val="accent1"/>
                    </a:solidFill>
                    <a:ea typeface="SimSun" panose="02010600030101010101" pitchFamily="2" charset="-122"/>
                    <a:sym typeface="Open Sans"/>
                  </a:rPr>
                  <a:t>29</a:t>
                </a:r>
              </a:p>
            </p:txBody>
          </p:sp>
          <p:sp>
            <p:nvSpPr>
              <p:cNvPr id="30741" name="TextBox 32">
                <a:extLst>
                  <a:ext uri="{FF2B5EF4-FFF2-40B4-BE49-F238E27FC236}">
                    <a16:creationId xmlns:a16="http://schemas.microsoft.com/office/drawing/2014/main" xmlns="" id="{D3DDC917-4BF0-4323-9E1A-AD3E222CAA4F}"/>
                  </a:ext>
                </a:extLst>
              </p:cNvPr>
              <p:cNvSpPr txBox="1">
                <a:spLocks noChangeArrowheads="1"/>
              </p:cNvSpPr>
              <p:nvPr/>
            </p:nvSpPr>
            <p:spPr bwMode="auto">
              <a:xfrm>
                <a:off x="13382848" y="6665048"/>
                <a:ext cx="3837362" cy="951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 typeface="Arial" panose="020B0604020202020204" pitchFamily="34" charset="0"/>
                  <a:buNone/>
                </a:pPr>
                <a:r>
                  <a:rPr lang="en-US" altLang="vi-VN" sz="1200" b="1" dirty="0" smtClean="0">
                    <a:ea typeface="SimSun" panose="02010600030101010101" pitchFamily="2" charset="-122"/>
                    <a:sym typeface="Open Sans"/>
                  </a:rPr>
                  <a:t>Affiliated </a:t>
                </a:r>
                <a:r>
                  <a:rPr lang="en-US" altLang="vi-VN" sz="1200" b="1" dirty="0" smtClean="0">
                    <a:ea typeface="SimSun" panose="02010600030101010101" pitchFamily="2" charset="-122"/>
                    <a:sym typeface="Open Sans"/>
                  </a:rPr>
                  <a:t>State agencies, NGOs</a:t>
                </a:r>
                <a:endParaRPr lang="en-US" altLang="vi-VN" sz="1200" b="1" dirty="0">
                  <a:ea typeface="SimSun" panose="02010600030101010101" pitchFamily="2" charset="-122"/>
                  <a:sym typeface="Open Sans"/>
                </a:endParaRPr>
              </a:p>
            </p:txBody>
          </p:sp>
          <p:sp>
            <p:nvSpPr>
              <p:cNvPr id="30" name="TextBox 33">
                <a:extLst>
                  <a:ext uri="{FF2B5EF4-FFF2-40B4-BE49-F238E27FC236}">
                    <a16:creationId xmlns:a16="http://schemas.microsoft.com/office/drawing/2014/main" xmlns="" id="{149E4300-4186-49EE-9894-11A2BFD8D47A}"/>
                  </a:ext>
                </a:extLst>
              </p:cNvPr>
              <p:cNvSpPr txBox="1">
                <a:spLocks noChangeArrowheads="1"/>
              </p:cNvSpPr>
              <p:nvPr/>
            </p:nvSpPr>
            <p:spPr bwMode="auto">
              <a:xfrm>
                <a:off x="13456516" y="8267406"/>
                <a:ext cx="3765182" cy="487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138"/>
                  </a:spcBef>
                  <a:buClr>
                    <a:schemeClr val="accent1"/>
                  </a:buClr>
                  <a:buSzPct val="80000"/>
                  <a:buFont typeface="Corbel" panose="020B0503020204020204" pitchFamily="34" charset="0"/>
                  <a:defRPr sz="1700">
                    <a:solidFill>
                      <a:schemeClr val="tx1"/>
                    </a:solidFill>
                    <a:latin typeface="Roboto" pitchFamily="2" charset="0"/>
                    <a:ea typeface="MS PGothic" panose="020B0600070205080204" pitchFamily="34" charset="-128"/>
                    <a:sym typeface="Open Sans" pitchFamily="34" charset="0"/>
                  </a:defRPr>
                </a:lvl1pPr>
                <a:lvl2pPr marL="742950" indent="-285750">
                  <a:spcBef>
                    <a:spcPts val="163"/>
                  </a:spcBef>
                  <a:spcAft>
                    <a:spcPts val="325"/>
                  </a:spcAft>
                  <a:buClr>
                    <a:schemeClr val="accent1"/>
                  </a:buClr>
                  <a:buSzPct val="80000"/>
                  <a:buFont typeface="Corbel" panose="020B0503020204020204" pitchFamily="34" charset="0"/>
                  <a:defRPr sz="1600">
                    <a:solidFill>
                      <a:schemeClr val="tx1"/>
                    </a:solidFill>
                    <a:latin typeface="Roboto" pitchFamily="2" charset="0"/>
                    <a:ea typeface="MS PGothic" panose="020B0600070205080204" pitchFamily="34" charset="-128"/>
                    <a:sym typeface="Open Sans" pitchFamily="34" charset="0"/>
                  </a:defRPr>
                </a:lvl2pPr>
                <a:lvl3pPr marL="1143000" indent="-228600">
                  <a:spcBef>
                    <a:spcPts val="163"/>
                  </a:spcBef>
                  <a:spcAft>
                    <a:spcPts val="325"/>
                  </a:spcAft>
                  <a:buClr>
                    <a:schemeClr val="accent1"/>
                  </a:buClr>
                  <a:buSzPct val="80000"/>
                  <a:buFont typeface="Corbel" panose="020B0503020204020204" pitchFamily="34" charset="0"/>
                  <a:defRPr sz="1400">
                    <a:solidFill>
                      <a:schemeClr val="tx1"/>
                    </a:solidFill>
                    <a:latin typeface="Roboto" pitchFamily="2" charset="0"/>
                    <a:ea typeface="MS PGothic" panose="020B0600070205080204" pitchFamily="34" charset="-128"/>
                    <a:sym typeface="Open Sans" pitchFamily="34" charset="0"/>
                  </a:defRPr>
                </a:lvl3pPr>
                <a:lvl4pPr marL="16002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4pPr>
                <a:lvl5pPr marL="20574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5pPr>
                <a:lvl6pPr marL="25146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6pPr>
                <a:lvl7pPr marL="29718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7pPr>
                <a:lvl8pPr marL="34290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8pPr>
                <a:lvl9pPr marL="38862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9pPr>
              </a:lstStyle>
              <a:p>
                <a:pPr eaLnBrk="1" hangingPunct="1">
                  <a:spcBef>
                    <a:spcPct val="0"/>
                  </a:spcBef>
                  <a:buClrTx/>
                  <a:buSzTx/>
                  <a:buFont typeface="Arial" panose="020B0604020202020204" pitchFamily="34" charset="0"/>
                  <a:buNone/>
                  <a:defRPr/>
                </a:pPr>
                <a:endParaRPr lang="en-US" sz="900" dirty="0">
                  <a:latin typeface="Arial" panose="020B0604020202020204" pitchFamily="34" charset="0"/>
                  <a:ea typeface="SimSun" panose="02010600030101010101" pitchFamily="2" charset="-122"/>
                </a:endParaRPr>
              </a:p>
            </p:txBody>
          </p:sp>
        </p:grpSp>
      </p:grpSp>
      <p:sp>
        <p:nvSpPr>
          <p:cNvPr id="31" name="Rectangle 30">
            <a:extLst>
              <a:ext uri="{FF2B5EF4-FFF2-40B4-BE49-F238E27FC236}">
                <a16:creationId xmlns:a16="http://schemas.microsoft.com/office/drawing/2014/main" xmlns="" id="{B7A79EC0-22E4-4726-999B-A8233B7C5E29}"/>
              </a:ext>
            </a:extLst>
          </p:cNvPr>
          <p:cNvSpPr/>
          <p:nvPr/>
        </p:nvSpPr>
        <p:spPr>
          <a:xfrm>
            <a:off x="1757222" y="1785874"/>
            <a:ext cx="5657850" cy="600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vi-VN" sz="1662"/>
          </a:p>
        </p:txBody>
      </p:sp>
      <p:sp>
        <p:nvSpPr>
          <p:cNvPr id="32" name="TextBox 31">
            <a:extLst>
              <a:ext uri="{FF2B5EF4-FFF2-40B4-BE49-F238E27FC236}">
                <a16:creationId xmlns:a16="http://schemas.microsoft.com/office/drawing/2014/main" xmlns="" id="{4B4FD32C-FF17-43AB-8308-475EF233FE7A}"/>
              </a:ext>
            </a:extLst>
          </p:cNvPr>
          <p:cNvSpPr txBox="1"/>
          <p:nvPr/>
        </p:nvSpPr>
        <p:spPr>
          <a:xfrm>
            <a:off x="4148505" y="5728189"/>
            <a:ext cx="2715357" cy="253916"/>
          </a:xfrm>
          <a:prstGeom prst="rect">
            <a:avLst/>
          </a:prstGeom>
          <a:noFill/>
        </p:spPr>
        <p:txBody>
          <a:bodyPr>
            <a:spAutoFit/>
          </a:bodyPr>
          <a:lstStyle/>
          <a:p>
            <a:pPr algn="r">
              <a:defRPr/>
            </a:pPr>
            <a:r>
              <a:rPr lang="en-US" sz="525" dirty="0">
                <a:solidFill>
                  <a:schemeClr val="bg1"/>
                </a:solidFill>
              </a:rPr>
              <a:t>South Vietnam HIV – Addiction Technology Transfer Center</a:t>
            </a:r>
          </a:p>
          <a:p>
            <a:pPr algn="r">
              <a:defRPr/>
            </a:pPr>
            <a:r>
              <a:rPr lang="en-US" sz="525" dirty="0">
                <a:solidFill>
                  <a:schemeClr val="bg1"/>
                </a:solidFill>
              </a:rPr>
              <a:t>All rights reserved, 2016</a:t>
            </a:r>
            <a:endParaRPr lang="vi-VN" sz="525" dirty="0">
              <a:solidFill>
                <a:schemeClr val="bg1"/>
              </a:solidFill>
            </a:endParaRPr>
          </a:p>
        </p:txBody>
      </p:sp>
      <p:sp>
        <p:nvSpPr>
          <p:cNvPr id="38" name="TextBox 15">
            <a:extLst>
              <a:ext uri="{FF2B5EF4-FFF2-40B4-BE49-F238E27FC236}">
                <a16:creationId xmlns:a16="http://schemas.microsoft.com/office/drawing/2014/main" xmlns="" id="{78F436AA-3B64-4261-94CA-149F4EC6237D}"/>
              </a:ext>
            </a:extLst>
          </p:cNvPr>
          <p:cNvSpPr txBox="1">
            <a:spLocks noChangeArrowheads="1"/>
          </p:cNvSpPr>
          <p:nvPr/>
        </p:nvSpPr>
        <p:spPr bwMode="auto">
          <a:xfrm>
            <a:off x="1920234" y="4247598"/>
            <a:ext cx="1710686"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138"/>
              </a:spcBef>
              <a:buClr>
                <a:schemeClr val="accent1"/>
              </a:buClr>
              <a:buSzPct val="80000"/>
              <a:buFont typeface="Corbel" panose="020B0503020204020204" pitchFamily="34" charset="0"/>
              <a:defRPr sz="1700">
                <a:solidFill>
                  <a:schemeClr val="tx1"/>
                </a:solidFill>
                <a:latin typeface="Roboto" pitchFamily="2" charset="0"/>
                <a:ea typeface="MS PGothic" panose="020B0600070205080204" pitchFamily="34" charset="-128"/>
                <a:sym typeface="Open Sans" pitchFamily="34" charset="0"/>
              </a:defRPr>
            </a:lvl1pPr>
            <a:lvl2pPr marL="742950" indent="-285750">
              <a:spcBef>
                <a:spcPts val="163"/>
              </a:spcBef>
              <a:spcAft>
                <a:spcPts val="325"/>
              </a:spcAft>
              <a:buClr>
                <a:schemeClr val="accent1"/>
              </a:buClr>
              <a:buSzPct val="80000"/>
              <a:buFont typeface="Corbel" panose="020B0503020204020204" pitchFamily="34" charset="0"/>
              <a:defRPr sz="1600">
                <a:solidFill>
                  <a:schemeClr val="tx1"/>
                </a:solidFill>
                <a:latin typeface="Roboto" pitchFamily="2" charset="0"/>
                <a:ea typeface="MS PGothic" panose="020B0600070205080204" pitchFamily="34" charset="-128"/>
                <a:sym typeface="Open Sans" pitchFamily="34" charset="0"/>
              </a:defRPr>
            </a:lvl2pPr>
            <a:lvl3pPr marL="1143000" indent="-228600">
              <a:spcBef>
                <a:spcPts val="163"/>
              </a:spcBef>
              <a:spcAft>
                <a:spcPts val="325"/>
              </a:spcAft>
              <a:buClr>
                <a:schemeClr val="accent1"/>
              </a:buClr>
              <a:buSzPct val="80000"/>
              <a:buFont typeface="Corbel" panose="020B0503020204020204" pitchFamily="34" charset="0"/>
              <a:defRPr sz="1400">
                <a:solidFill>
                  <a:schemeClr val="tx1"/>
                </a:solidFill>
                <a:latin typeface="Roboto" pitchFamily="2" charset="0"/>
                <a:ea typeface="MS PGothic" panose="020B0600070205080204" pitchFamily="34" charset="-128"/>
                <a:sym typeface="Open Sans" pitchFamily="34" charset="0"/>
              </a:defRPr>
            </a:lvl3pPr>
            <a:lvl4pPr marL="16002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4pPr>
            <a:lvl5pPr marL="20574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5pPr>
            <a:lvl6pPr marL="25146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6pPr>
            <a:lvl7pPr marL="29718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7pPr>
            <a:lvl8pPr marL="34290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8pPr>
            <a:lvl9pPr marL="38862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9pPr>
          </a:lstStyle>
          <a:p>
            <a:pPr eaLnBrk="1" hangingPunct="1">
              <a:spcBef>
                <a:spcPct val="0"/>
              </a:spcBef>
              <a:buClrTx/>
              <a:buSzTx/>
              <a:buFont typeface="Arial" panose="020B0604020202020204" pitchFamily="34" charset="0"/>
              <a:buNone/>
              <a:defRPr/>
            </a:pPr>
            <a:r>
              <a:rPr lang="en-US" sz="1400" b="1" dirty="0">
                <a:latin typeface="Arial" panose="020B0604020202020204" pitchFamily="34" charset="0"/>
                <a:ea typeface="SimSun" panose="02010600030101010101" pitchFamily="2" charset="-122"/>
              </a:rPr>
              <a:t>B</a:t>
            </a:r>
            <a:r>
              <a:rPr lang="en-US" sz="1400" b="1" dirty="0" smtClean="0">
                <a:latin typeface="Arial" panose="020B0604020202020204" pitchFamily="34" charset="0"/>
                <a:ea typeface="SimSun" panose="02010600030101010101" pitchFamily="2" charset="-122"/>
              </a:rPr>
              <a:t>asic – Advance trainings, thematic workshops</a:t>
            </a:r>
            <a:r>
              <a:rPr lang="en-US" sz="1400" b="1" dirty="0" smtClean="0">
                <a:latin typeface="Arial" panose="020B0604020202020204" pitchFamily="34" charset="0"/>
                <a:ea typeface="SimSun" panose="02010600030101010101" pitchFamily="2" charset="-122"/>
              </a:rPr>
              <a:t>̀</a:t>
            </a:r>
            <a:endParaRPr lang="en-US" sz="1400" b="1" dirty="0">
              <a:latin typeface="Arial" panose="020B0604020202020204" pitchFamily="34" charset="0"/>
              <a:ea typeface="SimSun" panose="02010600030101010101" pitchFamily="2" charset="-122"/>
            </a:endParaRPr>
          </a:p>
        </p:txBody>
      </p:sp>
      <p:grpSp>
        <p:nvGrpSpPr>
          <p:cNvPr id="30735" name="Group 16">
            <a:extLst>
              <a:ext uri="{FF2B5EF4-FFF2-40B4-BE49-F238E27FC236}">
                <a16:creationId xmlns:a16="http://schemas.microsoft.com/office/drawing/2014/main" xmlns="" id="{06F7F305-DB16-4590-AED3-520EB32AF7BD}"/>
              </a:ext>
            </a:extLst>
          </p:cNvPr>
          <p:cNvGrpSpPr>
            <a:grpSpLocks/>
          </p:cNvGrpSpPr>
          <p:nvPr/>
        </p:nvGrpSpPr>
        <p:grpSpPr bwMode="auto">
          <a:xfrm>
            <a:off x="2878016" y="1402672"/>
            <a:ext cx="2050074" cy="3903487"/>
            <a:chOff x="4276624" y="2997974"/>
            <a:chExt cx="5413795" cy="7292200"/>
          </a:xfrm>
        </p:grpSpPr>
        <p:sp>
          <p:nvSpPr>
            <p:cNvPr id="16" name="Right Arrow 15">
              <a:extLst>
                <a:ext uri="{FF2B5EF4-FFF2-40B4-BE49-F238E27FC236}">
                  <a16:creationId xmlns:a16="http://schemas.microsoft.com/office/drawing/2014/main" xmlns="" id="{2815DB1D-DC86-4C4C-A367-CB57975B1064}"/>
                </a:ext>
              </a:extLst>
            </p:cNvPr>
            <p:cNvSpPr/>
            <p:nvPr/>
          </p:nvSpPr>
          <p:spPr>
            <a:xfrm rot="16200000">
              <a:off x="5458050" y="6057805"/>
              <a:ext cx="7292200" cy="1172538"/>
            </a:xfrm>
            <a:prstGeom prst="rightArrow">
              <a:avLst>
                <a:gd name="adj1" fmla="val 41486"/>
                <a:gd name="adj2" fmla="val 53861"/>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lvl1pPr eaLnBrk="0" hangingPunct="0">
                <a:defRPr>
                  <a:solidFill>
                    <a:schemeClr val="tx1"/>
                  </a:solidFill>
                  <a:latin typeface="Arial" panose="020B0604020202020204" pitchFamily="34" charset="0"/>
                  <a:ea typeface="SimSun" panose="02010600030101010101" pitchFamily="2" charset="-122"/>
                </a:defRPr>
              </a:lvl1pPr>
              <a:lvl2pPr marL="742950" indent="-285750" eaLnBrk="0" hangingPunct="0">
                <a:defRPr>
                  <a:solidFill>
                    <a:schemeClr val="tx1"/>
                  </a:solidFill>
                  <a:latin typeface="Arial" panose="020B0604020202020204" pitchFamily="34" charset="0"/>
                  <a:ea typeface="SimSun" panose="02010600030101010101" pitchFamily="2" charset="-122"/>
                </a:defRPr>
              </a:lvl2pPr>
              <a:lvl3pPr marL="1143000" indent="-228600" eaLnBrk="0" hangingPunct="0">
                <a:defRPr>
                  <a:solidFill>
                    <a:schemeClr val="tx1"/>
                  </a:solidFill>
                  <a:latin typeface="Arial" panose="020B0604020202020204" pitchFamily="34" charset="0"/>
                  <a:ea typeface="SimSun" panose="02010600030101010101" pitchFamily="2" charset="-122"/>
                </a:defRPr>
              </a:lvl3pPr>
              <a:lvl4pPr marL="1600200" indent="-228600" eaLnBrk="0" hangingPunct="0">
                <a:defRPr>
                  <a:solidFill>
                    <a:schemeClr val="tx1"/>
                  </a:solidFill>
                  <a:latin typeface="Arial" panose="020B0604020202020204" pitchFamily="34" charset="0"/>
                  <a:ea typeface="SimSun" panose="02010600030101010101" pitchFamily="2" charset="-122"/>
                </a:defRPr>
              </a:lvl4pPr>
              <a:lvl5pPr marL="2057400" indent="-228600" eaLnBrk="0" hangingPunc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buFont typeface="Arial" panose="020B0604020202020204" pitchFamily="34" charset="0"/>
                <a:buNone/>
                <a:defRPr/>
              </a:pPr>
              <a:endParaRPr lang="en-US" sz="1662" dirty="0">
                <a:solidFill>
                  <a:srgbClr val="FFFFFF"/>
                </a:solidFill>
                <a:latin typeface="Roboto" pitchFamily="2" charset="0"/>
                <a:ea typeface="MS PGothic" panose="020B0600070205080204" pitchFamily="34" charset="-128"/>
              </a:endParaRPr>
            </a:p>
          </p:txBody>
        </p:sp>
        <p:sp>
          <p:nvSpPr>
            <p:cNvPr id="19" name="TextBox 21">
              <a:extLst>
                <a:ext uri="{FF2B5EF4-FFF2-40B4-BE49-F238E27FC236}">
                  <a16:creationId xmlns:a16="http://schemas.microsoft.com/office/drawing/2014/main" xmlns="" id="{B4CC13ED-193F-4084-BD75-BB280EA8F550}"/>
                </a:ext>
              </a:extLst>
            </p:cNvPr>
            <p:cNvSpPr txBox="1">
              <a:spLocks noChangeArrowheads="1"/>
            </p:cNvSpPr>
            <p:nvPr/>
          </p:nvSpPr>
          <p:spPr bwMode="auto">
            <a:xfrm>
              <a:off x="4276624" y="3582462"/>
              <a:ext cx="4163861" cy="487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138"/>
                </a:spcBef>
                <a:buClr>
                  <a:schemeClr val="accent1"/>
                </a:buClr>
                <a:buSzPct val="80000"/>
                <a:buFont typeface="Corbel" panose="020B0503020204020204" pitchFamily="34" charset="0"/>
                <a:defRPr sz="1700">
                  <a:solidFill>
                    <a:schemeClr val="tx1"/>
                  </a:solidFill>
                  <a:latin typeface="Roboto" pitchFamily="2" charset="0"/>
                  <a:ea typeface="MS PGothic" panose="020B0600070205080204" pitchFamily="34" charset="-128"/>
                  <a:sym typeface="Open Sans" pitchFamily="34" charset="0"/>
                </a:defRPr>
              </a:lvl1pPr>
              <a:lvl2pPr marL="742950" indent="-285750">
                <a:spcBef>
                  <a:spcPts val="163"/>
                </a:spcBef>
                <a:spcAft>
                  <a:spcPts val="325"/>
                </a:spcAft>
                <a:buClr>
                  <a:schemeClr val="accent1"/>
                </a:buClr>
                <a:buSzPct val="80000"/>
                <a:buFont typeface="Corbel" panose="020B0503020204020204" pitchFamily="34" charset="0"/>
                <a:defRPr sz="1600">
                  <a:solidFill>
                    <a:schemeClr val="tx1"/>
                  </a:solidFill>
                  <a:latin typeface="Roboto" pitchFamily="2" charset="0"/>
                  <a:ea typeface="MS PGothic" panose="020B0600070205080204" pitchFamily="34" charset="-128"/>
                  <a:sym typeface="Open Sans" pitchFamily="34" charset="0"/>
                </a:defRPr>
              </a:lvl2pPr>
              <a:lvl3pPr marL="1143000" indent="-228600">
                <a:spcBef>
                  <a:spcPts val="163"/>
                </a:spcBef>
                <a:spcAft>
                  <a:spcPts val="325"/>
                </a:spcAft>
                <a:buClr>
                  <a:schemeClr val="accent1"/>
                </a:buClr>
                <a:buSzPct val="80000"/>
                <a:buFont typeface="Corbel" panose="020B0503020204020204" pitchFamily="34" charset="0"/>
                <a:defRPr sz="1400">
                  <a:solidFill>
                    <a:schemeClr val="tx1"/>
                  </a:solidFill>
                  <a:latin typeface="Roboto" pitchFamily="2" charset="0"/>
                  <a:ea typeface="MS PGothic" panose="020B0600070205080204" pitchFamily="34" charset="-128"/>
                  <a:sym typeface="Open Sans" pitchFamily="34" charset="0"/>
                </a:defRPr>
              </a:lvl3pPr>
              <a:lvl4pPr marL="16002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4pPr>
              <a:lvl5pPr marL="20574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5pPr>
              <a:lvl6pPr marL="25146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6pPr>
              <a:lvl7pPr marL="29718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7pPr>
              <a:lvl8pPr marL="34290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8pPr>
              <a:lvl9pPr marL="38862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9pPr>
            </a:lstStyle>
            <a:p>
              <a:pPr eaLnBrk="1" hangingPunct="1">
                <a:spcBef>
                  <a:spcPct val="0"/>
                </a:spcBef>
                <a:buClrTx/>
                <a:buSzTx/>
                <a:buFont typeface="Arial" panose="020B0604020202020204" pitchFamily="34" charset="0"/>
                <a:buNone/>
                <a:defRPr/>
              </a:pPr>
              <a:endParaRPr lang="en-US" sz="900" dirty="0">
                <a:latin typeface="Arial" panose="020B0604020202020204" pitchFamily="34" charset="0"/>
                <a:ea typeface="SimSun" panose="02010600030101010101" pitchFamily="2" charset="-122"/>
              </a:endParaRPr>
            </a:p>
          </p:txBody>
        </p:sp>
      </p:grpSp>
      <p:grpSp>
        <p:nvGrpSpPr>
          <p:cNvPr id="40" name="Group 28">
            <a:extLst>
              <a:ext uri="{FF2B5EF4-FFF2-40B4-BE49-F238E27FC236}">
                <a16:creationId xmlns:a16="http://schemas.microsoft.com/office/drawing/2014/main" xmlns="" id="{E3890982-1A7B-4306-802F-34B333813BEC}"/>
              </a:ext>
            </a:extLst>
          </p:cNvPr>
          <p:cNvGrpSpPr>
            <a:grpSpLocks/>
          </p:cNvGrpSpPr>
          <p:nvPr/>
        </p:nvGrpSpPr>
        <p:grpSpPr bwMode="auto">
          <a:xfrm flipH="1">
            <a:off x="1152887" y="3041667"/>
            <a:ext cx="3276239" cy="2224207"/>
            <a:chOff x="9517380" y="6049963"/>
            <a:chExt cx="8765728" cy="4233862"/>
          </a:xfrm>
        </p:grpSpPr>
        <p:sp>
          <p:nvSpPr>
            <p:cNvPr id="41" name="Bent Arrow 25">
              <a:extLst>
                <a:ext uri="{FF2B5EF4-FFF2-40B4-BE49-F238E27FC236}">
                  <a16:creationId xmlns:a16="http://schemas.microsoft.com/office/drawing/2014/main" xmlns="" id="{4559F75D-9FFA-49A0-9A2B-AB4C35126CA0}"/>
                </a:ext>
              </a:extLst>
            </p:cNvPr>
            <p:cNvSpPr/>
            <p:nvPr/>
          </p:nvSpPr>
          <p:spPr>
            <a:xfrm>
              <a:off x="9517380" y="6049963"/>
              <a:ext cx="2914729" cy="4233862"/>
            </a:xfrm>
            <a:prstGeom prst="bentArrow">
              <a:avLst>
                <a:gd name="adj1" fmla="val 15196"/>
                <a:gd name="adj2" fmla="val 19771"/>
                <a:gd name="adj3" fmla="val 17810"/>
                <a:gd name="adj4" fmla="val 42443"/>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buFont typeface="Arial" panose="020B0604020202020204" pitchFamily="34" charset="0"/>
                <a:buNone/>
                <a:defRPr/>
              </a:pPr>
              <a:endParaRPr lang="en-US" sz="1662" dirty="0">
                <a:solidFill>
                  <a:schemeClr val="tx1"/>
                </a:solidFill>
              </a:endParaRPr>
            </a:p>
          </p:txBody>
        </p:sp>
        <p:grpSp>
          <p:nvGrpSpPr>
            <p:cNvPr id="42" name="Group 30">
              <a:extLst>
                <a:ext uri="{FF2B5EF4-FFF2-40B4-BE49-F238E27FC236}">
                  <a16:creationId xmlns:a16="http://schemas.microsoft.com/office/drawing/2014/main" xmlns="" id="{2D112857-EF43-4FA1-AFFA-FF8D2AD0C49F}"/>
                </a:ext>
              </a:extLst>
            </p:cNvPr>
            <p:cNvGrpSpPr>
              <a:grpSpLocks/>
            </p:cNvGrpSpPr>
            <p:nvPr/>
          </p:nvGrpSpPr>
          <p:grpSpPr bwMode="auto">
            <a:xfrm>
              <a:off x="12892672" y="6201738"/>
              <a:ext cx="5390436" cy="2552835"/>
              <a:chOff x="12892672" y="6201738"/>
              <a:chExt cx="5390436" cy="2552835"/>
            </a:xfrm>
          </p:grpSpPr>
          <p:sp>
            <p:nvSpPr>
              <p:cNvPr id="43" name="TextBox 31">
                <a:extLst>
                  <a:ext uri="{FF2B5EF4-FFF2-40B4-BE49-F238E27FC236}">
                    <a16:creationId xmlns:a16="http://schemas.microsoft.com/office/drawing/2014/main" xmlns="" id="{B6D5BD3B-75DF-4CF8-93BE-455D62C4A0E5}"/>
                  </a:ext>
                </a:extLst>
              </p:cNvPr>
              <p:cNvSpPr txBox="1">
                <a:spLocks noChangeArrowheads="1"/>
              </p:cNvSpPr>
              <p:nvPr/>
            </p:nvSpPr>
            <p:spPr bwMode="auto">
              <a:xfrm>
                <a:off x="16666182" y="6311443"/>
                <a:ext cx="1616926" cy="878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 typeface="Arial" panose="020B0604020202020204" pitchFamily="34" charset="0"/>
                  <a:buNone/>
                </a:pPr>
                <a:r>
                  <a:rPr lang="en-US" altLang="vi-VN" sz="2400" b="1" dirty="0">
                    <a:solidFill>
                      <a:schemeClr val="accent1"/>
                    </a:solidFill>
                    <a:ea typeface="SimSun" panose="02010600030101010101" pitchFamily="2" charset="-122"/>
                    <a:sym typeface="Open Sans"/>
                  </a:rPr>
                  <a:t>23</a:t>
                </a:r>
              </a:p>
            </p:txBody>
          </p:sp>
          <p:sp>
            <p:nvSpPr>
              <p:cNvPr id="44" name="TextBox 32">
                <a:extLst>
                  <a:ext uri="{FF2B5EF4-FFF2-40B4-BE49-F238E27FC236}">
                    <a16:creationId xmlns:a16="http://schemas.microsoft.com/office/drawing/2014/main" xmlns="" id="{E1377221-A1D3-451E-B965-0CA36E1993A5}"/>
                  </a:ext>
                </a:extLst>
              </p:cNvPr>
              <p:cNvSpPr txBox="1">
                <a:spLocks noChangeArrowheads="1"/>
              </p:cNvSpPr>
              <p:nvPr/>
            </p:nvSpPr>
            <p:spPr bwMode="auto">
              <a:xfrm>
                <a:off x="12892672" y="6201738"/>
                <a:ext cx="3973392" cy="1230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 typeface="Arial" panose="020B0604020202020204" pitchFamily="34" charset="0"/>
                  <a:buNone/>
                </a:pPr>
                <a:r>
                  <a:rPr lang="en-US" altLang="vi-VN" sz="1200" b="1" dirty="0" smtClean="0">
                    <a:ea typeface="SimSun" panose="02010600030101010101" pitchFamily="2" charset="-122"/>
                    <a:sym typeface="Open Sans"/>
                  </a:rPr>
                  <a:t>Pre-service courses with 817 students</a:t>
                </a:r>
                <a:endParaRPr lang="en-US" altLang="vi-VN" sz="1200" b="1" dirty="0">
                  <a:ea typeface="SimSun" panose="02010600030101010101" pitchFamily="2" charset="-122"/>
                  <a:sym typeface="Open Sans"/>
                </a:endParaRPr>
              </a:p>
            </p:txBody>
          </p:sp>
          <p:sp>
            <p:nvSpPr>
              <p:cNvPr id="45" name="TextBox 33">
                <a:extLst>
                  <a:ext uri="{FF2B5EF4-FFF2-40B4-BE49-F238E27FC236}">
                    <a16:creationId xmlns:a16="http://schemas.microsoft.com/office/drawing/2014/main" xmlns="" id="{98B676FF-5BE3-405D-8E0A-1E8036312DDD}"/>
                  </a:ext>
                </a:extLst>
              </p:cNvPr>
              <p:cNvSpPr txBox="1">
                <a:spLocks noChangeArrowheads="1"/>
              </p:cNvSpPr>
              <p:nvPr/>
            </p:nvSpPr>
            <p:spPr bwMode="auto">
              <a:xfrm>
                <a:off x="13456516" y="8267406"/>
                <a:ext cx="3765182" cy="487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138"/>
                  </a:spcBef>
                  <a:buClr>
                    <a:schemeClr val="accent1"/>
                  </a:buClr>
                  <a:buSzPct val="80000"/>
                  <a:buFont typeface="Corbel" panose="020B0503020204020204" pitchFamily="34" charset="0"/>
                  <a:defRPr sz="1700">
                    <a:solidFill>
                      <a:schemeClr val="tx1"/>
                    </a:solidFill>
                    <a:latin typeface="Roboto" pitchFamily="2" charset="0"/>
                    <a:ea typeface="MS PGothic" panose="020B0600070205080204" pitchFamily="34" charset="-128"/>
                    <a:sym typeface="Open Sans" pitchFamily="34" charset="0"/>
                  </a:defRPr>
                </a:lvl1pPr>
                <a:lvl2pPr marL="742950" indent="-285750">
                  <a:spcBef>
                    <a:spcPts val="163"/>
                  </a:spcBef>
                  <a:spcAft>
                    <a:spcPts val="325"/>
                  </a:spcAft>
                  <a:buClr>
                    <a:schemeClr val="accent1"/>
                  </a:buClr>
                  <a:buSzPct val="80000"/>
                  <a:buFont typeface="Corbel" panose="020B0503020204020204" pitchFamily="34" charset="0"/>
                  <a:defRPr sz="1600">
                    <a:solidFill>
                      <a:schemeClr val="tx1"/>
                    </a:solidFill>
                    <a:latin typeface="Roboto" pitchFamily="2" charset="0"/>
                    <a:ea typeface="MS PGothic" panose="020B0600070205080204" pitchFamily="34" charset="-128"/>
                    <a:sym typeface="Open Sans" pitchFamily="34" charset="0"/>
                  </a:defRPr>
                </a:lvl2pPr>
                <a:lvl3pPr marL="1143000" indent="-228600">
                  <a:spcBef>
                    <a:spcPts val="163"/>
                  </a:spcBef>
                  <a:spcAft>
                    <a:spcPts val="325"/>
                  </a:spcAft>
                  <a:buClr>
                    <a:schemeClr val="accent1"/>
                  </a:buClr>
                  <a:buSzPct val="80000"/>
                  <a:buFont typeface="Corbel" panose="020B0503020204020204" pitchFamily="34" charset="0"/>
                  <a:defRPr sz="1400">
                    <a:solidFill>
                      <a:schemeClr val="tx1"/>
                    </a:solidFill>
                    <a:latin typeface="Roboto" pitchFamily="2" charset="0"/>
                    <a:ea typeface="MS PGothic" panose="020B0600070205080204" pitchFamily="34" charset="-128"/>
                    <a:sym typeface="Open Sans" pitchFamily="34" charset="0"/>
                  </a:defRPr>
                </a:lvl3pPr>
                <a:lvl4pPr marL="16002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4pPr>
                <a:lvl5pPr marL="20574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5pPr>
                <a:lvl6pPr marL="25146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6pPr>
                <a:lvl7pPr marL="29718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7pPr>
                <a:lvl8pPr marL="34290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8pPr>
                <a:lvl9pPr marL="38862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9pPr>
              </a:lstStyle>
              <a:p>
                <a:pPr eaLnBrk="1" hangingPunct="1">
                  <a:spcBef>
                    <a:spcPct val="0"/>
                  </a:spcBef>
                  <a:buClrTx/>
                  <a:buSzTx/>
                  <a:buFont typeface="Arial" panose="020B0604020202020204" pitchFamily="34" charset="0"/>
                  <a:buNone/>
                  <a:defRPr/>
                </a:pPr>
                <a:endParaRPr lang="en-US" sz="900" dirty="0">
                  <a:latin typeface="Arial" panose="020B0604020202020204" pitchFamily="34" charset="0"/>
                  <a:ea typeface="SimSun" panose="02010600030101010101" pitchFamily="2" charset="-122"/>
                </a:endParaRPr>
              </a:p>
            </p:txBody>
          </p:sp>
        </p:grpSp>
      </p:grpSp>
      <p:sp>
        <p:nvSpPr>
          <p:cNvPr id="46" name="TextBox 33">
            <a:extLst>
              <a:ext uri="{FF2B5EF4-FFF2-40B4-BE49-F238E27FC236}">
                <a16:creationId xmlns:a16="http://schemas.microsoft.com/office/drawing/2014/main" xmlns="" id="{2329BF96-1DD8-4651-AEE4-84BCB33731FF}"/>
              </a:ext>
            </a:extLst>
          </p:cNvPr>
          <p:cNvSpPr txBox="1">
            <a:spLocks noChangeArrowheads="1"/>
          </p:cNvSpPr>
          <p:nvPr/>
        </p:nvSpPr>
        <p:spPr bwMode="auto">
          <a:xfrm flipH="1">
            <a:off x="1534726" y="4385624"/>
            <a:ext cx="1407257" cy="255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138"/>
              </a:spcBef>
              <a:buClr>
                <a:schemeClr val="accent1"/>
              </a:buClr>
              <a:buSzPct val="80000"/>
              <a:buFont typeface="Corbel" panose="020B0503020204020204" pitchFamily="34" charset="0"/>
              <a:defRPr sz="1700">
                <a:solidFill>
                  <a:schemeClr val="tx1"/>
                </a:solidFill>
                <a:latin typeface="Roboto" pitchFamily="2" charset="0"/>
                <a:ea typeface="MS PGothic" panose="020B0600070205080204" pitchFamily="34" charset="-128"/>
                <a:sym typeface="Open Sans" pitchFamily="34" charset="0"/>
              </a:defRPr>
            </a:lvl1pPr>
            <a:lvl2pPr marL="742950" indent="-285750">
              <a:spcBef>
                <a:spcPts val="163"/>
              </a:spcBef>
              <a:spcAft>
                <a:spcPts val="325"/>
              </a:spcAft>
              <a:buClr>
                <a:schemeClr val="accent1"/>
              </a:buClr>
              <a:buSzPct val="80000"/>
              <a:buFont typeface="Corbel" panose="020B0503020204020204" pitchFamily="34" charset="0"/>
              <a:defRPr sz="1600">
                <a:solidFill>
                  <a:schemeClr val="tx1"/>
                </a:solidFill>
                <a:latin typeface="Roboto" pitchFamily="2" charset="0"/>
                <a:ea typeface="MS PGothic" panose="020B0600070205080204" pitchFamily="34" charset="-128"/>
                <a:sym typeface="Open Sans" pitchFamily="34" charset="0"/>
              </a:defRPr>
            </a:lvl2pPr>
            <a:lvl3pPr marL="1143000" indent="-228600">
              <a:spcBef>
                <a:spcPts val="163"/>
              </a:spcBef>
              <a:spcAft>
                <a:spcPts val="325"/>
              </a:spcAft>
              <a:buClr>
                <a:schemeClr val="accent1"/>
              </a:buClr>
              <a:buSzPct val="80000"/>
              <a:buFont typeface="Corbel" panose="020B0503020204020204" pitchFamily="34" charset="0"/>
              <a:defRPr sz="1400">
                <a:solidFill>
                  <a:schemeClr val="tx1"/>
                </a:solidFill>
                <a:latin typeface="Roboto" pitchFamily="2" charset="0"/>
                <a:ea typeface="MS PGothic" panose="020B0600070205080204" pitchFamily="34" charset="-128"/>
                <a:sym typeface="Open Sans" pitchFamily="34" charset="0"/>
              </a:defRPr>
            </a:lvl3pPr>
            <a:lvl4pPr marL="16002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4pPr>
            <a:lvl5pPr marL="20574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5pPr>
            <a:lvl6pPr marL="25146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6pPr>
            <a:lvl7pPr marL="29718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7pPr>
            <a:lvl8pPr marL="34290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8pPr>
            <a:lvl9pPr marL="38862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9pPr>
          </a:lstStyle>
          <a:p>
            <a:pPr eaLnBrk="1" hangingPunct="1">
              <a:spcBef>
                <a:spcPct val="0"/>
              </a:spcBef>
              <a:buClrTx/>
              <a:buSzTx/>
              <a:buFont typeface="Arial" panose="020B0604020202020204" pitchFamily="34" charset="0"/>
              <a:buNone/>
              <a:defRPr/>
            </a:pPr>
            <a:endParaRPr lang="en-US" sz="900" dirty="0">
              <a:latin typeface="Arial" panose="020B0604020202020204" pitchFamily="34" charset="0"/>
              <a:ea typeface="SimSun" panose="02010600030101010101" pitchFamily="2" charset="-122"/>
            </a:endParaRPr>
          </a:p>
        </p:txBody>
      </p:sp>
    </p:spTree>
    <p:extLst>
      <p:ext uri="{BB962C8B-B14F-4D97-AF65-F5344CB8AC3E}">
        <p14:creationId xmlns:p14="http://schemas.microsoft.com/office/powerpoint/2010/main" val="984016703"/>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xmlns="" id="{9FAAE9CD-51A2-47ED-B7AD-B6F9F0E66494}"/>
              </a:ext>
            </a:extLst>
          </p:cNvPr>
          <p:cNvSpPr>
            <a:spLocks noGrp="1"/>
          </p:cNvSpPr>
          <p:nvPr>
            <p:ph idx="1"/>
          </p:nvPr>
        </p:nvSpPr>
        <p:spPr>
          <a:xfrm>
            <a:off x="457200" y="1371600"/>
            <a:ext cx="8382000" cy="5334000"/>
          </a:xfrm>
        </p:spPr>
        <p:txBody>
          <a:bodyPr>
            <a:normAutofit/>
          </a:bodyPr>
          <a:lstStyle/>
          <a:p>
            <a:pPr marL="452438" indent="-342900" eaLnBrk="1" hangingPunct="1">
              <a:buFont typeface="Courier New" panose="02070309020205020404" pitchFamily="49" charset="0"/>
              <a:buChar char="o"/>
            </a:pPr>
            <a:r>
              <a:rPr lang="en-US" altLang="vi-VN" sz="2000" dirty="0" smtClean="0">
                <a:latin typeface="Arial" panose="020B0604020202020204" pitchFamily="34" charset="0"/>
                <a:cs typeface="Arial" panose="020B0604020202020204" pitchFamily="34" charset="0"/>
              </a:rPr>
              <a:t>D.U. courses for lecturers from HMU, UMP (coordinated with SCDI, French Embassy)</a:t>
            </a:r>
            <a:endParaRPr lang="en-US" altLang="vi-VN" sz="2000" dirty="0">
              <a:latin typeface="Arial" panose="020B0604020202020204" pitchFamily="34" charset="0"/>
              <a:cs typeface="Arial" panose="020B0604020202020204" pitchFamily="34" charset="0"/>
            </a:endParaRPr>
          </a:p>
          <a:p>
            <a:pPr marL="452438" indent="-342900" eaLnBrk="1" hangingPunct="1">
              <a:buFont typeface="Courier New" panose="02070309020205020404" pitchFamily="49" charset="0"/>
              <a:buChar char="o"/>
            </a:pPr>
            <a:r>
              <a:rPr lang="en-US" altLang="vi-VN" sz="2000" dirty="0" smtClean="0">
                <a:latin typeface="Arial" panose="020B0604020202020204" pitchFamily="34" charset="0"/>
                <a:cs typeface="Arial" panose="020B0604020202020204" pitchFamily="34" charset="0"/>
              </a:rPr>
              <a:t>Medicated-Assisted Recovery Services (MARS) TOT Training</a:t>
            </a:r>
            <a:endParaRPr lang="vi-VN" altLang="vi-VN" sz="2000" smtClean="0">
              <a:latin typeface="Arial" panose="020B0604020202020204" pitchFamily="34" charset="0"/>
              <a:cs typeface="Arial" panose="020B0604020202020204" pitchFamily="34" charset="0"/>
            </a:endParaRPr>
          </a:p>
          <a:p>
            <a:pPr marL="452438" indent="-342900" eaLnBrk="1" hangingPunct="1">
              <a:buFont typeface="Courier New" panose="02070309020205020404" pitchFamily="49" charset="0"/>
              <a:buChar char="o"/>
            </a:pPr>
            <a:r>
              <a:rPr lang="vi-VN" altLang="vi-VN" sz="2000" smtClean="0">
                <a:latin typeface="Arial" panose="020B0604020202020204" pitchFamily="34" charset="0"/>
                <a:cs typeface="Arial" panose="020B0604020202020204" pitchFamily="34" charset="0"/>
              </a:rPr>
              <a:t>Participation in TOT training on Universal Treatment Curriculum (UTC)</a:t>
            </a:r>
            <a:endParaRPr lang="en-US" altLang="vi-VN" sz="2000" dirty="0">
              <a:latin typeface="Arial" panose="020B0604020202020204" pitchFamily="34" charset="0"/>
              <a:cs typeface="Arial" panose="020B0604020202020204" pitchFamily="34" charset="0"/>
            </a:endParaRPr>
          </a:p>
          <a:p>
            <a:pPr marL="452438" indent="-342900" eaLnBrk="1" hangingPunct="1">
              <a:buFont typeface="Courier New" panose="02070309020205020404" pitchFamily="49" charset="0"/>
              <a:buChar char="o"/>
            </a:pPr>
            <a:r>
              <a:rPr lang="en-US" altLang="vi-VN" sz="2000" dirty="0" smtClean="0">
                <a:latin typeface="Arial" panose="020B0604020202020204" pitchFamily="34" charset="0"/>
                <a:cs typeface="Arial" panose="020B0604020202020204" pitchFamily="34" charset="0"/>
              </a:rPr>
              <a:t>Basic - advance training, TOT trainings on case management, drug counseling, technical assistance and supervision.</a:t>
            </a:r>
            <a:endParaRPr lang="en-US" altLang="vi-VN" sz="2000" dirty="0">
              <a:latin typeface="Arial" panose="020B0604020202020204" pitchFamily="34" charset="0"/>
              <a:cs typeface="Arial" panose="020B0604020202020204" pitchFamily="34" charset="0"/>
            </a:endParaRPr>
          </a:p>
          <a:p>
            <a:pPr marL="452438" indent="-342900">
              <a:buFont typeface="Courier New" panose="02070309020205020404" pitchFamily="49" charset="0"/>
              <a:buChar char="o"/>
            </a:pPr>
            <a:r>
              <a:rPr lang="en-US" altLang="vi-VN" sz="2000" dirty="0" smtClean="0">
                <a:latin typeface="Arial" panose="020B0604020202020204" pitchFamily="34" charset="0"/>
                <a:cs typeface="Arial" panose="020B0604020202020204" pitchFamily="34" charset="0"/>
              </a:rPr>
              <a:t>Build up a social work training framework with focusing in addiction medicine.</a:t>
            </a:r>
            <a:endParaRPr lang="en-US" altLang="vi-VN" sz="2000" dirty="0">
              <a:latin typeface="Arial" panose="020B0604020202020204" pitchFamily="34" charset="0"/>
              <a:cs typeface="Arial" panose="020B0604020202020204" pitchFamily="34" charset="0"/>
            </a:endParaRPr>
          </a:p>
          <a:p>
            <a:pPr marL="452438" indent="-342900">
              <a:buFont typeface="Courier New" panose="02070309020205020404" pitchFamily="49" charset="0"/>
              <a:buChar char="o"/>
            </a:pPr>
            <a:r>
              <a:rPr lang="en-US" altLang="vi-VN" sz="2000" dirty="0" smtClean="0">
                <a:latin typeface="Arial" panose="020B0604020202020204" pitchFamily="34" charset="0"/>
                <a:cs typeface="Arial" panose="020B0604020202020204" pitchFamily="34" charset="0"/>
              </a:rPr>
              <a:t>Participation in addiction teaching, internship and research in addiction</a:t>
            </a:r>
            <a:endParaRPr lang="en-US" altLang="vi-VN" sz="2000" dirty="0"/>
          </a:p>
        </p:txBody>
      </p:sp>
      <p:sp>
        <p:nvSpPr>
          <p:cNvPr id="49154" name="Rectangle 2">
            <a:extLst>
              <a:ext uri="{FF2B5EF4-FFF2-40B4-BE49-F238E27FC236}">
                <a16:creationId xmlns:a16="http://schemas.microsoft.com/office/drawing/2014/main" xmlns="" id="{4C897777-FDBE-4648-949E-DBF96A434668}"/>
              </a:ext>
            </a:extLst>
          </p:cNvPr>
          <p:cNvSpPr>
            <a:spLocks noGrp="1"/>
          </p:cNvSpPr>
          <p:nvPr>
            <p:ph type="title"/>
          </p:nvPr>
        </p:nvSpPr>
        <p:spPr bwMode="auto">
          <a:xfrm>
            <a:off x="381000" y="457200"/>
            <a:ext cx="8229600" cy="868362"/>
          </a:xfrm>
          <a:extLst/>
        </p:spPr>
        <p:txBody>
          <a:bodyPr wrap="square" lIns="91440" tIns="45720" rIns="91440" bIns="45720" numCol="1" anchorCtr="0" compatLnSpc="1">
            <a:prstTxWarp prst="textNoShape">
              <a:avLst/>
            </a:prstTxWarp>
            <a:noAutofit/>
          </a:bodyPr>
          <a:lstStyle/>
          <a:p>
            <a:pPr fontAlgn="auto">
              <a:spcAft>
                <a:spcPts val="0"/>
              </a:spcAft>
              <a:defRPr/>
            </a:pPr>
            <a:r>
              <a:rPr lang="en-US" b="1" dirty="0" smtClean="0">
                <a:solidFill>
                  <a:schemeClr val="accent1">
                    <a:lumMod val="75000"/>
                  </a:schemeClr>
                </a:solidFill>
              </a:rPr>
              <a:t>Capacity Training for lecturers</a:t>
            </a:r>
            <a:endParaRPr lang="en-US" b="1" dirty="0">
              <a:solidFill>
                <a:schemeClr val="accent1">
                  <a:lumMod val="75000"/>
                </a:schemeClr>
              </a:solidFill>
            </a:endParaRPr>
          </a:p>
        </p:txBody>
      </p:sp>
    </p:spTree>
    <p:extLst>
      <p:ext uri="{BB962C8B-B14F-4D97-AF65-F5344CB8AC3E}">
        <p14:creationId xmlns:p14="http://schemas.microsoft.com/office/powerpoint/2010/main" val="1786136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14400"/>
          </a:xfrm>
        </p:spPr>
        <p:txBody>
          <a:bodyPr>
            <a:normAutofit/>
          </a:bodyPr>
          <a:lstStyle/>
          <a:p>
            <a:r>
              <a:rPr lang="en-US" b="1" dirty="0" smtClean="0">
                <a:solidFill>
                  <a:schemeClr val="accent1">
                    <a:lumMod val="75000"/>
                  </a:schemeClr>
                </a:solidFill>
              </a:rPr>
              <a:t>Technical Assistance, Research </a:t>
            </a:r>
            <a:endParaRPr lang="en-US" b="1" dirty="0">
              <a:solidFill>
                <a:schemeClr val="accent1">
                  <a:lumMod val="75000"/>
                </a:schemeClr>
              </a:solidFill>
            </a:endParaRPr>
          </a:p>
        </p:txBody>
      </p:sp>
      <p:sp>
        <p:nvSpPr>
          <p:cNvPr id="3" name="Content Placeholder 2"/>
          <p:cNvSpPr>
            <a:spLocks noGrp="1"/>
          </p:cNvSpPr>
          <p:nvPr>
            <p:ph idx="1"/>
          </p:nvPr>
        </p:nvSpPr>
        <p:spPr>
          <a:xfrm>
            <a:off x="457200" y="1188128"/>
            <a:ext cx="8534400" cy="4800600"/>
          </a:xfrm>
        </p:spPr>
        <p:txBody>
          <a:bodyPr>
            <a:noAutofit/>
          </a:bodyPr>
          <a:lstStyle/>
          <a:p>
            <a:r>
              <a:rPr lang="en-US" sz="2400" dirty="0" smtClean="0">
                <a:latin typeface="Arial"/>
                <a:cs typeface="Arial"/>
              </a:rPr>
              <a:t>MMT program</a:t>
            </a:r>
            <a:endParaRPr lang="en-US" sz="2400" dirty="0">
              <a:latin typeface="Arial"/>
              <a:cs typeface="Arial"/>
            </a:endParaRPr>
          </a:p>
          <a:p>
            <a:pPr lvl="1"/>
            <a:r>
              <a:rPr lang="en-US" sz="2000" dirty="0" smtClean="0">
                <a:latin typeface="Arial"/>
                <a:cs typeface="Arial"/>
              </a:rPr>
              <a:t>Technical Assistance for clinics</a:t>
            </a:r>
            <a:endParaRPr lang="en-US" sz="2000" dirty="0">
              <a:latin typeface="Arial"/>
              <a:cs typeface="Arial"/>
            </a:endParaRPr>
          </a:p>
          <a:p>
            <a:pPr lvl="1"/>
            <a:r>
              <a:rPr lang="en-US" sz="2000" dirty="0" smtClean="0">
                <a:latin typeface="Arial"/>
                <a:cs typeface="Arial"/>
              </a:rPr>
              <a:t>Discussion on difficult cases including alcohol and methamphetamine use with SAMHSA experts. (</a:t>
            </a:r>
            <a:r>
              <a:rPr lang="en-US" sz="2000" dirty="0">
                <a:latin typeface="Arial"/>
                <a:cs typeface="Arial"/>
              </a:rPr>
              <a:t>Dr. Gavin Bart)</a:t>
            </a:r>
          </a:p>
          <a:p>
            <a:pPr lvl="1"/>
            <a:r>
              <a:rPr lang="en-US" sz="2000" dirty="0" smtClean="0">
                <a:latin typeface="Arial"/>
                <a:cs typeface="Arial"/>
              </a:rPr>
              <a:t>Case discussion among clinics </a:t>
            </a:r>
            <a:endParaRPr lang="en-US" sz="2000" dirty="0">
              <a:latin typeface="Arial"/>
              <a:cs typeface="Arial"/>
            </a:endParaRPr>
          </a:p>
          <a:p>
            <a:r>
              <a:rPr lang="en-US" sz="2400" dirty="0" smtClean="0">
                <a:latin typeface="Arial"/>
                <a:cs typeface="Arial"/>
              </a:rPr>
              <a:t>Research</a:t>
            </a:r>
            <a:r>
              <a:rPr lang="en-US" sz="2400" dirty="0" smtClean="0">
                <a:latin typeface="Arial"/>
                <a:cs typeface="Arial"/>
              </a:rPr>
              <a:t>: </a:t>
            </a:r>
            <a:endParaRPr lang="en-US" sz="2400" dirty="0">
              <a:latin typeface="Arial"/>
              <a:cs typeface="Arial"/>
            </a:endParaRPr>
          </a:p>
          <a:p>
            <a:pPr lvl="1"/>
            <a:r>
              <a:rPr lang="en-US" sz="2000" dirty="0" smtClean="0">
                <a:latin typeface="Arial"/>
                <a:cs typeface="Arial"/>
              </a:rPr>
              <a:t>Comparative Research of the effectiveness of MMT and suboxone </a:t>
            </a:r>
          </a:p>
          <a:p>
            <a:pPr lvl="1"/>
            <a:r>
              <a:rPr lang="en-US" sz="2000" dirty="0" smtClean="0">
                <a:latin typeface="Arial"/>
                <a:cs typeface="Arial"/>
              </a:rPr>
              <a:t>Trial Study on Suboxone in Go Vap</a:t>
            </a:r>
            <a:endParaRPr lang="en-US" sz="2000" dirty="0">
              <a:latin typeface="Arial"/>
              <a:cs typeface="Arial"/>
            </a:endParaRPr>
          </a:p>
          <a:p>
            <a:pPr marL="457200" lvl="1" indent="0">
              <a:buNone/>
            </a:pPr>
            <a:endParaRPr lang="en-US" sz="2000" dirty="0">
              <a:latin typeface="Arial"/>
              <a:cs typeface="Arial"/>
            </a:endParaRPr>
          </a:p>
          <a:p>
            <a:pPr>
              <a:buNone/>
            </a:pPr>
            <a:endParaRPr lang="en-US" sz="2400" dirty="0">
              <a:latin typeface="Arial"/>
              <a:cs typeface="Arial"/>
            </a:endParaRPr>
          </a:p>
        </p:txBody>
      </p:sp>
    </p:spTree>
    <p:extLst>
      <p:ext uri="{BB962C8B-B14F-4D97-AF65-F5344CB8AC3E}">
        <p14:creationId xmlns:p14="http://schemas.microsoft.com/office/powerpoint/2010/main" val="1846319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6F51A67F-F19D-4599-BA23-617FC83E2676}"/>
              </a:ext>
            </a:extLst>
          </p:cNvPr>
          <p:cNvSpPr>
            <a:spLocks noGrp="1"/>
          </p:cNvSpPr>
          <p:nvPr>
            <p:ph idx="1"/>
          </p:nvPr>
        </p:nvSpPr>
        <p:spPr>
          <a:xfrm>
            <a:off x="457200" y="1676400"/>
            <a:ext cx="8229600" cy="4330700"/>
          </a:xfrm>
        </p:spPr>
        <p:txBody>
          <a:bodyPr>
            <a:normAutofit lnSpcReduction="10000"/>
          </a:bodyPr>
          <a:lstStyle/>
          <a:p>
            <a:r>
              <a:rPr lang="en-US" sz="2400" dirty="0" smtClean="0">
                <a:latin typeface="Arial"/>
                <a:cs typeface="Arial"/>
              </a:rPr>
              <a:t>Develop manuals</a:t>
            </a:r>
            <a:endParaRPr lang="en-US" sz="2400" dirty="0">
              <a:latin typeface="Arial"/>
              <a:cs typeface="Arial"/>
            </a:endParaRPr>
          </a:p>
          <a:p>
            <a:pPr lvl="1"/>
            <a:r>
              <a:rPr lang="en-US" sz="2000" dirty="0" smtClean="0">
                <a:latin typeface="Arial"/>
                <a:cs typeface="Arial"/>
              </a:rPr>
              <a:t>Standardize </a:t>
            </a:r>
            <a:r>
              <a:rPr lang="en-US" sz="2000" smtClean="0">
                <a:latin typeface="Arial"/>
                <a:cs typeface="Arial"/>
              </a:rPr>
              <a:t>the materials </a:t>
            </a:r>
            <a:r>
              <a:rPr lang="en-US" sz="2000" dirty="0" smtClean="0">
                <a:latin typeface="Arial"/>
                <a:cs typeface="Arial"/>
              </a:rPr>
              <a:t>of MMT training</a:t>
            </a:r>
            <a:endParaRPr lang="en-US" sz="2000" dirty="0">
              <a:latin typeface="Arial"/>
              <a:cs typeface="Arial"/>
            </a:endParaRPr>
          </a:p>
          <a:p>
            <a:pPr lvl="1"/>
            <a:r>
              <a:rPr lang="vi-VN" sz="2000" smtClean="0">
                <a:latin typeface="Arial"/>
                <a:cs typeface="Arial"/>
              </a:rPr>
              <a:t>Adjust and supplement guideline on MMT, Buprenorphine treatment</a:t>
            </a:r>
            <a:endParaRPr lang="vi-VN" sz="2000" dirty="0">
              <a:latin typeface="Arial"/>
              <a:cs typeface="Arial"/>
            </a:endParaRPr>
          </a:p>
          <a:p>
            <a:pPr lvl="1"/>
            <a:r>
              <a:rPr lang="vi-VN" sz="2000" smtClean="0">
                <a:latin typeface="Arial"/>
                <a:cs typeface="Arial"/>
              </a:rPr>
              <a:t>Edit the UTC materials in Vietnamses</a:t>
            </a:r>
            <a:endParaRPr lang="en-US" sz="2800" dirty="0"/>
          </a:p>
          <a:p>
            <a:pPr marL="623888" indent="-514350" eaLnBrk="1" fontAlgn="auto" hangingPunct="1">
              <a:spcAft>
                <a:spcPts val="0"/>
              </a:spcAft>
              <a:buFontTx/>
              <a:buChar char="-"/>
              <a:defRPr/>
            </a:pPr>
            <a:r>
              <a:rPr lang="en-US" dirty="0" smtClean="0"/>
              <a:t>Write textbooks, manuals (ULSA)</a:t>
            </a:r>
            <a:endParaRPr lang="en-US" sz="2800" dirty="0"/>
          </a:p>
          <a:p>
            <a:pPr marL="1081088" lvl="1" indent="-514350">
              <a:buFontTx/>
              <a:buChar char="-"/>
              <a:defRPr/>
            </a:pPr>
            <a:r>
              <a:rPr lang="en-US" dirty="0" smtClean="0"/>
              <a:t>SUD and society</a:t>
            </a:r>
            <a:endParaRPr lang="en-US" dirty="0"/>
          </a:p>
          <a:p>
            <a:pPr marL="1081088" lvl="1" indent="-514350">
              <a:buFontTx/>
              <a:buChar char="-"/>
              <a:defRPr/>
            </a:pPr>
            <a:r>
              <a:rPr lang="en-US" dirty="0" smtClean="0"/>
              <a:t>Drug addiction counseling</a:t>
            </a:r>
            <a:endParaRPr lang="en-US" dirty="0"/>
          </a:p>
          <a:p>
            <a:pPr marL="1081088" lvl="1" indent="-514350">
              <a:buFontTx/>
              <a:buChar char="-"/>
              <a:defRPr/>
            </a:pPr>
            <a:r>
              <a:rPr lang="en-US" dirty="0" smtClean="0"/>
              <a:t>Case management</a:t>
            </a:r>
            <a:endParaRPr lang="en-US" dirty="0"/>
          </a:p>
          <a:p>
            <a:pPr marL="1081088" lvl="1" indent="-514350">
              <a:buFontTx/>
              <a:buChar char="-"/>
              <a:defRPr/>
            </a:pPr>
            <a:r>
              <a:rPr lang="en-US" dirty="0" smtClean="0"/>
              <a:t>Practicum Instruction in social work</a:t>
            </a:r>
            <a:endParaRPr lang="en-US" dirty="0"/>
          </a:p>
          <a:p>
            <a:pPr marL="623888" indent="-514350" eaLnBrk="1" fontAlgn="auto" hangingPunct="1">
              <a:spcAft>
                <a:spcPts val="0"/>
              </a:spcAft>
              <a:buFontTx/>
              <a:buChar char="-"/>
              <a:defRPr/>
            </a:pPr>
            <a:r>
              <a:rPr lang="en-US" sz="2800" dirty="0" smtClean="0"/>
              <a:t>Support other universities in building a training frame in social works.</a:t>
            </a:r>
            <a:endParaRPr lang="en-US" sz="2400" dirty="0">
              <a:latin typeface="Arial"/>
              <a:cs typeface="Arial"/>
            </a:endParaRPr>
          </a:p>
          <a:p>
            <a:pPr marL="623888" indent="-514350" eaLnBrk="1" fontAlgn="auto" hangingPunct="1">
              <a:spcAft>
                <a:spcPts val="0"/>
              </a:spcAft>
              <a:buFontTx/>
              <a:buChar char="-"/>
              <a:defRPr/>
            </a:pPr>
            <a:endParaRPr lang="en-US" sz="2800" dirty="0"/>
          </a:p>
          <a:p>
            <a:pPr marL="365760" indent="-256032" eaLnBrk="1" fontAlgn="auto" hangingPunct="1">
              <a:spcAft>
                <a:spcPts val="0"/>
              </a:spcAft>
              <a:buFont typeface="Wingdings 3"/>
              <a:buChar char=""/>
              <a:defRPr/>
            </a:pPr>
            <a:endParaRPr lang="vi-VN" dirty="0"/>
          </a:p>
        </p:txBody>
      </p:sp>
      <p:sp>
        <p:nvSpPr>
          <p:cNvPr id="3" name="Title 2">
            <a:extLst>
              <a:ext uri="{FF2B5EF4-FFF2-40B4-BE49-F238E27FC236}">
                <a16:creationId xmlns:a16="http://schemas.microsoft.com/office/drawing/2014/main" xmlns="" id="{77A61066-D924-402F-AA64-D64A7A2F20D8}"/>
              </a:ext>
            </a:extLst>
          </p:cNvPr>
          <p:cNvSpPr>
            <a:spLocks noGrp="1"/>
          </p:cNvSpPr>
          <p:nvPr>
            <p:ph type="title"/>
          </p:nvPr>
        </p:nvSpPr>
        <p:spPr>
          <a:xfrm>
            <a:off x="457200" y="533400"/>
            <a:ext cx="8229600" cy="1143000"/>
          </a:xfrm>
        </p:spPr>
        <p:txBody>
          <a:bodyPr>
            <a:normAutofit/>
          </a:bodyPr>
          <a:lstStyle/>
          <a:p>
            <a:pPr fontAlgn="auto">
              <a:spcAft>
                <a:spcPts val="0"/>
              </a:spcAft>
              <a:defRPr/>
            </a:pPr>
            <a:r>
              <a:rPr lang="en-US" b="1" dirty="0" smtClean="0">
                <a:solidFill>
                  <a:schemeClr val="accent1">
                    <a:lumMod val="75000"/>
                  </a:schemeClr>
                </a:solidFill>
              </a:rPr>
              <a:t>Developing guidelines, manuals</a:t>
            </a:r>
            <a:endParaRPr lang="vi-VN" b="1" dirty="0">
              <a:solidFill>
                <a:schemeClr val="accent1">
                  <a:lumMod val="75000"/>
                </a:schemeClr>
              </a:solidFill>
            </a:endParaRPr>
          </a:p>
        </p:txBody>
      </p:sp>
    </p:spTree>
    <p:extLst>
      <p:ext uri="{BB962C8B-B14F-4D97-AF65-F5344CB8AC3E}">
        <p14:creationId xmlns:p14="http://schemas.microsoft.com/office/powerpoint/2010/main" val="9648472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1">
            <a:extLst>
              <a:ext uri="{FF2B5EF4-FFF2-40B4-BE49-F238E27FC236}">
                <a16:creationId xmlns:a16="http://schemas.microsoft.com/office/drawing/2014/main" xmlns="" id="{E2AB8381-0208-401F-8BE8-93054478186C}"/>
              </a:ext>
            </a:extLst>
          </p:cNvPr>
          <p:cNvSpPr>
            <a:spLocks noGrp="1"/>
          </p:cNvSpPr>
          <p:nvPr>
            <p:ph idx="1"/>
          </p:nvPr>
        </p:nvSpPr>
        <p:spPr>
          <a:xfrm>
            <a:off x="488272" y="1287262"/>
            <a:ext cx="8027078" cy="5166804"/>
          </a:xfrm>
        </p:spPr>
        <p:txBody>
          <a:bodyPr>
            <a:normAutofit fontScale="85000" lnSpcReduction="20000"/>
          </a:bodyPr>
          <a:lstStyle/>
          <a:p>
            <a:pPr marL="109728" indent="0" eaLnBrk="1" fontAlgn="auto" hangingPunct="1">
              <a:lnSpc>
                <a:spcPct val="130000"/>
              </a:lnSpc>
              <a:spcAft>
                <a:spcPts val="0"/>
              </a:spcAft>
              <a:buNone/>
              <a:defRPr/>
            </a:pPr>
            <a:r>
              <a:rPr lang="en-US" sz="2400" b="1" dirty="0"/>
              <a:t>ULSA:</a:t>
            </a:r>
          </a:p>
          <a:p>
            <a:pPr marL="109728" indent="0" eaLnBrk="1" fontAlgn="auto" hangingPunct="1">
              <a:lnSpc>
                <a:spcPct val="130000"/>
              </a:lnSpc>
              <a:spcAft>
                <a:spcPts val="0"/>
              </a:spcAft>
              <a:buNone/>
              <a:defRPr/>
            </a:pPr>
            <a:r>
              <a:rPr lang="en-US" sz="2400" b="1" dirty="0" smtClean="0"/>
              <a:t>Regular Curricula on Undergraduate, Postgraduate:</a:t>
            </a:r>
            <a:endParaRPr lang="en-US" sz="2400" dirty="0"/>
          </a:p>
          <a:p>
            <a:pPr marL="109537" indent="0" eaLnBrk="1" fontAlgn="auto" hangingPunct="1">
              <a:lnSpc>
                <a:spcPct val="130000"/>
              </a:lnSpc>
              <a:spcAft>
                <a:spcPts val="0"/>
              </a:spcAft>
              <a:buFont typeface="Wingdings 3" panose="05040102010807070707" pitchFamily="18" charset="2"/>
              <a:buNone/>
              <a:defRPr/>
            </a:pPr>
            <a:r>
              <a:rPr lang="en-US" sz="2400" dirty="0"/>
              <a:t>+ </a:t>
            </a:r>
            <a:r>
              <a:rPr lang="en-US" sz="2400" dirty="0" smtClean="0"/>
              <a:t>SUD and society: </a:t>
            </a:r>
            <a:r>
              <a:rPr lang="en-US" sz="2400" dirty="0"/>
              <a:t>03 </a:t>
            </a:r>
            <a:r>
              <a:rPr lang="en-US" sz="2400" dirty="0" smtClean="0"/>
              <a:t>credits</a:t>
            </a:r>
            <a:endParaRPr lang="en-US" sz="2400" dirty="0"/>
          </a:p>
          <a:p>
            <a:pPr marL="109537" indent="0" eaLnBrk="1" fontAlgn="auto" hangingPunct="1">
              <a:lnSpc>
                <a:spcPct val="130000"/>
              </a:lnSpc>
              <a:spcAft>
                <a:spcPts val="0"/>
              </a:spcAft>
              <a:buFont typeface="Wingdings 3" panose="05040102010807070707" pitchFamily="18" charset="2"/>
              <a:buNone/>
              <a:defRPr/>
            </a:pPr>
            <a:r>
              <a:rPr lang="en-US" sz="2400" dirty="0"/>
              <a:t>+ </a:t>
            </a:r>
            <a:r>
              <a:rPr lang="en-US" sz="2400" dirty="0" smtClean="0"/>
              <a:t>case </a:t>
            </a:r>
            <a:r>
              <a:rPr lang="en-US" sz="2400" smtClean="0"/>
              <a:t>management of </a:t>
            </a:r>
            <a:r>
              <a:rPr lang="en-US" sz="2400" dirty="0" smtClean="0"/>
              <a:t>people with drug use and practicum</a:t>
            </a:r>
            <a:r>
              <a:rPr lang="en-US" sz="2400" dirty="0" smtClean="0"/>
              <a:t>: </a:t>
            </a:r>
            <a:r>
              <a:rPr lang="en-US" sz="2400" dirty="0"/>
              <a:t>06 </a:t>
            </a:r>
            <a:r>
              <a:rPr lang="en-US" sz="2400" dirty="0" smtClean="0"/>
              <a:t>credits</a:t>
            </a:r>
            <a:endParaRPr lang="en-US" sz="2400" dirty="0"/>
          </a:p>
          <a:p>
            <a:pPr marL="109537" indent="0" eaLnBrk="1" fontAlgn="auto" hangingPunct="1">
              <a:lnSpc>
                <a:spcPct val="130000"/>
              </a:lnSpc>
              <a:spcAft>
                <a:spcPts val="0"/>
              </a:spcAft>
              <a:buFont typeface="Wingdings 3" panose="05040102010807070707" pitchFamily="18" charset="2"/>
              <a:buNone/>
              <a:defRPr/>
            </a:pPr>
            <a:r>
              <a:rPr lang="en-US" sz="2400" dirty="0"/>
              <a:t>+ </a:t>
            </a:r>
            <a:r>
              <a:rPr lang="en-US" sz="2400" dirty="0" smtClean="0"/>
              <a:t>Drug counseling (</a:t>
            </a:r>
            <a:r>
              <a:rPr lang="en-US" sz="2400" dirty="0"/>
              <a:t>03 </a:t>
            </a:r>
            <a:r>
              <a:rPr lang="en-US" sz="2400" dirty="0" smtClean="0"/>
              <a:t>credits)</a:t>
            </a:r>
            <a:endParaRPr lang="en-US" sz="2400" dirty="0"/>
          </a:p>
          <a:p>
            <a:pPr marL="109537" indent="0" eaLnBrk="1" fontAlgn="auto" hangingPunct="1">
              <a:lnSpc>
                <a:spcPct val="130000"/>
              </a:lnSpc>
              <a:spcAft>
                <a:spcPts val="0"/>
              </a:spcAft>
              <a:buNone/>
              <a:defRPr/>
            </a:pPr>
            <a:r>
              <a:rPr lang="en-US" sz="2400" dirty="0"/>
              <a:t>+ </a:t>
            </a:r>
            <a:r>
              <a:rPr lang="en-US" sz="2400" dirty="0" smtClean="0"/>
              <a:t>other social work lecture series with SUD patients</a:t>
            </a:r>
            <a:endParaRPr lang="en-US" sz="2400" dirty="0"/>
          </a:p>
          <a:p>
            <a:pPr marL="109537" indent="0" eaLnBrk="1" fontAlgn="auto" hangingPunct="1">
              <a:lnSpc>
                <a:spcPct val="130000"/>
              </a:lnSpc>
              <a:spcAft>
                <a:spcPts val="0"/>
              </a:spcAft>
              <a:buNone/>
              <a:defRPr/>
            </a:pPr>
            <a:r>
              <a:rPr lang="en-US" sz="2400" b="1" dirty="0"/>
              <a:t>UMP, HMU</a:t>
            </a:r>
            <a:endParaRPr lang="en-US" sz="2400" dirty="0"/>
          </a:p>
          <a:p>
            <a:pPr marL="109537" indent="0" eaLnBrk="1" fontAlgn="auto" hangingPunct="1">
              <a:lnSpc>
                <a:spcPct val="130000"/>
              </a:lnSpc>
              <a:spcAft>
                <a:spcPts val="0"/>
              </a:spcAft>
              <a:buFontTx/>
              <a:buChar char="-"/>
              <a:defRPr/>
            </a:pPr>
            <a:r>
              <a:rPr lang="en-US" sz="2400" dirty="0" smtClean="0"/>
              <a:t> Addiction track for public health students + research</a:t>
            </a:r>
            <a:endParaRPr lang="vi-VN" sz="2400" dirty="0"/>
          </a:p>
          <a:p>
            <a:pPr marL="109537" indent="0" eaLnBrk="1" fontAlgn="auto" hangingPunct="1">
              <a:lnSpc>
                <a:spcPct val="130000"/>
              </a:lnSpc>
              <a:spcAft>
                <a:spcPts val="0"/>
              </a:spcAft>
              <a:buFontTx/>
              <a:buChar char="-"/>
              <a:defRPr/>
            </a:pPr>
            <a:r>
              <a:rPr lang="vi-VN" sz="2400" smtClean="0"/>
              <a:t> Case presentation on SUD patients for all medical students</a:t>
            </a:r>
            <a:endParaRPr lang="vi-VN" sz="2400" dirty="0"/>
          </a:p>
          <a:p>
            <a:pPr marL="109537" indent="0" eaLnBrk="1" fontAlgn="auto" hangingPunct="1">
              <a:lnSpc>
                <a:spcPct val="130000"/>
              </a:lnSpc>
              <a:spcAft>
                <a:spcPts val="0"/>
              </a:spcAft>
              <a:buFontTx/>
              <a:buChar char="-"/>
              <a:defRPr/>
            </a:pPr>
            <a:r>
              <a:rPr lang="vi-VN" sz="2400" smtClean="0"/>
              <a:t> lectures on co-concurring mental disorders on SUD patients; withdrawal symptoms</a:t>
            </a:r>
            <a:endParaRPr lang="vi-VN" sz="2400" dirty="0"/>
          </a:p>
          <a:p>
            <a:pPr marL="109537" indent="0" eaLnBrk="1" fontAlgn="auto" hangingPunct="1">
              <a:lnSpc>
                <a:spcPct val="130000"/>
              </a:lnSpc>
              <a:spcAft>
                <a:spcPts val="0"/>
              </a:spcAft>
              <a:buFontTx/>
              <a:buChar char="-"/>
              <a:defRPr/>
            </a:pPr>
            <a:endParaRPr lang="vi-VN" sz="2400" dirty="0"/>
          </a:p>
          <a:p>
            <a:pPr marL="109537" indent="0" eaLnBrk="1" fontAlgn="auto" hangingPunct="1">
              <a:lnSpc>
                <a:spcPct val="130000"/>
              </a:lnSpc>
              <a:spcAft>
                <a:spcPts val="0"/>
              </a:spcAft>
              <a:buFontTx/>
              <a:buChar char="-"/>
              <a:defRPr/>
            </a:pPr>
            <a:endParaRPr lang="vi-VN" sz="2400" dirty="0"/>
          </a:p>
          <a:p>
            <a:pPr marL="109537" indent="0" eaLnBrk="1" fontAlgn="auto" hangingPunct="1">
              <a:lnSpc>
                <a:spcPct val="130000"/>
              </a:lnSpc>
              <a:spcAft>
                <a:spcPts val="0"/>
              </a:spcAft>
              <a:buFontTx/>
              <a:buChar char="-"/>
              <a:defRPr/>
            </a:pPr>
            <a:endParaRPr lang="en-US" sz="2400" dirty="0"/>
          </a:p>
        </p:txBody>
      </p:sp>
      <p:sp>
        <p:nvSpPr>
          <p:cNvPr id="3" name="Title 2">
            <a:extLst>
              <a:ext uri="{FF2B5EF4-FFF2-40B4-BE49-F238E27FC236}">
                <a16:creationId xmlns:a16="http://schemas.microsoft.com/office/drawing/2014/main" xmlns="" id="{523D48CE-99C5-49AF-90F6-4C89D1271607}"/>
              </a:ext>
            </a:extLst>
          </p:cNvPr>
          <p:cNvSpPr>
            <a:spLocks noGrp="1"/>
          </p:cNvSpPr>
          <p:nvPr>
            <p:ph type="title"/>
          </p:nvPr>
        </p:nvSpPr>
        <p:spPr>
          <a:xfrm>
            <a:off x="291298" y="107674"/>
            <a:ext cx="7886700" cy="1325563"/>
          </a:xfrm>
        </p:spPr>
        <p:txBody>
          <a:bodyPr/>
          <a:lstStyle/>
          <a:p>
            <a:pPr fontAlgn="auto">
              <a:spcAft>
                <a:spcPts val="0"/>
              </a:spcAft>
              <a:defRPr/>
            </a:pPr>
            <a:r>
              <a:rPr lang="en-US" b="1" dirty="0" smtClean="0">
                <a:solidFill>
                  <a:schemeClr val="accent1">
                    <a:lumMod val="75000"/>
                  </a:schemeClr>
                </a:solidFill>
              </a:rPr>
              <a:t>Integration in universities</a:t>
            </a:r>
            <a:endParaRPr lang="en-US" b="1" dirty="0">
              <a:solidFill>
                <a:schemeClr val="accent1">
                  <a:lumMod val="75000"/>
                </a:schemeClr>
              </a:solidFill>
            </a:endParaRPr>
          </a:p>
        </p:txBody>
      </p:sp>
    </p:spTree>
    <p:extLst>
      <p:ext uri="{BB962C8B-B14F-4D97-AF65-F5344CB8AC3E}">
        <p14:creationId xmlns:p14="http://schemas.microsoft.com/office/powerpoint/2010/main" val="2864739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69E6E6C2-49CA-46B8-B23E-2338F87BFB23}"/>
              </a:ext>
            </a:extLst>
          </p:cNvPr>
          <p:cNvSpPr/>
          <p:nvPr/>
        </p:nvSpPr>
        <p:spPr>
          <a:xfrm>
            <a:off x="351692" y="263769"/>
            <a:ext cx="1717431" cy="63304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vi-VN" sz="1662"/>
          </a:p>
        </p:txBody>
      </p:sp>
      <p:sp>
        <p:nvSpPr>
          <p:cNvPr id="29" name="Rectangle 28">
            <a:extLst>
              <a:ext uri="{FF2B5EF4-FFF2-40B4-BE49-F238E27FC236}">
                <a16:creationId xmlns:a16="http://schemas.microsoft.com/office/drawing/2014/main" xmlns="" id="{8D6DAC85-AFE3-49C4-9B7F-67245688B750}"/>
              </a:ext>
            </a:extLst>
          </p:cNvPr>
          <p:cNvSpPr/>
          <p:nvPr/>
        </p:nvSpPr>
        <p:spPr>
          <a:xfrm>
            <a:off x="3739662" y="263769"/>
            <a:ext cx="1692520" cy="6330462"/>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vi-VN" sz="1662"/>
          </a:p>
        </p:txBody>
      </p:sp>
      <p:sp>
        <p:nvSpPr>
          <p:cNvPr id="30" name="Rectangle 29">
            <a:extLst>
              <a:ext uri="{FF2B5EF4-FFF2-40B4-BE49-F238E27FC236}">
                <a16:creationId xmlns:a16="http://schemas.microsoft.com/office/drawing/2014/main" xmlns="" id="{29C8DCB0-D2C4-4DB1-9A97-02FCD9A7F674}"/>
              </a:ext>
            </a:extLst>
          </p:cNvPr>
          <p:cNvSpPr/>
          <p:nvPr/>
        </p:nvSpPr>
        <p:spPr>
          <a:xfrm>
            <a:off x="11582400" y="5802924"/>
            <a:ext cx="759069" cy="2231781"/>
          </a:xfrm>
          <a:prstGeom prst="rect">
            <a:avLst/>
          </a:prstGeom>
          <a:solidFill>
            <a:srgbClr val="E8F6F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vi-VN" sz="1662"/>
          </a:p>
        </p:txBody>
      </p:sp>
      <p:sp>
        <p:nvSpPr>
          <p:cNvPr id="31" name="Rectangle 30">
            <a:extLst>
              <a:ext uri="{FF2B5EF4-FFF2-40B4-BE49-F238E27FC236}">
                <a16:creationId xmlns:a16="http://schemas.microsoft.com/office/drawing/2014/main" xmlns="" id="{00EA61BA-7FFA-4381-8AF9-D4E80F3F6E55}"/>
              </a:ext>
            </a:extLst>
          </p:cNvPr>
          <p:cNvSpPr/>
          <p:nvPr/>
        </p:nvSpPr>
        <p:spPr>
          <a:xfrm>
            <a:off x="2051539" y="263769"/>
            <a:ext cx="1688123" cy="633046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vi-VN" sz="1662"/>
          </a:p>
        </p:txBody>
      </p:sp>
      <p:sp>
        <p:nvSpPr>
          <p:cNvPr id="32" name="Rectangle 31">
            <a:extLst>
              <a:ext uri="{FF2B5EF4-FFF2-40B4-BE49-F238E27FC236}">
                <a16:creationId xmlns:a16="http://schemas.microsoft.com/office/drawing/2014/main" xmlns="" id="{67A1DBB3-BCE2-41E8-85A3-0E82E7C303C5}"/>
              </a:ext>
            </a:extLst>
          </p:cNvPr>
          <p:cNvSpPr/>
          <p:nvPr/>
        </p:nvSpPr>
        <p:spPr>
          <a:xfrm>
            <a:off x="5432181" y="263769"/>
            <a:ext cx="1688123" cy="633046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vi-VN" sz="1662"/>
          </a:p>
        </p:txBody>
      </p:sp>
      <p:sp>
        <p:nvSpPr>
          <p:cNvPr id="3" name="TextBox 2">
            <a:extLst>
              <a:ext uri="{FF2B5EF4-FFF2-40B4-BE49-F238E27FC236}">
                <a16:creationId xmlns:a16="http://schemas.microsoft.com/office/drawing/2014/main" xmlns="" id="{08AC2555-CD69-4367-BDF9-1933990D8079}"/>
              </a:ext>
            </a:extLst>
          </p:cNvPr>
          <p:cNvSpPr txBox="1"/>
          <p:nvPr/>
        </p:nvSpPr>
        <p:spPr>
          <a:xfrm>
            <a:off x="712707" y="723902"/>
            <a:ext cx="8115300" cy="518475"/>
          </a:xfrm>
          <a:prstGeom prst="rect">
            <a:avLst/>
          </a:prstGeom>
          <a:noFill/>
        </p:spPr>
        <p:txBody>
          <a:bodyPr>
            <a:spAutoFit/>
          </a:bodyPr>
          <a:lstStyle/>
          <a:p>
            <a:pPr algn="ctr">
              <a:defRPr/>
            </a:pPr>
            <a:r>
              <a:rPr lang="en-US" sz="2769" b="1" spc="-46" dirty="0" smtClean="0">
                <a:solidFill>
                  <a:schemeClr val="tx1">
                    <a:lumMod val="65000"/>
                    <a:lumOff val="35000"/>
                  </a:schemeClr>
                </a:solidFill>
                <a:latin typeface="+mj-lt"/>
                <a:ea typeface="+mj-ea"/>
                <a:cs typeface="+mj-cs"/>
              </a:rPr>
              <a:t>Domestic and international Cooperation and linkage</a:t>
            </a:r>
            <a:endParaRPr lang="vi-VN" sz="2769" spc="-46" dirty="0">
              <a:solidFill>
                <a:schemeClr val="tx1">
                  <a:lumMod val="65000"/>
                  <a:lumOff val="35000"/>
                </a:schemeClr>
              </a:solidFill>
              <a:latin typeface="+mj-lt"/>
              <a:ea typeface="+mj-ea"/>
              <a:cs typeface="+mj-cs"/>
            </a:endParaRPr>
          </a:p>
        </p:txBody>
      </p:sp>
      <p:pic>
        <p:nvPicPr>
          <p:cNvPr id="40968" name="Picture 3">
            <a:extLst>
              <a:ext uri="{FF2B5EF4-FFF2-40B4-BE49-F238E27FC236}">
                <a16:creationId xmlns:a16="http://schemas.microsoft.com/office/drawing/2014/main" xmlns="" id="{37CB3209-29A0-4BCD-8DD7-0E7D8BBDDC5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474" y="2754923"/>
            <a:ext cx="970085" cy="1198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9" name="Picture 4">
            <a:extLst>
              <a:ext uri="{FF2B5EF4-FFF2-40B4-BE49-F238E27FC236}">
                <a16:creationId xmlns:a16="http://schemas.microsoft.com/office/drawing/2014/main" xmlns="" id="{3FB94966-9CC2-47BC-9839-B1AFAE57307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02923" y="2110154"/>
            <a:ext cx="1018443" cy="885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0" name="Picture 5">
            <a:extLst>
              <a:ext uri="{FF2B5EF4-FFF2-40B4-BE49-F238E27FC236}">
                <a16:creationId xmlns:a16="http://schemas.microsoft.com/office/drawing/2014/main" xmlns="" id="{258BBA10-C60D-4DE3-B893-D0FCD58AB8F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9505" y="4208585"/>
            <a:ext cx="981808" cy="974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1" name="Picture 8">
            <a:extLst>
              <a:ext uri="{FF2B5EF4-FFF2-40B4-BE49-F238E27FC236}">
                <a16:creationId xmlns:a16="http://schemas.microsoft.com/office/drawing/2014/main" xmlns="" id="{E65D73DD-2EDA-4BEE-978F-3F59FBE3C876}"/>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40824" y="3339612"/>
            <a:ext cx="870438" cy="868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2" name="Picture 9">
            <a:extLst>
              <a:ext uri="{FF2B5EF4-FFF2-40B4-BE49-F238E27FC236}">
                <a16:creationId xmlns:a16="http://schemas.microsoft.com/office/drawing/2014/main" xmlns="" id="{A5BAF0C9-28BB-4FAF-A351-E727233C61D5}"/>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612423" y="3197470"/>
            <a:ext cx="1553308" cy="635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3" name="Picture 10">
            <a:extLst>
              <a:ext uri="{FF2B5EF4-FFF2-40B4-BE49-F238E27FC236}">
                <a16:creationId xmlns:a16="http://schemas.microsoft.com/office/drawing/2014/main" xmlns="" id="{434A310D-FE11-4461-BCF6-485BF8DFB53C}"/>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401766" y="2753458"/>
            <a:ext cx="1129811"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5" name="Picture 12">
            <a:extLst>
              <a:ext uri="{FF2B5EF4-FFF2-40B4-BE49-F238E27FC236}">
                <a16:creationId xmlns:a16="http://schemas.microsoft.com/office/drawing/2014/main" xmlns="" id="{74477EB3-9281-432F-A79C-9EED540E21E4}"/>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07627" y="4630615"/>
            <a:ext cx="1053611" cy="1043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6" name="Picture 13">
            <a:extLst>
              <a:ext uri="{FF2B5EF4-FFF2-40B4-BE49-F238E27FC236}">
                <a16:creationId xmlns:a16="http://schemas.microsoft.com/office/drawing/2014/main" xmlns="" id="{5718368F-2010-4DAE-89BC-49ED07461585}"/>
              </a:ext>
            </a:extLst>
          </p:cNvPr>
          <p:cNvPicPr>
            <a:picLocks noChangeAspect="1"/>
          </p:cNvPicPr>
          <p:nvPr/>
        </p:nvPicPr>
        <p:blipFill>
          <a:blip r:embed="rId10" cstate="print">
            <a:extLst>
              <a:ext uri="{28A0092B-C50C-407E-A947-70E740481C1C}">
                <a14:useLocalDpi xmlns:a14="http://schemas.microsoft.com/office/drawing/2010/main" val="0"/>
              </a:ext>
            </a:extLst>
          </a:blip>
          <a:srcRect l="9796" t="10555" r="7512" b="9564"/>
          <a:stretch>
            <a:fillRect/>
          </a:stretch>
        </p:blipFill>
        <p:spPr bwMode="auto">
          <a:xfrm>
            <a:off x="7448550" y="2135067"/>
            <a:ext cx="994996" cy="986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7" name="Picture 14">
            <a:extLst>
              <a:ext uri="{FF2B5EF4-FFF2-40B4-BE49-F238E27FC236}">
                <a16:creationId xmlns:a16="http://schemas.microsoft.com/office/drawing/2014/main" xmlns="" id="{899F019A-8016-4CED-BEB8-A1C22CB487D8}"/>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368062" y="3552092"/>
            <a:ext cx="1179635" cy="1179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8" name="Picture 15">
            <a:extLst>
              <a:ext uri="{FF2B5EF4-FFF2-40B4-BE49-F238E27FC236}">
                <a16:creationId xmlns:a16="http://schemas.microsoft.com/office/drawing/2014/main" xmlns="" id="{81412D7F-33FE-4097-85F4-C1F60BD071ED}"/>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429501" y="3242897"/>
            <a:ext cx="1164981" cy="858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9" name="Picture 16">
            <a:extLst>
              <a:ext uri="{FF2B5EF4-FFF2-40B4-BE49-F238E27FC236}">
                <a16:creationId xmlns:a16="http://schemas.microsoft.com/office/drawing/2014/main" xmlns="" id="{50C7D255-D5AD-4977-AA50-1A43E4986AB6}"/>
              </a:ext>
            </a:extLst>
          </p:cNvPr>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398727" y="4380035"/>
            <a:ext cx="1270488" cy="703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0" name="Picture 17">
            <a:extLst>
              <a:ext uri="{FF2B5EF4-FFF2-40B4-BE49-F238E27FC236}">
                <a16:creationId xmlns:a16="http://schemas.microsoft.com/office/drawing/2014/main" xmlns="" id="{14819574-40CC-4FD1-B024-2881809AE49F}"/>
              </a:ext>
            </a:extLst>
          </p:cNvPr>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110405" y="2032489"/>
            <a:ext cx="1214803" cy="115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1" name="Picture 19">
            <a:extLst>
              <a:ext uri="{FF2B5EF4-FFF2-40B4-BE49-F238E27FC236}">
                <a16:creationId xmlns:a16="http://schemas.microsoft.com/office/drawing/2014/main" xmlns="" id="{200ABDD5-FC11-41AE-8129-354AB4B5C096}"/>
              </a:ext>
            </a:extLst>
          </p:cNvPr>
          <p:cNvPicPr>
            <a:picLocks noChangeAspect="1"/>
          </p:cNvPicPr>
          <p:nvPr/>
        </p:nvPicPr>
        <p:blipFill>
          <a:blip r:embed="rId15" cstate="print">
            <a:extLst>
              <a:ext uri="{28A0092B-C50C-407E-A947-70E740481C1C}">
                <a14:useLocalDpi xmlns:a14="http://schemas.microsoft.com/office/drawing/2010/main" val="0"/>
              </a:ext>
            </a:extLst>
          </a:blip>
          <a:srcRect t="11745" b="6931"/>
          <a:stretch>
            <a:fillRect/>
          </a:stretch>
        </p:blipFill>
        <p:spPr bwMode="auto">
          <a:xfrm>
            <a:off x="4177812" y="4358054"/>
            <a:ext cx="877765" cy="96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2" name="Picture 20">
            <a:extLst>
              <a:ext uri="{FF2B5EF4-FFF2-40B4-BE49-F238E27FC236}">
                <a16:creationId xmlns:a16="http://schemas.microsoft.com/office/drawing/2014/main" xmlns="" id="{051BC890-7E13-4F9D-9891-19A5E0F3E808}"/>
              </a:ext>
            </a:extLst>
          </p:cNvPr>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745774" y="3817327"/>
            <a:ext cx="1075592"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3" name="Picture 7">
            <a:extLst>
              <a:ext uri="{FF2B5EF4-FFF2-40B4-BE49-F238E27FC236}">
                <a16:creationId xmlns:a16="http://schemas.microsoft.com/office/drawing/2014/main" xmlns="" id="{2F88E0F6-B6AC-4CC8-8308-828E460213F3}"/>
              </a:ext>
            </a:extLst>
          </p:cNvPr>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5603631" y="4897315"/>
            <a:ext cx="1447800" cy="55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4" name="Picture 2" descr="Kết quả hình ảnh cho lanh su quan phap logo">
            <a:extLst>
              <a:ext uri="{FF2B5EF4-FFF2-40B4-BE49-F238E27FC236}">
                <a16:creationId xmlns:a16="http://schemas.microsoft.com/office/drawing/2014/main" xmlns="" id="{C3016C09-F04B-44C0-96AB-5FB768030CE3}"/>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149613" y="5420458"/>
            <a:ext cx="1724757" cy="84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5" name="Picture 18">
            <a:extLst>
              <a:ext uri="{FF2B5EF4-FFF2-40B4-BE49-F238E27FC236}">
                <a16:creationId xmlns:a16="http://schemas.microsoft.com/office/drawing/2014/main" xmlns="" id="{143561FD-BEEE-4D1D-A49D-3D19495E2811}"/>
              </a:ext>
            </a:extLst>
          </p:cNvPr>
          <p:cNvPicPr>
            <a:picLocks noChangeAspect="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2203938" y="2139462"/>
            <a:ext cx="1783374" cy="553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6" name="Picture 21">
            <a:extLst>
              <a:ext uri="{FF2B5EF4-FFF2-40B4-BE49-F238E27FC236}">
                <a16:creationId xmlns:a16="http://schemas.microsoft.com/office/drawing/2014/main" xmlns="" id="{886B942B-07A2-4946-90E9-286B014E85B5}"/>
              </a:ext>
            </a:extLst>
          </p:cNvPr>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400051" y="2047143"/>
            <a:ext cx="163097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7" name="Picture 23">
            <a:extLst>
              <a:ext uri="{FF2B5EF4-FFF2-40B4-BE49-F238E27FC236}">
                <a16:creationId xmlns:a16="http://schemas.microsoft.com/office/drawing/2014/main" xmlns="" id="{118C6209-E2D1-4CB6-88C8-75963BCA0902}"/>
              </a:ext>
            </a:extLst>
          </p:cNvPr>
          <p:cNvPicPr>
            <a:picLocks noChangeAspect="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4079631" y="5490797"/>
            <a:ext cx="1138604" cy="96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8" name="Picture 24">
            <a:extLst>
              <a:ext uri="{FF2B5EF4-FFF2-40B4-BE49-F238E27FC236}">
                <a16:creationId xmlns:a16="http://schemas.microsoft.com/office/drawing/2014/main" xmlns="" id="{09428DAE-FC78-4B96-A465-E903FB136B0F}"/>
              </a:ext>
            </a:extLst>
          </p:cNvPr>
          <p:cNvPicPr>
            <a:picLocks noChangeAspect="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5775081" y="5521569"/>
            <a:ext cx="1123950" cy="997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9" name="Picture 25">
            <a:extLst>
              <a:ext uri="{FF2B5EF4-FFF2-40B4-BE49-F238E27FC236}">
                <a16:creationId xmlns:a16="http://schemas.microsoft.com/office/drawing/2014/main" xmlns="" id="{564F365F-ED3B-422E-AE2D-F372912E1B1E}"/>
              </a:ext>
            </a:extLst>
          </p:cNvPr>
          <p:cNvPicPr>
            <a:picLocks noChangeAspect="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2387112" y="5663713"/>
            <a:ext cx="1197219" cy="939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2">
            <a:extLst>
              <a:ext uri="{FF2B5EF4-FFF2-40B4-BE49-F238E27FC236}">
                <a16:creationId xmlns:a16="http://schemas.microsoft.com/office/drawing/2014/main" xmlns="" id="{84E79041-0458-4E5B-AC69-D650048EE74A}"/>
              </a:ext>
            </a:extLst>
          </p:cNvPr>
          <p:cNvPicPr>
            <a:picLocks noChangeAspect="1"/>
          </p:cNvPicPr>
          <p:nvPr/>
        </p:nvPicPr>
        <p:blipFill>
          <a:blip r:embed="rId24"/>
          <a:stretch>
            <a:fillRect/>
          </a:stretch>
        </p:blipFill>
        <p:spPr>
          <a:xfrm>
            <a:off x="551466" y="5455413"/>
            <a:ext cx="1083087" cy="866470"/>
          </a:xfrm>
          <a:prstGeom prst="rect">
            <a:avLst/>
          </a:prstGeom>
        </p:spPr>
      </p:pic>
    </p:spTree>
    <p:extLst>
      <p:ext uri="{BB962C8B-B14F-4D97-AF65-F5344CB8AC3E}">
        <p14:creationId xmlns:p14="http://schemas.microsoft.com/office/powerpoint/2010/main" val="959633689"/>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1">
                    <a:lumMod val="75000"/>
                  </a:schemeClr>
                </a:solidFill>
              </a:rPr>
              <a:t>Challenges/Opportunities</a:t>
            </a:r>
            <a:endParaRPr lang="en-US" b="1" dirty="0">
              <a:solidFill>
                <a:schemeClr val="accent1">
                  <a:lumMod val="75000"/>
                </a:schemeClr>
              </a:solidFill>
            </a:endParaRPr>
          </a:p>
        </p:txBody>
      </p:sp>
      <p:sp>
        <p:nvSpPr>
          <p:cNvPr id="3" name="Content Placeholder 2"/>
          <p:cNvSpPr>
            <a:spLocks noGrp="1"/>
          </p:cNvSpPr>
          <p:nvPr>
            <p:ph idx="1"/>
          </p:nvPr>
        </p:nvSpPr>
        <p:spPr/>
        <p:txBody>
          <a:bodyPr>
            <a:normAutofit fontScale="92500" lnSpcReduction="20000"/>
          </a:bodyPr>
          <a:lstStyle/>
          <a:p>
            <a:r>
              <a:rPr lang="en-US" dirty="0" smtClean="0"/>
              <a:t>The integration of addiction medicine is not comprehensive and systematic enough; not enough chances for practicum,on-site observation</a:t>
            </a:r>
            <a:r>
              <a:rPr lang="en-US" smtClean="0"/>
              <a:t>, approaches </a:t>
            </a:r>
            <a:r>
              <a:rPr lang="en-US" dirty="0" smtClean="0"/>
              <a:t>to patients </a:t>
            </a:r>
            <a:endParaRPr lang="en-US" dirty="0"/>
          </a:p>
          <a:p>
            <a:pPr>
              <a:buNone/>
            </a:pPr>
            <a:endParaRPr lang="en-US" dirty="0"/>
          </a:p>
          <a:p>
            <a:r>
              <a:rPr lang="en-US" dirty="0"/>
              <a:t>T</a:t>
            </a:r>
            <a:r>
              <a:rPr lang="en-US" dirty="0" smtClean="0"/>
              <a:t>he treatment, counseling, patients’ perspectives have not been well referred and discussed.</a:t>
            </a:r>
            <a:endParaRPr lang="en-US" dirty="0"/>
          </a:p>
          <a:p>
            <a:r>
              <a:rPr lang="en-US" dirty="0" smtClean="0"/>
              <a:t>Treatment capacity for ATS, alcohol use and comprehensive interventions do not meet requirements from society</a:t>
            </a:r>
            <a:endParaRPr lang="en-US" dirty="0"/>
          </a:p>
          <a:p>
            <a:endParaRPr lang="en-US" dirty="0"/>
          </a:p>
          <a:p>
            <a:r>
              <a:rPr lang="en-US" dirty="0" smtClean="0"/>
              <a:t>No standardized regulations on staff’s qualifications.</a:t>
            </a:r>
            <a:endParaRPr lang="en-US" dirty="0"/>
          </a:p>
          <a:p>
            <a:endParaRPr lang="en-US" dirty="0"/>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18250281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a:extLst>
              <a:ext uri="{FF2B5EF4-FFF2-40B4-BE49-F238E27FC236}">
                <a16:creationId xmlns:a16="http://schemas.microsoft.com/office/drawing/2014/main" xmlns="" id="{14CFEF03-2C8B-4227-A981-E75B1077F637}"/>
              </a:ext>
            </a:extLst>
          </p:cNvPr>
          <p:cNvSpPr>
            <a:spLocks noGrp="1"/>
          </p:cNvSpPr>
          <p:nvPr>
            <p:ph type="title"/>
          </p:nvPr>
        </p:nvSpPr>
        <p:spPr/>
        <p:txBody>
          <a:bodyPr>
            <a:normAutofit/>
          </a:bodyPr>
          <a:lstStyle/>
          <a:p>
            <a:pPr>
              <a:defRPr/>
            </a:pPr>
            <a:r>
              <a:rPr lang="en-US" altLang="vi-VN" b="1" dirty="0" smtClean="0">
                <a:solidFill>
                  <a:schemeClr val="accent1">
                    <a:lumMod val="75000"/>
                  </a:schemeClr>
                </a:solidFill>
              </a:rPr>
              <a:t>Gap in addiction prevention and treatment for SUD patients</a:t>
            </a:r>
            <a:endParaRPr lang="en-US" altLang="vi-VN" b="1" dirty="0">
              <a:solidFill>
                <a:schemeClr val="accent1">
                  <a:lumMod val="75000"/>
                </a:schemeClr>
              </a:solidFill>
            </a:endParaRPr>
          </a:p>
        </p:txBody>
      </p:sp>
      <p:grpSp>
        <p:nvGrpSpPr>
          <p:cNvPr id="50179" name="Group 3">
            <a:extLst>
              <a:ext uri="{FF2B5EF4-FFF2-40B4-BE49-F238E27FC236}">
                <a16:creationId xmlns:a16="http://schemas.microsoft.com/office/drawing/2014/main" xmlns="" id="{788132FD-C425-4573-B300-9A6334BFAB73}"/>
              </a:ext>
            </a:extLst>
          </p:cNvPr>
          <p:cNvGrpSpPr>
            <a:grpSpLocks/>
          </p:cNvGrpSpPr>
          <p:nvPr/>
        </p:nvGrpSpPr>
        <p:grpSpPr bwMode="auto">
          <a:xfrm>
            <a:off x="2095500" y="2454520"/>
            <a:ext cx="6198577" cy="3541834"/>
            <a:chOff x="1298810" y="1290711"/>
            <a:chExt cx="7987432" cy="3351852"/>
          </a:xfrm>
        </p:grpSpPr>
        <p:grpSp>
          <p:nvGrpSpPr>
            <p:cNvPr id="50182" name="Group 4">
              <a:extLst>
                <a:ext uri="{FF2B5EF4-FFF2-40B4-BE49-F238E27FC236}">
                  <a16:creationId xmlns:a16="http://schemas.microsoft.com/office/drawing/2014/main" xmlns="" id="{A4A5A095-75C9-45D9-83A8-2F0FED6D9BC4}"/>
                </a:ext>
              </a:extLst>
            </p:cNvPr>
            <p:cNvGrpSpPr>
              <a:grpSpLocks/>
            </p:cNvGrpSpPr>
            <p:nvPr/>
          </p:nvGrpSpPr>
          <p:grpSpPr bwMode="auto">
            <a:xfrm>
              <a:off x="2241064" y="1290711"/>
              <a:ext cx="7045178" cy="3351852"/>
              <a:chOff x="2241064" y="1290711"/>
              <a:chExt cx="7045178" cy="3351852"/>
            </a:xfrm>
          </p:grpSpPr>
          <p:pic>
            <p:nvPicPr>
              <p:cNvPr id="10" name="Picture 9" descr="Pyramid 1.jpg">
                <a:extLst>
                  <a:ext uri="{FF2B5EF4-FFF2-40B4-BE49-F238E27FC236}">
                    <a16:creationId xmlns:a16="http://schemas.microsoft.com/office/drawing/2014/main" xmlns="" id="{D851C73F-3F2A-4F0D-91A8-88D65D067892}"/>
                  </a:ext>
                </a:extLst>
              </p:cNvPr>
              <p:cNvPicPr>
                <a:picLocks noChangeAspect="1"/>
              </p:cNvPicPr>
              <p:nvPr/>
            </p:nvPicPr>
            <p:blipFill>
              <a:blip r:embed="rId2"/>
              <a:stretch>
                <a:fillRect/>
              </a:stretch>
            </p:blipFill>
            <p:spPr>
              <a:xfrm>
                <a:off x="2241064" y="1386399"/>
                <a:ext cx="6461700" cy="3256164"/>
              </a:xfrm>
              <a:prstGeom prst="rect">
                <a:avLst/>
              </a:prstGeom>
              <a:ln>
                <a:solidFill>
                  <a:schemeClr val="accent6">
                    <a:lumMod val="50000"/>
                  </a:schemeClr>
                </a:solidFill>
              </a:ln>
            </p:spPr>
          </p:pic>
          <p:sp>
            <p:nvSpPr>
              <p:cNvPr id="73740" name="TextBox 11">
                <a:extLst>
                  <a:ext uri="{FF2B5EF4-FFF2-40B4-BE49-F238E27FC236}">
                    <a16:creationId xmlns:a16="http://schemas.microsoft.com/office/drawing/2014/main" xmlns="" id="{D5C63736-5449-4B98-9453-439663AFDA58}"/>
                  </a:ext>
                </a:extLst>
              </p:cNvPr>
              <p:cNvSpPr txBox="1">
                <a:spLocks noChangeArrowheads="1"/>
              </p:cNvSpPr>
              <p:nvPr/>
            </p:nvSpPr>
            <p:spPr bwMode="auto">
              <a:xfrm>
                <a:off x="4669394" y="3463798"/>
                <a:ext cx="735773" cy="305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defRPr/>
                </a:pPr>
                <a:r>
                  <a:rPr lang="en-US" altLang="vi-VN" sz="1500" b="1" dirty="0">
                    <a:solidFill>
                      <a:schemeClr val="bg1"/>
                    </a:solidFill>
                  </a:rPr>
                  <a:t>75%</a:t>
                </a:r>
              </a:p>
            </p:txBody>
          </p:sp>
          <p:sp>
            <p:nvSpPr>
              <p:cNvPr id="73741" name="TextBox 12">
                <a:extLst>
                  <a:ext uri="{FF2B5EF4-FFF2-40B4-BE49-F238E27FC236}">
                    <a16:creationId xmlns:a16="http://schemas.microsoft.com/office/drawing/2014/main" xmlns="" id="{F730C6DC-CD51-4152-91AD-7B339C48D268}"/>
                  </a:ext>
                </a:extLst>
              </p:cNvPr>
              <p:cNvSpPr txBox="1">
                <a:spLocks noChangeArrowheads="1"/>
              </p:cNvSpPr>
              <p:nvPr/>
            </p:nvSpPr>
            <p:spPr bwMode="auto">
              <a:xfrm>
                <a:off x="4669395" y="2215694"/>
                <a:ext cx="698664" cy="524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defRPr/>
                </a:pPr>
                <a:r>
                  <a:rPr lang="en-US" altLang="vi-VN" sz="1500" b="1" dirty="0">
                    <a:solidFill>
                      <a:schemeClr val="bg1"/>
                    </a:solidFill>
                  </a:rPr>
                  <a:t>20%</a:t>
                </a:r>
              </a:p>
            </p:txBody>
          </p:sp>
          <p:sp>
            <p:nvSpPr>
              <p:cNvPr id="73742" name="TextBox 13">
                <a:extLst>
                  <a:ext uri="{FF2B5EF4-FFF2-40B4-BE49-F238E27FC236}">
                    <a16:creationId xmlns:a16="http://schemas.microsoft.com/office/drawing/2014/main" xmlns="" id="{64F250A8-7D2C-49D3-AE3B-A2A2F9AACE84}"/>
                  </a:ext>
                </a:extLst>
              </p:cNvPr>
              <p:cNvSpPr txBox="1">
                <a:spLocks noChangeArrowheads="1"/>
              </p:cNvSpPr>
              <p:nvPr/>
            </p:nvSpPr>
            <p:spPr bwMode="auto">
              <a:xfrm>
                <a:off x="4546654" y="1290711"/>
                <a:ext cx="597375" cy="305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defRPr/>
                </a:pPr>
                <a:r>
                  <a:rPr lang="en-US" altLang="vi-VN" sz="1500" b="1" dirty="0"/>
                  <a:t>5%</a:t>
                </a:r>
              </a:p>
            </p:txBody>
          </p:sp>
          <p:sp>
            <p:nvSpPr>
              <p:cNvPr id="73747" name="TextBox 18">
                <a:extLst>
                  <a:ext uri="{FF2B5EF4-FFF2-40B4-BE49-F238E27FC236}">
                    <a16:creationId xmlns:a16="http://schemas.microsoft.com/office/drawing/2014/main" xmlns="" id="{212D41D0-7E88-42E3-986A-EA8B6E9EE75E}"/>
                  </a:ext>
                </a:extLst>
              </p:cNvPr>
              <p:cNvSpPr txBox="1">
                <a:spLocks noChangeArrowheads="1"/>
              </p:cNvSpPr>
              <p:nvPr/>
            </p:nvSpPr>
            <p:spPr bwMode="auto">
              <a:xfrm>
                <a:off x="6467038" y="2175478"/>
                <a:ext cx="882431" cy="21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defRPr/>
                </a:pPr>
                <a:r>
                  <a:rPr lang="en-US" altLang="vi-VN" sz="900" b="1" dirty="0" smtClean="0"/>
                  <a:t>High-risk</a:t>
                </a:r>
                <a:endParaRPr lang="en-US" altLang="vi-VN" sz="900" b="1" dirty="0"/>
              </a:p>
            </p:txBody>
          </p:sp>
          <p:sp>
            <p:nvSpPr>
              <p:cNvPr id="73748" name="TextBox 19">
                <a:extLst>
                  <a:ext uri="{FF2B5EF4-FFF2-40B4-BE49-F238E27FC236}">
                    <a16:creationId xmlns:a16="http://schemas.microsoft.com/office/drawing/2014/main" xmlns="" id="{FA21C1EE-E135-411E-A806-ADA3BAEB38BD}"/>
                  </a:ext>
                </a:extLst>
              </p:cNvPr>
              <p:cNvSpPr txBox="1">
                <a:spLocks noChangeArrowheads="1"/>
              </p:cNvSpPr>
              <p:nvPr/>
            </p:nvSpPr>
            <p:spPr bwMode="auto">
              <a:xfrm>
                <a:off x="7024081" y="3276583"/>
                <a:ext cx="849381" cy="21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defRPr/>
                </a:pPr>
                <a:r>
                  <a:rPr lang="en-US" altLang="vi-VN" sz="900" b="1" dirty="0" smtClean="0"/>
                  <a:t>Low-risk</a:t>
                </a:r>
                <a:endParaRPr lang="en-US" altLang="vi-VN" sz="900" b="1" dirty="0"/>
              </a:p>
            </p:txBody>
          </p:sp>
          <p:sp>
            <p:nvSpPr>
              <p:cNvPr id="21" name="TextBox 20">
                <a:extLst>
                  <a:ext uri="{FF2B5EF4-FFF2-40B4-BE49-F238E27FC236}">
                    <a16:creationId xmlns:a16="http://schemas.microsoft.com/office/drawing/2014/main" xmlns="" id="{69108851-2F55-40AE-9947-D4E4D504C37B}"/>
                  </a:ext>
                </a:extLst>
              </p:cNvPr>
              <p:cNvSpPr txBox="1"/>
              <p:nvPr/>
            </p:nvSpPr>
            <p:spPr>
              <a:xfrm>
                <a:off x="5777815" y="1459898"/>
                <a:ext cx="1352011" cy="218450"/>
              </a:xfrm>
              <a:prstGeom prst="rect">
                <a:avLst/>
              </a:prstGeom>
              <a:noFill/>
            </p:spPr>
            <p:txBody>
              <a:bodyPr>
                <a:spAutoFit/>
              </a:bodyPr>
              <a:lstStyle/>
              <a:p>
                <a:pPr>
                  <a:defRPr/>
                </a:pPr>
                <a:r>
                  <a:rPr lang="en-US" sz="900" b="1" i="1" dirty="0" smtClean="0">
                    <a:solidFill>
                      <a:schemeClr val="tx2">
                        <a:lumMod val="75000"/>
                      </a:schemeClr>
                    </a:solidFill>
                    <a:latin typeface="Arial"/>
                    <a:cs typeface="Arial"/>
                  </a:rPr>
                  <a:t>Severe</a:t>
                </a:r>
                <a:endParaRPr lang="en-US" sz="900" b="1" i="1" dirty="0">
                  <a:solidFill>
                    <a:schemeClr val="tx2">
                      <a:lumMod val="75000"/>
                    </a:schemeClr>
                  </a:solidFill>
                  <a:latin typeface="Arial"/>
                  <a:cs typeface="Arial"/>
                </a:endParaRPr>
              </a:p>
            </p:txBody>
          </p:sp>
          <p:sp>
            <p:nvSpPr>
              <p:cNvPr id="22" name="TextBox 21">
                <a:extLst>
                  <a:ext uri="{FF2B5EF4-FFF2-40B4-BE49-F238E27FC236}">
                    <a16:creationId xmlns:a16="http://schemas.microsoft.com/office/drawing/2014/main" xmlns="" id="{2D7580EA-6F2E-4101-8490-C1B5643BDECC}"/>
                  </a:ext>
                </a:extLst>
              </p:cNvPr>
              <p:cNvSpPr txBox="1"/>
              <p:nvPr/>
            </p:nvSpPr>
            <p:spPr>
              <a:xfrm>
                <a:off x="7007087" y="2153289"/>
                <a:ext cx="1357674" cy="218450"/>
              </a:xfrm>
              <a:prstGeom prst="rect">
                <a:avLst/>
              </a:prstGeom>
              <a:noFill/>
            </p:spPr>
            <p:txBody>
              <a:bodyPr>
                <a:spAutoFit/>
              </a:bodyPr>
              <a:lstStyle/>
              <a:p>
                <a:pPr>
                  <a:defRPr/>
                </a:pPr>
                <a:r>
                  <a:rPr lang="en-US" sz="900" b="1" i="1" dirty="0">
                    <a:solidFill>
                      <a:schemeClr val="tx2">
                        <a:lumMod val="75000"/>
                      </a:schemeClr>
                    </a:solidFill>
                    <a:latin typeface="Arial"/>
                    <a:cs typeface="Arial"/>
                  </a:rPr>
                  <a:t> </a:t>
                </a:r>
              </a:p>
            </p:txBody>
          </p:sp>
          <p:sp>
            <p:nvSpPr>
              <p:cNvPr id="26" name="TextBox 25">
                <a:extLst>
                  <a:ext uri="{FF2B5EF4-FFF2-40B4-BE49-F238E27FC236}">
                    <a16:creationId xmlns:a16="http://schemas.microsoft.com/office/drawing/2014/main" xmlns="" id="{25231EA2-80CE-451B-A0A7-95736FAB9946}"/>
                  </a:ext>
                </a:extLst>
              </p:cNvPr>
              <p:cNvSpPr txBox="1"/>
              <p:nvPr/>
            </p:nvSpPr>
            <p:spPr>
              <a:xfrm>
                <a:off x="7813382" y="3137905"/>
                <a:ext cx="1472860" cy="202006"/>
              </a:xfrm>
              <a:prstGeom prst="rect">
                <a:avLst/>
              </a:prstGeom>
              <a:noFill/>
            </p:spPr>
            <p:txBody>
              <a:bodyPr>
                <a:spAutoFit/>
              </a:bodyPr>
              <a:lstStyle/>
              <a:p>
                <a:pPr>
                  <a:defRPr/>
                </a:pPr>
                <a:endParaRPr lang="en-US" sz="787" i="1" dirty="0">
                  <a:solidFill>
                    <a:schemeClr val="tx2">
                      <a:lumMod val="75000"/>
                    </a:schemeClr>
                  </a:solidFill>
                  <a:latin typeface="Arial"/>
                  <a:cs typeface="Arial"/>
                </a:endParaRPr>
              </a:p>
            </p:txBody>
          </p:sp>
        </p:grpSp>
        <p:sp>
          <p:nvSpPr>
            <p:cNvPr id="8" name="TextBox 7">
              <a:extLst>
                <a:ext uri="{FF2B5EF4-FFF2-40B4-BE49-F238E27FC236}">
                  <a16:creationId xmlns:a16="http://schemas.microsoft.com/office/drawing/2014/main" xmlns="" id="{78FBD785-8FF9-400B-8544-4C66CF968061}"/>
                </a:ext>
              </a:extLst>
            </p:cNvPr>
            <p:cNvSpPr txBox="1"/>
            <p:nvPr/>
          </p:nvSpPr>
          <p:spPr>
            <a:xfrm>
              <a:off x="1315805" y="2615088"/>
              <a:ext cx="238043" cy="218450"/>
            </a:xfrm>
            <a:prstGeom prst="rect">
              <a:avLst/>
            </a:prstGeom>
            <a:noFill/>
          </p:spPr>
          <p:txBody>
            <a:bodyPr wrap="none">
              <a:spAutoFit/>
            </a:bodyPr>
            <a:lstStyle/>
            <a:p>
              <a:pPr>
                <a:defRPr/>
              </a:pPr>
              <a:endParaRPr lang="en-US" sz="900" b="1" dirty="0">
                <a:solidFill>
                  <a:schemeClr val="tx2">
                    <a:lumMod val="75000"/>
                  </a:schemeClr>
                </a:solidFill>
                <a:latin typeface="Arial"/>
                <a:cs typeface="Arial"/>
              </a:endParaRPr>
            </a:p>
          </p:txBody>
        </p:sp>
        <p:sp>
          <p:nvSpPr>
            <p:cNvPr id="73737" name="TextBox 8">
              <a:extLst>
                <a:ext uri="{FF2B5EF4-FFF2-40B4-BE49-F238E27FC236}">
                  <a16:creationId xmlns:a16="http://schemas.microsoft.com/office/drawing/2014/main" xmlns="" id="{9E11E8ED-E205-4A34-8455-281BDBFF1483}"/>
                </a:ext>
              </a:extLst>
            </p:cNvPr>
            <p:cNvSpPr txBox="1">
              <a:spLocks noChangeArrowheads="1"/>
            </p:cNvSpPr>
            <p:nvPr/>
          </p:nvSpPr>
          <p:spPr bwMode="auto">
            <a:xfrm>
              <a:off x="1298810" y="3433289"/>
              <a:ext cx="238043" cy="21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defRPr/>
              </a:pPr>
              <a:endParaRPr lang="en-US" altLang="vi-VN" sz="900" b="1" dirty="0">
                <a:solidFill>
                  <a:srgbClr val="FF0000"/>
                </a:solidFill>
              </a:endParaRPr>
            </a:p>
          </p:txBody>
        </p:sp>
      </p:grpSp>
      <p:sp>
        <p:nvSpPr>
          <p:cNvPr id="2" name="Left Brace 1">
            <a:extLst>
              <a:ext uri="{FF2B5EF4-FFF2-40B4-BE49-F238E27FC236}">
                <a16:creationId xmlns:a16="http://schemas.microsoft.com/office/drawing/2014/main" xmlns="" id="{D58620AE-78AC-48AB-9236-FC38AA4D4D13}"/>
              </a:ext>
            </a:extLst>
          </p:cNvPr>
          <p:cNvSpPr/>
          <p:nvPr/>
        </p:nvSpPr>
        <p:spPr>
          <a:xfrm>
            <a:off x="2614247" y="3300046"/>
            <a:ext cx="635977" cy="2696308"/>
          </a:xfrm>
          <a:prstGeom prst="leftBrace">
            <a:avLst/>
          </a:prstGeom>
        </p:spPr>
        <p:style>
          <a:lnRef idx="1">
            <a:schemeClr val="accent1"/>
          </a:lnRef>
          <a:fillRef idx="0">
            <a:schemeClr val="accent1"/>
          </a:fillRef>
          <a:effectRef idx="0">
            <a:schemeClr val="accent1"/>
          </a:effectRef>
          <a:fontRef idx="minor">
            <a:schemeClr val="tx1"/>
          </a:fontRef>
        </p:style>
        <p:txBody>
          <a:bodyPr lIns="68580" tIns="34290" rIns="68580" bIns="34290" anchor="ctr"/>
          <a:lstStyle/>
          <a:p>
            <a:pPr algn="ctr">
              <a:defRPr/>
            </a:pPr>
            <a:endParaRPr lang="vi-VN" sz="1662"/>
          </a:p>
        </p:txBody>
      </p:sp>
      <p:sp>
        <p:nvSpPr>
          <p:cNvPr id="3" name="Rectangle 2">
            <a:extLst>
              <a:ext uri="{FF2B5EF4-FFF2-40B4-BE49-F238E27FC236}">
                <a16:creationId xmlns:a16="http://schemas.microsoft.com/office/drawing/2014/main" xmlns="" id="{1E267282-02E5-4620-ACAF-B70DD0011102}"/>
              </a:ext>
            </a:extLst>
          </p:cNvPr>
          <p:cNvSpPr/>
          <p:nvPr/>
        </p:nvSpPr>
        <p:spPr>
          <a:xfrm>
            <a:off x="783982" y="3590192"/>
            <a:ext cx="1853711" cy="17247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en-US" sz="1662" dirty="0" smtClean="0"/>
              <a:t>Intervention gap needing multidisciplinary participation</a:t>
            </a:r>
            <a:endParaRPr lang="vi-VN" sz="1662" dirty="0"/>
          </a:p>
        </p:txBody>
      </p:sp>
    </p:spTree>
    <p:extLst>
      <p:ext uri="{BB962C8B-B14F-4D97-AF65-F5344CB8AC3E}">
        <p14:creationId xmlns:p14="http://schemas.microsoft.com/office/powerpoint/2010/main" val="693010508"/>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4798" y="2089468"/>
            <a:ext cx="7829026" cy="2387600"/>
          </a:xfrm>
        </p:spPr>
        <p:txBody>
          <a:bodyPr>
            <a:normAutofit fontScale="90000"/>
          </a:bodyPr>
          <a:lstStyle/>
          <a:p>
            <a:r>
              <a:rPr lang="vi-VN" smtClean="0">
                <a:solidFill>
                  <a:schemeClr val="accent1">
                    <a:lumMod val="75000"/>
                  </a:schemeClr>
                </a:solidFill>
                <a:latin typeface="Arial" panose="020B0604020202020204" pitchFamily="34" charset="0"/>
                <a:cs typeface="Arial" panose="020B0604020202020204" pitchFamily="34" charset="0"/>
              </a:rPr>
              <a:t>Interdisciplinary coordination in addiction treatment for future</a:t>
            </a:r>
            <a:endParaRPr lang="vi-VN" sz="4900" dirty="0">
              <a:solidFill>
                <a:schemeClr val="accent1">
                  <a:lumMod val="75000"/>
                </a:schemeClr>
              </a:solidFill>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970529" y="4672668"/>
            <a:ext cx="5848010" cy="1394936"/>
          </a:xfrm>
        </p:spPr>
        <p:txBody>
          <a:bodyPr>
            <a:normAutofit/>
          </a:bodyPr>
          <a:lstStyle/>
          <a:p>
            <a:pPr algn="r"/>
            <a:endParaRPr lang="vi-VN" dirty="0">
              <a:solidFill>
                <a:schemeClr val="bg1">
                  <a:lumMod val="50000"/>
                </a:schemeClr>
              </a:solidFill>
            </a:endParaRPr>
          </a:p>
        </p:txBody>
      </p:sp>
      <p:pic>
        <p:nvPicPr>
          <p:cNvPr id="4" name="Picture 3">
            <a:extLst>
              <a:ext uri="{FF2B5EF4-FFF2-40B4-BE49-F238E27FC236}">
                <a16:creationId xmlns:a16="http://schemas.microsoft.com/office/drawing/2014/main" xmlns="" id="{F6721515-A21C-4653-8820-CB825EC428F1}"/>
              </a:ext>
            </a:extLst>
          </p:cNvPr>
          <p:cNvPicPr>
            <a:picLocks noChangeAspect="1"/>
          </p:cNvPicPr>
          <p:nvPr/>
        </p:nvPicPr>
        <p:blipFill>
          <a:blip r:embed="rId2"/>
          <a:stretch>
            <a:fillRect/>
          </a:stretch>
        </p:blipFill>
        <p:spPr>
          <a:xfrm>
            <a:off x="6615315" y="565253"/>
            <a:ext cx="1083087" cy="866470"/>
          </a:xfrm>
          <a:prstGeom prst="rect">
            <a:avLst/>
          </a:prstGeom>
        </p:spPr>
      </p:pic>
      <p:pic>
        <p:nvPicPr>
          <p:cNvPr id="6" name="Picture 5">
            <a:extLst>
              <a:ext uri="{FF2B5EF4-FFF2-40B4-BE49-F238E27FC236}">
                <a16:creationId xmlns:a16="http://schemas.microsoft.com/office/drawing/2014/main" xmlns="" id="{584BE87C-E113-443D-97FA-2C8B25CAC9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9959" y="565739"/>
            <a:ext cx="702078" cy="865984"/>
          </a:xfrm>
          <a:prstGeom prst="rect">
            <a:avLst/>
          </a:prstGeom>
        </p:spPr>
      </p:pic>
      <p:pic>
        <p:nvPicPr>
          <p:cNvPr id="8" name="Picture 7">
            <a:extLst>
              <a:ext uri="{FF2B5EF4-FFF2-40B4-BE49-F238E27FC236}">
                <a16:creationId xmlns:a16="http://schemas.microsoft.com/office/drawing/2014/main" xmlns="" id="{91265BFC-B0DB-4727-A32B-4B7523F2B6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8066" y="619878"/>
            <a:ext cx="882463" cy="879227"/>
          </a:xfrm>
          <a:prstGeom prst="rect">
            <a:avLst/>
          </a:prstGeom>
        </p:spPr>
      </p:pic>
    </p:spTree>
    <p:extLst>
      <p:ext uri="{BB962C8B-B14F-4D97-AF65-F5344CB8AC3E}">
        <p14:creationId xmlns:p14="http://schemas.microsoft.com/office/powerpoint/2010/main" val="1891109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B70647-8955-4C2C-AD5E-BEEEFACC5D78}"/>
              </a:ext>
            </a:extLst>
          </p:cNvPr>
          <p:cNvSpPr>
            <a:spLocks noGrp="1"/>
          </p:cNvSpPr>
          <p:nvPr>
            <p:ph type="title"/>
          </p:nvPr>
        </p:nvSpPr>
        <p:spPr/>
        <p:txBody>
          <a:bodyPr/>
          <a:lstStyle/>
          <a:p>
            <a:r>
              <a:rPr lang="vi-VN" b="1" smtClean="0">
                <a:solidFill>
                  <a:schemeClr val="accent1">
                    <a:lumMod val="75000"/>
                  </a:schemeClr>
                </a:solidFill>
              </a:rPr>
              <a:t>Agenda</a:t>
            </a:r>
            <a:endParaRPr lang="vi-VN" b="1" dirty="0">
              <a:solidFill>
                <a:schemeClr val="accent1">
                  <a:lumMod val="75000"/>
                </a:schemeClr>
              </a:solidFill>
            </a:endParaRPr>
          </a:p>
        </p:txBody>
      </p:sp>
      <p:sp>
        <p:nvSpPr>
          <p:cNvPr id="3" name="Content Placeholder 2">
            <a:extLst>
              <a:ext uri="{FF2B5EF4-FFF2-40B4-BE49-F238E27FC236}">
                <a16:creationId xmlns:a16="http://schemas.microsoft.com/office/drawing/2014/main" xmlns="" id="{A99A8163-9944-4C07-86B0-5FF46F4F551D}"/>
              </a:ext>
            </a:extLst>
          </p:cNvPr>
          <p:cNvSpPr>
            <a:spLocks noGrp="1"/>
          </p:cNvSpPr>
          <p:nvPr>
            <p:ph idx="1"/>
          </p:nvPr>
        </p:nvSpPr>
        <p:spPr/>
        <p:txBody>
          <a:bodyPr>
            <a:normAutofit/>
          </a:bodyPr>
          <a:lstStyle/>
          <a:p>
            <a:r>
              <a:rPr lang="en-US" dirty="0" smtClean="0">
                <a:latin typeface="Arial" panose="020B0604020202020204" pitchFamily="34" charset="0"/>
                <a:cs typeface="Arial" panose="020B0604020202020204" pitchFamily="34" charset="0"/>
              </a:rPr>
              <a:t>Addiction treatment system in Vietnam</a:t>
            </a:r>
            <a:endParaRPr lang="en-US" dirty="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Development of addiction treatment system – System of Ministry of Health (MOH)</a:t>
            </a:r>
          </a:p>
          <a:p>
            <a:r>
              <a:rPr lang="en-US" dirty="0" smtClean="0">
                <a:latin typeface="Arial" panose="020B0604020202020204" pitchFamily="34" charset="0"/>
                <a:cs typeface="Arial" panose="020B0604020202020204" pitchFamily="34" charset="0"/>
              </a:rPr>
              <a:t>Development </a:t>
            </a:r>
            <a:r>
              <a:rPr lang="en-US" dirty="0">
                <a:latin typeface="Arial" panose="020B0604020202020204" pitchFamily="34" charset="0"/>
                <a:cs typeface="Arial" panose="020B0604020202020204" pitchFamily="34" charset="0"/>
              </a:rPr>
              <a:t>of addiction treatment system – </a:t>
            </a:r>
            <a:r>
              <a:rPr lang="en-US" dirty="0" smtClean="0">
                <a:latin typeface="Arial" panose="020B0604020202020204" pitchFamily="34" charset="0"/>
                <a:cs typeface="Arial" panose="020B0604020202020204" pitchFamily="34" charset="0"/>
              </a:rPr>
              <a:t>system </a:t>
            </a:r>
            <a:r>
              <a:rPr lang="en-US" smtClean="0">
                <a:latin typeface="Arial" panose="020B0604020202020204" pitchFamily="34" charset="0"/>
                <a:cs typeface="Arial" panose="020B0604020202020204" pitchFamily="34" charset="0"/>
              </a:rPr>
              <a:t>of Ministry </a:t>
            </a:r>
            <a:r>
              <a:rPr lang="en-US" dirty="0" smtClean="0">
                <a:latin typeface="Arial" panose="020B0604020202020204" pitchFamily="34" charset="0"/>
                <a:cs typeface="Arial" panose="020B0604020202020204" pitchFamily="34" charset="0"/>
              </a:rPr>
              <a:t>of Labor, Invalids and </a:t>
            </a:r>
            <a:r>
              <a:rPr lang="en-US" smtClean="0">
                <a:latin typeface="Arial" panose="020B0604020202020204" pitchFamily="34" charset="0"/>
                <a:cs typeface="Arial" panose="020B0604020202020204" pitchFamily="34" charset="0"/>
              </a:rPr>
              <a:t>Social Affairs </a:t>
            </a:r>
            <a:r>
              <a:rPr lang="en-US">
                <a:latin typeface="Arial" panose="020B0604020202020204" pitchFamily="34" charset="0"/>
                <a:cs typeface="Arial" panose="020B0604020202020204" pitchFamily="34" charset="0"/>
              </a:rPr>
              <a:t>(MOLISA) </a:t>
            </a: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Development </a:t>
            </a:r>
            <a:r>
              <a:rPr lang="en-US" dirty="0">
                <a:latin typeface="Arial" panose="020B0604020202020204" pitchFamily="34" charset="0"/>
                <a:cs typeface="Arial" panose="020B0604020202020204" pitchFamily="34" charset="0"/>
              </a:rPr>
              <a:t>of addiction treatment system</a:t>
            </a:r>
            <a:r>
              <a:rPr lang="vi-VN">
                <a:cs typeface="Arial" panose="020B0604020202020204" pitchFamily="34" charset="0"/>
              </a:rPr>
              <a:t>–Plan of interdisciplinary coordination for training in Vietnam.</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326635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chemeClr val="accent1">
                    <a:lumMod val="75000"/>
                  </a:schemeClr>
                </a:solidFill>
                <a:latin typeface="Arial"/>
                <a:cs typeface="Arial"/>
              </a:rPr>
              <a:t>Some focused activities in 2018</a:t>
            </a:r>
            <a:endParaRPr lang="en-US" sz="3200" b="1" dirty="0">
              <a:solidFill>
                <a:schemeClr val="accent1">
                  <a:lumMod val="75000"/>
                </a:schemeClr>
              </a:solidFill>
              <a:latin typeface="Arial"/>
              <a:cs typeface="Aria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99474541"/>
              </p:ext>
            </p:extLst>
          </p:nvPr>
        </p:nvGraphicFramePr>
        <p:xfrm>
          <a:off x="228600" y="1690689"/>
          <a:ext cx="89154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781169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1">
            <a:extLst>
              <a:ext uri="{FF2B5EF4-FFF2-40B4-BE49-F238E27FC236}">
                <a16:creationId xmlns:a16="http://schemas.microsoft.com/office/drawing/2014/main" xmlns="" id="{88CDC37F-AF9C-4354-8445-65371213ED20}"/>
              </a:ext>
            </a:extLst>
          </p:cNvPr>
          <p:cNvSpPr>
            <a:spLocks noGrp="1"/>
          </p:cNvSpPr>
          <p:nvPr>
            <p:ph idx="1"/>
          </p:nvPr>
        </p:nvSpPr>
        <p:spPr/>
        <p:txBody>
          <a:bodyPr>
            <a:normAutofit/>
          </a:bodyPr>
          <a:lstStyle/>
          <a:p>
            <a:pPr eaLnBrk="1" hangingPunct="1">
              <a:buFont typeface="Wingdings 3" panose="05040102010807070707" pitchFamily="18" charset="2"/>
              <a:buNone/>
            </a:pPr>
            <a:r>
              <a:rPr lang="en-US" altLang="vi-VN" sz="2800" b="1" dirty="0"/>
              <a:t>* </a:t>
            </a:r>
            <a:r>
              <a:rPr lang="en-US" altLang="vi-VN" sz="2800" b="1" dirty="0" smtClean="0"/>
              <a:t>DEVELOPMENT OF MATERIALS AND LECTURERS</a:t>
            </a:r>
            <a:endParaRPr lang="en-US" altLang="vi-VN" sz="2800" b="1" dirty="0"/>
          </a:p>
          <a:p>
            <a:pPr eaLnBrk="1" hangingPunct="1">
              <a:buFontTx/>
              <a:buChar char="-"/>
            </a:pPr>
            <a:r>
              <a:rPr lang="en-US" altLang="vi-VN" sz="2800" dirty="0" smtClean="0"/>
              <a:t>Mobilize the professional resources to </a:t>
            </a:r>
            <a:r>
              <a:rPr lang="en-US" altLang="vi-VN" sz="2800" b="1" dirty="0" smtClean="0"/>
              <a:t>develop materials</a:t>
            </a:r>
            <a:r>
              <a:rPr lang="en-US" altLang="vi-VN" sz="2800" dirty="0" smtClean="0"/>
              <a:t>, textbooks in addiction treatment</a:t>
            </a:r>
            <a:endParaRPr lang="en-US" altLang="vi-VN" sz="2800" dirty="0"/>
          </a:p>
          <a:p>
            <a:pPr eaLnBrk="1" hangingPunct="1">
              <a:buFontTx/>
              <a:buChar char="-"/>
            </a:pPr>
            <a:r>
              <a:rPr lang="en-US" altLang="vi-VN" sz="2800" dirty="0" smtClean="0"/>
              <a:t>Mobilize the resources in </a:t>
            </a:r>
            <a:r>
              <a:rPr lang="en-US" altLang="vi-VN" sz="2800" b="1" dirty="0" smtClean="0"/>
              <a:t>training </a:t>
            </a:r>
            <a:r>
              <a:rPr lang="en-US" altLang="vi-VN" sz="2800" b="1" smtClean="0"/>
              <a:t>for lecturers</a:t>
            </a:r>
            <a:r>
              <a:rPr lang="en-US" altLang="vi-VN"/>
              <a:t> </a:t>
            </a:r>
            <a:r>
              <a:rPr lang="en-US" altLang="vi-VN" smtClean="0"/>
              <a:t>with participation in:</a:t>
            </a:r>
            <a:endParaRPr lang="en-US" altLang="vi-VN" sz="2800" dirty="0" smtClean="0"/>
          </a:p>
          <a:p>
            <a:pPr marL="0" indent="0" eaLnBrk="1" hangingPunct="1">
              <a:buNone/>
            </a:pPr>
            <a:r>
              <a:rPr lang="en-US" altLang="vi-VN" sz="2800" smtClean="0"/>
              <a:t>+ trainings</a:t>
            </a:r>
            <a:r>
              <a:rPr lang="en-US" altLang="vi-VN" sz="2800" dirty="0" smtClean="0"/>
              <a:t>, courses</a:t>
            </a:r>
            <a:endParaRPr lang="en-US" altLang="vi-VN" sz="2800" dirty="0"/>
          </a:p>
          <a:p>
            <a:pPr eaLnBrk="1" hangingPunct="1">
              <a:buFont typeface="Wingdings 3" panose="05040102010807070707" pitchFamily="18" charset="2"/>
              <a:buNone/>
            </a:pPr>
            <a:r>
              <a:rPr lang="en-US" altLang="vi-VN" sz="2800"/>
              <a:t>+ </a:t>
            </a:r>
            <a:r>
              <a:rPr lang="en-US" altLang="vi-VN" smtClean="0"/>
              <a:t>conferences</a:t>
            </a:r>
            <a:r>
              <a:rPr lang="en-US" altLang="vi-VN" dirty="0" smtClean="0"/>
              <a:t>, workshops</a:t>
            </a:r>
            <a:endParaRPr lang="en-US" altLang="vi-VN" sz="2800" dirty="0"/>
          </a:p>
          <a:p>
            <a:pPr eaLnBrk="1" hangingPunct="1">
              <a:buFont typeface="Wingdings 3" panose="05040102010807070707" pitchFamily="18" charset="2"/>
              <a:buNone/>
            </a:pPr>
            <a:r>
              <a:rPr lang="en-US" altLang="vi-VN" sz="2800"/>
              <a:t>+ </a:t>
            </a:r>
            <a:r>
              <a:rPr lang="en-US" altLang="vi-VN" sz="2800" smtClean="0"/>
              <a:t>research</a:t>
            </a:r>
            <a:endParaRPr lang="en-US" altLang="vi-VN" sz="2800" dirty="0"/>
          </a:p>
          <a:p>
            <a:pPr eaLnBrk="1" hangingPunct="1">
              <a:buFont typeface="Wingdings 3" panose="05040102010807070707" pitchFamily="18" charset="2"/>
              <a:buNone/>
            </a:pPr>
            <a:r>
              <a:rPr lang="en-US" altLang="vi-VN" sz="2800"/>
              <a:t>+ </a:t>
            </a:r>
            <a:r>
              <a:rPr lang="en-US" altLang="vi-VN" sz="2800" smtClean="0"/>
              <a:t>policy-making</a:t>
            </a:r>
            <a:endParaRPr lang="en-US" altLang="vi-VN" sz="3200" dirty="0"/>
          </a:p>
          <a:p>
            <a:pPr eaLnBrk="1" hangingPunct="1"/>
            <a:endParaRPr lang="en-US" altLang="vi-VN" dirty="0"/>
          </a:p>
        </p:txBody>
      </p:sp>
      <p:sp>
        <p:nvSpPr>
          <p:cNvPr id="3" name="Title 2">
            <a:extLst>
              <a:ext uri="{FF2B5EF4-FFF2-40B4-BE49-F238E27FC236}">
                <a16:creationId xmlns:a16="http://schemas.microsoft.com/office/drawing/2014/main" xmlns="" id="{9A6BF2AD-C9D5-41AC-AD9E-0FCBA435DCBA}"/>
              </a:ext>
            </a:extLst>
          </p:cNvPr>
          <p:cNvSpPr>
            <a:spLocks noGrp="1"/>
          </p:cNvSpPr>
          <p:nvPr>
            <p:ph type="title"/>
          </p:nvPr>
        </p:nvSpPr>
        <p:spPr>
          <a:xfrm>
            <a:off x="628649" y="365126"/>
            <a:ext cx="8515351" cy="1325563"/>
          </a:xfrm>
        </p:spPr>
        <p:txBody>
          <a:bodyPr>
            <a:normAutofit/>
          </a:bodyPr>
          <a:lstStyle/>
          <a:p>
            <a:pPr>
              <a:defRPr/>
            </a:pPr>
            <a:r>
              <a:rPr lang="en-US" b="1" dirty="0" smtClean="0">
                <a:solidFill>
                  <a:schemeClr val="accent1">
                    <a:lumMod val="75000"/>
                  </a:schemeClr>
                </a:solidFill>
              </a:rPr>
              <a:t>Orientations in Training Development</a:t>
            </a:r>
            <a:endParaRPr lang="en-US" b="1" dirty="0">
              <a:solidFill>
                <a:schemeClr val="accent1">
                  <a:lumMod val="75000"/>
                </a:schemeClr>
              </a:solidFill>
            </a:endParaRPr>
          </a:p>
        </p:txBody>
      </p:sp>
    </p:spTree>
    <p:extLst>
      <p:ext uri="{BB962C8B-B14F-4D97-AF65-F5344CB8AC3E}">
        <p14:creationId xmlns:p14="http://schemas.microsoft.com/office/powerpoint/2010/main" val="2309995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1">
            <a:extLst>
              <a:ext uri="{FF2B5EF4-FFF2-40B4-BE49-F238E27FC236}">
                <a16:creationId xmlns:a16="http://schemas.microsoft.com/office/drawing/2014/main" xmlns="" id="{62B2D621-8D30-404E-B6BD-CE49AD9D3E86}"/>
              </a:ext>
            </a:extLst>
          </p:cNvPr>
          <p:cNvSpPr>
            <a:spLocks noGrp="1"/>
          </p:cNvSpPr>
          <p:nvPr>
            <p:ph idx="1"/>
          </p:nvPr>
        </p:nvSpPr>
        <p:spPr/>
        <p:txBody>
          <a:bodyPr/>
          <a:lstStyle/>
          <a:p>
            <a:pPr eaLnBrk="1" hangingPunct="1">
              <a:buFontTx/>
              <a:buChar char="-"/>
            </a:pPr>
            <a:r>
              <a:rPr lang="en-US" altLang="vi-VN" sz="2800" smtClean="0"/>
              <a:t>Continue both </a:t>
            </a:r>
            <a:r>
              <a:rPr lang="en-US" altLang="vi-VN" sz="2800" b="1" smtClean="0"/>
              <a:t>theoretical and practical training</a:t>
            </a:r>
            <a:r>
              <a:rPr lang="en-US" altLang="vi-VN" sz="2800" smtClean="0"/>
              <a:t> </a:t>
            </a:r>
            <a:r>
              <a:rPr lang="en-US" altLang="vi-VN" sz="2800" dirty="0" smtClean="0"/>
              <a:t>in addiction treatment for university students </a:t>
            </a:r>
          </a:p>
          <a:p>
            <a:pPr eaLnBrk="1" hangingPunct="1">
              <a:buFontTx/>
              <a:buChar char="-"/>
            </a:pPr>
            <a:r>
              <a:rPr lang="en-US" altLang="vi-VN" dirty="0" smtClean="0"/>
              <a:t>Develop </a:t>
            </a:r>
            <a:r>
              <a:rPr lang="en-US" altLang="vi-VN" b="1" smtClean="0"/>
              <a:t>intensive Social Work training program </a:t>
            </a:r>
            <a:r>
              <a:rPr lang="en-US" altLang="vi-VN" smtClean="0"/>
              <a:t>for </a:t>
            </a:r>
            <a:r>
              <a:rPr lang="en-US" altLang="vi-VN" b="1" dirty="0" smtClean="0"/>
              <a:t>post-graduates</a:t>
            </a:r>
            <a:r>
              <a:rPr lang="en-US" altLang="vi-VN" dirty="0" smtClean="0"/>
              <a:t> (theory + research) </a:t>
            </a:r>
          </a:p>
          <a:p>
            <a:pPr eaLnBrk="1" hangingPunct="1">
              <a:buFontTx/>
              <a:buChar char="-"/>
            </a:pPr>
            <a:r>
              <a:rPr lang="en-US" altLang="vi-VN" dirty="0" smtClean="0"/>
              <a:t>Develop </a:t>
            </a:r>
            <a:r>
              <a:rPr lang="en-US" altLang="vi-VN" b="1" dirty="0" smtClean="0"/>
              <a:t>certificated and continuous training </a:t>
            </a:r>
            <a:r>
              <a:rPr lang="en-US" altLang="vi-VN" dirty="0" smtClean="0"/>
              <a:t>on drug counseling. </a:t>
            </a:r>
            <a:endParaRPr lang="en-US" altLang="vi-VN" sz="2800" dirty="0"/>
          </a:p>
        </p:txBody>
      </p:sp>
      <p:sp>
        <p:nvSpPr>
          <p:cNvPr id="3" name="Title 2">
            <a:extLst>
              <a:ext uri="{FF2B5EF4-FFF2-40B4-BE49-F238E27FC236}">
                <a16:creationId xmlns:a16="http://schemas.microsoft.com/office/drawing/2014/main" xmlns="" id="{C17B2A0C-442B-46DE-AF85-1A268229AB15}"/>
              </a:ext>
            </a:extLst>
          </p:cNvPr>
          <p:cNvSpPr>
            <a:spLocks noGrp="1"/>
          </p:cNvSpPr>
          <p:nvPr>
            <p:ph type="title"/>
          </p:nvPr>
        </p:nvSpPr>
        <p:spPr>
          <a:xfrm>
            <a:off x="242888" y="169817"/>
            <a:ext cx="8558212" cy="1325563"/>
          </a:xfrm>
        </p:spPr>
        <p:txBody>
          <a:bodyPr>
            <a:noAutofit/>
          </a:bodyPr>
          <a:lstStyle/>
          <a:p>
            <a:pPr>
              <a:defRPr/>
            </a:pPr>
            <a:r>
              <a:rPr lang="en-US" b="1" dirty="0">
                <a:solidFill>
                  <a:schemeClr val="accent1">
                    <a:lumMod val="75000"/>
                  </a:schemeClr>
                </a:solidFill>
              </a:rPr>
              <a:t>Orientations in Training Development</a:t>
            </a:r>
            <a:endParaRPr lang="en-US" b="1" dirty="0">
              <a:solidFill>
                <a:schemeClr val="accent1">
                  <a:lumMod val="75000"/>
                </a:schemeClr>
              </a:solidFill>
            </a:endParaRPr>
          </a:p>
        </p:txBody>
      </p:sp>
    </p:spTree>
    <p:extLst>
      <p:ext uri="{BB962C8B-B14F-4D97-AF65-F5344CB8AC3E}">
        <p14:creationId xmlns:p14="http://schemas.microsoft.com/office/powerpoint/2010/main" val="41216285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A550B2C3-38FA-414D-95D9-985920A3EA90}"/>
              </a:ext>
            </a:extLst>
          </p:cNvPr>
          <p:cNvSpPr>
            <a:spLocks noGrp="1"/>
          </p:cNvSpPr>
          <p:nvPr>
            <p:ph idx="1"/>
          </p:nvPr>
        </p:nvSpPr>
        <p:spPr/>
        <p:txBody>
          <a:bodyPr/>
          <a:lstStyle/>
          <a:p>
            <a:pPr eaLnBrk="1" hangingPunct="1">
              <a:buFontTx/>
              <a:buChar char="-"/>
            </a:pPr>
            <a:r>
              <a:rPr lang="vi-VN" altLang="vi-VN" sz="2800" b="1" smtClean="0"/>
              <a:t>Close coordination of 3 universities</a:t>
            </a:r>
            <a:endParaRPr lang="de-DE" altLang="vi-VN" sz="2800" b="1" dirty="0"/>
          </a:p>
          <a:p>
            <a:pPr eaLnBrk="1" hangingPunct="1">
              <a:buFont typeface="Wingdings 3" panose="05040102010807070707" pitchFamily="18" charset="2"/>
              <a:buNone/>
            </a:pPr>
            <a:r>
              <a:rPr lang="de-DE" altLang="vi-VN" sz="2400"/>
              <a:t>+ </a:t>
            </a:r>
            <a:r>
              <a:rPr lang="vi-VN" altLang="vi-VN" sz="2400" b="1" smtClean="0"/>
              <a:t>Exchange of training experiences</a:t>
            </a:r>
            <a:r>
              <a:rPr lang="vi-VN" altLang="vi-VN" sz="2400" smtClean="0"/>
              <a:t>, lectures exchange at drug counseling courses. </a:t>
            </a:r>
            <a:endParaRPr lang="de-DE" altLang="vi-VN" sz="2400" dirty="0"/>
          </a:p>
          <a:p>
            <a:pPr eaLnBrk="1" hangingPunct="1">
              <a:buFont typeface="Wingdings 3" panose="05040102010807070707" pitchFamily="18" charset="2"/>
              <a:buNone/>
            </a:pPr>
            <a:r>
              <a:rPr lang="de-DE" altLang="vi-VN" sz="2400" b="1"/>
              <a:t>+ </a:t>
            </a:r>
            <a:r>
              <a:rPr lang="vi-VN" altLang="vi-VN" sz="2400" b="1" smtClean="0"/>
              <a:t>Sending students to MMT clinics and psychiatric hospitals for practicum</a:t>
            </a:r>
            <a:r>
              <a:rPr lang="vi-VN" altLang="vi-VN" sz="2400" smtClean="0"/>
              <a:t>, etc.</a:t>
            </a:r>
          </a:p>
          <a:p>
            <a:pPr eaLnBrk="1" hangingPunct="1">
              <a:buFont typeface="Wingdings 3" panose="05040102010807070707" pitchFamily="18" charset="2"/>
              <a:buNone/>
            </a:pPr>
            <a:r>
              <a:rPr lang="de-DE" altLang="vi-VN" sz="2400" smtClean="0"/>
              <a:t>+ </a:t>
            </a:r>
            <a:r>
              <a:rPr lang="vi-VN" altLang="vi-VN" sz="2400" b="1" smtClean="0"/>
              <a:t>Research Cooperation </a:t>
            </a:r>
            <a:r>
              <a:rPr lang="vi-VN" altLang="vi-VN" sz="2400" smtClean="0"/>
              <a:t>in addiction treatment and develop evidence-based practices.</a:t>
            </a:r>
            <a:r>
              <a:rPr lang="vi-VN" altLang="vi-VN" sz="2400" b="1" smtClean="0"/>
              <a:t> </a:t>
            </a:r>
          </a:p>
          <a:p>
            <a:pPr eaLnBrk="1" hangingPunct="1">
              <a:buFont typeface="Wingdings 3" panose="05040102010807070707" pitchFamily="18" charset="2"/>
              <a:buNone/>
            </a:pPr>
            <a:r>
              <a:rPr lang="de-DE" altLang="vi-VN" sz="2400" b="1" smtClean="0"/>
              <a:t>- </a:t>
            </a:r>
            <a:r>
              <a:rPr lang="vi-VN" altLang="vi-VN" sz="2400" b="1" smtClean="0"/>
              <a:t>Expand the network  of universities</a:t>
            </a:r>
            <a:r>
              <a:rPr lang="de-DE" altLang="vi-VN" sz="2400" b="1" smtClean="0"/>
              <a:t> </a:t>
            </a:r>
            <a:r>
              <a:rPr lang="de-DE" altLang="vi-VN" sz="2400" i="1"/>
              <a:t>( </a:t>
            </a:r>
            <a:r>
              <a:rPr lang="de-DE" altLang="vi-VN" sz="2400" i="1" smtClean="0"/>
              <a:t>TOT</a:t>
            </a:r>
            <a:r>
              <a:rPr lang="vi-VN" altLang="vi-VN" sz="2400" i="1" smtClean="0"/>
              <a:t> training</a:t>
            </a:r>
            <a:r>
              <a:rPr lang="de-DE" altLang="vi-VN" sz="2400" i="1" smtClean="0"/>
              <a:t>- </a:t>
            </a:r>
            <a:r>
              <a:rPr lang="vi-VN" altLang="vi-VN" sz="2400" i="1" smtClean="0"/>
              <a:t>under the framework of circular </a:t>
            </a:r>
            <a:r>
              <a:rPr lang="de-DE" altLang="vi-VN" sz="2400" i="1" smtClean="0"/>
              <a:t>04</a:t>
            </a:r>
            <a:r>
              <a:rPr lang="de-DE" altLang="vi-VN" sz="2400" i="1" dirty="0"/>
              <a:t>)</a:t>
            </a:r>
          </a:p>
          <a:p>
            <a:pPr eaLnBrk="1" hangingPunct="1">
              <a:buFont typeface="Wingdings 3" panose="05040102010807070707" pitchFamily="18" charset="2"/>
              <a:buNone/>
            </a:pPr>
            <a:endParaRPr lang="en-US" altLang="vi-VN" dirty="0"/>
          </a:p>
        </p:txBody>
      </p:sp>
      <p:sp>
        <p:nvSpPr>
          <p:cNvPr id="3" name="Title 2">
            <a:extLst>
              <a:ext uri="{FF2B5EF4-FFF2-40B4-BE49-F238E27FC236}">
                <a16:creationId xmlns:a16="http://schemas.microsoft.com/office/drawing/2014/main" xmlns="" id="{179C7BF4-FF89-486E-B715-910B3D78051D}"/>
              </a:ext>
            </a:extLst>
          </p:cNvPr>
          <p:cNvSpPr>
            <a:spLocks noGrp="1"/>
          </p:cNvSpPr>
          <p:nvPr>
            <p:ph type="title"/>
          </p:nvPr>
        </p:nvSpPr>
        <p:spPr/>
        <p:txBody>
          <a:bodyPr>
            <a:noAutofit/>
          </a:bodyPr>
          <a:lstStyle/>
          <a:p>
            <a:pPr>
              <a:defRPr/>
            </a:pPr>
            <a:r>
              <a:rPr lang="en-US" b="1" dirty="0" smtClean="0">
                <a:solidFill>
                  <a:schemeClr val="accent1">
                    <a:lumMod val="75000"/>
                  </a:schemeClr>
                </a:solidFill>
              </a:rPr>
              <a:t>Orientations in developing multidisciplinary training</a:t>
            </a:r>
            <a:endParaRPr lang="en-US" b="1" dirty="0">
              <a:solidFill>
                <a:schemeClr val="accent1">
                  <a:lumMod val="75000"/>
                </a:schemeClr>
              </a:solidFill>
            </a:endParaRPr>
          </a:p>
        </p:txBody>
      </p:sp>
    </p:spTree>
    <p:extLst>
      <p:ext uri="{BB962C8B-B14F-4D97-AF65-F5344CB8AC3E}">
        <p14:creationId xmlns:p14="http://schemas.microsoft.com/office/powerpoint/2010/main" val="39941340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A37C102A-E0EC-4306-8285-8EE02C1C5B8A}"/>
              </a:ext>
            </a:extLst>
          </p:cNvPr>
          <p:cNvSpPr>
            <a:spLocks noGrp="1"/>
          </p:cNvSpPr>
          <p:nvPr>
            <p:ph idx="1"/>
          </p:nvPr>
        </p:nvSpPr>
        <p:spPr>
          <a:xfrm>
            <a:off x="457200" y="990600"/>
            <a:ext cx="8153400" cy="5016500"/>
          </a:xfrm>
        </p:spPr>
        <p:txBody>
          <a:bodyPr>
            <a:normAutofit/>
          </a:bodyPr>
          <a:lstStyle/>
          <a:p>
            <a:pPr marL="365760" indent="-256032" algn="just" eaLnBrk="1" fontAlgn="auto" hangingPunct="1">
              <a:spcAft>
                <a:spcPts val="0"/>
              </a:spcAft>
              <a:buFont typeface="Wingdings 3" panose="05040102010807070707" pitchFamily="18" charset="2"/>
              <a:buNone/>
              <a:defRPr/>
            </a:pPr>
            <a:endParaRPr lang="en-US" sz="2800" dirty="0"/>
          </a:p>
          <a:p>
            <a:pPr marL="365760" indent="-256032" algn="just" eaLnBrk="1" fontAlgn="auto" hangingPunct="1">
              <a:spcAft>
                <a:spcPts val="0"/>
              </a:spcAft>
              <a:buFont typeface="Wingdings 3" panose="05040102010807070707" pitchFamily="18" charset="2"/>
              <a:buNone/>
              <a:defRPr/>
            </a:pPr>
            <a:r>
              <a:rPr lang="en-US" sz="2400" b="1" dirty="0"/>
              <a:t>	</a:t>
            </a:r>
            <a:r>
              <a:rPr lang="en-US" sz="2400" b="1" dirty="0" smtClean="0"/>
              <a:t>Cooperated with </a:t>
            </a:r>
            <a:r>
              <a:rPr lang="id-ID" sz="2400" b="1" smtClean="0"/>
              <a:t>SAMHSA </a:t>
            </a:r>
            <a:r>
              <a:rPr lang="en-US" sz="2400" b="1" dirty="0" smtClean="0"/>
              <a:t>in capacity building for HR in addiction treatment for Vietnam.</a:t>
            </a:r>
            <a:endParaRPr lang="id-ID" sz="2400" b="1" dirty="0"/>
          </a:p>
          <a:p>
            <a:pPr marL="623887" indent="-514350" algn="just" eaLnBrk="1" fontAlgn="auto" hangingPunct="1">
              <a:spcAft>
                <a:spcPts val="0"/>
              </a:spcAft>
              <a:buFont typeface="Wingdings 3" panose="05040102010807070707" pitchFamily="18" charset="2"/>
              <a:buNone/>
              <a:defRPr/>
            </a:pPr>
            <a:r>
              <a:rPr lang="id-ID" sz="2400" smtClean="0"/>
              <a:t>1.</a:t>
            </a:r>
            <a:r>
              <a:rPr lang="en-US" sz="2400" dirty="0"/>
              <a:t>	</a:t>
            </a:r>
            <a:r>
              <a:rPr lang="en-US" sz="2400" smtClean="0"/>
              <a:t>Building </a:t>
            </a:r>
            <a:r>
              <a:rPr lang="en-US" sz="2400" dirty="0" smtClean="0"/>
              <a:t>a network of universities, institutes on addiction treatment in Vietnam. </a:t>
            </a:r>
            <a:endParaRPr lang="id-ID" sz="2400" dirty="0"/>
          </a:p>
          <a:p>
            <a:pPr marL="623887" indent="-514350" algn="just" eaLnBrk="1" fontAlgn="auto" hangingPunct="1">
              <a:spcAft>
                <a:spcPts val="0"/>
              </a:spcAft>
              <a:buFont typeface="Wingdings 3" panose="05040102010807070707" pitchFamily="18" charset="2"/>
              <a:buNone/>
              <a:defRPr/>
            </a:pPr>
            <a:r>
              <a:rPr lang="id-ID" sz="2400" dirty="0"/>
              <a:t>2</a:t>
            </a:r>
            <a:r>
              <a:rPr lang="id-ID" sz="2400"/>
              <a:t>.</a:t>
            </a:r>
            <a:r>
              <a:rPr lang="en-US" sz="2400"/>
              <a:t> </a:t>
            </a:r>
            <a:r>
              <a:rPr lang="en-US" sz="2400" smtClean="0"/>
              <a:t>	Trainings for the lecturers </a:t>
            </a:r>
            <a:r>
              <a:rPr lang="en-US" sz="2400" dirty="0" smtClean="0"/>
              <a:t>of universities in the networks</a:t>
            </a:r>
            <a:r>
              <a:rPr lang="id-ID" sz="2400" smtClean="0"/>
              <a:t>.</a:t>
            </a:r>
            <a:endParaRPr lang="id-ID" sz="2400" dirty="0"/>
          </a:p>
          <a:p>
            <a:pPr marL="623887" indent="-514350" algn="just" eaLnBrk="1" fontAlgn="auto" hangingPunct="1">
              <a:spcAft>
                <a:spcPts val="0"/>
              </a:spcAft>
              <a:buFont typeface="Wingdings 3" panose="05040102010807070707" pitchFamily="18" charset="2"/>
              <a:buNone/>
              <a:defRPr/>
            </a:pPr>
            <a:r>
              <a:rPr lang="id-ID" sz="2400" dirty="0"/>
              <a:t>3</a:t>
            </a:r>
            <a:r>
              <a:rPr lang="id-ID" sz="2400"/>
              <a:t>.</a:t>
            </a:r>
            <a:r>
              <a:rPr lang="en-US" sz="2400" dirty="0"/>
              <a:t> </a:t>
            </a:r>
            <a:r>
              <a:rPr lang="en-US" sz="2400" dirty="0" smtClean="0"/>
              <a:t>Transferring achievements, technologies in addiction treatment in Vietnam</a:t>
            </a:r>
            <a:r>
              <a:rPr lang="id-ID" sz="2400" smtClean="0"/>
              <a:t>. </a:t>
            </a:r>
            <a:endParaRPr lang="id-ID" sz="2400" dirty="0"/>
          </a:p>
        </p:txBody>
      </p:sp>
      <p:sp>
        <p:nvSpPr>
          <p:cNvPr id="3" name="Title 2">
            <a:extLst>
              <a:ext uri="{FF2B5EF4-FFF2-40B4-BE49-F238E27FC236}">
                <a16:creationId xmlns:a16="http://schemas.microsoft.com/office/drawing/2014/main" xmlns="" id="{5FB129F1-B6F3-47CF-B1C2-FCEC453B5BC3}"/>
              </a:ext>
            </a:extLst>
          </p:cNvPr>
          <p:cNvSpPr>
            <a:spLocks noGrp="1"/>
          </p:cNvSpPr>
          <p:nvPr>
            <p:ph type="title"/>
          </p:nvPr>
        </p:nvSpPr>
        <p:spPr>
          <a:xfrm>
            <a:off x="304800" y="228600"/>
            <a:ext cx="8229600" cy="792162"/>
          </a:xfrm>
        </p:spPr>
        <p:txBody>
          <a:bodyPr>
            <a:normAutofit fontScale="90000"/>
          </a:bodyPr>
          <a:lstStyle/>
          <a:p>
            <a:pPr>
              <a:defRPr/>
            </a:pPr>
            <a:r>
              <a:rPr lang="en-US" b="1" dirty="0">
                <a:solidFill>
                  <a:schemeClr val="accent1">
                    <a:lumMod val="75000"/>
                  </a:schemeClr>
                </a:solidFill>
              </a:rPr>
              <a:t>Orientations in Training Development</a:t>
            </a:r>
            <a:endParaRPr lang="id-ID" b="1" dirty="0">
              <a:solidFill>
                <a:schemeClr val="accent1">
                  <a:lumMod val="75000"/>
                </a:schemeClr>
              </a:solidFill>
            </a:endParaRPr>
          </a:p>
        </p:txBody>
      </p:sp>
    </p:spTree>
    <p:extLst>
      <p:ext uri="{BB962C8B-B14F-4D97-AF65-F5344CB8AC3E}">
        <p14:creationId xmlns:p14="http://schemas.microsoft.com/office/powerpoint/2010/main" val="17217745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xmlns="" id="{05173289-54FB-472E-A015-5CACCA0A60B1}"/>
              </a:ext>
            </a:extLst>
          </p:cNvPr>
          <p:cNvSpPr txBox="1">
            <a:spLocks noChangeArrowheads="1"/>
          </p:cNvSpPr>
          <p:nvPr/>
        </p:nvSpPr>
        <p:spPr bwMode="auto">
          <a:xfrm>
            <a:off x="609600" y="838200"/>
            <a:ext cx="7924800" cy="5029200"/>
          </a:xfrm>
          <a:prstGeom prst="rect">
            <a:avLst/>
          </a:prstGeom>
          <a:solidFill>
            <a:schemeClr val="accent1">
              <a:lumMod val="20000"/>
              <a:lumOff val="80000"/>
            </a:schemeClr>
          </a:solidFill>
          <a:ln w="9525">
            <a:solidFill>
              <a:srgbClr val="6666FF"/>
            </a:solidFill>
            <a:miter lim="800000"/>
            <a:headEnd/>
            <a:tailEnd/>
          </a:ln>
        </p:spPr>
        <p:txBody>
          <a:bodyPr/>
          <a:lstStyle>
            <a:lvl1pPr marL="365125" indent="-282575" eaLnBrk="0" hangingPunct="0">
              <a:defRPr sz="3200">
                <a:solidFill>
                  <a:schemeClr val="tx1"/>
                </a:solidFill>
                <a:latin typeface=".VnTime" pitchFamily="34" charset="0"/>
                <a:cs typeface="Arial" charset="0"/>
              </a:defRPr>
            </a:lvl1pPr>
            <a:lvl2pPr marL="742950" indent="-285750" eaLnBrk="0" hangingPunct="0">
              <a:defRPr sz="3200">
                <a:solidFill>
                  <a:schemeClr val="tx1"/>
                </a:solidFill>
                <a:latin typeface=".VnTime" pitchFamily="34" charset="0"/>
                <a:cs typeface="Arial" charset="0"/>
              </a:defRPr>
            </a:lvl2pPr>
            <a:lvl3pPr marL="1143000" indent="-228600" eaLnBrk="0" hangingPunct="0">
              <a:defRPr sz="3200">
                <a:solidFill>
                  <a:schemeClr val="tx1"/>
                </a:solidFill>
                <a:latin typeface=".VnTime" pitchFamily="34" charset="0"/>
                <a:cs typeface="Arial" charset="0"/>
              </a:defRPr>
            </a:lvl3pPr>
            <a:lvl4pPr marL="1600200" indent="-228600" eaLnBrk="0" hangingPunct="0">
              <a:defRPr sz="3200">
                <a:solidFill>
                  <a:schemeClr val="tx1"/>
                </a:solidFill>
                <a:latin typeface=".VnTime" pitchFamily="34" charset="0"/>
                <a:cs typeface="Arial" charset="0"/>
              </a:defRPr>
            </a:lvl4pPr>
            <a:lvl5pPr marL="2057400" indent="-228600" eaLnBrk="0" hangingPunct="0">
              <a:defRPr sz="3200">
                <a:solidFill>
                  <a:schemeClr val="tx1"/>
                </a:solidFill>
                <a:latin typeface=".VnTime" pitchFamily="34" charset="0"/>
                <a:cs typeface="Arial" charset="0"/>
              </a:defRPr>
            </a:lvl5pPr>
            <a:lvl6pPr marL="2514600" indent="-228600" eaLnBrk="0" fontAlgn="base" hangingPunct="0">
              <a:spcBef>
                <a:spcPct val="0"/>
              </a:spcBef>
              <a:spcAft>
                <a:spcPct val="0"/>
              </a:spcAft>
              <a:defRPr sz="3200">
                <a:solidFill>
                  <a:schemeClr val="tx1"/>
                </a:solidFill>
                <a:latin typeface=".VnTime" pitchFamily="34" charset="0"/>
                <a:cs typeface="Arial" charset="0"/>
              </a:defRPr>
            </a:lvl6pPr>
            <a:lvl7pPr marL="2971800" indent="-228600" eaLnBrk="0" fontAlgn="base" hangingPunct="0">
              <a:spcBef>
                <a:spcPct val="0"/>
              </a:spcBef>
              <a:spcAft>
                <a:spcPct val="0"/>
              </a:spcAft>
              <a:defRPr sz="3200">
                <a:solidFill>
                  <a:schemeClr val="tx1"/>
                </a:solidFill>
                <a:latin typeface=".VnTime" pitchFamily="34" charset="0"/>
                <a:cs typeface="Arial" charset="0"/>
              </a:defRPr>
            </a:lvl7pPr>
            <a:lvl8pPr marL="3429000" indent="-228600" eaLnBrk="0" fontAlgn="base" hangingPunct="0">
              <a:spcBef>
                <a:spcPct val="0"/>
              </a:spcBef>
              <a:spcAft>
                <a:spcPct val="0"/>
              </a:spcAft>
              <a:defRPr sz="3200">
                <a:solidFill>
                  <a:schemeClr val="tx1"/>
                </a:solidFill>
                <a:latin typeface=".VnTime" pitchFamily="34" charset="0"/>
                <a:cs typeface="Arial" charset="0"/>
              </a:defRPr>
            </a:lvl8pPr>
            <a:lvl9pPr marL="3886200" indent="-228600" eaLnBrk="0" fontAlgn="base" hangingPunct="0">
              <a:spcBef>
                <a:spcPct val="0"/>
              </a:spcBef>
              <a:spcAft>
                <a:spcPct val="0"/>
              </a:spcAft>
              <a:defRPr sz="3200">
                <a:solidFill>
                  <a:schemeClr val="tx1"/>
                </a:solidFill>
                <a:latin typeface=".VnTime" pitchFamily="34" charset="0"/>
                <a:cs typeface="Arial" charset="0"/>
              </a:defRPr>
            </a:lvl9pPr>
          </a:lstStyle>
          <a:p>
            <a:pPr>
              <a:defRPr/>
            </a:pPr>
            <a:endParaRPr lang="en-US" sz="2400" b="1" dirty="0">
              <a:solidFill>
                <a:schemeClr val="accent5">
                  <a:lumMod val="75000"/>
                </a:schemeClr>
              </a:solidFill>
              <a:latin typeface="Times New Roman" pitchFamily="18" charset="0"/>
              <a:cs typeface="Times New Roman" pitchFamily="18" charset="0"/>
            </a:endParaRPr>
          </a:p>
          <a:p>
            <a:pPr>
              <a:defRPr/>
            </a:pPr>
            <a:endParaRPr lang="en-US" sz="2400" b="1" dirty="0">
              <a:solidFill>
                <a:schemeClr val="accent5">
                  <a:lumMod val="75000"/>
                </a:schemeClr>
              </a:solidFill>
              <a:latin typeface="Times New Roman" pitchFamily="18" charset="0"/>
              <a:cs typeface="Times New Roman" pitchFamily="18" charset="0"/>
            </a:endParaRPr>
          </a:p>
          <a:p>
            <a:pPr>
              <a:defRPr/>
            </a:pPr>
            <a:endParaRPr lang="en-US" sz="2400" b="1" dirty="0">
              <a:solidFill>
                <a:schemeClr val="accent5">
                  <a:lumMod val="75000"/>
                </a:schemeClr>
              </a:solidFill>
              <a:latin typeface="Times New Roman" pitchFamily="18" charset="0"/>
              <a:cs typeface="Times New Roman" pitchFamily="18" charset="0"/>
            </a:endParaRPr>
          </a:p>
          <a:p>
            <a:pPr>
              <a:defRPr/>
            </a:pPr>
            <a:endParaRPr lang="en-US" sz="2400" b="1" dirty="0">
              <a:solidFill>
                <a:schemeClr val="accent5">
                  <a:lumMod val="75000"/>
                </a:schemeClr>
              </a:solidFill>
              <a:latin typeface="Times New Roman" pitchFamily="18" charset="0"/>
              <a:cs typeface="Times New Roman" pitchFamily="18" charset="0"/>
            </a:endParaRPr>
          </a:p>
          <a:p>
            <a:pPr>
              <a:defRPr/>
            </a:pPr>
            <a:endParaRPr lang="en-US" sz="2400" b="1" dirty="0">
              <a:solidFill>
                <a:schemeClr val="accent5">
                  <a:lumMod val="75000"/>
                </a:schemeClr>
              </a:solidFill>
              <a:latin typeface="Times New Roman" pitchFamily="18" charset="0"/>
              <a:cs typeface="Times New Roman" pitchFamily="18" charset="0"/>
            </a:endParaRPr>
          </a:p>
          <a:p>
            <a:pPr algn="ctr">
              <a:defRPr/>
            </a:pPr>
            <a:r>
              <a:rPr lang="en-US" sz="3600" b="1" dirty="0" smtClean="0">
                <a:solidFill>
                  <a:schemeClr val="accent5">
                    <a:lumMod val="75000"/>
                  </a:schemeClr>
                </a:solidFill>
                <a:latin typeface="Times New Roman" pitchFamily="18" charset="0"/>
                <a:cs typeface="Times New Roman" pitchFamily="18" charset="0"/>
              </a:rPr>
              <a:t>THANK YOU VERY MUCH FOR YOUR ATTENTION!</a:t>
            </a:r>
            <a:endParaRPr lang="en-US" sz="3600" b="1" dirty="0">
              <a:solidFill>
                <a:schemeClr val="accent5">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115110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604596-9ACC-4FB2-B69B-C06855E66FDF}"/>
              </a:ext>
            </a:extLst>
          </p:cNvPr>
          <p:cNvSpPr>
            <a:spLocks noGrp="1"/>
          </p:cNvSpPr>
          <p:nvPr>
            <p:ph type="title"/>
          </p:nvPr>
        </p:nvSpPr>
        <p:spPr/>
        <p:txBody>
          <a:bodyPr/>
          <a:lstStyle/>
          <a:p>
            <a:endParaRPr lang="vi-VN" dirty="0"/>
          </a:p>
        </p:txBody>
      </p:sp>
      <p:graphicFrame>
        <p:nvGraphicFramePr>
          <p:cNvPr id="4" name="Content Placeholder 3">
            <a:extLst>
              <a:ext uri="{FF2B5EF4-FFF2-40B4-BE49-F238E27FC236}">
                <a16:creationId xmlns:a16="http://schemas.microsoft.com/office/drawing/2014/main" xmlns="" id="{209F7C90-687C-47C1-9E1A-FDBA3FB44D1F}"/>
              </a:ext>
            </a:extLst>
          </p:cNvPr>
          <p:cNvGraphicFramePr>
            <a:graphicFrameLocks noGrp="1"/>
          </p:cNvGraphicFramePr>
          <p:nvPr>
            <p:ph idx="1"/>
            <p:extLst>
              <p:ext uri="{D42A27DB-BD31-4B8C-83A1-F6EECF244321}">
                <p14:modId xmlns:p14="http://schemas.microsoft.com/office/powerpoint/2010/main" val="4177880337"/>
              </p:ext>
            </p:extLst>
          </p:nvPr>
        </p:nvGraphicFramePr>
        <p:xfrm>
          <a:off x="553149" y="679508"/>
          <a:ext cx="7886700" cy="51451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8">
            <a:extLst>
              <a:ext uri="{FF2B5EF4-FFF2-40B4-BE49-F238E27FC236}">
                <a16:creationId xmlns:a16="http://schemas.microsoft.com/office/drawing/2014/main" xmlns="" id="{47D8F331-C319-4C7A-899B-C04F68243997}"/>
              </a:ext>
            </a:extLst>
          </p:cNvPr>
          <p:cNvSpPr>
            <a:spLocks noGrp="1"/>
          </p:cNvSpPr>
          <p:nvPr>
            <p:ph type="ftr" sz="quarter" idx="11"/>
          </p:nvPr>
        </p:nvSpPr>
        <p:spPr>
          <a:xfrm>
            <a:off x="5468573" y="6280585"/>
            <a:ext cx="2171700" cy="273844"/>
          </a:xfrm>
        </p:spPr>
        <p:txBody>
          <a:bodyPr/>
          <a:lstStyle/>
          <a:p>
            <a:r>
              <a:rPr lang="en-US" dirty="0" smtClean="0">
                <a:solidFill>
                  <a:schemeClr val="tx1"/>
                </a:solidFill>
              </a:rPr>
              <a:t>Sour</a:t>
            </a:r>
            <a:r>
              <a:rPr lang="en-US" dirty="0" smtClean="0">
                <a:solidFill>
                  <a:schemeClr val="tx1"/>
                </a:solidFill>
              </a:rPr>
              <a:t>: </a:t>
            </a:r>
            <a:r>
              <a:rPr lang="en-US" dirty="0">
                <a:solidFill>
                  <a:schemeClr val="tx1"/>
                </a:solidFill>
              </a:rPr>
              <a:t>Nguyễn Thị Vân (2016)</a:t>
            </a:r>
          </a:p>
        </p:txBody>
      </p:sp>
    </p:spTree>
    <p:extLst>
      <p:ext uri="{BB962C8B-B14F-4D97-AF65-F5344CB8AC3E}">
        <p14:creationId xmlns:p14="http://schemas.microsoft.com/office/powerpoint/2010/main" val="3209310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xmlns="" id="{A29C9801-D6B2-41E5-8906-73ACDB5851ED}"/>
              </a:ext>
            </a:extLst>
          </p:cNvPr>
          <p:cNvGraphicFramePr>
            <a:graphicFrameLocks noGrp="1"/>
          </p:cNvGraphicFramePr>
          <p:nvPr>
            <p:ph idx="1"/>
            <p:extLst>
              <p:ext uri="{D42A27DB-BD31-4B8C-83A1-F6EECF244321}">
                <p14:modId xmlns:p14="http://schemas.microsoft.com/office/powerpoint/2010/main" val="2452037449"/>
              </p:ext>
            </p:extLst>
          </p:nvPr>
        </p:nvGraphicFramePr>
        <p:xfrm>
          <a:off x="511204" y="1057013"/>
          <a:ext cx="8372737" cy="53353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15">
            <a:extLst>
              <a:ext uri="{FF2B5EF4-FFF2-40B4-BE49-F238E27FC236}">
                <a16:creationId xmlns:a16="http://schemas.microsoft.com/office/drawing/2014/main" xmlns="" id="{5C1C6EC2-CD75-450D-B845-C6D51D6471A7}"/>
              </a:ext>
            </a:extLst>
          </p:cNvPr>
          <p:cNvSpPr txBox="1">
            <a:spLocks noChangeArrowheads="1"/>
          </p:cNvSpPr>
          <p:nvPr/>
        </p:nvSpPr>
        <p:spPr bwMode="auto">
          <a:xfrm>
            <a:off x="3337910" y="5992992"/>
            <a:ext cx="2283619" cy="369332"/>
          </a:xfrm>
          <a:prstGeom prst="rect">
            <a:avLst/>
          </a:prstGeom>
          <a:noFill/>
          <a:ln w="9525">
            <a:noFill/>
            <a:miter lim="800000"/>
            <a:headEnd/>
            <a:tailEnd/>
          </a:ln>
        </p:spPr>
        <p:txBody>
          <a:bodyPr>
            <a:spAutoFit/>
          </a:bodyPr>
          <a:lstStyle/>
          <a:p>
            <a:pPr eaLnBrk="1" hangingPunct="1"/>
            <a:r>
              <a:rPr lang="en-US" b="1" dirty="0" smtClean="0">
                <a:solidFill>
                  <a:schemeClr val="accent1">
                    <a:lumMod val="50000"/>
                  </a:schemeClr>
                </a:solidFill>
              </a:rPr>
              <a:t>MOLISA’s system</a:t>
            </a:r>
            <a:endParaRPr lang="en-US" b="1" dirty="0">
              <a:solidFill>
                <a:schemeClr val="accent1">
                  <a:lumMod val="50000"/>
                </a:schemeClr>
              </a:solidFill>
            </a:endParaRPr>
          </a:p>
        </p:txBody>
      </p:sp>
      <p:sp>
        <p:nvSpPr>
          <p:cNvPr id="6" name="TextBox 5">
            <a:extLst>
              <a:ext uri="{FF2B5EF4-FFF2-40B4-BE49-F238E27FC236}">
                <a16:creationId xmlns:a16="http://schemas.microsoft.com/office/drawing/2014/main" xmlns="" id="{EF692427-754A-461E-8A52-DC79B46F75DD}"/>
              </a:ext>
            </a:extLst>
          </p:cNvPr>
          <p:cNvSpPr txBox="1"/>
          <p:nvPr/>
        </p:nvSpPr>
        <p:spPr>
          <a:xfrm>
            <a:off x="413358" y="5992992"/>
            <a:ext cx="1657350" cy="346249"/>
          </a:xfrm>
          <a:prstGeom prst="rect">
            <a:avLst/>
          </a:prstGeom>
          <a:noFill/>
        </p:spPr>
        <p:txBody>
          <a:bodyPr>
            <a:spAutoFit/>
          </a:bodyPr>
          <a:lstStyle/>
          <a:p>
            <a:pPr algn="ctr" eaLnBrk="1" hangingPunct="1">
              <a:defRPr/>
            </a:pPr>
            <a:r>
              <a:rPr lang="en-US" sz="1650" b="1" dirty="0" smtClean="0">
                <a:solidFill>
                  <a:schemeClr val="accent1">
                    <a:lumMod val="50000"/>
                  </a:schemeClr>
                </a:solidFill>
                <a:latin typeface="Arial" charset="0"/>
                <a:ea typeface="ＭＳ Ｐゴシック" charset="0"/>
                <a:cs typeface="ＭＳ Ｐゴシック" charset="0"/>
              </a:rPr>
              <a:t>Courts</a:t>
            </a:r>
            <a:endParaRPr lang="en-US" sz="1650" b="1" dirty="0">
              <a:solidFill>
                <a:schemeClr val="accent1">
                  <a:lumMod val="50000"/>
                </a:schemeClr>
              </a:solidFill>
              <a:latin typeface="Arial" charset="0"/>
              <a:ea typeface="ＭＳ Ｐゴシック" charset="0"/>
              <a:cs typeface="ＭＳ Ｐゴシック" charset="0"/>
            </a:endParaRPr>
          </a:p>
        </p:txBody>
      </p:sp>
      <p:sp>
        <p:nvSpPr>
          <p:cNvPr id="7" name="TextBox 6">
            <a:extLst>
              <a:ext uri="{FF2B5EF4-FFF2-40B4-BE49-F238E27FC236}">
                <a16:creationId xmlns:a16="http://schemas.microsoft.com/office/drawing/2014/main" xmlns="" id="{E93A9030-150B-4CDD-9CEC-2E37FD76531B}"/>
              </a:ext>
            </a:extLst>
          </p:cNvPr>
          <p:cNvSpPr txBox="1"/>
          <p:nvPr/>
        </p:nvSpPr>
        <p:spPr>
          <a:xfrm>
            <a:off x="6498583" y="6010939"/>
            <a:ext cx="1657350" cy="346249"/>
          </a:xfrm>
          <a:prstGeom prst="rect">
            <a:avLst/>
          </a:prstGeom>
          <a:noFill/>
        </p:spPr>
        <p:txBody>
          <a:bodyPr>
            <a:spAutoFit/>
          </a:bodyPr>
          <a:lstStyle/>
          <a:p>
            <a:pPr algn="ctr" eaLnBrk="1" hangingPunct="1">
              <a:defRPr/>
            </a:pPr>
            <a:r>
              <a:rPr lang="en-US" sz="1650" b="1" dirty="0" smtClean="0">
                <a:solidFill>
                  <a:schemeClr val="accent1">
                    <a:lumMod val="50000"/>
                  </a:schemeClr>
                </a:solidFill>
                <a:latin typeface="Arial" charset="0"/>
                <a:ea typeface="ＭＳ Ｐゴシック" charset="0"/>
                <a:cs typeface="ＭＳ Ｐゴシック" charset="0"/>
              </a:rPr>
              <a:t>MOH’s system</a:t>
            </a:r>
            <a:endParaRPr lang="en-US" sz="1650" b="1" dirty="0">
              <a:solidFill>
                <a:schemeClr val="accent1">
                  <a:lumMod val="50000"/>
                </a:schemeClr>
              </a:solidFill>
              <a:latin typeface="Arial" charset="0"/>
              <a:ea typeface="ＭＳ Ｐゴシック" charset="0"/>
              <a:cs typeface="ＭＳ Ｐゴシック" charset="0"/>
            </a:endParaRPr>
          </a:p>
        </p:txBody>
      </p:sp>
      <p:sp>
        <p:nvSpPr>
          <p:cNvPr id="8" name="Footer Placeholder 8">
            <a:extLst>
              <a:ext uri="{FF2B5EF4-FFF2-40B4-BE49-F238E27FC236}">
                <a16:creationId xmlns:a16="http://schemas.microsoft.com/office/drawing/2014/main" xmlns="" id="{DBBC3859-40B7-4A96-8655-FAEF1DB6D061}"/>
              </a:ext>
            </a:extLst>
          </p:cNvPr>
          <p:cNvSpPr>
            <a:spLocks noGrp="1"/>
          </p:cNvSpPr>
          <p:nvPr>
            <p:ph type="ftr" sz="quarter" idx="11"/>
          </p:nvPr>
        </p:nvSpPr>
        <p:spPr>
          <a:xfrm>
            <a:off x="5468573" y="6280585"/>
            <a:ext cx="2171700" cy="273844"/>
          </a:xfrm>
        </p:spPr>
        <p:txBody>
          <a:bodyPr/>
          <a:lstStyle/>
          <a:p>
            <a:r>
              <a:rPr lang="en-US" dirty="0" smtClean="0">
                <a:solidFill>
                  <a:schemeClr val="tx1"/>
                </a:solidFill>
              </a:rPr>
              <a:t>Source</a:t>
            </a:r>
            <a:r>
              <a:rPr lang="en-US" dirty="0" smtClean="0">
                <a:solidFill>
                  <a:schemeClr val="tx1"/>
                </a:solidFill>
              </a:rPr>
              <a:t>: </a:t>
            </a:r>
            <a:r>
              <a:rPr lang="en-US" dirty="0">
                <a:solidFill>
                  <a:schemeClr val="tx1"/>
                </a:solidFill>
              </a:rPr>
              <a:t>Nguyễn Thị Vân (2016)</a:t>
            </a:r>
          </a:p>
        </p:txBody>
      </p:sp>
    </p:spTree>
    <p:extLst>
      <p:ext uri="{BB962C8B-B14F-4D97-AF65-F5344CB8AC3E}">
        <p14:creationId xmlns:p14="http://schemas.microsoft.com/office/powerpoint/2010/main" val="2847100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extLst>
              <p:ext uri="{D42A27DB-BD31-4B8C-83A1-F6EECF244321}">
                <p14:modId xmlns:p14="http://schemas.microsoft.com/office/powerpoint/2010/main" val="806873934"/>
              </p:ext>
            </p:extLst>
          </p:nvPr>
        </p:nvGraphicFramePr>
        <p:xfrm>
          <a:off x="922789" y="1780213"/>
          <a:ext cx="7113864" cy="3771900"/>
        </p:xfrm>
        <a:graphic>
          <a:graphicData uri="http://schemas.openxmlformats.org/drawingml/2006/chart">
            <c:chart xmlns:c="http://schemas.openxmlformats.org/drawingml/2006/chart" xmlns:r="http://schemas.openxmlformats.org/officeDocument/2006/relationships" r:id="rId3"/>
          </a:graphicData>
        </a:graphic>
      </p:graphicFrame>
      <p:sp>
        <p:nvSpPr>
          <p:cNvPr id="22" name="Text Box 10"/>
          <p:cNvSpPr txBox="1">
            <a:spLocks noChangeArrowheads="1"/>
          </p:cNvSpPr>
          <p:nvPr/>
        </p:nvSpPr>
        <p:spPr bwMode="auto">
          <a:xfrm>
            <a:off x="1004057" y="5769531"/>
            <a:ext cx="3714750" cy="588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a:defRPr>
            </a:lvl1pPr>
            <a:lvl2pPr marL="742950" indent="-285750">
              <a:spcBef>
                <a:spcPct val="20000"/>
              </a:spcBef>
              <a:buFont typeface="Arial" panose="020B0604020202020204" pitchFamily="34" charset="0"/>
              <a:buChar char="–"/>
              <a:defRPr sz="2800">
                <a:solidFill>
                  <a:schemeClr val="tx1"/>
                </a:solidFill>
                <a:latin typeface="Calibri"/>
              </a:defRPr>
            </a:lvl2pPr>
            <a:lvl3pPr marL="1143000" indent="-228600">
              <a:spcBef>
                <a:spcPct val="20000"/>
              </a:spcBef>
              <a:buFont typeface="Arial" panose="020B0604020202020204" pitchFamily="34" charset="0"/>
              <a:buChar char="•"/>
              <a:defRPr sz="2400">
                <a:solidFill>
                  <a:schemeClr val="tx1"/>
                </a:solidFill>
                <a:latin typeface="Calibri"/>
              </a:defRPr>
            </a:lvl3pPr>
            <a:lvl4pPr marL="1600200" indent="-228600">
              <a:spcBef>
                <a:spcPct val="20000"/>
              </a:spcBef>
              <a:buFont typeface="Arial" panose="020B0604020202020204" pitchFamily="34" charset="0"/>
              <a:buChar char="–"/>
              <a:defRPr sz="2000">
                <a:solidFill>
                  <a:schemeClr val="tx1"/>
                </a:solidFill>
                <a:latin typeface="Calibri"/>
              </a:defRPr>
            </a:lvl4pPr>
            <a:lvl5pPr marL="2057400" indent="-228600">
              <a:spcBef>
                <a:spcPct val="20000"/>
              </a:spcBef>
              <a:buFont typeface="Arial" panose="020B0604020202020204" pitchFamily="34" charset="0"/>
              <a:buChar char="»"/>
              <a:defRPr sz="2000">
                <a:solidFill>
                  <a:schemeClr val="tx1"/>
                </a:solidFill>
                <a:latin typeface="Calibri"/>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a:defRPr>
            </a:lvl9pPr>
          </a:lstStyle>
          <a:p>
            <a:pPr>
              <a:spcBef>
                <a:spcPct val="0"/>
              </a:spcBef>
              <a:buNone/>
            </a:pPr>
            <a:r>
              <a:rPr lang="en-US" altLang="en-US" sz="825" dirty="0">
                <a:latin typeface="Arial" panose="020B0604020202020204" pitchFamily="34" charset="0"/>
                <a:ea typeface="MS PGothic" panose="020B0600070205080204" pitchFamily="34" charset="-128"/>
              </a:rPr>
              <a:t>Adapted from </a:t>
            </a:r>
            <a:r>
              <a:rPr lang="en-US" altLang="en-US" sz="825" b="1" dirty="0">
                <a:solidFill>
                  <a:schemeClr val="accent2"/>
                </a:solidFill>
                <a:ea typeface="ＭＳ Ｐゴシック" pitchFamily="34" charset="-128"/>
              </a:rPr>
              <a:t>“</a:t>
            </a:r>
            <a:r>
              <a:rPr lang="en-US" altLang="en-US" sz="825" dirty="0">
                <a:latin typeface="Arial" panose="020B0604020202020204" pitchFamily="34" charset="0"/>
                <a:ea typeface="MS PGothic" panose="020B0600070205080204" pitchFamily="34" charset="-128"/>
              </a:rPr>
              <a:t>Vietnam Social Development: A Focus on Addiction Treatment Services”, Dr Kevin Mulvey, Aug 2016</a:t>
            </a:r>
            <a:r>
              <a:rPr lang="en-US" altLang="ja-JP" sz="750" b="1" dirty="0">
                <a:solidFill>
                  <a:schemeClr val="accent2"/>
                </a:solidFill>
                <a:ea typeface="ＭＳ Ｐゴシック" pitchFamily="34" charset="-128"/>
              </a:rPr>
              <a:t/>
            </a:r>
            <a:br>
              <a:rPr lang="en-US" altLang="ja-JP" sz="750" b="1" dirty="0">
                <a:solidFill>
                  <a:schemeClr val="accent2"/>
                </a:solidFill>
                <a:ea typeface="ＭＳ Ｐゴシック" pitchFamily="34" charset="-128"/>
              </a:rPr>
            </a:br>
            <a:r>
              <a:rPr lang="en-US" altLang="ja-JP" sz="750" b="1" dirty="0">
                <a:solidFill>
                  <a:schemeClr val="accent2"/>
                </a:solidFill>
                <a:ea typeface="ＭＳ Ｐゴシック" pitchFamily="34" charset="-128"/>
              </a:rPr>
              <a:t/>
            </a:r>
            <a:br>
              <a:rPr lang="en-US" altLang="ja-JP" sz="750" b="1" dirty="0">
                <a:solidFill>
                  <a:schemeClr val="accent2"/>
                </a:solidFill>
                <a:ea typeface="ＭＳ Ｐゴシック" pitchFamily="34" charset="-128"/>
              </a:rPr>
            </a:br>
            <a:endParaRPr lang="en-US" altLang="en-US" sz="825" dirty="0">
              <a:latin typeface="Arial" panose="020B0604020202020204" pitchFamily="34" charset="0"/>
              <a:ea typeface="MS PGothic" panose="020B0600070205080204" pitchFamily="34" charset="-128"/>
            </a:endParaRPr>
          </a:p>
        </p:txBody>
      </p:sp>
      <p:sp>
        <p:nvSpPr>
          <p:cNvPr id="14" name="Title 1"/>
          <p:cNvSpPr>
            <a:spLocks noGrp="1"/>
          </p:cNvSpPr>
          <p:nvPr>
            <p:ph type="title"/>
          </p:nvPr>
        </p:nvSpPr>
        <p:spPr/>
        <p:txBody>
          <a:bodyPr>
            <a:normAutofit/>
          </a:bodyPr>
          <a:lstStyle/>
          <a:p>
            <a:r>
              <a:rPr lang="en-US" altLang="en-US" b="1" dirty="0" smtClean="0">
                <a:solidFill>
                  <a:schemeClr val="accent1">
                    <a:lumMod val="75000"/>
                  </a:schemeClr>
                </a:solidFill>
              </a:rPr>
              <a:t>The development of MMT Program period </a:t>
            </a:r>
            <a:r>
              <a:rPr lang="en-US" altLang="en-US" b="1" dirty="0" smtClean="0">
                <a:solidFill>
                  <a:schemeClr val="accent1">
                    <a:lumMod val="75000"/>
                  </a:schemeClr>
                </a:solidFill>
              </a:rPr>
              <a:t>2008 </a:t>
            </a:r>
            <a:r>
              <a:rPr lang="en-US" altLang="en-US" b="1" dirty="0">
                <a:solidFill>
                  <a:schemeClr val="accent1">
                    <a:lumMod val="75000"/>
                  </a:schemeClr>
                </a:solidFill>
              </a:rPr>
              <a:t>- 2016</a:t>
            </a:r>
          </a:p>
        </p:txBody>
      </p:sp>
    </p:spTree>
    <p:extLst>
      <p:ext uri="{BB962C8B-B14F-4D97-AF65-F5344CB8AC3E}">
        <p14:creationId xmlns:p14="http://schemas.microsoft.com/office/powerpoint/2010/main" val="567445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xmlns="" id="{CAA125E9-E443-47A4-98DD-C14343987670}"/>
              </a:ext>
            </a:extLst>
          </p:cNvPr>
          <p:cNvGraphicFramePr>
            <a:graphicFrameLocks noGrp="1"/>
          </p:cNvGraphicFramePr>
          <p:nvPr>
            <p:ph idx="1"/>
            <p:extLst>
              <p:ext uri="{D42A27DB-BD31-4B8C-83A1-F6EECF244321}">
                <p14:modId xmlns:p14="http://schemas.microsoft.com/office/powerpoint/2010/main" val="995601321"/>
              </p:ext>
            </p:extLst>
          </p:nvPr>
        </p:nvGraphicFramePr>
        <p:xfrm>
          <a:off x="49483" y="228600"/>
          <a:ext cx="8991600"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123" name="TextBox 1">
            <a:extLst>
              <a:ext uri="{FF2B5EF4-FFF2-40B4-BE49-F238E27FC236}">
                <a16:creationId xmlns:a16="http://schemas.microsoft.com/office/drawing/2014/main" xmlns="" id="{DAB0E695-F052-44E2-A9B8-749D8CA23951}"/>
              </a:ext>
            </a:extLst>
          </p:cNvPr>
          <p:cNvSpPr txBox="1">
            <a:spLocks noChangeArrowheads="1"/>
          </p:cNvSpPr>
          <p:nvPr/>
        </p:nvSpPr>
        <p:spPr bwMode="auto">
          <a:xfrm>
            <a:off x="152400" y="6324600"/>
            <a:ext cx="28223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8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sz="24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9pPr>
          </a:lstStyle>
          <a:p>
            <a:pPr eaLnBrk="1" hangingPunct="1">
              <a:spcBef>
                <a:spcPct val="0"/>
              </a:spcBef>
              <a:buFontTx/>
              <a:buNone/>
            </a:pPr>
            <a:r>
              <a:rPr lang="en-US" altLang="vi-VN" sz="1800" dirty="0" smtClean="0">
                <a:latin typeface="Arial" panose="020B0604020202020204" pitchFamily="34" charset="0"/>
              </a:rPr>
              <a:t>Source: DSEP, Dec 2016</a:t>
            </a:r>
            <a:r>
              <a:rPr lang="en-US" altLang="vi-VN" sz="1800" dirty="0">
                <a:latin typeface="Arial" panose="020B0604020202020204" pitchFamily="34" charset="0"/>
              </a:rPr>
              <a:t>.</a:t>
            </a:r>
          </a:p>
        </p:txBody>
      </p:sp>
    </p:spTree>
    <p:extLst>
      <p:ext uri="{BB962C8B-B14F-4D97-AF65-F5344CB8AC3E}">
        <p14:creationId xmlns:p14="http://schemas.microsoft.com/office/powerpoint/2010/main" val="2906576749"/>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4798" y="2089468"/>
            <a:ext cx="7829026" cy="2387600"/>
          </a:xfrm>
        </p:spPr>
        <p:txBody>
          <a:bodyPr>
            <a:normAutofit/>
          </a:bodyPr>
          <a:lstStyle/>
          <a:p>
            <a:r>
              <a:rPr lang="en-US" sz="4900" b="1" dirty="0" smtClean="0">
                <a:solidFill>
                  <a:schemeClr val="accent1">
                    <a:lumMod val="75000"/>
                  </a:schemeClr>
                </a:solidFill>
              </a:rPr>
              <a:t>Contribution of VHATTC in building capacity for addiction treatment system</a:t>
            </a:r>
            <a:endParaRPr lang="vi-VN" sz="4900" b="1" dirty="0">
              <a:solidFill>
                <a:schemeClr val="accent1">
                  <a:lumMod val="75000"/>
                </a:schemeClr>
              </a:solidFill>
            </a:endParaRPr>
          </a:p>
        </p:txBody>
      </p:sp>
      <p:sp>
        <p:nvSpPr>
          <p:cNvPr id="3" name="Subtitle 2"/>
          <p:cNvSpPr>
            <a:spLocks noGrp="1"/>
          </p:cNvSpPr>
          <p:nvPr>
            <p:ph type="subTitle" idx="1"/>
          </p:nvPr>
        </p:nvSpPr>
        <p:spPr>
          <a:xfrm>
            <a:off x="1970529" y="4672668"/>
            <a:ext cx="5848010" cy="1394936"/>
          </a:xfrm>
        </p:spPr>
        <p:txBody>
          <a:bodyPr>
            <a:normAutofit/>
          </a:bodyPr>
          <a:lstStyle/>
          <a:p>
            <a:pPr algn="r"/>
            <a:endParaRPr lang="vi-VN" dirty="0">
              <a:solidFill>
                <a:schemeClr val="bg1">
                  <a:lumMod val="50000"/>
                </a:schemeClr>
              </a:solidFill>
            </a:endParaRPr>
          </a:p>
        </p:txBody>
      </p:sp>
      <p:pic>
        <p:nvPicPr>
          <p:cNvPr id="4" name="Picture 3">
            <a:extLst>
              <a:ext uri="{FF2B5EF4-FFF2-40B4-BE49-F238E27FC236}">
                <a16:creationId xmlns:a16="http://schemas.microsoft.com/office/drawing/2014/main" xmlns="" id="{F6721515-A21C-4653-8820-CB825EC428F1}"/>
              </a:ext>
            </a:extLst>
          </p:cNvPr>
          <p:cNvPicPr>
            <a:picLocks noChangeAspect="1"/>
          </p:cNvPicPr>
          <p:nvPr/>
        </p:nvPicPr>
        <p:blipFill>
          <a:blip r:embed="rId2"/>
          <a:stretch>
            <a:fillRect/>
          </a:stretch>
        </p:blipFill>
        <p:spPr>
          <a:xfrm>
            <a:off x="6615315" y="565253"/>
            <a:ext cx="1083087" cy="866470"/>
          </a:xfrm>
          <a:prstGeom prst="rect">
            <a:avLst/>
          </a:prstGeom>
        </p:spPr>
      </p:pic>
      <p:pic>
        <p:nvPicPr>
          <p:cNvPr id="6" name="Picture 5">
            <a:extLst>
              <a:ext uri="{FF2B5EF4-FFF2-40B4-BE49-F238E27FC236}">
                <a16:creationId xmlns:a16="http://schemas.microsoft.com/office/drawing/2014/main" xmlns="" id="{584BE87C-E113-443D-97FA-2C8B25CAC9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9959" y="565739"/>
            <a:ext cx="702078" cy="865984"/>
          </a:xfrm>
          <a:prstGeom prst="rect">
            <a:avLst/>
          </a:prstGeom>
        </p:spPr>
      </p:pic>
      <p:pic>
        <p:nvPicPr>
          <p:cNvPr id="8" name="Picture 7">
            <a:extLst>
              <a:ext uri="{FF2B5EF4-FFF2-40B4-BE49-F238E27FC236}">
                <a16:creationId xmlns:a16="http://schemas.microsoft.com/office/drawing/2014/main" xmlns="" id="{91265BFC-B0DB-4727-A32B-4B7523F2B6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8066" y="619878"/>
            <a:ext cx="882463" cy="879227"/>
          </a:xfrm>
          <a:prstGeom prst="rect">
            <a:avLst/>
          </a:prstGeom>
        </p:spPr>
      </p:pic>
    </p:spTree>
    <p:extLst>
      <p:ext uri="{BB962C8B-B14F-4D97-AF65-F5344CB8AC3E}">
        <p14:creationId xmlns:p14="http://schemas.microsoft.com/office/powerpoint/2010/main" val="2536098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xmlns="" id="{670F08DA-8530-4BD5-BAAA-321500760668}"/>
              </a:ext>
            </a:extLst>
          </p:cNvPr>
          <p:cNvSpPr>
            <a:spLocks noGrp="1"/>
          </p:cNvSpPr>
          <p:nvPr>
            <p:ph type="title"/>
          </p:nvPr>
        </p:nvSpPr>
        <p:spPr>
          <a:xfrm>
            <a:off x="484894" y="263769"/>
            <a:ext cx="8307414" cy="949569"/>
          </a:xfrm>
        </p:spPr>
        <p:txBody>
          <a:bodyPr>
            <a:normAutofit fontScale="90000"/>
          </a:bodyPr>
          <a:lstStyle/>
          <a:p>
            <a:r>
              <a:rPr lang="en-US" altLang="vi-VN" b="1" dirty="0" smtClean="0">
                <a:solidFill>
                  <a:schemeClr val="accent1">
                    <a:lumMod val="75000"/>
                  </a:schemeClr>
                </a:solidFill>
              </a:rPr>
              <a:t>The contribution of </a:t>
            </a:r>
            <a:r>
              <a:rPr lang="en-US" altLang="vi-VN" b="1" dirty="0">
                <a:solidFill>
                  <a:schemeClr val="accent1">
                    <a:lumMod val="75000"/>
                  </a:schemeClr>
                </a:solidFill>
              </a:rPr>
              <a:t>VHATTC </a:t>
            </a:r>
            <a:r>
              <a:rPr lang="en-US" altLang="vi-VN" b="1" dirty="0" smtClean="0">
                <a:solidFill>
                  <a:schemeClr val="accent1">
                    <a:lumMod val="75000"/>
                  </a:schemeClr>
                </a:solidFill>
              </a:rPr>
              <a:t>in addiction treatment training in Vietnam</a:t>
            </a:r>
            <a:endParaRPr lang="en-US" altLang="vi-VN" b="1" dirty="0">
              <a:solidFill>
                <a:schemeClr val="accent1">
                  <a:lumMod val="75000"/>
                </a:schemeClr>
              </a:solidFill>
            </a:endParaRPr>
          </a:p>
        </p:txBody>
      </p:sp>
      <p:sp>
        <p:nvSpPr>
          <p:cNvPr id="3" name="Content Placeholder 2">
            <a:extLst>
              <a:ext uri="{FF2B5EF4-FFF2-40B4-BE49-F238E27FC236}">
                <a16:creationId xmlns:a16="http://schemas.microsoft.com/office/drawing/2014/main" xmlns="" id="{075B73BF-7D26-4DA9-BB07-B669DC7CF98C}"/>
              </a:ext>
            </a:extLst>
          </p:cNvPr>
          <p:cNvSpPr>
            <a:spLocks noGrp="1"/>
          </p:cNvSpPr>
          <p:nvPr>
            <p:ph idx="1"/>
          </p:nvPr>
        </p:nvSpPr>
        <p:spPr>
          <a:xfrm>
            <a:off x="484894" y="1531193"/>
            <a:ext cx="8229600" cy="3912577"/>
          </a:xfrm>
        </p:spPr>
        <p:txBody>
          <a:bodyPr>
            <a:noAutofit/>
          </a:bodyPr>
          <a:lstStyle/>
          <a:p>
            <a:pPr>
              <a:defRPr/>
            </a:pPr>
            <a:r>
              <a:rPr lang="en-US" sz="2123" dirty="0" smtClean="0">
                <a:latin typeface="Arial" panose="020B0604020202020204" pitchFamily="34" charset="0"/>
                <a:cs typeface="Arial" panose="020B0604020202020204" pitchFamily="34" charset="0"/>
              </a:rPr>
              <a:t>Started since 2011 in Hanoi Medical University (HMU), 2014 in University of Medicine and Pharmacy (UMP) in HCMC, </a:t>
            </a:r>
            <a:r>
              <a:rPr lang="vi-VN" sz="2123" smtClean="0">
                <a:latin typeface="Arial" panose="020B0604020202020204" pitchFamily="34" charset="0"/>
                <a:cs typeface="Arial" panose="020B0604020202020204" pitchFamily="34" charset="0"/>
              </a:rPr>
              <a:t>2017 in University of Labor and Social Affairs (ULSA)</a:t>
            </a:r>
            <a:endParaRPr lang="en-US" sz="2123" dirty="0">
              <a:latin typeface="Arial" panose="020B0604020202020204" pitchFamily="34" charset="0"/>
              <a:cs typeface="Arial" panose="020B0604020202020204" pitchFamily="34" charset="0"/>
            </a:endParaRPr>
          </a:p>
          <a:p>
            <a:pPr>
              <a:defRPr/>
            </a:pPr>
            <a:r>
              <a:rPr lang="en-US" sz="2123" dirty="0" smtClean="0">
                <a:latin typeface="Arial" panose="020B0604020202020204" pitchFamily="34" charset="0"/>
                <a:cs typeface="Arial" panose="020B0604020202020204" pitchFamily="34" charset="0"/>
              </a:rPr>
              <a:t>Proposed and funded by </a:t>
            </a:r>
            <a:r>
              <a:rPr lang="en-US" sz="2123" dirty="0" smtClean="0">
                <a:latin typeface="Arial" panose="020B0604020202020204" pitchFamily="34" charset="0"/>
                <a:cs typeface="Arial" panose="020B0604020202020204" pitchFamily="34" charset="0"/>
              </a:rPr>
              <a:t>SAMHSA/PEPFAR with technical assistance from </a:t>
            </a:r>
            <a:r>
              <a:rPr lang="en-US" sz="2123" dirty="0">
                <a:latin typeface="Arial" panose="020B0604020202020204" pitchFamily="34" charset="0"/>
                <a:cs typeface="Arial" panose="020B0604020202020204" pitchFamily="34" charset="0"/>
              </a:rPr>
              <a:t>UCLA </a:t>
            </a:r>
            <a:r>
              <a:rPr lang="en-US" sz="2123" dirty="0" smtClean="0">
                <a:latin typeface="Arial" panose="020B0604020202020204" pitchFamily="34" charset="0"/>
                <a:cs typeface="Arial" panose="020B0604020202020204" pitchFamily="34" charset="0"/>
              </a:rPr>
              <a:t>to develop human resources in addiction treatment by Vietnamese and for Vietnamese. </a:t>
            </a:r>
            <a:endParaRPr lang="en-US" sz="2123" dirty="0">
              <a:latin typeface="Arial" panose="020B0604020202020204" pitchFamily="34" charset="0"/>
              <a:cs typeface="Arial" panose="020B0604020202020204" pitchFamily="34" charset="0"/>
            </a:endParaRPr>
          </a:p>
          <a:p>
            <a:pPr>
              <a:defRPr/>
            </a:pPr>
            <a:r>
              <a:rPr lang="en-US" sz="2123" u="sng" dirty="0" smtClean="0">
                <a:latin typeface="Arial" panose="020B0604020202020204" pitchFamily="34" charset="0"/>
                <a:cs typeface="Arial" panose="020B0604020202020204" pitchFamily="34" charset="0"/>
              </a:rPr>
              <a:t>Goals</a:t>
            </a:r>
            <a:r>
              <a:rPr lang="en-US" sz="2123" dirty="0" smtClean="0">
                <a:latin typeface="Arial" panose="020B0604020202020204" pitchFamily="34" charset="0"/>
                <a:cs typeface="Arial" panose="020B0604020202020204" pitchFamily="34" charset="0"/>
              </a:rPr>
              <a:t>: </a:t>
            </a:r>
            <a:endParaRPr lang="en-US" sz="2123" dirty="0">
              <a:latin typeface="Arial" panose="020B0604020202020204" pitchFamily="34" charset="0"/>
              <a:cs typeface="Arial" panose="020B0604020202020204" pitchFamily="34" charset="0"/>
            </a:endParaRPr>
          </a:p>
          <a:p>
            <a:pPr marL="474796" indent="-474796">
              <a:buFont typeface="Arial" panose="020B0604020202020204" pitchFamily="34" charset="0"/>
              <a:buAutoNum type="arabicParenBoth"/>
              <a:defRPr/>
            </a:pPr>
            <a:r>
              <a:rPr lang="en-US" sz="2123" dirty="0" smtClean="0">
                <a:latin typeface="Arial" panose="020B0604020202020204" pitchFamily="34" charset="0"/>
                <a:cs typeface="Arial" panose="020B0604020202020204" pitchFamily="34" charset="0"/>
              </a:rPr>
              <a:t>To maintain and develop the existing achievements of MMT programs. </a:t>
            </a:r>
          </a:p>
          <a:p>
            <a:pPr marL="474796" indent="-474796">
              <a:buFont typeface="Arial" panose="020B0604020202020204" pitchFamily="34" charset="0"/>
              <a:buAutoNum type="arabicParenBoth"/>
              <a:defRPr/>
            </a:pPr>
            <a:r>
              <a:rPr lang="en-US" sz="2123" dirty="0" smtClean="0">
                <a:latin typeface="Arial" panose="020B0604020202020204" pitchFamily="34" charset="0"/>
                <a:cs typeface="Arial" panose="020B0604020202020204" pitchFamily="34" charset="0"/>
              </a:rPr>
              <a:t>To enhance the evidence-based intervention capacity for professionals in addiction treatment.</a:t>
            </a:r>
          </a:p>
          <a:p>
            <a:pPr marL="474796" indent="-474796">
              <a:buFont typeface="Arial" panose="020B0604020202020204" pitchFamily="34" charset="0"/>
              <a:buAutoNum type="arabicParenBoth"/>
              <a:defRPr/>
            </a:pPr>
            <a:r>
              <a:rPr lang="en-US" sz="2123" dirty="0" smtClean="0">
                <a:latin typeface="Arial" panose="020B0604020202020204" pitchFamily="34" charset="0"/>
                <a:cs typeface="Arial" panose="020B0604020202020204" pitchFamily="34" charset="0"/>
              </a:rPr>
              <a:t>To strengthen the access to HIV prevention and treatment, addiction treatment and mental healthcare services.</a:t>
            </a:r>
            <a:endParaRPr lang="en-US" sz="2123"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74558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018054472"/>
              </p:ext>
            </p:extLst>
          </p:nvPr>
        </p:nvGraphicFramePr>
        <p:xfrm>
          <a:off x="639192" y="906011"/>
          <a:ext cx="7808521" cy="53437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val 4"/>
          <p:cNvSpPr/>
          <p:nvPr/>
        </p:nvSpPr>
        <p:spPr>
          <a:xfrm>
            <a:off x="5943600" y="2400300"/>
            <a:ext cx="2235666" cy="9715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smtClean="0"/>
              <a:t>ATTC Network</a:t>
            </a:r>
            <a:endParaRPr lang="en-US" sz="1350" dirty="0"/>
          </a:p>
        </p:txBody>
      </p:sp>
      <p:sp>
        <p:nvSpPr>
          <p:cNvPr id="6" name="Oval 5"/>
          <p:cNvSpPr/>
          <p:nvPr/>
        </p:nvSpPr>
        <p:spPr>
          <a:xfrm>
            <a:off x="1291905" y="2457450"/>
            <a:ext cx="1908495" cy="9715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SAMHSA</a:t>
            </a:r>
          </a:p>
        </p:txBody>
      </p:sp>
    </p:spTree>
    <p:extLst>
      <p:ext uri="{BB962C8B-B14F-4D97-AF65-F5344CB8AC3E}">
        <p14:creationId xmlns:p14="http://schemas.microsoft.com/office/powerpoint/2010/main" val="175354422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664</TotalTime>
  <Words>1762</Words>
  <Application>Microsoft Office PowerPoint</Application>
  <PresentationFormat>On-screen Show (4:3)</PresentationFormat>
  <Paragraphs>221</Paragraphs>
  <Slides>25</Slides>
  <Notes>5</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25</vt:i4>
      </vt:variant>
    </vt:vector>
  </HeadingPairs>
  <TitlesOfParts>
    <vt:vector size="38" baseType="lpstr">
      <vt:lpstr>ＭＳ Ｐゴシック</vt:lpstr>
      <vt:lpstr>ＭＳ Ｐゴシック</vt:lpstr>
      <vt:lpstr>Open Sans</vt:lpstr>
      <vt:lpstr>Roboto</vt:lpstr>
      <vt:lpstr>SimSun</vt:lpstr>
      <vt:lpstr>Arial</vt:lpstr>
      <vt:lpstr>Calibri</vt:lpstr>
      <vt:lpstr>Calibri Light</vt:lpstr>
      <vt:lpstr>Corbel</vt:lpstr>
      <vt:lpstr>Courier New</vt:lpstr>
      <vt:lpstr>Times New Roman</vt:lpstr>
      <vt:lpstr>Wingdings 3</vt:lpstr>
      <vt:lpstr>Office Theme</vt:lpstr>
      <vt:lpstr> TRAINING ON ADDICTION TREATMENT: INTERDISCIPLINARY COORDINATION IN VIETNAM</vt:lpstr>
      <vt:lpstr>Agenda</vt:lpstr>
      <vt:lpstr>PowerPoint Presentation</vt:lpstr>
      <vt:lpstr>PowerPoint Presentation</vt:lpstr>
      <vt:lpstr>The development of MMT Program period 2008 - 2016</vt:lpstr>
      <vt:lpstr>PowerPoint Presentation</vt:lpstr>
      <vt:lpstr>Contribution of VHATTC in building capacity for addiction treatment system</vt:lpstr>
      <vt:lpstr>The contribution of VHATTC in addiction treatment training in Vietnam</vt:lpstr>
      <vt:lpstr>PowerPoint Presentation</vt:lpstr>
      <vt:lpstr>Main activities of VHATTC</vt:lpstr>
      <vt:lpstr>VHATTC’s Achievements in 2016</vt:lpstr>
      <vt:lpstr>Capacity Training for lecturers</vt:lpstr>
      <vt:lpstr>Technical Assistance, Research </vt:lpstr>
      <vt:lpstr>Developing guidelines, manuals</vt:lpstr>
      <vt:lpstr>Integration in universities</vt:lpstr>
      <vt:lpstr>PowerPoint Presentation</vt:lpstr>
      <vt:lpstr>Challenges/Opportunities</vt:lpstr>
      <vt:lpstr>Gap in addiction prevention and treatment for SUD patients</vt:lpstr>
      <vt:lpstr>Interdisciplinary coordination in addiction treatment for future</vt:lpstr>
      <vt:lpstr>Some focused activities in 2018</vt:lpstr>
      <vt:lpstr>Orientations in Training Development</vt:lpstr>
      <vt:lpstr>Orientations in Training Development</vt:lpstr>
      <vt:lpstr>Orientations in developing multidisciplinary training</vt:lpstr>
      <vt:lpstr>Orientations in Training Development</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Phối hợp liên ngành trong đào tạo nghiện chất tại việt nam</dc:title>
  <dc:creator>SVHATTC DELL 01</dc:creator>
  <cp:lastModifiedBy>Nhu Trang</cp:lastModifiedBy>
  <cp:revision>68</cp:revision>
  <dcterms:created xsi:type="dcterms:W3CDTF">2017-07-22T16:55:50Z</dcterms:created>
  <dcterms:modified xsi:type="dcterms:W3CDTF">2017-08-01T11:45:07Z</dcterms:modified>
</cp:coreProperties>
</file>