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handoutMasterIdLst>
    <p:handoutMasterId r:id="rId23"/>
  </p:handoutMasterIdLst>
  <p:sldIdLst>
    <p:sldId id="256" r:id="rId2"/>
    <p:sldId id="257" r:id="rId3"/>
    <p:sldId id="258" r:id="rId4"/>
    <p:sldId id="295" r:id="rId5"/>
    <p:sldId id="291" r:id="rId6"/>
    <p:sldId id="292" r:id="rId7"/>
    <p:sldId id="259" r:id="rId8"/>
    <p:sldId id="294" r:id="rId9"/>
    <p:sldId id="293" r:id="rId10"/>
    <p:sldId id="285" r:id="rId11"/>
    <p:sldId id="279" r:id="rId12"/>
    <p:sldId id="280" r:id="rId13"/>
    <p:sldId id="283" r:id="rId14"/>
    <p:sldId id="260" r:id="rId15"/>
    <p:sldId id="288" r:id="rId16"/>
    <p:sldId id="287" r:id="rId17"/>
    <p:sldId id="268" r:id="rId18"/>
    <p:sldId id="264" r:id="rId19"/>
    <p:sldId id="262" r:id="rId20"/>
    <p:sldId id="274" r:id="rId2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A8"/>
    <a:srgbClr val="DAEFC3"/>
    <a:srgbClr val="D5FFD5"/>
    <a:srgbClr val="008000"/>
    <a:srgbClr val="F8A8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426"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51DA3F-6B45-4C00-A838-FD3016CFF04D}" type="doc">
      <dgm:prSet loTypeId="urn:microsoft.com/office/officeart/2005/8/layout/arrow2" loCatId="process" qsTypeId="urn:microsoft.com/office/officeart/2005/8/quickstyle/simple1" qsCatId="simple" csTypeId="urn:microsoft.com/office/officeart/2005/8/colors/accent0_1" csCatId="mainScheme" phldr="1"/>
      <dgm:spPr/>
    </dgm:pt>
    <dgm:pt modelId="{F39A8F12-D94A-406B-AB21-BDCC441329F0}">
      <dgm:prSet phldrT="[Text]" custT="1"/>
      <dgm:spPr/>
      <dgm:t>
        <a:bodyPr/>
        <a:lstStyle/>
        <a:p>
          <a:r>
            <a:rPr lang="en-US" sz="2800" b="1" dirty="0" smtClean="0">
              <a:latin typeface="Corbel" pitchFamily="34" charset="0"/>
              <a:cs typeface="Arial" panose="020B0604020202020204" pitchFamily="34" charset="0"/>
            </a:rPr>
            <a:t>2013</a:t>
          </a:r>
          <a:endParaRPr lang="en-US" sz="2800" b="1" dirty="0">
            <a:latin typeface="Corbel" pitchFamily="34" charset="0"/>
            <a:cs typeface="Arial" panose="020B0604020202020204" pitchFamily="34" charset="0"/>
          </a:endParaRPr>
        </a:p>
      </dgm:t>
    </dgm:pt>
    <dgm:pt modelId="{75A658C2-759A-42AE-957E-B0466F1B6E6A}" type="parTrans" cxnId="{579E25A8-F91C-4272-B5BF-7B236BC74EDB}">
      <dgm:prSet/>
      <dgm:spPr/>
      <dgm:t>
        <a:bodyPr/>
        <a:lstStyle/>
        <a:p>
          <a:endParaRPr lang="en-US"/>
        </a:p>
      </dgm:t>
    </dgm:pt>
    <dgm:pt modelId="{4D8F57D6-C3F1-4FC9-B5CD-DA3392FDA55C}" type="sibTrans" cxnId="{579E25A8-F91C-4272-B5BF-7B236BC74EDB}">
      <dgm:prSet/>
      <dgm:spPr/>
      <dgm:t>
        <a:bodyPr/>
        <a:lstStyle/>
        <a:p>
          <a:endParaRPr lang="en-US"/>
        </a:p>
      </dgm:t>
    </dgm:pt>
    <dgm:pt modelId="{4246DFEC-82CB-46B6-8E90-1B9599826074}">
      <dgm:prSet phldrT="[Text]" custT="1"/>
      <dgm:spPr/>
      <dgm:t>
        <a:bodyPr/>
        <a:lstStyle/>
        <a:p>
          <a:r>
            <a:rPr lang="en-US" sz="2800" b="1" dirty="0" smtClean="0">
              <a:latin typeface="Corbel" pitchFamily="34" charset="0"/>
              <a:cs typeface="Arial" panose="020B0604020202020204" pitchFamily="34" charset="0"/>
            </a:rPr>
            <a:t>2016</a:t>
          </a:r>
          <a:endParaRPr lang="en-US" sz="2800" b="1" dirty="0">
            <a:latin typeface="Corbel" pitchFamily="34" charset="0"/>
            <a:cs typeface="Arial" panose="020B0604020202020204" pitchFamily="34" charset="0"/>
          </a:endParaRPr>
        </a:p>
        <a:p>
          <a:endParaRPr lang="en-US" sz="2000" b="1" dirty="0">
            <a:latin typeface="Arial" panose="020B0604020202020204" pitchFamily="34" charset="0"/>
            <a:cs typeface="Arial" panose="020B0604020202020204" pitchFamily="34" charset="0"/>
          </a:endParaRPr>
        </a:p>
      </dgm:t>
    </dgm:pt>
    <dgm:pt modelId="{2F08412F-83AB-4446-BBD8-97986D3BC042}" type="parTrans" cxnId="{DC24F3E2-9E7B-494E-800C-674D94F46052}">
      <dgm:prSet/>
      <dgm:spPr/>
      <dgm:t>
        <a:bodyPr/>
        <a:lstStyle/>
        <a:p>
          <a:endParaRPr lang="en-US"/>
        </a:p>
      </dgm:t>
    </dgm:pt>
    <dgm:pt modelId="{AE4CACC7-4E01-4942-9EB8-8E451DEA90F6}" type="sibTrans" cxnId="{DC24F3E2-9E7B-494E-800C-674D94F46052}">
      <dgm:prSet/>
      <dgm:spPr/>
      <dgm:t>
        <a:bodyPr/>
        <a:lstStyle/>
        <a:p>
          <a:endParaRPr lang="en-US"/>
        </a:p>
      </dgm:t>
    </dgm:pt>
    <dgm:pt modelId="{DD81F071-0AD8-4903-AC7A-44610341032C}">
      <dgm:prSet custT="1"/>
      <dgm:spPr/>
      <dgm:t>
        <a:bodyPr/>
        <a:lstStyle/>
        <a:p>
          <a:r>
            <a:rPr lang="en-US" sz="2000" b="1" dirty="0" smtClean="0">
              <a:latin typeface="Corbel" pitchFamily="34" charset="0"/>
              <a:cs typeface="Arial" panose="020B0604020202020204" pitchFamily="34" charset="0"/>
            </a:rPr>
            <a:t>23 CBO</a:t>
          </a:r>
          <a:endParaRPr lang="en-US" sz="2000" b="1" dirty="0">
            <a:latin typeface="Corbel" pitchFamily="34" charset="0"/>
            <a:cs typeface="Arial" panose="020B0604020202020204" pitchFamily="34" charset="0"/>
          </a:endParaRPr>
        </a:p>
      </dgm:t>
    </dgm:pt>
    <dgm:pt modelId="{221036F5-2D2D-4E2F-A998-B38F97800CFF}" type="parTrans" cxnId="{642AD7D3-5B53-43D9-81F0-813C62D2D265}">
      <dgm:prSet/>
      <dgm:spPr/>
      <dgm:t>
        <a:bodyPr/>
        <a:lstStyle/>
        <a:p>
          <a:endParaRPr lang="en-US"/>
        </a:p>
      </dgm:t>
    </dgm:pt>
    <dgm:pt modelId="{A7A796FE-7A87-44F7-9170-B152B73339FA}" type="sibTrans" cxnId="{642AD7D3-5B53-43D9-81F0-813C62D2D265}">
      <dgm:prSet/>
      <dgm:spPr/>
      <dgm:t>
        <a:bodyPr/>
        <a:lstStyle/>
        <a:p>
          <a:endParaRPr lang="en-US"/>
        </a:p>
      </dgm:t>
    </dgm:pt>
    <dgm:pt modelId="{77397786-B38D-4902-9485-20F0CEAFE622}">
      <dgm:prSet custT="1"/>
      <dgm:spPr/>
      <dgm:t>
        <a:bodyPr/>
        <a:lstStyle/>
        <a:p>
          <a:r>
            <a:rPr lang="en-US" sz="2000" b="1" dirty="0" smtClean="0">
              <a:latin typeface="Corbel" pitchFamily="34" charset="0"/>
              <a:cs typeface="Arial" panose="020B0604020202020204" pitchFamily="34" charset="0"/>
            </a:rPr>
            <a:t>31 CBO</a:t>
          </a:r>
          <a:endParaRPr lang="en-US" sz="2000" b="1" dirty="0">
            <a:latin typeface="Corbel" pitchFamily="34" charset="0"/>
            <a:cs typeface="Arial" panose="020B0604020202020204" pitchFamily="34" charset="0"/>
          </a:endParaRPr>
        </a:p>
      </dgm:t>
    </dgm:pt>
    <dgm:pt modelId="{8F37A5E3-7F9F-4CB7-85A5-E9BE37FBCE24}" type="parTrans" cxnId="{6F70EAE4-961D-4918-87D4-AB5AD2DC0436}">
      <dgm:prSet/>
      <dgm:spPr/>
      <dgm:t>
        <a:bodyPr/>
        <a:lstStyle/>
        <a:p>
          <a:endParaRPr lang="en-US"/>
        </a:p>
      </dgm:t>
    </dgm:pt>
    <dgm:pt modelId="{C068D490-FD89-4BAA-A2AB-88CE203805DE}" type="sibTrans" cxnId="{6F70EAE4-961D-4918-87D4-AB5AD2DC0436}">
      <dgm:prSet/>
      <dgm:spPr/>
      <dgm:t>
        <a:bodyPr/>
        <a:lstStyle/>
        <a:p>
          <a:endParaRPr lang="en-US"/>
        </a:p>
      </dgm:t>
    </dgm:pt>
    <dgm:pt modelId="{9BFF4288-266D-428E-B2E3-8917961F8699}">
      <dgm:prSet phldrT="[Text]" custT="1"/>
      <dgm:spPr/>
      <dgm:t>
        <a:bodyPr/>
        <a:lstStyle/>
        <a:p>
          <a:endParaRPr lang="en-US" sz="2800" b="1" dirty="0" smtClean="0">
            <a:latin typeface="Arial" panose="020B0604020202020204" pitchFamily="34" charset="0"/>
            <a:cs typeface="Arial" panose="020B0604020202020204" pitchFamily="34" charset="0"/>
          </a:endParaRPr>
        </a:p>
      </dgm:t>
    </dgm:pt>
    <dgm:pt modelId="{7D20797F-3CF5-4BA8-BEBB-52195F177730}" type="sibTrans" cxnId="{74AE83A5-9457-475B-B962-425B55F02D25}">
      <dgm:prSet/>
      <dgm:spPr/>
      <dgm:t>
        <a:bodyPr/>
        <a:lstStyle/>
        <a:p>
          <a:endParaRPr lang="en-US"/>
        </a:p>
      </dgm:t>
    </dgm:pt>
    <dgm:pt modelId="{717A963A-4D47-4E33-8470-16EBDE8A2107}" type="parTrans" cxnId="{74AE83A5-9457-475B-B962-425B55F02D25}">
      <dgm:prSet/>
      <dgm:spPr/>
      <dgm:t>
        <a:bodyPr/>
        <a:lstStyle/>
        <a:p>
          <a:endParaRPr lang="en-US"/>
        </a:p>
      </dgm:t>
    </dgm:pt>
    <dgm:pt modelId="{5E16D340-8D9B-4586-B580-F42218CC109C}">
      <dgm:prSet custT="1"/>
      <dgm:spPr/>
      <dgm:t>
        <a:bodyPr/>
        <a:lstStyle/>
        <a:p>
          <a:r>
            <a:rPr lang="en-US" sz="2000" b="1" smtClean="0">
              <a:latin typeface="Corbel" pitchFamily="34" charset="0"/>
              <a:cs typeface="Arial" panose="020B0604020202020204" pitchFamily="34" charset="0"/>
            </a:rPr>
            <a:t>480 customers/ </a:t>
          </a:r>
          <a:r>
            <a:rPr lang="en-US" sz="2000" b="1" dirty="0" smtClean="0">
              <a:latin typeface="Corbel" pitchFamily="34" charset="0"/>
              <a:cs typeface="Arial" panose="020B0604020202020204" pitchFamily="34" charset="0"/>
            </a:rPr>
            <a:t>CBO</a:t>
          </a:r>
          <a:endParaRPr lang="en-US" sz="2000" b="1" dirty="0">
            <a:latin typeface="Corbel" pitchFamily="34" charset="0"/>
            <a:cs typeface="Arial" panose="020B0604020202020204" pitchFamily="34" charset="0"/>
          </a:endParaRPr>
        </a:p>
      </dgm:t>
    </dgm:pt>
    <dgm:pt modelId="{02916B36-1F96-4BB5-B676-BC194937C319}" type="parTrans" cxnId="{106D7748-4738-489A-8916-E4F6B30F93C2}">
      <dgm:prSet/>
      <dgm:spPr/>
      <dgm:t>
        <a:bodyPr/>
        <a:lstStyle/>
        <a:p>
          <a:endParaRPr lang="en-US"/>
        </a:p>
      </dgm:t>
    </dgm:pt>
    <dgm:pt modelId="{346677B7-C2DB-4493-927B-7798D70C6AC1}" type="sibTrans" cxnId="{106D7748-4738-489A-8916-E4F6B30F93C2}">
      <dgm:prSet/>
      <dgm:spPr/>
      <dgm:t>
        <a:bodyPr/>
        <a:lstStyle/>
        <a:p>
          <a:endParaRPr lang="en-US"/>
        </a:p>
      </dgm:t>
    </dgm:pt>
    <dgm:pt modelId="{F8F4E54A-4E4A-4A45-A71B-B32A3D9A14E7}">
      <dgm:prSet custT="1"/>
      <dgm:spPr/>
      <dgm:t>
        <a:bodyPr/>
        <a:lstStyle/>
        <a:p>
          <a:r>
            <a:rPr lang="en-US" sz="2000" b="1" smtClean="0">
              <a:latin typeface="Corbel" pitchFamily="34" charset="0"/>
              <a:cs typeface="Arial" panose="020B0604020202020204" pitchFamily="34" charset="0"/>
            </a:rPr>
            <a:t>910 customers/ </a:t>
          </a:r>
          <a:r>
            <a:rPr lang="en-US" sz="2000" b="1" dirty="0" smtClean="0">
              <a:latin typeface="Corbel" pitchFamily="34" charset="0"/>
              <a:cs typeface="Arial" panose="020B0604020202020204" pitchFamily="34" charset="0"/>
            </a:rPr>
            <a:t>CBO</a:t>
          </a:r>
          <a:endParaRPr lang="en-US" sz="2000" b="1" dirty="0">
            <a:latin typeface="Corbel" pitchFamily="34" charset="0"/>
            <a:cs typeface="Arial" panose="020B0604020202020204" pitchFamily="34" charset="0"/>
          </a:endParaRPr>
        </a:p>
      </dgm:t>
    </dgm:pt>
    <dgm:pt modelId="{D7ED9C1C-F962-44CF-860C-29AA7000A35D}" type="parTrans" cxnId="{9691F107-F0AF-4B10-A25A-40B6384418EC}">
      <dgm:prSet/>
      <dgm:spPr/>
      <dgm:t>
        <a:bodyPr/>
        <a:lstStyle/>
        <a:p>
          <a:endParaRPr lang="en-US"/>
        </a:p>
      </dgm:t>
    </dgm:pt>
    <dgm:pt modelId="{B874A87C-E473-4947-BBE0-D2A3498E3EF7}" type="sibTrans" cxnId="{9691F107-F0AF-4B10-A25A-40B6384418EC}">
      <dgm:prSet/>
      <dgm:spPr/>
      <dgm:t>
        <a:bodyPr/>
        <a:lstStyle/>
        <a:p>
          <a:endParaRPr lang="en-US"/>
        </a:p>
      </dgm:t>
    </dgm:pt>
    <dgm:pt modelId="{1E9DE9ED-6049-4774-9593-DDC2CE7C2C14}">
      <dgm:prSet phldrT="[Text]" custT="1"/>
      <dgm:spPr/>
      <dgm:t>
        <a:bodyPr/>
        <a:lstStyle/>
        <a:p>
          <a:r>
            <a:rPr lang="en-US" sz="2000" b="1" smtClean="0">
              <a:latin typeface="Corbel" pitchFamily="34" charset="0"/>
              <a:cs typeface="Arial" panose="020B0604020202020204" pitchFamily="34" charset="0"/>
            </a:rPr>
            <a:t>2 provinces</a:t>
          </a:r>
          <a:endParaRPr lang="en-US" sz="2000" b="1" dirty="0">
            <a:latin typeface="Corbel" pitchFamily="34" charset="0"/>
            <a:cs typeface="Arial" panose="020B0604020202020204" pitchFamily="34" charset="0"/>
          </a:endParaRPr>
        </a:p>
      </dgm:t>
    </dgm:pt>
    <dgm:pt modelId="{A31B14D9-C2F6-492B-988D-B0FA8E13B811}" type="sibTrans" cxnId="{B99D43AB-1BCC-4CCC-BA5F-574A9C1620DB}">
      <dgm:prSet/>
      <dgm:spPr/>
      <dgm:t>
        <a:bodyPr/>
        <a:lstStyle/>
        <a:p>
          <a:endParaRPr lang="en-US"/>
        </a:p>
      </dgm:t>
    </dgm:pt>
    <dgm:pt modelId="{9D8E2A6E-0B36-4003-A44D-090EDEF2AF4D}" type="parTrans" cxnId="{B99D43AB-1BCC-4CCC-BA5F-574A9C1620DB}">
      <dgm:prSet/>
      <dgm:spPr/>
      <dgm:t>
        <a:bodyPr/>
        <a:lstStyle/>
        <a:p>
          <a:endParaRPr lang="en-US"/>
        </a:p>
      </dgm:t>
    </dgm:pt>
    <dgm:pt modelId="{051B779F-42FB-4ACC-ADC4-88EBDED7E4C9}">
      <dgm:prSet custT="1"/>
      <dgm:spPr/>
      <dgm:t>
        <a:bodyPr/>
        <a:lstStyle/>
        <a:p>
          <a:r>
            <a:rPr lang="en-US" sz="2000" b="1" smtClean="0">
              <a:latin typeface="Corbel" pitchFamily="34" charset="0"/>
              <a:cs typeface="Arial" panose="020B0604020202020204" pitchFamily="34" charset="0"/>
            </a:rPr>
            <a:t>5 provinces</a:t>
          </a:r>
          <a:endParaRPr lang="en-US" sz="2000" b="1" dirty="0">
            <a:latin typeface="Corbel" pitchFamily="34" charset="0"/>
            <a:cs typeface="Arial" panose="020B0604020202020204" pitchFamily="34" charset="0"/>
          </a:endParaRPr>
        </a:p>
      </dgm:t>
    </dgm:pt>
    <dgm:pt modelId="{5E971E9C-9780-46A9-9118-27CFF2859EDA}" type="sibTrans" cxnId="{E84BF0FF-0756-4880-ACEC-19FC7589AD54}">
      <dgm:prSet/>
      <dgm:spPr/>
      <dgm:t>
        <a:bodyPr/>
        <a:lstStyle/>
        <a:p>
          <a:endParaRPr lang="en-US"/>
        </a:p>
      </dgm:t>
    </dgm:pt>
    <dgm:pt modelId="{06C09844-4740-4D29-8508-FA5C79612654}" type="parTrans" cxnId="{E84BF0FF-0756-4880-ACEC-19FC7589AD54}">
      <dgm:prSet/>
      <dgm:spPr/>
      <dgm:t>
        <a:bodyPr/>
        <a:lstStyle/>
        <a:p>
          <a:endParaRPr lang="en-US"/>
        </a:p>
      </dgm:t>
    </dgm:pt>
    <dgm:pt modelId="{E187ED09-0B47-4B92-BDC6-4A7AE0454534}" type="pres">
      <dgm:prSet presAssocID="{9151DA3F-6B45-4C00-A838-FD3016CFF04D}" presName="arrowDiagram" presStyleCnt="0">
        <dgm:presLayoutVars>
          <dgm:chMax val="5"/>
          <dgm:dir/>
          <dgm:resizeHandles val="exact"/>
        </dgm:presLayoutVars>
      </dgm:prSet>
      <dgm:spPr/>
    </dgm:pt>
    <dgm:pt modelId="{4F73AFC7-7801-4378-B8D7-3BAC46E6EF65}" type="pres">
      <dgm:prSet presAssocID="{9151DA3F-6B45-4C00-A838-FD3016CFF04D}" presName="arrow" presStyleLbl="bgShp" presStyleIdx="0" presStyleCnt="1" custScaleX="125253" custScaleY="77326" custLinFactNeighborX="3194" custLinFactNeighborY="-4170"/>
      <dgm:spPr>
        <a:solidFill>
          <a:srgbClr val="31859C">
            <a:alpha val="94902"/>
          </a:srgbClr>
        </a:solidFill>
      </dgm:spPr>
    </dgm:pt>
    <dgm:pt modelId="{F50E5AF4-33E7-4092-8193-263713108F6E}" type="pres">
      <dgm:prSet presAssocID="{9151DA3F-6B45-4C00-A838-FD3016CFF04D}" presName="arrowDiagram3" presStyleCnt="0"/>
      <dgm:spPr/>
    </dgm:pt>
    <dgm:pt modelId="{9EA0C103-D0E4-49C2-B670-EA75E0A79F2F}" type="pres">
      <dgm:prSet presAssocID="{9BFF4288-266D-428E-B2E3-8917961F8699}" presName="bullet3a" presStyleLbl="node1" presStyleIdx="0" presStyleCnt="3" custLinFactX="-300000" custLinFactY="-200000" custLinFactNeighborX="-364518" custLinFactNeighborY="-221221"/>
      <dgm:spPr>
        <a:ln>
          <a:noFill/>
        </a:ln>
      </dgm:spPr>
    </dgm:pt>
    <dgm:pt modelId="{892A8A6C-B1F0-4DBE-8FBD-70FC5CDCF027}" type="pres">
      <dgm:prSet presAssocID="{9BFF4288-266D-428E-B2E3-8917961F8699}" presName="textBox3a" presStyleLbl="revTx" presStyleIdx="0" presStyleCnt="3" custScaleX="115898" custScaleY="126202" custLinFactNeighborX="-10113" custLinFactNeighborY="5660">
        <dgm:presLayoutVars>
          <dgm:bulletEnabled val="1"/>
        </dgm:presLayoutVars>
      </dgm:prSet>
      <dgm:spPr/>
      <dgm:t>
        <a:bodyPr/>
        <a:lstStyle/>
        <a:p>
          <a:endParaRPr lang="en-US"/>
        </a:p>
      </dgm:t>
    </dgm:pt>
    <dgm:pt modelId="{54A81A84-5934-4651-B9DE-3187B93F4C07}" type="pres">
      <dgm:prSet presAssocID="{F39A8F12-D94A-406B-AB21-BDCC441329F0}" presName="bullet3b" presStyleLbl="node1" presStyleIdx="1" presStyleCnt="3" custScaleX="65965" custScaleY="65964" custLinFactX="-167227" custLinFactNeighborX="-200000" custLinFactNeighborY="-87641"/>
      <dgm:spPr>
        <a:ln>
          <a:noFill/>
        </a:ln>
      </dgm:spPr>
      <dgm:t>
        <a:bodyPr/>
        <a:lstStyle/>
        <a:p>
          <a:endParaRPr lang="en-US"/>
        </a:p>
      </dgm:t>
    </dgm:pt>
    <dgm:pt modelId="{E7D1D5E2-622D-491D-A1C5-08B558CE9BD1}" type="pres">
      <dgm:prSet presAssocID="{F39A8F12-D94A-406B-AB21-BDCC441329F0}" presName="textBox3b" presStyleLbl="revTx" presStyleIdx="1" presStyleCnt="3" custScaleX="124595" custScaleY="95065" custLinFactNeighborX="-13900" custLinFactNeighborY="-10896">
        <dgm:presLayoutVars>
          <dgm:bulletEnabled val="1"/>
        </dgm:presLayoutVars>
      </dgm:prSet>
      <dgm:spPr/>
      <dgm:t>
        <a:bodyPr/>
        <a:lstStyle/>
        <a:p>
          <a:endParaRPr lang="en-US"/>
        </a:p>
      </dgm:t>
    </dgm:pt>
    <dgm:pt modelId="{5D9A1D70-B60A-46E9-BF89-025F5E0DE257}" type="pres">
      <dgm:prSet presAssocID="{4246DFEC-82CB-46B6-8E90-1B9599826074}" presName="bullet3c" presStyleLbl="node1" presStyleIdx="2" presStyleCnt="3" custLinFactX="124323" custLinFactY="55669" custLinFactNeighborX="200000" custLinFactNeighborY="100000"/>
      <dgm:spPr>
        <a:ln>
          <a:noFill/>
        </a:ln>
      </dgm:spPr>
    </dgm:pt>
    <dgm:pt modelId="{4DA89579-C96E-4E76-AD5B-8DD543D64F7C}" type="pres">
      <dgm:prSet presAssocID="{4246DFEC-82CB-46B6-8E90-1B9599826074}" presName="textBox3c" presStyleLbl="revTx" presStyleIdx="2" presStyleCnt="3" custScaleX="130372" custScaleY="120508" custLinFactX="13138" custLinFactNeighborX="100000">
        <dgm:presLayoutVars>
          <dgm:bulletEnabled val="1"/>
        </dgm:presLayoutVars>
      </dgm:prSet>
      <dgm:spPr/>
      <dgm:t>
        <a:bodyPr/>
        <a:lstStyle/>
        <a:p>
          <a:endParaRPr lang="en-US"/>
        </a:p>
      </dgm:t>
    </dgm:pt>
  </dgm:ptLst>
  <dgm:cxnLst>
    <dgm:cxn modelId="{B99D43AB-1BCC-4CCC-BA5F-574A9C1620DB}" srcId="{F39A8F12-D94A-406B-AB21-BDCC441329F0}" destId="{1E9DE9ED-6049-4774-9593-DDC2CE7C2C14}" srcOrd="0" destOrd="0" parTransId="{9D8E2A6E-0B36-4003-A44D-090EDEF2AF4D}" sibTransId="{A31B14D9-C2F6-492B-988D-B0FA8E13B811}"/>
    <dgm:cxn modelId="{E3A3428E-CC00-4E11-894E-4690D9C1C1AF}" type="presOf" srcId="{77397786-B38D-4902-9485-20F0CEAFE622}" destId="{4DA89579-C96E-4E76-AD5B-8DD543D64F7C}" srcOrd="0" destOrd="2" presId="urn:microsoft.com/office/officeart/2005/8/layout/arrow2"/>
    <dgm:cxn modelId="{6F70EAE4-961D-4918-87D4-AB5AD2DC0436}" srcId="{4246DFEC-82CB-46B6-8E90-1B9599826074}" destId="{77397786-B38D-4902-9485-20F0CEAFE622}" srcOrd="1" destOrd="0" parTransId="{8F37A5E3-7F9F-4CB7-85A5-E9BE37FBCE24}" sibTransId="{C068D490-FD89-4BAA-A2AB-88CE203805DE}"/>
    <dgm:cxn modelId="{642AD7D3-5B53-43D9-81F0-813C62D2D265}" srcId="{F39A8F12-D94A-406B-AB21-BDCC441329F0}" destId="{DD81F071-0AD8-4903-AC7A-44610341032C}" srcOrd="1" destOrd="0" parTransId="{221036F5-2D2D-4E2F-A998-B38F97800CFF}" sibTransId="{A7A796FE-7A87-44F7-9170-B152B73339FA}"/>
    <dgm:cxn modelId="{106D7748-4738-489A-8916-E4F6B30F93C2}" srcId="{F39A8F12-D94A-406B-AB21-BDCC441329F0}" destId="{5E16D340-8D9B-4586-B580-F42218CC109C}" srcOrd="2" destOrd="0" parTransId="{02916B36-1F96-4BB5-B676-BC194937C319}" sibTransId="{346677B7-C2DB-4493-927B-7798D70C6AC1}"/>
    <dgm:cxn modelId="{74AE83A5-9457-475B-B962-425B55F02D25}" srcId="{9151DA3F-6B45-4C00-A838-FD3016CFF04D}" destId="{9BFF4288-266D-428E-B2E3-8917961F8699}" srcOrd="0" destOrd="0" parTransId="{717A963A-4D47-4E33-8470-16EBDE8A2107}" sibTransId="{7D20797F-3CF5-4BA8-BEBB-52195F177730}"/>
    <dgm:cxn modelId="{DC24F3E2-9E7B-494E-800C-674D94F46052}" srcId="{9151DA3F-6B45-4C00-A838-FD3016CFF04D}" destId="{4246DFEC-82CB-46B6-8E90-1B9599826074}" srcOrd="2" destOrd="0" parTransId="{2F08412F-83AB-4446-BBD8-97986D3BC042}" sibTransId="{AE4CACC7-4E01-4942-9EB8-8E451DEA90F6}"/>
    <dgm:cxn modelId="{4DD5519E-EFAE-4D56-A247-AB2A74EF87A2}" type="presOf" srcId="{051B779F-42FB-4ACC-ADC4-88EBDED7E4C9}" destId="{4DA89579-C96E-4E76-AD5B-8DD543D64F7C}" srcOrd="0" destOrd="1" presId="urn:microsoft.com/office/officeart/2005/8/layout/arrow2"/>
    <dgm:cxn modelId="{7DD0F8A5-DF81-4CD2-A457-B7C39F801AEF}" type="presOf" srcId="{1E9DE9ED-6049-4774-9593-DDC2CE7C2C14}" destId="{E7D1D5E2-622D-491D-A1C5-08B558CE9BD1}" srcOrd="0" destOrd="1" presId="urn:microsoft.com/office/officeart/2005/8/layout/arrow2"/>
    <dgm:cxn modelId="{D79EC174-188F-4090-8AB2-3949BFC5D94D}" type="presOf" srcId="{9BFF4288-266D-428E-B2E3-8917961F8699}" destId="{892A8A6C-B1F0-4DBE-8FBD-70FC5CDCF027}" srcOrd="0" destOrd="0" presId="urn:microsoft.com/office/officeart/2005/8/layout/arrow2"/>
    <dgm:cxn modelId="{D9962B52-A977-41E5-9CAB-3F13BDE946C0}" type="presOf" srcId="{4246DFEC-82CB-46B6-8E90-1B9599826074}" destId="{4DA89579-C96E-4E76-AD5B-8DD543D64F7C}" srcOrd="0" destOrd="0" presId="urn:microsoft.com/office/officeart/2005/8/layout/arrow2"/>
    <dgm:cxn modelId="{9691F107-F0AF-4B10-A25A-40B6384418EC}" srcId="{4246DFEC-82CB-46B6-8E90-1B9599826074}" destId="{F8F4E54A-4E4A-4A45-A71B-B32A3D9A14E7}" srcOrd="2" destOrd="0" parTransId="{D7ED9C1C-F962-44CF-860C-29AA7000A35D}" sibTransId="{B874A87C-E473-4947-BBE0-D2A3498E3EF7}"/>
    <dgm:cxn modelId="{E84BF0FF-0756-4880-ACEC-19FC7589AD54}" srcId="{4246DFEC-82CB-46B6-8E90-1B9599826074}" destId="{051B779F-42FB-4ACC-ADC4-88EBDED7E4C9}" srcOrd="0" destOrd="0" parTransId="{06C09844-4740-4D29-8508-FA5C79612654}" sibTransId="{5E971E9C-9780-46A9-9118-27CFF2859EDA}"/>
    <dgm:cxn modelId="{579E25A8-F91C-4272-B5BF-7B236BC74EDB}" srcId="{9151DA3F-6B45-4C00-A838-FD3016CFF04D}" destId="{F39A8F12-D94A-406B-AB21-BDCC441329F0}" srcOrd="1" destOrd="0" parTransId="{75A658C2-759A-42AE-957E-B0466F1B6E6A}" sibTransId="{4D8F57D6-C3F1-4FC9-B5CD-DA3392FDA55C}"/>
    <dgm:cxn modelId="{B6A7A0C2-3CC0-4FB6-B91D-F19C71994ACB}" type="presOf" srcId="{F8F4E54A-4E4A-4A45-A71B-B32A3D9A14E7}" destId="{4DA89579-C96E-4E76-AD5B-8DD543D64F7C}" srcOrd="0" destOrd="3" presId="urn:microsoft.com/office/officeart/2005/8/layout/arrow2"/>
    <dgm:cxn modelId="{AED3CAFD-33E9-410B-BD9E-E251E3BD2795}" type="presOf" srcId="{9151DA3F-6B45-4C00-A838-FD3016CFF04D}" destId="{E187ED09-0B47-4B92-BDC6-4A7AE0454534}" srcOrd="0" destOrd="0" presId="urn:microsoft.com/office/officeart/2005/8/layout/arrow2"/>
    <dgm:cxn modelId="{9F432A30-4862-4DE6-BE11-9EE8E70A9A29}" type="presOf" srcId="{5E16D340-8D9B-4586-B580-F42218CC109C}" destId="{E7D1D5E2-622D-491D-A1C5-08B558CE9BD1}" srcOrd="0" destOrd="3" presId="urn:microsoft.com/office/officeart/2005/8/layout/arrow2"/>
    <dgm:cxn modelId="{327B86D4-AE05-487F-9067-A3EC34015D7B}" type="presOf" srcId="{DD81F071-0AD8-4903-AC7A-44610341032C}" destId="{E7D1D5E2-622D-491D-A1C5-08B558CE9BD1}" srcOrd="0" destOrd="2" presId="urn:microsoft.com/office/officeart/2005/8/layout/arrow2"/>
    <dgm:cxn modelId="{4781C4E3-13B1-467B-A099-F7F4AED5C80F}" type="presOf" srcId="{F39A8F12-D94A-406B-AB21-BDCC441329F0}" destId="{E7D1D5E2-622D-491D-A1C5-08B558CE9BD1}" srcOrd="0" destOrd="0" presId="urn:microsoft.com/office/officeart/2005/8/layout/arrow2"/>
    <dgm:cxn modelId="{C67E2A69-DD06-4CF7-8A43-D4A403E77BDF}" type="presParOf" srcId="{E187ED09-0B47-4B92-BDC6-4A7AE0454534}" destId="{4F73AFC7-7801-4378-B8D7-3BAC46E6EF65}" srcOrd="0" destOrd="0" presId="urn:microsoft.com/office/officeart/2005/8/layout/arrow2"/>
    <dgm:cxn modelId="{7ACF7D9E-0276-4E08-BC56-66F408D87CEB}" type="presParOf" srcId="{E187ED09-0B47-4B92-BDC6-4A7AE0454534}" destId="{F50E5AF4-33E7-4092-8193-263713108F6E}" srcOrd="1" destOrd="0" presId="urn:microsoft.com/office/officeart/2005/8/layout/arrow2"/>
    <dgm:cxn modelId="{8A0BA29F-EC62-47A3-B4AC-60F6497059AB}" type="presParOf" srcId="{F50E5AF4-33E7-4092-8193-263713108F6E}" destId="{9EA0C103-D0E4-49C2-B670-EA75E0A79F2F}" srcOrd="0" destOrd="0" presId="urn:microsoft.com/office/officeart/2005/8/layout/arrow2"/>
    <dgm:cxn modelId="{28B53DDE-15B6-445B-9066-5F795E1A061F}" type="presParOf" srcId="{F50E5AF4-33E7-4092-8193-263713108F6E}" destId="{892A8A6C-B1F0-4DBE-8FBD-70FC5CDCF027}" srcOrd="1" destOrd="0" presId="urn:microsoft.com/office/officeart/2005/8/layout/arrow2"/>
    <dgm:cxn modelId="{81484EED-FA09-4A0D-A963-CA601AC5F62D}" type="presParOf" srcId="{F50E5AF4-33E7-4092-8193-263713108F6E}" destId="{54A81A84-5934-4651-B9DE-3187B93F4C07}" srcOrd="2" destOrd="0" presId="urn:microsoft.com/office/officeart/2005/8/layout/arrow2"/>
    <dgm:cxn modelId="{6DE27431-33D7-475F-948D-07980E7A7769}" type="presParOf" srcId="{F50E5AF4-33E7-4092-8193-263713108F6E}" destId="{E7D1D5E2-622D-491D-A1C5-08B558CE9BD1}" srcOrd="3" destOrd="0" presId="urn:microsoft.com/office/officeart/2005/8/layout/arrow2"/>
    <dgm:cxn modelId="{2F8BE1BD-4D87-4E1F-80DE-D4B0B1FC9E98}" type="presParOf" srcId="{F50E5AF4-33E7-4092-8193-263713108F6E}" destId="{5D9A1D70-B60A-46E9-BF89-025F5E0DE257}" srcOrd="4" destOrd="0" presId="urn:microsoft.com/office/officeart/2005/8/layout/arrow2"/>
    <dgm:cxn modelId="{1CD3A5DB-4EBE-41A2-A5CD-3D11048292EF}" type="presParOf" srcId="{F50E5AF4-33E7-4092-8193-263713108F6E}" destId="{4DA89579-C96E-4E76-AD5B-8DD543D64F7C}"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0_3" csCatId="mainScheme" phldr="1"/>
      <dgm:spPr/>
      <dgm:t>
        <a:bodyPr/>
        <a:lstStyle/>
        <a:p>
          <a:endParaRPr lang="en-US"/>
        </a:p>
      </dgm:t>
    </dgm:pt>
    <dgm:pt modelId="{0FDC6E45-B662-49DE-905D-4225977F7722}">
      <dgm:prSet phldrT="[Text]" custT="1"/>
      <dgm:spPr>
        <a:solidFill>
          <a:schemeClr val="tx2"/>
        </a:solidFill>
      </dgm:spPr>
      <dgm:t>
        <a:bodyPr/>
        <a:lstStyle/>
        <a:p>
          <a:r>
            <a:rPr lang="en-US" sz="2400" b="1" smtClean="0"/>
            <a:t>BARRIERS</a:t>
          </a:r>
          <a:endParaRPr lang="en-US" sz="2400" b="1" dirty="0"/>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pPr>
            <a:lnSpc>
              <a:spcPct val="100000"/>
            </a:lnSpc>
            <a:spcAft>
              <a:spcPts val="0"/>
            </a:spcAft>
          </a:pPr>
          <a:r>
            <a:rPr lang="en-US" sz="2000" smtClean="0"/>
            <a:t>Higher fees in voluntary abstinence centers</a:t>
          </a:r>
          <a:endParaRPr lang="en-US" sz="2000" dirty="0"/>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a:noFill/>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smtClean="0"/>
            <a:t>SUPPORT FROM </a:t>
          </a:r>
          <a:r>
            <a:rPr lang="en-US" sz="2400" b="1" dirty="0" smtClean="0"/>
            <a:t>CBO</a:t>
          </a:r>
          <a:endParaRPr lang="en-US" sz="2400" b="1" dirty="0"/>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pPr>
            <a:lnSpc>
              <a:spcPct val="100000"/>
            </a:lnSpc>
            <a:spcAft>
              <a:spcPts val="0"/>
            </a:spcAft>
          </a:pPr>
          <a:r>
            <a:rPr lang="en-US" sz="2000" smtClean="0"/>
            <a:t>Counsel participation of methadone program, introduce qualified and friendly treatment centers</a:t>
          </a:r>
          <a:endParaRPr lang="en-US" sz="2000" dirty="0"/>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6310E14F-FB0C-4A51-AFE7-CD6145E9BC69}">
      <dgm:prSet phldrT="[Text]" custT="1"/>
      <dgm:spPr>
        <a:solidFill>
          <a:schemeClr val="bg1">
            <a:lumMod val="65000"/>
            <a:alpha val="90000"/>
          </a:schemeClr>
        </a:solidFill>
      </dgm:spPr>
      <dgm:t>
        <a:bodyPr/>
        <a:lstStyle/>
        <a:p>
          <a:pPr>
            <a:lnSpc>
              <a:spcPct val="100000"/>
            </a:lnSpc>
            <a:spcAft>
              <a:spcPts val="0"/>
            </a:spcAft>
          </a:pPr>
          <a:r>
            <a:rPr lang="en-US" sz="2000" smtClean="0"/>
            <a:t>Paying Methadone treatment fee every month</a:t>
          </a:r>
          <a:endParaRPr lang="en-US" sz="2000" dirty="0"/>
        </a:p>
      </dgm:t>
    </dgm:pt>
    <dgm:pt modelId="{DB7139FE-1D23-4E13-BCBC-D97782DE31FB}" type="parTrans" cxnId="{1CF05F25-41F2-4125-A98A-A9350AE3D337}">
      <dgm:prSet/>
      <dgm:spPr/>
      <dgm:t>
        <a:bodyPr/>
        <a:lstStyle/>
        <a:p>
          <a:endParaRPr lang="en-US"/>
        </a:p>
      </dgm:t>
    </dgm:pt>
    <dgm:pt modelId="{A22C39B0-787E-42FA-8ED2-FDF7AE9804C9}" type="sibTrans" cxnId="{1CF05F25-41F2-4125-A98A-A9350AE3D337}">
      <dgm:prSet/>
      <dgm:spPr/>
      <dgm:t>
        <a:bodyPr/>
        <a:lstStyle/>
        <a:p>
          <a:endParaRPr lang="en-US"/>
        </a:p>
      </dgm:t>
    </dgm:pt>
    <dgm:pt modelId="{8DF0CD1C-E897-408F-A5CB-401A623BB7A7}">
      <dgm:prSet phldrT="[Text]" custT="1"/>
      <dgm:spPr>
        <a:solidFill>
          <a:schemeClr val="bg1">
            <a:lumMod val="65000"/>
            <a:alpha val="90000"/>
          </a:schemeClr>
        </a:solidFill>
      </dgm:spPr>
      <dgm:t>
        <a:bodyPr/>
        <a:lstStyle/>
        <a:p>
          <a:pPr>
            <a:lnSpc>
              <a:spcPct val="100000"/>
            </a:lnSpc>
            <a:spcAft>
              <a:spcPts val="0"/>
            </a:spcAft>
          </a:pPr>
          <a:r>
            <a:rPr lang="en-US" sz="2000" smtClean="0"/>
            <a:t>Make daily fundings from customers</a:t>
          </a:r>
          <a:endParaRPr lang="en-US" sz="2000" dirty="0"/>
        </a:p>
      </dgm:t>
    </dgm:pt>
    <dgm:pt modelId="{B1C3E8DF-5E79-4558-B2AA-4D5C2D09B096}" type="parTrans" cxnId="{181E7871-09F7-4221-826A-6FDA8257AD66}">
      <dgm:prSet/>
      <dgm:spPr/>
      <dgm:t>
        <a:bodyPr/>
        <a:lstStyle/>
        <a:p>
          <a:endParaRPr lang="en-US"/>
        </a:p>
      </dgm:t>
    </dgm:pt>
    <dgm:pt modelId="{24600EC1-51DC-4728-80B9-717BD687F57F}" type="sibTrans" cxnId="{181E7871-09F7-4221-826A-6FDA8257AD66}">
      <dgm:prSet/>
      <dgm:spPr/>
      <dgm:t>
        <a:bodyPr/>
        <a:lstStyle/>
        <a:p>
          <a:endParaRPr lang="en-US"/>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en-US"/>
        </a:p>
      </dgm:t>
    </dgm:pt>
    <dgm:pt modelId="{C26D5D63-0B23-476E-B1A4-A702766C4466}" type="pres">
      <dgm:prSet presAssocID="{0FDC6E45-B662-49DE-905D-4225977F7722}" presName="vertFlow" presStyleCnt="0"/>
      <dgm:spPr/>
      <dgm:t>
        <a:bodyPr/>
        <a:lstStyle/>
        <a:p>
          <a:endParaRPr lang="en-US"/>
        </a:p>
      </dgm:t>
    </dgm:pt>
    <dgm:pt modelId="{996FCF4B-3D98-4FD3-A7EF-8C7B2BDC45BE}" type="pres">
      <dgm:prSet presAssocID="{0FDC6E45-B662-49DE-905D-4225977F7722}" presName="header" presStyleLbl="node1" presStyleIdx="0" presStyleCnt="2"/>
      <dgm:spPr/>
      <dgm:t>
        <a:bodyPr/>
        <a:lstStyle/>
        <a:p>
          <a:endParaRPr lang="en-US"/>
        </a:p>
      </dgm:t>
    </dgm:pt>
    <dgm:pt modelId="{326369A2-49B6-4515-B44F-78BCADEF9729}" type="pres">
      <dgm:prSet presAssocID="{E126152E-42D0-41E1-8224-0D664AFC8F1A}" presName="parTrans" presStyleLbl="sibTrans2D1" presStyleIdx="0" presStyleCnt="4"/>
      <dgm:spPr/>
      <dgm:t>
        <a:bodyPr/>
        <a:lstStyle/>
        <a:p>
          <a:endParaRPr lang="en-US"/>
        </a:p>
      </dgm:t>
    </dgm:pt>
    <dgm:pt modelId="{57C052CC-52E0-4422-B232-59B39850CB2C}" type="pres">
      <dgm:prSet presAssocID="{DCA31605-6408-48D0-9714-2CA5FFBDF797}" presName="child" presStyleLbl="alignAccFollowNode1" presStyleIdx="0" presStyleCnt="4" custScaleY="129801">
        <dgm:presLayoutVars>
          <dgm:chMax val="0"/>
          <dgm:bulletEnabled val="1"/>
        </dgm:presLayoutVars>
      </dgm:prSet>
      <dgm:spPr/>
      <dgm:t>
        <a:bodyPr/>
        <a:lstStyle/>
        <a:p>
          <a:endParaRPr lang="en-US"/>
        </a:p>
      </dgm:t>
    </dgm:pt>
    <dgm:pt modelId="{E835C0CB-918B-4A4D-96C5-FE1A31D3F402}" type="pres">
      <dgm:prSet presAssocID="{5618D910-9163-40E8-AA98-4267139719CF}" presName="sibTrans" presStyleLbl="sibTrans2D1" presStyleIdx="1" presStyleCnt="4"/>
      <dgm:spPr/>
      <dgm:t>
        <a:bodyPr/>
        <a:lstStyle/>
        <a:p>
          <a:endParaRPr lang="en-US"/>
        </a:p>
      </dgm:t>
    </dgm:pt>
    <dgm:pt modelId="{337B2FD1-B98E-4BAB-BCDA-B871B537ABFD}" type="pres">
      <dgm:prSet presAssocID="{6310E14F-FB0C-4A51-AFE7-CD6145E9BC69}" presName="child" presStyleLbl="alignAccFollowNode1" presStyleIdx="1" presStyleCnt="4" custLinFactNeighborX="-2249" custLinFactNeighborY="97793">
        <dgm:presLayoutVars>
          <dgm:chMax val="0"/>
          <dgm:bulletEnabled val="1"/>
        </dgm:presLayoutVars>
      </dgm:prSet>
      <dgm:spPr/>
      <dgm:t>
        <a:bodyPr/>
        <a:lstStyle/>
        <a:p>
          <a:endParaRPr lang="en-US"/>
        </a:p>
      </dgm:t>
    </dgm:pt>
    <dgm:pt modelId="{143CC1BD-EA1F-41CA-A39D-4152E2E6C75B}" type="pres">
      <dgm:prSet presAssocID="{0FDC6E45-B662-49DE-905D-4225977F7722}" presName="hSp" presStyleCnt="0"/>
      <dgm:spPr/>
      <dgm:t>
        <a:bodyPr/>
        <a:lstStyle/>
        <a:p>
          <a:endParaRPr lang="en-US"/>
        </a:p>
      </dgm:t>
    </dgm:pt>
    <dgm:pt modelId="{E53E8C91-CB2C-41A8-B977-80288622427D}" type="pres">
      <dgm:prSet presAssocID="{5208FDBB-9C6A-42E4-ADEC-1F14C83E20FC}" presName="vertFlow" presStyleCnt="0"/>
      <dgm:spPr/>
      <dgm:t>
        <a:bodyPr/>
        <a:lstStyle/>
        <a:p>
          <a:endParaRPr lang="en-US"/>
        </a:p>
      </dgm:t>
    </dgm:pt>
    <dgm:pt modelId="{67D6074C-7EEF-414B-8CD2-C286FA745928}" type="pres">
      <dgm:prSet presAssocID="{5208FDBB-9C6A-42E4-ADEC-1F14C83E20FC}" presName="header" presStyleLbl="node1" presStyleIdx="1" presStyleCnt="2"/>
      <dgm:spPr/>
      <dgm:t>
        <a:bodyPr/>
        <a:lstStyle/>
        <a:p>
          <a:endParaRPr lang="en-US"/>
        </a:p>
      </dgm:t>
    </dgm:pt>
    <dgm:pt modelId="{CF2A1B46-8869-46D3-B342-4E1D9744FEA4}" type="pres">
      <dgm:prSet presAssocID="{8AAE01ED-ACCC-4D51-8D58-B071D7B1FCD1}" presName="parTrans" presStyleLbl="sibTrans2D1" presStyleIdx="2" presStyleCnt="4"/>
      <dgm:spPr/>
      <dgm:t>
        <a:bodyPr/>
        <a:lstStyle/>
        <a:p>
          <a:endParaRPr lang="en-US"/>
        </a:p>
      </dgm:t>
    </dgm:pt>
    <dgm:pt modelId="{7699BA6E-645F-4120-9664-9599DCDD3DAD}" type="pres">
      <dgm:prSet presAssocID="{6C79954B-7594-4C17-B3B4-E82399765128}" presName="child" presStyleLbl="alignAccFollowNode1" presStyleIdx="2" presStyleCnt="4" custScaleY="164415">
        <dgm:presLayoutVars>
          <dgm:chMax val="0"/>
          <dgm:bulletEnabled val="1"/>
        </dgm:presLayoutVars>
      </dgm:prSet>
      <dgm:spPr/>
      <dgm:t>
        <a:bodyPr/>
        <a:lstStyle/>
        <a:p>
          <a:endParaRPr lang="en-US"/>
        </a:p>
      </dgm:t>
    </dgm:pt>
    <dgm:pt modelId="{979045AF-C174-41FC-8B8B-50DC966B5A1B}" type="pres">
      <dgm:prSet presAssocID="{A81E2460-8999-46DB-8672-C630F2A310BB}" presName="sibTrans" presStyleLbl="sibTrans2D1" presStyleIdx="3" presStyleCnt="4"/>
      <dgm:spPr/>
      <dgm:t>
        <a:bodyPr/>
        <a:lstStyle/>
        <a:p>
          <a:endParaRPr lang="en-US"/>
        </a:p>
      </dgm:t>
    </dgm:pt>
    <dgm:pt modelId="{5CE4F62D-3AC1-4F3C-9884-432FE90BD1A4}" type="pres">
      <dgm:prSet presAssocID="{8DF0CD1C-E897-408F-A5CB-401A623BB7A7}" presName="child" presStyleLbl="alignAccFollowNode1" presStyleIdx="3" presStyleCnt="4" custLinFactNeighborX="520" custLinFactNeighborY="18584">
        <dgm:presLayoutVars>
          <dgm:chMax val="0"/>
          <dgm:bulletEnabled val="1"/>
        </dgm:presLayoutVars>
      </dgm:prSet>
      <dgm:spPr/>
      <dgm:t>
        <a:bodyPr/>
        <a:lstStyle/>
        <a:p>
          <a:endParaRPr lang="en-US"/>
        </a:p>
      </dgm:t>
    </dgm:pt>
  </dgm:ptLst>
  <dgm:cxnLst>
    <dgm:cxn modelId="{B2890112-8B64-451F-A80D-65AA764FF2EB}" type="presOf" srcId="{5618D910-9163-40E8-AA98-4267139719CF}" destId="{E835C0CB-918B-4A4D-96C5-FE1A31D3F402}" srcOrd="0" destOrd="0" presId="urn:microsoft.com/office/officeart/2005/8/layout/lProcess1"/>
    <dgm:cxn modelId="{B6D58D48-33F3-416D-89F8-3BFBD1E799D6}" type="presOf" srcId="{8DF0CD1C-E897-408F-A5CB-401A623BB7A7}" destId="{5CE4F62D-3AC1-4F3C-9884-432FE90BD1A4}" srcOrd="0" destOrd="0" presId="urn:microsoft.com/office/officeart/2005/8/layout/lProcess1"/>
    <dgm:cxn modelId="{E6AE1B29-A969-4EF1-8680-D874ABD0C232}" srcId="{5208FDBB-9C6A-42E4-ADEC-1F14C83E20FC}" destId="{6C79954B-7594-4C17-B3B4-E82399765128}" srcOrd="0" destOrd="0" parTransId="{8AAE01ED-ACCC-4D51-8D58-B071D7B1FCD1}" sibTransId="{A81E2460-8999-46DB-8672-C630F2A310BB}"/>
    <dgm:cxn modelId="{724FF99A-5BAA-4C6F-87EF-9358D380E0D7}" type="presOf" srcId="{5208FDBB-9C6A-42E4-ADEC-1F14C83E20FC}" destId="{67D6074C-7EEF-414B-8CD2-C286FA745928}" srcOrd="0" destOrd="0" presId="urn:microsoft.com/office/officeart/2005/8/layout/lProcess1"/>
    <dgm:cxn modelId="{112F0636-284E-46D8-8B4D-D3111B26DD53}" type="presOf" srcId="{6C79954B-7594-4C17-B3B4-E82399765128}" destId="{7699BA6E-645F-4120-9664-9599DCDD3DAD}" srcOrd="0" destOrd="0" presId="urn:microsoft.com/office/officeart/2005/8/layout/lProcess1"/>
    <dgm:cxn modelId="{10AF3032-1219-4A56-832C-AF43FFD2C1FD}" type="presOf" srcId="{DCA31605-6408-48D0-9714-2CA5FFBDF797}" destId="{57C052CC-52E0-4422-B232-59B39850CB2C}" srcOrd="0" destOrd="0" presId="urn:microsoft.com/office/officeart/2005/8/layout/lProcess1"/>
    <dgm:cxn modelId="{FA75A268-C06C-4FEB-AE05-EF52DA432CCF}" type="presOf" srcId="{8AAE01ED-ACCC-4D51-8D58-B071D7B1FCD1}" destId="{CF2A1B46-8869-46D3-B342-4E1D9744FEA4}"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181E7871-09F7-4221-826A-6FDA8257AD66}" srcId="{5208FDBB-9C6A-42E4-ADEC-1F14C83E20FC}" destId="{8DF0CD1C-E897-408F-A5CB-401A623BB7A7}" srcOrd="1" destOrd="0" parTransId="{B1C3E8DF-5E79-4558-B2AA-4D5C2D09B096}" sibTransId="{24600EC1-51DC-4728-80B9-717BD687F57F}"/>
    <dgm:cxn modelId="{D77D335F-40B1-4792-91FD-A5583EF70473}" type="presOf" srcId="{0FDC6E45-B662-49DE-905D-4225977F7722}" destId="{996FCF4B-3D98-4FD3-A7EF-8C7B2BDC45BE}" srcOrd="0" destOrd="0" presId="urn:microsoft.com/office/officeart/2005/8/layout/lProcess1"/>
    <dgm:cxn modelId="{1CF05F25-41F2-4125-A98A-A9350AE3D337}" srcId="{0FDC6E45-B662-49DE-905D-4225977F7722}" destId="{6310E14F-FB0C-4A51-AFE7-CD6145E9BC69}" srcOrd="1" destOrd="0" parTransId="{DB7139FE-1D23-4E13-BCBC-D97782DE31FB}" sibTransId="{A22C39B0-787E-42FA-8ED2-FDF7AE9804C9}"/>
    <dgm:cxn modelId="{CE46FE5F-A673-4178-8096-CE24D58711DE}" type="presOf" srcId="{6310E14F-FB0C-4A51-AFE7-CD6145E9BC69}" destId="{337B2FD1-B98E-4BAB-BCDA-B871B537ABFD}" srcOrd="0" destOrd="0" presId="urn:microsoft.com/office/officeart/2005/8/layout/lProcess1"/>
    <dgm:cxn modelId="{2F4450D0-24A9-49FE-991C-AFAD6DEF7312}" type="presOf" srcId="{E126152E-42D0-41E1-8224-0D664AFC8F1A}" destId="{326369A2-49B6-4515-B44F-78BCADEF9729}" srcOrd="0" destOrd="0" presId="urn:microsoft.com/office/officeart/2005/8/layout/lProcess1"/>
    <dgm:cxn modelId="{AF4B0ACC-3FE8-4B62-BE7B-6A5D09F7A375}" type="presOf" srcId="{57982E55-D6B6-4A54-B127-BE00195714CC}" destId="{2CB36EEF-8228-4B2E-AA0E-F7ACB25CB2D2}" srcOrd="0" destOrd="0" presId="urn:microsoft.com/office/officeart/2005/8/layout/lProcess1"/>
    <dgm:cxn modelId="{7846D5C0-EC6F-4B5A-BDB6-93D96657C2B9}" type="presOf" srcId="{A81E2460-8999-46DB-8672-C630F2A310BB}" destId="{979045AF-C174-41FC-8B8B-50DC966B5A1B}" srcOrd="0" destOrd="0" presId="urn:microsoft.com/office/officeart/2005/8/layout/lProcess1"/>
    <dgm:cxn modelId="{2A5F67C2-B404-4217-A3EB-DBE649D64312}" srcId="{57982E55-D6B6-4A54-B127-BE00195714CC}" destId="{0FDC6E45-B662-49DE-905D-4225977F7722}" srcOrd="0" destOrd="0" parTransId="{7EA23DD3-FB84-4877-9816-7699C2D429E9}" sibTransId="{F981E38F-E90B-48BB-99DE-9D7A077748B3}"/>
    <dgm:cxn modelId="{1613C2B7-B1F7-4763-BEBB-3CA8D5621019}" srcId="{57982E55-D6B6-4A54-B127-BE00195714CC}" destId="{5208FDBB-9C6A-42E4-ADEC-1F14C83E20FC}" srcOrd="1" destOrd="0" parTransId="{D1A549C4-713E-450C-B3B8-2DD2E96632D4}" sibTransId="{5DA72496-3311-4B2A-8C57-D0B377CC0EAC}"/>
    <dgm:cxn modelId="{D93C6044-F8A8-4689-8E11-D81B6FE0BCAA}" type="presParOf" srcId="{2CB36EEF-8228-4B2E-AA0E-F7ACB25CB2D2}" destId="{C26D5D63-0B23-476E-B1A4-A702766C4466}" srcOrd="0" destOrd="0" presId="urn:microsoft.com/office/officeart/2005/8/layout/lProcess1"/>
    <dgm:cxn modelId="{87B95886-B02E-47A7-9C9C-7DAABCB2D3BC}" type="presParOf" srcId="{C26D5D63-0B23-476E-B1A4-A702766C4466}" destId="{996FCF4B-3D98-4FD3-A7EF-8C7B2BDC45BE}" srcOrd="0" destOrd="0" presId="urn:microsoft.com/office/officeart/2005/8/layout/lProcess1"/>
    <dgm:cxn modelId="{08A3F529-B61E-4298-8573-D67CC51224B3}" type="presParOf" srcId="{C26D5D63-0B23-476E-B1A4-A702766C4466}" destId="{326369A2-49B6-4515-B44F-78BCADEF9729}" srcOrd="1" destOrd="0" presId="urn:microsoft.com/office/officeart/2005/8/layout/lProcess1"/>
    <dgm:cxn modelId="{E0EF7393-9CC4-4069-84BD-2BD8B92A1D69}" type="presParOf" srcId="{C26D5D63-0B23-476E-B1A4-A702766C4466}" destId="{57C052CC-52E0-4422-B232-59B39850CB2C}" srcOrd="2" destOrd="0" presId="urn:microsoft.com/office/officeart/2005/8/layout/lProcess1"/>
    <dgm:cxn modelId="{2665FF0E-3BA8-4207-BE03-14EF7A1DB963}" type="presParOf" srcId="{C26D5D63-0B23-476E-B1A4-A702766C4466}" destId="{E835C0CB-918B-4A4D-96C5-FE1A31D3F402}" srcOrd="3" destOrd="0" presId="urn:microsoft.com/office/officeart/2005/8/layout/lProcess1"/>
    <dgm:cxn modelId="{28FDC8B3-2FE5-4F7B-967C-27B7E63854A4}" type="presParOf" srcId="{C26D5D63-0B23-476E-B1A4-A702766C4466}" destId="{337B2FD1-B98E-4BAB-BCDA-B871B537ABFD}" srcOrd="4" destOrd="0" presId="urn:microsoft.com/office/officeart/2005/8/layout/lProcess1"/>
    <dgm:cxn modelId="{466939CD-CDB6-4860-8949-C5EDF187CCBE}" type="presParOf" srcId="{2CB36EEF-8228-4B2E-AA0E-F7ACB25CB2D2}" destId="{143CC1BD-EA1F-41CA-A39D-4152E2E6C75B}" srcOrd="1" destOrd="0" presId="urn:microsoft.com/office/officeart/2005/8/layout/lProcess1"/>
    <dgm:cxn modelId="{96E05E44-7A01-4BC7-94BF-D440E30CA23F}" type="presParOf" srcId="{2CB36EEF-8228-4B2E-AA0E-F7ACB25CB2D2}" destId="{E53E8C91-CB2C-41A8-B977-80288622427D}" srcOrd="2" destOrd="0" presId="urn:microsoft.com/office/officeart/2005/8/layout/lProcess1"/>
    <dgm:cxn modelId="{5A8B3EDB-21EB-47C0-908A-21F1FBE6AEAC}" type="presParOf" srcId="{E53E8C91-CB2C-41A8-B977-80288622427D}" destId="{67D6074C-7EEF-414B-8CD2-C286FA745928}" srcOrd="0" destOrd="0" presId="urn:microsoft.com/office/officeart/2005/8/layout/lProcess1"/>
    <dgm:cxn modelId="{D0337702-914C-4C3E-8D38-56FB7B004E3D}" type="presParOf" srcId="{E53E8C91-CB2C-41A8-B977-80288622427D}" destId="{CF2A1B46-8869-46D3-B342-4E1D9744FEA4}" srcOrd="1" destOrd="0" presId="urn:microsoft.com/office/officeart/2005/8/layout/lProcess1"/>
    <dgm:cxn modelId="{D6442573-409D-44DF-93D5-C960C288C4E9}" type="presParOf" srcId="{E53E8C91-CB2C-41A8-B977-80288622427D}" destId="{7699BA6E-645F-4120-9664-9599DCDD3DAD}" srcOrd="2" destOrd="0" presId="urn:microsoft.com/office/officeart/2005/8/layout/lProcess1"/>
    <dgm:cxn modelId="{19EE8521-42B0-4664-BC91-DB7144FACFC7}" type="presParOf" srcId="{E53E8C91-CB2C-41A8-B977-80288622427D}" destId="{979045AF-C174-41FC-8B8B-50DC966B5A1B}" srcOrd="3" destOrd="0" presId="urn:microsoft.com/office/officeart/2005/8/layout/lProcess1"/>
    <dgm:cxn modelId="{D420EB27-50DD-422B-BDF4-169360A9F096}" type="presParOf" srcId="{E53E8C91-CB2C-41A8-B977-80288622427D}" destId="{5CE4F62D-3AC1-4F3C-9884-432FE90BD1A4}" srcOrd="4"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2_2" csCatId="accent2" phldr="1"/>
      <dgm:spPr/>
      <dgm:t>
        <a:bodyPr/>
        <a:lstStyle/>
        <a:p>
          <a:endParaRPr lang="en-US"/>
        </a:p>
      </dgm:t>
    </dgm:pt>
    <dgm:pt modelId="{0FDC6E45-B662-49DE-905D-4225977F7722}">
      <dgm:prSet phldrT="[Text]" custT="1"/>
      <dgm:spPr>
        <a:solidFill>
          <a:schemeClr val="tx2"/>
        </a:solidFill>
      </dgm:spPr>
      <dgm:t>
        <a:bodyPr/>
        <a:lstStyle/>
        <a:p>
          <a:r>
            <a:rPr lang="en-US" sz="2400" b="1" smtClean="0"/>
            <a:t>BARRIERS</a:t>
          </a:r>
          <a:endParaRPr lang="en-US" sz="2400" b="1" dirty="0"/>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r>
            <a:rPr lang="en-US" sz="2000" smtClean="0"/>
            <a:t>Some OPCs ask for the appropriate level of health centers</a:t>
          </a:r>
          <a:endParaRPr lang="en-US" sz="2000" dirty="0"/>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smtClean="0"/>
            <a:t>SUPPORT FROM CBO</a:t>
          </a:r>
          <a:endParaRPr lang="en-US" sz="2400" b="1" dirty="0"/>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r>
            <a:rPr lang="en-US" sz="2000" smtClean="0"/>
            <a:t>Support cumtomers for connecting “Friendly OPCs” of CBO</a:t>
          </a:r>
          <a:endParaRPr lang="en-US" sz="2000" dirty="0"/>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EF24BC1F-DE6A-41D2-A7C5-5EC8FB386F8D}">
      <dgm:prSet phldrT="[Text]" custT="1"/>
      <dgm:spPr>
        <a:solidFill>
          <a:schemeClr val="bg1">
            <a:lumMod val="65000"/>
            <a:alpha val="90000"/>
          </a:schemeClr>
        </a:solidFill>
      </dgm:spPr>
      <dgm:t>
        <a:bodyPr/>
        <a:lstStyle/>
        <a:p>
          <a:pPr algn="l"/>
          <a:r>
            <a:rPr lang="en-US" sz="2000" smtClean="0"/>
            <a:t>- High fees of lab pretests</a:t>
          </a:r>
          <a:endParaRPr lang="en-US" sz="2000" dirty="0" smtClean="0"/>
        </a:p>
        <a:p>
          <a:pPr algn="l"/>
          <a:r>
            <a:rPr lang="en-US" sz="2000" smtClean="0"/>
            <a:t>- No money for lab tests before taking medicine</a:t>
          </a:r>
          <a:endParaRPr lang="en-US" sz="2000" dirty="0"/>
        </a:p>
      </dgm:t>
    </dgm:pt>
    <dgm:pt modelId="{D7AC4155-BD3F-4F36-B7A9-3236A9A3A54F}" type="parTrans" cxnId="{D55B2611-707B-4BC9-9D8E-5C2C733A84DA}">
      <dgm:prSet/>
      <dgm:spPr/>
      <dgm:t>
        <a:bodyPr/>
        <a:lstStyle/>
        <a:p>
          <a:endParaRPr lang="en-US"/>
        </a:p>
      </dgm:t>
    </dgm:pt>
    <dgm:pt modelId="{06B50064-A97C-4307-ACEA-50F617C27A78}" type="sibTrans" cxnId="{D55B2611-707B-4BC9-9D8E-5C2C733A84DA}">
      <dgm:prSet/>
      <dgm:spPr/>
      <dgm:t>
        <a:bodyPr/>
        <a:lstStyle/>
        <a:p>
          <a:endParaRPr lang="en-US"/>
        </a:p>
      </dgm:t>
    </dgm:pt>
    <dgm:pt modelId="{430EAA2A-AB94-44E6-B6FD-1971A7457BD5}">
      <dgm:prSet phldrT="[Text]" custT="1"/>
      <dgm:spPr>
        <a:solidFill>
          <a:schemeClr val="bg1">
            <a:lumMod val="65000"/>
            <a:alpha val="90000"/>
          </a:schemeClr>
        </a:solidFill>
      </dgm:spPr>
      <dgm:t>
        <a:bodyPr/>
        <a:lstStyle/>
        <a:p>
          <a:pPr algn="l"/>
          <a:r>
            <a:rPr lang="en-US" sz="2000" smtClean="0"/>
            <a:t>- Search for OPCs providing free services and help customers to join treatment</a:t>
          </a:r>
          <a:endParaRPr lang="en-US" sz="2000" dirty="0" smtClean="0"/>
        </a:p>
        <a:p>
          <a:pPr algn="l"/>
          <a:r>
            <a:rPr lang="en-US" sz="2000" smtClean="0"/>
            <a:t>- Getting funds to support customers is really difficult.</a:t>
          </a:r>
          <a:endParaRPr lang="en-US" sz="2000" dirty="0"/>
        </a:p>
      </dgm:t>
    </dgm:pt>
    <dgm:pt modelId="{11D914F3-9D76-493B-BF12-94B1E762EEDA}" type="parTrans" cxnId="{72C63D54-377E-41D8-B48D-9EA4ED6EC5DD}">
      <dgm:prSet/>
      <dgm:spPr/>
      <dgm:t>
        <a:bodyPr/>
        <a:lstStyle/>
        <a:p>
          <a:endParaRPr lang="en-US"/>
        </a:p>
      </dgm:t>
    </dgm:pt>
    <dgm:pt modelId="{3DE62454-7D2B-45C4-8065-9E5FFA2BC9C3}" type="sibTrans" cxnId="{72C63D54-377E-41D8-B48D-9EA4ED6EC5DD}">
      <dgm:prSet/>
      <dgm:spPr/>
      <dgm:t>
        <a:bodyPr/>
        <a:lstStyle/>
        <a:p>
          <a:endParaRPr lang="en-US"/>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en-US"/>
        </a:p>
      </dgm:t>
    </dgm:pt>
    <dgm:pt modelId="{C26D5D63-0B23-476E-B1A4-A702766C4466}" type="pres">
      <dgm:prSet presAssocID="{0FDC6E45-B662-49DE-905D-4225977F7722}" presName="vertFlow" presStyleCnt="0"/>
      <dgm:spPr/>
      <dgm:t>
        <a:bodyPr/>
        <a:lstStyle/>
        <a:p>
          <a:endParaRPr lang="en-US"/>
        </a:p>
      </dgm:t>
    </dgm:pt>
    <dgm:pt modelId="{996FCF4B-3D98-4FD3-A7EF-8C7B2BDC45BE}" type="pres">
      <dgm:prSet presAssocID="{0FDC6E45-B662-49DE-905D-4225977F7722}" presName="header" presStyleLbl="node1" presStyleIdx="0" presStyleCnt="2"/>
      <dgm:spPr/>
      <dgm:t>
        <a:bodyPr/>
        <a:lstStyle/>
        <a:p>
          <a:endParaRPr lang="en-US"/>
        </a:p>
      </dgm:t>
    </dgm:pt>
    <dgm:pt modelId="{326369A2-49B6-4515-B44F-78BCADEF9729}" type="pres">
      <dgm:prSet presAssocID="{E126152E-42D0-41E1-8224-0D664AFC8F1A}" presName="parTrans" presStyleLbl="sibTrans2D1" presStyleIdx="0" presStyleCnt="4"/>
      <dgm:spPr/>
      <dgm:t>
        <a:bodyPr/>
        <a:lstStyle/>
        <a:p>
          <a:endParaRPr lang="en-US"/>
        </a:p>
      </dgm:t>
    </dgm:pt>
    <dgm:pt modelId="{57C052CC-52E0-4422-B232-59B39850CB2C}" type="pres">
      <dgm:prSet presAssocID="{DCA31605-6408-48D0-9714-2CA5FFBDF797}" presName="child" presStyleLbl="alignAccFollowNode1" presStyleIdx="0" presStyleCnt="4" custScaleY="129563">
        <dgm:presLayoutVars>
          <dgm:chMax val="0"/>
          <dgm:bulletEnabled val="1"/>
        </dgm:presLayoutVars>
      </dgm:prSet>
      <dgm:spPr/>
      <dgm:t>
        <a:bodyPr/>
        <a:lstStyle/>
        <a:p>
          <a:endParaRPr lang="en-US"/>
        </a:p>
      </dgm:t>
    </dgm:pt>
    <dgm:pt modelId="{E835C0CB-918B-4A4D-96C5-FE1A31D3F402}" type="pres">
      <dgm:prSet presAssocID="{5618D910-9163-40E8-AA98-4267139719CF}" presName="sibTrans" presStyleLbl="sibTrans2D1" presStyleIdx="1" presStyleCnt="4"/>
      <dgm:spPr/>
      <dgm:t>
        <a:bodyPr/>
        <a:lstStyle/>
        <a:p>
          <a:endParaRPr lang="en-US"/>
        </a:p>
      </dgm:t>
    </dgm:pt>
    <dgm:pt modelId="{077CFDE4-3A15-4BEB-8AF2-20FDA8161B7E}" type="pres">
      <dgm:prSet presAssocID="{EF24BC1F-DE6A-41D2-A7C5-5EC8FB386F8D}" presName="child" presStyleLbl="alignAccFollowNode1" presStyleIdx="1" presStyleCnt="4" custScaleY="245149">
        <dgm:presLayoutVars>
          <dgm:chMax val="0"/>
          <dgm:bulletEnabled val="1"/>
        </dgm:presLayoutVars>
      </dgm:prSet>
      <dgm:spPr/>
      <dgm:t>
        <a:bodyPr/>
        <a:lstStyle/>
        <a:p>
          <a:endParaRPr lang="en-US"/>
        </a:p>
      </dgm:t>
    </dgm:pt>
    <dgm:pt modelId="{143CC1BD-EA1F-41CA-A39D-4152E2E6C75B}" type="pres">
      <dgm:prSet presAssocID="{0FDC6E45-B662-49DE-905D-4225977F7722}" presName="hSp" presStyleCnt="0"/>
      <dgm:spPr/>
      <dgm:t>
        <a:bodyPr/>
        <a:lstStyle/>
        <a:p>
          <a:endParaRPr lang="en-US"/>
        </a:p>
      </dgm:t>
    </dgm:pt>
    <dgm:pt modelId="{E53E8C91-CB2C-41A8-B977-80288622427D}" type="pres">
      <dgm:prSet presAssocID="{5208FDBB-9C6A-42E4-ADEC-1F14C83E20FC}" presName="vertFlow" presStyleCnt="0"/>
      <dgm:spPr/>
      <dgm:t>
        <a:bodyPr/>
        <a:lstStyle/>
        <a:p>
          <a:endParaRPr lang="en-US"/>
        </a:p>
      </dgm:t>
    </dgm:pt>
    <dgm:pt modelId="{67D6074C-7EEF-414B-8CD2-C286FA745928}" type="pres">
      <dgm:prSet presAssocID="{5208FDBB-9C6A-42E4-ADEC-1F14C83E20FC}" presName="header" presStyleLbl="node1" presStyleIdx="1" presStyleCnt="2" custScaleX="139779"/>
      <dgm:spPr/>
      <dgm:t>
        <a:bodyPr/>
        <a:lstStyle/>
        <a:p>
          <a:endParaRPr lang="en-US"/>
        </a:p>
      </dgm:t>
    </dgm:pt>
    <dgm:pt modelId="{CF2A1B46-8869-46D3-B342-4E1D9744FEA4}" type="pres">
      <dgm:prSet presAssocID="{8AAE01ED-ACCC-4D51-8D58-B071D7B1FCD1}" presName="parTrans" presStyleLbl="sibTrans2D1" presStyleIdx="2" presStyleCnt="4"/>
      <dgm:spPr/>
      <dgm:t>
        <a:bodyPr/>
        <a:lstStyle/>
        <a:p>
          <a:endParaRPr lang="en-US"/>
        </a:p>
      </dgm:t>
    </dgm:pt>
    <dgm:pt modelId="{7699BA6E-645F-4120-9664-9599DCDD3DAD}" type="pres">
      <dgm:prSet presAssocID="{6C79954B-7594-4C17-B3B4-E82399765128}" presName="child" presStyleLbl="alignAccFollowNode1" presStyleIdx="2" presStyleCnt="4" custScaleX="139779" custScaleY="131659">
        <dgm:presLayoutVars>
          <dgm:chMax val="0"/>
          <dgm:bulletEnabled val="1"/>
        </dgm:presLayoutVars>
      </dgm:prSet>
      <dgm:spPr/>
      <dgm:t>
        <a:bodyPr/>
        <a:lstStyle/>
        <a:p>
          <a:endParaRPr lang="en-US"/>
        </a:p>
      </dgm:t>
    </dgm:pt>
    <dgm:pt modelId="{979045AF-C174-41FC-8B8B-50DC966B5A1B}" type="pres">
      <dgm:prSet presAssocID="{A81E2460-8999-46DB-8672-C630F2A310BB}" presName="sibTrans" presStyleLbl="sibTrans2D1" presStyleIdx="3" presStyleCnt="4"/>
      <dgm:spPr/>
      <dgm:t>
        <a:bodyPr/>
        <a:lstStyle/>
        <a:p>
          <a:endParaRPr lang="en-US"/>
        </a:p>
      </dgm:t>
    </dgm:pt>
    <dgm:pt modelId="{26FFCB10-AD39-4797-901E-DB9239FF4912}" type="pres">
      <dgm:prSet presAssocID="{430EAA2A-AB94-44E6-B6FD-1971A7457BD5}" presName="child" presStyleLbl="alignAccFollowNode1" presStyleIdx="3" presStyleCnt="4" custScaleX="139779" custScaleY="245149">
        <dgm:presLayoutVars>
          <dgm:chMax val="0"/>
          <dgm:bulletEnabled val="1"/>
        </dgm:presLayoutVars>
      </dgm:prSet>
      <dgm:spPr/>
      <dgm:t>
        <a:bodyPr/>
        <a:lstStyle/>
        <a:p>
          <a:endParaRPr lang="en-US"/>
        </a:p>
      </dgm:t>
    </dgm:pt>
  </dgm:ptLst>
  <dgm:cxnLst>
    <dgm:cxn modelId="{ADF46172-8D4D-4F83-A106-BEC97CFAFFBF}" type="presOf" srcId="{0FDC6E45-B662-49DE-905D-4225977F7722}" destId="{996FCF4B-3D98-4FD3-A7EF-8C7B2BDC45BE}"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D55B2611-707B-4BC9-9D8E-5C2C733A84DA}" srcId="{0FDC6E45-B662-49DE-905D-4225977F7722}" destId="{EF24BC1F-DE6A-41D2-A7C5-5EC8FB386F8D}" srcOrd="1" destOrd="0" parTransId="{D7AC4155-BD3F-4F36-B7A9-3236A9A3A54F}" sibTransId="{06B50064-A97C-4307-ACEA-50F617C27A78}"/>
    <dgm:cxn modelId="{99F3A29E-BD0D-4A01-A590-979209A5FA02}" type="presOf" srcId="{430EAA2A-AB94-44E6-B6FD-1971A7457BD5}" destId="{26FFCB10-AD39-4797-901E-DB9239FF4912}" srcOrd="0" destOrd="0" presId="urn:microsoft.com/office/officeart/2005/8/layout/lProcess1"/>
    <dgm:cxn modelId="{06A22ABB-C855-4C46-BD97-E0A7AB87D962}" type="presOf" srcId="{E126152E-42D0-41E1-8224-0D664AFC8F1A}" destId="{326369A2-49B6-4515-B44F-78BCADEF9729}" srcOrd="0" destOrd="0" presId="urn:microsoft.com/office/officeart/2005/8/layout/lProcess1"/>
    <dgm:cxn modelId="{044178F0-A0CB-4F35-AA1D-3078A9E970D5}" type="presOf" srcId="{6C79954B-7594-4C17-B3B4-E82399765128}" destId="{7699BA6E-645F-4120-9664-9599DCDD3DAD}" srcOrd="0" destOrd="0" presId="urn:microsoft.com/office/officeart/2005/8/layout/lProcess1"/>
    <dgm:cxn modelId="{E86F54AA-7CDA-4034-BDDF-6B8A1416F94E}" type="presOf" srcId="{5208FDBB-9C6A-42E4-ADEC-1F14C83E20FC}" destId="{67D6074C-7EEF-414B-8CD2-C286FA745928}" srcOrd="0" destOrd="0" presId="urn:microsoft.com/office/officeart/2005/8/layout/lProcess1"/>
    <dgm:cxn modelId="{5A92CAF3-DF0E-4CB0-B862-C3202BABBFED}" type="presOf" srcId="{5618D910-9163-40E8-AA98-4267139719CF}" destId="{E835C0CB-918B-4A4D-96C5-FE1A31D3F402}" srcOrd="0" destOrd="0" presId="urn:microsoft.com/office/officeart/2005/8/layout/lProcess1"/>
    <dgm:cxn modelId="{9EB5B4F9-5616-4E50-9EA8-98C74505A8E6}" type="presOf" srcId="{DCA31605-6408-48D0-9714-2CA5FFBDF797}" destId="{57C052CC-52E0-4422-B232-59B39850CB2C}" srcOrd="0" destOrd="0" presId="urn:microsoft.com/office/officeart/2005/8/layout/lProcess1"/>
    <dgm:cxn modelId="{E6AE1B29-A969-4EF1-8680-D874ABD0C232}" srcId="{5208FDBB-9C6A-42E4-ADEC-1F14C83E20FC}" destId="{6C79954B-7594-4C17-B3B4-E82399765128}" srcOrd="0" destOrd="0" parTransId="{8AAE01ED-ACCC-4D51-8D58-B071D7B1FCD1}" sibTransId="{A81E2460-8999-46DB-8672-C630F2A310BB}"/>
    <dgm:cxn modelId="{2A5F67C2-B404-4217-A3EB-DBE649D64312}" srcId="{57982E55-D6B6-4A54-B127-BE00195714CC}" destId="{0FDC6E45-B662-49DE-905D-4225977F7722}" srcOrd="0" destOrd="0" parTransId="{7EA23DD3-FB84-4877-9816-7699C2D429E9}" sibTransId="{F981E38F-E90B-48BB-99DE-9D7A077748B3}"/>
    <dgm:cxn modelId="{380B0322-9CCF-49EA-823C-1870CBA8F471}" type="presOf" srcId="{EF24BC1F-DE6A-41D2-A7C5-5EC8FB386F8D}" destId="{077CFDE4-3A15-4BEB-8AF2-20FDA8161B7E}" srcOrd="0" destOrd="0" presId="urn:microsoft.com/office/officeart/2005/8/layout/lProcess1"/>
    <dgm:cxn modelId="{8FEFFB9F-FCA4-476E-AEE8-9A05936FBA63}" type="presOf" srcId="{8AAE01ED-ACCC-4D51-8D58-B071D7B1FCD1}" destId="{CF2A1B46-8869-46D3-B342-4E1D9744FEA4}" srcOrd="0" destOrd="0" presId="urn:microsoft.com/office/officeart/2005/8/layout/lProcess1"/>
    <dgm:cxn modelId="{94CF67F3-73AD-48F7-A197-413A1158CEBC}" type="presOf" srcId="{57982E55-D6B6-4A54-B127-BE00195714CC}" destId="{2CB36EEF-8228-4B2E-AA0E-F7ACB25CB2D2}" srcOrd="0" destOrd="0" presId="urn:microsoft.com/office/officeart/2005/8/layout/lProcess1"/>
    <dgm:cxn modelId="{72C63D54-377E-41D8-B48D-9EA4ED6EC5DD}" srcId="{5208FDBB-9C6A-42E4-ADEC-1F14C83E20FC}" destId="{430EAA2A-AB94-44E6-B6FD-1971A7457BD5}" srcOrd="1" destOrd="0" parTransId="{11D914F3-9D76-493B-BF12-94B1E762EEDA}" sibTransId="{3DE62454-7D2B-45C4-8065-9E5FFA2BC9C3}"/>
    <dgm:cxn modelId="{DB6E2DC0-EDBD-4585-B1CE-BF67ACBAABA3}" type="presOf" srcId="{A81E2460-8999-46DB-8672-C630F2A310BB}" destId="{979045AF-C174-41FC-8B8B-50DC966B5A1B}" srcOrd="0" destOrd="0" presId="urn:microsoft.com/office/officeart/2005/8/layout/lProcess1"/>
    <dgm:cxn modelId="{1613C2B7-B1F7-4763-BEBB-3CA8D5621019}" srcId="{57982E55-D6B6-4A54-B127-BE00195714CC}" destId="{5208FDBB-9C6A-42E4-ADEC-1F14C83E20FC}" srcOrd="1" destOrd="0" parTransId="{D1A549C4-713E-450C-B3B8-2DD2E96632D4}" sibTransId="{5DA72496-3311-4B2A-8C57-D0B377CC0EAC}"/>
    <dgm:cxn modelId="{B6005FC6-E2D7-476B-AD28-E51757B88B0E}" type="presParOf" srcId="{2CB36EEF-8228-4B2E-AA0E-F7ACB25CB2D2}" destId="{C26D5D63-0B23-476E-B1A4-A702766C4466}" srcOrd="0" destOrd="0" presId="urn:microsoft.com/office/officeart/2005/8/layout/lProcess1"/>
    <dgm:cxn modelId="{FCF7D88F-C0AC-412A-9460-FE752333D58F}" type="presParOf" srcId="{C26D5D63-0B23-476E-B1A4-A702766C4466}" destId="{996FCF4B-3D98-4FD3-A7EF-8C7B2BDC45BE}" srcOrd="0" destOrd="0" presId="urn:microsoft.com/office/officeart/2005/8/layout/lProcess1"/>
    <dgm:cxn modelId="{740CAA60-5D12-41D4-92B7-10F2AF72ACC7}" type="presParOf" srcId="{C26D5D63-0B23-476E-B1A4-A702766C4466}" destId="{326369A2-49B6-4515-B44F-78BCADEF9729}" srcOrd="1" destOrd="0" presId="urn:microsoft.com/office/officeart/2005/8/layout/lProcess1"/>
    <dgm:cxn modelId="{0A2A8F2B-D6A3-4E4E-AB37-BB39BE6AC781}" type="presParOf" srcId="{C26D5D63-0B23-476E-B1A4-A702766C4466}" destId="{57C052CC-52E0-4422-B232-59B39850CB2C}" srcOrd="2" destOrd="0" presId="urn:microsoft.com/office/officeart/2005/8/layout/lProcess1"/>
    <dgm:cxn modelId="{6255C1E5-323B-44CA-B676-D47553C7128D}" type="presParOf" srcId="{C26D5D63-0B23-476E-B1A4-A702766C4466}" destId="{E835C0CB-918B-4A4D-96C5-FE1A31D3F402}" srcOrd="3" destOrd="0" presId="urn:microsoft.com/office/officeart/2005/8/layout/lProcess1"/>
    <dgm:cxn modelId="{A80C8AFB-70C2-4EA2-B501-26FB20E41E9E}" type="presParOf" srcId="{C26D5D63-0B23-476E-B1A4-A702766C4466}" destId="{077CFDE4-3A15-4BEB-8AF2-20FDA8161B7E}" srcOrd="4" destOrd="0" presId="urn:microsoft.com/office/officeart/2005/8/layout/lProcess1"/>
    <dgm:cxn modelId="{A22E4591-9B25-4980-8CD1-C11B0EFD5108}" type="presParOf" srcId="{2CB36EEF-8228-4B2E-AA0E-F7ACB25CB2D2}" destId="{143CC1BD-EA1F-41CA-A39D-4152E2E6C75B}" srcOrd="1" destOrd="0" presId="urn:microsoft.com/office/officeart/2005/8/layout/lProcess1"/>
    <dgm:cxn modelId="{C24F4175-4E42-4AFA-B8CD-6B9F833ED31F}" type="presParOf" srcId="{2CB36EEF-8228-4B2E-AA0E-F7ACB25CB2D2}" destId="{E53E8C91-CB2C-41A8-B977-80288622427D}" srcOrd="2" destOrd="0" presId="urn:microsoft.com/office/officeart/2005/8/layout/lProcess1"/>
    <dgm:cxn modelId="{D62AF532-EF21-4BA2-B8BD-ECF5AD100041}" type="presParOf" srcId="{E53E8C91-CB2C-41A8-B977-80288622427D}" destId="{67D6074C-7EEF-414B-8CD2-C286FA745928}" srcOrd="0" destOrd="0" presId="urn:microsoft.com/office/officeart/2005/8/layout/lProcess1"/>
    <dgm:cxn modelId="{FAC27398-2369-4416-A66E-5AFBE9D4DEB8}" type="presParOf" srcId="{E53E8C91-CB2C-41A8-B977-80288622427D}" destId="{CF2A1B46-8869-46D3-B342-4E1D9744FEA4}" srcOrd="1" destOrd="0" presId="urn:microsoft.com/office/officeart/2005/8/layout/lProcess1"/>
    <dgm:cxn modelId="{754CF04F-ACA4-4E61-BB71-11EDFCE18D17}" type="presParOf" srcId="{E53E8C91-CB2C-41A8-B977-80288622427D}" destId="{7699BA6E-645F-4120-9664-9599DCDD3DAD}" srcOrd="2" destOrd="0" presId="urn:microsoft.com/office/officeart/2005/8/layout/lProcess1"/>
    <dgm:cxn modelId="{9FFF50B4-3023-4DF5-9A20-FF61639D77D8}" type="presParOf" srcId="{E53E8C91-CB2C-41A8-B977-80288622427D}" destId="{979045AF-C174-41FC-8B8B-50DC966B5A1B}" srcOrd="3" destOrd="0" presId="urn:microsoft.com/office/officeart/2005/8/layout/lProcess1"/>
    <dgm:cxn modelId="{6B8851BC-5B6F-44EE-A06B-FA56BAF27557}" type="presParOf" srcId="{E53E8C91-CB2C-41A8-B977-80288622427D}" destId="{26FFCB10-AD39-4797-901E-DB9239FF4912}" srcOrd="4"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0_3" csCatId="mainScheme" phldr="1"/>
      <dgm:spPr/>
      <dgm:t>
        <a:bodyPr/>
        <a:lstStyle/>
        <a:p>
          <a:endParaRPr lang="en-US"/>
        </a:p>
      </dgm:t>
    </dgm:pt>
    <dgm:pt modelId="{0FDC6E45-B662-49DE-905D-4225977F7722}">
      <dgm:prSet phldrT="[Text]" custT="1"/>
      <dgm:spPr>
        <a:solidFill>
          <a:schemeClr val="tx2"/>
        </a:solidFill>
      </dgm:spPr>
      <dgm:t>
        <a:bodyPr/>
        <a:lstStyle/>
        <a:p>
          <a:r>
            <a:rPr lang="en-US" sz="2400" b="1" smtClean="0"/>
            <a:t>BARRIERS</a:t>
          </a:r>
          <a:endParaRPr lang="en-US" sz="2400" b="1" dirty="0"/>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pPr>
            <a:lnSpc>
              <a:spcPct val="100000"/>
            </a:lnSpc>
            <a:spcAft>
              <a:spcPts val="0"/>
            </a:spcAft>
          </a:pPr>
          <a:r>
            <a:rPr lang="en-US" sz="2000" smtClean="0"/>
            <a:t>Customers do not have identification documents</a:t>
          </a:r>
          <a:endParaRPr lang="en-US" sz="2000" dirty="0"/>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a:noFill/>
      </dgm:spPr>
      <dgm:t>
        <a:bodyPr/>
        <a:lstStyle/>
        <a:p>
          <a:endParaRPr lang="en-US" sz="2400"/>
        </a:p>
      </dgm:t>
    </dgm:pt>
    <dgm:pt modelId="{E63050BE-3C67-494A-AD4E-29BDDE328497}">
      <dgm:prSet phldrT="[Text]" custT="1"/>
      <dgm:spPr>
        <a:solidFill>
          <a:schemeClr val="bg1">
            <a:lumMod val="75000"/>
            <a:alpha val="90000"/>
          </a:schemeClr>
        </a:solidFill>
      </dgm:spPr>
      <dgm:t>
        <a:bodyPr/>
        <a:lstStyle/>
        <a:p>
          <a:pPr>
            <a:lnSpc>
              <a:spcPct val="100000"/>
            </a:lnSpc>
            <a:spcAft>
              <a:spcPts val="0"/>
            </a:spcAft>
          </a:pPr>
          <a:r>
            <a:rPr lang="en-US" sz="2000" smtClean="0"/>
            <a:t>Having no guarantors</a:t>
          </a:r>
          <a:endParaRPr lang="en-US" sz="2000" dirty="0"/>
        </a:p>
      </dgm:t>
    </dgm:pt>
    <dgm:pt modelId="{9140F737-3081-4109-952F-8413C47F893C}" type="parTrans" cxnId="{10D3AE14-A9D1-49FF-B172-0DD6048C8066}">
      <dgm:prSet/>
      <dgm:spPr/>
      <dgm:t>
        <a:bodyPr/>
        <a:lstStyle/>
        <a:p>
          <a:endParaRPr lang="en-US" sz="2400"/>
        </a:p>
      </dgm:t>
    </dgm:pt>
    <dgm:pt modelId="{CEF195B0-A412-4AAA-9DD4-D50BEB6B5B0A}" type="sibTrans" cxnId="{10D3AE14-A9D1-49FF-B172-0DD6048C8066}">
      <dgm:prSet/>
      <dgm:spPr>
        <a:noFill/>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smtClean="0"/>
            <a:t>SUPPORT FROM CBO</a:t>
          </a:r>
          <a:endParaRPr lang="en-US" sz="2400" b="1" dirty="0"/>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pPr>
            <a:lnSpc>
              <a:spcPct val="100000"/>
            </a:lnSpc>
            <a:spcAft>
              <a:spcPts val="0"/>
            </a:spcAft>
          </a:pPr>
          <a:r>
            <a:rPr lang="en-US" sz="2000" smtClean="0"/>
            <a:t>Find reasons for having no identification documents to support</a:t>
          </a:r>
          <a:endParaRPr lang="en-US" sz="2000" dirty="0"/>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1CA72AB5-3B81-468C-B0D2-F7454A9D1954}">
      <dgm:prSet phldrT="[Text]" custT="1"/>
      <dgm:spPr>
        <a:solidFill>
          <a:schemeClr val="bg1">
            <a:lumMod val="75000"/>
            <a:alpha val="90000"/>
          </a:schemeClr>
        </a:solidFill>
      </dgm:spPr>
      <dgm:t>
        <a:bodyPr/>
        <a:lstStyle/>
        <a:p>
          <a:pPr>
            <a:lnSpc>
              <a:spcPct val="100000"/>
            </a:lnSpc>
            <a:spcAft>
              <a:spcPts val="0"/>
            </a:spcAft>
          </a:pPr>
          <a:r>
            <a:rPr lang="en-US" sz="2000" smtClean="0"/>
            <a:t>CBO becomes a guarantor</a:t>
          </a:r>
          <a:endParaRPr lang="en-US" sz="2000" dirty="0"/>
        </a:p>
      </dgm:t>
    </dgm:pt>
    <dgm:pt modelId="{5D587560-E69F-4231-A609-9718C0F89C3F}" type="parTrans" cxnId="{AC6451CF-15EA-4519-B285-44966CAB3005}">
      <dgm:prSet/>
      <dgm:spPr/>
      <dgm:t>
        <a:bodyPr/>
        <a:lstStyle/>
        <a:p>
          <a:endParaRPr lang="en-US" sz="2400"/>
        </a:p>
      </dgm:t>
    </dgm:pt>
    <dgm:pt modelId="{51F3CECD-EF67-4319-80C7-1AE9BBC80AE7}" type="sibTrans" cxnId="{AC6451CF-15EA-4519-B285-44966CAB3005}">
      <dgm:prSet/>
      <dgm:spPr>
        <a:noFill/>
      </dgm:spPr>
      <dgm:t>
        <a:bodyPr/>
        <a:lstStyle/>
        <a:p>
          <a:endParaRPr lang="en-US" sz="2400"/>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en-US"/>
        </a:p>
      </dgm:t>
    </dgm:pt>
    <dgm:pt modelId="{C26D5D63-0B23-476E-B1A4-A702766C4466}" type="pres">
      <dgm:prSet presAssocID="{0FDC6E45-B662-49DE-905D-4225977F7722}" presName="vertFlow" presStyleCnt="0"/>
      <dgm:spPr/>
      <dgm:t>
        <a:bodyPr/>
        <a:lstStyle/>
        <a:p>
          <a:endParaRPr lang="en-US"/>
        </a:p>
      </dgm:t>
    </dgm:pt>
    <dgm:pt modelId="{996FCF4B-3D98-4FD3-A7EF-8C7B2BDC45BE}" type="pres">
      <dgm:prSet presAssocID="{0FDC6E45-B662-49DE-905D-4225977F7722}" presName="header" presStyleLbl="node1" presStyleIdx="0" presStyleCnt="2"/>
      <dgm:spPr/>
      <dgm:t>
        <a:bodyPr/>
        <a:lstStyle/>
        <a:p>
          <a:endParaRPr lang="en-US"/>
        </a:p>
      </dgm:t>
    </dgm:pt>
    <dgm:pt modelId="{326369A2-49B6-4515-B44F-78BCADEF9729}" type="pres">
      <dgm:prSet presAssocID="{E126152E-42D0-41E1-8224-0D664AFC8F1A}" presName="parTrans" presStyleLbl="sibTrans2D1" presStyleIdx="0" presStyleCnt="4"/>
      <dgm:spPr/>
      <dgm:t>
        <a:bodyPr/>
        <a:lstStyle/>
        <a:p>
          <a:endParaRPr lang="en-US"/>
        </a:p>
      </dgm:t>
    </dgm:pt>
    <dgm:pt modelId="{57C052CC-52E0-4422-B232-59B39850CB2C}" type="pres">
      <dgm:prSet presAssocID="{DCA31605-6408-48D0-9714-2CA5FFBDF797}" presName="child" presStyleLbl="alignAccFollowNode1" presStyleIdx="0" presStyleCnt="4">
        <dgm:presLayoutVars>
          <dgm:chMax val="0"/>
          <dgm:bulletEnabled val="1"/>
        </dgm:presLayoutVars>
      </dgm:prSet>
      <dgm:spPr/>
      <dgm:t>
        <a:bodyPr/>
        <a:lstStyle/>
        <a:p>
          <a:endParaRPr lang="en-US"/>
        </a:p>
      </dgm:t>
    </dgm:pt>
    <dgm:pt modelId="{E835C0CB-918B-4A4D-96C5-FE1A31D3F402}" type="pres">
      <dgm:prSet presAssocID="{5618D910-9163-40E8-AA98-4267139719CF}" presName="sibTrans" presStyleLbl="sibTrans2D1" presStyleIdx="1" presStyleCnt="4"/>
      <dgm:spPr/>
      <dgm:t>
        <a:bodyPr/>
        <a:lstStyle/>
        <a:p>
          <a:endParaRPr lang="en-US"/>
        </a:p>
      </dgm:t>
    </dgm:pt>
    <dgm:pt modelId="{0AF70F71-0195-4878-A7B2-72B11FD4E78B}" type="pres">
      <dgm:prSet presAssocID="{E63050BE-3C67-494A-AD4E-29BDDE328497}" presName="child" presStyleLbl="alignAccFollowNode1" presStyleIdx="1" presStyleCnt="4" custLinFactNeighborX="-116" custLinFactNeighborY="74733">
        <dgm:presLayoutVars>
          <dgm:chMax val="0"/>
          <dgm:bulletEnabled val="1"/>
        </dgm:presLayoutVars>
      </dgm:prSet>
      <dgm:spPr/>
      <dgm:t>
        <a:bodyPr/>
        <a:lstStyle/>
        <a:p>
          <a:endParaRPr lang="en-US"/>
        </a:p>
      </dgm:t>
    </dgm:pt>
    <dgm:pt modelId="{143CC1BD-EA1F-41CA-A39D-4152E2E6C75B}" type="pres">
      <dgm:prSet presAssocID="{0FDC6E45-B662-49DE-905D-4225977F7722}" presName="hSp" presStyleCnt="0"/>
      <dgm:spPr/>
      <dgm:t>
        <a:bodyPr/>
        <a:lstStyle/>
        <a:p>
          <a:endParaRPr lang="en-US"/>
        </a:p>
      </dgm:t>
    </dgm:pt>
    <dgm:pt modelId="{E53E8C91-CB2C-41A8-B977-80288622427D}" type="pres">
      <dgm:prSet presAssocID="{5208FDBB-9C6A-42E4-ADEC-1F14C83E20FC}" presName="vertFlow" presStyleCnt="0"/>
      <dgm:spPr/>
      <dgm:t>
        <a:bodyPr/>
        <a:lstStyle/>
        <a:p>
          <a:endParaRPr lang="en-US"/>
        </a:p>
      </dgm:t>
    </dgm:pt>
    <dgm:pt modelId="{67D6074C-7EEF-414B-8CD2-C286FA745928}" type="pres">
      <dgm:prSet presAssocID="{5208FDBB-9C6A-42E4-ADEC-1F14C83E20FC}" presName="header" presStyleLbl="node1" presStyleIdx="1" presStyleCnt="2" custScaleX="116601"/>
      <dgm:spPr/>
      <dgm:t>
        <a:bodyPr/>
        <a:lstStyle/>
        <a:p>
          <a:endParaRPr lang="en-US"/>
        </a:p>
      </dgm:t>
    </dgm:pt>
    <dgm:pt modelId="{CF2A1B46-8869-46D3-B342-4E1D9744FEA4}" type="pres">
      <dgm:prSet presAssocID="{8AAE01ED-ACCC-4D51-8D58-B071D7B1FCD1}" presName="parTrans" presStyleLbl="sibTrans2D1" presStyleIdx="2" presStyleCnt="4"/>
      <dgm:spPr/>
      <dgm:t>
        <a:bodyPr/>
        <a:lstStyle/>
        <a:p>
          <a:endParaRPr lang="en-US"/>
        </a:p>
      </dgm:t>
    </dgm:pt>
    <dgm:pt modelId="{7699BA6E-645F-4120-9664-9599DCDD3DAD}" type="pres">
      <dgm:prSet presAssocID="{6C79954B-7594-4C17-B3B4-E82399765128}" presName="child" presStyleLbl="alignAccFollowNode1" presStyleIdx="2" presStyleCnt="4" custScaleX="116601" custScaleY="129563">
        <dgm:presLayoutVars>
          <dgm:chMax val="0"/>
          <dgm:bulletEnabled val="1"/>
        </dgm:presLayoutVars>
      </dgm:prSet>
      <dgm:spPr/>
      <dgm:t>
        <a:bodyPr/>
        <a:lstStyle/>
        <a:p>
          <a:endParaRPr lang="en-US"/>
        </a:p>
      </dgm:t>
    </dgm:pt>
    <dgm:pt modelId="{979045AF-C174-41FC-8B8B-50DC966B5A1B}" type="pres">
      <dgm:prSet presAssocID="{A81E2460-8999-46DB-8672-C630F2A310BB}" presName="sibTrans" presStyleLbl="sibTrans2D1" presStyleIdx="3" presStyleCnt="4"/>
      <dgm:spPr/>
      <dgm:t>
        <a:bodyPr/>
        <a:lstStyle/>
        <a:p>
          <a:endParaRPr lang="en-US"/>
        </a:p>
      </dgm:t>
    </dgm:pt>
    <dgm:pt modelId="{F6AB25CB-BF63-4636-9E22-CDC1A0653F79}" type="pres">
      <dgm:prSet presAssocID="{1CA72AB5-3B81-468C-B0D2-F7454A9D1954}" presName="child" presStyleLbl="alignAccFollowNode1" presStyleIdx="3" presStyleCnt="4" custScaleX="116601">
        <dgm:presLayoutVars>
          <dgm:chMax val="0"/>
          <dgm:bulletEnabled val="1"/>
        </dgm:presLayoutVars>
      </dgm:prSet>
      <dgm:spPr/>
      <dgm:t>
        <a:bodyPr/>
        <a:lstStyle/>
        <a:p>
          <a:endParaRPr lang="en-US"/>
        </a:p>
      </dgm:t>
    </dgm:pt>
  </dgm:ptLst>
  <dgm:cxnLst>
    <dgm:cxn modelId="{A7F854A8-31CF-4A85-85A7-12FF53A5D683}" type="presOf" srcId="{5208FDBB-9C6A-42E4-ADEC-1F14C83E20FC}" destId="{67D6074C-7EEF-414B-8CD2-C286FA745928}" srcOrd="0" destOrd="0" presId="urn:microsoft.com/office/officeart/2005/8/layout/lProcess1"/>
    <dgm:cxn modelId="{10D3AE14-A9D1-49FF-B172-0DD6048C8066}" srcId="{0FDC6E45-B662-49DE-905D-4225977F7722}" destId="{E63050BE-3C67-494A-AD4E-29BDDE328497}" srcOrd="1" destOrd="0" parTransId="{9140F737-3081-4109-952F-8413C47F893C}" sibTransId="{CEF195B0-A412-4AAA-9DD4-D50BEB6B5B0A}"/>
    <dgm:cxn modelId="{E6AE1B29-A969-4EF1-8680-D874ABD0C232}" srcId="{5208FDBB-9C6A-42E4-ADEC-1F14C83E20FC}" destId="{6C79954B-7594-4C17-B3B4-E82399765128}" srcOrd="0" destOrd="0" parTransId="{8AAE01ED-ACCC-4D51-8D58-B071D7B1FCD1}" sibTransId="{A81E2460-8999-46DB-8672-C630F2A310BB}"/>
    <dgm:cxn modelId="{C88CA907-78C3-462B-9316-A35F8E3BD8FB}" type="presOf" srcId="{8AAE01ED-ACCC-4D51-8D58-B071D7B1FCD1}" destId="{CF2A1B46-8869-46D3-B342-4E1D9744FEA4}" srcOrd="0" destOrd="0" presId="urn:microsoft.com/office/officeart/2005/8/layout/lProcess1"/>
    <dgm:cxn modelId="{E9B85D76-6097-492A-B6EC-4B5BF2DD734C}" type="presOf" srcId="{E126152E-42D0-41E1-8224-0D664AFC8F1A}" destId="{326369A2-49B6-4515-B44F-78BCADEF9729}" srcOrd="0" destOrd="0" presId="urn:microsoft.com/office/officeart/2005/8/layout/lProcess1"/>
    <dgm:cxn modelId="{E3063F79-81C9-4C5A-8DE3-6FAE970FA103}" type="presOf" srcId="{A81E2460-8999-46DB-8672-C630F2A310BB}" destId="{979045AF-C174-41FC-8B8B-50DC966B5A1B}" srcOrd="0" destOrd="0" presId="urn:microsoft.com/office/officeart/2005/8/layout/lProcess1"/>
    <dgm:cxn modelId="{29916BE7-E817-4F5A-BEA4-88E59B7EEB3E}" type="presOf" srcId="{5618D910-9163-40E8-AA98-4267139719CF}" destId="{E835C0CB-918B-4A4D-96C5-FE1A31D3F402}"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AC6451CF-15EA-4519-B285-44966CAB3005}" srcId="{5208FDBB-9C6A-42E4-ADEC-1F14C83E20FC}" destId="{1CA72AB5-3B81-468C-B0D2-F7454A9D1954}" srcOrd="1" destOrd="0" parTransId="{5D587560-E69F-4231-A609-9718C0F89C3F}" sibTransId="{51F3CECD-EF67-4319-80C7-1AE9BBC80AE7}"/>
    <dgm:cxn modelId="{EA259465-A709-401F-A81A-33EEBA15F9CD}" type="presOf" srcId="{0FDC6E45-B662-49DE-905D-4225977F7722}" destId="{996FCF4B-3D98-4FD3-A7EF-8C7B2BDC45BE}" srcOrd="0" destOrd="0" presId="urn:microsoft.com/office/officeart/2005/8/layout/lProcess1"/>
    <dgm:cxn modelId="{0B98334B-AFEA-411A-AB60-2A32AF630EFC}" type="presOf" srcId="{57982E55-D6B6-4A54-B127-BE00195714CC}" destId="{2CB36EEF-8228-4B2E-AA0E-F7ACB25CB2D2}" srcOrd="0" destOrd="0" presId="urn:microsoft.com/office/officeart/2005/8/layout/lProcess1"/>
    <dgm:cxn modelId="{3C3556A0-4B41-43AE-A47D-0CC5A6F97392}" type="presOf" srcId="{E63050BE-3C67-494A-AD4E-29BDDE328497}" destId="{0AF70F71-0195-4878-A7B2-72B11FD4E78B}" srcOrd="0" destOrd="0" presId="urn:microsoft.com/office/officeart/2005/8/layout/lProcess1"/>
    <dgm:cxn modelId="{5D3C7145-BBE9-46FC-AEE6-D3EAEBF65BE2}" type="presOf" srcId="{1CA72AB5-3B81-468C-B0D2-F7454A9D1954}" destId="{F6AB25CB-BF63-4636-9E22-CDC1A0653F79}" srcOrd="0" destOrd="0" presId="urn:microsoft.com/office/officeart/2005/8/layout/lProcess1"/>
    <dgm:cxn modelId="{E9632B7A-88EC-4B0E-B0FD-6EAE8ABD2D04}" type="presOf" srcId="{DCA31605-6408-48D0-9714-2CA5FFBDF797}" destId="{57C052CC-52E0-4422-B232-59B39850CB2C}" srcOrd="0" destOrd="0" presId="urn:microsoft.com/office/officeart/2005/8/layout/lProcess1"/>
    <dgm:cxn modelId="{2A5F67C2-B404-4217-A3EB-DBE649D64312}" srcId="{57982E55-D6B6-4A54-B127-BE00195714CC}" destId="{0FDC6E45-B662-49DE-905D-4225977F7722}" srcOrd="0" destOrd="0" parTransId="{7EA23DD3-FB84-4877-9816-7699C2D429E9}" sibTransId="{F981E38F-E90B-48BB-99DE-9D7A077748B3}"/>
    <dgm:cxn modelId="{94A7080C-D09D-4653-B2C9-14D4A0A0DC0F}" type="presOf" srcId="{6C79954B-7594-4C17-B3B4-E82399765128}" destId="{7699BA6E-645F-4120-9664-9599DCDD3DAD}" srcOrd="0" destOrd="0" presId="urn:microsoft.com/office/officeart/2005/8/layout/lProcess1"/>
    <dgm:cxn modelId="{1613C2B7-B1F7-4763-BEBB-3CA8D5621019}" srcId="{57982E55-D6B6-4A54-B127-BE00195714CC}" destId="{5208FDBB-9C6A-42E4-ADEC-1F14C83E20FC}" srcOrd="1" destOrd="0" parTransId="{D1A549C4-713E-450C-B3B8-2DD2E96632D4}" sibTransId="{5DA72496-3311-4B2A-8C57-D0B377CC0EAC}"/>
    <dgm:cxn modelId="{D5E8D67B-B972-40EF-A5F0-E667C955F2C6}" type="presParOf" srcId="{2CB36EEF-8228-4B2E-AA0E-F7ACB25CB2D2}" destId="{C26D5D63-0B23-476E-B1A4-A702766C4466}" srcOrd="0" destOrd="0" presId="urn:microsoft.com/office/officeart/2005/8/layout/lProcess1"/>
    <dgm:cxn modelId="{98058783-CC89-4DF2-A674-86C0CC300711}" type="presParOf" srcId="{C26D5D63-0B23-476E-B1A4-A702766C4466}" destId="{996FCF4B-3D98-4FD3-A7EF-8C7B2BDC45BE}" srcOrd="0" destOrd="0" presId="urn:microsoft.com/office/officeart/2005/8/layout/lProcess1"/>
    <dgm:cxn modelId="{EDF93B95-74EC-4D9D-A132-16DE54226C76}" type="presParOf" srcId="{C26D5D63-0B23-476E-B1A4-A702766C4466}" destId="{326369A2-49B6-4515-B44F-78BCADEF9729}" srcOrd="1" destOrd="0" presId="urn:microsoft.com/office/officeart/2005/8/layout/lProcess1"/>
    <dgm:cxn modelId="{C6A108C3-D2B4-48CC-910B-9BBB8CB1BA39}" type="presParOf" srcId="{C26D5D63-0B23-476E-B1A4-A702766C4466}" destId="{57C052CC-52E0-4422-B232-59B39850CB2C}" srcOrd="2" destOrd="0" presId="urn:microsoft.com/office/officeart/2005/8/layout/lProcess1"/>
    <dgm:cxn modelId="{F186AD3F-5EC5-46DB-9784-7A51E557B3AE}" type="presParOf" srcId="{C26D5D63-0B23-476E-B1A4-A702766C4466}" destId="{E835C0CB-918B-4A4D-96C5-FE1A31D3F402}" srcOrd="3" destOrd="0" presId="urn:microsoft.com/office/officeart/2005/8/layout/lProcess1"/>
    <dgm:cxn modelId="{C9E3CB25-2550-4FF6-B11A-09463B8B2958}" type="presParOf" srcId="{C26D5D63-0B23-476E-B1A4-A702766C4466}" destId="{0AF70F71-0195-4878-A7B2-72B11FD4E78B}" srcOrd="4" destOrd="0" presId="urn:microsoft.com/office/officeart/2005/8/layout/lProcess1"/>
    <dgm:cxn modelId="{169AE55A-978C-4ADB-8AED-F9A4B2BCFF1D}" type="presParOf" srcId="{2CB36EEF-8228-4B2E-AA0E-F7ACB25CB2D2}" destId="{143CC1BD-EA1F-41CA-A39D-4152E2E6C75B}" srcOrd="1" destOrd="0" presId="urn:microsoft.com/office/officeart/2005/8/layout/lProcess1"/>
    <dgm:cxn modelId="{3AE973D9-D52A-48ED-B55F-570E51D2F7F5}" type="presParOf" srcId="{2CB36EEF-8228-4B2E-AA0E-F7ACB25CB2D2}" destId="{E53E8C91-CB2C-41A8-B977-80288622427D}" srcOrd="2" destOrd="0" presId="urn:microsoft.com/office/officeart/2005/8/layout/lProcess1"/>
    <dgm:cxn modelId="{3ED67BBC-4EA3-430C-9AED-FF9EC53C0307}" type="presParOf" srcId="{E53E8C91-CB2C-41A8-B977-80288622427D}" destId="{67D6074C-7EEF-414B-8CD2-C286FA745928}" srcOrd="0" destOrd="0" presId="urn:microsoft.com/office/officeart/2005/8/layout/lProcess1"/>
    <dgm:cxn modelId="{1B5D1ACF-796D-4EB5-8507-5F6FD86506FA}" type="presParOf" srcId="{E53E8C91-CB2C-41A8-B977-80288622427D}" destId="{CF2A1B46-8869-46D3-B342-4E1D9744FEA4}" srcOrd="1" destOrd="0" presId="urn:microsoft.com/office/officeart/2005/8/layout/lProcess1"/>
    <dgm:cxn modelId="{722B92F4-DBAC-40EB-9B13-998A67757B76}" type="presParOf" srcId="{E53E8C91-CB2C-41A8-B977-80288622427D}" destId="{7699BA6E-645F-4120-9664-9599DCDD3DAD}" srcOrd="2" destOrd="0" presId="urn:microsoft.com/office/officeart/2005/8/layout/lProcess1"/>
    <dgm:cxn modelId="{358DC786-ABB7-4B39-8CFE-2BA024E4C46E}" type="presParOf" srcId="{E53E8C91-CB2C-41A8-B977-80288622427D}" destId="{979045AF-C174-41FC-8B8B-50DC966B5A1B}" srcOrd="3" destOrd="0" presId="urn:microsoft.com/office/officeart/2005/8/layout/lProcess1"/>
    <dgm:cxn modelId="{91E4D6DF-8EA0-4FCB-B0D1-94D42438AA50}" type="presParOf" srcId="{E53E8C91-CB2C-41A8-B977-80288622427D}" destId="{F6AB25CB-BF63-4636-9E22-CDC1A0653F79}"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2_2" csCatId="accent2" phldr="1"/>
      <dgm:spPr/>
      <dgm:t>
        <a:bodyPr/>
        <a:lstStyle/>
        <a:p>
          <a:endParaRPr lang="en-US"/>
        </a:p>
      </dgm:t>
    </dgm:pt>
    <dgm:pt modelId="{0FDC6E45-B662-49DE-905D-4225977F7722}">
      <dgm:prSet phldrT="[Text]" custT="1"/>
      <dgm:spPr>
        <a:solidFill>
          <a:schemeClr val="tx2"/>
        </a:solidFill>
      </dgm:spPr>
      <dgm:t>
        <a:bodyPr/>
        <a:lstStyle/>
        <a:p>
          <a:r>
            <a:rPr lang="en-US" sz="2400" b="1" smtClean="0"/>
            <a:t>BARRIERS</a:t>
          </a:r>
          <a:endParaRPr lang="en-US" sz="2400" b="1" dirty="0"/>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r>
            <a:rPr lang="en-US" sz="2000" smtClean="0"/>
            <a:t>No health insurance card</a:t>
          </a:r>
          <a:endParaRPr lang="en-US" sz="2000" dirty="0"/>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a:noFill/>
      </dgm:spPr>
      <dgm:t>
        <a:bodyPr/>
        <a:lstStyle/>
        <a:p>
          <a:endParaRPr lang="en-US" sz="2400"/>
        </a:p>
      </dgm:t>
    </dgm:pt>
    <dgm:pt modelId="{E63050BE-3C67-494A-AD4E-29BDDE328497}">
      <dgm:prSet phldrT="[Text]" custT="1"/>
      <dgm:spPr>
        <a:solidFill>
          <a:schemeClr val="bg1">
            <a:lumMod val="75000"/>
            <a:alpha val="90000"/>
          </a:schemeClr>
        </a:solidFill>
      </dgm:spPr>
      <dgm:t>
        <a:bodyPr/>
        <a:lstStyle/>
        <a:p>
          <a:r>
            <a:rPr lang="en-US" sz="2000" smtClean="0"/>
            <a:t>Be afraid of profile disclosure when using health insurance</a:t>
          </a:r>
          <a:endParaRPr lang="en-US" sz="2000" dirty="0"/>
        </a:p>
      </dgm:t>
    </dgm:pt>
    <dgm:pt modelId="{9140F737-3081-4109-952F-8413C47F893C}" type="parTrans" cxnId="{10D3AE14-A9D1-49FF-B172-0DD6048C8066}">
      <dgm:prSet/>
      <dgm:spPr/>
      <dgm:t>
        <a:bodyPr/>
        <a:lstStyle/>
        <a:p>
          <a:endParaRPr lang="en-US" sz="2400"/>
        </a:p>
      </dgm:t>
    </dgm:pt>
    <dgm:pt modelId="{CEF195B0-A412-4AAA-9DD4-D50BEB6B5B0A}" type="sibTrans" cxnId="{10D3AE14-A9D1-49FF-B172-0DD6048C8066}">
      <dgm:prSet/>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smtClean="0"/>
            <a:t>SUPPORT FROM CBO</a:t>
          </a:r>
          <a:endParaRPr lang="en-US" sz="2400" b="1" dirty="0"/>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r>
            <a:rPr lang="en-US" sz="2000" smtClean="0"/>
            <a:t>CBO supports customers for staying provisionally with their family in order to by heath insurance</a:t>
          </a:r>
          <a:endParaRPr lang="en-US" sz="2000" dirty="0"/>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1CA72AB5-3B81-468C-B0D2-F7454A9D1954}">
      <dgm:prSet phldrT="[Text]" custT="1"/>
      <dgm:spPr>
        <a:solidFill>
          <a:schemeClr val="bg1">
            <a:lumMod val="75000"/>
            <a:alpha val="90000"/>
          </a:schemeClr>
        </a:solidFill>
      </dgm:spPr>
      <dgm:t>
        <a:bodyPr/>
        <a:lstStyle/>
        <a:p>
          <a:r>
            <a:rPr lang="en-US" sz="2000" smtClean="0"/>
            <a:t>Counsel and assure customers</a:t>
          </a:r>
          <a:endParaRPr lang="en-US" sz="2000" dirty="0"/>
        </a:p>
      </dgm:t>
    </dgm:pt>
    <dgm:pt modelId="{5D587560-E69F-4231-A609-9718C0F89C3F}" type="parTrans" cxnId="{AC6451CF-15EA-4519-B285-44966CAB3005}">
      <dgm:prSet/>
      <dgm:spPr/>
      <dgm:t>
        <a:bodyPr/>
        <a:lstStyle/>
        <a:p>
          <a:endParaRPr lang="en-US" sz="2400"/>
        </a:p>
      </dgm:t>
    </dgm:pt>
    <dgm:pt modelId="{51F3CECD-EF67-4319-80C7-1AE9BBC80AE7}" type="sibTrans" cxnId="{AC6451CF-15EA-4519-B285-44966CAB3005}">
      <dgm:prSet/>
      <dgm:spPr/>
      <dgm:t>
        <a:bodyPr/>
        <a:lstStyle/>
        <a:p>
          <a:endParaRPr lang="en-US" sz="2400"/>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en-US"/>
        </a:p>
      </dgm:t>
    </dgm:pt>
    <dgm:pt modelId="{C26D5D63-0B23-476E-B1A4-A702766C4466}" type="pres">
      <dgm:prSet presAssocID="{0FDC6E45-B662-49DE-905D-4225977F7722}" presName="vertFlow" presStyleCnt="0"/>
      <dgm:spPr/>
      <dgm:t>
        <a:bodyPr/>
        <a:lstStyle/>
        <a:p>
          <a:endParaRPr lang="en-US"/>
        </a:p>
      </dgm:t>
    </dgm:pt>
    <dgm:pt modelId="{996FCF4B-3D98-4FD3-A7EF-8C7B2BDC45BE}" type="pres">
      <dgm:prSet presAssocID="{0FDC6E45-B662-49DE-905D-4225977F7722}" presName="header" presStyleLbl="node1" presStyleIdx="0" presStyleCnt="2"/>
      <dgm:spPr/>
      <dgm:t>
        <a:bodyPr/>
        <a:lstStyle/>
        <a:p>
          <a:endParaRPr lang="en-US"/>
        </a:p>
      </dgm:t>
    </dgm:pt>
    <dgm:pt modelId="{326369A2-49B6-4515-B44F-78BCADEF9729}" type="pres">
      <dgm:prSet presAssocID="{E126152E-42D0-41E1-8224-0D664AFC8F1A}" presName="parTrans" presStyleLbl="sibTrans2D1" presStyleIdx="0" presStyleCnt="4"/>
      <dgm:spPr/>
      <dgm:t>
        <a:bodyPr/>
        <a:lstStyle/>
        <a:p>
          <a:endParaRPr lang="en-US"/>
        </a:p>
      </dgm:t>
    </dgm:pt>
    <dgm:pt modelId="{57C052CC-52E0-4422-B232-59B39850CB2C}" type="pres">
      <dgm:prSet presAssocID="{DCA31605-6408-48D0-9714-2CA5FFBDF797}" presName="child" presStyleLbl="alignAccFollowNode1" presStyleIdx="0" presStyleCnt="4">
        <dgm:presLayoutVars>
          <dgm:chMax val="0"/>
          <dgm:bulletEnabled val="1"/>
        </dgm:presLayoutVars>
      </dgm:prSet>
      <dgm:spPr/>
      <dgm:t>
        <a:bodyPr/>
        <a:lstStyle/>
        <a:p>
          <a:endParaRPr lang="en-US"/>
        </a:p>
      </dgm:t>
    </dgm:pt>
    <dgm:pt modelId="{E835C0CB-918B-4A4D-96C5-FE1A31D3F402}" type="pres">
      <dgm:prSet presAssocID="{5618D910-9163-40E8-AA98-4267139719CF}" presName="sibTrans" presStyleLbl="sibTrans2D1" presStyleIdx="1" presStyleCnt="4"/>
      <dgm:spPr/>
      <dgm:t>
        <a:bodyPr/>
        <a:lstStyle/>
        <a:p>
          <a:endParaRPr lang="en-US"/>
        </a:p>
      </dgm:t>
    </dgm:pt>
    <dgm:pt modelId="{0AF70F71-0195-4878-A7B2-72B11FD4E78B}" type="pres">
      <dgm:prSet presAssocID="{E63050BE-3C67-494A-AD4E-29BDDE328497}" presName="child" presStyleLbl="alignAccFollowNode1" presStyleIdx="1" presStyleCnt="4">
        <dgm:presLayoutVars>
          <dgm:chMax val="0"/>
          <dgm:bulletEnabled val="1"/>
        </dgm:presLayoutVars>
      </dgm:prSet>
      <dgm:spPr/>
      <dgm:t>
        <a:bodyPr/>
        <a:lstStyle/>
        <a:p>
          <a:endParaRPr lang="en-US"/>
        </a:p>
      </dgm:t>
    </dgm:pt>
    <dgm:pt modelId="{143CC1BD-EA1F-41CA-A39D-4152E2E6C75B}" type="pres">
      <dgm:prSet presAssocID="{0FDC6E45-B662-49DE-905D-4225977F7722}" presName="hSp" presStyleCnt="0"/>
      <dgm:spPr/>
      <dgm:t>
        <a:bodyPr/>
        <a:lstStyle/>
        <a:p>
          <a:endParaRPr lang="en-US"/>
        </a:p>
      </dgm:t>
    </dgm:pt>
    <dgm:pt modelId="{E53E8C91-CB2C-41A8-B977-80288622427D}" type="pres">
      <dgm:prSet presAssocID="{5208FDBB-9C6A-42E4-ADEC-1F14C83E20FC}" presName="vertFlow" presStyleCnt="0"/>
      <dgm:spPr/>
      <dgm:t>
        <a:bodyPr/>
        <a:lstStyle/>
        <a:p>
          <a:endParaRPr lang="en-US"/>
        </a:p>
      </dgm:t>
    </dgm:pt>
    <dgm:pt modelId="{67D6074C-7EEF-414B-8CD2-C286FA745928}" type="pres">
      <dgm:prSet presAssocID="{5208FDBB-9C6A-42E4-ADEC-1F14C83E20FC}" presName="header" presStyleLbl="node1" presStyleIdx="1" presStyleCnt="2" custScaleX="108540"/>
      <dgm:spPr/>
      <dgm:t>
        <a:bodyPr/>
        <a:lstStyle/>
        <a:p>
          <a:endParaRPr lang="en-US"/>
        </a:p>
      </dgm:t>
    </dgm:pt>
    <dgm:pt modelId="{CF2A1B46-8869-46D3-B342-4E1D9744FEA4}" type="pres">
      <dgm:prSet presAssocID="{8AAE01ED-ACCC-4D51-8D58-B071D7B1FCD1}" presName="parTrans" presStyleLbl="sibTrans2D1" presStyleIdx="2" presStyleCnt="4"/>
      <dgm:spPr/>
      <dgm:t>
        <a:bodyPr/>
        <a:lstStyle/>
        <a:p>
          <a:endParaRPr lang="en-US"/>
        </a:p>
      </dgm:t>
    </dgm:pt>
    <dgm:pt modelId="{7699BA6E-645F-4120-9664-9599DCDD3DAD}" type="pres">
      <dgm:prSet presAssocID="{6C79954B-7594-4C17-B3B4-E82399765128}" presName="child" presStyleLbl="alignAccFollowNode1" presStyleIdx="2" presStyleCnt="4" custScaleX="108540">
        <dgm:presLayoutVars>
          <dgm:chMax val="0"/>
          <dgm:bulletEnabled val="1"/>
        </dgm:presLayoutVars>
      </dgm:prSet>
      <dgm:spPr/>
      <dgm:t>
        <a:bodyPr/>
        <a:lstStyle/>
        <a:p>
          <a:endParaRPr lang="en-US"/>
        </a:p>
      </dgm:t>
    </dgm:pt>
    <dgm:pt modelId="{979045AF-C174-41FC-8B8B-50DC966B5A1B}" type="pres">
      <dgm:prSet presAssocID="{A81E2460-8999-46DB-8672-C630F2A310BB}" presName="sibTrans" presStyleLbl="sibTrans2D1" presStyleIdx="3" presStyleCnt="4"/>
      <dgm:spPr/>
      <dgm:t>
        <a:bodyPr/>
        <a:lstStyle/>
        <a:p>
          <a:endParaRPr lang="en-US"/>
        </a:p>
      </dgm:t>
    </dgm:pt>
    <dgm:pt modelId="{F6AB25CB-BF63-4636-9E22-CDC1A0653F79}" type="pres">
      <dgm:prSet presAssocID="{1CA72AB5-3B81-468C-B0D2-F7454A9D1954}" presName="child" presStyleLbl="alignAccFollowNode1" presStyleIdx="3" presStyleCnt="4" custScaleX="108540">
        <dgm:presLayoutVars>
          <dgm:chMax val="0"/>
          <dgm:bulletEnabled val="1"/>
        </dgm:presLayoutVars>
      </dgm:prSet>
      <dgm:spPr/>
      <dgm:t>
        <a:bodyPr/>
        <a:lstStyle/>
        <a:p>
          <a:endParaRPr lang="en-US"/>
        </a:p>
      </dgm:t>
    </dgm:pt>
  </dgm:ptLst>
  <dgm:cxnLst>
    <dgm:cxn modelId="{10D3AE14-A9D1-49FF-B172-0DD6048C8066}" srcId="{0FDC6E45-B662-49DE-905D-4225977F7722}" destId="{E63050BE-3C67-494A-AD4E-29BDDE328497}" srcOrd="1" destOrd="0" parTransId="{9140F737-3081-4109-952F-8413C47F893C}" sibTransId="{CEF195B0-A412-4AAA-9DD4-D50BEB6B5B0A}"/>
    <dgm:cxn modelId="{10EDA068-6C0C-4D42-8595-F3BB93414ED9}" type="presOf" srcId="{5208FDBB-9C6A-42E4-ADEC-1F14C83E20FC}" destId="{67D6074C-7EEF-414B-8CD2-C286FA745928}" srcOrd="0" destOrd="0" presId="urn:microsoft.com/office/officeart/2005/8/layout/lProcess1"/>
    <dgm:cxn modelId="{B8E70FC2-FEC7-449D-AA2B-379C76AD1A77}" type="presOf" srcId="{6C79954B-7594-4C17-B3B4-E82399765128}" destId="{7699BA6E-645F-4120-9664-9599DCDD3DAD}" srcOrd="0" destOrd="0" presId="urn:microsoft.com/office/officeart/2005/8/layout/lProcess1"/>
    <dgm:cxn modelId="{86F3BA83-F429-497E-8071-34849BFB5270}" type="presOf" srcId="{1CA72AB5-3B81-468C-B0D2-F7454A9D1954}" destId="{F6AB25CB-BF63-4636-9E22-CDC1A0653F79}" srcOrd="0" destOrd="0" presId="urn:microsoft.com/office/officeart/2005/8/layout/lProcess1"/>
    <dgm:cxn modelId="{2C03249E-8680-47B0-8578-CDF1B5AD38BA}" type="presOf" srcId="{0FDC6E45-B662-49DE-905D-4225977F7722}" destId="{996FCF4B-3D98-4FD3-A7EF-8C7B2BDC45BE}" srcOrd="0" destOrd="0" presId="urn:microsoft.com/office/officeart/2005/8/layout/lProcess1"/>
    <dgm:cxn modelId="{E6AE1B29-A969-4EF1-8680-D874ABD0C232}" srcId="{5208FDBB-9C6A-42E4-ADEC-1F14C83E20FC}" destId="{6C79954B-7594-4C17-B3B4-E82399765128}" srcOrd="0" destOrd="0" parTransId="{8AAE01ED-ACCC-4D51-8D58-B071D7B1FCD1}" sibTransId="{A81E2460-8999-46DB-8672-C630F2A310BB}"/>
    <dgm:cxn modelId="{6ED295B1-8C4A-4D3D-99F3-707E3BB33D72}" type="presOf" srcId="{A81E2460-8999-46DB-8672-C630F2A310BB}" destId="{979045AF-C174-41FC-8B8B-50DC966B5A1B}"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AC6451CF-15EA-4519-B285-44966CAB3005}" srcId="{5208FDBB-9C6A-42E4-ADEC-1F14C83E20FC}" destId="{1CA72AB5-3B81-468C-B0D2-F7454A9D1954}" srcOrd="1" destOrd="0" parTransId="{5D587560-E69F-4231-A609-9718C0F89C3F}" sibTransId="{51F3CECD-EF67-4319-80C7-1AE9BBC80AE7}"/>
    <dgm:cxn modelId="{BA216D84-8428-4BED-A0D3-4A615310D98A}" type="presOf" srcId="{E126152E-42D0-41E1-8224-0D664AFC8F1A}" destId="{326369A2-49B6-4515-B44F-78BCADEF9729}" srcOrd="0" destOrd="0" presId="urn:microsoft.com/office/officeart/2005/8/layout/lProcess1"/>
    <dgm:cxn modelId="{77A3C6F3-2931-4ED3-825F-CF8CE344DBDB}" type="presOf" srcId="{E63050BE-3C67-494A-AD4E-29BDDE328497}" destId="{0AF70F71-0195-4878-A7B2-72B11FD4E78B}" srcOrd="0" destOrd="0" presId="urn:microsoft.com/office/officeart/2005/8/layout/lProcess1"/>
    <dgm:cxn modelId="{7E523D62-C4C5-4AC7-8C45-6DD735BA3513}" type="presOf" srcId="{5618D910-9163-40E8-AA98-4267139719CF}" destId="{E835C0CB-918B-4A4D-96C5-FE1A31D3F402}" srcOrd="0" destOrd="0" presId="urn:microsoft.com/office/officeart/2005/8/layout/lProcess1"/>
    <dgm:cxn modelId="{2FE77565-AFF1-467E-94B2-999DBE58889B}" type="presOf" srcId="{DCA31605-6408-48D0-9714-2CA5FFBDF797}" destId="{57C052CC-52E0-4422-B232-59B39850CB2C}" srcOrd="0" destOrd="0" presId="urn:microsoft.com/office/officeart/2005/8/layout/lProcess1"/>
    <dgm:cxn modelId="{7AED3A2F-FDE1-465C-9A06-FF2DDFA97F75}" type="presOf" srcId="{8AAE01ED-ACCC-4D51-8D58-B071D7B1FCD1}" destId="{CF2A1B46-8869-46D3-B342-4E1D9744FEA4}" srcOrd="0" destOrd="0" presId="urn:microsoft.com/office/officeart/2005/8/layout/lProcess1"/>
    <dgm:cxn modelId="{2A5F67C2-B404-4217-A3EB-DBE649D64312}" srcId="{57982E55-D6B6-4A54-B127-BE00195714CC}" destId="{0FDC6E45-B662-49DE-905D-4225977F7722}" srcOrd="0" destOrd="0" parTransId="{7EA23DD3-FB84-4877-9816-7699C2D429E9}" sibTransId="{F981E38F-E90B-48BB-99DE-9D7A077748B3}"/>
    <dgm:cxn modelId="{5A6A3838-567A-49DD-A33D-2FC0C2F3BC66}" type="presOf" srcId="{57982E55-D6B6-4A54-B127-BE00195714CC}" destId="{2CB36EEF-8228-4B2E-AA0E-F7ACB25CB2D2}" srcOrd="0" destOrd="0" presId="urn:microsoft.com/office/officeart/2005/8/layout/lProcess1"/>
    <dgm:cxn modelId="{1613C2B7-B1F7-4763-BEBB-3CA8D5621019}" srcId="{57982E55-D6B6-4A54-B127-BE00195714CC}" destId="{5208FDBB-9C6A-42E4-ADEC-1F14C83E20FC}" srcOrd="1" destOrd="0" parTransId="{D1A549C4-713E-450C-B3B8-2DD2E96632D4}" sibTransId="{5DA72496-3311-4B2A-8C57-D0B377CC0EAC}"/>
    <dgm:cxn modelId="{EC1C95FF-D1ED-43B8-9DBB-3B20FED8D634}" type="presParOf" srcId="{2CB36EEF-8228-4B2E-AA0E-F7ACB25CB2D2}" destId="{C26D5D63-0B23-476E-B1A4-A702766C4466}" srcOrd="0" destOrd="0" presId="urn:microsoft.com/office/officeart/2005/8/layout/lProcess1"/>
    <dgm:cxn modelId="{ECE8F6DB-FA82-4751-AE7C-189942198D47}" type="presParOf" srcId="{C26D5D63-0B23-476E-B1A4-A702766C4466}" destId="{996FCF4B-3D98-4FD3-A7EF-8C7B2BDC45BE}" srcOrd="0" destOrd="0" presId="urn:microsoft.com/office/officeart/2005/8/layout/lProcess1"/>
    <dgm:cxn modelId="{020A6864-02B8-46AB-A1E5-5561CBB34E9C}" type="presParOf" srcId="{C26D5D63-0B23-476E-B1A4-A702766C4466}" destId="{326369A2-49B6-4515-B44F-78BCADEF9729}" srcOrd="1" destOrd="0" presId="urn:microsoft.com/office/officeart/2005/8/layout/lProcess1"/>
    <dgm:cxn modelId="{AD9FD76B-F64C-4FDC-8314-780A047AF19B}" type="presParOf" srcId="{C26D5D63-0B23-476E-B1A4-A702766C4466}" destId="{57C052CC-52E0-4422-B232-59B39850CB2C}" srcOrd="2" destOrd="0" presId="urn:microsoft.com/office/officeart/2005/8/layout/lProcess1"/>
    <dgm:cxn modelId="{9EC58639-C227-46D5-BB2C-62886E27BAD6}" type="presParOf" srcId="{C26D5D63-0B23-476E-B1A4-A702766C4466}" destId="{E835C0CB-918B-4A4D-96C5-FE1A31D3F402}" srcOrd="3" destOrd="0" presId="urn:microsoft.com/office/officeart/2005/8/layout/lProcess1"/>
    <dgm:cxn modelId="{EDDA84CC-6C45-4C64-9738-E5EAC7915D08}" type="presParOf" srcId="{C26D5D63-0B23-476E-B1A4-A702766C4466}" destId="{0AF70F71-0195-4878-A7B2-72B11FD4E78B}" srcOrd="4" destOrd="0" presId="urn:microsoft.com/office/officeart/2005/8/layout/lProcess1"/>
    <dgm:cxn modelId="{7D3185AD-F50D-42B6-B4B1-A540C44FAA7C}" type="presParOf" srcId="{2CB36EEF-8228-4B2E-AA0E-F7ACB25CB2D2}" destId="{143CC1BD-EA1F-41CA-A39D-4152E2E6C75B}" srcOrd="1" destOrd="0" presId="urn:microsoft.com/office/officeart/2005/8/layout/lProcess1"/>
    <dgm:cxn modelId="{99EF60F5-7199-4EFA-92F2-6AABC5E9F8D9}" type="presParOf" srcId="{2CB36EEF-8228-4B2E-AA0E-F7ACB25CB2D2}" destId="{E53E8C91-CB2C-41A8-B977-80288622427D}" srcOrd="2" destOrd="0" presId="urn:microsoft.com/office/officeart/2005/8/layout/lProcess1"/>
    <dgm:cxn modelId="{F203228C-1940-4902-8CA8-17BDBB4558AF}" type="presParOf" srcId="{E53E8C91-CB2C-41A8-B977-80288622427D}" destId="{67D6074C-7EEF-414B-8CD2-C286FA745928}" srcOrd="0" destOrd="0" presId="urn:microsoft.com/office/officeart/2005/8/layout/lProcess1"/>
    <dgm:cxn modelId="{51B79B9D-D462-4319-9CB2-36568B20BDDD}" type="presParOf" srcId="{E53E8C91-CB2C-41A8-B977-80288622427D}" destId="{CF2A1B46-8869-46D3-B342-4E1D9744FEA4}" srcOrd="1" destOrd="0" presId="urn:microsoft.com/office/officeart/2005/8/layout/lProcess1"/>
    <dgm:cxn modelId="{B20DCE57-1212-494E-86EF-0908FF128353}" type="presParOf" srcId="{E53E8C91-CB2C-41A8-B977-80288622427D}" destId="{7699BA6E-645F-4120-9664-9599DCDD3DAD}" srcOrd="2" destOrd="0" presId="urn:microsoft.com/office/officeart/2005/8/layout/lProcess1"/>
    <dgm:cxn modelId="{B05EDDEA-4801-4447-9AEA-7B348C1CC0D5}" type="presParOf" srcId="{E53E8C91-CB2C-41A8-B977-80288622427D}" destId="{979045AF-C174-41FC-8B8B-50DC966B5A1B}" srcOrd="3" destOrd="0" presId="urn:microsoft.com/office/officeart/2005/8/layout/lProcess1"/>
    <dgm:cxn modelId="{ACFD9D98-9706-4EAB-AC45-EA6CEA46B024}" type="presParOf" srcId="{E53E8C91-CB2C-41A8-B977-80288622427D}" destId="{F6AB25CB-BF63-4636-9E22-CDC1A0653F79}" srcOrd="4"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982E55-D6B6-4A54-B127-BE00195714CC}" type="doc">
      <dgm:prSet loTypeId="urn:microsoft.com/office/officeart/2005/8/layout/lProcess1" loCatId="process" qsTypeId="urn:microsoft.com/office/officeart/2005/8/quickstyle/simple1" qsCatId="simple" csTypeId="urn:microsoft.com/office/officeart/2005/8/colors/accent2_2" csCatId="accent2" phldr="1"/>
      <dgm:spPr/>
      <dgm:t>
        <a:bodyPr/>
        <a:lstStyle/>
        <a:p>
          <a:endParaRPr lang="en-US"/>
        </a:p>
      </dgm:t>
    </dgm:pt>
    <dgm:pt modelId="{0FDC6E45-B662-49DE-905D-4225977F7722}">
      <dgm:prSet phldrT="[Text]" custT="1"/>
      <dgm:spPr>
        <a:solidFill>
          <a:schemeClr val="tx2"/>
        </a:solidFill>
      </dgm:spPr>
      <dgm:t>
        <a:bodyPr/>
        <a:lstStyle/>
        <a:p>
          <a:r>
            <a:rPr lang="en-US" sz="2400" b="1" smtClean="0"/>
            <a:t>BARRIERS</a:t>
          </a:r>
          <a:endParaRPr lang="en-US" sz="2400" b="1" dirty="0"/>
        </a:p>
      </dgm:t>
    </dgm:pt>
    <dgm:pt modelId="{7EA23DD3-FB84-4877-9816-7699C2D429E9}" type="parTrans" cxnId="{2A5F67C2-B404-4217-A3EB-DBE649D64312}">
      <dgm:prSet/>
      <dgm:spPr/>
      <dgm:t>
        <a:bodyPr/>
        <a:lstStyle/>
        <a:p>
          <a:endParaRPr lang="en-US" sz="2400"/>
        </a:p>
      </dgm:t>
    </dgm:pt>
    <dgm:pt modelId="{F981E38F-E90B-48BB-99DE-9D7A077748B3}" type="sibTrans" cxnId="{2A5F67C2-B404-4217-A3EB-DBE649D64312}">
      <dgm:prSet/>
      <dgm:spPr/>
      <dgm:t>
        <a:bodyPr/>
        <a:lstStyle/>
        <a:p>
          <a:endParaRPr lang="en-US" sz="2400"/>
        </a:p>
      </dgm:t>
    </dgm:pt>
    <dgm:pt modelId="{DCA31605-6408-48D0-9714-2CA5FFBDF797}">
      <dgm:prSet phldrT="[Text]" custT="1"/>
      <dgm:spPr>
        <a:solidFill>
          <a:schemeClr val="bg1">
            <a:lumMod val="85000"/>
            <a:alpha val="90000"/>
          </a:schemeClr>
        </a:solidFill>
      </dgm:spPr>
      <dgm:t>
        <a:bodyPr/>
        <a:lstStyle/>
        <a:p>
          <a:r>
            <a:rPr lang="en-US" sz="2000" smtClean="0"/>
            <a:t>Some customers on Methadone treatment start to use meth</a:t>
          </a:r>
          <a:endParaRPr lang="en-US" sz="2000" dirty="0"/>
        </a:p>
      </dgm:t>
    </dgm:pt>
    <dgm:pt modelId="{E126152E-42D0-41E1-8224-0D664AFC8F1A}" type="parTrans" cxnId="{0177F272-1BC5-4EDA-B7DE-53C112837A07}">
      <dgm:prSet/>
      <dgm:spPr>
        <a:noFill/>
      </dgm:spPr>
      <dgm:t>
        <a:bodyPr/>
        <a:lstStyle/>
        <a:p>
          <a:endParaRPr lang="en-US" sz="2400"/>
        </a:p>
      </dgm:t>
    </dgm:pt>
    <dgm:pt modelId="{5618D910-9163-40E8-AA98-4267139719CF}" type="sibTrans" cxnId="{0177F272-1BC5-4EDA-B7DE-53C112837A07}">
      <dgm:prSet/>
      <dgm:spPr>
        <a:noFill/>
      </dgm:spPr>
      <dgm:t>
        <a:bodyPr/>
        <a:lstStyle/>
        <a:p>
          <a:endParaRPr lang="en-US" sz="2400"/>
        </a:p>
      </dgm:t>
    </dgm:pt>
    <dgm:pt modelId="{5208FDBB-9C6A-42E4-ADEC-1F14C83E20FC}">
      <dgm:prSet phldrT="[Text]" custT="1"/>
      <dgm:spPr>
        <a:solidFill>
          <a:schemeClr val="tx2"/>
        </a:solidFill>
      </dgm:spPr>
      <dgm:t>
        <a:bodyPr/>
        <a:lstStyle/>
        <a:p>
          <a:pPr>
            <a:lnSpc>
              <a:spcPct val="100000"/>
            </a:lnSpc>
            <a:spcAft>
              <a:spcPts val="0"/>
            </a:spcAft>
          </a:pPr>
          <a:r>
            <a:rPr lang="en-US" sz="2400" b="1" smtClean="0"/>
            <a:t>SUPPORT FROM CBO</a:t>
          </a:r>
          <a:endParaRPr lang="en-US" sz="2400" b="1" dirty="0"/>
        </a:p>
      </dgm:t>
    </dgm:pt>
    <dgm:pt modelId="{D1A549C4-713E-450C-B3B8-2DD2E96632D4}" type="parTrans" cxnId="{1613C2B7-B1F7-4763-BEBB-3CA8D5621019}">
      <dgm:prSet/>
      <dgm:spPr/>
      <dgm:t>
        <a:bodyPr/>
        <a:lstStyle/>
        <a:p>
          <a:endParaRPr lang="en-US" sz="2400"/>
        </a:p>
      </dgm:t>
    </dgm:pt>
    <dgm:pt modelId="{5DA72496-3311-4B2A-8C57-D0B377CC0EAC}" type="sibTrans" cxnId="{1613C2B7-B1F7-4763-BEBB-3CA8D5621019}">
      <dgm:prSet/>
      <dgm:spPr/>
      <dgm:t>
        <a:bodyPr/>
        <a:lstStyle/>
        <a:p>
          <a:endParaRPr lang="en-US" sz="2400"/>
        </a:p>
      </dgm:t>
    </dgm:pt>
    <dgm:pt modelId="{6C79954B-7594-4C17-B3B4-E82399765128}">
      <dgm:prSet phldrT="[Text]" custT="1"/>
      <dgm:spPr>
        <a:solidFill>
          <a:schemeClr val="bg1">
            <a:lumMod val="85000"/>
            <a:alpha val="90000"/>
          </a:schemeClr>
        </a:solidFill>
      </dgm:spPr>
      <dgm:t>
        <a:bodyPr/>
        <a:lstStyle/>
        <a:p>
          <a:r>
            <a:rPr lang="en-US" sz="2000" smtClean="0"/>
            <a:t>Counsel harm of using multidrugs</a:t>
          </a:r>
          <a:endParaRPr lang="en-US" sz="2000" dirty="0"/>
        </a:p>
      </dgm:t>
    </dgm:pt>
    <dgm:pt modelId="{8AAE01ED-ACCC-4D51-8D58-B071D7B1FCD1}" type="parTrans" cxnId="{E6AE1B29-A969-4EF1-8680-D874ABD0C232}">
      <dgm:prSet/>
      <dgm:spPr>
        <a:noFill/>
      </dgm:spPr>
      <dgm:t>
        <a:bodyPr/>
        <a:lstStyle/>
        <a:p>
          <a:endParaRPr lang="en-US" sz="2400"/>
        </a:p>
      </dgm:t>
    </dgm:pt>
    <dgm:pt modelId="{A81E2460-8999-46DB-8672-C630F2A310BB}" type="sibTrans" cxnId="{E6AE1B29-A969-4EF1-8680-D874ABD0C232}">
      <dgm:prSet/>
      <dgm:spPr>
        <a:noFill/>
      </dgm:spPr>
      <dgm:t>
        <a:bodyPr/>
        <a:lstStyle/>
        <a:p>
          <a:endParaRPr lang="en-US" sz="2400"/>
        </a:p>
      </dgm:t>
    </dgm:pt>
    <dgm:pt modelId="{D56084AB-5F42-4B0B-9180-3741C9DD0312}">
      <dgm:prSet phldrT="[Text]" custT="1"/>
      <dgm:spPr>
        <a:solidFill>
          <a:schemeClr val="bg1">
            <a:lumMod val="65000"/>
            <a:alpha val="90000"/>
          </a:schemeClr>
        </a:solidFill>
      </dgm:spPr>
      <dgm:t>
        <a:bodyPr/>
        <a:lstStyle/>
        <a:p>
          <a:r>
            <a:rPr lang="en-US" sz="2000" smtClean="0"/>
            <a:t>Customers on MMT who go to work early, or work at weekends, or work abroad</a:t>
          </a:r>
          <a:endParaRPr lang="en-US" sz="2000" dirty="0"/>
        </a:p>
      </dgm:t>
    </dgm:pt>
    <dgm:pt modelId="{0D43201C-E542-46B9-ADD6-08E2A649E91D}" type="parTrans" cxnId="{F45212DA-14A1-4580-9307-8692B89449E2}">
      <dgm:prSet/>
      <dgm:spPr/>
      <dgm:t>
        <a:bodyPr/>
        <a:lstStyle/>
        <a:p>
          <a:endParaRPr lang="en-US"/>
        </a:p>
      </dgm:t>
    </dgm:pt>
    <dgm:pt modelId="{3DD66CDA-8FCA-43AD-986C-0D4BAA05250A}" type="sibTrans" cxnId="{F45212DA-14A1-4580-9307-8692B89449E2}">
      <dgm:prSet/>
      <dgm:spPr/>
      <dgm:t>
        <a:bodyPr/>
        <a:lstStyle/>
        <a:p>
          <a:endParaRPr lang="en-US"/>
        </a:p>
      </dgm:t>
    </dgm:pt>
    <dgm:pt modelId="{7902E533-390C-4A89-923A-54391AD94783}">
      <dgm:prSet phldrT="[Text]" custT="1"/>
      <dgm:spPr>
        <a:solidFill>
          <a:schemeClr val="bg1">
            <a:lumMod val="65000"/>
            <a:alpha val="90000"/>
          </a:schemeClr>
        </a:solidFill>
      </dgm:spPr>
      <dgm:t>
        <a:bodyPr/>
        <a:lstStyle/>
        <a:p>
          <a:pPr algn="l"/>
          <a:r>
            <a:rPr lang="en-US" sz="2000" smtClean="0"/>
            <a:t>- Support for searching information, contact clinics providing MMT and inform customers</a:t>
          </a:r>
          <a:endParaRPr lang="en-US" sz="2000" dirty="0" smtClean="0"/>
        </a:p>
        <a:p>
          <a:pPr algn="l"/>
          <a:r>
            <a:rPr lang="en-US" sz="2000" smtClean="0"/>
            <a:t>- Support for asking for help at MMT clinics or AIDS centers</a:t>
          </a:r>
          <a:endParaRPr lang="en-US" sz="2000" dirty="0"/>
        </a:p>
      </dgm:t>
    </dgm:pt>
    <dgm:pt modelId="{28A05793-3D2E-48D7-A91E-92E4088A96FC}" type="parTrans" cxnId="{77B85D08-503F-45CD-915B-673C8AF3B786}">
      <dgm:prSet/>
      <dgm:spPr/>
      <dgm:t>
        <a:bodyPr/>
        <a:lstStyle/>
        <a:p>
          <a:endParaRPr lang="en-US"/>
        </a:p>
      </dgm:t>
    </dgm:pt>
    <dgm:pt modelId="{F96310AC-BD9C-453C-B77D-3AAB8AF6498E}" type="sibTrans" cxnId="{77B85D08-503F-45CD-915B-673C8AF3B786}">
      <dgm:prSet/>
      <dgm:spPr/>
      <dgm:t>
        <a:bodyPr/>
        <a:lstStyle/>
        <a:p>
          <a:endParaRPr lang="en-US"/>
        </a:p>
      </dgm:t>
    </dgm:pt>
    <dgm:pt modelId="{2CB36EEF-8228-4B2E-AA0E-F7ACB25CB2D2}" type="pres">
      <dgm:prSet presAssocID="{57982E55-D6B6-4A54-B127-BE00195714CC}" presName="Name0" presStyleCnt="0">
        <dgm:presLayoutVars>
          <dgm:dir/>
          <dgm:animLvl val="lvl"/>
          <dgm:resizeHandles val="exact"/>
        </dgm:presLayoutVars>
      </dgm:prSet>
      <dgm:spPr/>
      <dgm:t>
        <a:bodyPr/>
        <a:lstStyle/>
        <a:p>
          <a:endParaRPr lang="en-US"/>
        </a:p>
      </dgm:t>
    </dgm:pt>
    <dgm:pt modelId="{C26D5D63-0B23-476E-B1A4-A702766C4466}" type="pres">
      <dgm:prSet presAssocID="{0FDC6E45-B662-49DE-905D-4225977F7722}" presName="vertFlow" presStyleCnt="0"/>
      <dgm:spPr/>
      <dgm:t>
        <a:bodyPr/>
        <a:lstStyle/>
        <a:p>
          <a:endParaRPr lang="en-US"/>
        </a:p>
      </dgm:t>
    </dgm:pt>
    <dgm:pt modelId="{996FCF4B-3D98-4FD3-A7EF-8C7B2BDC45BE}" type="pres">
      <dgm:prSet presAssocID="{0FDC6E45-B662-49DE-905D-4225977F7722}" presName="header" presStyleLbl="node1" presStyleIdx="0" presStyleCnt="2" custLinFactNeighborX="-1633" custLinFactNeighborY="-68459"/>
      <dgm:spPr/>
      <dgm:t>
        <a:bodyPr/>
        <a:lstStyle/>
        <a:p>
          <a:endParaRPr lang="en-US"/>
        </a:p>
      </dgm:t>
    </dgm:pt>
    <dgm:pt modelId="{326369A2-49B6-4515-B44F-78BCADEF9729}" type="pres">
      <dgm:prSet presAssocID="{E126152E-42D0-41E1-8224-0D664AFC8F1A}" presName="parTrans" presStyleLbl="sibTrans2D1" presStyleIdx="0" presStyleCnt="4"/>
      <dgm:spPr/>
      <dgm:t>
        <a:bodyPr/>
        <a:lstStyle/>
        <a:p>
          <a:endParaRPr lang="en-US"/>
        </a:p>
      </dgm:t>
    </dgm:pt>
    <dgm:pt modelId="{57C052CC-52E0-4422-B232-59B39850CB2C}" type="pres">
      <dgm:prSet presAssocID="{DCA31605-6408-48D0-9714-2CA5FFBDF797}" presName="child" presStyleLbl="alignAccFollowNode1" presStyleIdx="0" presStyleCnt="4" custScaleX="98393" custScaleY="118762" custLinFactNeighborX="332" custLinFactNeighborY="-47195">
        <dgm:presLayoutVars>
          <dgm:chMax val="0"/>
          <dgm:bulletEnabled val="1"/>
        </dgm:presLayoutVars>
      </dgm:prSet>
      <dgm:spPr/>
      <dgm:t>
        <a:bodyPr/>
        <a:lstStyle/>
        <a:p>
          <a:endParaRPr lang="en-US"/>
        </a:p>
      </dgm:t>
    </dgm:pt>
    <dgm:pt modelId="{E835C0CB-918B-4A4D-96C5-FE1A31D3F402}" type="pres">
      <dgm:prSet presAssocID="{5618D910-9163-40E8-AA98-4267139719CF}" presName="sibTrans" presStyleLbl="sibTrans2D1" presStyleIdx="1" presStyleCnt="4"/>
      <dgm:spPr/>
      <dgm:t>
        <a:bodyPr/>
        <a:lstStyle/>
        <a:p>
          <a:endParaRPr lang="en-US"/>
        </a:p>
      </dgm:t>
    </dgm:pt>
    <dgm:pt modelId="{95AA7574-8707-4CB4-9093-B4E5FEE03367}" type="pres">
      <dgm:prSet presAssocID="{D56084AB-5F42-4B0B-9180-3741C9DD0312}" presName="child" presStyleLbl="alignAccFollowNode1" presStyleIdx="1" presStyleCnt="4" custScaleY="226347" custLinFactNeighborX="-160" custLinFactNeighborY="-9348">
        <dgm:presLayoutVars>
          <dgm:chMax val="0"/>
          <dgm:bulletEnabled val="1"/>
        </dgm:presLayoutVars>
      </dgm:prSet>
      <dgm:spPr/>
      <dgm:t>
        <a:bodyPr/>
        <a:lstStyle/>
        <a:p>
          <a:endParaRPr lang="en-US"/>
        </a:p>
      </dgm:t>
    </dgm:pt>
    <dgm:pt modelId="{143CC1BD-EA1F-41CA-A39D-4152E2E6C75B}" type="pres">
      <dgm:prSet presAssocID="{0FDC6E45-B662-49DE-905D-4225977F7722}" presName="hSp" presStyleCnt="0"/>
      <dgm:spPr/>
      <dgm:t>
        <a:bodyPr/>
        <a:lstStyle/>
        <a:p>
          <a:endParaRPr lang="en-US"/>
        </a:p>
      </dgm:t>
    </dgm:pt>
    <dgm:pt modelId="{E53E8C91-CB2C-41A8-B977-80288622427D}" type="pres">
      <dgm:prSet presAssocID="{5208FDBB-9C6A-42E4-ADEC-1F14C83E20FC}" presName="vertFlow" presStyleCnt="0"/>
      <dgm:spPr/>
      <dgm:t>
        <a:bodyPr/>
        <a:lstStyle/>
        <a:p>
          <a:endParaRPr lang="en-US"/>
        </a:p>
      </dgm:t>
    </dgm:pt>
    <dgm:pt modelId="{67D6074C-7EEF-414B-8CD2-C286FA745928}" type="pres">
      <dgm:prSet presAssocID="{5208FDBB-9C6A-42E4-ADEC-1F14C83E20FC}" presName="header" presStyleLbl="node1" presStyleIdx="1" presStyleCnt="2" custScaleX="110734" custLinFactNeighborX="-1633" custLinFactNeighborY="-68459"/>
      <dgm:spPr/>
      <dgm:t>
        <a:bodyPr/>
        <a:lstStyle/>
        <a:p>
          <a:endParaRPr lang="en-US"/>
        </a:p>
      </dgm:t>
    </dgm:pt>
    <dgm:pt modelId="{CF2A1B46-8869-46D3-B342-4E1D9744FEA4}" type="pres">
      <dgm:prSet presAssocID="{8AAE01ED-ACCC-4D51-8D58-B071D7B1FCD1}" presName="parTrans" presStyleLbl="sibTrans2D1" presStyleIdx="2" presStyleCnt="4"/>
      <dgm:spPr/>
      <dgm:t>
        <a:bodyPr/>
        <a:lstStyle/>
        <a:p>
          <a:endParaRPr lang="en-US"/>
        </a:p>
      </dgm:t>
    </dgm:pt>
    <dgm:pt modelId="{7699BA6E-645F-4120-9664-9599DCDD3DAD}" type="pres">
      <dgm:prSet presAssocID="{6C79954B-7594-4C17-B3B4-E82399765128}" presName="child" presStyleLbl="alignAccFollowNode1" presStyleIdx="2" presStyleCnt="4" custScaleX="110734" custScaleY="121117" custLinFactNeighborX="530" custLinFactNeighborY="-39665">
        <dgm:presLayoutVars>
          <dgm:chMax val="0"/>
          <dgm:bulletEnabled val="1"/>
        </dgm:presLayoutVars>
      </dgm:prSet>
      <dgm:spPr/>
      <dgm:t>
        <a:bodyPr/>
        <a:lstStyle/>
        <a:p>
          <a:endParaRPr lang="en-US"/>
        </a:p>
      </dgm:t>
    </dgm:pt>
    <dgm:pt modelId="{979045AF-C174-41FC-8B8B-50DC966B5A1B}" type="pres">
      <dgm:prSet presAssocID="{A81E2460-8999-46DB-8672-C630F2A310BB}" presName="sibTrans" presStyleLbl="sibTrans2D1" presStyleIdx="3" presStyleCnt="4"/>
      <dgm:spPr/>
      <dgm:t>
        <a:bodyPr/>
        <a:lstStyle/>
        <a:p>
          <a:endParaRPr lang="en-US"/>
        </a:p>
      </dgm:t>
    </dgm:pt>
    <dgm:pt modelId="{2052CDBD-19C3-448D-B284-1AA3D2034DC4}" type="pres">
      <dgm:prSet presAssocID="{7902E533-390C-4A89-923A-54391AD94783}" presName="child" presStyleLbl="alignAccFollowNode1" presStyleIdx="3" presStyleCnt="4" custScaleX="110734" custScaleY="279863">
        <dgm:presLayoutVars>
          <dgm:chMax val="0"/>
          <dgm:bulletEnabled val="1"/>
        </dgm:presLayoutVars>
      </dgm:prSet>
      <dgm:spPr/>
      <dgm:t>
        <a:bodyPr/>
        <a:lstStyle/>
        <a:p>
          <a:endParaRPr lang="en-US"/>
        </a:p>
      </dgm:t>
    </dgm:pt>
  </dgm:ptLst>
  <dgm:cxnLst>
    <dgm:cxn modelId="{97996ED7-3681-4B75-A837-2191D2A53CAF}" type="presOf" srcId="{57982E55-D6B6-4A54-B127-BE00195714CC}" destId="{2CB36EEF-8228-4B2E-AA0E-F7ACB25CB2D2}" srcOrd="0" destOrd="0" presId="urn:microsoft.com/office/officeart/2005/8/layout/lProcess1"/>
    <dgm:cxn modelId="{C91AC385-5708-40EE-AB44-9D0DF42D59D4}" type="presOf" srcId="{D56084AB-5F42-4B0B-9180-3741C9DD0312}" destId="{95AA7574-8707-4CB4-9093-B4E5FEE03367}" srcOrd="0" destOrd="0" presId="urn:microsoft.com/office/officeart/2005/8/layout/lProcess1"/>
    <dgm:cxn modelId="{3F7F1ADE-291D-449A-862D-70B08DABAD14}" type="presOf" srcId="{6C79954B-7594-4C17-B3B4-E82399765128}" destId="{7699BA6E-645F-4120-9664-9599DCDD3DAD}" srcOrd="0" destOrd="0" presId="urn:microsoft.com/office/officeart/2005/8/layout/lProcess1"/>
    <dgm:cxn modelId="{2069706A-A334-40FF-BB12-C8543D02796D}" type="presOf" srcId="{E126152E-42D0-41E1-8224-0D664AFC8F1A}" destId="{326369A2-49B6-4515-B44F-78BCADEF9729}" srcOrd="0" destOrd="0" presId="urn:microsoft.com/office/officeart/2005/8/layout/lProcess1"/>
    <dgm:cxn modelId="{E6AE1B29-A969-4EF1-8680-D874ABD0C232}" srcId="{5208FDBB-9C6A-42E4-ADEC-1F14C83E20FC}" destId="{6C79954B-7594-4C17-B3B4-E82399765128}" srcOrd="0" destOrd="0" parTransId="{8AAE01ED-ACCC-4D51-8D58-B071D7B1FCD1}" sibTransId="{A81E2460-8999-46DB-8672-C630F2A310BB}"/>
    <dgm:cxn modelId="{AC485D20-6F1F-4AC9-80B7-7EE036BD66F5}" type="presOf" srcId="{DCA31605-6408-48D0-9714-2CA5FFBDF797}" destId="{57C052CC-52E0-4422-B232-59B39850CB2C}" srcOrd="0" destOrd="0" presId="urn:microsoft.com/office/officeart/2005/8/layout/lProcess1"/>
    <dgm:cxn modelId="{319E40C6-2915-4EE1-B3FF-F014F285F3B2}" type="presOf" srcId="{A81E2460-8999-46DB-8672-C630F2A310BB}" destId="{979045AF-C174-41FC-8B8B-50DC966B5A1B}" srcOrd="0" destOrd="0" presId="urn:microsoft.com/office/officeart/2005/8/layout/lProcess1"/>
    <dgm:cxn modelId="{892EE4AE-0DDB-485E-A00E-E088003880F0}" type="presOf" srcId="{5618D910-9163-40E8-AA98-4267139719CF}" destId="{E835C0CB-918B-4A4D-96C5-FE1A31D3F402}" srcOrd="0" destOrd="0" presId="urn:microsoft.com/office/officeart/2005/8/layout/lProcess1"/>
    <dgm:cxn modelId="{0177F272-1BC5-4EDA-B7DE-53C112837A07}" srcId="{0FDC6E45-B662-49DE-905D-4225977F7722}" destId="{DCA31605-6408-48D0-9714-2CA5FFBDF797}" srcOrd="0" destOrd="0" parTransId="{E126152E-42D0-41E1-8224-0D664AFC8F1A}" sibTransId="{5618D910-9163-40E8-AA98-4267139719CF}"/>
    <dgm:cxn modelId="{00AB1A1F-0208-45A6-947A-90DA33932E49}" type="presOf" srcId="{8AAE01ED-ACCC-4D51-8D58-B071D7B1FCD1}" destId="{CF2A1B46-8869-46D3-B342-4E1D9744FEA4}" srcOrd="0" destOrd="0" presId="urn:microsoft.com/office/officeart/2005/8/layout/lProcess1"/>
    <dgm:cxn modelId="{F45212DA-14A1-4580-9307-8692B89449E2}" srcId="{0FDC6E45-B662-49DE-905D-4225977F7722}" destId="{D56084AB-5F42-4B0B-9180-3741C9DD0312}" srcOrd="1" destOrd="0" parTransId="{0D43201C-E542-46B9-ADD6-08E2A649E91D}" sibTransId="{3DD66CDA-8FCA-43AD-986C-0D4BAA05250A}"/>
    <dgm:cxn modelId="{909B274D-83D8-4212-B497-758118DF9340}" type="presOf" srcId="{5208FDBB-9C6A-42E4-ADEC-1F14C83E20FC}" destId="{67D6074C-7EEF-414B-8CD2-C286FA745928}" srcOrd="0" destOrd="0" presId="urn:microsoft.com/office/officeart/2005/8/layout/lProcess1"/>
    <dgm:cxn modelId="{A5748346-ECA1-4D6C-8065-FCA7F9A6F617}" type="presOf" srcId="{7902E533-390C-4A89-923A-54391AD94783}" destId="{2052CDBD-19C3-448D-B284-1AA3D2034DC4}" srcOrd="0" destOrd="0" presId="urn:microsoft.com/office/officeart/2005/8/layout/lProcess1"/>
    <dgm:cxn modelId="{F8324816-84C0-44F4-8E6B-313BF5211812}" type="presOf" srcId="{0FDC6E45-B662-49DE-905D-4225977F7722}" destId="{996FCF4B-3D98-4FD3-A7EF-8C7B2BDC45BE}" srcOrd="0" destOrd="0" presId="urn:microsoft.com/office/officeart/2005/8/layout/lProcess1"/>
    <dgm:cxn modelId="{2A5F67C2-B404-4217-A3EB-DBE649D64312}" srcId="{57982E55-D6B6-4A54-B127-BE00195714CC}" destId="{0FDC6E45-B662-49DE-905D-4225977F7722}" srcOrd="0" destOrd="0" parTransId="{7EA23DD3-FB84-4877-9816-7699C2D429E9}" sibTransId="{F981E38F-E90B-48BB-99DE-9D7A077748B3}"/>
    <dgm:cxn modelId="{77B85D08-503F-45CD-915B-673C8AF3B786}" srcId="{5208FDBB-9C6A-42E4-ADEC-1F14C83E20FC}" destId="{7902E533-390C-4A89-923A-54391AD94783}" srcOrd="1" destOrd="0" parTransId="{28A05793-3D2E-48D7-A91E-92E4088A96FC}" sibTransId="{F96310AC-BD9C-453C-B77D-3AAB8AF6498E}"/>
    <dgm:cxn modelId="{1613C2B7-B1F7-4763-BEBB-3CA8D5621019}" srcId="{57982E55-D6B6-4A54-B127-BE00195714CC}" destId="{5208FDBB-9C6A-42E4-ADEC-1F14C83E20FC}" srcOrd="1" destOrd="0" parTransId="{D1A549C4-713E-450C-B3B8-2DD2E96632D4}" sibTransId="{5DA72496-3311-4B2A-8C57-D0B377CC0EAC}"/>
    <dgm:cxn modelId="{0D5B7B72-F320-46CB-9C7A-6D22AEF4ECDC}" type="presParOf" srcId="{2CB36EEF-8228-4B2E-AA0E-F7ACB25CB2D2}" destId="{C26D5D63-0B23-476E-B1A4-A702766C4466}" srcOrd="0" destOrd="0" presId="urn:microsoft.com/office/officeart/2005/8/layout/lProcess1"/>
    <dgm:cxn modelId="{F87FAFE5-C0CD-4B4A-B3F9-632321286C6A}" type="presParOf" srcId="{C26D5D63-0B23-476E-B1A4-A702766C4466}" destId="{996FCF4B-3D98-4FD3-A7EF-8C7B2BDC45BE}" srcOrd="0" destOrd="0" presId="urn:microsoft.com/office/officeart/2005/8/layout/lProcess1"/>
    <dgm:cxn modelId="{438BF3F1-62C4-40AA-AFF7-F2B71662269F}" type="presParOf" srcId="{C26D5D63-0B23-476E-B1A4-A702766C4466}" destId="{326369A2-49B6-4515-B44F-78BCADEF9729}" srcOrd="1" destOrd="0" presId="urn:microsoft.com/office/officeart/2005/8/layout/lProcess1"/>
    <dgm:cxn modelId="{4C96200A-8488-4A5B-ADCC-D12C0D8E31B6}" type="presParOf" srcId="{C26D5D63-0B23-476E-B1A4-A702766C4466}" destId="{57C052CC-52E0-4422-B232-59B39850CB2C}" srcOrd="2" destOrd="0" presId="urn:microsoft.com/office/officeart/2005/8/layout/lProcess1"/>
    <dgm:cxn modelId="{D98DCF63-2C56-485A-B03F-43676A3767E6}" type="presParOf" srcId="{C26D5D63-0B23-476E-B1A4-A702766C4466}" destId="{E835C0CB-918B-4A4D-96C5-FE1A31D3F402}" srcOrd="3" destOrd="0" presId="urn:microsoft.com/office/officeart/2005/8/layout/lProcess1"/>
    <dgm:cxn modelId="{62B9F800-590B-4E6A-9573-C27F5BE1153B}" type="presParOf" srcId="{C26D5D63-0B23-476E-B1A4-A702766C4466}" destId="{95AA7574-8707-4CB4-9093-B4E5FEE03367}" srcOrd="4" destOrd="0" presId="urn:microsoft.com/office/officeart/2005/8/layout/lProcess1"/>
    <dgm:cxn modelId="{AA01AB32-77F8-4D60-B73D-957A7533A1D6}" type="presParOf" srcId="{2CB36EEF-8228-4B2E-AA0E-F7ACB25CB2D2}" destId="{143CC1BD-EA1F-41CA-A39D-4152E2E6C75B}" srcOrd="1" destOrd="0" presId="urn:microsoft.com/office/officeart/2005/8/layout/lProcess1"/>
    <dgm:cxn modelId="{8C9FC54F-8A6D-4674-A8F7-494145C8A6A9}" type="presParOf" srcId="{2CB36EEF-8228-4B2E-AA0E-F7ACB25CB2D2}" destId="{E53E8C91-CB2C-41A8-B977-80288622427D}" srcOrd="2" destOrd="0" presId="urn:microsoft.com/office/officeart/2005/8/layout/lProcess1"/>
    <dgm:cxn modelId="{99019C15-40DD-4522-B689-C711B7BF8CF0}" type="presParOf" srcId="{E53E8C91-CB2C-41A8-B977-80288622427D}" destId="{67D6074C-7EEF-414B-8CD2-C286FA745928}" srcOrd="0" destOrd="0" presId="urn:microsoft.com/office/officeart/2005/8/layout/lProcess1"/>
    <dgm:cxn modelId="{FFE57B82-BB31-415C-8122-DA4ABD0FFD5F}" type="presParOf" srcId="{E53E8C91-CB2C-41A8-B977-80288622427D}" destId="{CF2A1B46-8869-46D3-B342-4E1D9744FEA4}" srcOrd="1" destOrd="0" presId="urn:microsoft.com/office/officeart/2005/8/layout/lProcess1"/>
    <dgm:cxn modelId="{E914C8CB-BC6C-4C25-9BE6-683E600953C2}" type="presParOf" srcId="{E53E8C91-CB2C-41A8-B977-80288622427D}" destId="{7699BA6E-645F-4120-9664-9599DCDD3DAD}" srcOrd="2" destOrd="0" presId="urn:microsoft.com/office/officeart/2005/8/layout/lProcess1"/>
    <dgm:cxn modelId="{59388562-6915-4E90-8157-E8DE5DC1EFA7}" type="presParOf" srcId="{E53E8C91-CB2C-41A8-B977-80288622427D}" destId="{979045AF-C174-41FC-8B8B-50DC966B5A1B}" srcOrd="3" destOrd="0" presId="urn:microsoft.com/office/officeart/2005/8/layout/lProcess1"/>
    <dgm:cxn modelId="{F867652D-B1F0-4601-8501-AED966837785}" type="presParOf" srcId="{E53E8C91-CB2C-41A8-B977-80288622427D}" destId="{2052CDBD-19C3-448D-B284-1AA3D2034DC4}"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AFE25013-6188-4C0C-8750-6AC3F483D176}" type="datetimeFigureOut">
              <a:rPr lang="en-US" smtClean="0"/>
              <a:t>8/2/2017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BEEEBD1-3F2A-41F5-9F51-F47B28D37F95}" type="slidenum">
              <a:rPr lang="en-US" smtClean="0"/>
              <a:t>‹#›</a:t>
            </a:fld>
            <a:endParaRPr lang="en-US"/>
          </a:p>
        </p:txBody>
      </p:sp>
    </p:spTree>
    <p:extLst>
      <p:ext uri="{BB962C8B-B14F-4D97-AF65-F5344CB8AC3E}">
        <p14:creationId xmlns:p14="http://schemas.microsoft.com/office/powerpoint/2010/main" val="40677739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156E4D1-2DC9-4D72-8EB6-F5426E400A60}" type="datetimeFigureOut">
              <a:rPr lang="en-US" smtClean="0"/>
              <a:t>8/2/2017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829CA296-2CDB-4558-A3DC-6DE6769CAEE2}" type="slidenum">
              <a:rPr lang="en-US" smtClean="0"/>
              <a:t>‹#›</a:t>
            </a:fld>
            <a:endParaRPr lang="en-US"/>
          </a:p>
        </p:txBody>
      </p:sp>
    </p:spTree>
    <p:extLst>
      <p:ext uri="{BB962C8B-B14F-4D97-AF65-F5344CB8AC3E}">
        <p14:creationId xmlns:p14="http://schemas.microsoft.com/office/powerpoint/2010/main" val="2101884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9CA296-2CDB-4558-A3DC-6DE6769CAEE2}" type="slidenum">
              <a:rPr lang="en-US" smtClean="0"/>
              <a:t>10</a:t>
            </a:fld>
            <a:endParaRPr lang="en-US"/>
          </a:p>
        </p:txBody>
      </p:sp>
    </p:spTree>
    <p:extLst>
      <p:ext uri="{BB962C8B-B14F-4D97-AF65-F5344CB8AC3E}">
        <p14:creationId xmlns:p14="http://schemas.microsoft.com/office/powerpoint/2010/main" val="2736618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9CA296-2CDB-4558-A3DC-6DE6769CAEE2}" type="slidenum">
              <a:rPr lang="en-US" smtClean="0"/>
              <a:t>14</a:t>
            </a:fld>
            <a:endParaRPr lang="en-US"/>
          </a:p>
        </p:txBody>
      </p:sp>
    </p:spTree>
    <p:extLst>
      <p:ext uri="{BB962C8B-B14F-4D97-AF65-F5344CB8AC3E}">
        <p14:creationId xmlns:p14="http://schemas.microsoft.com/office/powerpoint/2010/main" val="3714621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9CA296-2CDB-4558-A3DC-6DE6769CAEE2}" type="slidenum">
              <a:rPr lang="en-US" smtClean="0"/>
              <a:t>15</a:t>
            </a:fld>
            <a:endParaRPr lang="en-US"/>
          </a:p>
        </p:txBody>
      </p:sp>
    </p:spTree>
    <p:extLst>
      <p:ext uri="{BB962C8B-B14F-4D97-AF65-F5344CB8AC3E}">
        <p14:creationId xmlns:p14="http://schemas.microsoft.com/office/powerpoint/2010/main" val="106390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9CA296-2CDB-4558-A3DC-6DE6769CAEE2}" type="slidenum">
              <a:rPr lang="en-US" smtClean="0"/>
              <a:t>17</a:t>
            </a:fld>
            <a:endParaRPr lang="en-US"/>
          </a:p>
        </p:txBody>
      </p:sp>
    </p:spTree>
    <p:extLst>
      <p:ext uri="{BB962C8B-B14F-4D97-AF65-F5344CB8AC3E}">
        <p14:creationId xmlns:p14="http://schemas.microsoft.com/office/powerpoint/2010/main" val="24830513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A0F7CB9-6E4D-4A28-9294-12CEB2BA98B3}" type="datetimeFigureOut">
              <a:rPr lang="en-US" smtClean="0"/>
              <a:t>8/2/2017</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92D5AFC1-55E7-4EFE-A892-FA2F8B4D489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A0F7CB9-6E4D-4A28-9294-12CEB2BA98B3}" type="datetimeFigureOut">
              <a:rPr lang="en-US" smtClean="0"/>
              <a:t>8/2/2017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2D5AFC1-55E7-4EFE-A892-FA2F8B4D489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5A0F7CB9-6E4D-4A28-9294-12CEB2BA98B3}" type="datetimeFigureOut">
              <a:rPr lang="en-US" smtClean="0"/>
              <a:t>8/2/2017</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92D5AFC1-55E7-4EFE-A892-FA2F8B4D489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lumMod val="50000"/>
                  </a:schemeClr>
                </a:solidFill>
                <a:effectLst>
                  <a:outerShdw blurRad="38100" dist="38100" dir="2700000" algn="tl">
                    <a:srgbClr val="000000">
                      <a:alpha val="43137"/>
                    </a:srgbClr>
                  </a:outerShdw>
                </a:effectLst>
              </a:defRPr>
            </a:lvl1pPr>
            <a:extLst/>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extLst/>
          </a:lstStyle>
          <a:p>
            <a:fld id="{5A0F7CB9-6E4D-4A28-9294-12CEB2BA98B3}" type="datetimeFigureOut">
              <a:rPr lang="en-US" smtClean="0"/>
              <a:t>8/2/2017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2D5AFC1-55E7-4EFE-A892-FA2F8B4D489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A0F7CB9-6E4D-4A28-9294-12CEB2BA98B3}" type="datetimeFigureOut">
              <a:rPr lang="en-US" smtClean="0"/>
              <a:t>8/2/2017</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92D5AFC1-55E7-4EFE-A892-FA2F8B4D489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A0F7CB9-6E4D-4A28-9294-12CEB2BA98B3}" type="datetimeFigureOut">
              <a:rPr lang="en-US" smtClean="0"/>
              <a:t>8/2/2017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2D5AFC1-55E7-4EFE-A892-FA2F8B4D4892}"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A0F7CB9-6E4D-4A28-9294-12CEB2BA98B3}" type="datetimeFigureOut">
              <a:rPr lang="en-US" smtClean="0"/>
              <a:t>8/2/2017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2D5AFC1-55E7-4EFE-A892-FA2F8B4D489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A0F7CB9-6E4D-4A28-9294-12CEB2BA98B3}" type="datetimeFigureOut">
              <a:rPr lang="en-US" smtClean="0"/>
              <a:t>8/2/2017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2D5AFC1-55E7-4EFE-A892-FA2F8B4D489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5A0F7CB9-6E4D-4A28-9294-12CEB2BA98B3}" type="datetimeFigureOut">
              <a:rPr lang="en-US" smtClean="0"/>
              <a:t>8/2/2017</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92D5AFC1-55E7-4EFE-A892-FA2F8B4D489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A0F7CB9-6E4D-4A28-9294-12CEB2BA98B3}" type="datetimeFigureOut">
              <a:rPr lang="en-US" smtClean="0"/>
              <a:t>8/2/2017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2D5AFC1-55E7-4EFE-A892-FA2F8B4D489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5A0F7CB9-6E4D-4A28-9294-12CEB2BA98B3}" type="datetimeFigureOut">
              <a:rPr lang="en-US" smtClean="0"/>
              <a:t>8/2/2017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2D5AFC1-55E7-4EFE-A892-FA2F8B4D4892}" type="slidenum">
              <a:rPr lang="en-US" smtClean="0"/>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A0F7CB9-6E4D-4A28-9294-12CEB2BA98B3}" type="datetimeFigureOut">
              <a:rPr lang="en-US" smtClean="0"/>
              <a:t>8/2/2017</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92D5AFC1-55E7-4EFE-A892-FA2F8B4D489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5.png"/><Relationship Id="rId4" Type="http://schemas.openxmlformats.org/officeDocument/2006/relationships/diagramQuickStyle" Target="../diagrams/quickStyle1.xml"/><Relationship Id="rId9"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95600" y="990600"/>
            <a:ext cx="5576668" cy="3249168"/>
          </a:xfrm>
        </p:spPr>
        <p:txBody>
          <a:bodyPr/>
          <a:lstStyle/>
          <a:p>
            <a:r>
              <a:rPr lang="en-US" sz="4000" cap="none" spc="-200" smtClean="0">
                <a:cs typeface="Arial" pitchFamily="34" charset="0"/>
              </a:rPr>
              <a:t>Removing barriers in connection and maintenance of HIV &amp; addiction treatment: from a community perpestive</a:t>
            </a:r>
            <a:endParaRPr lang="en-US" sz="4000" cap="none" spc="-200" dirty="0">
              <a:cs typeface="Arial" pitchFamily="34" charset="0"/>
            </a:endParaRPr>
          </a:p>
        </p:txBody>
      </p:sp>
      <p:sp>
        <p:nvSpPr>
          <p:cNvPr id="3" name="Subtitle 2"/>
          <p:cNvSpPr>
            <a:spLocks noGrp="1"/>
          </p:cNvSpPr>
          <p:nvPr>
            <p:ph type="subTitle" idx="1"/>
          </p:nvPr>
        </p:nvSpPr>
        <p:spPr>
          <a:xfrm>
            <a:off x="3352800" y="4495800"/>
            <a:ext cx="5114778" cy="1600200"/>
          </a:xfrm>
        </p:spPr>
        <p:txBody>
          <a:bodyPr>
            <a:normAutofit/>
          </a:bodyPr>
          <a:lstStyle/>
          <a:p>
            <a:r>
              <a:rPr lang="en-US"/>
              <a:t>D</a:t>
            </a:r>
            <a:r>
              <a:rPr lang="en-US" smtClean="0"/>
              <a:t>o Thuy </a:t>
            </a:r>
            <a:r>
              <a:rPr lang="en-US" dirty="0" smtClean="0"/>
              <a:t>An My</a:t>
            </a:r>
          </a:p>
          <a:p>
            <a:r>
              <a:rPr lang="en-US" i="1" smtClean="0"/>
              <a:t>Representative of community organizations and the LIFE center</a:t>
            </a:r>
            <a:endParaRPr lang="en-US" i="1" dirty="0" smtClean="0"/>
          </a:p>
          <a:p>
            <a:r>
              <a:rPr lang="en-US" i="1" smtClean="0"/>
              <a:t>3.8.2017</a:t>
            </a:r>
            <a:endParaRPr lang="en-US" i="1" dirty="0" smtClean="0"/>
          </a:p>
          <a:p>
            <a:endParaRPr lang="en-US" i="1" dirty="0" smtClean="0"/>
          </a:p>
          <a:p>
            <a:endParaRPr lang="en-US" i="1" dirty="0"/>
          </a:p>
        </p:txBody>
      </p:sp>
    </p:spTree>
    <p:extLst>
      <p:ext uri="{BB962C8B-B14F-4D97-AF65-F5344CB8AC3E}">
        <p14:creationId xmlns:p14="http://schemas.microsoft.com/office/powerpoint/2010/main" val="8038745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52399" y="5257800"/>
            <a:ext cx="9296400" cy="1600200"/>
          </a:xfrm>
          <a:solidFill>
            <a:schemeClr val="tx2">
              <a:lumMod val="75000"/>
            </a:schemeClr>
          </a:solidFill>
        </p:spPr>
        <p:txBody>
          <a:bodyPr anchor="ctr">
            <a:noAutofit/>
          </a:bodyPr>
          <a:lstStyle/>
          <a:p>
            <a:pPr algn="ctr">
              <a:spcBef>
                <a:spcPts val="600"/>
              </a:spcBef>
            </a:pPr>
            <a:r>
              <a:rPr lang="en-US" sz="2800" smtClean="0">
                <a:solidFill>
                  <a:schemeClr val="bg1"/>
                </a:solidFill>
              </a:rPr>
              <a:t>CONTINUOUS COMMUNITY-BASED TRAINING </a:t>
            </a:r>
            <a:r>
              <a:rPr lang="en-US" sz="2800" dirty="0" smtClean="0">
                <a:solidFill>
                  <a:schemeClr val="bg1"/>
                </a:solidFill>
              </a:rPr>
              <a:t>(COCBT</a:t>
            </a:r>
            <a:r>
              <a:rPr lang="en-US" sz="2800" smtClean="0">
                <a:solidFill>
                  <a:schemeClr val="bg1"/>
                </a:solidFill>
              </a:rPr>
              <a:t>) FOR DRUG USERS</a:t>
            </a:r>
            <a:endParaRPr lang="en-US" sz="2800" dirty="0">
              <a:solidFill>
                <a:schemeClr val="bg1"/>
              </a:solidFill>
            </a:endParaRPr>
          </a:p>
        </p:txBody>
      </p:sp>
      <p:pic>
        <p:nvPicPr>
          <p:cNvPr id="2050" name="Picture 2" descr="F:\DATA utd 20161107\DATA\Hoi nghi Roi loan Chat-HIV_SUDVN_Aug 2017\h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76200"/>
            <a:ext cx="8915400" cy="54102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6760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0410" y="-5256"/>
            <a:ext cx="9144000" cy="7091855"/>
          </a:xfrm>
          <a:prstGeom prst="rect">
            <a:avLst/>
          </a:prstGeom>
          <a:solidFill>
            <a:schemeClr val="tx2">
              <a:lumMod val="75000"/>
            </a:schemeClr>
          </a:solidFill>
        </p:spPr>
        <p:txBody>
          <a:bodyPr vert="horz" lIns="45720" tIns="0" rIns="45720" bIns="0" anchor="ctr" anchorCtr="0">
            <a:normAutofit fontScale="97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lgn="l" rtl="0" eaLnBrk="1" latinLnBrk="0" hangingPunct="1">
              <a:spcBef>
                <a:spcPct val="0"/>
              </a:spcBef>
              <a:buNone/>
              <a:defRPr kumimoji="0" sz="3800" b="1" kern="1200" cap="all" baseline="0">
                <a:ln w="500">
                  <a:solidFill>
                    <a:schemeClr val="tx2">
                      <a:shade val="20000"/>
                      <a:satMod val="120000"/>
                    </a:schemeClr>
                  </a:solidFill>
                </a:ln>
                <a:solidFill>
                  <a:schemeClr val="bg2">
                    <a:lumMod val="50000"/>
                  </a:schemeClr>
                </a:solidFill>
                <a:effectLst>
                  <a:outerShdw blurRad="38100" dist="38100" dir="2700000" algn="tl">
                    <a:srgbClr val="000000">
                      <a:alpha val="43137"/>
                    </a:srgbClr>
                  </a:outerShdw>
                </a:effectLst>
                <a:latin typeface="+mj-lt"/>
                <a:ea typeface="+mj-ea"/>
                <a:cs typeface="+mj-cs"/>
              </a:defRPr>
            </a:lvl1pPr>
            <a:extLst/>
          </a:lstStyle>
          <a:p>
            <a:pPr>
              <a:buClr>
                <a:schemeClr val="tx2"/>
              </a:buClr>
              <a:buSzPct val="73000"/>
            </a:pPr>
            <a:endParaRPr lang="en-US" sz="3400" dirty="0" smtClean="0">
              <a:solidFill>
                <a:schemeClr val="bg1"/>
              </a:solidFill>
              <a:latin typeface="+mn-lt"/>
            </a:endParaRPr>
          </a:p>
          <a:p>
            <a:pPr>
              <a:buClr>
                <a:schemeClr val="tx2"/>
              </a:buClr>
              <a:buSzPct val="73000"/>
            </a:pPr>
            <a:endParaRPr lang="en-US" sz="3400" dirty="0">
              <a:solidFill>
                <a:schemeClr val="bg1"/>
              </a:solidFill>
              <a:latin typeface="+mn-lt"/>
            </a:endParaRPr>
          </a:p>
          <a:p>
            <a:pPr>
              <a:buClr>
                <a:schemeClr val="tx2"/>
              </a:buClr>
              <a:buSzPct val="73000"/>
            </a:pPr>
            <a:endParaRPr lang="en-US" sz="3400" dirty="0" smtClean="0">
              <a:solidFill>
                <a:schemeClr val="bg1"/>
              </a:solidFill>
              <a:latin typeface="+mn-lt"/>
            </a:endParaRPr>
          </a:p>
          <a:p>
            <a:pPr>
              <a:buClr>
                <a:schemeClr val="tx2"/>
              </a:buClr>
              <a:buSzPct val="73000"/>
            </a:pPr>
            <a:endParaRPr lang="en-US" sz="3400" dirty="0">
              <a:solidFill>
                <a:schemeClr val="bg1"/>
              </a:solidFill>
              <a:latin typeface="+mn-lt"/>
            </a:endParaRPr>
          </a:p>
          <a:p>
            <a:pPr>
              <a:buClr>
                <a:schemeClr val="tx2"/>
              </a:buClr>
              <a:buSzPct val="73000"/>
            </a:pPr>
            <a:endParaRPr lang="en-US" sz="3400" dirty="0" smtClean="0">
              <a:solidFill>
                <a:schemeClr val="bg1"/>
              </a:solidFill>
              <a:latin typeface="+mn-lt"/>
            </a:endParaRPr>
          </a:p>
          <a:p>
            <a:pPr marL="284163">
              <a:buClr>
                <a:schemeClr val="tx2"/>
              </a:buClr>
              <a:buSzPct val="73000"/>
            </a:pPr>
            <a:endParaRPr lang="en-US" sz="3400" dirty="0" smtClean="0">
              <a:solidFill>
                <a:schemeClr val="bg1"/>
              </a:solidFill>
              <a:latin typeface="+mn-lt"/>
            </a:endParaRPr>
          </a:p>
          <a:p>
            <a:pPr marL="284163">
              <a:buClr>
                <a:schemeClr val="tx2"/>
              </a:buClr>
              <a:buSzPct val="73000"/>
            </a:pPr>
            <a:endParaRPr lang="en-US" sz="3400" dirty="0" smtClean="0">
              <a:solidFill>
                <a:schemeClr val="bg1"/>
              </a:solidFill>
              <a:latin typeface="+mn-lt"/>
            </a:endParaRPr>
          </a:p>
          <a:p>
            <a:pPr marL="284163">
              <a:buClr>
                <a:schemeClr val="tx2"/>
              </a:buClr>
              <a:buSzPct val="73000"/>
            </a:pPr>
            <a:r>
              <a:rPr lang="en-US" sz="3400" smtClean="0">
                <a:solidFill>
                  <a:schemeClr val="bg1"/>
                </a:solidFill>
                <a:latin typeface="+mn-lt"/>
              </a:rPr>
              <a:t>GIVE FIRST AID </a:t>
            </a:r>
          </a:p>
          <a:p>
            <a:pPr marL="284163">
              <a:buClr>
                <a:schemeClr val="tx2"/>
              </a:buClr>
              <a:buSzPct val="73000"/>
            </a:pPr>
            <a:r>
              <a:rPr lang="en-US" sz="3400" smtClean="0">
                <a:solidFill>
                  <a:schemeClr val="bg1"/>
                </a:solidFill>
                <a:latin typeface="+mn-lt"/>
              </a:rPr>
              <a:t>TO A DRUG USER </a:t>
            </a:r>
          </a:p>
          <a:p>
            <a:pPr marL="284163">
              <a:buClr>
                <a:schemeClr val="tx2"/>
              </a:buClr>
              <a:buSzPct val="73000"/>
            </a:pPr>
            <a:r>
              <a:rPr lang="en-US" sz="3400" smtClean="0">
                <a:solidFill>
                  <a:schemeClr val="bg1"/>
                </a:solidFill>
                <a:latin typeface="+mn-lt"/>
              </a:rPr>
              <a:t>WITH DRUG </a:t>
            </a:r>
          </a:p>
          <a:p>
            <a:pPr marL="284163">
              <a:buClr>
                <a:schemeClr val="tx2"/>
              </a:buClr>
              <a:buSzPct val="73000"/>
            </a:pPr>
            <a:r>
              <a:rPr lang="en-US" sz="3400" smtClean="0">
                <a:solidFill>
                  <a:schemeClr val="bg1"/>
                </a:solidFill>
                <a:latin typeface="+mn-lt"/>
              </a:rPr>
              <a:t>OVERDOSE</a:t>
            </a:r>
            <a:endParaRPr lang="en-US" sz="3400" dirty="0">
              <a:solidFill>
                <a:schemeClr val="bg1"/>
              </a:solidFill>
              <a:latin typeface="Trebuchet MS" pitchFamily="34" charset="0"/>
            </a:endParaRPr>
          </a:p>
        </p:txBody>
      </p:sp>
      <p:pic>
        <p:nvPicPr>
          <p:cNvPr id="1027" name="Picture 3" descr="F:\DATA utd 20161107\DATA\Hoi nghi Roi loan Chat-HIV_SUDVN_Aug 2017\soc thuoc 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38" y="-76200"/>
            <a:ext cx="5194238" cy="38862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2" descr="F:\DATA utd 20161107\DATA\Hoi nghi Roi loan Chat-HIV_SUDVN_Aug 2017\soc thuoc do su dung qua lieu 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199" y="3508921"/>
            <a:ext cx="4985569" cy="37300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60269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sus\Downloads\IMG_065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59689" cy="510540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180750" y="5105400"/>
            <a:ext cx="9340438" cy="1752600"/>
          </a:xfrm>
          <a:solidFill>
            <a:schemeClr val="tx2">
              <a:lumMod val="75000"/>
            </a:schemeClr>
          </a:solidFill>
        </p:spPr>
        <p:txBody>
          <a:bodyPr anchor="ctr">
            <a:normAutofit/>
          </a:bodyPr>
          <a:lstStyle/>
          <a:p>
            <a:pPr algn="ctr"/>
            <a:r>
              <a:rPr lang="en-US" sz="3400" smtClean="0">
                <a:solidFill>
                  <a:schemeClr val="bg1"/>
                </a:solidFill>
              </a:rPr>
              <a:t>INTRODUCE HIV SCREENING TEST IN COMMUNITY</a:t>
            </a:r>
            <a:endParaRPr lang="en-US" sz="3400" dirty="0">
              <a:solidFill>
                <a:schemeClr val="bg1"/>
              </a:solidFill>
            </a:endParaRPr>
          </a:p>
        </p:txBody>
      </p:sp>
    </p:spTree>
    <p:extLst>
      <p:ext uri="{BB962C8B-B14F-4D97-AF65-F5344CB8AC3E}">
        <p14:creationId xmlns:p14="http://schemas.microsoft.com/office/powerpoint/2010/main" val="22020960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Asus\Downloads\IMG_065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41000"/>
                    </a14:imgEffect>
                  </a14:imgLayer>
                </a14:imgProps>
              </a:ext>
              <a:ext uri="{28A0092B-C50C-407E-A947-70E740481C1C}">
                <a14:useLocalDpi xmlns:a14="http://schemas.microsoft.com/office/drawing/2010/main" val="0"/>
              </a:ext>
            </a:extLst>
          </a:blip>
          <a:srcRect/>
          <a:stretch>
            <a:fillRect/>
          </a:stretch>
        </p:blipFill>
        <p:spPr bwMode="auto">
          <a:xfrm>
            <a:off x="-1295400" y="-609600"/>
            <a:ext cx="10455838" cy="7467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228600"/>
            <a:ext cx="9296400" cy="990600"/>
          </a:xfrm>
          <a:solidFill>
            <a:schemeClr val="accent1">
              <a:lumMod val="75000"/>
              <a:alpha val="62000"/>
            </a:schemeClr>
          </a:solidFill>
        </p:spPr>
        <p:txBody>
          <a:bodyPr anchor="ctr">
            <a:normAutofit fontScale="90000"/>
          </a:bodyPr>
          <a:lstStyle/>
          <a:p>
            <a:pPr algn="ctr"/>
            <a:r>
              <a:rPr lang="en-US" smtClean="0">
                <a:solidFill>
                  <a:schemeClr val="bg1"/>
                </a:solidFill>
              </a:rPr>
              <a:t>Executive meeting with local authority</a:t>
            </a:r>
            <a:endParaRPr lang="en-US" dirty="0">
              <a:solidFill>
                <a:schemeClr val="bg1"/>
              </a:solidFill>
            </a:endParaRPr>
          </a:p>
        </p:txBody>
      </p:sp>
    </p:spTree>
    <p:extLst>
      <p:ext uri="{BB962C8B-B14F-4D97-AF65-F5344CB8AC3E}">
        <p14:creationId xmlns:p14="http://schemas.microsoft.com/office/powerpoint/2010/main" val="4355499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CONNECTION TO HIV &amp; ADDICTION TREATMENT </a:t>
            </a:r>
            <a:r>
              <a:rPr lang="en-US"/>
              <a:t>– </a:t>
            </a:r>
            <a:r>
              <a:rPr lang="en-US" smtClean="0"/>
              <a:t>SUPPORT FROM </a:t>
            </a:r>
            <a:r>
              <a:rPr lang="en-US" dirty="0" smtClean="0"/>
              <a:t>CBO</a:t>
            </a:r>
            <a:endParaRPr lang="en-US" dirty="0"/>
          </a:p>
        </p:txBody>
      </p:sp>
      <p:graphicFrame>
        <p:nvGraphicFramePr>
          <p:cNvPr id="4" name="Diagram 3"/>
          <p:cNvGraphicFramePr/>
          <p:nvPr>
            <p:extLst>
              <p:ext uri="{D42A27DB-BD31-4B8C-83A1-F6EECF244321}">
                <p14:modId xmlns:p14="http://schemas.microsoft.com/office/powerpoint/2010/main" val="1373768459"/>
              </p:ext>
            </p:extLst>
          </p:nvPr>
        </p:nvGraphicFramePr>
        <p:xfrm>
          <a:off x="457200" y="1600200"/>
          <a:ext cx="7543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72927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CONNECTION TO HIV &amp; ADDICTION TREATMENT – SUPPORT FROM CBO</a:t>
            </a:r>
            <a:endParaRPr lang="en-US" dirty="0"/>
          </a:p>
        </p:txBody>
      </p:sp>
      <p:graphicFrame>
        <p:nvGraphicFramePr>
          <p:cNvPr id="4" name="Diagram 3"/>
          <p:cNvGraphicFramePr/>
          <p:nvPr>
            <p:extLst>
              <p:ext uri="{D42A27DB-BD31-4B8C-83A1-F6EECF244321}">
                <p14:modId xmlns:p14="http://schemas.microsoft.com/office/powerpoint/2010/main" val="1910808476"/>
              </p:ext>
            </p:extLst>
          </p:nvPr>
        </p:nvGraphicFramePr>
        <p:xfrm>
          <a:off x="-228600" y="2133600"/>
          <a:ext cx="86106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270996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CONNECTION TO HIV &amp; ADDICTION TREATMENT – SUPPORT FROM CBO</a:t>
            </a:r>
            <a:endParaRPr lang="en-US" dirty="0"/>
          </a:p>
        </p:txBody>
      </p:sp>
      <p:graphicFrame>
        <p:nvGraphicFramePr>
          <p:cNvPr id="4" name="Diagram 3"/>
          <p:cNvGraphicFramePr/>
          <p:nvPr>
            <p:extLst>
              <p:ext uri="{D42A27DB-BD31-4B8C-83A1-F6EECF244321}">
                <p14:modId xmlns:p14="http://schemas.microsoft.com/office/powerpoint/2010/main" val="640649109"/>
              </p:ext>
            </p:extLst>
          </p:nvPr>
        </p:nvGraphicFramePr>
        <p:xfrm>
          <a:off x="457200" y="1524000"/>
          <a:ext cx="7162800" cy="436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3300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CONNECTION TO HIV &amp; ADDICTION TREATMENT – SUPPORT FROM CBO</a:t>
            </a:r>
            <a:endParaRPr lang="en-US" dirty="0"/>
          </a:p>
        </p:txBody>
      </p:sp>
      <p:graphicFrame>
        <p:nvGraphicFramePr>
          <p:cNvPr id="4" name="Diagram 3"/>
          <p:cNvGraphicFramePr/>
          <p:nvPr>
            <p:extLst>
              <p:ext uri="{D42A27DB-BD31-4B8C-83A1-F6EECF244321}">
                <p14:modId xmlns:p14="http://schemas.microsoft.com/office/powerpoint/2010/main" val="194550161"/>
              </p:ext>
            </p:extLst>
          </p:nvPr>
        </p:nvGraphicFramePr>
        <p:xfrm>
          <a:off x="381000" y="1447800"/>
          <a:ext cx="73914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354966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467600" cy="1143000"/>
          </a:xfrm>
        </p:spPr>
        <p:txBody>
          <a:bodyPr>
            <a:normAutofit/>
          </a:bodyPr>
          <a:lstStyle/>
          <a:p>
            <a:r>
              <a:rPr lang="en-US" sz="3600"/>
              <a:t>CONNECTION TO HIV &amp; ADDICTION TREATMENT – SUPPORT FROM CBO</a:t>
            </a:r>
            <a:endParaRPr lang="en-US" sz="3400" dirty="0"/>
          </a:p>
        </p:txBody>
      </p:sp>
      <p:graphicFrame>
        <p:nvGraphicFramePr>
          <p:cNvPr id="4" name="Diagram 3"/>
          <p:cNvGraphicFramePr/>
          <p:nvPr>
            <p:extLst>
              <p:ext uri="{D42A27DB-BD31-4B8C-83A1-F6EECF244321}">
                <p14:modId xmlns:p14="http://schemas.microsoft.com/office/powerpoint/2010/main" val="1046247599"/>
              </p:ext>
            </p:extLst>
          </p:nvPr>
        </p:nvGraphicFramePr>
        <p:xfrm>
          <a:off x="457200" y="1371600"/>
          <a:ext cx="73152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69939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smtClean="0"/>
              <a:t>RECOMMENDATION</a:t>
            </a:r>
            <a:endParaRPr lang="en-US" dirty="0"/>
          </a:p>
        </p:txBody>
      </p:sp>
      <p:sp>
        <p:nvSpPr>
          <p:cNvPr id="3" name="Content Placeholder 2"/>
          <p:cNvSpPr>
            <a:spLocks noGrp="1"/>
          </p:cNvSpPr>
          <p:nvPr>
            <p:ph idx="1"/>
          </p:nvPr>
        </p:nvSpPr>
        <p:spPr/>
        <p:txBody>
          <a:bodyPr>
            <a:normAutofit/>
          </a:bodyPr>
          <a:lstStyle/>
          <a:p>
            <a:pPr>
              <a:lnSpc>
                <a:spcPct val="114000"/>
              </a:lnSpc>
              <a:spcBef>
                <a:spcPts val="1800"/>
              </a:spcBef>
            </a:pPr>
            <a:r>
              <a:rPr lang="en-US" smtClean="0"/>
              <a:t>Do HIV test at OPC without identification card.</a:t>
            </a:r>
            <a:endParaRPr lang="en-US" dirty="0" smtClean="0"/>
          </a:p>
          <a:p>
            <a:pPr>
              <a:lnSpc>
                <a:spcPct val="114000"/>
              </a:lnSpc>
              <a:spcBef>
                <a:spcPts val="1800"/>
              </a:spcBef>
            </a:pPr>
            <a:r>
              <a:rPr lang="en-US" smtClean="0"/>
              <a:t>CBO can be a guarantor for customers who do not have identification documents in Methadone treatment programs.</a:t>
            </a:r>
            <a:endParaRPr lang="en-US" dirty="0" smtClean="0"/>
          </a:p>
          <a:p>
            <a:pPr>
              <a:lnSpc>
                <a:spcPct val="114000"/>
              </a:lnSpc>
              <a:spcBef>
                <a:spcPts val="1800"/>
              </a:spcBef>
            </a:pPr>
            <a:r>
              <a:rPr lang="en-US" smtClean="0"/>
              <a:t>Support patients for taking Methadone doses on Saturday afternoons and Sundays.</a:t>
            </a:r>
            <a:endParaRPr lang="en-US" dirty="0" smtClean="0"/>
          </a:p>
          <a:p>
            <a:pPr>
              <a:lnSpc>
                <a:spcPct val="114000"/>
              </a:lnSpc>
              <a:spcBef>
                <a:spcPts val="1800"/>
              </a:spcBef>
            </a:pPr>
            <a:r>
              <a:rPr lang="en-US" smtClean="0"/>
              <a:t>Increase the number of Methadone clinics.</a:t>
            </a:r>
            <a:endParaRPr lang="en-US" dirty="0"/>
          </a:p>
          <a:p>
            <a:pPr>
              <a:spcBef>
                <a:spcPts val="1200"/>
              </a:spcBef>
            </a:pPr>
            <a:endParaRPr lang="en-US" dirty="0"/>
          </a:p>
        </p:txBody>
      </p:sp>
    </p:spTree>
    <p:extLst>
      <p:ext uri="{BB962C8B-B14F-4D97-AF65-F5344CB8AC3E}">
        <p14:creationId xmlns:p14="http://schemas.microsoft.com/office/powerpoint/2010/main" val="36369944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mtClean="0"/>
              <a:t>CONTENT</a:t>
            </a:r>
            <a:endParaRPr lang="en-US" dirty="0"/>
          </a:p>
        </p:txBody>
      </p:sp>
      <p:sp>
        <p:nvSpPr>
          <p:cNvPr id="3" name="Content Placeholder 2"/>
          <p:cNvSpPr>
            <a:spLocks noGrp="1"/>
          </p:cNvSpPr>
          <p:nvPr>
            <p:ph idx="1"/>
          </p:nvPr>
        </p:nvSpPr>
        <p:spPr>
          <a:xfrm>
            <a:off x="457200" y="1706880"/>
            <a:ext cx="7239000" cy="4846320"/>
          </a:xfrm>
        </p:spPr>
        <p:txBody>
          <a:bodyPr>
            <a:normAutofit/>
          </a:bodyPr>
          <a:lstStyle/>
          <a:p>
            <a:pPr>
              <a:spcBef>
                <a:spcPts val="1800"/>
              </a:spcBef>
            </a:pPr>
            <a:r>
              <a:rPr lang="en-US" dirty="0" smtClean="0"/>
              <a:t>CBO </a:t>
            </a:r>
            <a:r>
              <a:rPr lang="en-US" smtClean="0"/>
              <a:t>– Who are we? </a:t>
            </a:r>
            <a:endParaRPr lang="en-US" dirty="0" smtClean="0"/>
          </a:p>
          <a:p>
            <a:pPr>
              <a:spcBef>
                <a:spcPts val="1800"/>
              </a:spcBef>
            </a:pPr>
            <a:r>
              <a:rPr lang="en-US" smtClean="0"/>
              <a:t>Activities of CBO supporting drug users</a:t>
            </a:r>
            <a:endParaRPr lang="en-US" dirty="0" smtClean="0"/>
          </a:p>
          <a:p>
            <a:pPr>
              <a:spcBef>
                <a:spcPts val="1800"/>
              </a:spcBef>
            </a:pPr>
            <a:r>
              <a:rPr lang="en-US" smtClean="0"/>
              <a:t>Barriers in connection to HIV &amp; addiction treatment – How does CBO support?</a:t>
            </a:r>
            <a:endParaRPr lang="en-US" dirty="0" smtClean="0"/>
          </a:p>
          <a:p>
            <a:pPr>
              <a:spcBef>
                <a:spcPts val="1800"/>
              </a:spcBef>
            </a:pPr>
            <a:r>
              <a:rPr lang="en-US" smtClean="0"/>
              <a:t>Challenges in maintenance of HIV &amp; addiction treatment – How does CBO support?</a:t>
            </a:r>
            <a:endParaRPr lang="en-US" dirty="0" smtClean="0"/>
          </a:p>
          <a:p>
            <a:pPr>
              <a:spcBef>
                <a:spcPts val="1800"/>
              </a:spcBef>
            </a:pPr>
            <a:r>
              <a:rPr lang="en-US" smtClean="0"/>
              <a:t>Recommendation</a:t>
            </a:r>
            <a:endParaRPr lang="en-US" dirty="0" smtClean="0"/>
          </a:p>
          <a:p>
            <a:endParaRPr lang="en-US" dirty="0" smtClean="0"/>
          </a:p>
          <a:p>
            <a:endParaRPr lang="en-US" dirty="0"/>
          </a:p>
        </p:txBody>
      </p:sp>
    </p:spTree>
    <p:extLst>
      <p:ext uri="{BB962C8B-B14F-4D97-AF65-F5344CB8AC3E}">
        <p14:creationId xmlns:p14="http://schemas.microsoft.com/office/powerpoint/2010/main" val="40479181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533400" y="533400"/>
            <a:ext cx="8305800" cy="6096000"/>
          </a:xfrm>
          <a:prstGeom prst="rect">
            <a:avLst/>
          </a:prstGeom>
        </p:spPr>
      </p:pic>
      <p:sp>
        <p:nvSpPr>
          <p:cNvPr id="5" name="Rectangle 4"/>
          <p:cNvSpPr/>
          <p:nvPr/>
        </p:nvSpPr>
        <p:spPr>
          <a:xfrm>
            <a:off x="2514607" y="2797314"/>
            <a:ext cx="4038599" cy="707886"/>
          </a:xfrm>
          <a:prstGeom prst="rect">
            <a:avLst/>
          </a:prstGeom>
        </p:spPr>
        <p:txBody>
          <a:bodyPr wrap="square">
            <a:spAutoFit/>
          </a:bodyPr>
          <a:lstStyle/>
          <a:p>
            <a:pPr algn="ctr"/>
            <a:r>
              <a:rPr lang="en-US" sz="4000" b="1" smtClean="0">
                <a:solidFill>
                  <a:schemeClr val="tx2"/>
                </a:solidFill>
                <a:latin typeface="Tahoma" pitchFamily="34" charset="0"/>
                <a:ea typeface="Tahoma" pitchFamily="34" charset="0"/>
                <a:cs typeface="Tahoma" pitchFamily="34" charset="0"/>
              </a:rPr>
              <a:t>Thank you! </a:t>
            </a:r>
            <a:endParaRPr lang="en-US" sz="4000" b="1" dirty="0">
              <a:solidFill>
                <a:schemeClr val="tx2"/>
              </a:solidFill>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5771009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dirty="0" smtClean="0"/>
              <a:t>CBO </a:t>
            </a:r>
            <a:r>
              <a:rPr lang="en-US" smtClean="0"/>
              <a:t>– WHO ARE WE?</a:t>
            </a:r>
            <a:endParaRPr lang="en-US" dirty="0"/>
          </a:p>
        </p:txBody>
      </p:sp>
      <p:sp>
        <p:nvSpPr>
          <p:cNvPr id="3" name="Content Placeholder 2"/>
          <p:cNvSpPr>
            <a:spLocks noGrp="1"/>
          </p:cNvSpPr>
          <p:nvPr>
            <p:ph idx="1"/>
          </p:nvPr>
        </p:nvSpPr>
        <p:spPr>
          <a:xfrm>
            <a:off x="457200" y="1706880"/>
            <a:ext cx="7239000" cy="4846320"/>
          </a:xfrm>
        </p:spPr>
        <p:txBody>
          <a:bodyPr>
            <a:normAutofit/>
          </a:bodyPr>
          <a:lstStyle/>
          <a:p>
            <a:r>
              <a:rPr lang="en-US" smtClean="0"/>
              <a:t>Community-based organization </a:t>
            </a:r>
            <a:r>
              <a:rPr lang="en-US" dirty="0" smtClean="0"/>
              <a:t>(</a:t>
            </a:r>
            <a:r>
              <a:rPr lang="en-US" smtClean="0"/>
              <a:t>CBO) was established by community pioneers (e.g. HIV community, drug user community, MSM community v.v.) </a:t>
            </a:r>
            <a:r>
              <a:rPr lang="en-US" i="1" smtClean="0">
                <a:solidFill>
                  <a:schemeClr val="accent1"/>
                </a:solidFill>
              </a:rPr>
              <a:t>for benefits of communities, not for profit or political purposes.</a:t>
            </a:r>
            <a:endParaRPr lang="en-US" i="1" dirty="0" smtClean="0">
              <a:solidFill>
                <a:schemeClr val="accent1"/>
              </a:solidFill>
            </a:endParaRPr>
          </a:p>
          <a:p>
            <a:endParaRPr lang="en-US" i="1" dirty="0">
              <a:solidFill>
                <a:schemeClr val="accent1"/>
              </a:solidFill>
            </a:endParaRPr>
          </a:p>
          <a:p>
            <a:r>
              <a:rPr lang="en-US" smtClean="0"/>
              <a:t>CBO </a:t>
            </a:r>
            <a:r>
              <a:rPr lang="en-US" i="1" smtClean="0">
                <a:solidFill>
                  <a:schemeClr val="accent1"/>
                </a:solidFill>
              </a:rPr>
              <a:t>is managed and operated </a:t>
            </a:r>
            <a:r>
              <a:rPr lang="en-US" i="1" smtClean="0"/>
              <a:t>by the Executive Board who has a system of financial management and a customer data management software</a:t>
            </a:r>
            <a:r>
              <a:rPr lang="en-US" smtClean="0"/>
              <a:t>.</a:t>
            </a:r>
            <a:endParaRPr lang="en-US" i="1" dirty="0"/>
          </a:p>
        </p:txBody>
      </p:sp>
    </p:spTree>
    <p:extLst>
      <p:ext uri="{BB962C8B-B14F-4D97-AF65-F5344CB8AC3E}">
        <p14:creationId xmlns:p14="http://schemas.microsoft.com/office/powerpoint/2010/main" val="6314844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smtClean="0"/>
              <a:t>ADVANTAGES OF </a:t>
            </a:r>
            <a:r>
              <a:rPr lang="en-US" dirty="0" err="1" smtClean="0"/>
              <a:t>cbo</a:t>
            </a:r>
            <a:r>
              <a:rPr lang="en-US" dirty="0" smtClean="0"/>
              <a:t> </a:t>
            </a:r>
            <a:endParaRPr lang="en-US" dirty="0"/>
          </a:p>
        </p:txBody>
      </p:sp>
      <p:sp>
        <p:nvSpPr>
          <p:cNvPr id="3" name="Content Placeholder 2"/>
          <p:cNvSpPr>
            <a:spLocks noGrp="1"/>
          </p:cNvSpPr>
          <p:nvPr>
            <p:ph idx="1"/>
          </p:nvPr>
        </p:nvSpPr>
        <p:spPr>
          <a:xfrm>
            <a:off x="457200" y="1706880"/>
            <a:ext cx="7239000" cy="4846320"/>
          </a:xfrm>
        </p:spPr>
        <p:txBody>
          <a:bodyPr>
            <a:noAutofit/>
          </a:bodyPr>
          <a:lstStyle/>
          <a:p>
            <a:pPr marL="0" indent="0">
              <a:lnSpc>
                <a:spcPct val="120000"/>
              </a:lnSpc>
              <a:spcBef>
                <a:spcPts val="1200"/>
              </a:spcBef>
              <a:buNone/>
            </a:pPr>
            <a:r>
              <a:rPr lang="en-US" smtClean="0"/>
              <a:t>WE ALL ARE PEERS, SO:</a:t>
            </a:r>
            <a:endParaRPr lang="en-US" dirty="0" smtClean="0"/>
          </a:p>
          <a:p>
            <a:pPr>
              <a:lnSpc>
                <a:spcPct val="120000"/>
              </a:lnSpc>
              <a:spcBef>
                <a:spcPts val="1200"/>
              </a:spcBef>
            </a:pPr>
            <a:r>
              <a:rPr lang="en-US"/>
              <a:t>CBO </a:t>
            </a:r>
            <a:r>
              <a:rPr lang="en-US" smtClean="0"/>
              <a:t>does not discriminate customers</a:t>
            </a:r>
            <a:endParaRPr lang="en-US" dirty="0"/>
          </a:p>
          <a:p>
            <a:pPr>
              <a:lnSpc>
                <a:spcPct val="120000"/>
              </a:lnSpc>
              <a:spcBef>
                <a:spcPts val="1200"/>
              </a:spcBef>
            </a:pPr>
            <a:r>
              <a:rPr lang="en-US" smtClean="0"/>
              <a:t>Customers easily accept CBO members</a:t>
            </a:r>
            <a:endParaRPr lang="en-US" dirty="0" smtClean="0"/>
          </a:p>
          <a:p>
            <a:pPr marL="571500" indent="-342900">
              <a:lnSpc>
                <a:spcPct val="120000"/>
              </a:lnSpc>
              <a:spcBef>
                <a:spcPts val="1200"/>
              </a:spcBef>
              <a:buClr>
                <a:srgbClr val="C00000"/>
              </a:buClr>
              <a:buSzPct val="100000"/>
              <a:buFont typeface="Wingdings" pitchFamily="2" charset="2"/>
              <a:buChar char="Ø"/>
              <a:tabLst>
                <a:tab pos="520700" algn="l"/>
              </a:tabLst>
            </a:pPr>
            <a:r>
              <a:rPr lang="en-US">
                <a:sym typeface="Wingdings" pitchFamily="2" charset="2"/>
              </a:rPr>
              <a:t>CBO </a:t>
            </a:r>
            <a:r>
              <a:rPr lang="en-US" smtClean="0">
                <a:sym typeface="Wingdings" pitchFamily="2" charset="2"/>
              </a:rPr>
              <a:t>can approach and work with customers easily</a:t>
            </a:r>
            <a:r>
              <a:rPr lang="en-US" smtClean="0"/>
              <a:t>, mobilize them to participate in programs</a:t>
            </a:r>
            <a:endParaRPr lang="en-US" dirty="0"/>
          </a:p>
          <a:p>
            <a:pPr marL="571500" indent="-342900">
              <a:lnSpc>
                <a:spcPct val="120000"/>
              </a:lnSpc>
              <a:spcBef>
                <a:spcPts val="1200"/>
              </a:spcBef>
              <a:buClr>
                <a:srgbClr val="C00000"/>
              </a:buClr>
              <a:buSzPct val="100000"/>
              <a:buFont typeface="Wingdings" pitchFamily="2" charset="2"/>
              <a:buChar char="Ø"/>
              <a:tabLst>
                <a:tab pos="520700" algn="l"/>
              </a:tabLst>
            </a:pPr>
            <a:r>
              <a:rPr lang="en-US" smtClean="0"/>
              <a:t>CBO directly connects and conveniently supports customers</a:t>
            </a:r>
            <a:endParaRPr lang="en-US" i="1" dirty="0"/>
          </a:p>
        </p:txBody>
      </p:sp>
    </p:spTree>
    <p:extLst>
      <p:ext uri="{BB962C8B-B14F-4D97-AF65-F5344CB8AC3E}">
        <p14:creationId xmlns:p14="http://schemas.microsoft.com/office/powerpoint/2010/main" val="14544629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55014" y="3278746"/>
            <a:ext cx="1947827" cy="279790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Title 1"/>
          <p:cNvSpPr>
            <a:spLocks noGrp="1"/>
          </p:cNvSpPr>
          <p:nvPr>
            <p:ph type="title"/>
          </p:nvPr>
        </p:nvSpPr>
        <p:spPr>
          <a:xfrm>
            <a:off x="457200" y="320040"/>
            <a:ext cx="7239000" cy="1143000"/>
          </a:xfrm>
        </p:spPr>
        <p:txBody>
          <a:bodyPr anchor="ctr">
            <a:normAutofit/>
          </a:bodyPr>
          <a:lstStyle/>
          <a:p>
            <a:r>
              <a:rPr lang="en-US" smtClean="0"/>
              <a:t>DEVELOPMENT OF </a:t>
            </a:r>
            <a:r>
              <a:rPr lang="en-US" dirty="0" err="1" smtClean="0"/>
              <a:t>cbo</a:t>
            </a:r>
            <a:r>
              <a:rPr lang="en-US" dirty="0" smtClean="0"/>
              <a:t> </a:t>
            </a:r>
            <a:endParaRPr lang="en-US" dirty="0"/>
          </a:p>
        </p:txBody>
      </p:sp>
      <p:graphicFrame>
        <p:nvGraphicFramePr>
          <p:cNvPr id="23" name="Content Placeholder 7"/>
          <p:cNvGraphicFramePr>
            <a:graphicFrameLocks noGrp="1"/>
          </p:cNvGraphicFramePr>
          <p:nvPr>
            <p:extLst>
              <p:ext uri="{D42A27DB-BD31-4B8C-83A1-F6EECF244321}">
                <p14:modId xmlns:p14="http://schemas.microsoft.com/office/powerpoint/2010/main" val="1445724830"/>
              </p:ext>
            </p:extLst>
          </p:nvPr>
        </p:nvGraphicFramePr>
        <p:xfrm>
          <a:off x="-838200" y="1676400"/>
          <a:ext cx="8991600" cy="3690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4" name="Rectangle 23"/>
          <p:cNvSpPr/>
          <p:nvPr/>
        </p:nvSpPr>
        <p:spPr>
          <a:xfrm>
            <a:off x="4114800" y="2438400"/>
            <a:ext cx="1826088" cy="18288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5320" tIns="0" rIns="0" bIns="0" numCol="1" spcCol="797" anchor="t" anchorCtr="0">
            <a:noAutofit/>
          </a:bodyPr>
          <a:lstStyle/>
          <a:p>
            <a:pPr algn="l" defTabSz="892840">
              <a:lnSpc>
                <a:spcPct val="90000"/>
              </a:lnSpc>
              <a:spcBef>
                <a:spcPct val="0"/>
              </a:spcBef>
              <a:spcAft>
                <a:spcPct val="35000"/>
              </a:spcAft>
            </a:pPr>
            <a:r>
              <a:rPr lang="en-US" sz="2800" b="1" kern="1200" dirty="0" smtClean="0">
                <a:latin typeface="Corbel" pitchFamily="34" charset="0"/>
                <a:cs typeface="Arial" panose="020B0604020202020204" pitchFamily="34" charset="0"/>
              </a:rPr>
              <a:t>2015</a:t>
            </a:r>
          </a:p>
          <a:p>
            <a:pPr marL="107619" lvl="1" indent="-107619" defTabSz="502223">
              <a:lnSpc>
                <a:spcPct val="90000"/>
              </a:lnSpc>
              <a:spcBef>
                <a:spcPct val="0"/>
              </a:spcBef>
              <a:spcAft>
                <a:spcPct val="15000"/>
              </a:spcAft>
              <a:buChar char="••"/>
            </a:pPr>
            <a:r>
              <a:rPr lang="en-US" sz="2000" b="1" kern="1200" dirty="0" smtClean="0">
                <a:latin typeface="Corbel" pitchFamily="34" charset="0"/>
                <a:cs typeface="Arial" panose="020B0604020202020204" pitchFamily="34" charset="0"/>
              </a:rPr>
              <a:t> </a:t>
            </a:r>
            <a:r>
              <a:rPr lang="en-US" sz="2000" b="1" kern="1200" smtClean="0">
                <a:latin typeface="Corbel" pitchFamily="34" charset="0"/>
                <a:cs typeface="Arial" panose="020B0604020202020204" pitchFamily="34" charset="0"/>
              </a:rPr>
              <a:t>7 </a:t>
            </a:r>
            <a:r>
              <a:rPr lang="en-US" sz="2000" b="1">
                <a:latin typeface="Corbel" pitchFamily="34" charset="0"/>
                <a:cs typeface="Arial" panose="020B0604020202020204" pitchFamily="34" charset="0"/>
              </a:rPr>
              <a:t>provinces</a:t>
            </a:r>
            <a:endParaRPr lang="en-US" sz="2000" b="1" kern="1200" dirty="0">
              <a:latin typeface="Corbel" pitchFamily="34" charset="0"/>
              <a:cs typeface="Arial" panose="020B0604020202020204" pitchFamily="34" charset="0"/>
            </a:endParaRPr>
          </a:p>
          <a:p>
            <a:pPr marL="107619" lvl="1" indent="-107619" algn="l" defTabSz="502223">
              <a:lnSpc>
                <a:spcPct val="90000"/>
              </a:lnSpc>
              <a:spcBef>
                <a:spcPct val="0"/>
              </a:spcBef>
              <a:spcAft>
                <a:spcPct val="15000"/>
              </a:spcAft>
              <a:buChar char="••"/>
            </a:pPr>
            <a:r>
              <a:rPr lang="en-US" sz="2000" b="1" kern="1200" dirty="0" smtClean="0">
                <a:latin typeface="Corbel" pitchFamily="34" charset="0"/>
                <a:cs typeface="Arial" panose="020B0604020202020204" pitchFamily="34" charset="0"/>
              </a:rPr>
              <a:t> 37 CBO</a:t>
            </a:r>
            <a:endParaRPr lang="en-US" sz="2000" b="1" kern="1200" dirty="0">
              <a:latin typeface="Corbel" pitchFamily="34" charset="0"/>
              <a:cs typeface="Arial" panose="020B0604020202020204" pitchFamily="34" charset="0"/>
            </a:endParaRPr>
          </a:p>
          <a:p>
            <a:pPr marL="107619" lvl="1" indent="-107619" defTabSz="502223">
              <a:lnSpc>
                <a:spcPct val="90000"/>
              </a:lnSpc>
              <a:spcBef>
                <a:spcPct val="0"/>
              </a:spcBef>
              <a:spcAft>
                <a:spcPct val="15000"/>
              </a:spcAft>
              <a:buFontTx/>
              <a:buChar char="••"/>
            </a:pPr>
            <a:r>
              <a:rPr lang="en-US" sz="2000" b="1" kern="1200" dirty="0" smtClean="0">
                <a:latin typeface="Corbel" pitchFamily="34" charset="0"/>
                <a:cs typeface="Arial" panose="020B0604020202020204" pitchFamily="34" charset="0"/>
              </a:rPr>
              <a:t> </a:t>
            </a:r>
            <a:r>
              <a:rPr lang="en-US" sz="2000" b="1" kern="1200" smtClean="0">
                <a:latin typeface="Corbel" pitchFamily="34" charset="0"/>
                <a:cs typeface="Arial" panose="020B0604020202020204" pitchFamily="34" charset="0"/>
              </a:rPr>
              <a:t>660 </a:t>
            </a:r>
            <a:r>
              <a:rPr lang="en-US" sz="2000" b="1" smtClean="0">
                <a:latin typeface="Corbel" pitchFamily="34" charset="0"/>
                <a:cs typeface="Arial" panose="020B0604020202020204" pitchFamily="34" charset="0"/>
              </a:rPr>
              <a:t>customers</a:t>
            </a:r>
            <a:r>
              <a:rPr lang="en-US" sz="2000" b="1" kern="1200" smtClean="0">
                <a:latin typeface="Corbel" pitchFamily="34" charset="0"/>
                <a:cs typeface="Arial" panose="020B0604020202020204" pitchFamily="34" charset="0"/>
              </a:rPr>
              <a:t>/ </a:t>
            </a:r>
            <a:r>
              <a:rPr lang="en-US" sz="2000" b="1" kern="1200" dirty="0" smtClean="0">
                <a:latin typeface="Corbel" pitchFamily="34" charset="0"/>
                <a:cs typeface="Arial" panose="020B0604020202020204" pitchFamily="34" charset="0"/>
              </a:rPr>
              <a:t>CBO </a:t>
            </a:r>
            <a:endParaRPr lang="en-US" sz="2000" b="1" kern="1200" dirty="0">
              <a:latin typeface="Corbel" pitchFamily="34" charset="0"/>
              <a:cs typeface="Arial" panose="020B0604020202020204" pitchFamily="34" charset="0"/>
            </a:endParaRPr>
          </a:p>
        </p:txBody>
      </p:sp>
      <p:sp>
        <p:nvSpPr>
          <p:cNvPr id="25" name="Rectangle 24"/>
          <p:cNvSpPr/>
          <p:nvPr/>
        </p:nvSpPr>
        <p:spPr>
          <a:xfrm>
            <a:off x="813498" y="3585001"/>
            <a:ext cx="1625154" cy="111408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35320" tIns="0" rIns="0" bIns="0" numCol="1" spcCol="797" anchor="t" anchorCtr="0">
            <a:noAutofit/>
          </a:bodyPr>
          <a:lstStyle/>
          <a:p>
            <a:pPr algn="l" defTabSz="892840">
              <a:lnSpc>
                <a:spcPct val="90000"/>
              </a:lnSpc>
              <a:spcBef>
                <a:spcPct val="0"/>
              </a:spcBef>
              <a:spcAft>
                <a:spcPct val="35000"/>
              </a:spcAft>
            </a:pPr>
            <a:r>
              <a:rPr lang="en-US" sz="2800" b="1" kern="1200" dirty="0">
                <a:latin typeface="Corbel" pitchFamily="34" charset="0"/>
                <a:cs typeface="Arial" panose="020B0604020202020204" pitchFamily="34" charset="0"/>
              </a:rPr>
              <a:t>2011</a:t>
            </a:r>
          </a:p>
          <a:p>
            <a:pPr marL="107619" lvl="1" indent="-107619" algn="l" defTabSz="502223">
              <a:lnSpc>
                <a:spcPct val="90000"/>
              </a:lnSpc>
              <a:spcBef>
                <a:spcPct val="0"/>
              </a:spcBef>
              <a:spcAft>
                <a:spcPct val="15000"/>
              </a:spcAft>
              <a:buChar char="••"/>
            </a:pPr>
            <a:r>
              <a:rPr lang="en-US" sz="2000" b="1" kern="1200" smtClean="0">
                <a:latin typeface="Corbel" pitchFamily="34" charset="0"/>
                <a:cs typeface="Arial" panose="020B0604020202020204" pitchFamily="34" charset="0"/>
              </a:rPr>
              <a:t>2 </a:t>
            </a:r>
            <a:r>
              <a:rPr lang="en-US" sz="2000" b="1" smtClean="0">
                <a:latin typeface="Corbel" pitchFamily="34" charset="0"/>
                <a:cs typeface="Arial" panose="020B0604020202020204" pitchFamily="34" charset="0"/>
              </a:rPr>
              <a:t>provinces</a:t>
            </a:r>
            <a:endParaRPr lang="en-US" sz="2000" kern="1200" dirty="0" smtClean="0">
              <a:latin typeface="Corbel" pitchFamily="34" charset="0"/>
              <a:cs typeface="Arial" panose="020B0604020202020204" pitchFamily="34" charset="0"/>
            </a:endParaRPr>
          </a:p>
          <a:p>
            <a:pPr marL="107619" lvl="1" indent="-107619" algn="l" defTabSz="502223">
              <a:lnSpc>
                <a:spcPct val="90000"/>
              </a:lnSpc>
              <a:spcBef>
                <a:spcPct val="0"/>
              </a:spcBef>
              <a:spcAft>
                <a:spcPct val="15000"/>
              </a:spcAft>
              <a:buChar char="••"/>
            </a:pPr>
            <a:r>
              <a:rPr lang="en-US" sz="2000" b="1" kern="1200" dirty="0" smtClean="0">
                <a:latin typeface="Corbel" pitchFamily="34" charset="0"/>
                <a:cs typeface="Arial" panose="020B0604020202020204" pitchFamily="34" charset="0"/>
              </a:rPr>
              <a:t>10 CBO</a:t>
            </a:r>
          </a:p>
          <a:p>
            <a:pPr marL="107619" lvl="1" indent="-107619" algn="l" defTabSz="502223">
              <a:lnSpc>
                <a:spcPct val="90000"/>
              </a:lnSpc>
              <a:spcBef>
                <a:spcPct val="0"/>
              </a:spcBef>
              <a:spcAft>
                <a:spcPct val="15000"/>
              </a:spcAft>
              <a:buChar char="••"/>
            </a:pPr>
            <a:r>
              <a:rPr lang="en-US" sz="2000" b="1" kern="1200" smtClean="0">
                <a:latin typeface="Corbel" pitchFamily="34" charset="0"/>
                <a:cs typeface="Arial" panose="020B0604020202020204" pitchFamily="34" charset="0"/>
              </a:rPr>
              <a:t>150 </a:t>
            </a:r>
            <a:r>
              <a:rPr lang="en-US" sz="2000" b="1" smtClean="0">
                <a:latin typeface="Corbel" pitchFamily="34" charset="0"/>
                <a:cs typeface="Arial" panose="020B0604020202020204" pitchFamily="34" charset="0"/>
              </a:rPr>
              <a:t>customers</a:t>
            </a:r>
            <a:r>
              <a:rPr lang="en-US" sz="2000" b="1" kern="1200" smtClean="0">
                <a:latin typeface="Corbel" pitchFamily="34" charset="0"/>
                <a:cs typeface="Arial" panose="020B0604020202020204" pitchFamily="34" charset="0"/>
              </a:rPr>
              <a:t>/ CBO</a:t>
            </a:r>
            <a:endParaRPr lang="en-US" sz="2000" b="1" kern="1200" dirty="0">
              <a:latin typeface="Corbel" pitchFamily="34" charset="0"/>
              <a:cs typeface="Arial" panose="020B0604020202020204" pitchFamily="34" charset="0"/>
            </a:endParaRPr>
          </a:p>
        </p:txBody>
      </p:sp>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4766" y="4098017"/>
            <a:ext cx="321469" cy="230654"/>
          </a:xfrm>
          <a:prstGeom prst="rect">
            <a:avLst/>
          </a:prstGeom>
        </p:spPr>
      </p:pic>
      <p:pic>
        <p:nvPicPr>
          <p:cNvPr id="27" name="Pictur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57400" y="3124199"/>
            <a:ext cx="465446" cy="333958"/>
          </a:xfrm>
          <a:prstGeom prst="rect">
            <a:avLst/>
          </a:prstGeom>
        </p:spPr>
      </p:pic>
      <p:pic>
        <p:nvPicPr>
          <p:cNvPr id="28" name="Picture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58778" y="2667000"/>
            <a:ext cx="589359" cy="422865"/>
          </a:xfrm>
          <a:prstGeom prst="rect">
            <a:avLst/>
          </a:prstGeom>
        </p:spPr>
      </p:pic>
      <p:pic>
        <p:nvPicPr>
          <p:cNvPr id="29" name="Picture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08284" y="2286000"/>
            <a:ext cx="740116" cy="531033"/>
          </a:xfrm>
          <a:prstGeom prst="rect">
            <a:avLst/>
          </a:prstGeom>
        </p:spPr>
      </p:pic>
      <p:sp>
        <p:nvSpPr>
          <p:cNvPr id="30" name="Rectangle 29"/>
          <p:cNvSpPr/>
          <p:nvPr/>
        </p:nvSpPr>
        <p:spPr>
          <a:xfrm>
            <a:off x="283013" y="5638800"/>
            <a:ext cx="7702985" cy="1200329"/>
          </a:xfrm>
          <a:prstGeom prst="rect">
            <a:avLst/>
          </a:prstGeom>
        </p:spPr>
        <p:txBody>
          <a:bodyPr wrap="square">
            <a:spAutoFit/>
          </a:bodyPr>
          <a:lstStyle/>
          <a:p>
            <a:r>
              <a:rPr lang="en-US" b="1" dirty="0" smtClean="0">
                <a:solidFill>
                  <a:schemeClr val="accent1"/>
                </a:solidFill>
              </a:rPr>
              <a:t>31 </a:t>
            </a:r>
            <a:r>
              <a:rPr lang="en-US" b="1" smtClean="0">
                <a:solidFill>
                  <a:schemeClr val="accent1"/>
                </a:solidFill>
              </a:rPr>
              <a:t>CBO are operated and developed by the LIFE center </a:t>
            </a:r>
            <a:r>
              <a:rPr lang="en-US" smtClean="0"/>
              <a:t>under the </a:t>
            </a:r>
            <a:r>
              <a:rPr lang="en-US" i="1" smtClean="0"/>
              <a:t>VUSTA project-Global Fund for HIV prevention and</a:t>
            </a:r>
            <a:r>
              <a:rPr lang="en-US" smtClean="0"/>
              <a:t> the project “Community </a:t>
            </a:r>
            <a:r>
              <a:rPr lang="en-US"/>
              <a:t>connections for HIV/AIDS prevention and control in southern </a:t>
            </a:r>
            <a:r>
              <a:rPr lang="en-US" smtClean="0"/>
              <a:t>provinces”</a:t>
            </a:r>
            <a:r>
              <a:rPr lang="en-US" i="1" smtClean="0"/>
              <a:t> funded by USAID</a:t>
            </a:r>
            <a:endParaRPr lang="en-US" i="1" dirty="0"/>
          </a:p>
        </p:txBody>
      </p:sp>
    </p:spTree>
    <p:extLst>
      <p:ext uri="{BB962C8B-B14F-4D97-AF65-F5344CB8AC3E}">
        <p14:creationId xmlns:p14="http://schemas.microsoft.com/office/powerpoint/2010/main" val="18167478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7696200" cy="1096298"/>
          </a:xfrm>
        </p:spPr>
        <p:txBody>
          <a:bodyPr>
            <a:noAutofit/>
          </a:bodyPr>
          <a:lstStyle/>
          <a:p>
            <a:pPr algn="ctr"/>
            <a:r>
              <a:rPr lang="en-US" sz="3200" b="1" dirty="0" smtClean="0">
                <a:cs typeface="Arial" panose="020B0604020202020204" pitchFamily="34" charset="0"/>
              </a:rPr>
              <a:t/>
            </a:r>
            <a:br>
              <a:rPr lang="en-US" sz="3200" b="1" dirty="0" smtClean="0">
                <a:cs typeface="Arial" panose="020B0604020202020204" pitchFamily="34" charset="0"/>
              </a:rPr>
            </a:br>
            <a:r>
              <a:rPr lang="en-US" sz="3200">
                <a:cs typeface="Arial" panose="020B0604020202020204" pitchFamily="34" charset="0"/>
              </a:rPr>
              <a:t/>
            </a:r>
            <a:br>
              <a:rPr lang="en-US" sz="3200">
                <a:cs typeface="Arial" panose="020B0604020202020204" pitchFamily="34" charset="0"/>
              </a:rPr>
            </a:br>
            <a:r>
              <a:rPr lang="en-US" sz="3200" smtClean="0">
                <a:cs typeface="Arial" panose="020B0604020202020204" pitchFamily="34" charset="0"/>
              </a:rPr>
              <a:t>CONTRIBUTION OF </a:t>
            </a:r>
            <a:r>
              <a:rPr lang="en-US" sz="3200" dirty="0" smtClean="0">
                <a:cs typeface="Arial" panose="020B0604020202020204" pitchFamily="34" charset="0"/>
              </a:rPr>
              <a:t>CBO</a:t>
            </a:r>
            <a:r>
              <a:rPr lang="en-US" sz="3200" smtClean="0">
                <a:cs typeface="Arial" panose="020B0604020202020204" pitchFamily="34" charset="0"/>
              </a:rPr>
              <a:t>: </a:t>
            </a:r>
            <a:r>
              <a:rPr lang="en-US" sz="3200">
                <a:cs typeface="Arial" panose="020B0604020202020204" pitchFamily="34" charset="0"/>
              </a:rPr>
              <a:t>‘</a:t>
            </a:r>
            <a:r>
              <a:rPr lang="en-US" sz="3200" smtClean="0">
                <a:cs typeface="Arial" panose="020B0604020202020204" pitchFamily="34" charset="0"/>
              </a:rPr>
              <a:t>FILL IN’ GAPS OF TREATMENT CONNECTION </a:t>
            </a:r>
            <a:r>
              <a:rPr lang="en-US" sz="3200">
                <a:cs typeface="Arial" panose="020B0604020202020204" pitchFamily="34" charset="0"/>
              </a:rPr>
              <a:t>AND </a:t>
            </a:r>
            <a:r>
              <a:rPr lang="en-US" sz="3200" smtClean="0">
                <a:cs typeface="Arial" panose="020B0604020202020204" pitchFamily="34" charset="0"/>
              </a:rPr>
              <a:t>MAINTENANCE</a:t>
            </a:r>
            <a:endParaRPr lang="en-US" sz="3200" dirty="0">
              <a:cs typeface="Arial" panose="020B0604020202020204" pitchFamily="34" charset="0"/>
            </a:endParaRPr>
          </a:p>
        </p:txBody>
      </p:sp>
      <p:sp>
        <p:nvSpPr>
          <p:cNvPr id="8" name="Rectangle 7"/>
          <p:cNvSpPr/>
          <p:nvPr/>
        </p:nvSpPr>
        <p:spPr>
          <a:xfrm>
            <a:off x="4855014" y="3278746"/>
            <a:ext cx="1947827" cy="279790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nvGrpSpPr>
          <p:cNvPr id="16" name="Group 15"/>
          <p:cNvGrpSpPr/>
          <p:nvPr/>
        </p:nvGrpSpPr>
        <p:grpSpPr>
          <a:xfrm>
            <a:off x="243601" y="2895600"/>
            <a:ext cx="8519399" cy="3369678"/>
            <a:chOff x="243601" y="2438400"/>
            <a:chExt cx="8519399" cy="3369678"/>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601" y="2438400"/>
              <a:ext cx="8519399"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248902" y="4572000"/>
              <a:ext cx="7737097" cy="1236078"/>
              <a:chOff x="248902" y="4572000"/>
              <a:chExt cx="7737097" cy="1236078"/>
            </a:xfrm>
          </p:grpSpPr>
          <p:sp>
            <p:nvSpPr>
              <p:cNvPr id="4" name="TextBox 3"/>
              <p:cNvSpPr txBox="1"/>
              <p:nvPr/>
            </p:nvSpPr>
            <p:spPr>
              <a:xfrm>
                <a:off x="248902" y="4572000"/>
                <a:ext cx="1280399" cy="830997"/>
              </a:xfrm>
              <a:prstGeom prst="rect">
                <a:avLst/>
              </a:prstGeom>
              <a:solidFill>
                <a:srgbClr val="00ACA8"/>
              </a:solidFill>
            </p:spPr>
            <p:txBody>
              <a:bodyPr wrap="square" rtlCol="0">
                <a:spAutoFit/>
              </a:bodyPr>
              <a:lstStyle/>
              <a:p>
                <a:endParaRPr lang="en-US" sz="1200" b="1" dirty="0" smtClean="0">
                  <a:latin typeface="Arial" pitchFamily="34" charset="0"/>
                  <a:ea typeface="Tahoma" pitchFamily="34" charset="0"/>
                  <a:cs typeface="Arial" pitchFamily="34" charset="0"/>
                </a:endParaRPr>
              </a:p>
              <a:p>
                <a:r>
                  <a:rPr lang="en-US" sz="1200" b="1" smtClean="0">
                    <a:latin typeface="Arial" pitchFamily="34" charset="0"/>
                    <a:ea typeface="Tahoma" pitchFamily="34" charset="0"/>
                    <a:cs typeface="Arial" pitchFamily="34" charset="0"/>
                  </a:rPr>
                  <a:t>Approached customers</a:t>
                </a:r>
                <a:endParaRPr lang="en-US" sz="1200" b="1" dirty="0" smtClean="0">
                  <a:latin typeface="Arial" pitchFamily="34" charset="0"/>
                  <a:ea typeface="Tahoma" pitchFamily="34" charset="0"/>
                  <a:cs typeface="Arial" pitchFamily="34" charset="0"/>
                </a:endParaRPr>
              </a:p>
              <a:p>
                <a:endParaRPr lang="en-US" sz="1200" b="1" dirty="0">
                  <a:latin typeface="Arial" pitchFamily="34" charset="0"/>
                  <a:ea typeface="Tahoma" pitchFamily="34" charset="0"/>
                  <a:cs typeface="Arial" pitchFamily="34" charset="0"/>
                </a:endParaRPr>
              </a:p>
            </p:txBody>
          </p:sp>
          <p:sp>
            <p:nvSpPr>
              <p:cNvPr id="12" name="TextBox 11"/>
              <p:cNvSpPr txBox="1"/>
              <p:nvPr/>
            </p:nvSpPr>
            <p:spPr>
              <a:xfrm>
                <a:off x="1828800" y="4572000"/>
                <a:ext cx="1280399" cy="1015663"/>
              </a:xfrm>
              <a:prstGeom prst="rect">
                <a:avLst/>
              </a:prstGeom>
              <a:solidFill>
                <a:srgbClr val="00ACA8"/>
              </a:solidFill>
            </p:spPr>
            <p:txBody>
              <a:bodyPr wrap="square" rtlCol="0">
                <a:spAutoFit/>
              </a:bodyPr>
              <a:lstStyle/>
              <a:p>
                <a:r>
                  <a:rPr lang="en-US" sz="1200" b="1" smtClean="0">
                    <a:latin typeface="Arial" pitchFamily="34" charset="0"/>
                    <a:ea typeface="Tahoma" pitchFamily="34" charset="0"/>
                    <a:cs typeface="Arial" pitchFamily="34" charset="0"/>
                  </a:rPr>
                  <a:t>HIV (+) customers / Qualified for Methadone treatment</a:t>
                </a:r>
                <a:endParaRPr lang="en-US" sz="1200" b="1" dirty="0" smtClean="0">
                  <a:latin typeface="Arial" pitchFamily="34" charset="0"/>
                  <a:ea typeface="Tahoma" pitchFamily="34" charset="0"/>
                  <a:cs typeface="Arial" pitchFamily="34" charset="0"/>
                </a:endParaRPr>
              </a:p>
            </p:txBody>
          </p:sp>
          <p:sp>
            <p:nvSpPr>
              <p:cNvPr id="13" name="TextBox 12"/>
              <p:cNvSpPr txBox="1"/>
              <p:nvPr/>
            </p:nvSpPr>
            <p:spPr>
              <a:xfrm>
                <a:off x="3429000" y="4953000"/>
                <a:ext cx="1280399" cy="646331"/>
              </a:xfrm>
              <a:prstGeom prst="rect">
                <a:avLst/>
              </a:prstGeom>
              <a:solidFill>
                <a:srgbClr val="00ACA8"/>
              </a:solidFill>
            </p:spPr>
            <p:txBody>
              <a:bodyPr wrap="square" rtlCol="0">
                <a:spAutoFit/>
              </a:bodyPr>
              <a:lstStyle/>
              <a:p>
                <a:r>
                  <a:rPr lang="en-US" sz="1200" b="1" smtClean="0">
                    <a:latin typeface="Arial" pitchFamily="34" charset="0"/>
                    <a:ea typeface="Tahoma" pitchFamily="34" charset="0"/>
                    <a:cs typeface="Arial" pitchFamily="34" charset="0"/>
                  </a:rPr>
                  <a:t>Treated customers</a:t>
                </a:r>
                <a:endParaRPr lang="en-US" sz="1200" b="1" dirty="0" smtClean="0">
                  <a:latin typeface="Arial" pitchFamily="34" charset="0"/>
                  <a:ea typeface="Tahoma" pitchFamily="34" charset="0"/>
                  <a:cs typeface="Arial" pitchFamily="34" charset="0"/>
                </a:endParaRPr>
              </a:p>
              <a:p>
                <a:endParaRPr lang="en-US" sz="1200" b="1" dirty="0" smtClean="0">
                  <a:latin typeface="Arial" pitchFamily="34" charset="0"/>
                  <a:ea typeface="Tahoma" pitchFamily="34" charset="0"/>
                  <a:cs typeface="Arial" pitchFamily="34" charset="0"/>
                </a:endParaRPr>
              </a:p>
            </p:txBody>
          </p:sp>
          <p:sp>
            <p:nvSpPr>
              <p:cNvPr id="14" name="TextBox 13"/>
              <p:cNvSpPr txBox="1"/>
              <p:nvPr/>
            </p:nvSpPr>
            <p:spPr>
              <a:xfrm>
                <a:off x="5029200" y="4953000"/>
                <a:ext cx="1280399" cy="646331"/>
              </a:xfrm>
              <a:prstGeom prst="rect">
                <a:avLst/>
              </a:prstGeom>
              <a:solidFill>
                <a:srgbClr val="00ACA8"/>
              </a:solidFill>
            </p:spPr>
            <p:txBody>
              <a:bodyPr wrap="square" rtlCol="0">
                <a:spAutoFit/>
              </a:bodyPr>
              <a:lstStyle/>
              <a:p>
                <a:r>
                  <a:rPr lang="en-US" sz="1200" b="1" smtClean="0">
                    <a:latin typeface="Arial" pitchFamily="34" charset="0"/>
                    <a:ea typeface="Tahoma" pitchFamily="34" charset="0"/>
                    <a:cs typeface="Arial" pitchFamily="34" charset="0"/>
                  </a:rPr>
                  <a:t>Customers maintaining their treatment</a:t>
                </a:r>
                <a:endParaRPr lang="en-US" sz="1200" b="1" dirty="0" smtClean="0">
                  <a:latin typeface="Arial" pitchFamily="34" charset="0"/>
                  <a:ea typeface="Tahoma" pitchFamily="34" charset="0"/>
                  <a:cs typeface="Arial" pitchFamily="34" charset="0"/>
                </a:endParaRPr>
              </a:p>
            </p:txBody>
          </p:sp>
          <p:sp>
            <p:nvSpPr>
              <p:cNvPr id="15" name="TextBox 14"/>
              <p:cNvSpPr txBox="1"/>
              <p:nvPr/>
            </p:nvSpPr>
            <p:spPr>
              <a:xfrm>
                <a:off x="6705600" y="4869359"/>
                <a:ext cx="1280399" cy="938719"/>
              </a:xfrm>
              <a:prstGeom prst="rect">
                <a:avLst/>
              </a:prstGeom>
              <a:solidFill>
                <a:srgbClr val="00ACA8"/>
              </a:solidFill>
            </p:spPr>
            <p:txBody>
              <a:bodyPr wrap="square" rtlCol="0">
                <a:spAutoFit/>
              </a:bodyPr>
              <a:lstStyle/>
              <a:p>
                <a:r>
                  <a:rPr lang="en-US" sz="1100" b="1" smtClean="0">
                    <a:latin typeface="Arial" pitchFamily="34" charset="0"/>
                    <a:ea typeface="Tahoma" pitchFamily="34" charset="0"/>
                    <a:cs typeface="Arial" pitchFamily="34" charset="0"/>
                  </a:rPr>
                  <a:t>Customers with stable treatment, Virus load below threshold</a:t>
                </a:r>
                <a:endParaRPr lang="en-US" sz="1100" b="1" dirty="0" smtClean="0">
                  <a:latin typeface="Arial" pitchFamily="34" charset="0"/>
                  <a:ea typeface="Tahoma" pitchFamily="34" charset="0"/>
                  <a:cs typeface="Arial" pitchFamily="34" charset="0"/>
                </a:endParaRPr>
              </a:p>
            </p:txBody>
          </p:sp>
        </p:grpSp>
      </p:grpSp>
    </p:spTree>
    <p:extLst>
      <p:ext uri="{BB962C8B-B14F-4D97-AF65-F5344CB8AC3E}">
        <p14:creationId xmlns:p14="http://schemas.microsoft.com/office/powerpoint/2010/main" val="23602127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smtClean="0"/>
              <a:t>Activities of </a:t>
            </a:r>
            <a:r>
              <a:rPr lang="en-US" dirty="0" smtClean="0"/>
              <a:t>CBO</a:t>
            </a:r>
            <a:endParaRPr lang="en-US" dirty="0"/>
          </a:p>
        </p:txBody>
      </p:sp>
      <p:sp>
        <p:nvSpPr>
          <p:cNvPr id="4" name="Content Placeholder 3"/>
          <p:cNvSpPr>
            <a:spLocks noGrp="1"/>
          </p:cNvSpPr>
          <p:nvPr>
            <p:ph idx="1"/>
          </p:nvPr>
        </p:nvSpPr>
        <p:spPr>
          <a:xfrm>
            <a:off x="457200" y="1706880"/>
            <a:ext cx="7696200" cy="4846320"/>
          </a:xfrm>
        </p:spPr>
        <p:txBody>
          <a:bodyPr>
            <a:normAutofit fontScale="92500" lnSpcReduction="20000"/>
          </a:bodyPr>
          <a:lstStyle/>
          <a:p>
            <a:pPr>
              <a:lnSpc>
                <a:spcPct val="120000"/>
              </a:lnSpc>
              <a:spcBef>
                <a:spcPts val="1200"/>
              </a:spcBef>
              <a:buFont typeface="Wingdings" pitchFamily="2" charset="2"/>
              <a:buChar char="Ø"/>
            </a:pPr>
            <a:r>
              <a:rPr lang="en-US" smtClean="0"/>
              <a:t>Counsel to reduce risk behaviors</a:t>
            </a:r>
            <a:endParaRPr lang="en-US" dirty="0"/>
          </a:p>
          <a:p>
            <a:pPr>
              <a:lnSpc>
                <a:spcPct val="120000"/>
              </a:lnSpc>
              <a:spcBef>
                <a:spcPts val="1200"/>
              </a:spcBef>
              <a:buFont typeface="Wingdings" pitchFamily="2" charset="2"/>
              <a:buChar char="Ø"/>
            </a:pPr>
            <a:r>
              <a:rPr lang="en-US" smtClean="0"/>
              <a:t>Deliver tools for harm reduction (educative documents, condoms, lubricants, needles, distilled water)</a:t>
            </a:r>
            <a:endParaRPr lang="en-US" dirty="0"/>
          </a:p>
          <a:p>
            <a:pPr>
              <a:lnSpc>
                <a:spcPct val="120000"/>
              </a:lnSpc>
              <a:spcBef>
                <a:spcPts val="1200"/>
              </a:spcBef>
              <a:buFont typeface="Wingdings" pitchFamily="2" charset="2"/>
              <a:buChar char="Ø"/>
            </a:pPr>
            <a:r>
              <a:rPr lang="en-US" smtClean="0"/>
              <a:t>Connect &amp; refer customers to health services/ Help HIV (+) customers to access quickly to ARV treatment</a:t>
            </a:r>
            <a:endParaRPr lang="en-US" dirty="0"/>
          </a:p>
          <a:p>
            <a:pPr>
              <a:lnSpc>
                <a:spcPct val="120000"/>
              </a:lnSpc>
              <a:spcBef>
                <a:spcPts val="1200"/>
              </a:spcBef>
              <a:buFont typeface="Wingdings" pitchFamily="2" charset="2"/>
              <a:buChar char="Ø"/>
            </a:pPr>
            <a:r>
              <a:rPr lang="en-US" smtClean="0"/>
              <a:t>HIV test in community </a:t>
            </a:r>
            <a:r>
              <a:rPr lang="en-US" dirty="0" smtClean="0"/>
              <a:t>(</a:t>
            </a:r>
            <a:r>
              <a:rPr lang="en-US" dirty="0" err="1" smtClean="0"/>
              <a:t>laytest</a:t>
            </a:r>
            <a:r>
              <a:rPr lang="en-US" dirty="0" smtClean="0"/>
              <a:t>)</a:t>
            </a:r>
            <a:endParaRPr lang="en-US" dirty="0"/>
          </a:p>
          <a:p>
            <a:pPr>
              <a:lnSpc>
                <a:spcPct val="120000"/>
              </a:lnSpc>
              <a:buFont typeface="Wingdings" pitchFamily="2" charset="2"/>
              <a:buChar char="Ø"/>
            </a:pPr>
            <a:r>
              <a:rPr lang="en-US" smtClean="0"/>
              <a:t>Support customers’ adherence to ARV treatment within 6 months to get used to treatment.</a:t>
            </a:r>
            <a:endParaRPr lang="en-US" dirty="0" smtClean="0"/>
          </a:p>
          <a:p>
            <a:pPr>
              <a:lnSpc>
                <a:spcPct val="120000"/>
              </a:lnSpc>
              <a:buFont typeface="Wingdings" pitchFamily="2" charset="2"/>
              <a:buChar char="Ø"/>
            </a:pPr>
            <a:r>
              <a:rPr lang="en-US" smtClean="0"/>
              <a:t>Introduce social services and provide legal support</a:t>
            </a:r>
            <a:endParaRPr lang="en-US" dirty="0"/>
          </a:p>
        </p:txBody>
      </p:sp>
    </p:spTree>
    <p:extLst>
      <p:ext uri="{BB962C8B-B14F-4D97-AF65-F5344CB8AC3E}">
        <p14:creationId xmlns:p14="http://schemas.microsoft.com/office/powerpoint/2010/main" val="28808991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653709"/>
            <a:ext cx="9829800" cy="5204291"/>
          </a:xfrm>
          <a:prstGeom prst="rect">
            <a:avLst/>
          </a:prstGeom>
        </p:spPr>
      </p:pic>
      <p:sp>
        <p:nvSpPr>
          <p:cNvPr id="2" name="Title 1"/>
          <p:cNvSpPr>
            <a:spLocks noGrp="1"/>
          </p:cNvSpPr>
          <p:nvPr>
            <p:ph type="title"/>
          </p:nvPr>
        </p:nvSpPr>
        <p:spPr>
          <a:xfrm>
            <a:off x="-152400" y="76200"/>
            <a:ext cx="8686800" cy="1752600"/>
          </a:xfrm>
        </p:spPr>
        <p:txBody>
          <a:bodyPr anchor="ctr">
            <a:noAutofit/>
          </a:bodyPr>
          <a:lstStyle/>
          <a:p>
            <a:pPr algn="ctr"/>
            <a:r>
              <a:rPr lang="en-US" sz="3400" smtClean="0"/>
              <a:t>RESULTS OF INTERVENTIONS AMONG </a:t>
            </a:r>
            <a:br>
              <a:rPr lang="en-US" sz="3400" smtClean="0"/>
            </a:br>
            <a:r>
              <a:rPr lang="en-US" sz="3400" smtClean="0"/>
              <a:t>msm, DRUG USERS AND SEX WORKERS </a:t>
            </a:r>
            <a:br>
              <a:rPr lang="en-US" sz="3400" smtClean="0"/>
            </a:br>
            <a:r>
              <a:rPr lang="en-US" sz="3400" smtClean="0"/>
              <a:t>(</a:t>
            </a:r>
            <a:r>
              <a:rPr lang="en-US" sz="3400" dirty="0" smtClean="0"/>
              <a:t>01-05/2017)</a:t>
            </a:r>
            <a:endParaRPr lang="en-US" sz="3400" dirty="0"/>
          </a:p>
        </p:txBody>
      </p:sp>
      <p:sp>
        <p:nvSpPr>
          <p:cNvPr id="6" name="TextBox 5"/>
          <p:cNvSpPr txBox="1"/>
          <p:nvPr/>
        </p:nvSpPr>
        <p:spPr>
          <a:xfrm>
            <a:off x="4953000" y="2057400"/>
            <a:ext cx="3962400" cy="2031325"/>
          </a:xfrm>
          <a:prstGeom prst="rect">
            <a:avLst/>
          </a:prstGeom>
          <a:noFill/>
        </p:spPr>
        <p:txBody>
          <a:bodyPr wrap="square" rtlCol="0">
            <a:spAutoFit/>
          </a:bodyPr>
          <a:lstStyle/>
          <a:p>
            <a:r>
              <a:rPr lang="en-US" smtClean="0"/>
              <a:t>Source: Data from LIFE in the </a:t>
            </a:r>
            <a:r>
              <a:rPr lang="en-US" i="1" smtClean="0"/>
              <a:t>VUSTA project-Global Fund for HIV prevention and the project “</a:t>
            </a:r>
            <a:r>
              <a:rPr lang="en-US"/>
              <a:t>“Community connections for HIV/AIDS prevention and control in southern provinces”</a:t>
            </a:r>
            <a:r>
              <a:rPr lang="en-US" i="1"/>
              <a:t> funded by </a:t>
            </a:r>
            <a:r>
              <a:rPr lang="en-US" i="1" smtClean="0"/>
              <a:t>USAID</a:t>
            </a:r>
            <a:endParaRPr lang="en-US" i="1"/>
          </a:p>
        </p:txBody>
      </p:sp>
      <p:sp>
        <p:nvSpPr>
          <p:cNvPr id="3" name="TextBox 2"/>
          <p:cNvSpPr txBox="1"/>
          <p:nvPr/>
        </p:nvSpPr>
        <p:spPr>
          <a:xfrm>
            <a:off x="1447800" y="6367046"/>
            <a:ext cx="838200" cy="307777"/>
          </a:xfrm>
          <a:prstGeom prst="rect">
            <a:avLst/>
          </a:prstGeom>
          <a:solidFill>
            <a:schemeClr val="bg1"/>
          </a:solidFill>
        </p:spPr>
        <p:txBody>
          <a:bodyPr wrap="square" rtlCol="0">
            <a:spAutoFit/>
          </a:bodyPr>
          <a:lstStyle/>
          <a:p>
            <a:r>
              <a:rPr lang="en-US" sz="1400" b="1" smtClean="0"/>
              <a:t>Goal</a:t>
            </a:r>
            <a:endParaRPr lang="en-GB" sz="1400" b="1"/>
          </a:p>
        </p:txBody>
      </p:sp>
      <p:sp>
        <p:nvSpPr>
          <p:cNvPr id="7" name="TextBox 6"/>
          <p:cNvSpPr txBox="1"/>
          <p:nvPr/>
        </p:nvSpPr>
        <p:spPr>
          <a:xfrm>
            <a:off x="2758966" y="6367046"/>
            <a:ext cx="1019502" cy="307777"/>
          </a:xfrm>
          <a:prstGeom prst="rect">
            <a:avLst/>
          </a:prstGeom>
          <a:solidFill>
            <a:schemeClr val="bg1"/>
          </a:solidFill>
        </p:spPr>
        <p:txBody>
          <a:bodyPr wrap="square" rtlCol="0">
            <a:spAutoFit/>
          </a:bodyPr>
          <a:lstStyle/>
          <a:p>
            <a:r>
              <a:rPr lang="en-US" sz="1400" b="1" smtClean="0"/>
              <a:t>Approach</a:t>
            </a:r>
            <a:endParaRPr lang="en-GB" sz="1400" b="1"/>
          </a:p>
        </p:txBody>
      </p:sp>
    </p:spTree>
    <p:extLst>
      <p:ext uri="{BB962C8B-B14F-4D97-AF65-F5344CB8AC3E}">
        <p14:creationId xmlns:p14="http://schemas.microsoft.com/office/powerpoint/2010/main" val="20530057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mtClean="0"/>
              <a:t>ACTIVITIES OF CBO supporting DRUG USERs</a:t>
            </a:r>
            <a:endParaRPr lang="en-US" dirty="0"/>
          </a:p>
        </p:txBody>
      </p:sp>
      <p:sp>
        <p:nvSpPr>
          <p:cNvPr id="4" name="Content Placeholder 3"/>
          <p:cNvSpPr>
            <a:spLocks noGrp="1"/>
          </p:cNvSpPr>
          <p:nvPr>
            <p:ph idx="1"/>
          </p:nvPr>
        </p:nvSpPr>
        <p:spPr>
          <a:xfrm>
            <a:off x="457200" y="1706880"/>
            <a:ext cx="7239000" cy="4846320"/>
          </a:xfrm>
        </p:spPr>
        <p:txBody>
          <a:bodyPr>
            <a:normAutofit/>
          </a:bodyPr>
          <a:lstStyle/>
          <a:p>
            <a:pPr>
              <a:spcBef>
                <a:spcPts val="1200"/>
              </a:spcBef>
            </a:pPr>
            <a:r>
              <a:rPr lang="en-US" sz="2400" b="1" cap="small" smtClean="0">
                <a:solidFill>
                  <a:schemeClr val="accent1">
                    <a:lumMod val="75000"/>
                  </a:schemeClr>
                </a:solidFill>
              </a:rPr>
              <a:t>SUPPORT DRUG USERS IN CONNECTING TO METHADONE PROGRAMS.</a:t>
            </a:r>
            <a:endParaRPr lang="en-US" sz="2400" b="1" cap="small" dirty="0">
              <a:solidFill>
                <a:schemeClr val="accent1">
                  <a:lumMod val="75000"/>
                </a:schemeClr>
              </a:solidFill>
            </a:endParaRPr>
          </a:p>
          <a:p>
            <a:pPr>
              <a:spcBef>
                <a:spcPts val="1200"/>
              </a:spcBef>
            </a:pPr>
            <a:r>
              <a:rPr lang="en-US" sz="2400" b="1" cap="small" smtClean="0">
                <a:solidFill>
                  <a:schemeClr val="accent1">
                    <a:lumMod val="75000"/>
                  </a:schemeClr>
                </a:solidFill>
              </a:rPr>
              <a:t>IMPROVE CUSTOMERS’COMPETENCY</a:t>
            </a:r>
            <a:endParaRPr lang="en-US" sz="2400" b="1" cap="small" dirty="0">
              <a:solidFill>
                <a:schemeClr val="accent1">
                  <a:lumMod val="75000"/>
                </a:schemeClr>
              </a:solidFill>
            </a:endParaRPr>
          </a:p>
          <a:p>
            <a:pPr marL="568325" indent="-284163">
              <a:spcBef>
                <a:spcPts val="1200"/>
              </a:spcBef>
              <a:buFont typeface="Arial" pitchFamily="34" charset="0"/>
              <a:buChar char="•"/>
            </a:pPr>
            <a:r>
              <a:rPr lang="en-US" sz="2400" smtClean="0"/>
              <a:t>Share knowledge and skills of prevention of HIV and other STDs.</a:t>
            </a:r>
            <a:endParaRPr lang="en-US" sz="2400" dirty="0"/>
          </a:p>
          <a:p>
            <a:pPr marL="568325" indent="-284163">
              <a:spcBef>
                <a:spcPts val="1200"/>
              </a:spcBef>
              <a:buFont typeface="Arial" pitchFamily="34" charset="0"/>
              <a:buChar char="•"/>
            </a:pPr>
            <a:r>
              <a:rPr lang="en-US" sz="2400" smtClean="0"/>
              <a:t>Train customers for risks and harm of different drugs.</a:t>
            </a:r>
            <a:endParaRPr lang="en-US" sz="2400" dirty="0" smtClean="0"/>
          </a:p>
          <a:p>
            <a:pPr>
              <a:spcBef>
                <a:spcPts val="1200"/>
              </a:spcBef>
            </a:pPr>
            <a:r>
              <a:rPr lang="en-US" sz="2400" b="1" cap="small" smtClean="0">
                <a:solidFill>
                  <a:schemeClr val="accent1">
                    <a:lumMod val="75000"/>
                  </a:schemeClr>
                </a:solidFill>
              </a:rPr>
              <a:t>TRAIN TEACHERS </a:t>
            </a:r>
            <a:r>
              <a:rPr lang="en-US" sz="2400" b="1" cap="small" dirty="0">
                <a:solidFill>
                  <a:schemeClr val="accent1">
                    <a:lumMod val="75000"/>
                  </a:schemeClr>
                </a:solidFill>
              </a:rPr>
              <a:t>(TOT</a:t>
            </a:r>
            <a:r>
              <a:rPr lang="en-US" sz="2400" b="1" cap="small">
                <a:solidFill>
                  <a:schemeClr val="accent1">
                    <a:lumMod val="75000"/>
                  </a:schemeClr>
                </a:solidFill>
              </a:rPr>
              <a:t>) </a:t>
            </a:r>
            <a:r>
              <a:rPr lang="en-US" sz="2400" b="1" cap="small" smtClean="0">
                <a:solidFill>
                  <a:schemeClr val="accent1">
                    <a:lumMod val="75000"/>
                  </a:schemeClr>
                </a:solidFill>
              </a:rPr>
              <a:t>FOR TEAM IMPROVEMENT AND COMMUNICATION SUPPORT</a:t>
            </a:r>
            <a:endParaRPr lang="en-US" sz="2400" b="1" cap="small" dirty="0">
              <a:solidFill>
                <a:schemeClr val="accent1">
                  <a:lumMod val="75000"/>
                </a:schemeClr>
              </a:solidFill>
            </a:endParaRPr>
          </a:p>
          <a:p>
            <a:pPr marL="568325" indent="-284163">
              <a:spcBef>
                <a:spcPts val="1200"/>
              </a:spcBef>
              <a:buFont typeface="Arial" pitchFamily="34" charset="0"/>
              <a:buChar char="•"/>
            </a:pPr>
            <a:r>
              <a:rPr lang="en-US" sz="2400" smtClean="0"/>
              <a:t>Train for management of drug overdose.</a:t>
            </a:r>
            <a:endParaRPr lang="en-US" sz="2400" dirty="0"/>
          </a:p>
        </p:txBody>
      </p:sp>
    </p:spTree>
    <p:extLst>
      <p:ext uri="{BB962C8B-B14F-4D97-AF65-F5344CB8AC3E}">
        <p14:creationId xmlns:p14="http://schemas.microsoft.com/office/powerpoint/2010/main" val="285829090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1235</TotalTime>
  <Words>800</Words>
  <Application>Microsoft Office PowerPoint</Application>
  <PresentationFormat>On-screen Show (4:3)</PresentationFormat>
  <Paragraphs>125</Paragraphs>
  <Slides>20</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Calibri</vt:lpstr>
      <vt:lpstr>Corbel</vt:lpstr>
      <vt:lpstr>Tahoma</vt:lpstr>
      <vt:lpstr>Trebuchet MS</vt:lpstr>
      <vt:lpstr>Wingdings</vt:lpstr>
      <vt:lpstr>Wingdings 2</vt:lpstr>
      <vt:lpstr>Opulent</vt:lpstr>
      <vt:lpstr>Removing barriers in connection and maintenance of HIV &amp; addiction treatment: from a community perpestive</vt:lpstr>
      <vt:lpstr>CONTENT</vt:lpstr>
      <vt:lpstr>CBO – WHO ARE WE?</vt:lpstr>
      <vt:lpstr>ADVANTAGES OF cbo </vt:lpstr>
      <vt:lpstr>DEVELOPMENT OF cbo </vt:lpstr>
      <vt:lpstr>  CONTRIBUTION OF CBO: ‘FILL IN’ GAPS OF TREATMENT CONNECTION AND MAINTENANCE</vt:lpstr>
      <vt:lpstr>Activities of CBO</vt:lpstr>
      <vt:lpstr>RESULTS OF INTERVENTIONS AMONG  msm, DRUG USERS AND SEX WORKERS  (01-05/2017)</vt:lpstr>
      <vt:lpstr>ACTIVITIES OF CBO supporting DRUG USERs</vt:lpstr>
      <vt:lpstr>CONTINUOUS COMMUNITY-BASED TRAINING (COCBT) FOR DRUG USERS</vt:lpstr>
      <vt:lpstr>PowerPoint Presentation</vt:lpstr>
      <vt:lpstr>INTRODUCE HIV SCREENING TEST IN COMMUNITY</vt:lpstr>
      <vt:lpstr>Executive meeting with local authority</vt:lpstr>
      <vt:lpstr>CONNECTION TO HIV &amp; ADDICTION TREATMENT – SUPPORT FROM CBO</vt:lpstr>
      <vt:lpstr>CONNECTION TO HIV &amp; ADDICTION TREATMENT – SUPPORT FROM CBO</vt:lpstr>
      <vt:lpstr>CONNECTION TO HIV &amp; ADDICTION TREATMENT – SUPPORT FROM CBO</vt:lpstr>
      <vt:lpstr>CONNECTION TO HIV &amp; ADDICTION TREATMENT – SUPPORT FROM CBO</vt:lpstr>
      <vt:lpstr>CONNECTION TO HIV &amp; ADDICTION TREATMENT – SUPPORT FROM CBO</vt:lpstr>
      <vt:lpstr>RECOMMENDATION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Xóa bỏ rào cản Gây ảnh hưởng sự tham gia vào chương trình và duy trì điều trị trong nhóm đối tượng trọng yếu và kinh nghiệm của các tổ chức cộng đồng</dc:title>
  <dc:creator>Trang Nguyen Nguyen Nhu</dc:creator>
  <cp:lastModifiedBy>nschitrung@yahoo.com</cp:lastModifiedBy>
  <cp:revision>82</cp:revision>
  <cp:lastPrinted>2017-07-21T05:21:30Z</cp:lastPrinted>
  <dcterms:created xsi:type="dcterms:W3CDTF">2017-07-20T08:43:54Z</dcterms:created>
  <dcterms:modified xsi:type="dcterms:W3CDTF">2017-08-02T13:35:28Z</dcterms:modified>
</cp:coreProperties>
</file>