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596" r:id="rId2"/>
    <p:sldId id="618" r:id="rId3"/>
    <p:sldId id="660" r:id="rId4"/>
    <p:sldId id="696" r:id="rId5"/>
    <p:sldId id="697" r:id="rId6"/>
    <p:sldId id="686" r:id="rId7"/>
    <p:sldId id="695" r:id="rId8"/>
    <p:sldId id="698" r:id="rId9"/>
    <p:sldId id="702" r:id="rId10"/>
    <p:sldId id="699" r:id="rId11"/>
    <p:sldId id="701" r:id="rId12"/>
    <p:sldId id="685" r:id="rId13"/>
    <p:sldId id="703" r:id="rId14"/>
    <p:sldId id="655" r:id="rId15"/>
    <p:sldId id="656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Gayle  Findley" initials="GF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66" d="100"/>
          <a:sy n="66" d="100"/>
        </p:scale>
        <p:origin x="15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123\Desktop\File-ca-p-nha-t-BN-to-ng-ho-p-2016-2-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23\Desktop\File-ca-p-nha-t-BN-to-ng-ho-p-2016-2-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ofPieChart>
        <c:ofPieType val="bar"/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econdPieSize val="75"/>
        <c:serLines/>
      </c:ofPie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Sheet2!$G$21:$G$27</c:f>
              <c:strCache>
                <c:ptCount val="7"/>
                <c:pt idx="0">
                  <c:v>Nationwide</c:v>
                </c:pt>
                <c:pt idx="1">
                  <c:v>Ho Chi Minh</c:v>
                </c:pt>
                <c:pt idx="2">
                  <c:v>Hanoi</c:v>
                </c:pt>
                <c:pt idx="3">
                  <c:v>Dien Bien</c:v>
                </c:pt>
                <c:pt idx="4">
                  <c:v>Thanh Hoa</c:v>
                </c:pt>
                <c:pt idx="5">
                  <c:v>Nghe An</c:v>
                </c:pt>
                <c:pt idx="6">
                  <c:v>Son La</c:v>
                </c:pt>
              </c:strCache>
            </c:strRef>
          </c:cat>
          <c:val>
            <c:numRef>
              <c:f>Sheet2!$H$21:$H$27</c:f>
              <c:numCache>
                <c:formatCode>General</c:formatCode>
                <c:ptCount val="7"/>
                <c:pt idx="0">
                  <c:v>81048</c:v>
                </c:pt>
                <c:pt idx="1">
                  <c:v>3473</c:v>
                </c:pt>
                <c:pt idx="2">
                  <c:v>3837</c:v>
                </c:pt>
                <c:pt idx="3">
                  <c:v>2621</c:v>
                </c:pt>
                <c:pt idx="4">
                  <c:v>2593</c:v>
                </c:pt>
                <c:pt idx="5">
                  <c:v>806</c:v>
                </c:pt>
                <c:pt idx="6">
                  <c:v>1148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19-4368-B136-683F2A9F3C2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83F437-A6F5-443E-9C31-D2D6A4DFBAE0}" type="doc">
      <dgm:prSet loTypeId="urn:microsoft.com/office/officeart/2005/8/layout/hList7#1" loCatId="list" qsTypeId="urn:microsoft.com/office/officeart/2005/8/quickstyle/simple1" qsCatId="simple" csTypeId="urn:microsoft.com/office/officeart/2005/8/colors/colorful1" csCatId="colorful" phldr="1"/>
      <dgm:spPr/>
    </dgm:pt>
    <dgm:pt modelId="{A8E3ECF8-6C4B-421A-A8A5-2B34EC1D2F61}">
      <dgm:prSet phldrT="[Text]"/>
      <dgm:spPr/>
      <dgm:t>
        <a:bodyPr/>
        <a:lstStyle/>
        <a:p>
          <a:r>
            <a:rPr lang="en-US" dirty="0" err="1" smtClean="0"/>
            <a:t>Đào</a:t>
          </a:r>
          <a:r>
            <a:rPr lang="en-US" dirty="0" smtClean="0"/>
            <a:t> </a:t>
          </a:r>
          <a:r>
            <a:rPr lang="en-US" dirty="0" err="1" smtClean="0"/>
            <a:t>tạo</a:t>
          </a:r>
          <a:r>
            <a:rPr lang="en-US" dirty="0" smtClean="0"/>
            <a:t> </a:t>
          </a:r>
          <a:r>
            <a:rPr lang="en-US" dirty="0" err="1" smtClean="0"/>
            <a:t>và</a:t>
          </a:r>
          <a:r>
            <a:rPr lang="en-US" dirty="0" smtClean="0"/>
            <a:t> </a:t>
          </a:r>
        </a:p>
        <a:p>
          <a:r>
            <a:rPr lang="en-US" dirty="0" err="1" smtClean="0"/>
            <a:t>giáo</a:t>
          </a:r>
          <a:r>
            <a:rPr lang="en-US" dirty="0" smtClean="0"/>
            <a:t> </a:t>
          </a:r>
          <a:r>
            <a:rPr lang="en-US" dirty="0" err="1" smtClean="0"/>
            <a:t>dục</a:t>
          </a:r>
          <a:endParaRPr lang="en-US" dirty="0"/>
        </a:p>
      </dgm:t>
    </dgm:pt>
    <dgm:pt modelId="{F96EEB86-6B01-45B1-8F0E-BFD544CECC94}" type="parTrans" cxnId="{F79C6451-C8A7-451B-929D-DD4FBE0B6444}">
      <dgm:prSet/>
      <dgm:spPr/>
      <dgm:t>
        <a:bodyPr/>
        <a:lstStyle/>
        <a:p>
          <a:endParaRPr lang="en-US"/>
        </a:p>
      </dgm:t>
    </dgm:pt>
    <dgm:pt modelId="{43898FF3-D22B-49DD-B341-D424B719834E}" type="sibTrans" cxnId="{F79C6451-C8A7-451B-929D-DD4FBE0B6444}">
      <dgm:prSet/>
      <dgm:spPr/>
      <dgm:t>
        <a:bodyPr/>
        <a:lstStyle/>
        <a:p>
          <a:endParaRPr lang="en-US"/>
        </a:p>
      </dgm:t>
    </dgm:pt>
    <dgm:pt modelId="{92CB67B0-D477-4B5C-ABEB-9589CDD5905C}">
      <dgm:prSet phldrT="[Text]"/>
      <dgm:spPr/>
      <dgm:t>
        <a:bodyPr/>
        <a:lstStyle/>
        <a:p>
          <a:r>
            <a:rPr lang="en-US" dirty="0" err="1" smtClean="0"/>
            <a:t>Hỗ</a:t>
          </a:r>
          <a:r>
            <a:rPr lang="en-US" dirty="0" smtClean="0"/>
            <a:t> </a:t>
          </a:r>
          <a:r>
            <a:rPr lang="en-US" dirty="0" err="1" smtClean="0"/>
            <a:t>trợ</a:t>
          </a:r>
          <a:r>
            <a:rPr lang="en-US" dirty="0" smtClean="0"/>
            <a:t> </a:t>
          </a:r>
          <a:r>
            <a:rPr lang="en-US" dirty="0" err="1" smtClean="0"/>
            <a:t>kỹ</a:t>
          </a:r>
          <a:r>
            <a:rPr lang="en-US" dirty="0" smtClean="0"/>
            <a:t> </a:t>
          </a:r>
          <a:r>
            <a:rPr lang="en-US" dirty="0" err="1" smtClean="0"/>
            <a:t>thuật</a:t>
          </a:r>
          <a:endParaRPr lang="en-US" dirty="0"/>
        </a:p>
      </dgm:t>
    </dgm:pt>
    <dgm:pt modelId="{3708C9BE-F462-4CDB-A7E7-4B11BA459881}" type="parTrans" cxnId="{05C08DDB-5028-40BF-A9A2-5F7826AF2BC9}">
      <dgm:prSet/>
      <dgm:spPr/>
      <dgm:t>
        <a:bodyPr/>
        <a:lstStyle/>
        <a:p>
          <a:endParaRPr lang="en-US"/>
        </a:p>
      </dgm:t>
    </dgm:pt>
    <dgm:pt modelId="{5415B4BF-23EA-4BCD-9087-7FF32DC221A9}" type="sibTrans" cxnId="{05C08DDB-5028-40BF-A9A2-5F7826AF2BC9}">
      <dgm:prSet/>
      <dgm:spPr/>
      <dgm:t>
        <a:bodyPr/>
        <a:lstStyle/>
        <a:p>
          <a:endParaRPr lang="en-US"/>
        </a:p>
      </dgm:t>
    </dgm:pt>
    <dgm:pt modelId="{9C0854EA-EAF2-4DB1-B97E-6BC727BD7842}">
      <dgm:prSet phldrT="[Text]"/>
      <dgm:spPr/>
      <dgm:t>
        <a:bodyPr/>
        <a:lstStyle/>
        <a:p>
          <a:r>
            <a:rPr lang="en-US" dirty="0" err="1" smtClean="0"/>
            <a:t>Chuyên</a:t>
          </a:r>
          <a:r>
            <a:rPr lang="en-US" dirty="0" smtClean="0"/>
            <a:t> </a:t>
          </a:r>
          <a:r>
            <a:rPr lang="en-US" dirty="0" err="1" smtClean="0"/>
            <a:t>nghiệp</a:t>
          </a:r>
          <a:r>
            <a:rPr lang="en-US" dirty="0" smtClean="0"/>
            <a:t> </a:t>
          </a:r>
          <a:r>
            <a:rPr lang="en-US" dirty="0" err="1" smtClean="0"/>
            <a:t>hóa</a:t>
          </a:r>
          <a:r>
            <a:rPr lang="en-US" dirty="0" smtClean="0"/>
            <a:t> </a:t>
          </a:r>
          <a:r>
            <a:rPr lang="en-US" dirty="0" err="1" smtClean="0"/>
            <a:t>nhân</a:t>
          </a:r>
          <a:r>
            <a:rPr lang="en-US" dirty="0" smtClean="0"/>
            <a:t> </a:t>
          </a:r>
          <a:r>
            <a:rPr lang="en-US" dirty="0" err="1" smtClean="0"/>
            <a:t>lực</a:t>
          </a:r>
          <a:r>
            <a:rPr lang="en-US" dirty="0" smtClean="0"/>
            <a:t> </a:t>
          </a:r>
          <a:r>
            <a:rPr lang="en-US" dirty="0" err="1" smtClean="0"/>
            <a:t>điều</a:t>
          </a:r>
          <a:r>
            <a:rPr lang="en-US" dirty="0" smtClean="0"/>
            <a:t> </a:t>
          </a:r>
          <a:r>
            <a:rPr lang="en-US" dirty="0" err="1" smtClean="0"/>
            <a:t>trị</a:t>
          </a:r>
          <a:r>
            <a:rPr lang="en-US" dirty="0" smtClean="0"/>
            <a:t> </a:t>
          </a:r>
          <a:r>
            <a:rPr lang="en-US" dirty="0" err="1" smtClean="0"/>
            <a:t>nghiện</a:t>
          </a:r>
          <a:r>
            <a:rPr lang="en-US" dirty="0" smtClean="0"/>
            <a:t> </a:t>
          </a:r>
          <a:endParaRPr lang="en-US" dirty="0"/>
        </a:p>
      </dgm:t>
    </dgm:pt>
    <dgm:pt modelId="{F0095564-1E0F-47F2-9482-C765FF0FE9FB}" type="parTrans" cxnId="{F2608345-E3CD-4427-90BB-469368E3E8FF}">
      <dgm:prSet/>
      <dgm:spPr/>
      <dgm:t>
        <a:bodyPr/>
        <a:lstStyle/>
        <a:p>
          <a:endParaRPr lang="en-US"/>
        </a:p>
      </dgm:t>
    </dgm:pt>
    <dgm:pt modelId="{EF8B1F2C-1B82-4BAF-9C1C-48681889C63D}" type="sibTrans" cxnId="{F2608345-E3CD-4427-90BB-469368E3E8FF}">
      <dgm:prSet/>
      <dgm:spPr/>
      <dgm:t>
        <a:bodyPr/>
        <a:lstStyle/>
        <a:p>
          <a:endParaRPr lang="en-US"/>
        </a:p>
      </dgm:t>
    </dgm:pt>
    <dgm:pt modelId="{B0BB35F6-EF58-4A65-8BBB-5E284CB5AB7B}" type="pres">
      <dgm:prSet presAssocID="{F883F437-A6F5-443E-9C31-D2D6A4DFBAE0}" presName="Name0" presStyleCnt="0">
        <dgm:presLayoutVars>
          <dgm:dir/>
          <dgm:resizeHandles val="exact"/>
        </dgm:presLayoutVars>
      </dgm:prSet>
      <dgm:spPr/>
    </dgm:pt>
    <dgm:pt modelId="{1DED9B8C-6A64-4517-825C-F4AC528D2D30}" type="pres">
      <dgm:prSet presAssocID="{F883F437-A6F5-443E-9C31-D2D6A4DFBAE0}" presName="fgShape" presStyleLbl="fgShp" presStyleIdx="0" presStyleCnt="1"/>
      <dgm:spPr/>
    </dgm:pt>
    <dgm:pt modelId="{BBAEC60A-C682-48B3-BEA9-B86673587713}" type="pres">
      <dgm:prSet presAssocID="{F883F437-A6F5-443E-9C31-D2D6A4DFBAE0}" presName="linComp" presStyleCnt="0"/>
      <dgm:spPr/>
    </dgm:pt>
    <dgm:pt modelId="{2EF4DC55-1AFC-4D6E-9A0D-4643BA79962E}" type="pres">
      <dgm:prSet presAssocID="{A8E3ECF8-6C4B-421A-A8A5-2B34EC1D2F61}" presName="compNode" presStyleCnt="0"/>
      <dgm:spPr/>
    </dgm:pt>
    <dgm:pt modelId="{4C446939-B3A1-4C0C-8721-5730F95DB8FD}" type="pres">
      <dgm:prSet presAssocID="{A8E3ECF8-6C4B-421A-A8A5-2B34EC1D2F61}" presName="bkgdShape" presStyleLbl="node1" presStyleIdx="0" presStyleCnt="3" custLinFactNeighborX="-64" custLinFactNeighborY="759"/>
      <dgm:spPr/>
      <dgm:t>
        <a:bodyPr/>
        <a:lstStyle/>
        <a:p>
          <a:endParaRPr lang="en-US"/>
        </a:p>
      </dgm:t>
    </dgm:pt>
    <dgm:pt modelId="{869B7CEF-E8A6-40FC-BDBE-70D9E00F2F44}" type="pres">
      <dgm:prSet presAssocID="{A8E3ECF8-6C4B-421A-A8A5-2B34EC1D2F61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7EE6B1-F6B7-402E-993B-F27B3E049227}" type="pres">
      <dgm:prSet presAssocID="{A8E3ECF8-6C4B-421A-A8A5-2B34EC1D2F61}" presName="invisiNode" presStyleLbl="node1" presStyleIdx="0" presStyleCnt="3"/>
      <dgm:spPr/>
    </dgm:pt>
    <dgm:pt modelId="{3E813B92-0E1C-4317-BEA6-2D9585C45EAB}" type="pres">
      <dgm:prSet presAssocID="{A8E3ECF8-6C4B-421A-A8A5-2B34EC1D2F61}" presName="imagNode" presStyleLbl="fgImgPlace1" presStyleIdx="0" presStyleCnt="3" custScaleX="165028" custScaleY="122443" custLinFactNeighborX="1410" custLinFactNeighborY="-206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  <dgm:pt modelId="{E23CE062-0797-41B4-AD0C-3239845A97A4}" type="pres">
      <dgm:prSet presAssocID="{43898FF3-D22B-49DD-B341-D424B719834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08FA37F-B357-4723-9A4E-3B4B34EE8A88}" type="pres">
      <dgm:prSet presAssocID="{92CB67B0-D477-4B5C-ABEB-9589CDD5905C}" presName="compNode" presStyleCnt="0"/>
      <dgm:spPr/>
    </dgm:pt>
    <dgm:pt modelId="{3CD7B142-0138-4DE5-B553-B9472DDEC4D1}" type="pres">
      <dgm:prSet presAssocID="{92CB67B0-D477-4B5C-ABEB-9589CDD5905C}" presName="bkgdShape" presStyleLbl="node1" presStyleIdx="1" presStyleCnt="3" custLinFactNeighborX="-2202"/>
      <dgm:spPr/>
      <dgm:t>
        <a:bodyPr/>
        <a:lstStyle/>
        <a:p>
          <a:endParaRPr lang="en-US"/>
        </a:p>
      </dgm:t>
    </dgm:pt>
    <dgm:pt modelId="{576CE25A-F2EE-4491-B97C-6FEF9B259987}" type="pres">
      <dgm:prSet presAssocID="{92CB67B0-D477-4B5C-ABEB-9589CDD5905C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408D20-5A9F-4AA2-AC5F-FBA7125160DD}" type="pres">
      <dgm:prSet presAssocID="{92CB67B0-D477-4B5C-ABEB-9589CDD5905C}" presName="invisiNode" presStyleLbl="node1" presStyleIdx="1" presStyleCnt="3"/>
      <dgm:spPr/>
    </dgm:pt>
    <dgm:pt modelId="{75DC77CF-E834-4952-8F6B-35699CF4795F}" type="pres">
      <dgm:prSet presAssocID="{92CB67B0-D477-4B5C-ABEB-9589CDD5905C}" presName="imagNode" presStyleLbl="fgImgPlace1" presStyleIdx="1" presStyleCnt="3" custScaleX="138664" custScaleY="12204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94D45586-6999-443F-B2B2-8639D6510921}" type="pres">
      <dgm:prSet presAssocID="{5415B4BF-23EA-4BCD-9087-7FF32DC221A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9111BFC-E6E4-4946-9622-3D39E6EA2865}" type="pres">
      <dgm:prSet presAssocID="{9C0854EA-EAF2-4DB1-B97E-6BC727BD7842}" presName="compNode" presStyleCnt="0"/>
      <dgm:spPr/>
    </dgm:pt>
    <dgm:pt modelId="{6F64E165-6A43-4CAB-9963-D3C273B54E23}" type="pres">
      <dgm:prSet presAssocID="{9C0854EA-EAF2-4DB1-B97E-6BC727BD7842}" presName="bkgdShape" presStyleLbl="node1" presStyleIdx="2" presStyleCnt="3" custLinFactNeighborX="-3868" custLinFactNeighborY="-322"/>
      <dgm:spPr/>
      <dgm:t>
        <a:bodyPr/>
        <a:lstStyle/>
        <a:p>
          <a:endParaRPr lang="en-US"/>
        </a:p>
      </dgm:t>
    </dgm:pt>
    <dgm:pt modelId="{97A76BE0-82FC-4ECC-94E6-8A1B0CE76B27}" type="pres">
      <dgm:prSet presAssocID="{9C0854EA-EAF2-4DB1-B97E-6BC727BD7842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B6824E-98E4-4FBD-B70E-BF5DC961E19E}" type="pres">
      <dgm:prSet presAssocID="{9C0854EA-EAF2-4DB1-B97E-6BC727BD7842}" presName="invisiNode" presStyleLbl="node1" presStyleIdx="2" presStyleCnt="3"/>
      <dgm:spPr/>
    </dgm:pt>
    <dgm:pt modelId="{EFE9598A-ADCA-4FF8-8FF3-5C9EAB10EEEC}" type="pres">
      <dgm:prSet presAssocID="{9C0854EA-EAF2-4DB1-B97E-6BC727BD7842}" presName="imagNode" presStyleLbl="fgImgPlace1" presStyleIdx="2" presStyleCnt="3" custScaleX="162208" custScaleY="139908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DCBBF491-C7AD-4153-9518-CE5596FD8C98}" type="presOf" srcId="{F883F437-A6F5-443E-9C31-D2D6A4DFBAE0}" destId="{B0BB35F6-EF58-4A65-8BBB-5E284CB5AB7B}" srcOrd="0" destOrd="0" presId="urn:microsoft.com/office/officeart/2005/8/layout/hList7#1"/>
    <dgm:cxn modelId="{AFC23FB2-CE00-4C47-943C-543D4C57EB18}" type="presOf" srcId="{92CB67B0-D477-4B5C-ABEB-9589CDD5905C}" destId="{576CE25A-F2EE-4491-B97C-6FEF9B259987}" srcOrd="1" destOrd="0" presId="urn:microsoft.com/office/officeart/2005/8/layout/hList7#1"/>
    <dgm:cxn modelId="{F2608345-E3CD-4427-90BB-469368E3E8FF}" srcId="{F883F437-A6F5-443E-9C31-D2D6A4DFBAE0}" destId="{9C0854EA-EAF2-4DB1-B97E-6BC727BD7842}" srcOrd="2" destOrd="0" parTransId="{F0095564-1E0F-47F2-9482-C765FF0FE9FB}" sibTransId="{EF8B1F2C-1B82-4BAF-9C1C-48681889C63D}"/>
    <dgm:cxn modelId="{691A4938-95E5-4A16-BA6B-2D481909AC50}" type="presOf" srcId="{9C0854EA-EAF2-4DB1-B97E-6BC727BD7842}" destId="{97A76BE0-82FC-4ECC-94E6-8A1B0CE76B27}" srcOrd="1" destOrd="0" presId="urn:microsoft.com/office/officeart/2005/8/layout/hList7#1"/>
    <dgm:cxn modelId="{4B411A2C-AB12-4A72-BB97-2EA091EFDA30}" type="presOf" srcId="{9C0854EA-EAF2-4DB1-B97E-6BC727BD7842}" destId="{6F64E165-6A43-4CAB-9963-D3C273B54E23}" srcOrd="0" destOrd="0" presId="urn:microsoft.com/office/officeart/2005/8/layout/hList7#1"/>
    <dgm:cxn modelId="{6850C6A4-B420-4BFD-8280-C846303D1CD1}" type="presOf" srcId="{92CB67B0-D477-4B5C-ABEB-9589CDD5905C}" destId="{3CD7B142-0138-4DE5-B553-B9472DDEC4D1}" srcOrd="0" destOrd="0" presId="urn:microsoft.com/office/officeart/2005/8/layout/hList7#1"/>
    <dgm:cxn modelId="{42059D3A-7467-4B12-8AD9-36A75178D664}" type="presOf" srcId="{43898FF3-D22B-49DD-B341-D424B719834E}" destId="{E23CE062-0797-41B4-AD0C-3239845A97A4}" srcOrd="0" destOrd="0" presId="urn:microsoft.com/office/officeart/2005/8/layout/hList7#1"/>
    <dgm:cxn modelId="{28EC2B05-123F-4350-BE92-CC6EFB36903D}" type="presOf" srcId="{5415B4BF-23EA-4BCD-9087-7FF32DC221A9}" destId="{94D45586-6999-443F-B2B2-8639D6510921}" srcOrd="0" destOrd="0" presId="urn:microsoft.com/office/officeart/2005/8/layout/hList7#1"/>
    <dgm:cxn modelId="{F79C6451-C8A7-451B-929D-DD4FBE0B6444}" srcId="{F883F437-A6F5-443E-9C31-D2D6A4DFBAE0}" destId="{A8E3ECF8-6C4B-421A-A8A5-2B34EC1D2F61}" srcOrd="0" destOrd="0" parTransId="{F96EEB86-6B01-45B1-8F0E-BFD544CECC94}" sibTransId="{43898FF3-D22B-49DD-B341-D424B719834E}"/>
    <dgm:cxn modelId="{5C506815-BCEE-4323-9DF2-11531B1DEAAF}" type="presOf" srcId="{A8E3ECF8-6C4B-421A-A8A5-2B34EC1D2F61}" destId="{4C446939-B3A1-4C0C-8721-5730F95DB8FD}" srcOrd="0" destOrd="0" presId="urn:microsoft.com/office/officeart/2005/8/layout/hList7#1"/>
    <dgm:cxn modelId="{CE6FFA6E-C8B5-4CE1-9CB8-C47F03AFB4E2}" type="presOf" srcId="{A8E3ECF8-6C4B-421A-A8A5-2B34EC1D2F61}" destId="{869B7CEF-E8A6-40FC-BDBE-70D9E00F2F44}" srcOrd="1" destOrd="0" presId="urn:microsoft.com/office/officeart/2005/8/layout/hList7#1"/>
    <dgm:cxn modelId="{05C08DDB-5028-40BF-A9A2-5F7826AF2BC9}" srcId="{F883F437-A6F5-443E-9C31-D2D6A4DFBAE0}" destId="{92CB67B0-D477-4B5C-ABEB-9589CDD5905C}" srcOrd="1" destOrd="0" parTransId="{3708C9BE-F462-4CDB-A7E7-4B11BA459881}" sibTransId="{5415B4BF-23EA-4BCD-9087-7FF32DC221A9}"/>
    <dgm:cxn modelId="{DBA0C09C-5EF6-47C9-9A4A-867A75A0ECC8}" type="presParOf" srcId="{B0BB35F6-EF58-4A65-8BBB-5E284CB5AB7B}" destId="{1DED9B8C-6A64-4517-825C-F4AC528D2D30}" srcOrd="0" destOrd="0" presId="urn:microsoft.com/office/officeart/2005/8/layout/hList7#1"/>
    <dgm:cxn modelId="{61016136-9AF6-42ED-8124-97B11E15B559}" type="presParOf" srcId="{B0BB35F6-EF58-4A65-8BBB-5E284CB5AB7B}" destId="{BBAEC60A-C682-48B3-BEA9-B86673587713}" srcOrd="1" destOrd="0" presId="urn:microsoft.com/office/officeart/2005/8/layout/hList7#1"/>
    <dgm:cxn modelId="{D3AEA172-3617-4548-9B1B-44A65C018630}" type="presParOf" srcId="{BBAEC60A-C682-48B3-BEA9-B86673587713}" destId="{2EF4DC55-1AFC-4D6E-9A0D-4643BA79962E}" srcOrd="0" destOrd="0" presId="urn:microsoft.com/office/officeart/2005/8/layout/hList7#1"/>
    <dgm:cxn modelId="{75330BBC-69F7-4988-A015-E543E9C67C49}" type="presParOf" srcId="{2EF4DC55-1AFC-4D6E-9A0D-4643BA79962E}" destId="{4C446939-B3A1-4C0C-8721-5730F95DB8FD}" srcOrd="0" destOrd="0" presId="urn:microsoft.com/office/officeart/2005/8/layout/hList7#1"/>
    <dgm:cxn modelId="{894F643C-3ED4-43DA-A713-EDA60E6B52A0}" type="presParOf" srcId="{2EF4DC55-1AFC-4D6E-9A0D-4643BA79962E}" destId="{869B7CEF-E8A6-40FC-BDBE-70D9E00F2F44}" srcOrd="1" destOrd="0" presId="urn:microsoft.com/office/officeart/2005/8/layout/hList7#1"/>
    <dgm:cxn modelId="{6D609FAB-CEEF-438B-A6C0-88C3FEFC27BF}" type="presParOf" srcId="{2EF4DC55-1AFC-4D6E-9A0D-4643BA79962E}" destId="{CF7EE6B1-F6B7-402E-993B-F27B3E049227}" srcOrd="2" destOrd="0" presId="urn:microsoft.com/office/officeart/2005/8/layout/hList7#1"/>
    <dgm:cxn modelId="{ED67A634-4074-4141-B7C7-84A3CD49DE7B}" type="presParOf" srcId="{2EF4DC55-1AFC-4D6E-9A0D-4643BA79962E}" destId="{3E813B92-0E1C-4317-BEA6-2D9585C45EAB}" srcOrd="3" destOrd="0" presId="urn:microsoft.com/office/officeart/2005/8/layout/hList7#1"/>
    <dgm:cxn modelId="{540D9CA5-9048-48D5-934C-DFA661714F8D}" type="presParOf" srcId="{BBAEC60A-C682-48B3-BEA9-B86673587713}" destId="{E23CE062-0797-41B4-AD0C-3239845A97A4}" srcOrd="1" destOrd="0" presId="urn:microsoft.com/office/officeart/2005/8/layout/hList7#1"/>
    <dgm:cxn modelId="{DD66BEA5-13C4-4E00-AD07-4988B85D7803}" type="presParOf" srcId="{BBAEC60A-C682-48B3-BEA9-B86673587713}" destId="{208FA37F-B357-4723-9A4E-3B4B34EE8A88}" srcOrd="2" destOrd="0" presId="urn:microsoft.com/office/officeart/2005/8/layout/hList7#1"/>
    <dgm:cxn modelId="{552BB075-20CF-4CCD-A12A-4F33840213B3}" type="presParOf" srcId="{208FA37F-B357-4723-9A4E-3B4B34EE8A88}" destId="{3CD7B142-0138-4DE5-B553-B9472DDEC4D1}" srcOrd="0" destOrd="0" presId="urn:microsoft.com/office/officeart/2005/8/layout/hList7#1"/>
    <dgm:cxn modelId="{B0158A9B-E133-4B6D-9338-618C2038BC6E}" type="presParOf" srcId="{208FA37F-B357-4723-9A4E-3B4B34EE8A88}" destId="{576CE25A-F2EE-4491-B97C-6FEF9B259987}" srcOrd="1" destOrd="0" presId="urn:microsoft.com/office/officeart/2005/8/layout/hList7#1"/>
    <dgm:cxn modelId="{93F02FB6-BDE7-4A12-ACD6-2C932AC6BFB0}" type="presParOf" srcId="{208FA37F-B357-4723-9A4E-3B4B34EE8A88}" destId="{2F408D20-5A9F-4AA2-AC5F-FBA7125160DD}" srcOrd="2" destOrd="0" presId="urn:microsoft.com/office/officeart/2005/8/layout/hList7#1"/>
    <dgm:cxn modelId="{D2944311-3F9B-4378-9C8C-E1FA46641528}" type="presParOf" srcId="{208FA37F-B357-4723-9A4E-3B4B34EE8A88}" destId="{75DC77CF-E834-4952-8F6B-35699CF4795F}" srcOrd="3" destOrd="0" presId="urn:microsoft.com/office/officeart/2005/8/layout/hList7#1"/>
    <dgm:cxn modelId="{207402CD-2260-4F88-911E-22C72A0F9B84}" type="presParOf" srcId="{BBAEC60A-C682-48B3-BEA9-B86673587713}" destId="{94D45586-6999-443F-B2B2-8639D6510921}" srcOrd="3" destOrd="0" presId="urn:microsoft.com/office/officeart/2005/8/layout/hList7#1"/>
    <dgm:cxn modelId="{CE987684-DACA-4D33-8C1D-072698840DF1}" type="presParOf" srcId="{BBAEC60A-C682-48B3-BEA9-B86673587713}" destId="{49111BFC-E6E4-4946-9622-3D39E6EA2865}" srcOrd="4" destOrd="0" presId="urn:microsoft.com/office/officeart/2005/8/layout/hList7#1"/>
    <dgm:cxn modelId="{C80A1614-548B-4947-B6E0-8631201A25B2}" type="presParOf" srcId="{49111BFC-E6E4-4946-9622-3D39E6EA2865}" destId="{6F64E165-6A43-4CAB-9963-D3C273B54E23}" srcOrd="0" destOrd="0" presId="urn:microsoft.com/office/officeart/2005/8/layout/hList7#1"/>
    <dgm:cxn modelId="{F1D2762D-EF19-4923-8AFD-5504C0A34DA5}" type="presParOf" srcId="{49111BFC-E6E4-4946-9622-3D39E6EA2865}" destId="{97A76BE0-82FC-4ECC-94E6-8A1B0CE76B27}" srcOrd="1" destOrd="0" presId="urn:microsoft.com/office/officeart/2005/8/layout/hList7#1"/>
    <dgm:cxn modelId="{E273DA40-9BAA-47B5-9E06-3EBB70D9C941}" type="presParOf" srcId="{49111BFC-E6E4-4946-9622-3D39E6EA2865}" destId="{C2B6824E-98E4-4FBD-B70E-BF5DC961E19E}" srcOrd="2" destOrd="0" presId="urn:microsoft.com/office/officeart/2005/8/layout/hList7#1"/>
    <dgm:cxn modelId="{A0592A13-0B10-4CA9-AFE7-375AF05F1BF5}" type="presParOf" srcId="{49111BFC-E6E4-4946-9622-3D39E6EA2865}" destId="{EFE9598A-ADCA-4FF8-8FF3-5C9EAB10EEEC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0.58333</cdr:x>
      <cdr:y>0.92599</cdr:y>
    </cdr:from>
    <cdr:to>
      <cdr:x>0.98148</cdr:x>
      <cdr:y>0.9765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00600" y="4191000"/>
          <a:ext cx="32766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6519BE3-0907-457F-A438-7119F287F1E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54C52B1-D281-4576-B352-A25898F164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286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B21E5A5-242A-4305-80DE-D2EE22EBC2F4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33E137A-253E-4BB0-AB83-1C166B8FD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25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D88A6-3936-4EBE-B51B-F0ABB7C74747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5A2EF-62F9-45CE-8C6D-66544759C5AD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AEA6C-18B2-430E-ABA2-B197FDB3563D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CBA60-68F9-471E-8D9B-2C127FD164A5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E261-285B-46B0-9146-F24744292419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48316-7D4B-4819-B0C0-9F3D39E33CDD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A1E6-046F-407A-8644-DDF62A4F0F30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F6AFC-9E9F-4469-B4C2-0AD525D98EDE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0760-36D5-420D-98E2-947C5668EF18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FF1F-8922-43CF-8255-1AE2AED222D9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9EC3F-CC8C-4634-B94C-0012380BC280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465A-9C4C-42A7-8489-9B620412AFCA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5887B-BB3E-4BA5-8A1E-2508AB54A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cid:D19FFC92-2A55-4738-B688-56A5D2790EB2@singledigits.sdus" TargetMode="External"/><Relationship Id="rId5" Type="http://schemas.openxmlformats.org/officeDocument/2006/relationships/image" Target="../media/image14.jpeg"/><Relationship Id="rId4" Type="http://schemas.openxmlformats.org/officeDocument/2006/relationships/image" Target="cid:A2E74021-BF23-4911-87DF-0C5738440FB8@singledigits.sdus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99283"/>
            <a:ext cx="9144000" cy="17907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FFFF00"/>
                </a:solidFill>
              </a:rPr>
              <a:t>Ứng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dụng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công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nghệ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trong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err="1" smtClean="0">
                <a:solidFill>
                  <a:srgbClr val="FFFF00"/>
                </a:solidFill>
              </a:rPr>
              <a:t>Đào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tạo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lâm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err="1" smtClean="0">
                <a:solidFill>
                  <a:srgbClr val="FFFF00"/>
                </a:solidFill>
              </a:rPr>
              <a:t>sàng</a:t>
            </a:r>
            <a:r>
              <a:rPr lang="en-US" b="1" smtClean="0">
                <a:solidFill>
                  <a:srgbClr val="FFFF00"/>
                </a:solidFill>
              </a:rPr>
              <a:t> tại </a:t>
            </a:r>
            <a:r>
              <a:rPr lang="en-US" b="1" dirty="0" err="1" smtClean="0">
                <a:solidFill>
                  <a:srgbClr val="FFFF00"/>
                </a:solidFill>
              </a:rPr>
              <a:t>phòng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khám</a:t>
            </a: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sz="4000" b="1" dirty="0" err="1" smtClean="0">
                <a:solidFill>
                  <a:srgbClr val="FFFF00"/>
                </a:solidFill>
              </a:rPr>
              <a:t>Mô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hình</a:t>
            </a:r>
            <a:r>
              <a:rPr lang="en-US" sz="4000" b="1" dirty="0" smtClean="0">
                <a:solidFill>
                  <a:srgbClr val="FFFF00"/>
                </a:solidFill>
              </a:rPr>
              <a:t> ECHO </a:t>
            </a:r>
            <a:r>
              <a:rPr lang="en-US" sz="4000" b="1" dirty="0" err="1" smtClean="0">
                <a:solidFill>
                  <a:srgbClr val="FFFF00"/>
                </a:solidFill>
              </a:rPr>
              <a:t>và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tương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tự</a:t>
            </a:r>
            <a:r>
              <a:rPr lang="en-US" sz="4000" b="1" dirty="0" smtClean="0">
                <a:solidFill>
                  <a:srgbClr val="FFFF00"/>
                </a:solidFill>
              </a:rPr>
              <a:t> ECHO ở </a:t>
            </a:r>
            <a:r>
              <a:rPr lang="en-US" sz="4000" b="1" dirty="0" err="1" smtClean="0">
                <a:solidFill>
                  <a:srgbClr val="FFFF00"/>
                </a:solidFill>
              </a:rPr>
              <a:t>Việt</a:t>
            </a:r>
            <a:r>
              <a:rPr lang="en-US" sz="4000" b="1" dirty="0" smtClean="0">
                <a:solidFill>
                  <a:srgbClr val="FFFF00"/>
                </a:solidFill>
              </a:rPr>
              <a:t> Nam</a:t>
            </a:r>
            <a:r>
              <a:rPr lang="en-US" b="1" dirty="0" smtClean="0">
                <a:solidFill>
                  <a:srgbClr val="FFFF00"/>
                </a:solidFill>
              </a:rPr>
              <a:t/>
            </a:r>
            <a:br>
              <a:rPr lang="en-US" b="1" dirty="0" smtClean="0">
                <a:solidFill>
                  <a:srgbClr val="FFFF00"/>
                </a:solidFill>
              </a:rPr>
            </a:br>
            <a:endParaRPr lang="en-US" b="1" dirty="0">
              <a:solidFill>
                <a:srgbClr val="FFFF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427160"/>
            <a:ext cx="9144000" cy="1221040"/>
          </a:xfrm>
        </p:spPr>
        <p:txBody>
          <a:bodyPr>
            <a:normAutofit/>
          </a:bodyPr>
          <a:lstStyle/>
          <a:p>
            <a:r>
              <a:rPr lang="en-US" sz="28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Sherry Larkins, Ph.D.</a:t>
            </a:r>
          </a:p>
          <a:p>
            <a:r>
              <a:rPr lang="en-US" sz="28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Tháng</a:t>
            </a:r>
            <a:r>
              <a:rPr lang="en-US" sz="28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8, </a:t>
            </a:r>
            <a:r>
              <a:rPr lang="en-US" sz="2800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2017</a:t>
            </a:r>
          </a:p>
          <a:p>
            <a:endParaRPr lang="en-US" sz="2700" b="1" dirty="0">
              <a:solidFill>
                <a:srgbClr val="FFFF00"/>
              </a:solidFill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6927" y="368687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Chương</a:t>
            </a:r>
            <a:r>
              <a:rPr lang="en-US" sz="14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trình</a:t>
            </a:r>
            <a:r>
              <a:rPr lang="en-US" sz="14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nghiện</a:t>
            </a:r>
            <a:r>
              <a:rPr lang="en-US" sz="14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chất</a:t>
            </a:r>
            <a:r>
              <a:rPr lang="en-US" sz="14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tích</a:t>
            </a:r>
            <a:r>
              <a:rPr lang="en-US" sz="1400" b="1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400" b="1" dirty="0" err="1">
                <a:ea typeface="Microsoft Sans Serif" panose="020B0604020202020204" pitchFamily="34" charset="0"/>
                <a:cs typeface="Microsoft Sans Serif" panose="020B0604020202020204" pitchFamily="34" charset="0"/>
              </a:rPr>
              <a:t>hợp</a:t>
            </a:r>
            <a:r>
              <a:rPr lang="en-US" sz="1400" b="1" dirty="0">
                <a:ea typeface="Microsoft Sans Serif" panose="020B0604020202020204" pitchFamily="34" charset="0"/>
                <a:cs typeface="Microsoft Sans Serif" panose="020B0604020202020204" pitchFamily="34" charset="0"/>
              </a:rPr>
              <a:t> UCLA </a:t>
            </a:r>
            <a:endParaRPr lang="en-US" sz="1400" b="1" dirty="0" smtClean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Với</a:t>
            </a:r>
            <a:r>
              <a:rPr lang="en-US" sz="14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sự</a:t>
            </a:r>
            <a:r>
              <a:rPr lang="en-US" sz="14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hỗ</a:t>
            </a:r>
            <a:r>
              <a:rPr lang="en-US" sz="14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trợ</a:t>
            </a:r>
            <a:r>
              <a:rPr lang="en-US" sz="14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tích</a:t>
            </a:r>
            <a:r>
              <a:rPr lang="en-US" sz="14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cực</a:t>
            </a:r>
            <a:r>
              <a:rPr lang="en-US" sz="14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400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từ</a:t>
            </a:r>
            <a:r>
              <a:rPr lang="en-US" sz="1400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SAMHSA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183" y="4777583"/>
            <a:ext cx="2080417" cy="208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47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5278909"/>
              </p:ext>
            </p:extLst>
          </p:nvPr>
        </p:nvGraphicFramePr>
        <p:xfrm>
          <a:off x="773723" y="1600201"/>
          <a:ext cx="7596554" cy="4318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vi-VN" sz="3600" b="1" dirty="0" err="1" smtClean="0">
                <a:solidFill>
                  <a:srgbClr val="FFFF00"/>
                </a:solidFill>
                <a:latin typeface="+mn-lt"/>
                <a:cs typeface="Arial" charset="0"/>
              </a:rPr>
              <a:t>Vai</a:t>
            </a:r>
            <a:r>
              <a:rPr lang="en-US" altLang="vi-VN" sz="3600" b="1" dirty="0" smtClean="0">
                <a:solidFill>
                  <a:srgbClr val="FFFF00"/>
                </a:solidFill>
                <a:latin typeface="+mn-lt"/>
                <a:cs typeface="Arial" charset="0"/>
              </a:rPr>
              <a:t> </a:t>
            </a:r>
            <a:r>
              <a:rPr lang="en-US" altLang="vi-VN" sz="3600" b="1" dirty="0" err="1" smtClean="0">
                <a:solidFill>
                  <a:srgbClr val="FFFF00"/>
                </a:solidFill>
                <a:latin typeface="+mn-lt"/>
                <a:cs typeface="Arial" charset="0"/>
              </a:rPr>
              <a:t>trò</a:t>
            </a:r>
            <a:r>
              <a:rPr lang="en-US" altLang="vi-VN" sz="3600" b="1" dirty="0" smtClean="0">
                <a:solidFill>
                  <a:srgbClr val="FFFF00"/>
                </a:solidFill>
                <a:latin typeface="+mn-lt"/>
                <a:cs typeface="Arial" charset="0"/>
              </a:rPr>
              <a:t> </a:t>
            </a:r>
            <a:r>
              <a:rPr lang="en-US" altLang="vi-VN" sz="3600" b="1" dirty="0" err="1" smtClean="0">
                <a:solidFill>
                  <a:srgbClr val="FFFF00"/>
                </a:solidFill>
                <a:latin typeface="+mn-lt"/>
                <a:cs typeface="Arial" charset="0"/>
              </a:rPr>
              <a:t>của</a:t>
            </a:r>
            <a:r>
              <a:rPr lang="en-US" altLang="vi-VN" sz="3600" b="1" dirty="0" smtClean="0">
                <a:solidFill>
                  <a:srgbClr val="FFFF00"/>
                </a:solidFill>
                <a:latin typeface="+mn-lt"/>
                <a:cs typeface="Arial" charset="0"/>
              </a:rPr>
              <a:t> VHATTC </a:t>
            </a:r>
            <a:r>
              <a:rPr lang="en-US" altLang="vi-VN" sz="3600" b="1" dirty="0" err="1" smtClean="0">
                <a:solidFill>
                  <a:srgbClr val="FFFF00"/>
                </a:solidFill>
                <a:latin typeface="+mn-lt"/>
                <a:cs typeface="Arial" charset="0"/>
              </a:rPr>
              <a:t>trong</a:t>
            </a:r>
            <a:r>
              <a:rPr lang="en-US" altLang="vi-VN" sz="3600" b="1" dirty="0" smtClean="0">
                <a:solidFill>
                  <a:srgbClr val="FFFF00"/>
                </a:solidFill>
                <a:latin typeface="+mn-lt"/>
                <a:cs typeface="Arial" charset="0"/>
              </a:rPr>
              <a:t> </a:t>
            </a:r>
            <a:r>
              <a:rPr lang="en-US" altLang="vi-VN" sz="3600" b="1" dirty="0" err="1" smtClean="0">
                <a:solidFill>
                  <a:srgbClr val="FFFF00"/>
                </a:solidFill>
                <a:latin typeface="+mn-lt"/>
                <a:cs typeface="Arial" charset="0"/>
              </a:rPr>
              <a:t>phát</a:t>
            </a:r>
            <a:r>
              <a:rPr lang="en-US" altLang="vi-VN" sz="3600" b="1" dirty="0" smtClean="0">
                <a:solidFill>
                  <a:srgbClr val="FFFF00"/>
                </a:solidFill>
                <a:latin typeface="+mn-lt"/>
                <a:cs typeface="Arial" charset="0"/>
              </a:rPr>
              <a:t> </a:t>
            </a:r>
            <a:r>
              <a:rPr lang="en-US" altLang="vi-VN" sz="3600" b="1" dirty="0" err="1" smtClean="0">
                <a:solidFill>
                  <a:srgbClr val="FFFF00"/>
                </a:solidFill>
                <a:latin typeface="+mn-lt"/>
                <a:cs typeface="Arial" charset="0"/>
              </a:rPr>
              <a:t>triển</a:t>
            </a:r>
            <a:r>
              <a:rPr lang="en-US" altLang="vi-VN" sz="3600" b="1" dirty="0" smtClean="0">
                <a:solidFill>
                  <a:srgbClr val="FFFF00"/>
                </a:solidFill>
                <a:latin typeface="+mn-lt"/>
                <a:cs typeface="Arial" charset="0"/>
              </a:rPr>
              <a:t> </a:t>
            </a:r>
            <a:r>
              <a:rPr lang="en-US" altLang="vi-VN" sz="3600" b="1" dirty="0" err="1" smtClean="0">
                <a:solidFill>
                  <a:srgbClr val="FFFF00"/>
                </a:solidFill>
                <a:latin typeface="+mn-lt"/>
                <a:cs typeface="Arial" charset="0"/>
              </a:rPr>
              <a:t>nguồn</a:t>
            </a:r>
            <a:r>
              <a:rPr lang="en-US" altLang="vi-VN" sz="3600" b="1" dirty="0" smtClean="0">
                <a:solidFill>
                  <a:srgbClr val="FFFF00"/>
                </a:solidFill>
                <a:latin typeface="+mn-lt"/>
                <a:cs typeface="Arial" charset="0"/>
              </a:rPr>
              <a:t> </a:t>
            </a:r>
            <a:r>
              <a:rPr lang="en-US" altLang="vi-VN" sz="3600" b="1" dirty="0" err="1" smtClean="0">
                <a:solidFill>
                  <a:srgbClr val="FFFF00"/>
                </a:solidFill>
                <a:latin typeface="+mn-lt"/>
                <a:cs typeface="Arial" charset="0"/>
              </a:rPr>
              <a:t>nhân</a:t>
            </a:r>
            <a:r>
              <a:rPr lang="en-US" altLang="vi-VN" sz="3600" b="1" dirty="0" smtClean="0">
                <a:solidFill>
                  <a:srgbClr val="FFFF00"/>
                </a:solidFill>
                <a:latin typeface="+mn-lt"/>
                <a:cs typeface="Arial" charset="0"/>
              </a:rPr>
              <a:t> </a:t>
            </a:r>
            <a:r>
              <a:rPr lang="en-US" altLang="vi-VN" sz="3600" b="1" dirty="0" err="1" smtClean="0">
                <a:solidFill>
                  <a:srgbClr val="FFFF00"/>
                </a:solidFill>
                <a:latin typeface="+mn-lt"/>
                <a:cs typeface="Arial" charset="0"/>
              </a:rPr>
              <a:t>lực</a:t>
            </a:r>
            <a:endParaRPr lang="en-US" altLang="vi-VN" sz="3600" b="1" dirty="0">
              <a:solidFill>
                <a:srgbClr val="FFFF0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25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540727" y="457200"/>
            <a:ext cx="8151934" cy="5656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Nỗ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lực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phát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triển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nhân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lực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của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VHATTC:</a:t>
            </a:r>
            <a:b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Nội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smtClean="0">
                <a:solidFill>
                  <a:srgbClr val="FFFF00"/>
                </a:solidFill>
                <a:latin typeface="Calibri" pitchFamily="34" charset="0"/>
              </a:rPr>
              <a:t>dung tập huấn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và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hỗ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trợ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err="1" smtClean="0">
                <a:solidFill>
                  <a:srgbClr val="FFFF00"/>
                </a:solidFill>
                <a:latin typeface="Calibri" pitchFamily="34" charset="0"/>
              </a:rPr>
              <a:t>kỹ</a:t>
            </a:r>
            <a:r>
              <a:rPr lang="en-US" altLang="vi-VN" sz="3000" b="1" smtClean="0">
                <a:solidFill>
                  <a:srgbClr val="FFFF00"/>
                </a:solidFill>
                <a:latin typeface="Calibri" pitchFamily="34" charset="0"/>
              </a:rPr>
              <a:t> thuật 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/>
            </a:r>
            <a:b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</a:b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để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giải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quyết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những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khoảng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trống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lâm</a:t>
            </a:r>
            <a:r>
              <a:rPr lang="en-US" altLang="vi-VN" sz="3000" b="1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en-US" altLang="vi-VN" sz="3000" b="1" dirty="0" err="1" smtClean="0">
                <a:solidFill>
                  <a:srgbClr val="FFFF00"/>
                </a:solidFill>
                <a:latin typeface="Calibri" pitchFamily="34" charset="0"/>
              </a:rPr>
              <a:t>sàng</a:t>
            </a:r>
            <a:endParaRPr lang="en-US" altLang="vi-VN" sz="30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775285"/>
              </p:ext>
            </p:extLst>
          </p:nvPr>
        </p:nvGraphicFramePr>
        <p:xfrm>
          <a:off x="0" y="1447800"/>
          <a:ext cx="9144001" cy="54058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0917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542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8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6975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Tên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Đối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tượng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Số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người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tham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gia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8302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MMT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cơ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bản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và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nâng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cao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Bác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sĩ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dược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sĩ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tư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vấn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viên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MMT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~2000+ (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cơ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bản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b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~200+ (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nâng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cao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~105 TOT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từ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các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tỉnh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chính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yếu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1105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Quản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lý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hành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vi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tích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cực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Bác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sĩ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tư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vấn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viên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MMT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6975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Rối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loạn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rượu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bia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và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thuốc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lá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T3G,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Bệnh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viện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phòng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khám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MMT,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các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khoa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có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liên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quan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110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6975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Hội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thảo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về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tiếp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cận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dịch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vụ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điều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trị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cho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người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trẻ</a:t>
                      </a:r>
                      <a:endParaRPr lang="en-US" sz="14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Nhân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viên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xã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hội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làm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việc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với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trẻ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em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đường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phố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623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Methadone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và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phụ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nữ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mang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thai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;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Hội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chứng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cai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ở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trẻ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em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Bác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sĩ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điều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dưỡng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nữ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hộ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sinh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bác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sĩ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sản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khoa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liên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quan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đến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MMT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2469">
                <a:tc>
                  <a:txBody>
                    <a:bodyPr/>
                    <a:lstStyle/>
                    <a:p>
                      <a:r>
                        <a:rPr lang="en-US" sz="1400" smtClean="0">
                          <a:latin typeface="Arial" pitchFamily="34" charset="0"/>
                          <a:cs typeface="Arial" pitchFamily="34" charset="0"/>
                        </a:rPr>
                        <a:t>Phục hồi</a:t>
                      </a:r>
                      <a:r>
                        <a:rPr lang="en-US" sz="1400" baseline="0" smtClean="0">
                          <a:latin typeface="Arial" pitchFamily="34" charset="0"/>
                          <a:cs typeface="Arial" pitchFamily="34" charset="0"/>
                        </a:rPr>
                        <a:t>, Hỗ trợ đồng đẳng,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thành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phần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điều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trị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MARS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Nhân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viên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phòng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khám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MMT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và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ARV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4396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Rượu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và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HIV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Phòng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khám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ARV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trực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tuyến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) (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hợp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tác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với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HAIVN</a:t>
                      </a:r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~ 30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phòng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khám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74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ATS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và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HIV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; ATS </a:t>
                      </a:r>
                      <a:r>
                        <a:rPr lang="en-US" sz="1400" err="1" smtClean="0">
                          <a:latin typeface="Arial" pitchFamily="34" charset="0"/>
                          <a:cs typeface="Arial" pitchFamily="34" charset="0"/>
                        </a:rPr>
                        <a:t>và</a:t>
                      </a:r>
                      <a:r>
                        <a:rPr lang="en-US" sz="1400" baseline="0" smtClean="0">
                          <a:latin typeface="Arial" pitchFamily="34" charset="0"/>
                          <a:cs typeface="Arial" pitchFamily="34" charset="0"/>
                        </a:rPr>
                        <a:t> phương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pháp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điều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trị</a:t>
                      </a:r>
                      <a:endParaRPr lang="vi-VN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Phòng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khám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 smtClean="0">
                          <a:latin typeface="+mn-lt"/>
                          <a:cs typeface="Arial" pitchFamily="34" charset="0"/>
                        </a:rPr>
                        <a:t>ARV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 smtClean="0">
                          <a:latin typeface="+mn-lt"/>
                          <a:cs typeface="Arial" pitchFamily="34" charset="0"/>
                        </a:rPr>
                        <a:t>(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trực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tuyến</a:t>
                      </a:r>
                      <a:r>
                        <a:rPr lang="vi-VN" sz="1400" dirty="0" smtClean="0">
                          <a:latin typeface="+mn-lt"/>
                          <a:cs typeface="Arial" pitchFamily="34" charset="0"/>
                        </a:rPr>
                        <a:t>)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;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Bác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sĩ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và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tư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vấn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viên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MMT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và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 ARV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~ 30 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phòng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khám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04396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Các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chất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xu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hướng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ATS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vi-VN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chất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tổng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hợp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;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cần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sa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r>
                        <a:rPr lang="vi-VN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Giáo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viên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trường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cấp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2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và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cấp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3 (</a:t>
                      </a:r>
                      <a:r>
                        <a:rPr lang="en-US" sz="1400" baseline="0" dirty="0" err="1" smtClean="0">
                          <a:latin typeface="Arial" pitchFamily="34" charset="0"/>
                          <a:cs typeface="Arial" pitchFamily="34" charset="0"/>
                        </a:rPr>
                        <a:t>hợp</a:t>
                      </a:r>
                      <a:r>
                        <a:rPr lang="en-US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aseline="0" err="1" smtClean="0">
                          <a:latin typeface="Arial" pitchFamily="34" charset="0"/>
                          <a:cs typeface="Arial" pitchFamily="34" charset="0"/>
                        </a:rPr>
                        <a:t>tác</a:t>
                      </a:r>
                      <a:r>
                        <a:rPr lang="en-US" sz="1400" baseline="0" smtClean="0">
                          <a:latin typeface="Arial" pitchFamily="34" charset="0"/>
                          <a:cs typeface="Arial" pitchFamily="34" charset="0"/>
                        </a:rPr>
                        <a:t> với </a:t>
                      </a:r>
                      <a:r>
                        <a:rPr lang="en-US" sz="1400" smtClean="0">
                          <a:latin typeface="Arial" pitchFamily="34" charset="0"/>
                          <a:cs typeface="Arial" pitchFamily="34" charset="0"/>
                        </a:rPr>
                        <a:t>DOLISA</a:t>
                      </a:r>
                      <a:r>
                        <a:rPr lang="vi-VN" sz="14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vi-VN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vi-VN" sz="1400" dirty="0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</a:p>
                  </a:txBody>
                  <a:tcPr marL="68571" marR="68571" marT="34301" marB="34301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7362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4413" y="0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ECHO – </a:t>
            </a:r>
            <a:r>
              <a:rPr lang="en-US" b="1" dirty="0" err="1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Hoạt</a:t>
            </a:r>
            <a:r>
              <a:rPr lang="en-US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động</a:t>
            </a:r>
            <a:r>
              <a:rPr lang="en-US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!</a:t>
            </a:r>
            <a:endParaRPr lang="en-US" b="1" dirty="0">
              <a:solidFill>
                <a:srgbClr val="FFFF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340" y="1069350"/>
            <a:ext cx="3488247" cy="2326617"/>
          </a:xfrm>
          <a:prstGeom prst="rect">
            <a:avLst/>
          </a:prstGeom>
        </p:spPr>
      </p:pic>
      <p:pic>
        <p:nvPicPr>
          <p:cNvPr id="7" name="DDE57E19-43BE-48FC-AB63-AF7CBFA3A4F5" descr="cid:A2E74021-BF23-4911-87DF-0C5738440FB8@singledigits.sdus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6953" y="4419600"/>
            <a:ext cx="394544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9BC7B536-F477-473E-B86F-955312106CEF" descr="cid:D19FFC92-2A55-4738-B688-56A5D2790EB2@singledigits.sdus"/>
          <p:cNvPicPr/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5333999" y="4465317"/>
            <a:ext cx="3793047" cy="239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2" y="1084006"/>
            <a:ext cx="3513433" cy="2343492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048000"/>
            <a:ext cx="3303018" cy="2202012"/>
          </a:xfrm>
        </p:spPr>
      </p:pic>
    </p:spTree>
    <p:extLst>
      <p:ext uri="{BB962C8B-B14F-4D97-AF65-F5344CB8AC3E}">
        <p14:creationId xmlns:p14="http://schemas.microsoft.com/office/powerpoint/2010/main" val="42479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Autofit/>
          </a:bodyPr>
          <a:lstStyle/>
          <a:p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Kế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hoạch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tại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Việt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Nam</a:t>
            </a:r>
            <a:endParaRPr lang="en-US" b="1" dirty="0">
              <a:solidFill>
                <a:srgbClr val="FFFF00"/>
              </a:solidFill>
              <a:latin typeface="+mn-lt"/>
              <a:cs typeface="Microsoft Sans Serif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533400" y="538797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icrosoft Sans Serif" pitchFamily="34" charset="0"/>
              <a:ea typeface="+mj-ea"/>
              <a:cs typeface="Microsoft Sans Serif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838200"/>
            <a:ext cx="8229600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 err="1" smtClean="0"/>
              <a:t>Hợp</a:t>
            </a:r>
            <a:r>
              <a:rPr lang="en-US" sz="2700" dirty="0" smtClean="0"/>
              <a:t> </a:t>
            </a:r>
            <a:r>
              <a:rPr lang="en-US" sz="2700" dirty="0" err="1" smtClean="0"/>
              <a:t>tác</a:t>
            </a:r>
            <a:r>
              <a:rPr lang="en-US" sz="2700" dirty="0" smtClean="0"/>
              <a:t> </a:t>
            </a:r>
            <a:r>
              <a:rPr lang="en-US" sz="2700" dirty="0" err="1" smtClean="0"/>
              <a:t>chặt</a:t>
            </a:r>
            <a:r>
              <a:rPr lang="en-US" sz="2700" dirty="0" smtClean="0"/>
              <a:t> </a:t>
            </a:r>
            <a:r>
              <a:rPr lang="en-US" sz="2700" dirty="0" err="1" smtClean="0"/>
              <a:t>chẽ</a:t>
            </a:r>
            <a:r>
              <a:rPr lang="en-US" sz="2700" dirty="0" smtClean="0"/>
              <a:t> </a:t>
            </a:r>
            <a:r>
              <a:rPr lang="en-US" sz="2700" dirty="0" err="1" smtClean="0"/>
              <a:t>với</a:t>
            </a:r>
            <a:r>
              <a:rPr lang="en-US" sz="2700" dirty="0" smtClean="0"/>
              <a:t> HAIVN; </a:t>
            </a:r>
            <a:r>
              <a:rPr lang="en-US" sz="2700" dirty="0" err="1" smtClean="0"/>
              <a:t>tìm</a:t>
            </a:r>
            <a:r>
              <a:rPr lang="en-US" sz="2700" dirty="0" smtClean="0"/>
              <a:t> </a:t>
            </a:r>
            <a:r>
              <a:rPr lang="en-US" sz="2700" dirty="0" err="1"/>
              <a:t>cách</a:t>
            </a:r>
            <a:r>
              <a:rPr lang="en-US" sz="2700" dirty="0"/>
              <a:t> </a:t>
            </a:r>
            <a:r>
              <a:rPr lang="en-US" sz="2700" dirty="0" err="1"/>
              <a:t>hợp</a:t>
            </a:r>
            <a:r>
              <a:rPr lang="en-US" sz="2700" dirty="0"/>
              <a:t> </a:t>
            </a:r>
            <a:r>
              <a:rPr lang="en-US" sz="2700" dirty="0" err="1"/>
              <a:t>nhất</a:t>
            </a:r>
            <a:r>
              <a:rPr lang="en-US" sz="2700" dirty="0"/>
              <a:t> </a:t>
            </a:r>
            <a:r>
              <a:rPr lang="en-US" sz="2700" dirty="0" err="1"/>
              <a:t>và</a:t>
            </a:r>
            <a:r>
              <a:rPr lang="en-US" sz="2700" dirty="0"/>
              <a:t> </a:t>
            </a:r>
            <a:r>
              <a:rPr lang="en-US" sz="2700" dirty="0" err="1"/>
              <a:t>nhân</a:t>
            </a:r>
            <a:r>
              <a:rPr lang="en-US" sz="2700" dirty="0"/>
              <a:t> </a:t>
            </a:r>
            <a:r>
              <a:rPr lang="en-US" sz="2700" dirty="0" err="1"/>
              <a:t>rộng</a:t>
            </a:r>
            <a:r>
              <a:rPr lang="en-US" sz="2700" dirty="0"/>
              <a:t> </a:t>
            </a:r>
            <a:r>
              <a:rPr lang="en-US" sz="2700" dirty="0" err="1"/>
              <a:t>mô</a:t>
            </a:r>
            <a:r>
              <a:rPr lang="en-US" sz="2700" dirty="0"/>
              <a:t> </a:t>
            </a:r>
            <a:r>
              <a:rPr lang="en-US" sz="2700" dirty="0" err="1"/>
              <a:t>hình</a:t>
            </a:r>
            <a:r>
              <a:rPr lang="en-US" sz="2700" dirty="0"/>
              <a:t> </a:t>
            </a:r>
            <a:r>
              <a:rPr lang="en-US" sz="2700" dirty="0" err="1"/>
              <a:t>hiện</a:t>
            </a:r>
            <a:r>
              <a:rPr lang="en-US" sz="2700" dirty="0"/>
              <a:t> </a:t>
            </a:r>
            <a:r>
              <a:rPr lang="en-US" sz="2700" dirty="0" err="1"/>
              <a:t>có</a:t>
            </a:r>
            <a:r>
              <a:rPr lang="en-US" sz="2700" dirty="0"/>
              <a:t> </a:t>
            </a:r>
            <a:r>
              <a:rPr lang="en-US" sz="2700" dirty="0" err="1"/>
              <a:t>cho</a:t>
            </a:r>
            <a:r>
              <a:rPr lang="en-US" sz="2700" dirty="0"/>
              <a:t> </a:t>
            </a:r>
            <a:r>
              <a:rPr lang="en-US" sz="2700" dirty="0" err="1"/>
              <a:t>các</a:t>
            </a:r>
            <a:r>
              <a:rPr lang="en-US" sz="2700" dirty="0"/>
              <a:t> </a:t>
            </a:r>
            <a:r>
              <a:rPr lang="en-US" sz="2700" dirty="0" err="1"/>
              <a:t>nhà</a:t>
            </a:r>
            <a:r>
              <a:rPr lang="en-US" sz="2700" dirty="0"/>
              <a:t> </a:t>
            </a:r>
            <a:r>
              <a:rPr lang="en-US" sz="2700" dirty="0" err="1"/>
              <a:t>cung</a:t>
            </a:r>
            <a:r>
              <a:rPr lang="en-US" sz="2700" dirty="0"/>
              <a:t> </a:t>
            </a:r>
            <a:r>
              <a:rPr lang="en-US" sz="2700" dirty="0" err="1"/>
              <a:t>cấp</a:t>
            </a:r>
            <a:r>
              <a:rPr lang="en-US" sz="2700" dirty="0"/>
              <a:t> </a:t>
            </a:r>
            <a:r>
              <a:rPr lang="en-US" sz="2700" dirty="0" err="1"/>
              <a:t>dịch</a:t>
            </a:r>
            <a:r>
              <a:rPr lang="en-US" sz="2700" dirty="0"/>
              <a:t> </a:t>
            </a:r>
            <a:r>
              <a:rPr lang="en-US" sz="2700" dirty="0" err="1"/>
              <a:t>vụ</a:t>
            </a:r>
            <a:r>
              <a:rPr lang="en-US" sz="2700" dirty="0"/>
              <a:t> </a:t>
            </a:r>
            <a:r>
              <a:rPr lang="en-US" sz="2700" dirty="0" err="1"/>
              <a:t>chăm</a:t>
            </a:r>
            <a:r>
              <a:rPr lang="en-US" sz="2700" dirty="0"/>
              <a:t> </a:t>
            </a:r>
            <a:r>
              <a:rPr lang="en-US" sz="2700" dirty="0" err="1"/>
              <a:t>sóc</a:t>
            </a:r>
            <a:r>
              <a:rPr lang="en-US" sz="2700" dirty="0"/>
              <a:t> HIV </a:t>
            </a:r>
            <a:r>
              <a:rPr lang="en-US" sz="2700" dirty="0" smtClean="0"/>
              <a:t>(</a:t>
            </a:r>
            <a:r>
              <a:rPr lang="en-US" sz="2700" dirty="0" err="1" smtClean="0"/>
              <a:t>tương</a:t>
            </a:r>
            <a:r>
              <a:rPr lang="en-US" sz="2700" dirty="0" smtClean="0"/>
              <a:t> </a:t>
            </a:r>
            <a:r>
              <a:rPr lang="en-US" sz="2700" dirty="0" err="1" smtClean="0"/>
              <a:t>tự</a:t>
            </a:r>
            <a:r>
              <a:rPr lang="en-US" sz="2700" dirty="0" smtClean="0"/>
              <a:t> ECHO)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7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 err="1" smtClean="0"/>
              <a:t>Đội</a:t>
            </a:r>
            <a:r>
              <a:rPr lang="en-US" sz="2700" dirty="0" smtClean="0"/>
              <a:t> </a:t>
            </a:r>
            <a:r>
              <a:rPr lang="en-US" sz="2700" dirty="0" err="1" smtClean="0"/>
              <a:t>ngũ</a:t>
            </a:r>
            <a:r>
              <a:rPr lang="en-US" sz="2700" dirty="0" smtClean="0"/>
              <a:t> VHATTC </a:t>
            </a:r>
            <a:r>
              <a:rPr lang="en-US" sz="2700" dirty="0" err="1" smtClean="0"/>
              <a:t>được</a:t>
            </a:r>
            <a:r>
              <a:rPr lang="en-US" sz="2700" dirty="0" smtClean="0"/>
              <a:t> </a:t>
            </a:r>
            <a:r>
              <a:rPr lang="en-US" sz="2700" dirty="0" err="1" smtClean="0"/>
              <a:t>đào</a:t>
            </a:r>
            <a:r>
              <a:rPr lang="en-US" sz="2700" dirty="0" smtClean="0"/>
              <a:t> </a:t>
            </a:r>
            <a:r>
              <a:rPr lang="en-US" sz="2700" dirty="0" err="1" smtClean="0"/>
              <a:t>tạo</a:t>
            </a:r>
            <a:r>
              <a:rPr lang="en-US" sz="2700" dirty="0" smtClean="0"/>
              <a:t> </a:t>
            </a:r>
            <a:r>
              <a:rPr lang="en-US" sz="2700" dirty="0" err="1" smtClean="0"/>
              <a:t>vào</a:t>
            </a:r>
            <a:r>
              <a:rPr lang="en-US" sz="2700" dirty="0" smtClean="0"/>
              <a:t> </a:t>
            </a:r>
            <a:r>
              <a:rPr lang="en-US" sz="2700" dirty="0" err="1" smtClean="0"/>
              <a:t>tháng</a:t>
            </a:r>
            <a:r>
              <a:rPr lang="en-US" sz="2700" dirty="0" smtClean="0"/>
              <a:t> 3, </a:t>
            </a:r>
            <a:r>
              <a:rPr lang="en-US" sz="2700" smtClean="0"/>
              <a:t>2017 bởi </a:t>
            </a:r>
            <a:r>
              <a:rPr lang="en-US" sz="2700" dirty="0" err="1" smtClean="0"/>
              <a:t>nhân</a:t>
            </a:r>
            <a:r>
              <a:rPr lang="en-US" sz="2700" dirty="0" smtClean="0"/>
              <a:t> </a:t>
            </a:r>
            <a:r>
              <a:rPr lang="en-US" sz="2700" dirty="0" err="1" smtClean="0"/>
              <a:t>viên</a:t>
            </a:r>
            <a:r>
              <a:rPr lang="en-US" sz="2700" dirty="0" smtClean="0"/>
              <a:t> ECHO </a:t>
            </a:r>
            <a:r>
              <a:rPr lang="en-US" sz="2700" dirty="0" err="1" smtClean="0"/>
              <a:t>Superhub</a:t>
            </a:r>
            <a:r>
              <a:rPr lang="en-US" sz="2700" dirty="0" smtClean="0"/>
              <a:t> </a:t>
            </a:r>
            <a:r>
              <a:rPr lang="en-US" sz="2700" dirty="0" err="1" smtClean="0"/>
              <a:t>tại</a:t>
            </a:r>
            <a:r>
              <a:rPr lang="en-US" sz="2700" dirty="0" smtClean="0"/>
              <a:t> </a:t>
            </a:r>
            <a:r>
              <a:rPr lang="en-US" sz="2700" dirty="0" err="1" smtClean="0"/>
              <a:t>Hoa</a:t>
            </a:r>
            <a:r>
              <a:rPr lang="en-US" sz="2700" dirty="0" smtClean="0"/>
              <a:t> </a:t>
            </a:r>
            <a:r>
              <a:rPr lang="en-US" sz="2700" dirty="0" err="1" smtClean="0"/>
              <a:t>Kỳ</a:t>
            </a:r>
            <a:r>
              <a:rPr lang="en-US" sz="2700" dirty="0" smtClean="0"/>
              <a:t> (UMC)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7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700" dirty="0" err="1" smtClean="0"/>
              <a:t>Thảo</a:t>
            </a:r>
            <a:r>
              <a:rPr lang="en-US" sz="2700" dirty="0" smtClean="0"/>
              <a:t> </a:t>
            </a:r>
            <a:r>
              <a:rPr lang="en-US" sz="2700" dirty="0" err="1" smtClean="0"/>
              <a:t>luận</a:t>
            </a:r>
            <a:r>
              <a:rPr lang="en-US" sz="2700" dirty="0" smtClean="0"/>
              <a:t> </a:t>
            </a:r>
            <a:r>
              <a:rPr lang="en-US" sz="2700" dirty="0" err="1" smtClean="0"/>
              <a:t>với</a:t>
            </a:r>
            <a:r>
              <a:rPr lang="en-US" sz="2700" dirty="0" smtClean="0"/>
              <a:t> ECHO </a:t>
            </a:r>
            <a:r>
              <a:rPr lang="en-US" sz="2700" dirty="0" err="1" smtClean="0"/>
              <a:t>Superhub</a:t>
            </a:r>
            <a:r>
              <a:rPr lang="en-US" sz="2700" dirty="0" smtClean="0"/>
              <a:t> </a:t>
            </a:r>
            <a:r>
              <a:rPr lang="en-US" sz="2700" dirty="0" err="1" smtClean="0"/>
              <a:t>tại</a:t>
            </a:r>
            <a:r>
              <a:rPr lang="en-US" sz="2700" dirty="0" smtClean="0"/>
              <a:t> </a:t>
            </a:r>
            <a:r>
              <a:rPr lang="en-US" sz="2700" dirty="0" err="1" smtClean="0"/>
              <a:t>Mỹ</a:t>
            </a:r>
            <a:r>
              <a:rPr lang="en-US" sz="2700" dirty="0" smtClean="0"/>
              <a:t> </a:t>
            </a:r>
            <a:r>
              <a:rPr lang="en-US" sz="2700" dirty="0" err="1" smtClean="0"/>
              <a:t>về</a:t>
            </a:r>
            <a:r>
              <a:rPr lang="en-US" sz="2700" dirty="0" smtClean="0"/>
              <a:t> </a:t>
            </a:r>
            <a:r>
              <a:rPr lang="en-US" sz="2700" dirty="0" err="1" smtClean="0"/>
              <a:t>các</a:t>
            </a:r>
            <a:r>
              <a:rPr lang="en-US" sz="2700" dirty="0" smtClean="0"/>
              <a:t> </a:t>
            </a:r>
            <a:r>
              <a:rPr lang="en-US" sz="2700" dirty="0" err="1" smtClean="0"/>
              <a:t>bước</a:t>
            </a:r>
            <a:r>
              <a:rPr lang="en-US" sz="2700" dirty="0" smtClean="0"/>
              <a:t> </a:t>
            </a:r>
            <a:r>
              <a:rPr lang="en-US" sz="2700" dirty="0" err="1" smtClean="0"/>
              <a:t>hỗ</a:t>
            </a:r>
            <a:r>
              <a:rPr lang="en-US" sz="2700" dirty="0" smtClean="0"/>
              <a:t> </a:t>
            </a:r>
            <a:r>
              <a:rPr lang="en-US" sz="2700" dirty="0" err="1" smtClean="0"/>
              <a:t>trợ</a:t>
            </a:r>
            <a:r>
              <a:rPr lang="en-US" sz="2700" dirty="0" smtClean="0"/>
              <a:t> </a:t>
            </a:r>
            <a:r>
              <a:rPr lang="en-US" sz="2700" dirty="0" err="1" smtClean="0"/>
              <a:t>tiếp</a:t>
            </a:r>
            <a:r>
              <a:rPr lang="en-US" sz="2700" dirty="0" smtClean="0"/>
              <a:t> </a:t>
            </a:r>
            <a:r>
              <a:rPr lang="en-US" sz="2700" dirty="0" err="1" smtClean="0"/>
              <a:t>theo</a:t>
            </a:r>
            <a:r>
              <a:rPr lang="en-US" sz="2700" dirty="0" smtClean="0"/>
              <a:t> </a:t>
            </a:r>
            <a:r>
              <a:rPr lang="en-US" sz="2700" dirty="0" err="1" smtClean="0"/>
              <a:t>để</a:t>
            </a:r>
            <a:r>
              <a:rPr lang="en-US" sz="2700" dirty="0" smtClean="0"/>
              <a:t> </a:t>
            </a:r>
            <a:r>
              <a:rPr lang="en-US" sz="2700" dirty="0" err="1" smtClean="0"/>
              <a:t>phát</a:t>
            </a:r>
            <a:r>
              <a:rPr lang="en-US" sz="2700" dirty="0" smtClean="0"/>
              <a:t> </a:t>
            </a:r>
            <a:r>
              <a:rPr lang="en-US" sz="2700" dirty="0" err="1" smtClean="0"/>
              <a:t>triển</a:t>
            </a:r>
            <a:r>
              <a:rPr lang="en-US" sz="2700" dirty="0" smtClean="0"/>
              <a:t> </a:t>
            </a:r>
            <a:r>
              <a:rPr lang="en-US" sz="2700" dirty="0" err="1" smtClean="0"/>
              <a:t>mô</a:t>
            </a:r>
            <a:r>
              <a:rPr lang="en-US" sz="2700" dirty="0" smtClean="0"/>
              <a:t> </a:t>
            </a:r>
            <a:r>
              <a:rPr lang="en-US" sz="2700" dirty="0" err="1" smtClean="0"/>
              <a:t>hình</a:t>
            </a:r>
            <a:r>
              <a:rPr lang="en-US" sz="2700" dirty="0" smtClean="0"/>
              <a:t> ECHO </a:t>
            </a:r>
            <a:r>
              <a:rPr lang="en-US" sz="2700" dirty="0" err="1" smtClean="0"/>
              <a:t>tập</a:t>
            </a:r>
            <a:r>
              <a:rPr lang="en-US" sz="2700" dirty="0" smtClean="0"/>
              <a:t> </a:t>
            </a:r>
            <a:r>
              <a:rPr lang="en-US" sz="2700" dirty="0" err="1" smtClean="0"/>
              <a:t>trung</a:t>
            </a:r>
            <a:r>
              <a:rPr lang="en-US" sz="2700" dirty="0" smtClean="0"/>
              <a:t> </a:t>
            </a:r>
            <a:r>
              <a:rPr lang="en-US" sz="2700" dirty="0" err="1" smtClean="0"/>
              <a:t>và</a:t>
            </a:r>
            <a:r>
              <a:rPr lang="en-US" sz="2700" dirty="0" smtClean="0"/>
              <a:t> </a:t>
            </a:r>
            <a:r>
              <a:rPr lang="en-US" sz="2700" dirty="0" err="1" smtClean="0"/>
              <a:t>dịch</a:t>
            </a:r>
            <a:r>
              <a:rPr lang="en-US" sz="2700" dirty="0" smtClean="0"/>
              <a:t> </a:t>
            </a:r>
            <a:r>
              <a:rPr lang="en-US" sz="2700" dirty="0" err="1" smtClean="0"/>
              <a:t>vụ</a:t>
            </a:r>
            <a:r>
              <a:rPr lang="en-US" sz="2700" dirty="0" smtClean="0"/>
              <a:t> </a:t>
            </a:r>
            <a:r>
              <a:rPr lang="en-US" sz="2700" dirty="0" err="1" smtClean="0"/>
              <a:t>nghiện</a:t>
            </a:r>
            <a:r>
              <a:rPr lang="en-US" sz="2700" dirty="0" smtClean="0"/>
              <a:t> </a:t>
            </a:r>
            <a:r>
              <a:rPr lang="en-US" sz="2700" dirty="0" err="1" smtClean="0"/>
              <a:t>chất</a:t>
            </a:r>
            <a:r>
              <a:rPr lang="en-US" sz="2700" dirty="0" smtClean="0"/>
              <a:t> </a:t>
            </a:r>
            <a:r>
              <a:rPr lang="en-US" sz="2700" dirty="0" err="1" smtClean="0"/>
              <a:t>tại</a:t>
            </a:r>
            <a:r>
              <a:rPr lang="en-US" sz="2700" dirty="0" smtClean="0"/>
              <a:t> </a:t>
            </a:r>
            <a:r>
              <a:rPr lang="en-US" sz="2700" dirty="0" err="1" smtClean="0"/>
              <a:t>Việt</a:t>
            </a:r>
            <a:r>
              <a:rPr lang="en-US" sz="2700" dirty="0" smtClean="0"/>
              <a:t> Nam </a:t>
            </a:r>
            <a:r>
              <a:rPr lang="en-US" sz="2700" dirty="0" err="1" smtClean="0"/>
              <a:t>và</a:t>
            </a:r>
            <a:r>
              <a:rPr lang="en-US" sz="2700" dirty="0" smtClean="0"/>
              <a:t> </a:t>
            </a:r>
            <a:r>
              <a:rPr lang="en-US" sz="2700" dirty="0" err="1" smtClean="0"/>
              <a:t>các</a:t>
            </a:r>
            <a:r>
              <a:rPr lang="en-US" sz="2700" dirty="0" smtClean="0"/>
              <a:t> </a:t>
            </a:r>
            <a:r>
              <a:rPr lang="en-US" sz="2700" dirty="0" err="1" smtClean="0"/>
              <a:t>kế</a:t>
            </a:r>
            <a:r>
              <a:rPr lang="en-US" sz="2700" dirty="0" smtClean="0"/>
              <a:t> </a:t>
            </a:r>
            <a:r>
              <a:rPr lang="en-US" sz="2700" dirty="0" err="1" smtClean="0"/>
              <a:t>hoạch</a:t>
            </a:r>
            <a:r>
              <a:rPr lang="en-US" sz="2700" dirty="0" smtClean="0"/>
              <a:t> </a:t>
            </a:r>
            <a:r>
              <a:rPr lang="en-US" sz="2700" dirty="0" err="1" smtClean="0"/>
              <a:t>đào</a:t>
            </a:r>
            <a:r>
              <a:rPr lang="en-US" sz="2700" dirty="0" smtClean="0"/>
              <a:t> </a:t>
            </a:r>
            <a:r>
              <a:rPr lang="en-US" sz="2700" dirty="0" err="1" smtClean="0"/>
              <a:t>tạo</a:t>
            </a:r>
            <a:r>
              <a:rPr lang="en-US" sz="2700" dirty="0" smtClean="0"/>
              <a:t> </a:t>
            </a:r>
            <a:r>
              <a:rPr lang="en-US" sz="2700" dirty="0" err="1" smtClean="0"/>
              <a:t>tiếp</a:t>
            </a:r>
            <a:r>
              <a:rPr lang="en-US" sz="2700" dirty="0" smtClean="0"/>
              <a:t> </a:t>
            </a:r>
            <a:r>
              <a:rPr lang="en-US" sz="2700" dirty="0" err="1" smtClean="0"/>
              <a:t>theo</a:t>
            </a:r>
            <a:endParaRPr lang="en-US" sz="27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7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 smtClean="0"/>
              <a:t>Dự</a:t>
            </a:r>
            <a:r>
              <a:rPr lang="en-US" sz="2800" dirty="0" smtClean="0"/>
              <a:t> </a:t>
            </a:r>
            <a:r>
              <a:rPr lang="en-US" sz="2800" dirty="0" err="1" smtClean="0"/>
              <a:t>kiến</a:t>
            </a:r>
            <a:r>
              <a:rPr lang="en-US" sz="2800" dirty="0" smtClean="0"/>
              <a:t> </a:t>
            </a:r>
            <a:r>
              <a:rPr lang="en-US" sz="2800" dirty="0" err="1" smtClean="0"/>
              <a:t>bắt</a:t>
            </a:r>
            <a:r>
              <a:rPr lang="en-US" sz="2800" dirty="0" smtClean="0"/>
              <a:t> </a:t>
            </a:r>
            <a:r>
              <a:rPr lang="en-US" sz="2800" dirty="0" err="1" smtClean="0"/>
              <a:t>đầu</a:t>
            </a:r>
            <a:r>
              <a:rPr lang="en-US" sz="2800" dirty="0" smtClean="0"/>
              <a:t> </a:t>
            </a:r>
            <a:r>
              <a:rPr lang="en-US" sz="2800" dirty="0" err="1" smtClean="0"/>
              <a:t>kế</a:t>
            </a:r>
            <a:r>
              <a:rPr lang="en-US" sz="2800" dirty="0" smtClean="0"/>
              <a:t> </a:t>
            </a:r>
            <a:r>
              <a:rPr lang="en-US" sz="2800" dirty="0" err="1" smtClean="0"/>
              <a:t>hoạch</a:t>
            </a:r>
            <a:r>
              <a:rPr lang="en-US" sz="2800" dirty="0" smtClean="0"/>
              <a:t>: 2018</a:t>
            </a:r>
            <a:br>
              <a:rPr lang="en-US" sz="2800" dirty="0" smtClean="0"/>
            </a:b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88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6162" name="Picture 2" descr="\\isap-fs01\training\PHOTOS\People\handsrais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81200"/>
            <a:ext cx="8001920" cy="304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096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Câu</a:t>
            </a:r>
            <a:r>
              <a:rPr lang="en-US" sz="4400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sz="4400" b="1" dirty="0" err="1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hỏi</a:t>
            </a:r>
            <a:r>
              <a:rPr lang="en-US" sz="4400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? </a:t>
            </a:r>
            <a:r>
              <a:rPr lang="en-US" sz="4400" b="1" dirty="0" err="1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Nhận</a:t>
            </a:r>
            <a:r>
              <a:rPr lang="en-US" sz="4400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sz="4400" b="1" dirty="0" err="1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xét</a:t>
            </a:r>
            <a:r>
              <a:rPr lang="en-US" sz="4400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sz="4400" b="1" dirty="0" err="1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góp</a:t>
            </a:r>
            <a:r>
              <a:rPr lang="en-US" sz="4400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 ý?</a:t>
            </a:r>
            <a:endParaRPr lang="en-US" sz="4400" b="1" dirty="0">
              <a:solidFill>
                <a:srgbClr val="FFFF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096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Chân</a:t>
            </a:r>
            <a:r>
              <a:rPr lang="en-US" sz="5400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sz="5400" b="1" dirty="0" err="1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thành</a:t>
            </a:r>
            <a:r>
              <a:rPr lang="en-US" sz="5400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sz="5400" b="1" dirty="0" err="1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cảm</a:t>
            </a:r>
            <a:r>
              <a:rPr lang="en-US" sz="5400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sz="5400" b="1" dirty="0" err="1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ơn</a:t>
            </a:r>
            <a:r>
              <a:rPr lang="en-US" sz="5400" b="1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!</a:t>
            </a:r>
            <a:endParaRPr lang="en-US" sz="5400" b="1" dirty="0">
              <a:solidFill>
                <a:srgbClr val="FFFF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82880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000" dirty="0" smtClean="0">
              <a:latin typeface="Microsoft Sans Serif" pitchFamily="34" charset="0"/>
              <a:cs typeface="Microsoft Sans Serif" pitchFamily="34" charset="0"/>
            </a:endParaRPr>
          </a:p>
          <a:p>
            <a:pPr algn="ctr"/>
            <a:endParaRPr lang="en-US" sz="4000" dirty="0">
              <a:latin typeface="Microsoft Sans Serif" pitchFamily="34" charset="0"/>
              <a:cs typeface="Microsoft Sans Serif" pitchFamily="34" charset="0"/>
            </a:endParaRPr>
          </a:p>
          <a:p>
            <a:pPr algn="ctr"/>
            <a:r>
              <a:rPr lang="en-US" sz="4000" dirty="0" smtClean="0">
                <a:latin typeface="Microsoft Sans Serif" pitchFamily="34" charset="0"/>
                <a:cs typeface="Microsoft Sans Serif" pitchFamily="34" charset="0"/>
              </a:rPr>
              <a:t>Sherry Larkins, Ph.D. </a:t>
            </a:r>
          </a:p>
          <a:p>
            <a:pPr algn="ctr"/>
            <a:r>
              <a:rPr lang="en-US" sz="4000" dirty="0" smtClean="0">
                <a:latin typeface="Microsoft Sans Serif" pitchFamily="34" charset="0"/>
                <a:cs typeface="Microsoft Sans Serif" pitchFamily="34" charset="0"/>
              </a:rPr>
              <a:t>Larkins@ucla.edu</a:t>
            </a:r>
          </a:p>
          <a:p>
            <a:pPr algn="ctr"/>
            <a:endParaRPr lang="en-US" sz="4000" dirty="0" smtClean="0">
              <a:latin typeface="Microsoft Sans Serif" pitchFamily="34" charset="0"/>
              <a:cs typeface="Microsoft Sans Serif" pitchFamily="34" charset="0"/>
            </a:endParaRPr>
          </a:p>
          <a:p>
            <a:pPr algn="ctr"/>
            <a:endParaRPr lang="en-US" sz="40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3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FF00"/>
                </a:solidFill>
                <a:latin typeface="+mn-lt"/>
                <a:ea typeface="Microsoft Sans Serif" panose="020B0604020202020204" pitchFamily="34" charset="0"/>
                <a:cs typeface="Microsoft Sans Serif" panose="020B0604020202020204" pitchFamily="34" charset="0"/>
              </a:rPr>
              <a:t>Tổng</a:t>
            </a:r>
            <a:r>
              <a:rPr lang="en-US" b="1" dirty="0" smtClean="0">
                <a:solidFill>
                  <a:srgbClr val="FFFF00"/>
                </a:solidFill>
                <a:latin typeface="+mn-lt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ea typeface="Microsoft Sans Serif" panose="020B0604020202020204" pitchFamily="34" charset="0"/>
                <a:cs typeface="Microsoft Sans Serif" panose="020B0604020202020204" pitchFamily="34" charset="0"/>
              </a:rPr>
              <a:t>quan</a:t>
            </a:r>
            <a:endParaRPr lang="en-US" b="1" dirty="0">
              <a:solidFill>
                <a:srgbClr val="FFFF00"/>
              </a:solidFill>
              <a:latin typeface="+mn-lt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Mô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hình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ECHO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là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gì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?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Cách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hoạt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động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?</a:t>
            </a:r>
            <a:b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en-US" b="1" dirty="0" smtClean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Cách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ứng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dụng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mô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hình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để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cải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thiện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đào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tạo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và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hỗ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trợ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kỹ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thuật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liên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quan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đến</a:t>
            </a:r>
            <a:r>
              <a:rPr lang="en-US" b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nghiện chất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và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HIV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cho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sinh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viên</a:t>
            </a:r>
            <a:r>
              <a:rPr lang="en-US" b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và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nhân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viên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y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tế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tại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Việt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Nam?</a:t>
            </a:r>
          </a:p>
          <a:p>
            <a:endParaRPr lang="en-US" b="1" dirty="0" smtClean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Kế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hoạch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và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cộng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tác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viên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của</a:t>
            </a:r>
            <a:r>
              <a:rPr lang="en-US" b="1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VHATTC? </a:t>
            </a:r>
            <a:endParaRPr lang="en-US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6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65532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ECHO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là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gì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?</a:t>
            </a:r>
            <a:endParaRPr lang="en-US" b="1" dirty="0">
              <a:solidFill>
                <a:srgbClr val="FFFF00"/>
              </a:solidFill>
              <a:latin typeface="+mn-lt"/>
              <a:cs typeface="Microsoft Sans Serif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533400" y="538797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icrosoft Sans Serif" pitchFamily="34" charset="0"/>
              <a:ea typeface="+mj-ea"/>
              <a:cs typeface="Microsoft Sans Serif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295400"/>
            <a:ext cx="80010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Sử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dụng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công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nghệ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họp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trực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tuyến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qua video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để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đào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tạo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và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hỗ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trợ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nhân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viên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y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tế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ở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các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khu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vực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xa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xôi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hẻo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lánh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trên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thế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giới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để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chăm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sóc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cho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những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người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có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tình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trạng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phức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tạp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/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mãn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tính</a:t>
            </a:r>
            <a:endParaRPr lang="en-US" sz="2500" dirty="0" smtClean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500" dirty="0" smtClean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Được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phát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triển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để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chăm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sóc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cho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bệnh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nhân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ở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vùng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nông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thôn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và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những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vùng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xa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xôi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hẻo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lánh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khó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tiếp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cận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dịch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vụ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y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tế</a:t>
            </a:r>
            <a:endParaRPr lang="en-US" sz="2500" dirty="0" smtClean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500" dirty="0" smtClean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Chuyển tải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kiến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thức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không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phải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bệnh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nhân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;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không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có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đủ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chuyên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gia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!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500" dirty="0" smtClean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Các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chuyên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gia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y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tế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cần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chia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sẻ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kiến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thức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chuyên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môn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thông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qua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đào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tạo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và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hướng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dẫn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những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người</a:t>
            </a:r>
            <a:r>
              <a:rPr lang="en-US" sz="2500" dirty="0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500" dirty="0" err="1" smtClean="0">
                <a:ea typeface="Microsoft Sans Serif" panose="020B0604020202020204" pitchFamily="34" charset="0"/>
                <a:cs typeface="Microsoft Sans Serif" panose="020B0604020202020204" pitchFamily="34" charset="0"/>
              </a:rPr>
              <a:t>khác</a:t>
            </a:r>
            <a:endParaRPr lang="en-US" sz="2500" dirty="0" smtClean="0"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3"/>
          <a:stretch/>
        </p:blipFill>
        <p:spPr>
          <a:xfrm>
            <a:off x="6553200" y="1"/>
            <a:ext cx="2590800" cy="137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48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6553200" cy="1470025"/>
          </a:xfrm>
        </p:spPr>
        <p:txBody>
          <a:bodyPr>
            <a:noAutofit/>
          </a:bodyPr>
          <a:lstStyle/>
          <a:p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Cách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thức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hoạt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động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?</a:t>
            </a:r>
            <a:endParaRPr lang="en-US" b="1" dirty="0">
              <a:solidFill>
                <a:srgbClr val="FFFF00"/>
              </a:solidFill>
              <a:latin typeface="+mn-lt"/>
              <a:cs typeface="Microsoft Sans Serif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533400" y="538797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icrosoft Sans Serif" pitchFamily="34" charset="0"/>
              <a:ea typeface="+mj-ea"/>
              <a:cs typeface="Microsoft Sans Serif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563225"/>
            <a:ext cx="7239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 smtClean="0"/>
              <a:t>Sử</a:t>
            </a:r>
            <a:r>
              <a:rPr lang="en-US" sz="2800" dirty="0" smtClean="0"/>
              <a:t> </a:t>
            </a:r>
            <a:r>
              <a:rPr lang="en-US" sz="2800" dirty="0" err="1" smtClean="0"/>
              <a:t>dụng</a:t>
            </a:r>
            <a:r>
              <a:rPr lang="en-US" sz="2800" dirty="0" smtClean="0"/>
              <a:t> </a:t>
            </a:r>
            <a:r>
              <a:rPr lang="en-US" sz="2800" dirty="0" err="1" smtClean="0"/>
              <a:t>công</a:t>
            </a:r>
            <a:r>
              <a:rPr lang="en-US" sz="2800" dirty="0" smtClean="0"/>
              <a:t> </a:t>
            </a:r>
            <a:r>
              <a:rPr lang="en-US" sz="2800" dirty="0" err="1" smtClean="0"/>
              <a:t>nghệ</a:t>
            </a:r>
            <a:r>
              <a:rPr lang="en-US" sz="2800" dirty="0" smtClean="0"/>
              <a:t> </a:t>
            </a:r>
            <a:r>
              <a:rPr lang="en-US" sz="2800" dirty="0" err="1" smtClean="0"/>
              <a:t>để</a:t>
            </a:r>
            <a:r>
              <a:rPr lang="en-US" sz="2800" dirty="0"/>
              <a:t> </a:t>
            </a:r>
            <a:r>
              <a:rPr lang="en-US" sz="2800" dirty="0" err="1" smtClean="0"/>
              <a:t>tận</a:t>
            </a:r>
            <a:r>
              <a:rPr lang="en-US" sz="2800" dirty="0" smtClean="0"/>
              <a:t> </a:t>
            </a:r>
            <a:r>
              <a:rPr lang="en-US" sz="2800" dirty="0" err="1"/>
              <a:t>dụng</a:t>
            </a:r>
            <a:r>
              <a:rPr lang="en-US" sz="2800" dirty="0"/>
              <a:t> </a:t>
            </a:r>
            <a:r>
              <a:rPr lang="en-US" sz="2800" dirty="0" err="1"/>
              <a:t>nguồn</a:t>
            </a:r>
            <a:r>
              <a:rPr lang="en-US" sz="2800" dirty="0"/>
              <a:t> </a:t>
            </a:r>
            <a:r>
              <a:rPr lang="en-US" sz="2800" dirty="0" err="1"/>
              <a:t>lực</a:t>
            </a:r>
            <a:r>
              <a:rPr lang="en-US" sz="2800" dirty="0"/>
              <a:t> </a:t>
            </a:r>
            <a:r>
              <a:rPr lang="en-US" sz="2800" dirty="0" err="1"/>
              <a:t>chăm</a:t>
            </a:r>
            <a:r>
              <a:rPr lang="en-US" sz="2800" dirty="0"/>
              <a:t> </a:t>
            </a:r>
            <a:r>
              <a:rPr lang="en-US" sz="2800" dirty="0" err="1"/>
              <a:t>sóc</a:t>
            </a:r>
            <a:r>
              <a:rPr lang="en-US" sz="2800" dirty="0"/>
              <a:t> </a:t>
            </a:r>
            <a:r>
              <a:rPr lang="en-US" sz="2800" err="1"/>
              <a:t>sức</a:t>
            </a:r>
            <a:r>
              <a:rPr lang="en-US" sz="2800"/>
              <a:t> </a:t>
            </a:r>
            <a:r>
              <a:rPr lang="en-US" sz="2800" smtClean="0"/>
              <a:t>khoẻ còn </a:t>
            </a:r>
            <a:r>
              <a:rPr lang="en-US" sz="2800" dirty="0"/>
              <a:t>khan </a:t>
            </a:r>
            <a:r>
              <a:rPr lang="en-US" sz="2800" dirty="0" err="1"/>
              <a:t>hiếm</a:t>
            </a:r>
            <a:r>
              <a:rPr lang="en-US" sz="2800" dirty="0"/>
              <a:t> </a:t>
            </a:r>
            <a:r>
              <a:rPr lang="en-US" sz="2800" dirty="0" err="1"/>
              <a:t>và</a:t>
            </a:r>
            <a:r>
              <a:rPr lang="en-US" sz="2800" dirty="0"/>
              <a:t> </a:t>
            </a:r>
            <a:r>
              <a:rPr lang="en-US" sz="2800" dirty="0" err="1" smtClean="0"/>
              <a:t>tạo</a:t>
            </a:r>
            <a:r>
              <a:rPr lang="en-US" sz="2800" dirty="0" smtClean="0"/>
              <a:t> </a:t>
            </a:r>
            <a:r>
              <a:rPr lang="en-US" sz="2800" dirty="0" err="1"/>
              <a:t>dựng</a:t>
            </a:r>
            <a:r>
              <a:rPr lang="en-US" sz="2800" dirty="0"/>
              <a:t> </a:t>
            </a:r>
            <a:r>
              <a:rPr lang="en-US" sz="2800" dirty="0" err="1"/>
              <a:t>cộng</a:t>
            </a:r>
            <a:r>
              <a:rPr lang="en-US" sz="2800" dirty="0"/>
              <a:t> </a:t>
            </a:r>
            <a:r>
              <a:rPr lang="en-US" sz="2800" dirty="0" err="1"/>
              <a:t>đồng</a:t>
            </a:r>
            <a:r>
              <a:rPr lang="en-US" sz="2800" dirty="0"/>
              <a:t> </a:t>
            </a:r>
            <a:r>
              <a:rPr lang="en-US" sz="2800" dirty="0" err="1"/>
              <a:t>học</a:t>
            </a:r>
            <a:r>
              <a:rPr lang="en-US" sz="2800" dirty="0"/>
              <a:t> </a:t>
            </a:r>
            <a:r>
              <a:rPr lang="en-US" sz="2800" dirty="0" err="1"/>
              <a:t>tập</a:t>
            </a:r>
            <a:r>
              <a:rPr lang="en-US" sz="2800" dirty="0"/>
              <a:t> 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 smtClean="0"/>
              <a:t>Tập</a:t>
            </a:r>
            <a:r>
              <a:rPr lang="en-US" sz="2800" dirty="0" smtClean="0"/>
              <a:t> </a:t>
            </a:r>
            <a:r>
              <a:rPr lang="en-US" sz="2800" dirty="0" err="1" smtClean="0"/>
              <a:t>trung</a:t>
            </a:r>
            <a:r>
              <a:rPr lang="en-US" sz="2800" dirty="0" smtClean="0"/>
              <a:t> </a:t>
            </a:r>
            <a:r>
              <a:rPr lang="en-US" sz="2800" dirty="0" err="1" smtClean="0"/>
              <a:t>cải</a:t>
            </a:r>
            <a:r>
              <a:rPr lang="en-US" sz="2800" dirty="0" smtClean="0"/>
              <a:t> </a:t>
            </a:r>
            <a:r>
              <a:rPr lang="en-US" sz="2800" dirty="0" err="1" smtClean="0"/>
              <a:t>thiện</a:t>
            </a:r>
            <a:r>
              <a:rPr lang="en-US" sz="2800" dirty="0" smtClean="0"/>
              <a:t> </a:t>
            </a:r>
            <a:r>
              <a:rPr lang="en-US" sz="2800" dirty="0" err="1" smtClean="0"/>
              <a:t>kết</a:t>
            </a:r>
            <a:r>
              <a:rPr lang="en-US" sz="2800" dirty="0" smtClean="0"/>
              <a:t> </a:t>
            </a:r>
            <a:r>
              <a:rPr lang="en-US" sz="2800" dirty="0" err="1" smtClean="0"/>
              <a:t>quả</a:t>
            </a:r>
            <a:r>
              <a:rPr lang="en-US" sz="2800" dirty="0" smtClean="0"/>
              <a:t> </a:t>
            </a:r>
            <a:r>
              <a:rPr lang="en-US" sz="2800" dirty="0" err="1" smtClean="0"/>
              <a:t>bằng</a:t>
            </a:r>
            <a:r>
              <a:rPr lang="en-US" sz="2800" dirty="0" smtClean="0"/>
              <a:t> </a:t>
            </a:r>
            <a:r>
              <a:rPr lang="en-US" sz="2800" dirty="0" err="1" smtClean="0"/>
              <a:t>cách</a:t>
            </a:r>
            <a:r>
              <a:rPr lang="en-US" sz="2800" dirty="0" smtClean="0"/>
              <a:t> </a:t>
            </a:r>
            <a:r>
              <a:rPr lang="en-US" sz="2800" dirty="0" err="1" smtClean="0"/>
              <a:t>giảm</a:t>
            </a:r>
            <a:r>
              <a:rPr lang="en-US" sz="2800" dirty="0" smtClean="0"/>
              <a:t> </a:t>
            </a:r>
            <a:r>
              <a:rPr lang="en-US" sz="2800" dirty="0" err="1" smtClean="0"/>
              <a:t>thiểu</a:t>
            </a:r>
            <a:r>
              <a:rPr lang="en-US" sz="2800" dirty="0" smtClean="0"/>
              <a:t> </a:t>
            </a:r>
            <a:r>
              <a:rPr lang="en-US" sz="2800" dirty="0" err="1" smtClean="0"/>
              <a:t>khác</a:t>
            </a:r>
            <a:r>
              <a:rPr lang="en-US" sz="2800" dirty="0" smtClean="0"/>
              <a:t> </a:t>
            </a:r>
            <a:r>
              <a:rPr lang="en-US" sz="2800" dirty="0" err="1" smtClean="0"/>
              <a:t>biệt</a:t>
            </a:r>
            <a:r>
              <a:rPr lang="en-US" sz="2800" dirty="0" smtClean="0"/>
              <a:t> </a:t>
            </a:r>
            <a:r>
              <a:rPr lang="en-US" sz="2800" dirty="0" err="1" smtClean="0"/>
              <a:t>trong</a:t>
            </a:r>
            <a:r>
              <a:rPr lang="en-US" sz="2800" dirty="0" smtClean="0"/>
              <a:t> </a:t>
            </a:r>
            <a:r>
              <a:rPr lang="en-US" sz="2800" dirty="0" err="1" smtClean="0"/>
              <a:t>chăm</a:t>
            </a:r>
            <a:r>
              <a:rPr lang="en-US" sz="2800" dirty="0" smtClean="0"/>
              <a:t> </a:t>
            </a:r>
            <a:r>
              <a:rPr lang="en-US" sz="2800" dirty="0" err="1" smtClean="0"/>
              <a:t>sóc</a:t>
            </a:r>
            <a:r>
              <a:rPr lang="en-US" sz="2800" dirty="0" smtClean="0"/>
              <a:t>, </a:t>
            </a:r>
            <a:r>
              <a:rPr lang="en-US" sz="2800" dirty="0" err="1" smtClean="0"/>
              <a:t>và</a:t>
            </a:r>
            <a:r>
              <a:rPr lang="en-US" sz="2800" dirty="0" smtClean="0"/>
              <a:t> chia </a:t>
            </a:r>
            <a:r>
              <a:rPr lang="en-US" sz="2800" dirty="0" err="1" smtClean="0"/>
              <a:t>sẻ</a:t>
            </a:r>
            <a:r>
              <a:rPr lang="en-US" sz="2800" dirty="0" smtClean="0"/>
              <a:t> “</a:t>
            </a:r>
            <a:r>
              <a:rPr lang="en-US" sz="2800" dirty="0" err="1" smtClean="0"/>
              <a:t>thực</a:t>
            </a:r>
            <a:r>
              <a:rPr lang="en-US" sz="2800" dirty="0" smtClean="0"/>
              <a:t> </a:t>
            </a:r>
            <a:r>
              <a:rPr lang="en-US" sz="2800" dirty="0" err="1" smtClean="0"/>
              <a:t>hành</a:t>
            </a:r>
            <a:r>
              <a:rPr lang="en-US" sz="2800" dirty="0" smtClean="0"/>
              <a:t> </a:t>
            </a:r>
            <a:r>
              <a:rPr lang="en-US" sz="2800" dirty="0" err="1" smtClean="0"/>
              <a:t>tốt</a:t>
            </a:r>
            <a:r>
              <a:rPr lang="en-US" sz="2800" dirty="0" smtClean="0"/>
              <a:t> </a:t>
            </a:r>
            <a:r>
              <a:rPr lang="en-US" sz="2800" dirty="0" err="1" smtClean="0"/>
              <a:t>nhất</a:t>
            </a:r>
            <a:r>
              <a:rPr lang="en-US" sz="2800" dirty="0" smtClean="0"/>
              <a:t>”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smtClean="0"/>
              <a:t>Học </a:t>
            </a:r>
            <a:r>
              <a:rPr lang="en-US" sz="2800" dirty="0" err="1" smtClean="0"/>
              <a:t>tập</a:t>
            </a:r>
            <a:r>
              <a:rPr lang="en-US" sz="2800" dirty="0" smtClean="0"/>
              <a:t> </a:t>
            </a:r>
            <a:r>
              <a:rPr lang="en-US" sz="2800" dirty="0" err="1" smtClean="0"/>
              <a:t>dựa</a:t>
            </a:r>
            <a:r>
              <a:rPr lang="en-US" sz="2800" dirty="0" smtClean="0"/>
              <a:t> </a:t>
            </a:r>
            <a:r>
              <a:rPr lang="en-US" sz="2800" dirty="0" err="1" smtClean="0"/>
              <a:t>trên</a:t>
            </a:r>
            <a:r>
              <a:rPr lang="en-US" sz="2800" dirty="0" smtClean="0"/>
              <a:t> ca </a:t>
            </a:r>
            <a:r>
              <a:rPr lang="en-US" sz="2800" dirty="0" err="1" smtClean="0"/>
              <a:t>lâm</a:t>
            </a:r>
            <a:r>
              <a:rPr lang="en-US" sz="2800" dirty="0" smtClean="0"/>
              <a:t> </a:t>
            </a:r>
            <a:r>
              <a:rPr lang="en-US" sz="2800" dirty="0" err="1" smtClean="0"/>
              <a:t>sàng</a:t>
            </a:r>
            <a:r>
              <a:rPr lang="en-US" sz="2800" dirty="0" smtClean="0"/>
              <a:t>: </a:t>
            </a:r>
            <a:r>
              <a:rPr lang="en-US" sz="2800" dirty="0" err="1" smtClean="0"/>
              <a:t>phối</a:t>
            </a:r>
            <a:r>
              <a:rPr lang="en-US" sz="2800" dirty="0" smtClean="0"/>
              <a:t> </a:t>
            </a:r>
            <a:r>
              <a:rPr lang="en-US" sz="2800" dirty="0" err="1" smtClean="0"/>
              <a:t>hợp</a:t>
            </a:r>
            <a:r>
              <a:rPr lang="en-US" sz="2800" dirty="0" smtClean="0"/>
              <a:t> </a:t>
            </a:r>
            <a:r>
              <a:rPr lang="en-US" sz="2800" dirty="0" err="1" smtClean="0"/>
              <a:t>quản</a:t>
            </a:r>
            <a:r>
              <a:rPr lang="en-US" sz="2800" dirty="0" smtClean="0"/>
              <a:t> </a:t>
            </a:r>
            <a:r>
              <a:rPr lang="en-US" sz="2800" dirty="0" err="1" smtClean="0"/>
              <a:t>lý</a:t>
            </a:r>
            <a:r>
              <a:rPr lang="en-US" sz="2800" dirty="0" smtClean="0"/>
              <a:t> </a:t>
            </a:r>
            <a:r>
              <a:rPr lang="en-US" sz="2800" dirty="0" err="1" smtClean="0"/>
              <a:t>bệnh</a:t>
            </a:r>
            <a:r>
              <a:rPr lang="en-US" sz="2800" dirty="0" smtClean="0"/>
              <a:t> </a:t>
            </a:r>
            <a:r>
              <a:rPr lang="en-US" sz="2800" dirty="0" err="1" smtClean="0"/>
              <a:t>nhân</a:t>
            </a:r>
            <a:r>
              <a:rPr lang="en-US" sz="2800" dirty="0" smtClean="0"/>
              <a:t> </a:t>
            </a:r>
            <a:r>
              <a:rPr lang="en-US" sz="2800" dirty="0" err="1" smtClean="0"/>
              <a:t>giữa</a:t>
            </a:r>
            <a:r>
              <a:rPr lang="en-US" sz="2800" dirty="0" smtClean="0"/>
              <a:t> </a:t>
            </a:r>
            <a:r>
              <a:rPr lang="en-US" sz="2800" dirty="0" err="1" smtClean="0"/>
              <a:t>các</a:t>
            </a:r>
            <a:r>
              <a:rPr lang="en-US" sz="2800" dirty="0" smtClean="0"/>
              <a:t> </a:t>
            </a:r>
            <a:r>
              <a:rPr lang="en-US" sz="2800" dirty="0" err="1" smtClean="0"/>
              <a:t>chuyên</a:t>
            </a:r>
            <a:r>
              <a:rPr lang="en-US" sz="2800" dirty="0" smtClean="0"/>
              <a:t> </a:t>
            </a:r>
            <a:r>
              <a:rPr lang="en-US" sz="2800" dirty="0" err="1" smtClean="0"/>
              <a:t>gia</a:t>
            </a:r>
            <a:r>
              <a:rPr lang="en-US" sz="2800" dirty="0" smtClean="0"/>
              <a:t> (</a:t>
            </a:r>
            <a:r>
              <a:rPr lang="en-US" sz="2800" dirty="0" err="1" smtClean="0"/>
              <a:t>Học</a:t>
            </a:r>
            <a:r>
              <a:rPr lang="en-US" sz="2800" dirty="0" smtClean="0"/>
              <a:t> </a:t>
            </a:r>
            <a:r>
              <a:rPr lang="en-US" sz="2800" dirty="0" err="1" smtClean="0"/>
              <a:t>bằng</a:t>
            </a:r>
            <a:r>
              <a:rPr lang="en-US" sz="2800" dirty="0" smtClean="0"/>
              <a:t> </a:t>
            </a:r>
            <a:r>
              <a:rPr lang="en-US" sz="2800" dirty="0" err="1" smtClean="0"/>
              <a:t>cách</a:t>
            </a:r>
            <a:r>
              <a:rPr lang="en-US" sz="2800" dirty="0" smtClean="0"/>
              <a:t> </a:t>
            </a:r>
            <a:r>
              <a:rPr lang="en-US" sz="2800" dirty="0" err="1" smtClean="0"/>
              <a:t>Thực</a:t>
            </a:r>
            <a:r>
              <a:rPr lang="en-US" sz="2800" dirty="0" smtClean="0"/>
              <a:t> </a:t>
            </a:r>
            <a:r>
              <a:rPr lang="en-US" sz="2800" dirty="0" err="1" smtClean="0"/>
              <a:t>hành</a:t>
            </a:r>
            <a:r>
              <a:rPr lang="en-US" sz="2800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 smtClean="0"/>
              <a:t>Đánh</a:t>
            </a:r>
            <a:r>
              <a:rPr lang="en-US" sz="2800" dirty="0" smtClean="0"/>
              <a:t> </a:t>
            </a:r>
            <a:r>
              <a:rPr lang="en-US" sz="2800" dirty="0" err="1" smtClean="0"/>
              <a:t>giá</a:t>
            </a:r>
            <a:r>
              <a:rPr lang="en-US" sz="2800" dirty="0" smtClean="0"/>
              <a:t>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theo</a:t>
            </a:r>
            <a:r>
              <a:rPr lang="en-US" sz="2800" dirty="0" smtClean="0"/>
              <a:t> </a:t>
            </a:r>
            <a:r>
              <a:rPr lang="en-US" sz="2800" dirty="0" err="1" smtClean="0"/>
              <a:t>dõi</a:t>
            </a:r>
            <a:r>
              <a:rPr lang="en-US" sz="2800" dirty="0" smtClean="0"/>
              <a:t> </a:t>
            </a:r>
            <a:r>
              <a:rPr lang="en-US" sz="2800" dirty="0" err="1" smtClean="0"/>
              <a:t>kết</a:t>
            </a:r>
            <a:r>
              <a:rPr lang="en-US" sz="2800" dirty="0" smtClean="0"/>
              <a:t> </a:t>
            </a:r>
            <a:r>
              <a:rPr lang="en-US" sz="2800" dirty="0" err="1" smtClean="0"/>
              <a:t>quả</a:t>
            </a:r>
            <a:endParaRPr lang="en-US" sz="2800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2062" y="-14747"/>
            <a:ext cx="2121938" cy="275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4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600"/>
            <a:ext cx="9144000" cy="47244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48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ECHO: </a:t>
            </a:r>
            <a:r>
              <a:rPr lang="en-US" sz="4000" b="1" dirty="0" err="1" smtClean="0">
                <a:solidFill>
                  <a:srgbClr val="FFFF00"/>
                </a:solidFill>
              </a:rPr>
              <a:t>Phạm</a:t>
            </a:r>
            <a:r>
              <a:rPr lang="en-US" sz="4000" b="1" dirty="0" smtClean="0">
                <a:solidFill>
                  <a:srgbClr val="FFFF00"/>
                </a:solidFill>
              </a:rPr>
              <a:t> vi </a:t>
            </a:r>
            <a:r>
              <a:rPr lang="en-US" sz="4000" b="1" dirty="0" err="1" smtClean="0">
                <a:solidFill>
                  <a:srgbClr val="FFFF00"/>
                </a:solidFill>
              </a:rPr>
              <a:t>toàn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</a:rPr>
              <a:t>cầu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066800"/>
            <a:ext cx="7239000" cy="5127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93146" y="1092324"/>
            <a:ext cx="6884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ECHO </a:t>
            </a:r>
            <a:r>
              <a:rPr lang="en-US" sz="2400" b="1" dirty="0" err="1" smtClean="0">
                <a:solidFill>
                  <a:schemeClr val="bg1"/>
                </a:solidFill>
              </a:rPr>
              <a:t>được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sử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dụng</a:t>
            </a:r>
            <a:r>
              <a:rPr lang="en-US" sz="2400" b="1" dirty="0" smtClean="0">
                <a:solidFill>
                  <a:schemeClr val="bg1"/>
                </a:solidFill>
              </a:rPr>
              <a:t> ở 20+ </a:t>
            </a:r>
            <a:r>
              <a:rPr lang="en-US" sz="2400" b="1" dirty="0" err="1" smtClean="0">
                <a:solidFill>
                  <a:schemeClr val="bg1"/>
                </a:solidFill>
              </a:rPr>
              <a:t>nước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và</a:t>
            </a:r>
            <a:r>
              <a:rPr lang="en-US" sz="2400" b="1" dirty="0" smtClean="0">
                <a:solidFill>
                  <a:schemeClr val="bg1"/>
                </a:solidFill>
              </a:rPr>
              <a:t> 110</a:t>
            </a:r>
            <a:r>
              <a:rPr lang="en-US" sz="2400" b="1" smtClean="0">
                <a:solidFill>
                  <a:schemeClr val="bg1"/>
                </a:solidFill>
              </a:rPr>
              <a:t>+ Đối tác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437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endParaRPr lang="en-US" b="1" dirty="0">
              <a:solidFill>
                <a:srgbClr val="FFFF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914400"/>
            <a:ext cx="91440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icrosoft Sans Serif" pitchFamily="34" charset="0"/>
                <a:ea typeface="+mn-ea"/>
                <a:cs typeface="Microsoft Sans Serif" pitchFamily="34" charset="0"/>
              </a:rPr>
              <a:t>	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icrosoft Sans Serif" pitchFamily="34" charset="0"/>
              <a:ea typeface="+mn-ea"/>
              <a:cs typeface="Microsoft Sans Serif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887B-BB3E-4BA5-8A1E-2508AB54A26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0"/>
          <a:stretch/>
        </p:blipFill>
        <p:spPr>
          <a:xfrm>
            <a:off x="1" y="3200400"/>
            <a:ext cx="9144000" cy="3657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73"/>
          <a:stretch/>
        </p:blipFill>
        <p:spPr>
          <a:xfrm>
            <a:off x="0" y="1260287"/>
            <a:ext cx="3186546" cy="19401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206514"/>
            <a:ext cx="7391399" cy="70788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Tiếp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nhận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mô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hình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dự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án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ECHO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®</a:t>
            </a: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62746" y="914400"/>
            <a:ext cx="595745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dirty="0" err="1" smtClean="0">
                <a:latin typeface="+mj-lt"/>
              </a:rPr>
              <a:t>Tình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trạng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thiếu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thốn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nhân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lực</a:t>
            </a:r>
            <a:r>
              <a:rPr lang="en-US" dirty="0" smtClean="0">
                <a:latin typeface="+mj-lt"/>
              </a:rPr>
              <a:t> y </a:t>
            </a:r>
            <a:r>
              <a:rPr lang="en-US" dirty="0" err="1" smtClean="0">
                <a:latin typeface="+mj-lt"/>
              </a:rPr>
              <a:t>tế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tiếp</a:t>
            </a:r>
            <a:r>
              <a:rPr lang="en-US" dirty="0" smtClean="0">
                <a:latin typeface="+mj-lt"/>
              </a:rPr>
              <a:t> </a:t>
            </a:r>
            <a:r>
              <a:rPr lang="en-US" err="1" smtClean="0">
                <a:latin typeface="+mj-lt"/>
              </a:rPr>
              <a:t>diễn</a:t>
            </a:r>
            <a:r>
              <a:rPr lang="en-US" smtClean="0">
                <a:latin typeface="+mj-lt"/>
              </a:rPr>
              <a:t> là </a:t>
            </a:r>
            <a:r>
              <a:rPr lang="en-US" dirty="0" err="1" smtClean="0">
                <a:latin typeface="+mj-lt"/>
              </a:rPr>
              <a:t>vấn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đề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toàn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cầu</a:t>
            </a:r>
            <a:r>
              <a:rPr lang="en-US" dirty="0" smtClean="0">
                <a:latin typeface="+mj-lt"/>
              </a:rPr>
              <a:t>. </a:t>
            </a:r>
            <a:r>
              <a:rPr lang="en-US" u="sng" dirty="0" smtClean="0">
                <a:latin typeface="+mj-lt"/>
              </a:rPr>
              <a:t>VHATTC </a:t>
            </a:r>
            <a:r>
              <a:rPr lang="en-US" dirty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muốn</a:t>
            </a:r>
            <a:r>
              <a:rPr lang="en-US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sử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dụng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mô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hình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và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phần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mềm</a:t>
            </a:r>
            <a:r>
              <a:rPr lang="en-US" b="1" dirty="0">
                <a:latin typeface="+mj-lt"/>
              </a:rPr>
              <a:t> </a:t>
            </a:r>
            <a:r>
              <a:rPr lang="en-US" b="1" dirty="0" smtClean="0">
                <a:latin typeface="+mj-lt"/>
              </a:rPr>
              <a:t>ECHO</a:t>
            </a:r>
            <a:r>
              <a:rPr lang="en-US" b="1" dirty="0">
                <a:latin typeface="+mj-lt"/>
              </a:rPr>
              <a:t>® </a:t>
            </a:r>
            <a:r>
              <a:rPr lang="en-US" b="1" dirty="0" err="1" smtClean="0">
                <a:latin typeface="+mj-lt"/>
              </a:rPr>
              <a:t>để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thực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hiện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chương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trình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đào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tạo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ảo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và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hỗ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trợ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kỹ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thuật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thông</a:t>
            </a:r>
            <a:r>
              <a:rPr lang="en-US" b="1" dirty="0" smtClean="0">
                <a:latin typeface="+mj-lt"/>
              </a:rPr>
              <a:t> qua </a:t>
            </a:r>
            <a:r>
              <a:rPr lang="en-US" b="1" dirty="0" err="1" smtClean="0">
                <a:latin typeface="+mj-lt"/>
              </a:rPr>
              <a:t>hội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nghị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trực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tuyến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với</a:t>
            </a:r>
            <a:r>
              <a:rPr lang="en-US" b="1" dirty="0" smtClean="0">
                <a:latin typeface="+mj-lt"/>
              </a:rPr>
              <a:t> video, </a:t>
            </a:r>
            <a:r>
              <a:rPr lang="vi-VN" b="1" dirty="0">
                <a:latin typeface="+mj-lt"/>
              </a:rPr>
              <a:t>và mở rộng kiến thức chăm sóc sức khoẻ và tư vấn qua điện thoại cho sinh viên, giảng viên và </a:t>
            </a:r>
            <a:r>
              <a:rPr lang="en-US" b="1" dirty="0" err="1" smtClean="0">
                <a:latin typeface="+mj-lt"/>
              </a:rPr>
              <a:t>nhân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viên</a:t>
            </a:r>
            <a:r>
              <a:rPr lang="en-US" b="1" dirty="0" smtClean="0">
                <a:latin typeface="+mj-lt"/>
              </a:rPr>
              <a:t> y </a:t>
            </a:r>
            <a:r>
              <a:rPr lang="en-US" b="1" dirty="0" err="1" smtClean="0">
                <a:latin typeface="+mj-lt"/>
              </a:rPr>
              <a:t>tế</a:t>
            </a:r>
            <a:r>
              <a:rPr lang="vi-VN" b="1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455" y="4984750"/>
            <a:ext cx="2133600" cy="1371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chăm</a:t>
            </a:r>
            <a:r>
              <a:rPr lang="en-US" dirty="0" smtClean="0"/>
              <a:t> </a:t>
            </a:r>
            <a:r>
              <a:rPr lang="en-US" dirty="0" err="1" smtClean="0"/>
              <a:t>sóc</a:t>
            </a:r>
            <a:r>
              <a:rPr lang="en-US" dirty="0" smtClean="0"/>
              <a:t> </a:t>
            </a:r>
            <a:r>
              <a:rPr lang="en-US" dirty="0" err="1" smtClean="0"/>
              <a:t>đặc</a:t>
            </a:r>
            <a:r>
              <a:rPr lang="en-US" dirty="0" smtClean="0"/>
              <a:t> </a:t>
            </a:r>
            <a:r>
              <a:rPr lang="en-US" dirty="0" err="1" smtClean="0"/>
              <a:t>biệt</a:t>
            </a:r>
            <a:r>
              <a:rPr lang="en-US" dirty="0" smtClean="0"/>
              <a:t> do </a:t>
            </a:r>
            <a:r>
              <a:rPr lang="en-US" dirty="0" err="1" smtClean="0"/>
              <a:t>tình</a:t>
            </a:r>
            <a:r>
              <a:rPr lang="en-US" dirty="0" smtClean="0"/>
              <a:t> </a:t>
            </a:r>
            <a:r>
              <a:rPr lang="en-US" dirty="0" err="1" smtClean="0"/>
              <a:t>trạng</a:t>
            </a:r>
            <a:r>
              <a:rPr lang="en-US" dirty="0" smtClean="0"/>
              <a:t> </a:t>
            </a:r>
            <a:r>
              <a:rPr lang="en-US" dirty="0" err="1" smtClean="0"/>
              <a:t>sức</a:t>
            </a:r>
            <a:r>
              <a:rPr lang="en-US" dirty="0" smtClean="0"/>
              <a:t> </a:t>
            </a:r>
            <a:r>
              <a:rPr lang="en-US" dirty="0" err="1" smtClean="0"/>
              <a:t>khỏe</a:t>
            </a:r>
            <a:r>
              <a:rPr lang="en-US" dirty="0" smtClean="0"/>
              <a:t> </a:t>
            </a:r>
            <a:r>
              <a:rPr lang="en-US" dirty="0" err="1" smtClean="0"/>
              <a:t>phức</a:t>
            </a:r>
            <a:r>
              <a:rPr lang="en-US" dirty="0" smtClean="0"/>
              <a:t> </a:t>
            </a:r>
            <a:r>
              <a:rPr lang="en-US" dirty="0" err="1" smtClean="0"/>
              <a:t>tạp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87138" y="4876799"/>
            <a:ext cx="2308746" cy="184467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đủ</a:t>
            </a:r>
            <a:r>
              <a:rPr lang="en-US" dirty="0" smtClean="0"/>
              <a:t> </a:t>
            </a:r>
            <a:r>
              <a:rPr lang="en-US" dirty="0" err="1" smtClean="0"/>
              <a:t>chuyên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tất</a:t>
            </a:r>
            <a:r>
              <a:rPr lang="en-US" dirty="0" smtClean="0"/>
              <a:t> </a:t>
            </a:r>
            <a:r>
              <a:rPr lang="en-US" dirty="0" err="1" smtClean="0"/>
              <a:t>cả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, </a:t>
            </a:r>
            <a:r>
              <a:rPr lang="en-US" dirty="0" err="1" smtClean="0"/>
              <a:t>đặc</a:t>
            </a:r>
            <a:r>
              <a:rPr lang="en-US" dirty="0" smtClean="0"/>
              <a:t> </a:t>
            </a:r>
            <a:r>
              <a:rPr lang="en-US" dirty="0" err="1" smtClean="0"/>
              <a:t>biệt</a:t>
            </a:r>
            <a:r>
              <a:rPr lang="en-US" dirty="0" smtClean="0"/>
              <a:t> ở </a:t>
            </a:r>
            <a:r>
              <a:rPr lang="en-US" dirty="0" err="1" smtClean="0"/>
              <a:t>vùng</a:t>
            </a:r>
            <a:r>
              <a:rPr lang="en-US" dirty="0" smtClean="0"/>
              <a:t> </a:t>
            </a:r>
            <a:r>
              <a:rPr lang="en-US" dirty="0" err="1" smtClean="0"/>
              <a:t>nông</a:t>
            </a:r>
            <a:r>
              <a:rPr lang="en-US" dirty="0" smtClean="0"/>
              <a:t> </a:t>
            </a:r>
            <a:r>
              <a:rPr lang="en-US" dirty="0" err="1" smtClean="0"/>
              <a:t>thôn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xa</a:t>
            </a:r>
            <a:r>
              <a:rPr lang="en-US" dirty="0" smtClean="0"/>
              <a:t> </a:t>
            </a:r>
            <a:r>
              <a:rPr lang="en-US" dirty="0" err="1" smtClean="0"/>
              <a:t>xôi</a:t>
            </a:r>
            <a:r>
              <a:rPr lang="en-US" dirty="0" smtClean="0"/>
              <a:t> </a:t>
            </a:r>
            <a:r>
              <a:rPr lang="en-US" dirty="0" err="1" smtClean="0"/>
              <a:t>hẻo</a:t>
            </a:r>
            <a:r>
              <a:rPr lang="en-US" dirty="0" smtClean="0"/>
              <a:t> </a:t>
            </a:r>
            <a:r>
              <a:rPr lang="en-US" dirty="0" err="1" smtClean="0"/>
              <a:t>lánh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572000" y="4800600"/>
            <a:ext cx="2543032" cy="205740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ECHO </a:t>
            </a:r>
            <a:r>
              <a:rPr lang="en-US" dirty="0" err="1" smtClean="0"/>
              <a:t>đào</a:t>
            </a:r>
            <a:r>
              <a:rPr lang="en-US" dirty="0" smtClean="0"/>
              <a:t> </a:t>
            </a:r>
            <a:r>
              <a:rPr lang="en-US" dirty="0" err="1" smtClean="0"/>
              <a:t>tạo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 </a:t>
            </a:r>
            <a:r>
              <a:rPr lang="en-US" dirty="0" err="1" smtClean="0"/>
              <a:t>lâm</a:t>
            </a:r>
            <a:r>
              <a:rPr lang="en-US" dirty="0" smtClean="0"/>
              <a:t> </a:t>
            </a:r>
            <a:r>
              <a:rPr lang="en-US" dirty="0" err="1" smtClean="0"/>
              <a:t>sàng</a:t>
            </a:r>
            <a:r>
              <a:rPr lang="en-US" dirty="0" smtClean="0"/>
              <a:t> </a:t>
            </a:r>
            <a:r>
              <a:rPr lang="en-US" dirty="0" err="1" smtClean="0"/>
              <a:t>chăm</a:t>
            </a:r>
            <a:r>
              <a:rPr lang="en-US" dirty="0" smtClean="0"/>
              <a:t> </a:t>
            </a:r>
            <a:r>
              <a:rPr lang="en-US" dirty="0" err="1" smtClean="0"/>
              <a:t>sóc</a:t>
            </a:r>
            <a:r>
              <a:rPr lang="en-US" dirty="0" smtClean="0"/>
              <a:t> </a:t>
            </a:r>
            <a:r>
              <a:rPr lang="en-US" dirty="0" err="1" smtClean="0"/>
              <a:t>sức</a:t>
            </a:r>
            <a:r>
              <a:rPr lang="en-US" dirty="0" smtClean="0"/>
              <a:t> </a:t>
            </a:r>
            <a:r>
              <a:rPr lang="en-US" dirty="0" err="1" smtClean="0"/>
              <a:t>khỏe</a:t>
            </a:r>
            <a:r>
              <a:rPr lang="en-US" dirty="0" smtClean="0"/>
              <a:t> ban </a:t>
            </a:r>
            <a:r>
              <a:rPr lang="en-US" dirty="0" err="1" smtClean="0"/>
              <a:t>đầu</a:t>
            </a:r>
            <a:r>
              <a:rPr lang="en-US" dirty="0" smtClean="0"/>
              <a:t> </a:t>
            </a:r>
            <a:r>
              <a:rPr lang="en-US" dirty="0" err="1" smtClean="0"/>
              <a:t>để</a:t>
            </a:r>
            <a:r>
              <a:rPr lang="en-US" dirty="0" smtClean="0"/>
              <a:t> </a:t>
            </a:r>
            <a:r>
              <a:rPr lang="en-US" dirty="0" err="1" smtClean="0"/>
              <a:t>cung</a:t>
            </a:r>
            <a:r>
              <a:rPr lang="en-US" dirty="0" smtClean="0"/>
              <a:t> </a:t>
            </a:r>
            <a:r>
              <a:rPr lang="en-US" dirty="0" err="1" smtClean="0"/>
              <a:t>cấp</a:t>
            </a:r>
            <a:r>
              <a:rPr lang="en-US" dirty="0" smtClean="0"/>
              <a:t> </a:t>
            </a:r>
            <a:r>
              <a:rPr lang="en-US" dirty="0" err="1" smtClean="0"/>
              <a:t>dịch</a:t>
            </a:r>
            <a:r>
              <a:rPr lang="en-US" dirty="0" smtClean="0"/>
              <a:t> </a:t>
            </a:r>
            <a:r>
              <a:rPr lang="en-US" dirty="0" err="1" smtClean="0"/>
              <a:t>vụ</a:t>
            </a:r>
            <a:r>
              <a:rPr lang="en-US" dirty="0" smtClean="0"/>
              <a:t> </a:t>
            </a:r>
            <a:r>
              <a:rPr lang="en-US" dirty="0" err="1" smtClean="0"/>
              <a:t>chăm</a:t>
            </a:r>
            <a:r>
              <a:rPr lang="en-US" dirty="0" smtClean="0"/>
              <a:t> </a:t>
            </a:r>
            <a:r>
              <a:rPr lang="en-US" dirty="0" err="1" smtClean="0"/>
              <a:t>sóc</a:t>
            </a:r>
            <a:r>
              <a:rPr lang="en-US" dirty="0" smtClean="0"/>
              <a:t> </a:t>
            </a:r>
            <a:r>
              <a:rPr lang="en-US" dirty="0" err="1" smtClean="0"/>
              <a:t>đặc</a:t>
            </a:r>
            <a:r>
              <a:rPr lang="en-US" dirty="0" smtClean="0"/>
              <a:t> </a:t>
            </a:r>
            <a:r>
              <a:rPr lang="en-US" dirty="0" err="1" smtClean="0"/>
              <a:t>biệt</a:t>
            </a:r>
            <a:r>
              <a:rPr lang="en-US" dirty="0" smtClean="0"/>
              <a:t>, </a:t>
            </a:r>
            <a:r>
              <a:rPr lang="en-US" dirty="0" err="1" smtClean="0"/>
              <a:t>đồng</a:t>
            </a:r>
            <a:r>
              <a:rPr lang="en-US" dirty="0" smtClean="0"/>
              <a:t> </a:t>
            </a:r>
            <a:r>
              <a:rPr lang="en-US" dirty="0" err="1" smtClean="0"/>
              <a:t>nghĩa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thể</a:t>
            </a:r>
            <a:r>
              <a:rPr lang="en-US" dirty="0" smtClean="0"/>
              <a:t> </a:t>
            </a:r>
            <a:r>
              <a:rPr lang="en-US" dirty="0" err="1" smtClean="0"/>
              <a:t>chăm</a:t>
            </a:r>
            <a:r>
              <a:rPr lang="en-US" dirty="0" smtClean="0"/>
              <a:t> </a:t>
            </a:r>
            <a:r>
              <a:rPr lang="en-US" dirty="0" err="1" smtClean="0"/>
              <a:t>sóc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hơn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186684" y="4950441"/>
            <a:ext cx="1957316" cy="168151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Bệnh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nhận</a:t>
            </a:r>
            <a:r>
              <a:rPr lang="en-US" dirty="0" smtClean="0"/>
              <a:t> </a:t>
            </a:r>
            <a:r>
              <a:rPr lang="en-US" dirty="0" err="1" smtClean="0"/>
              <a:t>được</a:t>
            </a:r>
            <a:r>
              <a:rPr lang="en-US" dirty="0" smtClean="0"/>
              <a:t> </a:t>
            </a:r>
            <a:r>
              <a:rPr lang="en-US" dirty="0" err="1" smtClean="0"/>
              <a:t>đúng</a:t>
            </a:r>
            <a:r>
              <a:rPr lang="en-US" dirty="0" smtClean="0"/>
              <a:t>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trị</a:t>
            </a:r>
            <a:r>
              <a:rPr lang="en-US" dirty="0" smtClean="0"/>
              <a:t>, </a:t>
            </a:r>
            <a:r>
              <a:rPr lang="en-US" dirty="0" err="1" smtClean="0"/>
              <a:t>tại</a:t>
            </a:r>
            <a:r>
              <a:rPr lang="en-US" dirty="0" smtClean="0"/>
              <a:t> </a:t>
            </a:r>
            <a:r>
              <a:rPr lang="en-US" dirty="0" err="1" smtClean="0"/>
              <a:t>đúng</a:t>
            </a:r>
            <a:r>
              <a:rPr lang="en-US" dirty="0" smtClean="0"/>
              <a:t> </a:t>
            </a:r>
            <a:r>
              <a:rPr lang="en-US" dirty="0" err="1" smtClean="0"/>
              <a:t>nơi</a:t>
            </a:r>
            <a:r>
              <a:rPr lang="en-US" dirty="0" smtClean="0"/>
              <a:t>, </a:t>
            </a:r>
            <a:r>
              <a:rPr lang="en-US" dirty="0" err="1" smtClean="0"/>
              <a:t>đúng</a:t>
            </a:r>
            <a:r>
              <a:rPr lang="en-US" dirty="0" smtClean="0"/>
              <a:t> </a:t>
            </a:r>
            <a:r>
              <a:rPr lang="en-US" dirty="0" err="1" smtClean="0"/>
              <a:t>thời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. </a:t>
            </a:r>
            <a:r>
              <a:rPr lang="en-US" dirty="0" err="1" smtClean="0"/>
              <a:t>Điều</a:t>
            </a:r>
            <a:r>
              <a:rPr lang="en-US" dirty="0" smtClean="0"/>
              <a:t> </a:t>
            </a:r>
            <a:r>
              <a:rPr lang="en-US" dirty="0" err="1" smtClean="0"/>
              <a:t>này</a:t>
            </a:r>
            <a:r>
              <a:rPr lang="en-US" dirty="0" smtClean="0"/>
              <a:t> </a:t>
            </a:r>
            <a:r>
              <a:rPr lang="en-US" dirty="0" err="1" smtClean="0"/>
              <a:t>giúp</a:t>
            </a:r>
            <a:r>
              <a:rPr lang="en-US" dirty="0" smtClean="0"/>
              <a:t> </a:t>
            </a:r>
            <a:r>
              <a:rPr lang="en-US" dirty="0" err="1" smtClean="0"/>
              <a:t>cải</a:t>
            </a:r>
            <a:r>
              <a:rPr lang="en-US" dirty="0" smtClean="0"/>
              <a:t> </a:t>
            </a:r>
            <a:r>
              <a:rPr lang="en-US" dirty="0" err="1" smtClean="0"/>
              <a:t>thiện</a:t>
            </a:r>
            <a:r>
              <a:rPr lang="en-US" dirty="0" smtClean="0"/>
              <a:t> </a:t>
            </a:r>
            <a:r>
              <a:rPr lang="en-US" dirty="0" err="1" smtClean="0"/>
              <a:t>kết</a:t>
            </a:r>
            <a:r>
              <a:rPr lang="en-US" dirty="0" smtClean="0"/>
              <a:t> </a:t>
            </a:r>
            <a:r>
              <a:rPr lang="en-US" dirty="0" err="1" smtClean="0"/>
              <a:t>quả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giảm</a:t>
            </a:r>
            <a:r>
              <a:rPr lang="en-US" dirty="0" smtClean="0"/>
              <a:t> </a:t>
            </a:r>
            <a:r>
              <a:rPr lang="en-US" dirty="0" err="1" smtClean="0"/>
              <a:t>thiểu</a:t>
            </a:r>
            <a:r>
              <a:rPr lang="en-US" dirty="0" smtClean="0"/>
              <a:t> chi </a:t>
            </a:r>
            <a:r>
              <a:rPr lang="en-US" dirty="0" err="1" smtClean="0"/>
              <a:t>phí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0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257799" y="198437"/>
            <a:ext cx="3657601" cy="1325563"/>
          </a:xfrm>
        </p:spPr>
        <p:txBody>
          <a:bodyPr>
            <a:noAutofit/>
          </a:bodyPr>
          <a:lstStyle/>
          <a:p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 err="1" smtClean="0">
                <a:solidFill>
                  <a:srgbClr val="FFFF00"/>
                </a:solidFill>
              </a:rPr>
              <a:t>Việt</a:t>
            </a:r>
            <a:r>
              <a:rPr lang="en-US" sz="2800" b="1" dirty="0" smtClean="0">
                <a:solidFill>
                  <a:srgbClr val="FFFF00"/>
                </a:solidFill>
              </a:rPr>
              <a:t> Nam </a:t>
            </a:r>
            <a:r>
              <a:rPr lang="en-US" sz="2800" b="1" dirty="0" err="1" smtClean="0">
                <a:solidFill>
                  <a:srgbClr val="FFFF00"/>
                </a:solidFill>
              </a:rPr>
              <a:t>cần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chuyên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môn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hóa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chăm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err="1" smtClean="0">
                <a:solidFill>
                  <a:srgbClr val="FFFF00"/>
                </a:solidFill>
              </a:rPr>
              <a:t>sóc</a:t>
            </a:r>
            <a:r>
              <a:rPr lang="en-US" sz="2800" b="1" smtClean="0">
                <a:solidFill>
                  <a:srgbClr val="FFFF00"/>
                </a:solidFill>
              </a:rPr>
              <a:t> nghiện chất </a:t>
            </a:r>
            <a:r>
              <a:rPr lang="en-US" sz="2800" b="1" dirty="0" smtClean="0">
                <a:solidFill>
                  <a:srgbClr val="FFFF00"/>
                </a:solidFill>
              </a:rPr>
              <a:t>&amp; </a:t>
            </a:r>
            <a:r>
              <a:rPr lang="en-US" sz="2800" b="1" dirty="0">
                <a:solidFill>
                  <a:srgbClr val="FFFF00"/>
                </a:solidFill>
              </a:rPr>
              <a:t>HIV </a:t>
            </a:r>
            <a:r>
              <a:rPr lang="en-US" sz="2800" b="1" dirty="0" err="1" smtClean="0">
                <a:solidFill>
                  <a:srgbClr val="FFFF00"/>
                </a:solidFill>
              </a:rPr>
              <a:t>và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đào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tạo</a:t>
            </a:r>
            <a:r>
              <a:rPr lang="en-US" sz="2800" b="1" dirty="0" smtClean="0">
                <a:solidFill>
                  <a:srgbClr val="FFFF00"/>
                </a:solidFill>
              </a:rPr>
              <a:t/>
            </a:r>
            <a:br>
              <a:rPr lang="en-US" sz="2800" b="1" dirty="0" smtClean="0">
                <a:solidFill>
                  <a:srgbClr val="FFFF00"/>
                </a:solidFill>
              </a:rPr>
            </a:br>
            <a:r>
              <a:rPr lang="en-US" sz="2800" b="1" dirty="0" err="1" smtClean="0">
                <a:solidFill>
                  <a:srgbClr val="FFFF00"/>
                </a:solidFill>
              </a:rPr>
              <a:t>nhân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</a:rPr>
              <a:t>lực</a:t>
            </a:r>
            <a:r>
              <a:rPr lang="en-US" sz="2800" b="1" dirty="0" smtClean="0">
                <a:solidFill>
                  <a:srgbClr val="FFFF00"/>
                </a:solidFill>
              </a:rPr>
              <a:t>!!!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5147732" cy="68580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174770" y="1967161"/>
            <a:ext cx="3740630" cy="4509839"/>
          </a:xfrm>
        </p:spPr>
        <p:txBody>
          <a:bodyPr/>
          <a:lstStyle/>
          <a:p>
            <a:r>
              <a:rPr lang="en-US" sz="2600" dirty="0" smtClean="0"/>
              <a:t>PEPFAR </a:t>
            </a:r>
            <a:r>
              <a:rPr lang="en-US" sz="2600" dirty="0" err="1" smtClean="0"/>
              <a:t>tập</a:t>
            </a:r>
            <a:r>
              <a:rPr lang="en-US" sz="2600" dirty="0" smtClean="0"/>
              <a:t> </a:t>
            </a:r>
            <a:r>
              <a:rPr lang="en-US" sz="2600" dirty="0" err="1" smtClean="0"/>
              <a:t>trung</a:t>
            </a:r>
            <a:r>
              <a:rPr lang="en-US" sz="2600" dirty="0" smtClean="0"/>
              <a:t> </a:t>
            </a:r>
            <a:r>
              <a:rPr lang="en-US" sz="2600" dirty="0" err="1" smtClean="0"/>
              <a:t>đào</a:t>
            </a:r>
            <a:r>
              <a:rPr lang="en-US" sz="2600" dirty="0" smtClean="0"/>
              <a:t> </a:t>
            </a:r>
            <a:r>
              <a:rPr lang="en-US" sz="2600" dirty="0" err="1" smtClean="0"/>
              <a:t>tạo</a:t>
            </a:r>
            <a:r>
              <a:rPr lang="en-US" sz="2600" dirty="0" smtClean="0"/>
              <a:t> </a:t>
            </a:r>
            <a:r>
              <a:rPr lang="en-US" sz="2600" dirty="0" err="1" smtClean="0"/>
              <a:t>và</a:t>
            </a:r>
            <a:r>
              <a:rPr lang="en-US" sz="2600" dirty="0" smtClean="0"/>
              <a:t> </a:t>
            </a:r>
            <a:r>
              <a:rPr lang="en-US" sz="2600" dirty="0" err="1" smtClean="0"/>
              <a:t>hỗ</a:t>
            </a:r>
            <a:r>
              <a:rPr lang="en-US" sz="2600" dirty="0" smtClean="0"/>
              <a:t> </a:t>
            </a:r>
            <a:r>
              <a:rPr lang="en-US" sz="2600" dirty="0" err="1" smtClean="0"/>
              <a:t>trợ</a:t>
            </a:r>
            <a:r>
              <a:rPr lang="en-US" sz="2600" dirty="0" smtClean="0"/>
              <a:t> </a:t>
            </a:r>
            <a:r>
              <a:rPr lang="en-US" sz="2600" dirty="0" err="1" smtClean="0"/>
              <a:t>kỹ</a:t>
            </a:r>
            <a:r>
              <a:rPr lang="en-US" sz="2600" dirty="0" smtClean="0"/>
              <a:t> </a:t>
            </a:r>
            <a:r>
              <a:rPr lang="en-US" sz="2600" dirty="0" err="1" smtClean="0"/>
              <a:t>thuật</a:t>
            </a:r>
            <a:r>
              <a:rPr lang="en-US" sz="2600" dirty="0" smtClean="0"/>
              <a:t> ở 6 </a:t>
            </a:r>
            <a:r>
              <a:rPr lang="en-US" sz="2600" dirty="0" err="1" smtClean="0"/>
              <a:t>tỉnh</a:t>
            </a:r>
            <a:r>
              <a:rPr lang="en-US" sz="2600" dirty="0" smtClean="0"/>
              <a:t> </a:t>
            </a:r>
            <a:r>
              <a:rPr lang="en-US" sz="2600" dirty="0" err="1" smtClean="0"/>
              <a:t>có</a:t>
            </a:r>
            <a:r>
              <a:rPr lang="en-US" sz="2600" dirty="0" smtClean="0"/>
              <a:t> </a:t>
            </a:r>
            <a:r>
              <a:rPr lang="en-US" sz="2600" dirty="0" err="1" smtClean="0"/>
              <a:t>tỷ</a:t>
            </a:r>
            <a:r>
              <a:rPr lang="en-US" sz="2600" dirty="0" smtClean="0"/>
              <a:t> </a:t>
            </a:r>
            <a:r>
              <a:rPr lang="en-US" sz="2600" dirty="0" err="1" smtClean="0"/>
              <a:t>lệ</a:t>
            </a:r>
            <a:r>
              <a:rPr lang="en-US" sz="2600" dirty="0" smtClean="0"/>
              <a:t> </a:t>
            </a:r>
            <a:r>
              <a:rPr lang="en-US" sz="2600" dirty="0" err="1" smtClean="0"/>
              <a:t>cao</a:t>
            </a:r>
            <a:r>
              <a:rPr lang="en-US" sz="2600" dirty="0" smtClean="0"/>
              <a:t> </a:t>
            </a:r>
            <a:r>
              <a:rPr lang="en-US" sz="2600" dirty="0" err="1" smtClean="0"/>
              <a:t>cũng</a:t>
            </a:r>
            <a:r>
              <a:rPr lang="en-US" sz="2600" dirty="0" smtClean="0"/>
              <a:t> </a:t>
            </a:r>
            <a:r>
              <a:rPr lang="en-US" sz="2600" dirty="0" err="1" smtClean="0"/>
              <a:t>như</a:t>
            </a:r>
            <a:r>
              <a:rPr lang="en-US" sz="2600" dirty="0" smtClean="0"/>
              <a:t> </a:t>
            </a:r>
            <a:r>
              <a:rPr lang="en-US" sz="2600" dirty="0" err="1" smtClean="0"/>
              <a:t>nhiều</a:t>
            </a:r>
            <a:r>
              <a:rPr lang="en-US" sz="2600" dirty="0" smtClean="0"/>
              <a:t> </a:t>
            </a:r>
            <a:r>
              <a:rPr lang="en-US" sz="2600" dirty="0" err="1" smtClean="0"/>
              <a:t>vùng</a:t>
            </a:r>
            <a:r>
              <a:rPr lang="en-US" sz="2600" dirty="0" smtClean="0"/>
              <a:t> </a:t>
            </a:r>
            <a:r>
              <a:rPr lang="en-US" sz="2600" dirty="0" err="1" smtClean="0"/>
              <a:t>nông</a:t>
            </a:r>
            <a:r>
              <a:rPr lang="en-US" sz="2600" dirty="0" smtClean="0"/>
              <a:t> </a:t>
            </a:r>
            <a:r>
              <a:rPr lang="en-US" sz="2600" dirty="0" err="1" smtClean="0"/>
              <a:t>thôn</a:t>
            </a:r>
            <a:r>
              <a:rPr lang="en-US" sz="2600" dirty="0" smtClean="0"/>
              <a:t> </a:t>
            </a:r>
            <a:r>
              <a:rPr lang="en-US" sz="2600" dirty="0" err="1" smtClean="0"/>
              <a:t>và</a:t>
            </a:r>
            <a:r>
              <a:rPr lang="en-US" sz="2600" dirty="0" smtClean="0"/>
              <a:t> </a:t>
            </a:r>
            <a:r>
              <a:rPr lang="en-US" sz="2600" dirty="0" err="1" smtClean="0"/>
              <a:t>xa</a:t>
            </a:r>
            <a:r>
              <a:rPr lang="en-US" sz="2600" dirty="0" smtClean="0"/>
              <a:t> </a:t>
            </a:r>
            <a:r>
              <a:rPr lang="en-US" sz="2600" dirty="0" err="1" smtClean="0"/>
              <a:t>xôi</a:t>
            </a:r>
            <a:r>
              <a:rPr lang="en-US" sz="2600" dirty="0" smtClean="0"/>
              <a:t> </a:t>
            </a:r>
            <a:r>
              <a:rPr lang="en-US" sz="2600" dirty="0" err="1" smtClean="0"/>
              <a:t>hẻo</a:t>
            </a:r>
            <a:r>
              <a:rPr lang="en-US" sz="2600" dirty="0" smtClean="0"/>
              <a:t> </a:t>
            </a:r>
            <a:r>
              <a:rPr lang="en-US" sz="2600" dirty="0" err="1" smtClean="0"/>
              <a:t>lánh</a:t>
            </a:r>
            <a:r>
              <a:rPr lang="en-US" sz="2600" dirty="0" smtClean="0"/>
              <a:t> </a:t>
            </a:r>
            <a:r>
              <a:rPr lang="en-US" sz="2600" dirty="0" err="1" smtClean="0"/>
              <a:t>khác</a:t>
            </a:r>
            <a:endParaRPr lang="vi-VN" sz="2600" dirty="0"/>
          </a:p>
          <a:p>
            <a:endParaRPr lang="vi-VN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732" y="4753188"/>
            <a:ext cx="3996268" cy="210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86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err="1" smtClean="0">
                <a:solidFill>
                  <a:srgbClr val="FFFF00"/>
                </a:solidFill>
                <a:latin typeface="+mn-lt"/>
              </a:rPr>
              <a:t>Sử</a:t>
            </a:r>
            <a:r>
              <a:rPr lang="en-US" sz="4000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  <a:latin typeface="+mn-lt"/>
              </a:rPr>
              <a:t>dụng</a:t>
            </a:r>
            <a:r>
              <a:rPr lang="en-US" sz="4000" b="1" dirty="0" smtClean="0">
                <a:solidFill>
                  <a:srgbClr val="FFFF00"/>
                </a:solidFill>
                <a:latin typeface="+mn-lt"/>
              </a:rPr>
              <a:t> ma </a:t>
            </a:r>
            <a:r>
              <a:rPr lang="en-US" sz="4000" b="1" dirty="0" err="1" smtClean="0">
                <a:solidFill>
                  <a:srgbClr val="FFFF00"/>
                </a:solidFill>
                <a:latin typeface="+mn-lt"/>
              </a:rPr>
              <a:t>túy</a:t>
            </a:r>
            <a:r>
              <a:rPr lang="en-US" sz="4000" b="1" dirty="0" smtClean="0">
                <a:solidFill>
                  <a:srgbClr val="FFFF00"/>
                </a:solidFill>
                <a:latin typeface="+mn-lt"/>
              </a:rPr>
              <a:t> ở 6 </a:t>
            </a:r>
            <a:r>
              <a:rPr lang="en-US" sz="4000" b="1" dirty="0" err="1" smtClean="0">
                <a:solidFill>
                  <a:srgbClr val="FFFF00"/>
                </a:solidFill>
                <a:latin typeface="+mn-lt"/>
              </a:rPr>
              <a:t>tỉnh</a:t>
            </a:r>
            <a:r>
              <a:rPr lang="en-US" sz="4000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  <a:latin typeface="+mn-lt"/>
              </a:rPr>
              <a:t>chính</a:t>
            </a:r>
            <a:r>
              <a:rPr lang="en-US" sz="4000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  <a:latin typeface="+mn-lt"/>
              </a:rPr>
              <a:t>yếu</a:t>
            </a:r>
            <a:r>
              <a:rPr lang="en-US" sz="4000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  <a:latin typeface="+mn-lt"/>
              </a:rPr>
              <a:t>và</a:t>
            </a:r>
            <a:r>
              <a:rPr lang="en-US" sz="4000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  <a:latin typeface="+mn-lt"/>
              </a:rPr>
              <a:t>trên</a:t>
            </a:r>
            <a:r>
              <a:rPr lang="en-US" sz="4000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  <a:latin typeface="+mn-lt"/>
              </a:rPr>
              <a:t>toàn</a:t>
            </a:r>
            <a:r>
              <a:rPr lang="en-US" sz="4000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4000" b="1" dirty="0" err="1" smtClean="0">
                <a:solidFill>
                  <a:srgbClr val="FFFF00"/>
                </a:solidFill>
                <a:latin typeface="+mn-lt"/>
              </a:rPr>
              <a:t>quốc</a:t>
            </a:r>
            <a:endParaRPr lang="en-US" sz="4000" b="1" dirty="0">
              <a:solidFill>
                <a:srgbClr val="FFFF00"/>
              </a:solidFill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14800" y="6096000"/>
            <a:ext cx="487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Adapted from VAAC Report on MMT program until Mar 2016, VAAC</a:t>
            </a:r>
            <a:endParaRPr lang="en-US" sz="12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381000" y="1600200"/>
          <a:ext cx="8610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4415708"/>
            <a:ext cx="36576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85</a:t>
            </a:r>
            <a:r>
              <a:rPr lang="en-US" smtClean="0"/>
              <a:t>% việc sử dụng chất nằm </a:t>
            </a:r>
            <a:r>
              <a:rPr lang="en-US" b="1" u="sng" dirty="0" smtClean="0"/>
              <a:t>NGOÀI</a:t>
            </a:r>
            <a:r>
              <a:rPr lang="en-US" dirty="0" smtClean="0"/>
              <a:t> </a:t>
            </a:r>
            <a:r>
              <a:rPr lang="en-US" dirty="0" err="1" smtClean="0"/>
              <a:t>khu</a:t>
            </a:r>
            <a:r>
              <a:rPr lang="en-US" dirty="0" smtClean="0"/>
              <a:t> </a:t>
            </a:r>
            <a:r>
              <a:rPr lang="en-US" dirty="0" err="1" smtClean="0"/>
              <a:t>vực</a:t>
            </a:r>
            <a:r>
              <a:rPr lang="en-US" dirty="0" smtClean="0"/>
              <a:t> </a:t>
            </a:r>
            <a:r>
              <a:rPr lang="en-US" dirty="0" err="1" smtClean="0"/>
              <a:t>tập</a:t>
            </a:r>
            <a:r>
              <a:rPr lang="en-US" dirty="0" smtClean="0"/>
              <a:t> </a:t>
            </a:r>
            <a:r>
              <a:rPr lang="en-US" dirty="0" err="1" smtClean="0"/>
              <a:t>trung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PEPFAR!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3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Autofit/>
          </a:bodyPr>
          <a:lstStyle/>
          <a:p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Nhu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cầu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tại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Việt</a:t>
            </a:r>
            <a:r>
              <a:rPr lang="en-US" b="1" dirty="0" smtClean="0">
                <a:solidFill>
                  <a:srgbClr val="FFFF00"/>
                </a:solidFill>
                <a:latin typeface="+mn-lt"/>
                <a:cs typeface="Microsoft Sans Serif" pitchFamily="34" charset="0"/>
              </a:rPr>
              <a:t> Nam</a:t>
            </a:r>
            <a:endParaRPr lang="en-US" b="1" dirty="0">
              <a:solidFill>
                <a:srgbClr val="FFFF00"/>
              </a:solidFill>
              <a:latin typeface="+mn-lt"/>
              <a:cs typeface="Microsoft Sans Serif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533400" y="538797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icrosoft Sans Serif" pitchFamily="34" charset="0"/>
              <a:ea typeface="+mj-ea"/>
              <a:cs typeface="Microsoft Sans Serif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066800"/>
            <a:ext cx="822960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 smtClean="0"/>
              <a:t>Việt</a:t>
            </a:r>
            <a:r>
              <a:rPr lang="en-US" sz="2800" dirty="0" smtClean="0"/>
              <a:t> Nam </a:t>
            </a:r>
            <a:r>
              <a:rPr lang="en-US" sz="2800" dirty="0" err="1" smtClean="0"/>
              <a:t>là</a:t>
            </a:r>
            <a:r>
              <a:rPr lang="en-US" sz="2800" dirty="0" smtClean="0"/>
              <a:t> </a:t>
            </a:r>
            <a:r>
              <a:rPr lang="en-US" sz="2800" dirty="0" err="1" smtClean="0"/>
              <a:t>một</a:t>
            </a:r>
            <a:r>
              <a:rPr lang="en-US" sz="2800" dirty="0" smtClean="0"/>
              <a:t> </a:t>
            </a:r>
            <a:r>
              <a:rPr lang="en-US" sz="2800" dirty="0" err="1" smtClean="0"/>
              <a:t>trong</a:t>
            </a:r>
            <a:r>
              <a:rPr lang="en-US" sz="2800" dirty="0" smtClean="0"/>
              <a:t> </a:t>
            </a:r>
            <a:r>
              <a:rPr lang="en-US" sz="2800" dirty="0" err="1" smtClean="0"/>
              <a:t>những</a:t>
            </a:r>
            <a:r>
              <a:rPr lang="en-US" sz="2800" dirty="0" smtClean="0"/>
              <a:t> </a:t>
            </a:r>
            <a:r>
              <a:rPr lang="en-US" sz="2800" dirty="0" err="1" smtClean="0"/>
              <a:t>quốc</a:t>
            </a:r>
            <a:r>
              <a:rPr lang="en-US" sz="2800" dirty="0" smtClean="0"/>
              <a:t> </a:t>
            </a:r>
            <a:r>
              <a:rPr lang="en-US" sz="2800" dirty="0" err="1" smtClean="0"/>
              <a:t>gia</a:t>
            </a:r>
            <a:r>
              <a:rPr lang="en-US" sz="2800" dirty="0" smtClean="0"/>
              <a:t> </a:t>
            </a:r>
            <a:r>
              <a:rPr lang="en-US" sz="2800" dirty="0" err="1" smtClean="0"/>
              <a:t>có</a:t>
            </a:r>
            <a:r>
              <a:rPr lang="en-US" sz="2800" dirty="0" smtClean="0"/>
              <a:t> </a:t>
            </a:r>
            <a:r>
              <a:rPr lang="en-US" sz="2800" dirty="0" err="1" smtClean="0"/>
              <a:t>tỷ</a:t>
            </a:r>
            <a:r>
              <a:rPr lang="en-US" sz="2800" dirty="0" smtClean="0"/>
              <a:t> </a:t>
            </a:r>
            <a:r>
              <a:rPr lang="en-US" sz="2800" dirty="0" err="1" smtClean="0"/>
              <a:t>lệ</a:t>
            </a:r>
            <a:r>
              <a:rPr lang="en-US" sz="2800" dirty="0" smtClean="0"/>
              <a:t> </a:t>
            </a:r>
            <a:r>
              <a:rPr lang="en-US" sz="2800" dirty="0" err="1" smtClean="0"/>
              <a:t>tăng</a:t>
            </a:r>
            <a:r>
              <a:rPr lang="en-US" sz="2800" dirty="0" smtClean="0"/>
              <a:t> </a:t>
            </a:r>
            <a:r>
              <a:rPr lang="en-US" sz="2800" dirty="0" err="1" smtClean="0"/>
              <a:t>nhiễm</a:t>
            </a:r>
            <a:r>
              <a:rPr lang="en-US" sz="2800" dirty="0" smtClean="0"/>
              <a:t> HIV </a:t>
            </a:r>
            <a:r>
              <a:rPr lang="en-US" sz="2800" dirty="0" err="1" smtClean="0"/>
              <a:t>nhanh</a:t>
            </a:r>
            <a:r>
              <a:rPr lang="en-US" sz="2800" dirty="0" smtClean="0"/>
              <a:t> </a:t>
            </a:r>
            <a:r>
              <a:rPr lang="en-US" sz="2800" dirty="0" err="1" smtClean="0"/>
              <a:t>nhất</a:t>
            </a:r>
            <a:r>
              <a:rPr lang="en-US" sz="2800" dirty="0" smtClean="0"/>
              <a:t> </a:t>
            </a:r>
            <a:r>
              <a:rPr lang="en-US" sz="2800" dirty="0" err="1" smtClean="0"/>
              <a:t>tại</a:t>
            </a:r>
            <a:r>
              <a:rPr lang="en-US" sz="2800" dirty="0" smtClean="0"/>
              <a:t> </a:t>
            </a:r>
            <a:r>
              <a:rPr lang="en-US" sz="2800" dirty="0" err="1"/>
              <a:t>c</a:t>
            </a:r>
            <a:r>
              <a:rPr lang="en-US" sz="2800" dirty="0" err="1" smtClean="0"/>
              <a:t>hâu</a:t>
            </a:r>
            <a:r>
              <a:rPr lang="en-US" sz="2800" dirty="0" smtClean="0"/>
              <a:t> Á.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 smtClean="0"/>
              <a:t>Nhu</a:t>
            </a:r>
            <a:r>
              <a:rPr lang="en-US" sz="2800" dirty="0" smtClean="0"/>
              <a:t> </a:t>
            </a:r>
            <a:r>
              <a:rPr lang="en-US" sz="2800" dirty="0" err="1" smtClean="0"/>
              <a:t>cầu</a:t>
            </a:r>
            <a:r>
              <a:rPr lang="en-US" sz="2800" dirty="0" smtClean="0"/>
              <a:t> </a:t>
            </a:r>
            <a:r>
              <a:rPr lang="en-US" sz="2800" dirty="0" err="1" smtClean="0"/>
              <a:t>phát</a:t>
            </a:r>
            <a:r>
              <a:rPr lang="en-US" sz="2800" dirty="0" smtClean="0"/>
              <a:t> </a:t>
            </a:r>
            <a:r>
              <a:rPr lang="en-US" sz="2800" dirty="0" err="1" smtClean="0"/>
              <a:t>triển</a:t>
            </a:r>
            <a:r>
              <a:rPr lang="en-US" sz="2800" dirty="0" smtClean="0"/>
              <a:t> </a:t>
            </a:r>
            <a:r>
              <a:rPr lang="en-US" sz="2800" dirty="0" err="1" smtClean="0"/>
              <a:t>nguồn</a:t>
            </a:r>
            <a:r>
              <a:rPr lang="en-US" sz="2800" dirty="0" smtClean="0"/>
              <a:t> </a:t>
            </a:r>
            <a:r>
              <a:rPr lang="en-US" sz="2800" dirty="0" err="1" smtClean="0"/>
              <a:t>nhân</a:t>
            </a:r>
            <a:r>
              <a:rPr lang="en-US" sz="2800" dirty="0" smtClean="0"/>
              <a:t> </a:t>
            </a:r>
            <a:r>
              <a:rPr lang="en-US" sz="2800" dirty="0" err="1" smtClean="0"/>
              <a:t>lực</a:t>
            </a:r>
            <a:r>
              <a:rPr lang="en-US" sz="2800" dirty="0" smtClean="0"/>
              <a:t>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đào</a:t>
            </a:r>
            <a:r>
              <a:rPr lang="en-US" sz="2800" dirty="0" smtClean="0"/>
              <a:t> </a:t>
            </a:r>
            <a:r>
              <a:rPr lang="en-US" sz="2800" dirty="0" err="1" smtClean="0"/>
              <a:t>tạo</a:t>
            </a:r>
            <a:r>
              <a:rPr lang="en-US" sz="2800" dirty="0" smtClean="0"/>
              <a:t> </a:t>
            </a:r>
            <a:r>
              <a:rPr lang="en-US" sz="2800" dirty="0" err="1" smtClean="0"/>
              <a:t>sinh</a:t>
            </a:r>
            <a:r>
              <a:rPr lang="en-US" sz="2800" dirty="0" smtClean="0"/>
              <a:t> </a:t>
            </a:r>
            <a:r>
              <a:rPr lang="en-US" sz="2800" dirty="0" err="1" smtClean="0"/>
              <a:t>viên</a:t>
            </a:r>
            <a:r>
              <a:rPr lang="en-US" sz="2800" dirty="0" smtClean="0"/>
              <a:t>, </a:t>
            </a:r>
            <a:r>
              <a:rPr lang="en-US" sz="2800" dirty="0" err="1" smtClean="0"/>
              <a:t>giảng</a:t>
            </a:r>
            <a:r>
              <a:rPr lang="en-US" sz="2800" dirty="0" smtClean="0"/>
              <a:t> </a:t>
            </a:r>
            <a:r>
              <a:rPr lang="en-US" sz="2800" dirty="0" err="1" smtClean="0"/>
              <a:t>viên</a:t>
            </a:r>
            <a:r>
              <a:rPr lang="en-US" sz="2800" dirty="0"/>
              <a:t>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chuyên</a:t>
            </a:r>
            <a:r>
              <a:rPr lang="en-US" sz="2800" dirty="0" smtClean="0"/>
              <a:t> </a:t>
            </a:r>
            <a:r>
              <a:rPr lang="en-US" sz="2800" dirty="0" err="1" smtClean="0"/>
              <a:t>gia</a:t>
            </a:r>
            <a:r>
              <a:rPr lang="en-US" sz="2800" dirty="0" smtClean="0"/>
              <a:t> </a:t>
            </a:r>
            <a:r>
              <a:rPr lang="en-US" sz="2800" dirty="0" err="1" smtClean="0"/>
              <a:t>về</a:t>
            </a:r>
            <a:r>
              <a:rPr lang="en-US" sz="2800" dirty="0" smtClean="0"/>
              <a:t> HIV</a:t>
            </a:r>
            <a:r>
              <a:rPr lang="en-US" sz="2800" smtClean="0"/>
              <a:t>, nghiện chất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sức</a:t>
            </a:r>
            <a:r>
              <a:rPr lang="en-US" sz="2800" dirty="0" smtClean="0"/>
              <a:t> </a:t>
            </a:r>
            <a:r>
              <a:rPr lang="en-US" sz="2800" dirty="0" err="1" smtClean="0"/>
              <a:t>khỏe</a:t>
            </a:r>
            <a:r>
              <a:rPr lang="en-US" sz="2800" dirty="0" smtClean="0"/>
              <a:t> </a:t>
            </a:r>
            <a:r>
              <a:rPr lang="en-US" sz="2800" dirty="0" err="1" smtClean="0"/>
              <a:t>tinh</a:t>
            </a:r>
            <a:r>
              <a:rPr lang="en-US" sz="2800" dirty="0" smtClean="0"/>
              <a:t> </a:t>
            </a:r>
            <a:r>
              <a:rPr lang="en-US" sz="2800" dirty="0" err="1" smtClean="0"/>
              <a:t>thần</a:t>
            </a:r>
            <a:r>
              <a:rPr lang="en-US" sz="2800" dirty="0" smtClean="0"/>
              <a:t> </a:t>
            </a:r>
            <a:r>
              <a:rPr lang="en-US" sz="2800" dirty="0" err="1" smtClean="0"/>
              <a:t>tại</a:t>
            </a:r>
            <a:r>
              <a:rPr lang="en-US" sz="2800" dirty="0" smtClean="0"/>
              <a:t> </a:t>
            </a:r>
            <a:r>
              <a:rPr lang="en-US" sz="2800" dirty="0" err="1" smtClean="0"/>
              <a:t>Việt</a:t>
            </a:r>
            <a:r>
              <a:rPr lang="en-US" sz="2800" dirty="0" smtClean="0"/>
              <a:t> Nam </a:t>
            </a:r>
            <a:r>
              <a:rPr lang="en-US" sz="2800" dirty="0" err="1" smtClean="0"/>
              <a:t>hiện</a:t>
            </a:r>
            <a:r>
              <a:rPr lang="en-US" sz="2800" dirty="0" smtClean="0"/>
              <a:t> </a:t>
            </a:r>
            <a:r>
              <a:rPr lang="en-US" sz="2800" dirty="0" err="1" smtClean="0"/>
              <a:t>rất</a:t>
            </a:r>
            <a:r>
              <a:rPr lang="en-US" sz="2800" dirty="0" smtClean="0"/>
              <a:t> </a:t>
            </a:r>
            <a:r>
              <a:rPr lang="en-US" sz="2800" dirty="0" err="1" smtClean="0"/>
              <a:t>lớn</a:t>
            </a: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 smtClean="0"/>
              <a:t>Việt</a:t>
            </a:r>
            <a:r>
              <a:rPr lang="en-US" sz="2800" dirty="0" smtClean="0"/>
              <a:t> Nam </a:t>
            </a:r>
            <a:r>
              <a:rPr lang="en-US" sz="2800" dirty="0" err="1" smtClean="0"/>
              <a:t>có</a:t>
            </a:r>
            <a:r>
              <a:rPr lang="en-US" sz="2800" dirty="0" smtClean="0"/>
              <a:t> 64 </a:t>
            </a:r>
            <a:r>
              <a:rPr lang="en-US" sz="2800" dirty="0" err="1" smtClean="0"/>
              <a:t>tỉnh</a:t>
            </a:r>
            <a:r>
              <a:rPr lang="en-US" sz="2800" dirty="0" smtClean="0"/>
              <a:t> </a:t>
            </a:r>
            <a:r>
              <a:rPr lang="en-US" sz="2800" dirty="0" err="1" smtClean="0"/>
              <a:t>thành</a:t>
            </a:r>
            <a:r>
              <a:rPr lang="en-US" sz="2800" dirty="0" smtClean="0"/>
              <a:t>, </a:t>
            </a:r>
            <a:r>
              <a:rPr lang="en-US" sz="2800" err="1" smtClean="0"/>
              <a:t>chỉ</a:t>
            </a:r>
            <a:r>
              <a:rPr lang="en-US" sz="2800" smtClean="0"/>
              <a:t> 29% </a:t>
            </a:r>
            <a:r>
              <a:rPr lang="en-US" sz="2800" dirty="0" err="1" smtClean="0"/>
              <a:t>dân</a:t>
            </a:r>
            <a:r>
              <a:rPr lang="en-US" sz="2800" dirty="0" smtClean="0"/>
              <a:t> </a:t>
            </a:r>
            <a:r>
              <a:rPr lang="en-US" sz="2800" dirty="0" err="1" smtClean="0"/>
              <a:t>số</a:t>
            </a:r>
            <a:r>
              <a:rPr lang="en-US" sz="2800" dirty="0" smtClean="0"/>
              <a:t> </a:t>
            </a:r>
            <a:r>
              <a:rPr lang="en-US" sz="2800" dirty="0" err="1" smtClean="0"/>
              <a:t>sống</a:t>
            </a:r>
            <a:r>
              <a:rPr lang="en-US" sz="2800" dirty="0" smtClean="0"/>
              <a:t> </a:t>
            </a:r>
            <a:r>
              <a:rPr lang="en-US" sz="2800" dirty="0" err="1" smtClean="0"/>
              <a:t>tại</a:t>
            </a:r>
            <a:r>
              <a:rPr lang="en-US" sz="2800" dirty="0" smtClean="0"/>
              <a:t> </a:t>
            </a:r>
            <a:r>
              <a:rPr lang="en-US" sz="2800" dirty="0" err="1" smtClean="0"/>
              <a:t>vùng</a:t>
            </a:r>
            <a:r>
              <a:rPr lang="en-US" sz="2800" dirty="0" smtClean="0"/>
              <a:t> </a:t>
            </a:r>
            <a:r>
              <a:rPr lang="en-US" sz="2800" dirty="0" err="1" smtClean="0"/>
              <a:t>đô</a:t>
            </a:r>
            <a:r>
              <a:rPr lang="en-US" sz="2800" dirty="0" smtClean="0"/>
              <a:t> </a:t>
            </a:r>
            <a:r>
              <a:rPr lang="en-US" sz="2800" dirty="0" err="1" smtClean="0"/>
              <a:t>thị</a:t>
            </a: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 smtClean="0"/>
              <a:t>Tỷ</a:t>
            </a:r>
            <a:r>
              <a:rPr lang="en-US" sz="2800" dirty="0" smtClean="0"/>
              <a:t> </a:t>
            </a:r>
            <a:r>
              <a:rPr lang="en-US" sz="2800" dirty="0" err="1" smtClean="0"/>
              <a:t>lệ</a:t>
            </a:r>
            <a:r>
              <a:rPr lang="en-US" sz="2800" dirty="0" smtClean="0"/>
              <a:t> </a:t>
            </a:r>
            <a:r>
              <a:rPr lang="en-US" sz="2800" dirty="0" err="1" smtClean="0"/>
              <a:t>vùng</a:t>
            </a:r>
            <a:r>
              <a:rPr lang="en-US" sz="2800" dirty="0" smtClean="0"/>
              <a:t> </a:t>
            </a:r>
            <a:r>
              <a:rPr lang="en-US" sz="2800" dirty="0" err="1" smtClean="0"/>
              <a:t>nông</a:t>
            </a:r>
            <a:r>
              <a:rPr lang="en-US" sz="2800" dirty="0" smtClean="0"/>
              <a:t> </a:t>
            </a:r>
            <a:r>
              <a:rPr lang="en-US" sz="2800" dirty="0" err="1" smtClean="0"/>
              <a:t>thôn</a:t>
            </a:r>
            <a:r>
              <a:rPr lang="en-US" sz="2800" dirty="0" smtClean="0"/>
              <a:t>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xa</a:t>
            </a:r>
            <a:r>
              <a:rPr lang="en-US" sz="2800" dirty="0" smtClean="0"/>
              <a:t> </a:t>
            </a:r>
            <a:r>
              <a:rPr lang="en-US" sz="2800" dirty="0" err="1" smtClean="0"/>
              <a:t>xôi</a:t>
            </a:r>
            <a:r>
              <a:rPr lang="en-US" sz="2800" dirty="0" smtClean="0"/>
              <a:t> </a:t>
            </a:r>
            <a:r>
              <a:rPr lang="en-US" sz="2800" dirty="0" err="1" smtClean="0"/>
              <a:t>hẻo</a:t>
            </a:r>
            <a:r>
              <a:rPr lang="en-US" sz="2800" dirty="0" smtClean="0"/>
              <a:t> </a:t>
            </a:r>
            <a:r>
              <a:rPr lang="en-US" sz="2800" dirty="0" err="1" smtClean="0"/>
              <a:t>lánh</a:t>
            </a:r>
            <a:r>
              <a:rPr lang="en-US" sz="2800" dirty="0" smtClean="0"/>
              <a:t> </a:t>
            </a:r>
            <a:r>
              <a:rPr lang="en-US" sz="2800" dirty="0" err="1" smtClean="0"/>
              <a:t>khó</a:t>
            </a:r>
            <a:r>
              <a:rPr lang="en-US" sz="2800" dirty="0" smtClean="0"/>
              <a:t> </a:t>
            </a:r>
            <a:r>
              <a:rPr lang="en-US" sz="2800" dirty="0" err="1" smtClean="0"/>
              <a:t>tiếp</a:t>
            </a:r>
            <a:r>
              <a:rPr lang="en-US" sz="2800" dirty="0" smtClean="0"/>
              <a:t> </a:t>
            </a:r>
            <a:r>
              <a:rPr lang="en-US" sz="2800" dirty="0" err="1" smtClean="0"/>
              <a:t>cận</a:t>
            </a:r>
            <a:r>
              <a:rPr lang="en-US" sz="2800" dirty="0" smtClean="0"/>
              <a:t> </a:t>
            </a:r>
            <a:r>
              <a:rPr lang="en-US" sz="2800" dirty="0" err="1" smtClean="0"/>
              <a:t>dịch</a:t>
            </a:r>
            <a:r>
              <a:rPr lang="en-US" sz="2800" dirty="0" smtClean="0"/>
              <a:t> </a:t>
            </a:r>
            <a:r>
              <a:rPr lang="en-US" sz="2800" dirty="0" err="1" smtClean="0"/>
              <a:t>vụ</a:t>
            </a:r>
            <a:r>
              <a:rPr lang="en-US" sz="2800" dirty="0" smtClean="0"/>
              <a:t> y </a:t>
            </a:r>
            <a:r>
              <a:rPr lang="en-US" sz="2800" dirty="0" err="1" smtClean="0"/>
              <a:t>tế</a:t>
            </a:r>
            <a:r>
              <a:rPr lang="en-US" sz="2800" dirty="0" smtClean="0"/>
              <a:t> </a:t>
            </a:r>
            <a:r>
              <a:rPr lang="en-US" sz="2800" dirty="0" err="1" smtClean="0"/>
              <a:t>cao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08557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4715</TotalTime>
  <Words>940</Words>
  <Application>Microsoft Office PowerPoint</Application>
  <PresentationFormat>On-screen Show (4:3)</PresentationFormat>
  <Paragraphs>108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Microsoft Sans Serif</vt:lpstr>
      <vt:lpstr>Times New Roman</vt:lpstr>
      <vt:lpstr>Office Theme</vt:lpstr>
      <vt:lpstr>Ứng dụng công nghệ trong  Đào tạo lâm sàng tại phòng khám Mô hình ECHO và tương tự ECHO ở Việt Nam </vt:lpstr>
      <vt:lpstr>Tổng quan</vt:lpstr>
      <vt:lpstr>ECHO là gì?</vt:lpstr>
      <vt:lpstr>Cách thức hoạt động?</vt:lpstr>
      <vt:lpstr>PowerPoint Presentation</vt:lpstr>
      <vt:lpstr>PowerPoint Presentation</vt:lpstr>
      <vt:lpstr> Việt Nam cần chuyên môn hóa chăm sóc nghiện chất &amp; HIV và đào tạo nhân lực!!! </vt:lpstr>
      <vt:lpstr>Sử dụng ma túy ở 6 tỉnh chính yếu và trên toàn quốc</vt:lpstr>
      <vt:lpstr>Nhu cầu tại Việt Nam</vt:lpstr>
      <vt:lpstr>Vai trò của VHATTC trong phát triển nguồn nhân lực</vt:lpstr>
      <vt:lpstr>Nỗ lực phát triển nhân lực của VHATTC: Nội dung tập huấn và hỗ trợ kỹ thuật  để giải quyết những khoảng trống lâm sàng</vt:lpstr>
      <vt:lpstr>ECHO – Hoạt động!</vt:lpstr>
      <vt:lpstr>Kế hoạch tại Việt Nam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hpadwa</dc:creator>
  <cp:lastModifiedBy>DCOM</cp:lastModifiedBy>
  <cp:revision>447</cp:revision>
  <cp:lastPrinted>2017-07-05T21:36:35Z</cp:lastPrinted>
  <dcterms:created xsi:type="dcterms:W3CDTF">2016-07-20T21:36:26Z</dcterms:created>
  <dcterms:modified xsi:type="dcterms:W3CDTF">2017-08-01T07:03:30Z</dcterms:modified>
</cp:coreProperties>
</file>