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96" r:id="rId2"/>
    <p:sldId id="618" r:id="rId3"/>
    <p:sldId id="660" r:id="rId4"/>
    <p:sldId id="696" r:id="rId5"/>
    <p:sldId id="697" r:id="rId6"/>
    <p:sldId id="686" r:id="rId7"/>
    <p:sldId id="695" r:id="rId8"/>
    <p:sldId id="698" r:id="rId9"/>
    <p:sldId id="702" r:id="rId10"/>
    <p:sldId id="699" r:id="rId11"/>
    <p:sldId id="701" r:id="rId12"/>
    <p:sldId id="685" r:id="rId13"/>
    <p:sldId id="703" r:id="rId14"/>
    <p:sldId id="655" r:id="rId15"/>
    <p:sldId id="656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Gayle  Findley" initials="GF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123\Desktop\File-ca-p-nha-t-BN-to-ng-ho-p-2016-2-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23\Desktop\File-ca-p-nha-t-BN-to-ng-ho-p-2016-2-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econdPieSize val="75"/>
        <c:serLines/>
      </c:ofPie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Sheet2!$G$21:$G$27</c:f>
              <c:strCache>
                <c:ptCount val="7"/>
                <c:pt idx="0">
                  <c:v>Nationwide</c:v>
                </c:pt>
                <c:pt idx="1">
                  <c:v>Ho Chi Minh</c:v>
                </c:pt>
                <c:pt idx="2">
                  <c:v>Hanoi</c:v>
                </c:pt>
                <c:pt idx="3">
                  <c:v>Dien Bien</c:v>
                </c:pt>
                <c:pt idx="4">
                  <c:v>Thanh Hoa</c:v>
                </c:pt>
                <c:pt idx="5">
                  <c:v>Nghe An</c:v>
                </c:pt>
                <c:pt idx="6">
                  <c:v>Son La</c:v>
                </c:pt>
              </c:strCache>
            </c:strRef>
          </c:cat>
          <c:val>
            <c:numRef>
              <c:f>Sheet2!$H$21:$H$27</c:f>
              <c:numCache>
                <c:formatCode>General</c:formatCode>
                <c:ptCount val="7"/>
                <c:pt idx="0">
                  <c:v>81048</c:v>
                </c:pt>
                <c:pt idx="1">
                  <c:v>3473</c:v>
                </c:pt>
                <c:pt idx="2">
                  <c:v>3837</c:v>
                </c:pt>
                <c:pt idx="3">
                  <c:v>2621</c:v>
                </c:pt>
                <c:pt idx="4">
                  <c:v>2593</c:v>
                </c:pt>
                <c:pt idx="5">
                  <c:v>806</c:v>
                </c:pt>
                <c:pt idx="6">
                  <c:v>1148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19-4368-B136-683F2A9F3C2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83F437-A6F5-443E-9C31-D2D6A4DFBAE0}" type="doc">
      <dgm:prSet loTypeId="urn:microsoft.com/office/officeart/2005/8/layout/hList7#1" loCatId="list" qsTypeId="urn:microsoft.com/office/officeart/2005/8/quickstyle/simple1" qsCatId="simple" csTypeId="urn:microsoft.com/office/officeart/2005/8/colors/colorful1" csCatId="colorful" phldr="1"/>
      <dgm:spPr/>
    </dgm:pt>
    <dgm:pt modelId="{A8E3ECF8-6C4B-421A-A8A5-2B34EC1D2F61}">
      <dgm:prSet phldrT="[Text]"/>
      <dgm:spPr/>
      <dgm:t>
        <a:bodyPr/>
        <a:lstStyle/>
        <a:p>
          <a:r>
            <a:rPr lang="en-US" dirty="0"/>
            <a:t>Training and Education</a:t>
          </a:r>
        </a:p>
      </dgm:t>
    </dgm:pt>
    <dgm:pt modelId="{F96EEB86-6B01-45B1-8F0E-BFD544CECC94}" type="parTrans" cxnId="{F79C6451-C8A7-451B-929D-DD4FBE0B6444}">
      <dgm:prSet/>
      <dgm:spPr/>
      <dgm:t>
        <a:bodyPr/>
        <a:lstStyle/>
        <a:p>
          <a:endParaRPr lang="en-US"/>
        </a:p>
      </dgm:t>
    </dgm:pt>
    <dgm:pt modelId="{43898FF3-D22B-49DD-B341-D424B719834E}" type="sibTrans" cxnId="{F79C6451-C8A7-451B-929D-DD4FBE0B6444}">
      <dgm:prSet/>
      <dgm:spPr/>
      <dgm:t>
        <a:bodyPr/>
        <a:lstStyle/>
        <a:p>
          <a:endParaRPr lang="en-US"/>
        </a:p>
      </dgm:t>
    </dgm:pt>
    <dgm:pt modelId="{92CB67B0-D477-4B5C-ABEB-9589CDD5905C}">
      <dgm:prSet phldrT="[Text]"/>
      <dgm:spPr/>
      <dgm:t>
        <a:bodyPr/>
        <a:lstStyle/>
        <a:p>
          <a:r>
            <a:rPr lang="en-US" dirty="0"/>
            <a:t>Technical Assistance</a:t>
          </a:r>
        </a:p>
      </dgm:t>
    </dgm:pt>
    <dgm:pt modelId="{3708C9BE-F462-4CDB-A7E7-4B11BA459881}" type="parTrans" cxnId="{05C08DDB-5028-40BF-A9A2-5F7826AF2BC9}">
      <dgm:prSet/>
      <dgm:spPr/>
      <dgm:t>
        <a:bodyPr/>
        <a:lstStyle/>
        <a:p>
          <a:endParaRPr lang="en-US"/>
        </a:p>
      </dgm:t>
    </dgm:pt>
    <dgm:pt modelId="{5415B4BF-23EA-4BCD-9087-7FF32DC221A9}" type="sibTrans" cxnId="{05C08DDB-5028-40BF-A9A2-5F7826AF2BC9}">
      <dgm:prSet/>
      <dgm:spPr/>
      <dgm:t>
        <a:bodyPr/>
        <a:lstStyle/>
        <a:p>
          <a:endParaRPr lang="en-US"/>
        </a:p>
      </dgm:t>
    </dgm:pt>
    <dgm:pt modelId="{9C0854EA-EAF2-4DB1-B97E-6BC727BD7842}">
      <dgm:prSet phldrT="[Text]"/>
      <dgm:spPr/>
      <dgm:t>
        <a:bodyPr/>
        <a:lstStyle/>
        <a:p>
          <a:r>
            <a:rPr lang="en-US" dirty="0"/>
            <a:t>Professionalization of Addiction Workforce</a:t>
          </a:r>
        </a:p>
      </dgm:t>
    </dgm:pt>
    <dgm:pt modelId="{F0095564-1E0F-47F2-9482-C765FF0FE9FB}" type="parTrans" cxnId="{F2608345-E3CD-4427-90BB-469368E3E8FF}">
      <dgm:prSet/>
      <dgm:spPr/>
      <dgm:t>
        <a:bodyPr/>
        <a:lstStyle/>
        <a:p>
          <a:endParaRPr lang="en-US"/>
        </a:p>
      </dgm:t>
    </dgm:pt>
    <dgm:pt modelId="{EF8B1F2C-1B82-4BAF-9C1C-48681889C63D}" type="sibTrans" cxnId="{F2608345-E3CD-4427-90BB-469368E3E8FF}">
      <dgm:prSet/>
      <dgm:spPr/>
      <dgm:t>
        <a:bodyPr/>
        <a:lstStyle/>
        <a:p>
          <a:endParaRPr lang="en-US"/>
        </a:p>
      </dgm:t>
    </dgm:pt>
    <dgm:pt modelId="{B0BB35F6-EF58-4A65-8BBB-5E284CB5AB7B}" type="pres">
      <dgm:prSet presAssocID="{F883F437-A6F5-443E-9C31-D2D6A4DFBAE0}" presName="Name0" presStyleCnt="0">
        <dgm:presLayoutVars>
          <dgm:dir/>
          <dgm:resizeHandles val="exact"/>
        </dgm:presLayoutVars>
      </dgm:prSet>
      <dgm:spPr/>
    </dgm:pt>
    <dgm:pt modelId="{1DED9B8C-6A64-4517-825C-F4AC528D2D30}" type="pres">
      <dgm:prSet presAssocID="{F883F437-A6F5-443E-9C31-D2D6A4DFBAE0}" presName="fgShape" presStyleLbl="fgShp" presStyleIdx="0" presStyleCnt="1"/>
      <dgm:spPr/>
    </dgm:pt>
    <dgm:pt modelId="{BBAEC60A-C682-48B3-BEA9-B86673587713}" type="pres">
      <dgm:prSet presAssocID="{F883F437-A6F5-443E-9C31-D2D6A4DFBAE0}" presName="linComp" presStyleCnt="0"/>
      <dgm:spPr/>
    </dgm:pt>
    <dgm:pt modelId="{2EF4DC55-1AFC-4D6E-9A0D-4643BA79962E}" type="pres">
      <dgm:prSet presAssocID="{A8E3ECF8-6C4B-421A-A8A5-2B34EC1D2F61}" presName="compNode" presStyleCnt="0"/>
      <dgm:spPr/>
    </dgm:pt>
    <dgm:pt modelId="{4C446939-B3A1-4C0C-8721-5730F95DB8FD}" type="pres">
      <dgm:prSet presAssocID="{A8E3ECF8-6C4B-421A-A8A5-2B34EC1D2F61}" presName="bkgdShape" presStyleLbl="node1" presStyleIdx="0" presStyleCnt="3" custLinFactNeighborX="-64" custLinFactNeighborY="759"/>
      <dgm:spPr/>
      <dgm:t>
        <a:bodyPr/>
        <a:lstStyle/>
        <a:p>
          <a:endParaRPr lang="en-US"/>
        </a:p>
      </dgm:t>
    </dgm:pt>
    <dgm:pt modelId="{869B7CEF-E8A6-40FC-BDBE-70D9E00F2F44}" type="pres">
      <dgm:prSet presAssocID="{A8E3ECF8-6C4B-421A-A8A5-2B34EC1D2F6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7EE6B1-F6B7-402E-993B-F27B3E049227}" type="pres">
      <dgm:prSet presAssocID="{A8E3ECF8-6C4B-421A-A8A5-2B34EC1D2F61}" presName="invisiNode" presStyleLbl="node1" presStyleIdx="0" presStyleCnt="3"/>
      <dgm:spPr/>
    </dgm:pt>
    <dgm:pt modelId="{3E813B92-0E1C-4317-BEA6-2D9585C45EAB}" type="pres">
      <dgm:prSet presAssocID="{A8E3ECF8-6C4B-421A-A8A5-2B34EC1D2F61}" presName="imagNode" presStyleLbl="fgImgPlace1" presStyleIdx="0" presStyleCnt="3" custScaleX="165028" custScaleY="122443" custLinFactNeighborX="1410" custLinFactNeighborY="-206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E23CE062-0797-41B4-AD0C-3239845A97A4}" type="pres">
      <dgm:prSet presAssocID="{43898FF3-D22B-49DD-B341-D424B719834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08FA37F-B357-4723-9A4E-3B4B34EE8A88}" type="pres">
      <dgm:prSet presAssocID="{92CB67B0-D477-4B5C-ABEB-9589CDD5905C}" presName="compNode" presStyleCnt="0"/>
      <dgm:spPr/>
    </dgm:pt>
    <dgm:pt modelId="{3CD7B142-0138-4DE5-B553-B9472DDEC4D1}" type="pres">
      <dgm:prSet presAssocID="{92CB67B0-D477-4B5C-ABEB-9589CDD5905C}" presName="bkgdShape" presStyleLbl="node1" presStyleIdx="1" presStyleCnt="3" custLinFactNeighborX="-2202"/>
      <dgm:spPr/>
      <dgm:t>
        <a:bodyPr/>
        <a:lstStyle/>
        <a:p>
          <a:endParaRPr lang="en-US"/>
        </a:p>
      </dgm:t>
    </dgm:pt>
    <dgm:pt modelId="{576CE25A-F2EE-4491-B97C-6FEF9B259987}" type="pres">
      <dgm:prSet presAssocID="{92CB67B0-D477-4B5C-ABEB-9589CDD5905C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08D20-5A9F-4AA2-AC5F-FBA7125160DD}" type="pres">
      <dgm:prSet presAssocID="{92CB67B0-D477-4B5C-ABEB-9589CDD5905C}" presName="invisiNode" presStyleLbl="node1" presStyleIdx="1" presStyleCnt="3"/>
      <dgm:spPr/>
    </dgm:pt>
    <dgm:pt modelId="{75DC77CF-E834-4952-8F6B-35699CF4795F}" type="pres">
      <dgm:prSet presAssocID="{92CB67B0-D477-4B5C-ABEB-9589CDD5905C}" presName="imagNode" presStyleLbl="fgImgPlace1" presStyleIdx="1" presStyleCnt="3" custScaleX="138664" custScaleY="12204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94D45586-6999-443F-B2B2-8639D6510921}" type="pres">
      <dgm:prSet presAssocID="{5415B4BF-23EA-4BCD-9087-7FF32DC221A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9111BFC-E6E4-4946-9622-3D39E6EA2865}" type="pres">
      <dgm:prSet presAssocID="{9C0854EA-EAF2-4DB1-B97E-6BC727BD7842}" presName="compNode" presStyleCnt="0"/>
      <dgm:spPr/>
    </dgm:pt>
    <dgm:pt modelId="{6F64E165-6A43-4CAB-9963-D3C273B54E23}" type="pres">
      <dgm:prSet presAssocID="{9C0854EA-EAF2-4DB1-B97E-6BC727BD7842}" presName="bkgdShape" presStyleLbl="node1" presStyleIdx="2" presStyleCnt="3" custLinFactNeighborX="-3868" custLinFactNeighborY="-322"/>
      <dgm:spPr/>
      <dgm:t>
        <a:bodyPr/>
        <a:lstStyle/>
        <a:p>
          <a:endParaRPr lang="en-US"/>
        </a:p>
      </dgm:t>
    </dgm:pt>
    <dgm:pt modelId="{97A76BE0-82FC-4ECC-94E6-8A1B0CE76B27}" type="pres">
      <dgm:prSet presAssocID="{9C0854EA-EAF2-4DB1-B97E-6BC727BD7842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B6824E-98E4-4FBD-B70E-BF5DC961E19E}" type="pres">
      <dgm:prSet presAssocID="{9C0854EA-EAF2-4DB1-B97E-6BC727BD7842}" presName="invisiNode" presStyleLbl="node1" presStyleIdx="2" presStyleCnt="3"/>
      <dgm:spPr/>
    </dgm:pt>
    <dgm:pt modelId="{EFE9598A-ADCA-4FF8-8FF3-5C9EAB10EEEC}" type="pres">
      <dgm:prSet presAssocID="{9C0854EA-EAF2-4DB1-B97E-6BC727BD7842}" presName="imagNode" presStyleLbl="fgImgPlace1" presStyleIdx="2" presStyleCnt="3" custScaleX="162208" custScaleY="13990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DCBBF491-C7AD-4153-9518-CE5596FD8C98}" type="presOf" srcId="{F883F437-A6F5-443E-9C31-D2D6A4DFBAE0}" destId="{B0BB35F6-EF58-4A65-8BBB-5E284CB5AB7B}" srcOrd="0" destOrd="0" presId="urn:microsoft.com/office/officeart/2005/8/layout/hList7#1"/>
    <dgm:cxn modelId="{AFC23FB2-CE00-4C47-943C-543D4C57EB18}" type="presOf" srcId="{92CB67B0-D477-4B5C-ABEB-9589CDD5905C}" destId="{576CE25A-F2EE-4491-B97C-6FEF9B259987}" srcOrd="1" destOrd="0" presId="urn:microsoft.com/office/officeart/2005/8/layout/hList7#1"/>
    <dgm:cxn modelId="{F2608345-E3CD-4427-90BB-469368E3E8FF}" srcId="{F883F437-A6F5-443E-9C31-D2D6A4DFBAE0}" destId="{9C0854EA-EAF2-4DB1-B97E-6BC727BD7842}" srcOrd="2" destOrd="0" parTransId="{F0095564-1E0F-47F2-9482-C765FF0FE9FB}" sibTransId="{EF8B1F2C-1B82-4BAF-9C1C-48681889C63D}"/>
    <dgm:cxn modelId="{691A4938-95E5-4A16-BA6B-2D481909AC50}" type="presOf" srcId="{9C0854EA-EAF2-4DB1-B97E-6BC727BD7842}" destId="{97A76BE0-82FC-4ECC-94E6-8A1B0CE76B27}" srcOrd="1" destOrd="0" presId="urn:microsoft.com/office/officeart/2005/8/layout/hList7#1"/>
    <dgm:cxn modelId="{4B411A2C-AB12-4A72-BB97-2EA091EFDA30}" type="presOf" srcId="{9C0854EA-EAF2-4DB1-B97E-6BC727BD7842}" destId="{6F64E165-6A43-4CAB-9963-D3C273B54E23}" srcOrd="0" destOrd="0" presId="urn:microsoft.com/office/officeart/2005/8/layout/hList7#1"/>
    <dgm:cxn modelId="{6850C6A4-B420-4BFD-8280-C846303D1CD1}" type="presOf" srcId="{92CB67B0-D477-4B5C-ABEB-9589CDD5905C}" destId="{3CD7B142-0138-4DE5-B553-B9472DDEC4D1}" srcOrd="0" destOrd="0" presId="urn:microsoft.com/office/officeart/2005/8/layout/hList7#1"/>
    <dgm:cxn modelId="{42059D3A-7467-4B12-8AD9-36A75178D664}" type="presOf" srcId="{43898FF3-D22B-49DD-B341-D424B719834E}" destId="{E23CE062-0797-41B4-AD0C-3239845A97A4}" srcOrd="0" destOrd="0" presId="urn:microsoft.com/office/officeart/2005/8/layout/hList7#1"/>
    <dgm:cxn modelId="{28EC2B05-123F-4350-BE92-CC6EFB36903D}" type="presOf" srcId="{5415B4BF-23EA-4BCD-9087-7FF32DC221A9}" destId="{94D45586-6999-443F-B2B2-8639D6510921}" srcOrd="0" destOrd="0" presId="urn:microsoft.com/office/officeart/2005/8/layout/hList7#1"/>
    <dgm:cxn modelId="{F79C6451-C8A7-451B-929D-DD4FBE0B6444}" srcId="{F883F437-A6F5-443E-9C31-D2D6A4DFBAE0}" destId="{A8E3ECF8-6C4B-421A-A8A5-2B34EC1D2F61}" srcOrd="0" destOrd="0" parTransId="{F96EEB86-6B01-45B1-8F0E-BFD544CECC94}" sibTransId="{43898FF3-D22B-49DD-B341-D424B719834E}"/>
    <dgm:cxn modelId="{5C506815-BCEE-4323-9DF2-11531B1DEAAF}" type="presOf" srcId="{A8E3ECF8-6C4B-421A-A8A5-2B34EC1D2F61}" destId="{4C446939-B3A1-4C0C-8721-5730F95DB8FD}" srcOrd="0" destOrd="0" presId="urn:microsoft.com/office/officeart/2005/8/layout/hList7#1"/>
    <dgm:cxn modelId="{CE6FFA6E-C8B5-4CE1-9CB8-C47F03AFB4E2}" type="presOf" srcId="{A8E3ECF8-6C4B-421A-A8A5-2B34EC1D2F61}" destId="{869B7CEF-E8A6-40FC-BDBE-70D9E00F2F44}" srcOrd="1" destOrd="0" presId="urn:microsoft.com/office/officeart/2005/8/layout/hList7#1"/>
    <dgm:cxn modelId="{05C08DDB-5028-40BF-A9A2-5F7826AF2BC9}" srcId="{F883F437-A6F5-443E-9C31-D2D6A4DFBAE0}" destId="{92CB67B0-D477-4B5C-ABEB-9589CDD5905C}" srcOrd="1" destOrd="0" parTransId="{3708C9BE-F462-4CDB-A7E7-4B11BA459881}" sibTransId="{5415B4BF-23EA-4BCD-9087-7FF32DC221A9}"/>
    <dgm:cxn modelId="{DBA0C09C-5EF6-47C9-9A4A-867A75A0ECC8}" type="presParOf" srcId="{B0BB35F6-EF58-4A65-8BBB-5E284CB5AB7B}" destId="{1DED9B8C-6A64-4517-825C-F4AC528D2D30}" srcOrd="0" destOrd="0" presId="urn:microsoft.com/office/officeart/2005/8/layout/hList7#1"/>
    <dgm:cxn modelId="{61016136-9AF6-42ED-8124-97B11E15B559}" type="presParOf" srcId="{B0BB35F6-EF58-4A65-8BBB-5E284CB5AB7B}" destId="{BBAEC60A-C682-48B3-BEA9-B86673587713}" srcOrd="1" destOrd="0" presId="urn:microsoft.com/office/officeart/2005/8/layout/hList7#1"/>
    <dgm:cxn modelId="{D3AEA172-3617-4548-9B1B-44A65C018630}" type="presParOf" srcId="{BBAEC60A-C682-48B3-BEA9-B86673587713}" destId="{2EF4DC55-1AFC-4D6E-9A0D-4643BA79962E}" srcOrd="0" destOrd="0" presId="urn:microsoft.com/office/officeart/2005/8/layout/hList7#1"/>
    <dgm:cxn modelId="{75330BBC-69F7-4988-A015-E543E9C67C49}" type="presParOf" srcId="{2EF4DC55-1AFC-4D6E-9A0D-4643BA79962E}" destId="{4C446939-B3A1-4C0C-8721-5730F95DB8FD}" srcOrd="0" destOrd="0" presId="urn:microsoft.com/office/officeart/2005/8/layout/hList7#1"/>
    <dgm:cxn modelId="{894F643C-3ED4-43DA-A713-EDA60E6B52A0}" type="presParOf" srcId="{2EF4DC55-1AFC-4D6E-9A0D-4643BA79962E}" destId="{869B7CEF-E8A6-40FC-BDBE-70D9E00F2F44}" srcOrd="1" destOrd="0" presId="urn:microsoft.com/office/officeart/2005/8/layout/hList7#1"/>
    <dgm:cxn modelId="{6D609FAB-CEEF-438B-A6C0-88C3FEFC27BF}" type="presParOf" srcId="{2EF4DC55-1AFC-4D6E-9A0D-4643BA79962E}" destId="{CF7EE6B1-F6B7-402E-993B-F27B3E049227}" srcOrd="2" destOrd="0" presId="urn:microsoft.com/office/officeart/2005/8/layout/hList7#1"/>
    <dgm:cxn modelId="{ED67A634-4074-4141-B7C7-84A3CD49DE7B}" type="presParOf" srcId="{2EF4DC55-1AFC-4D6E-9A0D-4643BA79962E}" destId="{3E813B92-0E1C-4317-BEA6-2D9585C45EAB}" srcOrd="3" destOrd="0" presId="urn:microsoft.com/office/officeart/2005/8/layout/hList7#1"/>
    <dgm:cxn modelId="{540D9CA5-9048-48D5-934C-DFA661714F8D}" type="presParOf" srcId="{BBAEC60A-C682-48B3-BEA9-B86673587713}" destId="{E23CE062-0797-41B4-AD0C-3239845A97A4}" srcOrd="1" destOrd="0" presId="urn:microsoft.com/office/officeart/2005/8/layout/hList7#1"/>
    <dgm:cxn modelId="{DD66BEA5-13C4-4E00-AD07-4988B85D7803}" type="presParOf" srcId="{BBAEC60A-C682-48B3-BEA9-B86673587713}" destId="{208FA37F-B357-4723-9A4E-3B4B34EE8A88}" srcOrd="2" destOrd="0" presId="urn:microsoft.com/office/officeart/2005/8/layout/hList7#1"/>
    <dgm:cxn modelId="{552BB075-20CF-4CCD-A12A-4F33840213B3}" type="presParOf" srcId="{208FA37F-B357-4723-9A4E-3B4B34EE8A88}" destId="{3CD7B142-0138-4DE5-B553-B9472DDEC4D1}" srcOrd="0" destOrd="0" presId="urn:microsoft.com/office/officeart/2005/8/layout/hList7#1"/>
    <dgm:cxn modelId="{B0158A9B-E133-4B6D-9338-618C2038BC6E}" type="presParOf" srcId="{208FA37F-B357-4723-9A4E-3B4B34EE8A88}" destId="{576CE25A-F2EE-4491-B97C-6FEF9B259987}" srcOrd="1" destOrd="0" presId="urn:microsoft.com/office/officeart/2005/8/layout/hList7#1"/>
    <dgm:cxn modelId="{93F02FB6-BDE7-4A12-ACD6-2C932AC6BFB0}" type="presParOf" srcId="{208FA37F-B357-4723-9A4E-3B4B34EE8A88}" destId="{2F408D20-5A9F-4AA2-AC5F-FBA7125160DD}" srcOrd="2" destOrd="0" presId="urn:microsoft.com/office/officeart/2005/8/layout/hList7#1"/>
    <dgm:cxn modelId="{D2944311-3F9B-4378-9C8C-E1FA46641528}" type="presParOf" srcId="{208FA37F-B357-4723-9A4E-3B4B34EE8A88}" destId="{75DC77CF-E834-4952-8F6B-35699CF4795F}" srcOrd="3" destOrd="0" presId="urn:microsoft.com/office/officeart/2005/8/layout/hList7#1"/>
    <dgm:cxn modelId="{207402CD-2260-4F88-911E-22C72A0F9B84}" type="presParOf" srcId="{BBAEC60A-C682-48B3-BEA9-B86673587713}" destId="{94D45586-6999-443F-B2B2-8639D6510921}" srcOrd="3" destOrd="0" presId="urn:microsoft.com/office/officeart/2005/8/layout/hList7#1"/>
    <dgm:cxn modelId="{CE987684-DACA-4D33-8C1D-072698840DF1}" type="presParOf" srcId="{BBAEC60A-C682-48B3-BEA9-B86673587713}" destId="{49111BFC-E6E4-4946-9622-3D39E6EA2865}" srcOrd="4" destOrd="0" presId="urn:microsoft.com/office/officeart/2005/8/layout/hList7#1"/>
    <dgm:cxn modelId="{C80A1614-548B-4947-B6E0-8631201A25B2}" type="presParOf" srcId="{49111BFC-E6E4-4946-9622-3D39E6EA2865}" destId="{6F64E165-6A43-4CAB-9963-D3C273B54E23}" srcOrd="0" destOrd="0" presId="urn:microsoft.com/office/officeart/2005/8/layout/hList7#1"/>
    <dgm:cxn modelId="{F1D2762D-EF19-4923-8AFD-5504C0A34DA5}" type="presParOf" srcId="{49111BFC-E6E4-4946-9622-3D39E6EA2865}" destId="{97A76BE0-82FC-4ECC-94E6-8A1B0CE76B27}" srcOrd="1" destOrd="0" presId="urn:microsoft.com/office/officeart/2005/8/layout/hList7#1"/>
    <dgm:cxn modelId="{E273DA40-9BAA-47B5-9E06-3EBB70D9C941}" type="presParOf" srcId="{49111BFC-E6E4-4946-9622-3D39E6EA2865}" destId="{C2B6824E-98E4-4FBD-B70E-BF5DC961E19E}" srcOrd="2" destOrd="0" presId="urn:microsoft.com/office/officeart/2005/8/layout/hList7#1"/>
    <dgm:cxn modelId="{A0592A13-0B10-4CA9-AFE7-375AF05F1BF5}" type="presParOf" srcId="{49111BFC-E6E4-4946-9622-3D39E6EA2865}" destId="{EFE9598A-ADCA-4FF8-8FF3-5C9EAB10EEEC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0.58333</cdr:x>
      <cdr:y>0.92599</cdr:y>
    </cdr:from>
    <cdr:to>
      <cdr:x>0.98148</cdr:x>
      <cdr:y>0.9765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00600" y="4191000"/>
          <a:ext cx="32766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6519BE3-0907-457F-A438-7119F287F1EC}" type="datetimeFigureOut">
              <a:rPr lang="en-US" smtClean="0"/>
              <a:pPr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54C52B1-D281-4576-B352-A25898F164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74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B21E5A5-242A-4305-80DE-D2EE22EBC2F4}" type="datetimeFigureOut">
              <a:rPr lang="en-US" smtClean="0"/>
              <a:pPr/>
              <a:t>7/31/2017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33E137A-253E-4BB0-AB83-1C166B8FD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95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D88A6-3936-4EBE-B51B-F0ABB7C74747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A2EF-62F9-45CE-8C6D-66544759C5AD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AEA6C-18B2-430E-ABA2-B197FDB3563D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CBA60-68F9-471E-8D9B-2C127FD164A5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E261-285B-46B0-9146-F24744292419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8316-7D4B-4819-B0C0-9F3D39E33CDD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A1E6-046F-407A-8644-DDF62A4F0F30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6AFC-9E9F-4469-B4C2-0AD525D98EDE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0760-36D5-420D-98E2-947C5668EF18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FF1F-8922-43CF-8255-1AE2AED222D9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9EC3F-CC8C-4634-B94C-0012380BC280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465A-9C4C-42A7-8489-9B620412AFCA}" type="datetime1">
              <a:rPr lang="en-US" smtClean="0"/>
              <a:pPr/>
              <a:t>7/31/2017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cid:D19FFC92-2A55-4738-B688-56A5D2790EB2@singledigits.sdus" TargetMode="External"/><Relationship Id="rId5" Type="http://schemas.openxmlformats.org/officeDocument/2006/relationships/image" Target="../media/image14.jpeg"/><Relationship Id="rId4" Type="http://schemas.openxmlformats.org/officeDocument/2006/relationships/image" Target="cid:A2E74021-BF23-4911-87DF-0C5738440FB8@singledigits.sdu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99283"/>
            <a:ext cx="9144000" cy="17907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Using Technology to Bring Clinical Education and Training to the Site Level: ECHO and ECHO-like Models in Vietnam</a:t>
            </a:r>
            <a:endParaRPr lang="en-US" b="1" dirty="0">
              <a:solidFill>
                <a:srgbClr val="FFFF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427160"/>
            <a:ext cx="9144000" cy="1221040"/>
          </a:xfrm>
        </p:spPr>
        <p:txBody>
          <a:bodyPr>
            <a:normAutofit/>
          </a:bodyPr>
          <a:lstStyle/>
          <a:p>
            <a:r>
              <a:rPr lang="en-US" sz="28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Sherry Larkins, Ph.D.</a:t>
            </a:r>
          </a:p>
          <a:p>
            <a:r>
              <a:rPr lang="en-US" sz="28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August 2017</a:t>
            </a:r>
          </a:p>
          <a:p>
            <a:endParaRPr lang="en-US" sz="2700" b="1" dirty="0">
              <a:solidFill>
                <a:srgbClr val="FFFF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6927" y="368687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UCLA Integrated Substance Abuse Programs</a:t>
            </a:r>
          </a:p>
          <a:p>
            <a:pPr algn="ctr"/>
            <a:r>
              <a:rPr lang="en-US" sz="1400" b="1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With Generous Support  from SAMHSA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183" y="4777583"/>
            <a:ext cx="2080417" cy="208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77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7440729"/>
              </p:ext>
            </p:extLst>
          </p:nvPr>
        </p:nvGraphicFramePr>
        <p:xfrm>
          <a:off x="773723" y="1600201"/>
          <a:ext cx="7596554" cy="4318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vi-VN" sz="3600" b="1" dirty="0">
                <a:solidFill>
                  <a:srgbClr val="FFFF00"/>
                </a:solidFill>
                <a:latin typeface="+mn-lt"/>
                <a:cs typeface="Arial" charset="0"/>
              </a:rPr>
              <a:t>The Role of the VHATTC in </a:t>
            </a:r>
            <a:br>
              <a:rPr lang="en-US" altLang="vi-VN" sz="3600" b="1" dirty="0">
                <a:solidFill>
                  <a:srgbClr val="FFFF00"/>
                </a:solidFill>
                <a:latin typeface="+mn-lt"/>
                <a:cs typeface="Arial" charset="0"/>
              </a:rPr>
            </a:br>
            <a:r>
              <a:rPr lang="en-US" altLang="vi-VN" sz="3600" b="1" dirty="0">
                <a:solidFill>
                  <a:srgbClr val="FFFF00"/>
                </a:solidFill>
                <a:latin typeface="+mn-lt"/>
                <a:cs typeface="Arial" charset="0"/>
              </a:rPr>
              <a:t>Workforce Development</a:t>
            </a:r>
          </a:p>
        </p:txBody>
      </p:sp>
    </p:spTree>
    <p:extLst>
      <p:ext uri="{BB962C8B-B14F-4D97-AF65-F5344CB8AC3E}">
        <p14:creationId xmlns:p14="http://schemas.microsoft.com/office/powerpoint/2010/main" val="2629259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540727" y="457200"/>
            <a:ext cx="8151934" cy="5656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vi-VN" sz="3000" b="1" dirty="0">
                <a:solidFill>
                  <a:srgbClr val="FFFF00"/>
                </a:solidFill>
                <a:latin typeface="Calibri" pitchFamily="34" charset="0"/>
              </a:rPr>
              <a:t>VHATTC Workforce Development Efforts:</a:t>
            </a:r>
            <a:br>
              <a:rPr lang="en-US" altLang="vi-VN" sz="3000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altLang="vi-VN" sz="3000" b="1" dirty="0">
                <a:solidFill>
                  <a:srgbClr val="FFFF00"/>
                </a:solidFill>
                <a:latin typeface="Calibri" pitchFamily="34" charset="0"/>
              </a:rPr>
              <a:t>In-Service Training &amp; TA Content to </a:t>
            </a:r>
            <a:br>
              <a:rPr lang="en-US" altLang="vi-VN" sz="3000" b="1" dirty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altLang="vi-VN" sz="3000" b="1" dirty="0">
                <a:solidFill>
                  <a:srgbClr val="FFFF00"/>
                </a:solidFill>
                <a:latin typeface="Calibri" pitchFamily="34" charset="0"/>
              </a:rPr>
              <a:t>Address Clinical Gaps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0" y="1524000"/>
          <a:ext cx="9144001" cy="54058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0917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542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697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Name 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r>
                        <a:rPr lang="en-US" sz="1400" dirty="0" err="1">
                          <a:latin typeface="Arial" pitchFamily="34" charset="0"/>
                          <a:cs typeface="Arial" pitchFamily="34" charset="0"/>
                        </a:rPr>
                        <a:t>udience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Number of participants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302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MMT Basic and Advanced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MMT Doctors, Pharmacists, Counselors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~2000+ (Basic)</a:t>
                      </a:r>
                      <a:b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~200+ (Advanced)</a:t>
                      </a:r>
                    </a:p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~105 TOT from Key Provinces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1105"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Contigency management 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Doctors, MMT Counselors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697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Alcohol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and cigarette smoking disorders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T3G,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Hospitals,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MMT clinics, related Departments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110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6975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Workshop on treatment service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accessibility for youth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Social Workers who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work with street children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23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Methadone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and pregnancy; Neonatal Abstinence 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infants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MMT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Doctors, Nurses, Midwives, O</a:t>
                      </a:r>
                      <a:r>
                        <a:rPr lang="vi-VN" sz="1400" dirty="0">
                          <a:latin typeface="+mn-lt"/>
                          <a:cs typeface="Arial" pitchFamily="34" charset="0"/>
                        </a:rPr>
                        <a:t>bstetricians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2469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Recovery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Peer Support, 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MARS</a:t>
                      </a:r>
                      <a:r>
                        <a:rPr lang="vi-VN" sz="1400" baseline="0" dirty="0">
                          <a:latin typeface="Arial" pitchFamily="34" charset="0"/>
                          <a:cs typeface="Arial" pitchFamily="34" charset="0"/>
                        </a:rPr>
                        <a:t> treatment coponents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MMT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and ARV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 clinics</a:t>
                      </a:r>
                      <a:r>
                        <a:rPr lang="vi-VN" sz="1400" baseline="0" dirty="0">
                          <a:latin typeface="Arial" pitchFamily="34" charset="0"/>
                          <a:cs typeface="Arial" pitchFamily="34" charset="0"/>
                        </a:rPr>
                        <a:t> staff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439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Alcohol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and 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HIV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ARV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clinics 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(online) (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collaboration with 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HAIVN)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~ 30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clinics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4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ATS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and 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HIV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; ATS and treatment methods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ARV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clinics 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(online)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; MMT and ARV Doctors and Counselors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~ 30 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clinics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0439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Trending substances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ATS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vi-VN" sz="1400" baseline="0" dirty="0">
                          <a:latin typeface="Arial" pitchFamily="34" charset="0"/>
                          <a:cs typeface="Arial" pitchFamily="34" charset="0"/>
                        </a:rPr>
                        <a:t> sy</a:t>
                      </a:r>
                      <a:r>
                        <a:rPr lang="en-US" sz="1400" baseline="0" dirty="0" err="1">
                          <a:latin typeface="Arial" pitchFamily="34" charset="0"/>
                          <a:cs typeface="Arial" pitchFamily="34" charset="0"/>
                        </a:rPr>
                        <a:t>nthetics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; </a:t>
                      </a:r>
                      <a:r>
                        <a:rPr lang="vi-VN" sz="1400" baseline="0" dirty="0">
                          <a:latin typeface="Arial" pitchFamily="34" charset="0"/>
                          <a:cs typeface="Arial" pitchFamily="34" charset="0"/>
                        </a:rPr>
                        <a:t>can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r>
                        <a:rPr lang="vi-VN" sz="1400" baseline="0" dirty="0">
                          <a:latin typeface="Arial" pitchFamily="34" charset="0"/>
                          <a:cs typeface="Arial" pitchFamily="34" charset="0"/>
                        </a:rPr>
                        <a:t>abis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lang="vi-VN" sz="1400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Teachers</a:t>
                      </a:r>
                      <a:r>
                        <a:rPr lang="en-US" sz="1400" baseline="0" dirty="0">
                          <a:latin typeface="Arial" pitchFamily="34" charset="0"/>
                          <a:cs typeface="Arial" pitchFamily="34" charset="0"/>
                        </a:rPr>
                        <a:t> at secondary and high schools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collaborate with DOLISA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736259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413" y="0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ECHO in Action!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340" y="1069350"/>
            <a:ext cx="3488247" cy="2326617"/>
          </a:xfrm>
          <a:prstGeom prst="rect">
            <a:avLst/>
          </a:prstGeom>
        </p:spPr>
      </p:pic>
      <p:pic>
        <p:nvPicPr>
          <p:cNvPr id="7" name="DDE57E19-43BE-48FC-AB63-AF7CBFA3A4F5" descr="cid:A2E74021-BF23-4911-87DF-0C5738440FB8@singledigits.sdus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6953" y="4419600"/>
            <a:ext cx="394544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9BC7B536-F477-473E-B86F-955312106CEF" descr="cid:D19FFC92-2A55-4738-B688-56A5D2790EB2@singledigits.sdus"/>
          <p:cNvPicPr/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5333999" y="4465317"/>
            <a:ext cx="3793047" cy="239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2" y="1084006"/>
            <a:ext cx="3513433" cy="2343492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048000"/>
            <a:ext cx="3303018" cy="2202012"/>
          </a:xfrm>
        </p:spPr>
      </p:pic>
    </p:spTree>
    <p:extLst>
      <p:ext uri="{BB962C8B-B14F-4D97-AF65-F5344CB8AC3E}">
        <p14:creationId xmlns:p14="http://schemas.microsoft.com/office/powerpoint/2010/main" val="424798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Plans in Vietnam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53340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icrosoft Sans Serif" pitchFamily="34" charset="0"/>
              <a:ea typeface="+mj-ea"/>
              <a:cs typeface="Microsoft Sans Serif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838200"/>
            <a:ext cx="822960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/>
              <a:t>Closely working with HAIVN; looking to synergize and replicate an existing model for HIV providers (ECHO-like) </a:t>
            </a:r>
            <a:br>
              <a:rPr lang="en-US" sz="2700" dirty="0"/>
            </a:br>
            <a:endParaRPr lang="en-US" sz="27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/>
              <a:t>VHATTC team received training in March, 2017 from ECHO </a:t>
            </a:r>
            <a:r>
              <a:rPr lang="en-US" sz="2700" dirty="0" err="1"/>
              <a:t>Superhub</a:t>
            </a:r>
            <a:r>
              <a:rPr lang="en-US" sz="2700" dirty="0"/>
              <a:t> staff in U.S. (UMC)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7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/>
              <a:t>Discussions with ECHO </a:t>
            </a:r>
            <a:r>
              <a:rPr lang="en-US" sz="2700" dirty="0" err="1"/>
              <a:t>Superhub</a:t>
            </a:r>
            <a:r>
              <a:rPr lang="en-US" sz="2700" dirty="0"/>
              <a:t> in US to support next steps in developing an Addiction Services-focused ECHO in Vietnam with follow-up training planned</a:t>
            </a:r>
            <a:br>
              <a:rPr lang="en-US" sz="2700" dirty="0"/>
            </a:br>
            <a:endParaRPr lang="en-US" sz="27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Expected Launch Date: 2018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882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6162" name="Picture 2" descr="\\isap-fs01\training\PHOTOS\People\handsrais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8001920" cy="304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096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Questions? Comments?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1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096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Thank You For Your Time!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182880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000" dirty="0">
              <a:latin typeface="Microsoft Sans Serif" pitchFamily="34" charset="0"/>
              <a:cs typeface="Microsoft Sans Serif" pitchFamily="34" charset="0"/>
            </a:endParaRPr>
          </a:p>
          <a:p>
            <a:pPr algn="ctr"/>
            <a:endParaRPr lang="en-US" sz="4000" dirty="0">
              <a:latin typeface="Microsoft Sans Serif" pitchFamily="34" charset="0"/>
              <a:cs typeface="Microsoft Sans Serif" pitchFamily="34" charset="0"/>
            </a:endParaRPr>
          </a:p>
          <a:p>
            <a:pPr algn="ctr"/>
            <a:r>
              <a:rPr lang="en-US" sz="4000" dirty="0">
                <a:latin typeface="Microsoft Sans Serif" pitchFamily="34" charset="0"/>
                <a:cs typeface="Microsoft Sans Serif" pitchFamily="34" charset="0"/>
              </a:rPr>
              <a:t>Sherry Larkins, Ph.D. </a:t>
            </a:r>
          </a:p>
          <a:p>
            <a:pPr algn="ctr"/>
            <a:r>
              <a:rPr lang="en-US" sz="4000" dirty="0">
                <a:latin typeface="Microsoft Sans Serif" pitchFamily="34" charset="0"/>
                <a:cs typeface="Microsoft Sans Serif" pitchFamily="34" charset="0"/>
              </a:rPr>
              <a:t>Larkins@ucla.edu</a:t>
            </a:r>
          </a:p>
          <a:p>
            <a:pPr algn="ctr"/>
            <a:endParaRPr lang="en-US" sz="4000" dirty="0">
              <a:latin typeface="Microsoft Sans Serif" pitchFamily="34" charset="0"/>
              <a:cs typeface="Microsoft Sans Serif" pitchFamily="34" charset="0"/>
            </a:endParaRPr>
          </a:p>
          <a:p>
            <a:pPr algn="ctr"/>
            <a:endParaRPr lang="en-US" sz="40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32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ea typeface="Microsoft Sans Serif" panose="020B0604020202020204" pitchFamily="34" charset="0"/>
                <a:cs typeface="Microsoft Sans Serif" panose="020B0604020202020204" pitchFamily="34" charset="0"/>
              </a:rPr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b="1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What is ECHO? How Does it Work?</a:t>
            </a:r>
            <a:br>
              <a:rPr lang="en-US" b="1" dirty="0"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n-US" b="1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en-US" b="1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How can it be used to improve SUD and HIV training and TA for students and providers in Vietnam?</a:t>
            </a:r>
          </a:p>
          <a:p>
            <a:endParaRPr lang="en-US" b="1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en-US" b="1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VHATTC plans and Collaborators?</a:t>
            </a:r>
          </a:p>
          <a:p>
            <a:pPr lvl="1"/>
            <a:endParaRPr lang="en-US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68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553200" cy="1470025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What is ECHO?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53340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icrosoft Sans Serif" pitchFamily="34" charset="0"/>
              <a:ea typeface="+mj-ea"/>
              <a:cs typeface="Microsoft Sans Serif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497479"/>
            <a:ext cx="8001000" cy="589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Use of videoconferencing technology to train &amp; support healthcare professionals in underserved areas around the world to care for people with complex/chronic conditions. </a:t>
            </a:r>
            <a:br>
              <a:rPr lang="en-US" sz="25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n-US" sz="2500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Developed to Provide Care for Patients in Rural and Medically Underserved areas.</a:t>
            </a:r>
            <a:br>
              <a:rPr lang="en-US" sz="25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n-US" sz="2500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Moving Knowledge, Not Patients; there are not enough specialists!</a:t>
            </a:r>
            <a:br>
              <a:rPr lang="en-US" sz="25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n-US" sz="2500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Specialized medical professionals need to share their expertise by training and educating others. </a:t>
            </a:r>
            <a:r>
              <a:rPr lang="en-US" sz="26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en-US" sz="26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n-US" sz="2600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endParaRPr lang="en-US" sz="2600" dirty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3"/>
          <a:stretch/>
        </p:blipFill>
        <p:spPr>
          <a:xfrm>
            <a:off x="6553200" y="1"/>
            <a:ext cx="2590800" cy="137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482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553200" cy="1470025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How Does it work?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53340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icrosoft Sans Serif" pitchFamily="34" charset="0"/>
              <a:ea typeface="+mj-ea"/>
              <a:cs typeface="Microsoft Sans Serif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066800"/>
            <a:ext cx="7239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Use Technology to leverage scarce </a:t>
            </a:r>
            <a:br>
              <a:rPr lang="en-US" sz="2800" dirty="0"/>
            </a:br>
            <a:r>
              <a:rPr lang="en-US" sz="2800" dirty="0"/>
              <a:t>healthcare resources and build learning communities 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Focused on improving outcomes by reducing variation in care, and sharing “best practices” 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Applied case based learning: Co-management of patients with specialists (Learning by Doing) 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Evaluate and monitor outcomes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062" y="-14747"/>
            <a:ext cx="2121938" cy="275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43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600"/>
            <a:ext cx="9144000" cy="47244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ECHO Global Reach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066800"/>
            <a:ext cx="7239000" cy="5127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93146" y="1092324"/>
            <a:ext cx="6884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ECHO is in Use in 20+ Countries by 110+ Partners</a:t>
            </a:r>
          </a:p>
        </p:txBody>
      </p:sp>
    </p:spTree>
    <p:extLst>
      <p:ext uri="{BB962C8B-B14F-4D97-AF65-F5344CB8AC3E}">
        <p14:creationId xmlns:p14="http://schemas.microsoft.com/office/powerpoint/2010/main" val="1589437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endParaRPr lang="en-US" b="1" dirty="0">
              <a:solidFill>
                <a:srgbClr val="FFFF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914400"/>
            <a:ext cx="91440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Sans Serif" pitchFamily="34" charset="0"/>
                <a:ea typeface="+mn-ea"/>
                <a:cs typeface="Microsoft Sans Serif" pitchFamily="34" charset="0"/>
              </a:rPr>
              <a:t>	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ea typeface="+mn-ea"/>
              <a:cs typeface="Microsoft Sans Serif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0"/>
          <a:stretch/>
        </p:blipFill>
        <p:spPr>
          <a:xfrm>
            <a:off x="1" y="3200400"/>
            <a:ext cx="9144000" cy="3657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3"/>
          <a:stretch/>
        </p:blipFill>
        <p:spPr>
          <a:xfrm>
            <a:off x="0" y="1260287"/>
            <a:ext cx="3186546" cy="19401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" y="304800"/>
            <a:ext cx="6781799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Adopting ECHO Project Model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®</a:t>
            </a:r>
          </a:p>
        </p:txBody>
      </p:sp>
      <p:sp>
        <p:nvSpPr>
          <p:cNvPr id="3" name="Rectangle 2"/>
          <p:cNvSpPr/>
          <p:nvPr/>
        </p:nvSpPr>
        <p:spPr>
          <a:xfrm>
            <a:off x="3262746" y="1219730"/>
            <a:ext cx="595745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dirty="0"/>
              <a:t>Ongoing health workforce shortage is global issue. </a:t>
            </a:r>
            <a:r>
              <a:rPr lang="en-US" u="sng" dirty="0"/>
              <a:t>VHATTC </a:t>
            </a:r>
            <a:r>
              <a:rPr lang="en-US" dirty="0"/>
              <a:t>is looking to u</a:t>
            </a:r>
            <a:r>
              <a:rPr lang="en-US" b="1" dirty="0"/>
              <a:t>tilize ECHO® model and software to conduct virtual training and TA via videoconferencing, and extend healthcare knowledge and tele-consultation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to students, faculty, and providers. </a:t>
            </a:r>
          </a:p>
        </p:txBody>
      </p:sp>
    </p:spTree>
    <p:extLst>
      <p:ext uri="{BB962C8B-B14F-4D97-AF65-F5344CB8AC3E}">
        <p14:creationId xmlns:p14="http://schemas.microsoft.com/office/powerpoint/2010/main" val="400507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257799" y="198437"/>
            <a:ext cx="3657601" cy="1325563"/>
          </a:xfrm>
        </p:spPr>
        <p:txBody>
          <a:bodyPr>
            <a:noAutofit/>
          </a:bodyPr>
          <a:lstStyle/>
          <a:p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>
                <a:solidFill>
                  <a:srgbClr val="FFFF00"/>
                </a:solidFill>
              </a:rPr>
              <a:t>Vietnam Needs  Specialized SUD &amp; HIV Care and Workforce Training !!!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5147732" cy="68580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74770" y="1967161"/>
            <a:ext cx="3740630" cy="4509839"/>
          </a:xfrm>
        </p:spPr>
        <p:txBody>
          <a:bodyPr/>
          <a:lstStyle/>
          <a:p>
            <a:r>
              <a:rPr lang="en-US" sz="2600" dirty="0"/>
              <a:t>PEPFAR focuses training &amp; TA resources on 6 high prevalence provinces; many other provinces are rural and underserved </a:t>
            </a:r>
            <a:endParaRPr lang="vi-VN" sz="2600" dirty="0"/>
          </a:p>
          <a:p>
            <a:endParaRPr lang="vi-VN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732" y="4753188"/>
            <a:ext cx="3996268" cy="210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86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FFFF00"/>
                </a:solidFill>
                <a:latin typeface="+mn-lt"/>
              </a:rPr>
              <a:t>Drug use in Six Focus Provinces, and Nationally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14800" y="6096000"/>
            <a:ext cx="487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Adapted from VAAC Report on MMT program until Mar 2016, VAAC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381000" y="1600200"/>
          <a:ext cx="8610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4415708"/>
            <a:ext cx="36576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85% of Substance Use is happening </a:t>
            </a:r>
            <a:r>
              <a:rPr lang="en-US" b="1" u="sng" dirty="0"/>
              <a:t>OUTSIDE</a:t>
            </a:r>
            <a:r>
              <a:rPr lang="en-US" dirty="0"/>
              <a:t> of the PEPFAR focus areas!</a:t>
            </a:r>
          </a:p>
        </p:txBody>
      </p:sp>
    </p:spTree>
    <p:extLst>
      <p:ext uri="{BB962C8B-B14F-4D97-AF65-F5344CB8AC3E}">
        <p14:creationId xmlns:p14="http://schemas.microsoft.com/office/powerpoint/2010/main" val="262131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Need in Vietnam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53340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icrosoft Sans Serif" pitchFamily="34" charset="0"/>
              <a:ea typeface="+mj-ea"/>
              <a:cs typeface="Microsoft Sans Serif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066800"/>
            <a:ext cx="82296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Vietnam has one of Asia’s fastest growing HIV rates.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There is a great need for on-going workforce development and training of students, faculty and professionals in the areas of HIV, SUD and Mental Health.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Vietnam has 64 provinces; only 29% of the population lives in an urban area.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High rate of rural and medically underserved!</a:t>
            </a:r>
            <a:br>
              <a:rPr lang="en-US" sz="2800" dirty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575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4685</TotalTime>
  <Words>432</Words>
  <Application>Microsoft Office PowerPoint</Application>
  <PresentationFormat>On-screen Show (4:3)</PresentationFormat>
  <Paragraphs>93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Microsoft Sans Serif</vt:lpstr>
      <vt:lpstr>Office Theme</vt:lpstr>
      <vt:lpstr>Using Technology to Bring Clinical Education and Training to the Site Level: ECHO and ECHO-like Models in Vietnam</vt:lpstr>
      <vt:lpstr>Overview</vt:lpstr>
      <vt:lpstr>What is ECHO?</vt:lpstr>
      <vt:lpstr>How Does it work?</vt:lpstr>
      <vt:lpstr>PowerPoint Presentation</vt:lpstr>
      <vt:lpstr>PowerPoint Presentation</vt:lpstr>
      <vt:lpstr> Vietnam Needs  Specialized SUD &amp; HIV Care and Workforce Training !!! </vt:lpstr>
      <vt:lpstr>Drug use in Six Focus Provinces, and Nationally</vt:lpstr>
      <vt:lpstr>Need in Vietnam </vt:lpstr>
      <vt:lpstr>The Role of the VHATTC in  Workforce Development</vt:lpstr>
      <vt:lpstr>VHATTC Workforce Development Efforts: In-Service Training &amp; TA Content to  Address Clinical Gaps </vt:lpstr>
      <vt:lpstr>ECHO in Action!</vt:lpstr>
      <vt:lpstr>Plans in Vietnam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hpadwa</dc:creator>
  <cp:lastModifiedBy>DCOM</cp:lastModifiedBy>
  <cp:revision>426</cp:revision>
  <cp:lastPrinted>2017-07-05T21:36:35Z</cp:lastPrinted>
  <dcterms:created xsi:type="dcterms:W3CDTF">2016-07-20T21:36:26Z</dcterms:created>
  <dcterms:modified xsi:type="dcterms:W3CDTF">2017-07-31T16:32:34Z</dcterms:modified>
</cp:coreProperties>
</file>