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1" r:id="rId3"/>
    <p:sldMasterId id="2147483701" r:id="rId4"/>
    <p:sldMasterId id="2147483711" r:id="rId5"/>
  </p:sldMasterIdLst>
  <p:notesMasterIdLst>
    <p:notesMasterId r:id="rId69"/>
  </p:notesMasterIdLst>
  <p:sldIdLst>
    <p:sldId id="256" r:id="rId6"/>
    <p:sldId id="363" r:id="rId7"/>
    <p:sldId id="307" r:id="rId8"/>
    <p:sldId id="315" r:id="rId9"/>
    <p:sldId id="319" r:id="rId10"/>
    <p:sldId id="322" r:id="rId11"/>
    <p:sldId id="316" r:id="rId12"/>
    <p:sldId id="257" r:id="rId13"/>
    <p:sldId id="261" r:id="rId14"/>
    <p:sldId id="321" r:id="rId15"/>
    <p:sldId id="323" r:id="rId16"/>
    <p:sldId id="309" r:id="rId17"/>
    <p:sldId id="314" r:id="rId18"/>
    <p:sldId id="318" r:id="rId19"/>
    <p:sldId id="262" r:id="rId20"/>
    <p:sldId id="326" r:id="rId21"/>
    <p:sldId id="371" r:id="rId22"/>
    <p:sldId id="372" r:id="rId23"/>
    <p:sldId id="343" r:id="rId24"/>
    <p:sldId id="324" r:id="rId25"/>
    <p:sldId id="317" r:id="rId26"/>
    <p:sldId id="341" r:id="rId27"/>
    <p:sldId id="342" r:id="rId28"/>
    <p:sldId id="345" r:id="rId29"/>
    <p:sldId id="346" r:id="rId30"/>
    <p:sldId id="347" r:id="rId31"/>
    <p:sldId id="348" r:id="rId32"/>
    <p:sldId id="349" r:id="rId33"/>
    <p:sldId id="350" r:id="rId34"/>
    <p:sldId id="333" r:id="rId35"/>
    <p:sldId id="267" r:id="rId36"/>
    <p:sldId id="364" r:id="rId37"/>
    <p:sldId id="362" r:id="rId38"/>
    <p:sldId id="355" r:id="rId39"/>
    <p:sldId id="356" r:id="rId40"/>
    <p:sldId id="357" r:id="rId41"/>
    <p:sldId id="374" r:id="rId42"/>
    <p:sldId id="365" r:id="rId43"/>
    <p:sldId id="366" r:id="rId44"/>
    <p:sldId id="269" r:id="rId45"/>
    <p:sldId id="270" r:id="rId46"/>
    <p:sldId id="271" r:id="rId47"/>
    <p:sldId id="276" r:id="rId48"/>
    <p:sldId id="277" r:id="rId49"/>
    <p:sldId id="278" r:id="rId50"/>
    <p:sldId id="279" r:id="rId51"/>
    <p:sldId id="367" r:id="rId52"/>
    <p:sldId id="288" r:id="rId53"/>
    <p:sldId id="289" r:id="rId54"/>
    <p:sldId id="290" r:id="rId55"/>
    <p:sldId id="291" r:id="rId56"/>
    <p:sldId id="292" r:id="rId57"/>
    <p:sldId id="377" r:id="rId58"/>
    <p:sldId id="368" r:id="rId59"/>
    <p:sldId id="303" r:id="rId60"/>
    <p:sldId id="376" r:id="rId61"/>
    <p:sldId id="344" r:id="rId62"/>
    <p:sldId id="351" r:id="rId63"/>
    <p:sldId id="354" r:id="rId64"/>
    <p:sldId id="361" r:id="rId65"/>
    <p:sldId id="375" r:id="rId66"/>
    <p:sldId id="369" r:id="rId67"/>
    <p:sldId id="370" r:id="rId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58"/>
    <a:srgbClr val="FDAF40"/>
    <a:srgbClr val="804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78721" autoAdjust="0"/>
  </p:normalViewPr>
  <p:slideViewPr>
    <p:cSldViewPr snapToGrid="0">
      <p:cViewPr varScale="1">
        <p:scale>
          <a:sx n="90" d="100"/>
          <a:sy n="90" d="100"/>
        </p:scale>
        <p:origin x="220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 Type="http://schemas.openxmlformats.org/officeDocument/2006/relationships/slide" Target="slides/slide2.xml"/><Relationship Id="rId71"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9468784770231151"/>
          <c:y val="4.9980491479642224E-2"/>
          <c:w val="0.69307220810376668"/>
          <c:h val="0.6543578289334534"/>
        </c:manualLayout>
      </c:layout>
      <c:lineChart>
        <c:grouping val="standard"/>
        <c:varyColors val="0"/>
        <c:ser>
          <c:idx val="0"/>
          <c:order val="0"/>
          <c:tx>
            <c:strRef>
              <c:f>'[Charts_HIV 2016 Estimates_AP_10 June 2016.xlsx]Rounded - Adults vs Women'!$C$477</c:f>
              <c:strCache>
                <c:ptCount val="1"/>
                <c:pt idx="0">
                  <c:v>Adults (15+ yr) living with HIV</c:v>
                </c:pt>
              </c:strCache>
            </c:strRef>
          </c:tx>
          <c:spPr>
            <a:ln w="38100">
              <a:solidFill>
                <a:srgbClr val="00AEEF"/>
              </a:solidFill>
            </a:ln>
          </c:spPr>
          <c:marker>
            <c:symbol val="none"/>
          </c:marker>
          <c:dLbls>
            <c:dLbl>
              <c:idx val="1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C3F-47B0-BA3C-4A6196E81660}"/>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Women'!$C$478:$C$493</c:f>
              <c:numCache>
                <c:formatCode>_(* #,##0_);_(* \(#,##0\);_(* "-"??_);_(@_)</c:formatCode>
                <c:ptCount val="16"/>
                <c:pt idx="0">
                  <c:v>100000</c:v>
                </c:pt>
                <c:pt idx="1">
                  <c:v>120000</c:v>
                </c:pt>
                <c:pt idx="2">
                  <c:v>140000</c:v>
                </c:pt>
                <c:pt idx="3">
                  <c:v>160000</c:v>
                </c:pt>
                <c:pt idx="4">
                  <c:v>170000</c:v>
                </c:pt>
                <c:pt idx="5">
                  <c:v>190000</c:v>
                </c:pt>
                <c:pt idx="6">
                  <c:v>200000</c:v>
                </c:pt>
                <c:pt idx="7">
                  <c:v>210000</c:v>
                </c:pt>
                <c:pt idx="8">
                  <c:v>210000</c:v>
                </c:pt>
                <c:pt idx="9">
                  <c:v>220000</c:v>
                </c:pt>
                <c:pt idx="10">
                  <c:v>230000</c:v>
                </c:pt>
                <c:pt idx="11">
                  <c:v>240000</c:v>
                </c:pt>
                <c:pt idx="12">
                  <c:v>240000</c:v>
                </c:pt>
                <c:pt idx="13">
                  <c:v>240000</c:v>
                </c:pt>
                <c:pt idx="14">
                  <c:v>250000</c:v>
                </c:pt>
                <c:pt idx="15">
                  <c:v>250000</c:v>
                </c:pt>
              </c:numCache>
            </c:numRef>
          </c:val>
          <c:smooth val="0"/>
          <c:extLst>
            <c:ext xmlns:c16="http://schemas.microsoft.com/office/drawing/2014/chart" uri="{C3380CC4-5D6E-409C-BE32-E72D297353CC}">
              <c16:uniqueId val="{00000001-9C3F-47B0-BA3C-4A6196E81660}"/>
            </c:ext>
          </c:extLst>
        </c:ser>
        <c:ser>
          <c:idx val="1"/>
          <c:order val="1"/>
          <c:tx>
            <c:strRef>
              <c:f>'[Charts_HIV 2016 Estimates_AP_10 June 2016.xlsx]Rounded - Adults vs Women'!$D$477</c:f>
              <c:strCache>
                <c:ptCount val="1"/>
                <c:pt idx="0">
                  <c:v>low</c:v>
                </c:pt>
              </c:strCache>
            </c:strRef>
          </c:tx>
          <c:spPr>
            <a:ln w="22225">
              <a:solidFill>
                <a:srgbClr val="00AEEF"/>
              </a:solidFill>
              <a:prstDash val="sysDot"/>
            </a:ln>
          </c:spPr>
          <c:marker>
            <c:symbol val="none"/>
          </c:marker>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Women'!$D$478:$D$493</c:f>
              <c:numCache>
                <c:formatCode>_(* #,##0_);_(* \(#,##0\);_(* "-"??_);_(@_)</c:formatCode>
                <c:ptCount val="16"/>
                <c:pt idx="0">
                  <c:v>91000</c:v>
                </c:pt>
                <c:pt idx="1">
                  <c:v>110000</c:v>
                </c:pt>
                <c:pt idx="2">
                  <c:v>130000</c:v>
                </c:pt>
                <c:pt idx="3">
                  <c:v>140000</c:v>
                </c:pt>
                <c:pt idx="4">
                  <c:v>150000</c:v>
                </c:pt>
                <c:pt idx="5">
                  <c:v>160000</c:v>
                </c:pt>
                <c:pt idx="6">
                  <c:v>170000</c:v>
                </c:pt>
                <c:pt idx="7">
                  <c:v>180000</c:v>
                </c:pt>
                <c:pt idx="8">
                  <c:v>190000</c:v>
                </c:pt>
                <c:pt idx="9">
                  <c:v>190000</c:v>
                </c:pt>
                <c:pt idx="10">
                  <c:v>200000</c:v>
                </c:pt>
                <c:pt idx="11">
                  <c:v>210000</c:v>
                </c:pt>
                <c:pt idx="12">
                  <c:v>210000</c:v>
                </c:pt>
                <c:pt idx="13">
                  <c:v>220000</c:v>
                </c:pt>
                <c:pt idx="14">
                  <c:v>220000</c:v>
                </c:pt>
                <c:pt idx="15">
                  <c:v>220000</c:v>
                </c:pt>
              </c:numCache>
            </c:numRef>
          </c:val>
          <c:smooth val="0"/>
          <c:extLst>
            <c:ext xmlns:c16="http://schemas.microsoft.com/office/drawing/2014/chart" uri="{C3380CC4-5D6E-409C-BE32-E72D297353CC}">
              <c16:uniqueId val="{00000002-9C3F-47B0-BA3C-4A6196E81660}"/>
            </c:ext>
          </c:extLst>
        </c:ser>
        <c:ser>
          <c:idx val="2"/>
          <c:order val="2"/>
          <c:tx>
            <c:strRef>
              <c:f>'[Charts_HIV 2016 Estimates_AP_10 June 2016.xlsx]Rounded - Adults vs Women'!$E$477</c:f>
              <c:strCache>
                <c:ptCount val="1"/>
                <c:pt idx="0">
                  <c:v>High</c:v>
                </c:pt>
              </c:strCache>
            </c:strRef>
          </c:tx>
          <c:spPr>
            <a:ln w="22225">
              <a:solidFill>
                <a:srgbClr val="00AEEF"/>
              </a:solidFill>
              <a:prstDash val="sysDot"/>
            </a:ln>
          </c:spPr>
          <c:marker>
            <c:symbol val="none"/>
          </c:marker>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Women'!$E$478:$E$493</c:f>
              <c:numCache>
                <c:formatCode>_(* #,##0_);_(* \(#,##0\);_(* "-"??_);_(@_)</c:formatCode>
                <c:ptCount val="16"/>
                <c:pt idx="0">
                  <c:v>110000</c:v>
                </c:pt>
                <c:pt idx="1">
                  <c:v>130000</c:v>
                </c:pt>
                <c:pt idx="2">
                  <c:v>160000</c:v>
                </c:pt>
                <c:pt idx="3">
                  <c:v>180000</c:v>
                </c:pt>
                <c:pt idx="4">
                  <c:v>200000</c:v>
                </c:pt>
                <c:pt idx="5">
                  <c:v>210000</c:v>
                </c:pt>
                <c:pt idx="6">
                  <c:v>220000</c:v>
                </c:pt>
                <c:pt idx="7">
                  <c:v>230000</c:v>
                </c:pt>
                <c:pt idx="8">
                  <c:v>250000</c:v>
                </c:pt>
                <c:pt idx="9">
                  <c:v>260000</c:v>
                </c:pt>
                <c:pt idx="10">
                  <c:v>260000</c:v>
                </c:pt>
                <c:pt idx="11">
                  <c:v>270000</c:v>
                </c:pt>
                <c:pt idx="12">
                  <c:v>280000</c:v>
                </c:pt>
                <c:pt idx="13">
                  <c:v>280000</c:v>
                </c:pt>
                <c:pt idx="14">
                  <c:v>280000</c:v>
                </c:pt>
                <c:pt idx="15">
                  <c:v>280000</c:v>
                </c:pt>
              </c:numCache>
            </c:numRef>
          </c:val>
          <c:smooth val="0"/>
          <c:extLst>
            <c:ext xmlns:c16="http://schemas.microsoft.com/office/drawing/2014/chart" uri="{C3380CC4-5D6E-409C-BE32-E72D297353CC}">
              <c16:uniqueId val="{00000003-9C3F-47B0-BA3C-4A6196E81660}"/>
            </c:ext>
          </c:extLst>
        </c:ser>
        <c:ser>
          <c:idx val="3"/>
          <c:order val="3"/>
          <c:tx>
            <c:strRef>
              <c:f>'[Charts_HIV 2016 Estimates_AP_10 June 2016.xlsx]Rounded - Adults vs Women'!$F$477</c:f>
              <c:strCache>
                <c:ptCount val="1"/>
                <c:pt idx="0">
                  <c:v>Women (15+ yr) living with HIV</c:v>
                </c:pt>
              </c:strCache>
            </c:strRef>
          </c:tx>
          <c:spPr>
            <a:ln w="38100">
              <a:solidFill>
                <a:srgbClr val="EC008C"/>
              </a:solidFill>
            </a:ln>
          </c:spPr>
          <c:marker>
            <c:symbol val="none"/>
          </c:marker>
          <c:dLbls>
            <c:dLbl>
              <c:idx val="1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C3F-47B0-BA3C-4A6196E81660}"/>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Women'!$F$478:$F$493</c:f>
              <c:numCache>
                <c:formatCode>_(* #,##0_);_(* \(#,##0\);_(* "-"??_);_(@_)</c:formatCode>
                <c:ptCount val="16"/>
                <c:pt idx="0">
                  <c:v>15000</c:v>
                </c:pt>
                <c:pt idx="1">
                  <c:v>20000</c:v>
                </c:pt>
                <c:pt idx="2">
                  <c:v>26000</c:v>
                </c:pt>
                <c:pt idx="3">
                  <c:v>32000</c:v>
                </c:pt>
                <c:pt idx="4">
                  <c:v>37000</c:v>
                </c:pt>
                <c:pt idx="5">
                  <c:v>42000</c:v>
                </c:pt>
                <c:pt idx="6">
                  <c:v>47000</c:v>
                </c:pt>
                <c:pt idx="7">
                  <c:v>51000</c:v>
                </c:pt>
                <c:pt idx="8">
                  <c:v>56000</c:v>
                </c:pt>
                <c:pt idx="9">
                  <c:v>60000</c:v>
                </c:pt>
                <c:pt idx="10">
                  <c:v>63000</c:v>
                </c:pt>
                <c:pt idx="11">
                  <c:v>66000</c:v>
                </c:pt>
                <c:pt idx="12">
                  <c:v>69000</c:v>
                </c:pt>
                <c:pt idx="13">
                  <c:v>72000</c:v>
                </c:pt>
                <c:pt idx="14">
                  <c:v>74000</c:v>
                </c:pt>
                <c:pt idx="15">
                  <c:v>77000</c:v>
                </c:pt>
              </c:numCache>
            </c:numRef>
          </c:val>
          <c:smooth val="0"/>
          <c:extLst>
            <c:ext xmlns:c16="http://schemas.microsoft.com/office/drawing/2014/chart" uri="{C3380CC4-5D6E-409C-BE32-E72D297353CC}">
              <c16:uniqueId val="{00000005-9C3F-47B0-BA3C-4A6196E81660}"/>
            </c:ext>
          </c:extLst>
        </c:ser>
        <c:ser>
          <c:idx val="4"/>
          <c:order val="4"/>
          <c:tx>
            <c:strRef>
              <c:f>'[Charts_HIV 2016 Estimates_AP_10 June 2016.xlsx]Rounded - Adults vs Women'!$G$477</c:f>
              <c:strCache>
                <c:ptCount val="1"/>
                <c:pt idx="0">
                  <c:v>low</c:v>
                </c:pt>
              </c:strCache>
            </c:strRef>
          </c:tx>
          <c:spPr>
            <a:ln w="22225">
              <a:solidFill>
                <a:srgbClr val="EC008C"/>
              </a:solidFill>
              <a:prstDash val="sysDot"/>
            </a:ln>
          </c:spPr>
          <c:marker>
            <c:symbol val="none"/>
          </c:marker>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Women'!$G$478:$G$493</c:f>
              <c:numCache>
                <c:formatCode>_(* #,##0_);_(* \(#,##0\);_(* "-"??_);_(@_)</c:formatCode>
                <c:ptCount val="16"/>
                <c:pt idx="0">
                  <c:v>14000</c:v>
                </c:pt>
                <c:pt idx="1">
                  <c:v>18000</c:v>
                </c:pt>
                <c:pt idx="2">
                  <c:v>23000</c:v>
                </c:pt>
                <c:pt idx="3">
                  <c:v>28000</c:v>
                </c:pt>
                <c:pt idx="4">
                  <c:v>33000</c:v>
                </c:pt>
                <c:pt idx="5">
                  <c:v>37000</c:v>
                </c:pt>
                <c:pt idx="6">
                  <c:v>41000</c:v>
                </c:pt>
                <c:pt idx="7">
                  <c:v>45000</c:v>
                </c:pt>
                <c:pt idx="8">
                  <c:v>49000</c:v>
                </c:pt>
                <c:pt idx="9">
                  <c:v>53000</c:v>
                </c:pt>
                <c:pt idx="10">
                  <c:v>56000</c:v>
                </c:pt>
                <c:pt idx="11">
                  <c:v>59000</c:v>
                </c:pt>
                <c:pt idx="12">
                  <c:v>62000</c:v>
                </c:pt>
                <c:pt idx="13">
                  <c:v>64000</c:v>
                </c:pt>
                <c:pt idx="14">
                  <c:v>67000</c:v>
                </c:pt>
                <c:pt idx="15">
                  <c:v>69000</c:v>
                </c:pt>
              </c:numCache>
            </c:numRef>
          </c:val>
          <c:smooth val="0"/>
          <c:extLst>
            <c:ext xmlns:c16="http://schemas.microsoft.com/office/drawing/2014/chart" uri="{C3380CC4-5D6E-409C-BE32-E72D297353CC}">
              <c16:uniqueId val="{00000006-9C3F-47B0-BA3C-4A6196E81660}"/>
            </c:ext>
          </c:extLst>
        </c:ser>
        <c:ser>
          <c:idx val="5"/>
          <c:order val="5"/>
          <c:tx>
            <c:strRef>
              <c:f>'[Charts_HIV 2016 Estimates_AP_10 June 2016.xlsx]Rounded - Adults vs Women'!$H$477</c:f>
              <c:strCache>
                <c:ptCount val="1"/>
                <c:pt idx="0">
                  <c:v>High</c:v>
                </c:pt>
              </c:strCache>
            </c:strRef>
          </c:tx>
          <c:spPr>
            <a:ln w="22225">
              <a:solidFill>
                <a:srgbClr val="EC008C"/>
              </a:solidFill>
              <a:prstDash val="sysDot"/>
            </a:ln>
          </c:spPr>
          <c:marker>
            <c:symbol val="none"/>
          </c:marker>
          <c:cat>
            <c:numRef>
              <c:f>'[Charts_HIV 2016 Estimates_AP_10 June 2016.xlsx]Rounded - Adults vs Women'!$B$478:$B$493</c:f>
              <c:numCache>
                <c:formatCode>General</c:formatCode>
                <c:ptCount val="16"/>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numCache>
            </c:numRef>
          </c:cat>
          <c:val>
            <c:numRef>
              <c:f>'[Charts_HIV 2016 Estimates_AP_10 June 2016.xlsx]Rounded - Adults vs Women'!$H$478:$H$493</c:f>
              <c:numCache>
                <c:formatCode>_(* #,##0_);_(* \(#,##0\);_(* "-"??_);_(@_)</c:formatCode>
                <c:ptCount val="16"/>
                <c:pt idx="0">
                  <c:v>17000</c:v>
                </c:pt>
                <c:pt idx="1">
                  <c:v>23000</c:v>
                </c:pt>
                <c:pt idx="2">
                  <c:v>29000</c:v>
                </c:pt>
                <c:pt idx="3">
                  <c:v>36000</c:v>
                </c:pt>
                <c:pt idx="4">
                  <c:v>42000</c:v>
                </c:pt>
                <c:pt idx="5">
                  <c:v>47000</c:v>
                </c:pt>
                <c:pt idx="6">
                  <c:v>52000</c:v>
                </c:pt>
                <c:pt idx="7">
                  <c:v>58000</c:v>
                </c:pt>
                <c:pt idx="8">
                  <c:v>63000</c:v>
                </c:pt>
                <c:pt idx="9">
                  <c:v>68000</c:v>
                </c:pt>
                <c:pt idx="10">
                  <c:v>72000</c:v>
                </c:pt>
                <c:pt idx="11">
                  <c:v>75000</c:v>
                </c:pt>
                <c:pt idx="12">
                  <c:v>78000</c:v>
                </c:pt>
                <c:pt idx="13">
                  <c:v>81000</c:v>
                </c:pt>
                <c:pt idx="14">
                  <c:v>83000</c:v>
                </c:pt>
                <c:pt idx="15">
                  <c:v>85000</c:v>
                </c:pt>
              </c:numCache>
            </c:numRef>
          </c:val>
          <c:smooth val="0"/>
          <c:extLst>
            <c:ext xmlns:c16="http://schemas.microsoft.com/office/drawing/2014/chart" uri="{C3380CC4-5D6E-409C-BE32-E72D297353CC}">
              <c16:uniqueId val="{00000007-9C3F-47B0-BA3C-4A6196E81660}"/>
            </c:ext>
          </c:extLst>
        </c:ser>
        <c:dLbls>
          <c:showLegendKey val="0"/>
          <c:showVal val="0"/>
          <c:showCatName val="0"/>
          <c:showSerName val="0"/>
          <c:showPercent val="0"/>
          <c:showBubbleSize val="0"/>
        </c:dLbls>
        <c:smooth val="0"/>
        <c:axId val="120518272"/>
        <c:axId val="120517712"/>
      </c:lineChart>
      <c:catAx>
        <c:axId val="120518272"/>
        <c:scaling>
          <c:orientation val="minMax"/>
        </c:scaling>
        <c:delete val="0"/>
        <c:axPos val="b"/>
        <c:numFmt formatCode="General" sourceLinked="1"/>
        <c:majorTickMark val="out"/>
        <c:minorTickMark val="none"/>
        <c:tickLblPos val="nextTo"/>
        <c:crossAx val="120517712"/>
        <c:crosses val="autoZero"/>
        <c:auto val="1"/>
        <c:lblAlgn val="ctr"/>
        <c:lblOffset val="100"/>
        <c:noMultiLvlLbl val="0"/>
      </c:catAx>
      <c:valAx>
        <c:axId val="120517712"/>
        <c:scaling>
          <c:orientation val="minMax"/>
        </c:scaling>
        <c:delete val="0"/>
        <c:axPos val="l"/>
        <c:title>
          <c:tx>
            <c:rich>
              <a:bodyPr rot="-5400000" vert="horz"/>
              <a:lstStyle/>
              <a:p>
                <a:pPr>
                  <a:defRPr/>
                </a:pPr>
                <a:r>
                  <a:rPr lang="en-US"/>
                  <a:t>Number (estimate)</a:t>
                </a:r>
              </a:p>
            </c:rich>
          </c:tx>
          <c:overlay val="0"/>
        </c:title>
        <c:numFmt formatCode="_(* #,##0_);_(* \(#,##0\);_(* &quot;-&quot;??_);_(@_)" sourceLinked="1"/>
        <c:majorTickMark val="out"/>
        <c:minorTickMark val="none"/>
        <c:tickLblPos val="nextTo"/>
        <c:crossAx val="120518272"/>
        <c:crosses val="autoZero"/>
        <c:crossBetween val="between"/>
      </c:valAx>
    </c:plotArea>
    <c:legend>
      <c:legendPos val="b"/>
      <c:legendEntry>
        <c:idx val="1"/>
        <c:delete val="1"/>
      </c:legendEntry>
      <c:legendEntry>
        <c:idx val="2"/>
        <c:delete val="1"/>
      </c:legendEntry>
      <c:legendEntry>
        <c:idx val="4"/>
        <c:delete val="1"/>
      </c:legendEntry>
      <c:legendEntry>
        <c:idx val="5"/>
        <c:delete val="1"/>
      </c:legendEntry>
      <c:overlay val="0"/>
    </c:legend>
    <c:plotVisOnly val="1"/>
    <c:dispBlanksAs val="gap"/>
    <c:showDLblsOverMax val="0"/>
  </c:chart>
  <c:txPr>
    <a:bodyPr/>
    <a:lstStyle/>
    <a:p>
      <a:pPr>
        <a:defRPr sz="1400" b="1">
          <a:latin typeface="Arial" pitchFamily="34" charset="0"/>
          <a:cs typeface="Arial" pitchFamily="34" charset="0"/>
        </a:defRPr>
      </a:pPr>
      <a:endParaRPr lang="vi-VN"/>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0FD26A-9141-4B99-B267-83D14473A8BC}" type="doc">
      <dgm:prSet loTypeId="urn:microsoft.com/office/officeart/2005/8/layout/venn1" loCatId="relationship" qsTypeId="urn:microsoft.com/office/officeart/2005/8/quickstyle/3d4" qsCatId="3D" csTypeId="urn:microsoft.com/office/officeart/2005/8/colors/colorful5" csCatId="colorful" phldr="1"/>
      <dgm:spPr/>
    </dgm:pt>
    <dgm:pt modelId="{915DD6EB-9593-4B75-8CF1-734A7877B0B2}">
      <dgm:prSet phldrT="[Text]"/>
      <dgm:spPr/>
      <dgm:t>
        <a:bodyPr/>
        <a:lstStyle/>
        <a:p>
          <a:r>
            <a:rPr lang="en-US" dirty="0"/>
            <a:t>WWID</a:t>
          </a:r>
        </a:p>
      </dgm:t>
    </dgm:pt>
    <dgm:pt modelId="{B9CCD493-B0CB-43E6-8D2E-6ED70E387FC3}" type="parTrans" cxnId="{E636F29D-B833-45AB-AC9B-C8A679D55BBC}">
      <dgm:prSet/>
      <dgm:spPr/>
      <dgm:t>
        <a:bodyPr/>
        <a:lstStyle/>
        <a:p>
          <a:endParaRPr lang="en-US"/>
        </a:p>
      </dgm:t>
    </dgm:pt>
    <dgm:pt modelId="{002CA63E-9D46-412D-8145-734871355C9C}" type="sibTrans" cxnId="{E636F29D-B833-45AB-AC9B-C8A679D55BBC}">
      <dgm:prSet/>
      <dgm:spPr/>
      <dgm:t>
        <a:bodyPr/>
        <a:lstStyle/>
        <a:p>
          <a:endParaRPr lang="en-US"/>
        </a:p>
      </dgm:t>
    </dgm:pt>
    <dgm:pt modelId="{18041E05-CCFD-4C11-8D58-F333200C1334}">
      <dgm:prSet phldrT="[Text]"/>
      <dgm:spPr/>
      <dgm:t>
        <a:bodyPr/>
        <a:lstStyle/>
        <a:p>
          <a:r>
            <a:rPr lang="en-US" dirty="0"/>
            <a:t>FSW</a:t>
          </a:r>
        </a:p>
      </dgm:t>
    </dgm:pt>
    <dgm:pt modelId="{E02DF3F8-CF81-4A28-A4C9-7023D0AEF110}" type="parTrans" cxnId="{05511DD8-4BDC-40D6-AC2B-3219BDC6B30B}">
      <dgm:prSet/>
      <dgm:spPr/>
      <dgm:t>
        <a:bodyPr/>
        <a:lstStyle/>
        <a:p>
          <a:endParaRPr lang="en-US"/>
        </a:p>
      </dgm:t>
    </dgm:pt>
    <dgm:pt modelId="{94978CB6-7CE0-4A67-99AD-394B756EB27F}" type="sibTrans" cxnId="{05511DD8-4BDC-40D6-AC2B-3219BDC6B30B}">
      <dgm:prSet/>
      <dgm:spPr/>
      <dgm:t>
        <a:bodyPr/>
        <a:lstStyle/>
        <a:p>
          <a:endParaRPr lang="en-US"/>
        </a:p>
      </dgm:t>
    </dgm:pt>
    <dgm:pt modelId="{345427BC-4B1B-4F44-9F26-934F116F5968}" type="pres">
      <dgm:prSet presAssocID="{6A0FD26A-9141-4B99-B267-83D14473A8BC}" presName="compositeShape" presStyleCnt="0">
        <dgm:presLayoutVars>
          <dgm:chMax val="7"/>
          <dgm:dir/>
          <dgm:resizeHandles val="exact"/>
        </dgm:presLayoutVars>
      </dgm:prSet>
      <dgm:spPr/>
    </dgm:pt>
    <dgm:pt modelId="{0B147E6D-E721-40BA-9476-EC4819DB4E00}" type="pres">
      <dgm:prSet presAssocID="{915DD6EB-9593-4B75-8CF1-734A7877B0B2}" presName="circ1" presStyleLbl="vennNode1" presStyleIdx="0" presStyleCnt="2"/>
      <dgm:spPr/>
    </dgm:pt>
    <dgm:pt modelId="{5C568ABF-3A95-4BFB-8893-851F757BB5EA}" type="pres">
      <dgm:prSet presAssocID="{915DD6EB-9593-4B75-8CF1-734A7877B0B2}" presName="circ1Tx" presStyleLbl="revTx" presStyleIdx="0" presStyleCnt="0">
        <dgm:presLayoutVars>
          <dgm:chMax val="0"/>
          <dgm:chPref val="0"/>
          <dgm:bulletEnabled val="1"/>
        </dgm:presLayoutVars>
      </dgm:prSet>
      <dgm:spPr/>
    </dgm:pt>
    <dgm:pt modelId="{CF51085B-D050-4F49-B21A-A5F4DB6B32E9}" type="pres">
      <dgm:prSet presAssocID="{18041E05-CCFD-4C11-8D58-F333200C1334}" presName="circ2" presStyleLbl="vennNode1" presStyleIdx="1" presStyleCnt="2"/>
      <dgm:spPr/>
    </dgm:pt>
    <dgm:pt modelId="{B3B25861-82F3-483C-ACA1-BFFCC6E24A61}" type="pres">
      <dgm:prSet presAssocID="{18041E05-CCFD-4C11-8D58-F333200C1334}" presName="circ2Tx" presStyleLbl="revTx" presStyleIdx="0" presStyleCnt="0">
        <dgm:presLayoutVars>
          <dgm:chMax val="0"/>
          <dgm:chPref val="0"/>
          <dgm:bulletEnabled val="1"/>
        </dgm:presLayoutVars>
      </dgm:prSet>
      <dgm:spPr/>
    </dgm:pt>
  </dgm:ptLst>
  <dgm:cxnLst>
    <dgm:cxn modelId="{56E59317-F44B-4C28-8EE8-CF33DCF33ECA}" type="presOf" srcId="{18041E05-CCFD-4C11-8D58-F333200C1334}" destId="{CF51085B-D050-4F49-B21A-A5F4DB6B32E9}" srcOrd="0" destOrd="0" presId="urn:microsoft.com/office/officeart/2005/8/layout/venn1"/>
    <dgm:cxn modelId="{2F5AAD5C-D985-4004-896A-89D1A1433194}" type="presOf" srcId="{915DD6EB-9593-4B75-8CF1-734A7877B0B2}" destId="{5C568ABF-3A95-4BFB-8893-851F757BB5EA}" srcOrd="1" destOrd="0" presId="urn:microsoft.com/office/officeart/2005/8/layout/venn1"/>
    <dgm:cxn modelId="{CB03949D-3F55-4668-83C0-F5738BE0BAC3}" type="presOf" srcId="{6A0FD26A-9141-4B99-B267-83D14473A8BC}" destId="{345427BC-4B1B-4F44-9F26-934F116F5968}" srcOrd="0" destOrd="0" presId="urn:microsoft.com/office/officeart/2005/8/layout/venn1"/>
    <dgm:cxn modelId="{E636F29D-B833-45AB-AC9B-C8A679D55BBC}" srcId="{6A0FD26A-9141-4B99-B267-83D14473A8BC}" destId="{915DD6EB-9593-4B75-8CF1-734A7877B0B2}" srcOrd="0" destOrd="0" parTransId="{B9CCD493-B0CB-43E6-8D2E-6ED70E387FC3}" sibTransId="{002CA63E-9D46-412D-8145-734871355C9C}"/>
    <dgm:cxn modelId="{1C034DB8-A37B-49D6-8A55-D79F5C0E5F27}" type="presOf" srcId="{18041E05-CCFD-4C11-8D58-F333200C1334}" destId="{B3B25861-82F3-483C-ACA1-BFFCC6E24A61}" srcOrd="1" destOrd="0" presId="urn:microsoft.com/office/officeart/2005/8/layout/venn1"/>
    <dgm:cxn modelId="{05511DD8-4BDC-40D6-AC2B-3219BDC6B30B}" srcId="{6A0FD26A-9141-4B99-B267-83D14473A8BC}" destId="{18041E05-CCFD-4C11-8D58-F333200C1334}" srcOrd="1" destOrd="0" parTransId="{E02DF3F8-CF81-4A28-A4C9-7023D0AEF110}" sibTransId="{94978CB6-7CE0-4A67-99AD-394B756EB27F}"/>
    <dgm:cxn modelId="{70392DF0-384E-4229-9384-D04E0D5815CD}" type="presOf" srcId="{915DD6EB-9593-4B75-8CF1-734A7877B0B2}" destId="{0B147E6D-E721-40BA-9476-EC4819DB4E00}" srcOrd="0" destOrd="0" presId="urn:microsoft.com/office/officeart/2005/8/layout/venn1"/>
    <dgm:cxn modelId="{742248E9-2004-4BB9-BAFD-1E0922DCF8F6}" type="presParOf" srcId="{345427BC-4B1B-4F44-9F26-934F116F5968}" destId="{0B147E6D-E721-40BA-9476-EC4819DB4E00}" srcOrd="0" destOrd="0" presId="urn:microsoft.com/office/officeart/2005/8/layout/venn1"/>
    <dgm:cxn modelId="{A87ABA85-E7F5-4E63-BC9F-7FF7C16BF095}" type="presParOf" srcId="{345427BC-4B1B-4F44-9F26-934F116F5968}" destId="{5C568ABF-3A95-4BFB-8893-851F757BB5EA}" srcOrd="1" destOrd="0" presId="urn:microsoft.com/office/officeart/2005/8/layout/venn1"/>
    <dgm:cxn modelId="{C6F5DA48-0BB0-4FA5-BCDA-9BB1D23B42E7}" type="presParOf" srcId="{345427BC-4B1B-4F44-9F26-934F116F5968}" destId="{CF51085B-D050-4F49-B21A-A5F4DB6B32E9}" srcOrd="2" destOrd="0" presId="urn:microsoft.com/office/officeart/2005/8/layout/venn1"/>
    <dgm:cxn modelId="{B3DD884F-18C3-411B-A2EA-44E7C37B5D08}" type="presParOf" srcId="{345427BC-4B1B-4F44-9F26-934F116F5968}" destId="{B3B25861-82F3-483C-ACA1-BFFCC6E24A61}" srcOrd="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147E6D-E721-40BA-9476-EC4819DB4E00}">
      <dsp:nvSpPr>
        <dsp:cNvPr id="0" name=""/>
        <dsp:cNvSpPr/>
      </dsp:nvSpPr>
      <dsp:spPr>
        <a:xfrm>
          <a:off x="93739" y="388676"/>
          <a:ext cx="2312236" cy="2312236"/>
        </a:xfrm>
        <a:prstGeom prst="ellipse">
          <a:avLst/>
        </a:prstGeom>
        <a:solidFill>
          <a:schemeClr val="accent5">
            <a:alpha val="5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733550">
            <a:lnSpc>
              <a:spcPct val="90000"/>
            </a:lnSpc>
            <a:spcBef>
              <a:spcPct val="0"/>
            </a:spcBef>
            <a:spcAft>
              <a:spcPct val="35000"/>
            </a:spcAft>
            <a:buNone/>
          </a:pPr>
          <a:r>
            <a:rPr lang="en-US" sz="3900" kern="1200" dirty="0"/>
            <a:t>WWID</a:t>
          </a:r>
        </a:p>
      </dsp:txBody>
      <dsp:txXfrm>
        <a:off x="416619" y="661338"/>
        <a:ext cx="1333181" cy="1766911"/>
      </dsp:txXfrm>
    </dsp:sp>
    <dsp:sp modelId="{CF51085B-D050-4F49-B21A-A5F4DB6B32E9}">
      <dsp:nvSpPr>
        <dsp:cNvPr id="0" name=""/>
        <dsp:cNvSpPr/>
      </dsp:nvSpPr>
      <dsp:spPr>
        <a:xfrm>
          <a:off x="1760215" y="388676"/>
          <a:ext cx="2312236" cy="2312236"/>
        </a:xfrm>
        <a:prstGeom prst="ellipse">
          <a:avLst/>
        </a:prstGeom>
        <a:solidFill>
          <a:schemeClr val="accent5">
            <a:alpha val="50000"/>
            <a:hueOff val="-7353344"/>
            <a:satOff val="-10228"/>
            <a:lumOff val="-3922"/>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733550">
            <a:lnSpc>
              <a:spcPct val="90000"/>
            </a:lnSpc>
            <a:spcBef>
              <a:spcPct val="0"/>
            </a:spcBef>
            <a:spcAft>
              <a:spcPct val="35000"/>
            </a:spcAft>
            <a:buNone/>
          </a:pPr>
          <a:r>
            <a:rPr lang="en-US" sz="3900" kern="1200" dirty="0"/>
            <a:t>FSW</a:t>
          </a:r>
        </a:p>
      </dsp:txBody>
      <dsp:txXfrm>
        <a:off x="2416390" y="661338"/>
        <a:ext cx="1333181" cy="1766911"/>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BD35F7-481D-4798-9CE9-A2FAE9B0C354}" type="datetimeFigureOut">
              <a:rPr lang="en-US" smtClean="0"/>
              <a:t>8/4/2017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EFABB3-28AF-4CD2-A75C-CBBDBD5FBE04}" type="slidenum">
              <a:rPr lang="en-US" smtClean="0"/>
              <a:t>‹#›</a:t>
            </a:fld>
            <a:endParaRPr lang="en-US"/>
          </a:p>
        </p:txBody>
      </p:sp>
    </p:spTree>
    <p:extLst>
      <p:ext uri="{BB962C8B-B14F-4D97-AF65-F5344CB8AC3E}">
        <p14:creationId xmlns:p14="http://schemas.microsoft.com/office/powerpoint/2010/main" val="3580394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dpt2.samhsa.gov/treatment/directory.aspx"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sciencedirect.com/science/article/pii/S0955395904000052#BIB6"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About 4.8 million adults</a:t>
            </a:r>
            <a:r>
              <a:rPr lang="en-GB" baseline="0" dirty="0"/>
              <a:t> are living with HIV in the Asia and Pacific region</a:t>
            </a:r>
          </a:p>
          <a:p>
            <a:r>
              <a:rPr lang="en-GB" baseline="0" dirty="0"/>
              <a:t>Of those, about 1.7 million are women</a:t>
            </a:r>
          </a:p>
          <a:p>
            <a:endParaRPr lang="en-GB" baseline="0" dirty="0"/>
          </a:p>
          <a:p>
            <a:r>
              <a:rPr lang="en-GB" baseline="0" dirty="0"/>
              <a:t>So, approximately 1/3 of adults living with HIV in the region are women</a:t>
            </a:r>
            <a:endParaRPr lang="en-GB" dirty="0"/>
          </a:p>
          <a:p>
            <a:endParaRPr lang="en-GB" dirty="0"/>
          </a:p>
          <a:p>
            <a:r>
              <a:rPr lang="en-GB" dirty="0"/>
              <a:t>In Viet Nam, about 250,000 adults are living with HIV</a:t>
            </a:r>
            <a:r>
              <a:rPr lang="en-GB" baseline="0" dirty="0"/>
              <a:t> and 77,000 of those are women. So, about 30% of the people living with HIV in Viet Nam are women.</a:t>
            </a:r>
            <a:endParaRPr lang="en-GB" dirty="0"/>
          </a:p>
        </p:txBody>
      </p:sp>
      <p:sp>
        <p:nvSpPr>
          <p:cNvPr id="4" name="Slide Number Placeholder 3"/>
          <p:cNvSpPr>
            <a:spLocks noGrp="1"/>
          </p:cNvSpPr>
          <p:nvPr>
            <p:ph type="sldNum" sz="quarter" idx="10"/>
          </p:nvPr>
        </p:nvSpPr>
        <p:spPr/>
        <p:txBody>
          <a:bodyPr/>
          <a:lstStyle/>
          <a:p>
            <a:fld id="{3A29CE37-99C1-4B7C-9F65-3BB2EC47B8C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491988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Will only touch on issues here. Following our presentation there will be a presentation on </a:t>
            </a:r>
            <a:r>
              <a:rPr lang="en-US" sz="1200" kern="1200" dirty="0">
                <a:solidFill>
                  <a:schemeClr val="tx1"/>
                </a:solidFill>
                <a:effectLst/>
                <a:latin typeface="+mn-lt"/>
                <a:ea typeface="+mn-ea"/>
                <a:cs typeface="+mn-cs"/>
              </a:rPr>
              <a:t>Neonatal abstinence syndrome (NAS) treatment. </a:t>
            </a:r>
            <a:r>
              <a:rPr lang="en-US" sz="1200" i="1" kern="1200" dirty="0">
                <a:solidFill>
                  <a:schemeClr val="tx1"/>
                </a:solidFill>
                <a:effectLst/>
                <a:latin typeface="+mn-lt"/>
                <a:ea typeface="+mn-ea"/>
                <a:cs typeface="+mn-cs"/>
              </a:rPr>
              <a:t>Nguyen</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a:t>
            </a:r>
            <a:r>
              <a:rPr lang="en-US" sz="1200" i="1" kern="1200" dirty="0">
                <a:solidFill>
                  <a:schemeClr val="tx1"/>
                </a:solidFill>
                <a:effectLst/>
                <a:latin typeface="+mn-lt"/>
                <a:ea typeface="+mn-ea"/>
                <a:cs typeface="+mn-cs"/>
              </a:rPr>
              <a:t> Anh, MD - </a:t>
            </a:r>
            <a:r>
              <a:rPr lang="en-US" sz="1200" i="1" kern="1200" dirty="0" err="1">
                <a:solidFill>
                  <a:schemeClr val="tx1"/>
                </a:solidFill>
                <a:effectLst/>
                <a:latin typeface="+mn-lt"/>
                <a:ea typeface="+mn-ea"/>
                <a:cs typeface="+mn-cs"/>
              </a:rPr>
              <a:t>Tu</a:t>
            </a:r>
            <a:r>
              <a:rPr lang="en-US" sz="1200" i="1" kern="1200" dirty="0">
                <a:solidFill>
                  <a:schemeClr val="tx1"/>
                </a:solidFill>
                <a:effectLst/>
                <a:latin typeface="+mn-lt"/>
                <a:ea typeface="+mn-ea"/>
                <a:cs typeface="+mn-cs"/>
              </a:rPr>
              <a:t> Du hospital</a:t>
            </a:r>
            <a:r>
              <a:rPr lang="en-US" sz="1200" kern="1200" dirty="0">
                <a:solidFill>
                  <a:schemeClr val="tx1"/>
                </a:solidFill>
                <a:effectLst/>
                <a:latin typeface="+mn-lt"/>
                <a:ea typeface="+mn-ea"/>
                <a:cs typeface="+mn-cs"/>
              </a:rPr>
              <a:t> and Nguyen Viet Ngoc - UMP</a:t>
            </a:r>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16</a:t>
            </a:fld>
            <a:endParaRPr lang="en-US"/>
          </a:p>
        </p:txBody>
      </p:sp>
    </p:spTree>
    <p:extLst>
      <p:ext uri="{BB962C8B-B14F-4D97-AF65-F5344CB8AC3E}">
        <p14:creationId xmlns:p14="http://schemas.microsoft.com/office/powerpoint/2010/main" val="1925033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31950" y="654050"/>
            <a:ext cx="4065588" cy="3049588"/>
          </a:xfrm>
        </p:spPr>
      </p:sp>
      <p:sp>
        <p:nvSpPr>
          <p:cNvPr id="3" name="Notes Placeholder 2"/>
          <p:cNvSpPr>
            <a:spLocks noGrp="1"/>
          </p:cNvSpPr>
          <p:nvPr>
            <p:ph type="body" idx="1"/>
          </p:nvPr>
        </p:nvSpPr>
        <p:spPr>
          <a:xfrm>
            <a:off x="333742" y="3838177"/>
            <a:ext cx="6318172" cy="4732856"/>
          </a:xfrm>
        </p:spPr>
        <p:txBody>
          <a:bodyPr/>
          <a:lstStyle/>
          <a:p>
            <a:pPr marL="341247" indent="-341247">
              <a:buFont typeface="Symbol" panose="05050102010706020507" pitchFamily="18" charset="2"/>
              <a:buChar char=""/>
            </a:pPr>
            <a:r>
              <a:rPr lang="en-US" sz="1100" dirty="0">
                <a:ea typeface="Calibri" panose="020F0502020204030204" pitchFamily="34" charset="0"/>
                <a:cs typeface="Arial" panose="020B0604020202020204" pitchFamily="34" charset="0"/>
              </a:rPr>
              <a:t>Risks to pregnancy linked to substance use include (SAMHSA, 2009; Werner et al., 2007; SAMHSA, 2011a; SAMHSA, in press):</a:t>
            </a:r>
          </a:p>
          <a:p>
            <a:pPr marL="796242" lvl="1" indent="-341247">
              <a:buFont typeface="Calibri" panose="020F0502020204030204" pitchFamily="34" charset="0"/>
              <a:buChar char="-"/>
            </a:pPr>
            <a:r>
              <a:rPr lang="en-US" sz="1100" dirty="0">
                <a:ea typeface="Calibri" panose="020F0502020204030204" pitchFamily="34" charset="0"/>
                <a:cs typeface="Arial" panose="020B0604020202020204" pitchFamily="34" charset="0"/>
              </a:rPr>
              <a:t>Miscarriage</a:t>
            </a:r>
          </a:p>
          <a:p>
            <a:pPr marL="796242" lvl="1" indent="-341247">
              <a:buFont typeface="Calibri" panose="020F0502020204030204" pitchFamily="34" charset="0"/>
              <a:buChar char="-"/>
            </a:pPr>
            <a:r>
              <a:rPr lang="en-US" sz="1100" dirty="0">
                <a:ea typeface="Calibri" panose="020F0502020204030204" pitchFamily="34" charset="0"/>
                <a:cs typeface="Arial" panose="020B0604020202020204" pitchFamily="34" charset="0"/>
              </a:rPr>
              <a:t>Premature delivery</a:t>
            </a:r>
          </a:p>
          <a:p>
            <a:pPr marL="796242" lvl="1" indent="-341247">
              <a:buFont typeface="Calibri" panose="020F0502020204030204" pitchFamily="34" charset="0"/>
              <a:buChar char="-"/>
            </a:pPr>
            <a:r>
              <a:rPr lang="en-US" sz="1100" dirty="0">
                <a:ea typeface="Calibri" panose="020F0502020204030204" pitchFamily="34" charset="0"/>
                <a:cs typeface="Arial" panose="020B0604020202020204" pitchFamily="34" charset="0"/>
              </a:rPr>
              <a:t>Low birth weight</a:t>
            </a:r>
          </a:p>
          <a:p>
            <a:pPr marL="796242" lvl="1" indent="-341247">
              <a:buFont typeface="Calibri" panose="020F0502020204030204" pitchFamily="34" charset="0"/>
              <a:buChar char="-"/>
            </a:pPr>
            <a:r>
              <a:rPr lang="en-US" sz="1100" dirty="0">
                <a:ea typeface="Calibri" panose="020F0502020204030204" pitchFamily="34" charset="0"/>
                <a:cs typeface="Arial" panose="020B0604020202020204" pitchFamily="34" charset="0"/>
              </a:rPr>
              <a:t>Infant mortality</a:t>
            </a: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NACKB H+ Bodoni LT"/>
              </a:rPr>
              <a:t>Spontaneous abortion </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ea typeface="Calibri" panose="020F0502020204030204" pitchFamily="34" charset="0"/>
                <a:cs typeface="NACKB H+ Bodoni LT"/>
              </a:rPr>
              <a:t>Stillbirth</a:t>
            </a:r>
          </a:p>
          <a:p>
            <a:pPr marL="796242" lvl="1" indent="-341247" defTabSz="909991">
              <a:buFont typeface="Calibri" panose="020F0502020204030204" pitchFamily="34" charset="0"/>
              <a:buChar char="-"/>
              <a:defRPr/>
            </a:pPr>
            <a:r>
              <a:rPr lang="en-US" sz="1100" dirty="0">
                <a:solidFill>
                  <a:srgbClr val="000000"/>
                </a:solidFill>
                <a:ea typeface="Calibri" panose="020F0502020204030204" pitchFamily="34" charset="0"/>
                <a:cs typeface="NACKB H+ Bodoni LT"/>
              </a:rPr>
              <a:t>Smaller head circumference</a:t>
            </a:r>
          </a:p>
          <a:p>
            <a:pPr marL="796242" lvl="1" indent="-341247" defTabSz="909991">
              <a:buFont typeface="Calibri" panose="020F0502020204030204" pitchFamily="34" charset="0"/>
              <a:buChar char="-"/>
              <a:defRPr/>
            </a:pPr>
            <a:r>
              <a:rPr lang="en-US" sz="1100" dirty="0">
                <a:solidFill>
                  <a:srgbClr val="000000"/>
                </a:solidFill>
              </a:rPr>
              <a:t>E</a:t>
            </a:r>
            <a:r>
              <a:rPr lang="en-US" sz="1100" dirty="0"/>
              <a:t>ctopic pregnancy (development of a fetus outside the uterus)</a:t>
            </a:r>
          </a:p>
          <a:p>
            <a:pPr marL="796242" lvl="1" indent="-341247" defTabSz="909991">
              <a:buFont typeface="Calibri" panose="020F0502020204030204" pitchFamily="34" charset="0"/>
              <a:buChar char="-"/>
              <a:defRPr/>
            </a:pPr>
            <a:r>
              <a:rPr lang="en-US" sz="1100" dirty="0"/>
              <a:t>Premature rupture of membrane</a:t>
            </a:r>
          </a:p>
          <a:p>
            <a:pPr marL="796242" lvl="1" indent="-341247" defTabSz="909991">
              <a:buFont typeface="Calibri" panose="020F0502020204030204" pitchFamily="34" charset="0"/>
              <a:buChar char="-"/>
              <a:defRPr/>
            </a:pPr>
            <a:r>
              <a:rPr lang="en-US" sz="1100" dirty="0"/>
              <a:t>Abruptio placentae</a:t>
            </a:r>
          </a:p>
          <a:p>
            <a:pPr marL="796242" lvl="1" indent="-341247" defTabSz="909991">
              <a:buFont typeface="Calibri" panose="020F0502020204030204" pitchFamily="34" charset="0"/>
              <a:buChar char="-"/>
              <a:defRPr/>
            </a:pPr>
            <a:r>
              <a:rPr lang="en-US" sz="1100" dirty="0"/>
              <a:t>Placenta previa</a:t>
            </a:r>
          </a:p>
          <a:p>
            <a:pPr marL="796242" lvl="1" indent="-341247" defTabSz="909991">
              <a:buFont typeface="Calibri" panose="020F0502020204030204" pitchFamily="34" charset="0"/>
              <a:buChar char="-"/>
              <a:defRPr/>
            </a:pPr>
            <a:r>
              <a:rPr lang="en-US" sz="1100" dirty="0"/>
              <a:t>Preeclampsia</a:t>
            </a:r>
          </a:p>
          <a:p>
            <a:pPr marL="796242" lvl="1" indent="-341247" defTabSz="909991">
              <a:buFont typeface="Calibri" panose="020F0502020204030204" pitchFamily="34" charset="0"/>
              <a:buChar char="-"/>
              <a:defRPr/>
            </a:pPr>
            <a:r>
              <a:rPr lang="en-US" sz="1100" dirty="0"/>
              <a:t>Preterm delivery</a:t>
            </a:r>
          </a:p>
          <a:p>
            <a:pPr marL="796242" lvl="1" indent="-341247" defTabSz="909991">
              <a:buFont typeface="Calibri" panose="020F0502020204030204" pitchFamily="34" charset="0"/>
              <a:buChar char="-"/>
              <a:defRPr/>
            </a:pPr>
            <a:r>
              <a:rPr lang="en-US" sz="1100" dirty="0"/>
              <a:t>Intrauterine death</a:t>
            </a:r>
            <a:endParaRPr lang="en-US" sz="1100" dirty="0">
              <a:solidFill>
                <a:srgbClr val="000000"/>
              </a:solidFill>
              <a:ea typeface="Calibri" panose="020F0502020204030204" pitchFamily="34" charset="0"/>
              <a:cs typeface="NACKB H+ Bodoni LT"/>
            </a:endParaRPr>
          </a:p>
          <a:p>
            <a:pPr marL="796242" lvl="1" indent="-341247" defTabSz="909991">
              <a:buFont typeface="Calibri" panose="020F0502020204030204" pitchFamily="34" charset="0"/>
              <a:buChar char="-"/>
              <a:defRPr/>
            </a:pPr>
            <a:r>
              <a:rPr lang="en-US" sz="1100" dirty="0">
                <a:solidFill>
                  <a:srgbClr val="000000"/>
                </a:solidFill>
                <a:ea typeface="Calibri" panose="020F0502020204030204" pitchFamily="34" charset="0"/>
                <a:cs typeface="Arial" panose="020B0604020202020204" pitchFamily="34" charset="0"/>
              </a:rPr>
              <a:t>Fetal alcohol spectrum disorder (FASD)</a:t>
            </a:r>
          </a:p>
          <a:p>
            <a:pPr marL="796242" lvl="1" indent="-341247" defTabSz="909991">
              <a:buFont typeface="Calibri" panose="020F0502020204030204" pitchFamily="34" charset="0"/>
              <a:buChar char="-"/>
              <a:defRPr/>
            </a:pPr>
            <a:r>
              <a:rPr lang="en-US" sz="1100" dirty="0">
                <a:solidFill>
                  <a:srgbClr val="000000"/>
                </a:solidFill>
                <a:ea typeface="Calibri" panose="020F0502020204030204" pitchFamily="34" charset="0"/>
                <a:cs typeface="Arial" panose="020B0604020202020204" pitchFamily="34" charset="0"/>
              </a:rPr>
              <a:t>Neonatal abstinence syndrome (NAS) or Neonatal Opioid Withdrawal (NOW)</a:t>
            </a:r>
          </a:p>
          <a:p>
            <a:pPr marL="341247" indent="-341247">
              <a:buFont typeface="Symbol" panose="05050102010706020507" pitchFamily="18" charset="2"/>
              <a:buChar char=""/>
            </a:pPr>
            <a:r>
              <a:rPr lang="en-US" sz="1100" dirty="0">
                <a:solidFill>
                  <a:srgbClr val="000000"/>
                </a:solidFill>
                <a:ea typeface="Calibri" panose="020F0502020204030204" pitchFamily="34" charset="0"/>
                <a:cs typeface="NACKB H+ Bodoni LT"/>
              </a:rPr>
              <a:t>Examples of drug/alcohol specific complications include (SAMHSA, 2009):</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NACKB H+ Bodoni LT"/>
              </a:rPr>
              <a:t>Use and withdrawal from opiates causes significant stress to the developing fetus, which can lead to serious consequences such as stillbirth or loss of the pregnancy.</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NACKB H+ Bodoni LT"/>
              </a:rPr>
              <a:t>Infants exposed to cocaine during pregnancy have more infections, including hepatitis and HIV/AIDS exposure.</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Arial" panose="020B0604020202020204" pitchFamily="34" charset="0"/>
              </a:rPr>
              <a:t>Amphetamine use can cause withdrawal symptoms after birth, and impaired neurological development in infancy and childhood.</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NACKB H+ Bodoni LT"/>
              </a:rPr>
              <a:t>Alcohol exposure can lead to early-onset of alcohol disorders among children and adolescents.</a:t>
            </a:r>
            <a:endParaRPr lang="en-US" sz="1100" dirty="0">
              <a:ea typeface="Calibri" panose="020F0502020204030204" pitchFamily="34" charset="0"/>
              <a:cs typeface="Arial" panose="020B0604020202020204" pitchFamily="34" charset="0"/>
            </a:endParaRPr>
          </a:p>
          <a:p>
            <a:pPr marL="796242" lvl="1" indent="-341247">
              <a:buFont typeface="Calibri" panose="020F0502020204030204" pitchFamily="34" charset="0"/>
              <a:buChar char="-"/>
            </a:pPr>
            <a:r>
              <a:rPr lang="en-US" sz="1100" dirty="0">
                <a:solidFill>
                  <a:srgbClr val="000000"/>
                </a:solidFill>
                <a:ea typeface="Calibri" panose="020F0502020204030204" pitchFamily="34" charset="0"/>
                <a:cs typeface="NACKB H+ Bodoni LT"/>
              </a:rPr>
              <a:t>Social environmental risk factors include higher levels of stress. Challenges to adequate self care such as rest and nutrition, which can be result of poverty, social environment or lifestyle. </a:t>
            </a:r>
          </a:p>
          <a:p>
            <a:pPr marL="341247" indent="-341247" defTabSz="909991">
              <a:buFont typeface="Symbol" panose="05050102010706020507" pitchFamily="18" charset="2"/>
              <a:buChar char=""/>
              <a:defRPr/>
            </a:pPr>
            <a:r>
              <a:rPr lang="en-US" sz="1100" dirty="0"/>
              <a:t>Symptoms vary by the infant, but some of the following may result from fetal drug exposure (Medline Plus, 2015):</a:t>
            </a:r>
          </a:p>
          <a:p>
            <a:pPr marL="625619" lvl="1" indent="-170624">
              <a:buFont typeface="Courier New" panose="02070309020205020404" pitchFamily="49" charset="0"/>
              <a:buChar char="o"/>
            </a:pPr>
            <a:r>
              <a:rPr lang="en-US" sz="1100" dirty="0"/>
              <a:t>Blotchy skin coloring (mottling)</a:t>
            </a:r>
          </a:p>
          <a:p>
            <a:pPr marL="625619" lvl="1" indent="-170624">
              <a:buFont typeface="Courier New" panose="02070309020205020404" pitchFamily="49" charset="0"/>
              <a:buChar char="o"/>
            </a:pPr>
            <a:r>
              <a:rPr lang="en-US" sz="1100" dirty="0"/>
              <a:t>Diarrhea</a:t>
            </a:r>
          </a:p>
          <a:p>
            <a:pPr marL="625619" lvl="1" indent="-170624">
              <a:buFont typeface="Courier New" panose="02070309020205020404" pitchFamily="49" charset="0"/>
              <a:buChar char="o"/>
            </a:pPr>
            <a:r>
              <a:rPr lang="en-US" sz="1100" dirty="0"/>
              <a:t>Excessive crying or high-pitched crying</a:t>
            </a:r>
          </a:p>
          <a:p>
            <a:pPr marL="625619" lvl="1" indent="-170624">
              <a:buFont typeface="Courier New" panose="02070309020205020404" pitchFamily="49" charset="0"/>
              <a:buChar char="o"/>
            </a:pPr>
            <a:r>
              <a:rPr lang="en-US" sz="1100" dirty="0"/>
              <a:t>Excessive sucking</a:t>
            </a:r>
          </a:p>
          <a:p>
            <a:pPr marL="625619" lvl="1" indent="-170624">
              <a:buFont typeface="Courier New" panose="02070309020205020404" pitchFamily="49" charset="0"/>
              <a:buChar char="o"/>
            </a:pPr>
            <a:r>
              <a:rPr lang="en-US" sz="1100" dirty="0"/>
              <a:t>Fever</a:t>
            </a:r>
          </a:p>
          <a:p>
            <a:pPr marL="625619" lvl="1" indent="-170624">
              <a:buFont typeface="Courier New" panose="02070309020205020404" pitchFamily="49" charset="0"/>
              <a:buChar char="o"/>
            </a:pPr>
            <a:r>
              <a:rPr lang="en-US" sz="1100" dirty="0"/>
              <a:t>Hyperactive reflexes</a:t>
            </a:r>
          </a:p>
          <a:p>
            <a:pPr marL="625619" lvl="1" indent="-170624">
              <a:buFont typeface="Courier New" panose="02070309020205020404" pitchFamily="49" charset="0"/>
              <a:buChar char="o"/>
            </a:pPr>
            <a:r>
              <a:rPr lang="en-US" sz="1100" dirty="0"/>
              <a:t>Increased muscle tone</a:t>
            </a:r>
          </a:p>
          <a:p>
            <a:pPr marL="625619" lvl="1" indent="-170624">
              <a:buFont typeface="Courier New" panose="02070309020205020404" pitchFamily="49" charset="0"/>
              <a:buChar char="o"/>
            </a:pPr>
            <a:r>
              <a:rPr lang="en-US" sz="1100" dirty="0"/>
              <a:t>Irritability</a:t>
            </a:r>
          </a:p>
          <a:p>
            <a:pPr marL="625619" lvl="1" indent="-170624">
              <a:buFont typeface="Courier New" panose="02070309020205020404" pitchFamily="49" charset="0"/>
              <a:buChar char="o"/>
            </a:pPr>
            <a:r>
              <a:rPr lang="en-US" sz="1100" dirty="0"/>
              <a:t>Poor feeding</a:t>
            </a:r>
          </a:p>
          <a:p>
            <a:pPr marL="625619" lvl="1" indent="-170624">
              <a:buFont typeface="Courier New" panose="02070309020205020404" pitchFamily="49" charset="0"/>
              <a:buChar char="o"/>
            </a:pPr>
            <a:r>
              <a:rPr lang="en-US" sz="1100" dirty="0"/>
              <a:t>Rapid breathing</a:t>
            </a:r>
          </a:p>
          <a:p>
            <a:pPr marL="625619" lvl="1" indent="-170624">
              <a:buFont typeface="Courier New" panose="02070309020205020404" pitchFamily="49" charset="0"/>
              <a:buChar char="o"/>
            </a:pPr>
            <a:r>
              <a:rPr lang="en-US" sz="1100" dirty="0"/>
              <a:t>Seizures</a:t>
            </a:r>
          </a:p>
          <a:p>
            <a:pPr marL="625619" lvl="1" indent="-170624">
              <a:buFont typeface="Courier New" panose="02070309020205020404" pitchFamily="49" charset="0"/>
              <a:buChar char="o"/>
            </a:pPr>
            <a:r>
              <a:rPr lang="en-US" sz="1100" dirty="0"/>
              <a:t>Sleep problems</a:t>
            </a:r>
          </a:p>
          <a:p>
            <a:pPr marL="625619" lvl="1" indent="-170624">
              <a:buFont typeface="Courier New" panose="02070309020205020404" pitchFamily="49" charset="0"/>
              <a:buChar char="o"/>
            </a:pPr>
            <a:r>
              <a:rPr lang="en-US" sz="1100" dirty="0"/>
              <a:t>Slow weight gain</a:t>
            </a:r>
          </a:p>
          <a:p>
            <a:pPr marL="625619" lvl="1" indent="-170624">
              <a:buFont typeface="Courier New" panose="02070309020205020404" pitchFamily="49" charset="0"/>
              <a:buChar char="o"/>
            </a:pPr>
            <a:r>
              <a:rPr lang="en-US" sz="1100" dirty="0"/>
              <a:t>Stuffy nose, sneezing</a:t>
            </a:r>
          </a:p>
          <a:p>
            <a:pPr marL="625619" lvl="1" indent="-170624">
              <a:buFont typeface="Courier New" panose="02070309020205020404" pitchFamily="49" charset="0"/>
              <a:buChar char="o"/>
            </a:pPr>
            <a:r>
              <a:rPr lang="en-US" sz="1100" dirty="0"/>
              <a:t>Sweating</a:t>
            </a:r>
          </a:p>
          <a:p>
            <a:pPr marL="625619" lvl="1" indent="-170624">
              <a:buFont typeface="Courier New" panose="02070309020205020404" pitchFamily="49" charset="0"/>
              <a:buChar char="o"/>
            </a:pPr>
            <a:r>
              <a:rPr lang="en-US" sz="1100" dirty="0"/>
              <a:t>Trembling (tremors)</a:t>
            </a:r>
          </a:p>
          <a:p>
            <a:pPr marL="625619" lvl="1" indent="-170624">
              <a:buFont typeface="Courier New" panose="02070309020205020404" pitchFamily="49" charset="0"/>
              <a:buChar char="o"/>
            </a:pPr>
            <a:r>
              <a:rPr lang="en-US" sz="1100" dirty="0"/>
              <a:t>Vomiting </a:t>
            </a:r>
          </a:p>
          <a:p>
            <a:pPr marL="165252" indent="-165252">
              <a:buFont typeface="Arial" panose="020B0604020202020204" pitchFamily="34" charset="0"/>
              <a:buChar char="•"/>
            </a:pPr>
            <a:r>
              <a:rPr lang="en-US" sz="1100" dirty="0">
                <a:solidFill>
                  <a:srgbClr val="000000"/>
                </a:solidFill>
                <a:ea typeface="Calibri" panose="020F0502020204030204" pitchFamily="34" charset="0"/>
                <a:cs typeface="NACKB H+ Bodoni LT"/>
              </a:rPr>
              <a:t>Interventions can reduce these risks. Considerations related to treatment interventions are addressed later on.</a:t>
            </a:r>
          </a:p>
          <a:p>
            <a:pPr marL="170624" indent="-170624">
              <a:buFont typeface="Arial" panose="020B0604020202020204" pitchFamily="34" charset="0"/>
              <a:buChar char="•"/>
            </a:pPr>
            <a:r>
              <a:rPr lang="en-US" sz="1100" dirty="0">
                <a:solidFill>
                  <a:srgbClr val="000000"/>
                </a:solidFill>
                <a:ea typeface="Calibri" panose="020F0502020204030204" pitchFamily="34" charset="0"/>
                <a:cs typeface="NACKB H+ Bodoni LT"/>
              </a:rPr>
              <a:t>Other risks after the baby is born include:</a:t>
            </a:r>
            <a:endParaRPr lang="en-US" sz="1100" dirty="0">
              <a:solidFill>
                <a:srgbClr val="000000"/>
              </a:solidFill>
              <a:ea typeface="Calibri" panose="020F0502020204030204" pitchFamily="34" charset="0"/>
              <a:cs typeface="Arial" panose="020B0604020202020204" pitchFamily="34" charset="0"/>
            </a:endParaRPr>
          </a:p>
          <a:p>
            <a:pPr marL="625619" lvl="1" indent="-170624">
              <a:buFontTx/>
              <a:buChar char="-"/>
            </a:pPr>
            <a:r>
              <a:rPr lang="en-US" sz="1100" dirty="0">
                <a:solidFill>
                  <a:srgbClr val="000000"/>
                </a:solidFill>
                <a:ea typeface="Calibri" panose="020F0502020204030204" pitchFamily="34" charset="0"/>
                <a:cs typeface="NACKB H+ Bodoni LT"/>
              </a:rPr>
              <a:t>Decreased lactation with breast feeding </a:t>
            </a:r>
          </a:p>
          <a:p>
            <a:pPr marL="625619" lvl="1" indent="-170624">
              <a:buFontTx/>
              <a:buChar char="-"/>
            </a:pPr>
            <a:r>
              <a:rPr lang="en-US" sz="1100" dirty="0">
                <a:solidFill>
                  <a:srgbClr val="000000"/>
                </a:solidFill>
                <a:ea typeface="Calibri" panose="020F0502020204030204" pitchFamily="34" charset="0"/>
                <a:cs typeface="NACKB H+ Bodoni LT"/>
              </a:rPr>
              <a:t>Disrupted infant sleep patterns</a:t>
            </a:r>
          </a:p>
          <a:p>
            <a:pPr marL="625619" lvl="1" indent="-170624">
              <a:buFontTx/>
              <a:buChar char="-"/>
            </a:pPr>
            <a:r>
              <a:rPr lang="en-US" sz="1100" dirty="0">
                <a:solidFill>
                  <a:srgbClr val="000000"/>
                </a:solidFill>
                <a:ea typeface="Calibri" panose="020F0502020204030204" pitchFamily="34" charset="0"/>
                <a:cs typeface="NACKB H+ Bodoni LT"/>
              </a:rPr>
              <a:t>Infant somnolence, which is excess sleepiness</a:t>
            </a:r>
          </a:p>
          <a:p>
            <a:pPr marL="625619" lvl="1" indent="-170624">
              <a:buFontTx/>
              <a:buChar char="-"/>
            </a:pPr>
            <a:r>
              <a:rPr lang="en-US" sz="1100" dirty="0">
                <a:solidFill>
                  <a:srgbClr val="000000"/>
                </a:solidFill>
                <a:ea typeface="Calibri" panose="020F0502020204030204" pitchFamily="34" charset="0"/>
                <a:cs typeface="NACKB H+ Bodoni LT"/>
              </a:rPr>
              <a:t>Irritability</a:t>
            </a:r>
          </a:p>
          <a:p>
            <a:pPr marL="625619" lvl="1" indent="-170624">
              <a:buFontTx/>
              <a:buChar char="-"/>
            </a:pPr>
            <a:r>
              <a:rPr lang="en-US" sz="1100" dirty="0">
                <a:solidFill>
                  <a:srgbClr val="000000"/>
                </a:solidFill>
                <a:ea typeface="Calibri" panose="020F0502020204030204" pitchFamily="34" charset="0"/>
                <a:cs typeface="NACKB H+ Bodoni LT"/>
              </a:rPr>
              <a:t>Sudden infant death syndrome </a:t>
            </a:r>
          </a:p>
          <a:p>
            <a:pPr marL="625619" lvl="1" indent="-170624">
              <a:buFontTx/>
              <a:buChar char="-"/>
            </a:pPr>
            <a:r>
              <a:rPr lang="en-US" sz="1100" dirty="0">
                <a:ea typeface="Calibri" panose="020F0502020204030204" pitchFamily="34" charset="0"/>
                <a:cs typeface="NACKB H+ Bodoni LT"/>
              </a:rPr>
              <a:t>Attention problems as the child ages</a:t>
            </a:r>
          </a:p>
          <a:p>
            <a:pPr marL="625619" lvl="1" indent="-170624">
              <a:buFontTx/>
              <a:buChar char="-"/>
            </a:pPr>
            <a:endParaRPr lang="en-US" sz="1100" dirty="0"/>
          </a:p>
          <a:p>
            <a:r>
              <a:rPr lang="en-US" sz="1100" b="1" dirty="0">
                <a:ea typeface="Calibri" panose="020F0502020204030204" pitchFamily="34" charset="0"/>
                <a:cs typeface="Arial" panose="020B0604020202020204" pitchFamily="34" charset="0"/>
              </a:rPr>
              <a:t>RESOURCES</a:t>
            </a:r>
          </a:p>
          <a:p>
            <a:r>
              <a:rPr lang="en-US" sz="1100" dirty="0">
                <a:ea typeface="Calibri" panose="020F0502020204030204" pitchFamily="34" charset="0"/>
                <a:cs typeface="Arial" panose="020B0604020202020204" pitchFamily="34" charset="0"/>
              </a:rPr>
              <a:t>See the following publications for more information about risks and specific studies documenting the risks and birth outcomes:</a:t>
            </a:r>
          </a:p>
          <a:p>
            <a:pPr marL="165252" indent="-165252">
              <a:buFont typeface="Arial" panose="020B0604020202020204" pitchFamily="34" charset="0"/>
              <a:buChar char="•"/>
            </a:pPr>
            <a:r>
              <a:rPr lang="en-US" sz="1100" i="1" dirty="0">
                <a:ea typeface="Calibri" panose="020F0502020204030204" pitchFamily="34" charset="0"/>
                <a:cs typeface="Arial" panose="020B0604020202020204" pitchFamily="34" charset="0"/>
              </a:rPr>
              <a:t>TIP 51</a:t>
            </a:r>
            <a:r>
              <a:rPr lang="en-US" sz="1100" dirty="0">
                <a:ea typeface="Calibri" panose="020F0502020204030204" pitchFamily="34" charset="0"/>
                <a:cs typeface="Arial" panose="020B0604020202020204" pitchFamily="34" charset="0"/>
              </a:rPr>
              <a:t> (SAMHSA, 2009, pp. 48-51)</a:t>
            </a:r>
          </a:p>
          <a:p>
            <a:pPr marL="165252" indent="-165252">
              <a:buFont typeface="Arial" panose="020B0604020202020204" pitchFamily="34" charset="0"/>
              <a:buChar char="•"/>
            </a:pPr>
            <a:r>
              <a:rPr lang="en-US" sz="1100" i="1" dirty="0">
                <a:ea typeface="Calibri" panose="020F0502020204030204" pitchFamily="34" charset="0"/>
                <a:cs typeface="Arial" panose="020B0604020202020204" pitchFamily="34" charset="0"/>
              </a:rPr>
              <a:t>Family-Centered Treatment for Women with Substance Use Disorders</a:t>
            </a:r>
            <a:r>
              <a:rPr lang="en-US" sz="1100" dirty="0">
                <a:ea typeface="Calibri" panose="020F0502020204030204" pitchFamily="34" charset="0"/>
                <a:cs typeface="Arial" panose="020B0604020202020204" pitchFamily="34" charset="0"/>
              </a:rPr>
              <a:t> (Werner et al, 2007, p. 15-17)</a:t>
            </a:r>
          </a:p>
          <a:p>
            <a:pPr marL="341247" indent="-341247">
              <a:buFont typeface="Symbol" panose="05050102010706020507" pitchFamily="18" charset="2"/>
              <a:buChar char=""/>
            </a:pPr>
            <a:endParaRPr lang="en-US" sz="900" dirty="0"/>
          </a:p>
        </p:txBody>
      </p:sp>
      <p:sp>
        <p:nvSpPr>
          <p:cNvPr id="5" name="Slide Number Placeholder 4"/>
          <p:cNvSpPr>
            <a:spLocks noGrp="1"/>
          </p:cNvSpPr>
          <p:nvPr>
            <p:ph type="sldNum" sz="quarter" idx="11"/>
          </p:nvPr>
        </p:nvSpPr>
        <p:spPr/>
        <p:txBody>
          <a:bodyPr/>
          <a:lstStyle/>
          <a:p>
            <a:fld id="{434321B8-287B-471D-B429-24243CF6B4E5}" type="slidenum">
              <a:rPr lang="en-US" sz="1300"/>
              <a:t>17</a:t>
            </a:fld>
            <a:endParaRPr lang="en-US" sz="1300" dirty="0"/>
          </a:p>
        </p:txBody>
      </p:sp>
      <p:sp>
        <p:nvSpPr>
          <p:cNvPr id="7" name="Footer Placeholder 6"/>
          <p:cNvSpPr>
            <a:spLocks noGrp="1"/>
          </p:cNvSpPr>
          <p:nvPr>
            <p:ph type="ftr" sz="quarter" idx="12"/>
          </p:nvPr>
        </p:nvSpPr>
        <p:spPr/>
        <p:txBody>
          <a:bodyPr/>
          <a:lstStyle/>
          <a:p>
            <a:r>
              <a:rPr lang="en-US" sz="1300" dirty="0"/>
              <a:t>Final Draft</a:t>
            </a:r>
          </a:p>
        </p:txBody>
      </p:sp>
      <p:sp>
        <p:nvSpPr>
          <p:cNvPr id="4" name="Header Placeholder 3"/>
          <p:cNvSpPr>
            <a:spLocks noGrp="1"/>
          </p:cNvSpPr>
          <p:nvPr>
            <p:ph type="hdr" sz="quarter" idx="13"/>
          </p:nvPr>
        </p:nvSpPr>
        <p:spPr>
          <a:xfrm>
            <a:off x="577138" y="215288"/>
            <a:ext cx="5831378" cy="438567"/>
          </a:xfrm>
        </p:spPr>
        <p:txBody>
          <a:bodyPr/>
          <a:lstStyle/>
          <a:p>
            <a:endParaRPr lang="en-US" dirty="0"/>
          </a:p>
          <a:p>
            <a:r>
              <a:rPr lang="en-US" dirty="0"/>
              <a:t>Module 5</a:t>
            </a:r>
          </a:p>
        </p:txBody>
      </p:sp>
    </p:spTree>
    <p:extLst>
      <p:ext uri="{BB962C8B-B14F-4D97-AF65-F5344CB8AC3E}">
        <p14:creationId xmlns:p14="http://schemas.microsoft.com/office/powerpoint/2010/main" val="88345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27213" y="390525"/>
            <a:ext cx="3905250" cy="2928938"/>
          </a:xfrm>
        </p:spPr>
      </p:sp>
      <p:sp>
        <p:nvSpPr>
          <p:cNvPr id="3" name="Notes Placeholder 2"/>
          <p:cNvSpPr>
            <a:spLocks noGrp="1"/>
          </p:cNvSpPr>
          <p:nvPr>
            <p:ph type="body" idx="1"/>
          </p:nvPr>
        </p:nvSpPr>
        <p:spPr>
          <a:xfrm>
            <a:off x="348260" y="3479183"/>
            <a:ext cx="6415704" cy="5430278"/>
          </a:xfrm>
        </p:spPr>
        <p:txBody>
          <a:bodyPr/>
          <a:lstStyle/>
          <a:p>
            <a:pPr marL="341247" indent="-341247">
              <a:lnSpc>
                <a:spcPct val="115000"/>
              </a:lnSpc>
              <a:spcAft>
                <a:spcPts val="996"/>
              </a:spcAft>
              <a:buFont typeface="Symbol" panose="05050102010706020507" pitchFamily="18" charset="2"/>
              <a:buChar char=""/>
            </a:pPr>
            <a:r>
              <a:rPr lang="en-US" sz="1100" dirty="0">
                <a:solidFill>
                  <a:srgbClr val="000000"/>
                </a:solidFill>
                <a:ea typeface="Calibri" panose="020F0502020204030204" pitchFamily="34" charset="0"/>
                <a:cs typeface="NAFOC N+ Frutiger LT"/>
              </a:rPr>
              <a:t>MAT/MATR: </a:t>
            </a:r>
            <a:endParaRPr lang="en-US" sz="1100" dirty="0">
              <a:ea typeface="Calibri" panose="020F0502020204030204" pitchFamily="34" charset="0"/>
              <a:cs typeface="Arial" panose="020B0604020202020204" pitchFamily="34" charset="0"/>
            </a:endParaRPr>
          </a:p>
          <a:p>
            <a:pPr marL="796242" lvl="1" indent="-341247">
              <a:lnSpc>
                <a:spcPct val="107000"/>
              </a:lnSpc>
              <a:buFont typeface="Calibri" panose="020F0502020204030204" pitchFamily="34" charset="0"/>
              <a:buChar char="-"/>
            </a:pPr>
            <a:r>
              <a:rPr lang="en-US" sz="1100" dirty="0">
                <a:solidFill>
                  <a:srgbClr val="000000"/>
                </a:solidFill>
                <a:ea typeface="Calibri" panose="020F0502020204030204" pitchFamily="34" charset="0"/>
                <a:cs typeface="NAFOC N+ Frutiger LT"/>
              </a:rPr>
              <a:t>Protects the fetus from repeated episodes of withdrawal</a:t>
            </a:r>
            <a:endParaRPr lang="en-US" sz="1100" dirty="0">
              <a:ea typeface="Calibri" panose="020F0502020204030204" pitchFamily="34" charset="0"/>
              <a:cs typeface="Arial" panose="020B0604020202020204" pitchFamily="34" charset="0"/>
            </a:endParaRPr>
          </a:p>
          <a:p>
            <a:pPr marL="796242" lvl="1" indent="-341247">
              <a:lnSpc>
                <a:spcPct val="107000"/>
              </a:lnSpc>
              <a:buFont typeface="Calibri" panose="020F0502020204030204" pitchFamily="34" charset="0"/>
              <a:buChar char="-"/>
            </a:pPr>
            <a:r>
              <a:rPr lang="en-US" sz="1100" dirty="0">
                <a:solidFill>
                  <a:srgbClr val="000000"/>
                </a:solidFill>
                <a:ea typeface="Calibri" panose="020F0502020204030204" pitchFamily="34" charset="0"/>
                <a:cs typeface="NAFOC N+ Frutiger LT"/>
              </a:rPr>
              <a:t>Eliminates the risks of infection from needles</a:t>
            </a:r>
            <a:endParaRPr lang="en-US" sz="1100" dirty="0">
              <a:ea typeface="Calibri" panose="020F0502020204030204" pitchFamily="34" charset="0"/>
              <a:cs typeface="Arial" panose="020B0604020202020204" pitchFamily="34" charset="0"/>
            </a:endParaRPr>
          </a:p>
          <a:p>
            <a:pPr marL="796242" lvl="1" indent="-341247">
              <a:lnSpc>
                <a:spcPct val="107000"/>
              </a:lnSpc>
              <a:buFont typeface="Calibri" panose="020F0502020204030204" pitchFamily="34" charset="0"/>
              <a:buChar char="-"/>
            </a:pPr>
            <a:r>
              <a:rPr lang="en-US" sz="1100" dirty="0">
                <a:solidFill>
                  <a:srgbClr val="000000"/>
                </a:solidFill>
                <a:ea typeface="Calibri" panose="020F0502020204030204" pitchFamily="34" charset="0"/>
                <a:cs typeface="NAFOC N+ Frutiger LT"/>
              </a:rPr>
              <a:t>Creates a mandatory link to prenatal care and </a:t>
            </a:r>
            <a:r>
              <a:rPr lang="en-US" sz="1100" dirty="0">
                <a:ea typeface="Calibri" panose="020F0502020204030204" pitchFamily="34" charset="0"/>
                <a:cs typeface="NACKB H+ Bodoni LT"/>
              </a:rPr>
              <a:t>obstetric/fetal complications, including neonatal morbidity and mortality, can be reduced</a:t>
            </a:r>
            <a:endParaRPr lang="en-US" sz="1100" dirty="0">
              <a:ea typeface="Calibri" panose="020F0502020204030204" pitchFamily="34" charset="0"/>
              <a:cs typeface="Arial" panose="020B0604020202020204" pitchFamily="34" charset="0"/>
            </a:endParaRP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Other benefits include the link to prenatal care, frequent contact with program staff, and getting rid of the stress of obtaining opioids daily to feel “normal.” </a:t>
            </a:r>
            <a:endParaRPr lang="en-US" sz="1100" dirty="0">
              <a:ea typeface="Calibri" panose="020F0502020204030204" pitchFamily="34" charset="0"/>
              <a:cs typeface="Arial" panose="020B0604020202020204" pitchFamily="34" charset="0"/>
            </a:endParaRPr>
          </a:p>
          <a:p>
            <a:pPr marL="341247" marR="0" lvl="0" indent="-341247"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en-US" sz="1100" dirty="0"/>
              <a:t>The American College of Obstetricians and Gynecologists (ACOG)</a:t>
            </a:r>
            <a:r>
              <a:rPr lang="en-US" sz="1100" baseline="0" dirty="0"/>
              <a:t> recommends avoiding opioid withdrawal, because opioid agonist treatment poses fewer risks to the mother and fetus (ACOG, 2014). </a:t>
            </a:r>
            <a:endParaRPr lang="en-US" sz="1100" dirty="0">
              <a:solidFill>
                <a:srgbClr val="000000"/>
              </a:solidFill>
              <a:ea typeface="Calibri" panose="020F0502020204030204" pitchFamily="34" charset="0"/>
              <a:cs typeface="NAFOC N+ Frutiger LT"/>
            </a:endParaRP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Fetuses of mothers who withdraw from opioids have distress, which can be fatal.  Medication can prevent this distress by maintaining a steady dosage. </a:t>
            </a:r>
            <a:endParaRPr lang="en-US" sz="1100" dirty="0">
              <a:ea typeface="Calibri" panose="020F0502020204030204" pitchFamily="34" charset="0"/>
              <a:cs typeface="Arial" panose="020B0604020202020204" pitchFamily="34" charset="0"/>
            </a:endParaRP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Methadone is the most widely used medication for MAT with pregnant women. Its use is recommended by </a:t>
            </a:r>
            <a:r>
              <a:rPr lang="en-US" sz="1100" dirty="0"/>
              <a:t>ACOG. The group has also stated that “emerging evidence supports the use of buprenorphine for opioid-assisted treatment during pregnancy” (ACOG, 2014).</a:t>
            </a: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Women who are maintained on medication must be monitored closely for side effects and for appropriate dosing. Metabolic changes that happen during pregnancy may cause medication to be metabolized more quickly. Women who are pregnant sometimes need "split doses" of methadone to prevent withdrawal (SAMHSA, 2005b).</a:t>
            </a: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A woman on MAT should also receive education about NAS/NOW and the possibility of her baby experiencing this syndrome. The Finnegan scale, which is widely used in hospitals to score a baby, can be included in the education.</a:t>
            </a:r>
          </a:p>
          <a:p>
            <a:pPr marL="341247" indent="-341247" defTabSz="881348">
              <a:lnSpc>
                <a:spcPct val="107000"/>
              </a:lnSpc>
              <a:buFont typeface="Symbol" panose="05050102010706020507" pitchFamily="18" charset="2"/>
              <a:buChar char=""/>
              <a:defRPr/>
            </a:pPr>
            <a:r>
              <a:rPr lang="en-US" sz="1100" dirty="0">
                <a:solidFill>
                  <a:srgbClr val="000000"/>
                </a:solidFill>
                <a:ea typeface="Calibri" panose="020F0502020204030204" pitchFamily="34" charset="0"/>
                <a:cs typeface="NACKB H+ Bodoni LT"/>
              </a:rPr>
              <a:t>Methadone-exposed infants and children through age 2 function at well within the normal range of development. Methadone-exposed children between ages 2 and 5 do not differ in cognitive function child who were not drug exposed (SAMHSA, 2009; ACOG 2014).</a:t>
            </a:r>
            <a:endParaRPr lang="en-US" sz="1100" dirty="0">
              <a:ea typeface="Calibri" panose="020F0502020204030204" pitchFamily="34" charset="0"/>
              <a:cs typeface="Arial" panose="020B0604020202020204" pitchFamily="34" charset="0"/>
            </a:endParaRPr>
          </a:p>
          <a:p>
            <a:pPr marL="341247" indent="-341247">
              <a:lnSpc>
                <a:spcPct val="107000"/>
              </a:lnSpc>
              <a:buFont typeface="Symbol" panose="05050102010706020507" pitchFamily="18" charset="2"/>
              <a:buChar char=""/>
            </a:pPr>
            <a:r>
              <a:rPr lang="en-US" sz="1100" dirty="0">
                <a:solidFill>
                  <a:srgbClr val="000000"/>
                </a:solidFill>
                <a:ea typeface="Calibri" panose="020F0502020204030204" pitchFamily="34" charset="0"/>
                <a:cs typeface="NACKB H+ Bodoni LT"/>
              </a:rPr>
              <a:t>Ensure a non-judgmental attitude when educating women about the possibilities of her baby having NAS/NOW. Many states require a report to the children’s welfare division for any baby who tests positive for substances, including those used in MAT, so help prepare women for that possibility and how to handle the situation.</a:t>
            </a:r>
          </a:p>
          <a:p>
            <a:pPr marL="341247" indent="-341247">
              <a:lnSpc>
                <a:spcPct val="107000"/>
              </a:lnSpc>
              <a:buFont typeface="Symbol" panose="05050102010706020507" pitchFamily="18" charset="2"/>
              <a:buChar char=""/>
            </a:pPr>
            <a:endParaRPr lang="en-US" sz="1100" dirty="0">
              <a:solidFill>
                <a:srgbClr val="000000"/>
              </a:solidFill>
            </a:endParaRPr>
          </a:p>
          <a:p>
            <a:pPr>
              <a:lnSpc>
                <a:spcPct val="115000"/>
              </a:lnSpc>
              <a:spcAft>
                <a:spcPts val="996"/>
              </a:spcAft>
            </a:pPr>
            <a:r>
              <a:rPr lang="en-US" sz="1100" b="1" dirty="0">
                <a:ea typeface="Calibri" panose="020F0502020204030204" pitchFamily="34" charset="0"/>
                <a:cs typeface="Arial" panose="020B0604020202020204" pitchFamily="34" charset="0"/>
              </a:rPr>
              <a:t>RESOURCES</a:t>
            </a:r>
          </a:p>
          <a:p>
            <a:pPr>
              <a:lnSpc>
                <a:spcPct val="115000"/>
              </a:lnSpc>
              <a:spcAft>
                <a:spcPts val="996"/>
              </a:spcAft>
            </a:pPr>
            <a:r>
              <a:rPr lang="en-US" sz="1100" dirty="0">
                <a:ea typeface="Calibri" panose="020F0502020204030204" pitchFamily="34" charset="0"/>
                <a:cs typeface="Arial" panose="020B0604020202020204" pitchFamily="34" charset="0"/>
              </a:rPr>
              <a:t>For more information about MAT, see:</a:t>
            </a:r>
          </a:p>
          <a:p>
            <a:pPr marL="165252" indent="-165252" defTabSz="881348">
              <a:buFont typeface="Arial" panose="020B0604020202020204" pitchFamily="34" charset="0"/>
              <a:buChar char="•"/>
              <a:defRPr/>
            </a:pPr>
            <a:r>
              <a:rPr lang="en-US" sz="1100" dirty="0"/>
              <a:t>Opioid abuse, dependence, and addiction in pregnancy (ACOG, 2014). </a:t>
            </a:r>
          </a:p>
          <a:p>
            <a:pPr marL="165252" indent="-165252">
              <a:lnSpc>
                <a:spcPct val="115000"/>
              </a:lnSpc>
              <a:spcAft>
                <a:spcPts val="996"/>
              </a:spcAft>
              <a:buFont typeface="Arial" panose="020B0604020202020204" pitchFamily="34" charset="0"/>
              <a:buChar char="•"/>
            </a:pPr>
            <a:r>
              <a:rPr lang="en-US" sz="1100" i="1" dirty="0">
                <a:ea typeface="Calibri" panose="020F0502020204030204" pitchFamily="34" charset="0"/>
                <a:cs typeface="Arial" panose="020B0604020202020204" pitchFamily="34" charset="0"/>
              </a:rPr>
              <a:t>TIP 43: Medication-Assisted Treatment for Opioid Addiction in Opioid Treatment Programs</a:t>
            </a:r>
            <a:r>
              <a:rPr lang="en-US" sz="1100" dirty="0">
                <a:ea typeface="Calibri" panose="020F0502020204030204" pitchFamily="34" charset="0"/>
                <a:cs typeface="Arial" panose="020B0604020202020204" pitchFamily="34" charset="0"/>
              </a:rPr>
              <a:t> (SAMHSA, 2005b, Chapter 13)</a:t>
            </a:r>
          </a:p>
          <a:p>
            <a:pPr marL="165252" indent="-165252">
              <a:lnSpc>
                <a:spcPct val="115000"/>
              </a:lnSpc>
              <a:spcAft>
                <a:spcPts val="996"/>
              </a:spcAft>
              <a:buFont typeface="Arial" panose="020B0604020202020204" pitchFamily="34" charset="0"/>
              <a:buChar char="•"/>
            </a:pPr>
            <a:r>
              <a:rPr lang="en-US" sz="1100" dirty="0"/>
              <a:t>A list of local treatment programs for opioid addiction can be found at the Substance Abuse and Mental Health Services Administration’s website (</a:t>
            </a:r>
            <a:r>
              <a:rPr lang="en-US" sz="1100" dirty="0">
                <a:hlinkClick r:id="rId3"/>
              </a:rPr>
              <a:t>http://dpt2.samhsa.gov/treatment/directory.aspx</a:t>
            </a:r>
            <a:r>
              <a:rPr lang="en-US" sz="1100" dirty="0"/>
              <a:t>). </a:t>
            </a:r>
          </a:p>
        </p:txBody>
      </p:sp>
      <p:sp>
        <p:nvSpPr>
          <p:cNvPr id="5" name="Slide Number Placeholder 4"/>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34321B8-287B-471D-B429-24243CF6B4E5}" type="slidenum">
              <a:rPr kumimoji="0" lang="en-US" sz="1300" b="0" i="0" u="none" strike="noStrike" kern="1200" cap="none" spc="0" normalizeH="0" baseline="0" noProof="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7" name="Footer Placeholder 6"/>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Arial" charset="0"/>
                <a:ea typeface="+mn-ea"/>
                <a:cs typeface="+mn-cs"/>
              </a:rPr>
              <a:t>Final Draft</a:t>
            </a:r>
          </a:p>
        </p:txBody>
      </p:sp>
      <p:sp>
        <p:nvSpPr>
          <p:cNvPr id="4" name="Header Placeholder 3"/>
          <p:cNvSpPr>
            <a:spLocks noGrp="1"/>
          </p:cNvSpPr>
          <p:nvPr>
            <p:ph type="hdr" sz="quarter" idx="13"/>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100" b="0" i="0" u="none" strike="noStrike" kern="1200" cap="none" spc="0" normalizeH="0" baseline="0" noProof="0" dirty="0">
              <a:ln>
                <a:noFill/>
              </a:ln>
              <a:solidFill>
                <a:prstClr val="black"/>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Arial" charset="0"/>
                <a:ea typeface="+mn-ea"/>
                <a:cs typeface="+mn-cs"/>
              </a:rPr>
              <a:t>Module 5</a:t>
            </a:r>
          </a:p>
        </p:txBody>
      </p:sp>
    </p:spTree>
    <p:extLst>
      <p:ext uri="{BB962C8B-B14F-4D97-AF65-F5344CB8AC3E}">
        <p14:creationId xmlns:p14="http://schemas.microsoft.com/office/powerpoint/2010/main" val="1294709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20</a:t>
            </a:fld>
            <a:endParaRPr lang="en-US"/>
          </a:p>
        </p:txBody>
      </p:sp>
    </p:spTree>
    <p:extLst>
      <p:ext uri="{BB962C8B-B14F-4D97-AF65-F5344CB8AC3E}">
        <p14:creationId xmlns:p14="http://schemas.microsoft.com/office/powerpoint/2010/main" val="2633863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Women’s risk of HIV is also affected by their male</a:t>
            </a:r>
            <a:r>
              <a:rPr lang="en-US" baseline="0" dirty="0"/>
              <a:t> sexual partners.</a:t>
            </a:r>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21</a:t>
            </a:fld>
            <a:endParaRPr lang="en-US"/>
          </a:p>
        </p:txBody>
      </p:sp>
    </p:spTree>
    <p:extLst>
      <p:ext uri="{BB962C8B-B14F-4D97-AF65-F5344CB8AC3E}">
        <p14:creationId xmlns:p14="http://schemas.microsoft.com/office/powerpoint/2010/main" val="3371376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22</a:t>
            </a:fld>
            <a:endParaRPr lang="en-US"/>
          </a:p>
        </p:txBody>
      </p:sp>
    </p:spTree>
    <p:extLst>
      <p:ext uri="{BB962C8B-B14F-4D97-AF65-F5344CB8AC3E}">
        <p14:creationId xmlns:p14="http://schemas.microsoft.com/office/powerpoint/2010/main" val="382620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37C77661-B743-4024-BBC2-9522716F3A2F}" type="slidenum">
              <a:rPr kumimoji="0" lang="en-US" altLang="en-US" sz="1200" b="0" i="0" u="none" strike="noStrike" kern="1200" cap="none" spc="0" normalizeH="0" baseline="0" noProof="0" smtClean="0">
                <a:ln>
                  <a:noFill/>
                </a:ln>
                <a:solidFill>
                  <a:prstClr val="black"/>
                </a:solidFill>
                <a:effectLst/>
                <a:uLnTx/>
                <a:uFillTx/>
                <a:latin typeface="Times New Roman" panose="02020603050405020304" pitchFamily="18"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prstClr val="black"/>
              </a:solidFill>
              <a:effectLst/>
              <a:uLnTx/>
              <a:uFillTx/>
              <a:latin typeface="Times New Roman" panose="02020603050405020304" pitchFamily="18" charset="0"/>
              <a:ea typeface="ＭＳ Ｐゴシック" panose="020B0600070205080204" pitchFamily="34" charset="-128"/>
              <a:cs typeface="+mn-cs"/>
            </a:endParaRPr>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0" name="Rectangle 3"/>
          <p:cNvSpPr>
            <a:spLocks noGrp="1" noChangeArrowheads="1"/>
          </p:cNvSpPr>
          <p:nvPr>
            <p:ph type="body" idx="1"/>
          </p:nvPr>
        </p:nvSpPr>
        <p:spPr bwMode="auto">
          <a:xfrm>
            <a:off x="928688" y="4421188"/>
            <a:ext cx="5097462" cy="4191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a:p>
            <a:pPr eaLnBrk="1" hangingPunct="1"/>
            <a:endParaRPr lang="en-US" altLang="en-US" dirty="0">
              <a:latin typeface="Arial" panose="020B0604020202020204" pitchFamily="34" charset="0"/>
            </a:endParaRP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558977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48EFB01-2C8D-42E0-A10D-60D48CD27DA3}" type="slidenum">
              <a:rPr lang="en-US" altLang="en-US">
                <a:latin typeface="Arial" panose="020B0604020202020204" pitchFamily="34" charset="0"/>
              </a:rPr>
              <a:pPr>
                <a:spcBef>
                  <a:spcPct val="0"/>
                </a:spcBef>
              </a:pPr>
              <a:t>25</a:t>
            </a:fld>
            <a:endParaRPr lang="en-US" altLang="en-US">
              <a:latin typeface="Arial" panose="020B0604020202020204" pitchFamily="34" charset="0"/>
            </a:endParaRPr>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4034039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D9EF340-0C6C-4A78-B98C-941DE62F7533}" type="slidenum">
              <a:rPr lang="en-US" altLang="en-US">
                <a:latin typeface="Arial" panose="020B0604020202020204" pitchFamily="34" charset="0"/>
              </a:rPr>
              <a:pPr>
                <a:spcBef>
                  <a:spcPct val="0"/>
                </a:spcBef>
              </a:pPr>
              <a:t>26</a:t>
            </a:fld>
            <a:endParaRPr lang="en-US" altLang="en-US">
              <a:latin typeface="Arial" panose="020B0604020202020204" pitchFamily="34" charset="0"/>
            </a:endParaRPr>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1058135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76F6FB6-CE9D-4828-93BC-B9601676B021}" type="slidenum">
              <a:rPr lang="en-US" altLang="en-US">
                <a:latin typeface="Arial" panose="020B0604020202020204" pitchFamily="34" charset="0"/>
              </a:rPr>
              <a:pPr>
                <a:spcBef>
                  <a:spcPct val="0"/>
                </a:spcBef>
              </a:pPr>
              <a:t>27</a:t>
            </a:fld>
            <a:endParaRPr lang="en-US" altLang="en-US">
              <a:latin typeface="Arial" panose="020B0604020202020204" pitchFamily="34" charset="0"/>
            </a:endParaRPr>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6"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2742348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7</a:t>
            </a:fld>
            <a:endParaRPr lang="en-US"/>
          </a:p>
        </p:txBody>
      </p:sp>
    </p:spTree>
    <p:extLst>
      <p:ext uri="{BB962C8B-B14F-4D97-AF65-F5344CB8AC3E}">
        <p14:creationId xmlns:p14="http://schemas.microsoft.com/office/powerpoint/2010/main" val="20405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4AB9849-6DB6-4DA6-B342-FC023E3907DF}" type="slidenum">
              <a:rPr lang="en-US" altLang="en-US">
                <a:latin typeface="Arial" panose="020B0604020202020204" pitchFamily="34" charset="0"/>
              </a:rPr>
              <a:pPr>
                <a:spcBef>
                  <a:spcPct val="0"/>
                </a:spcBef>
              </a:pPr>
              <a:t>28</a:t>
            </a:fld>
            <a:endParaRPr lang="en-US" altLang="en-US">
              <a:latin typeface="Arial" panose="020B0604020202020204"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4"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Tree>
    <p:extLst>
      <p:ext uri="{BB962C8B-B14F-4D97-AF65-F5344CB8AC3E}">
        <p14:creationId xmlns:p14="http://schemas.microsoft.com/office/powerpoint/2010/main" val="36565905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24123C5-C5E6-4D06-BD8B-5560B7B74700}" type="slidenum">
              <a:rPr lang="en-US" altLang="en-US">
                <a:latin typeface="Arial" panose="020B0604020202020204" pitchFamily="34" charset="0"/>
              </a:rPr>
              <a:pPr>
                <a:spcBef>
                  <a:spcPct val="0"/>
                </a:spcBef>
              </a:pPr>
              <a:t>29</a:t>
            </a:fld>
            <a:endParaRPr lang="en-US" altLang="en-US">
              <a:latin typeface="Arial" panose="020B0604020202020204" pitchFamily="34" charset="0"/>
            </a:endParaRPr>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dirty="0">
              <a:latin typeface="Arial" panose="020B0604020202020204" pitchFamily="34" charset="0"/>
            </a:endParaRPr>
          </a:p>
        </p:txBody>
      </p:sp>
    </p:spTree>
    <p:extLst>
      <p:ext uri="{BB962C8B-B14F-4D97-AF65-F5344CB8AC3E}">
        <p14:creationId xmlns:p14="http://schemas.microsoft.com/office/powerpoint/2010/main" val="1279113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specific and expanding </a:t>
            </a:r>
          </a:p>
        </p:txBody>
      </p:sp>
      <p:sp>
        <p:nvSpPr>
          <p:cNvPr id="4" name="Slide Number Placeholder 3"/>
          <p:cNvSpPr>
            <a:spLocks noGrp="1"/>
          </p:cNvSpPr>
          <p:nvPr>
            <p:ph type="sldNum" sz="quarter" idx="10"/>
          </p:nvPr>
        </p:nvSpPr>
        <p:spPr/>
        <p:txBody>
          <a:bodyPr/>
          <a:lstStyle/>
          <a:p>
            <a:fld id="{F7EFABB3-28AF-4CD2-A75C-CBBDBD5FBE04}" type="slidenum">
              <a:rPr lang="en-US" smtClean="0"/>
              <a:t>31</a:t>
            </a:fld>
            <a:endParaRPr lang="en-US"/>
          </a:p>
        </p:txBody>
      </p:sp>
    </p:spTree>
    <p:extLst>
      <p:ext uri="{BB962C8B-B14F-4D97-AF65-F5344CB8AC3E}">
        <p14:creationId xmlns:p14="http://schemas.microsoft.com/office/powerpoint/2010/main" val="14534597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specific and expanding </a:t>
            </a:r>
          </a:p>
        </p:txBody>
      </p:sp>
      <p:sp>
        <p:nvSpPr>
          <p:cNvPr id="4" name="Slide Number Placeholder 3"/>
          <p:cNvSpPr>
            <a:spLocks noGrp="1"/>
          </p:cNvSpPr>
          <p:nvPr>
            <p:ph type="sldNum" sz="quarter" idx="10"/>
          </p:nvPr>
        </p:nvSpPr>
        <p:spPr/>
        <p:txBody>
          <a:bodyPr/>
          <a:lstStyle/>
          <a:p>
            <a:fld id="{F7EFABB3-28AF-4CD2-A75C-CBBDBD5FBE04}" type="slidenum">
              <a:rPr lang="en-US" smtClean="0"/>
              <a:t>32</a:t>
            </a:fld>
            <a:endParaRPr lang="en-US"/>
          </a:p>
        </p:txBody>
      </p:sp>
    </p:spTree>
    <p:extLst>
      <p:ext uri="{BB962C8B-B14F-4D97-AF65-F5344CB8AC3E}">
        <p14:creationId xmlns:p14="http://schemas.microsoft.com/office/powerpoint/2010/main" val="1039289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7C619EB3-601A-4D81-9613-6393FA69F5D8}"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11673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40"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9706061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739197F0-134A-46ED-9D35-74C984F03AC7}"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2" name="Rectangle 3"/>
          <p:cNvSpPr>
            <a:spLocks noGrp="1" noChangeArrowheads="1"/>
          </p:cNvSpPr>
          <p:nvPr>
            <p:ph type="body" idx="1"/>
          </p:nvPr>
        </p:nvSpPr>
        <p:spPr bwMode="auto">
          <a:xfrm>
            <a:off x="927100" y="4421188"/>
            <a:ext cx="5100638"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2344714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dirty="0">
                <a:solidFill>
                  <a:srgbClr val="BB2105"/>
                </a:solidFill>
              </a:rPr>
              <a:t>Advantages of Couple-Based Approach</a:t>
            </a:r>
          </a:p>
          <a:p>
            <a:pPr marL="457200" indent="-342900" algn="l" eaLnBrk="1" hangingPunct="1">
              <a:spcBef>
                <a:spcPts val="1200"/>
              </a:spcBef>
              <a:spcAft>
                <a:spcPts val="1200"/>
              </a:spcAft>
              <a:buFont typeface="Arial" panose="020B0604020202020204" pitchFamily="34" charset="0"/>
              <a:buChar char="•"/>
            </a:pPr>
            <a:r>
              <a:rPr lang="en-US" altLang="en-US" sz="1200" dirty="0">
                <a:solidFill>
                  <a:schemeClr val="tx1"/>
                </a:solidFill>
                <a:cs typeface="Times New Roman" panose="02020603050405020304" pitchFamily="18" charset="0"/>
              </a:rPr>
              <a:t>Provides an opportunity to assess HIV and PA risks, bringing the couple</a:t>
            </a:r>
            <a:r>
              <a:rPr lang="ja-JP" altLang="en-US" sz="1200" dirty="0">
                <a:solidFill>
                  <a:schemeClr val="tx1"/>
                </a:solidFill>
                <a:cs typeface="Times New Roman" panose="02020603050405020304" pitchFamily="18" charset="0"/>
              </a:rPr>
              <a:t>’</a:t>
            </a:r>
            <a:r>
              <a:rPr lang="en-US" altLang="ja-JP" sz="1200" dirty="0">
                <a:solidFill>
                  <a:schemeClr val="tx1"/>
                </a:solidFill>
                <a:cs typeface="Times New Roman" panose="02020603050405020304" pitchFamily="18" charset="0"/>
              </a:rPr>
              <a:t>s unique experiences</a:t>
            </a:r>
          </a:p>
          <a:p>
            <a:pPr marL="457200" indent="-342900" algn="l" eaLnBrk="1" hangingPunct="1">
              <a:spcBef>
                <a:spcPts val="1200"/>
              </a:spcBef>
              <a:spcAft>
                <a:spcPts val="1200"/>
              </a:spcAft>
              <a:buFont typeface="Arial" panose="020B0604020202020204" pitchFamily="34" charset="0"/>
              <a:buChar char="•"/>
            </a:pPr>
            <a:r>
              <a:rPr lang="en-US" altLang="en-US" sz="1200" dirty="0">
                <a:solidFill>
                  <a:schemeClr val="tx1"/>
                </a:solidFill>
                <a:cs typeface="Times New Roman" panose="02020603050405020304" pitchFamily="18" charset="0"/>
              </a:rPr>
              <a:t>Provides an opportunity for men to be included in PA and HIV prevention</a:t>
            </a:r>
          </a:p>
          <a:p>
            <a:pPr marL="457200" indent="-342900" algn="l" eaLnBrk="1" hangingPunct="1">
              <a:spcBef>
                <a:spcPts val="1200"/>
              </a:spcBef>
              <a:spcAft>
                <a:spcPts val="1200"/>
              </a:spcAft>
              <a:buFont typeface="Arial" panose="020B0604020202020204" pitchFamily="34" charset="0"/>
              <a:buChar char="•"/>
            </a:pPr>
            <a:r>
              <a:rPr lang="en-US" altLang="en-US" sz="1200" dirty="0">
                <a:solidFill>
                  <a:schemeClr val="tx1"/>
                </a:solidFill>
                <a:cs typeface="Times New Roman" panose="02020603050405020304" pitchFamily="18" charset="0"/>
              </a:rPr>
              <a:t>Responsibility for HIV risk reduction is placed on both members of the dyad </a:t>
            </a:r>
          </a:p>
          <a:p>
            <a:pPr marL="742950" indent="-285750" algn="l">
              <a:lnSpc>
                <a:spcPct val="120000"/>
              </a:lnSpc>
              <a:spcBef>
                <a:spcPct val="0"/>
              </a:spcBef>
              <a:spcAft>
                <a:spcPts val="1200"/>
              </a:spcAft>
              <a:buFont typeface="Arial" panose="020B0604020202020204" pitchFamily="34" charset="0"/>
              <a:buChar char="•"/>
            </a:pPr>
            <a:r>
              <a:rPr lang="en-US" altLang="en-US" sz="1800" dirty="0">
                <a:solidFill>
                  <a:srgbClr val="000000"/>
                </a:solidFill>
              </a:rPr>
              <a:t>Addresses barriers in individual level HIV interventions. Couple based creates safe environment for couples to disclose sensitive issues (e.g. sexual coercion, extra dyadic relationships, gender power imbalances, sexual risk, etc.)</a:t>
            </a:r>
          </a:p>
          <a:p>
            <a:pPr marL="742950" indent="-285750" algn="l">
              <a:lnSpc>
                <a:spcPct val="120000"/>
              </a:lnSpc>
              <a:spcBef>
                <a:spcPct val="0"/>
              </a:spcBef>
              <a:spcAft>
                <a:spcPts val="1200"/>
              </a:spcAft>
              <a:buFont typeface="Arial" panose="020B0604020202020204" pitchFamily="34" charset="0"/>
              <a:buChar char="•"/>
            </a:pPr>
            <a:r>
              <a:rPr lang="en-US" altLang="en-US" sz="1800" dirty="0">
                <a:solidFill>
                  <a:srgbClr val="000000"/>
                </a:solidFill>
              </a:rPr>
              <a:t>As a health-based intervention, draws on strengths through supporting intimate relationships and integrating HIV and reproductive health care</a:t>
            </a:r>
          </a:p>
          <a:p>
            <a:pPr marL="742950" indent="-285750" algn="l">
              <a:lnSpc>
                <a:spcPct val="120000"/>
              </a:lnSpc>
              <a:spcBef>
                <a:spcPct val="0"/>
              </a:spcBef>
              <a:spcAft>
                <a:spcPts val="1200"/>
              </a:spcAft>
              <a:buFont typeface="Arial" panose="020B0604020202020204" pitchFamily="34" charset="0"/>
              <a:buChar char="•"/>
            </a:pPr>
            <a:r>
              <a:rPr lang="en-US" altLang="en-US" sz="1800" dirty="0">
                <a:solidFill>
                  <a:srgbClr val="000000"/>
                </a:solidFill>
              </a:rPr>
              <a:t>Allows for the recruitment of hidden populations with unknown HIV status through their sex partners not engaged in services</a:t>
            </a:r>
          </a:p>
          <a:p>
            <a:pPr marL="742950" indent="-285750" algn="l">
              <a:lnSpc>
                <a:spcPct val="120000"/>
              </a:lnSpc>
              <a:spcBef>
                <a:spcPct val="0"/>
              </a:spcBef>
              <a:spcAft>
                <a:spcPts val="1200"/>
              </a:spcAft>
              <a:buFont typeface="Arial" panose="020B0604020202020204" pitchFamily="34" charset="0"/>
              <a:buChar char="•"/>
            </a:pPr>
            <a:r>
              <a:rPr lang="en-US" altLang="en-US" sz="1800" dirty="0">
                <a:solidFill>
                  <a:srgbClr val="000000"/>
                </a:solidFill>
              </a:rPr>
              <a:t>Can be integrated into the continuum of seek, treat, and retain to improve testing, linkage, and retention in care</a:t>
            </a:r>
            <a:endParaRPr lang="en-US" altLang="en-US" sz="1800" dirty="0">
              <a:solidFill>
                <a:srgbClr val="898989"/>
              </a:solidFill>
            </a:endParaRPr>
          </a:p>
          <a:p>
            <a:pPr marL="114300" lvl="1" algn="l">
              <a:lnSpc>
                <a:spcPct val="120000"/>
              </a:lnSpc>
              <a:spcBef>
                <a:spcPct val="0"/>
              </a:spcBef>
              <a:spcAft>
                <a:spcPts val="600"/>
              </a:spcAft>
            </a:pPr>
            <a:r>
              <a:rPr lang="en-US" altLang="en-US" sz="1200" dirty="0">
                <a:solidFill>
                  <a:srgbClr val="000000"/>
                </a:solidFill>
              </a:rPr>
              <a:t>El-</a:t>
            </a:r>
            <a:r>
              <a:rPr lang="en-US" altLang="en-US" sz="1200" dirty="0" err="1">
                <a:solidFill>
                  <a:srgbClr val="000000"/>
                </a:solidFill>
              </a:rPr>
              <a:t>Bassel</a:t>
            </a:r>
            <a:r>
              <a:rPr lang="en-US" altLang="en-US" sz="1200" dirty="0">
                <a:solidFill>
                  <a:srgbClr val="000000"/>
                </a:solidFill>
              </a:rPr>
              <a:t>, N., Gilbert, L., Wu, E., Go, H., &amp; Hill, J. (2005). Relationship between drug use and intimate partner violence among women </a:t>
            </a:r>
            <a:r>
              <a:rPr lang="en-US" altLang="en-US" sz="1200" dirty="0" err="1">
                <a:solidFill>
                  <a:srgbClr val="000000"/>
                </a:solidFill>
              </a:rPr>
              <a:t>onmethadone</a:t>
            </a:r>
            <a:r>
              <a:rPr lang="en-US" altLang="en-US" sz="1200" dirty="0">
                <a:solidFill>
                  <a:srgbClr val="000000"/>
                </a:solidFill>
              </a:rPr>
              <a:t>. </a:t>
            </a:r>
            <a:r>
              <a:rPr lang="en-US" altLang="en-US" sz="1200" i="1" dirty="0">
                <a:solidFill>
                  <a:srgbClr val="000000"/>
                </a:solidFill>
              </a:rPr>
              <a:t>American Journal of Public Health</a:t>
            </a:r>
            <a:r>
              <a:rPr lang="en-US" altLang="en-US" sz="1200" dirty="0">
                <a:solidFill>
                  <a:srgbClr val="000000"/>
                </a:solidFill>
              </a:rPr>
              <a:t>, </a:t>
            </a:r>
            <a:r>
              <a:rPr lang="en-US" altLang="en-US" sz="1200" i="1" dirty="0">
                <a:solidFill>
                  <a:srgbClr val="000000"/>
                </a:solidFill>
              </a:rPr>
              <a:t>95</a:t>
            </a:r>
            <a:r>
              <a:rPr lang="en-US" altLang="en-US" sz="1200" dirty="0">
                <a:solidFill>
                  <a:srgbClr val="000000"/>
                </a:solidFill>
              </a:rPr>
              <a:t>(9).</a:t>
            </a:r>
          </a:p>
          <a:p>
            <a:pPr marL="114300" lvl="1" algn="l">
              <a:lnSpc>
                <a:spcPct val="120000"/>
              </a:lnSpc>
              <a:spcBef>
                <a:spcPct val="0"/>
              </a:spcBef>
              <a:spcAft>
                <a:spcPts val="600"/>
              </a:spcAft>
            </a:pPr>
            <a:r>
              <a:rPr lang="en-US" altLang="en-US" sz="1200" dirty="0">
                <a:solidFill>
                  <a:srgbClr val="000000"/>
                </a:solidFill>
              </a:rPr>
              <a:t>El-</a:t>
            </a:r>
            <a:r>
              <a:rPr lang="en-US" altLang="en-US" sz="1200" dirty="0" err="1">
                <a:solidFill>
                  <a:srgbClr val="000000"/>
                </a:solidFill>
              </a:rPr>
              <a:t>Bassel</a:t>
            </a:r>
            <a:r>
              <a:rPr lang="en-US" altLang="en-US" sz="1200" dirty="0">
                <a:solidFill>
                  <a:srgbClr val="000000"/>
                </a:solidFill>
              </a:rPr>
              <a:t>, N. </a:t>
            </a:r>
            <a:r>
              <a:rPr lang="en-US" altLang="en-US" sz="1200" dirty="0" err="1">
                <a:solidFill>
                  <a:srgbClr val="000000"/>
                </a:solidFill>
              </a:rPr>
              <a:t>Jemmott</a:t>
            </a:r>
            <a:r>
              <a:rPr lang="en-US" altLang="en-US" sz="1200" dirty="0">
                <a:solidFill>
                  <a:srgbClr val="000000"/>
                </a:solidFill>
              </a:rPr>
              <a:t>, J.B., </a:t>
            </a:r>
            <a:r>
              <a:rPr lang="en-US" altLang="en-US" sz="1200" dirty="0" err="1">
                <a:solidFill>
                  <a:srgbClr val="000000"/>
                </a:solidFill>
              </a:rPr>
              <a:t>Wingood</a:t>
            </a:r>
            <a:r>
              <a:rPr lang="en-US" altLang="en-US" sz="1200" dirty="0">
                <a:solidFill>
                  <a:srgbClr val="000000"/>
                </a:solidFill>
              </a:rPr>
              <a:t>, G.M., </a:t>
            </a:r>
            <a:r>
              <a:rPr lang="en-US" altLang="en-US" sz="1200" dirty="0" err="1">
                <a:solidFill>
                  <a:srgbClr val="000000"/>
                </a:solidFill>
              </a:rPr>
              <a:t>Pequegnat</a:t>
            </a:r>
            <a:r>
              <a:rPr lang="en-US" altLang="en-US" sz="1200" dirty="0">
                <a:solidFill>
                  <a:srgbClr val="000000"/>
                </a:solidFill>
              </a:rPr>
              <a:t>, W., Landis, J.R., Bellamy, S.L. (2010) NIMH Multisite </a:t>
            </a:r>
            <a:r>
              <a:rPr lang="en-US" altLang="en-US" sz="1200" dirty="0" err="1">
                <a:solidFill>
                  <a:srgbClr val="000000"/>
                </a:solidFill>
              </a:rPr>
              <a:t>Eban</a:t>
            </a:r>
            <a:r>
              <a:rPr lang="en-US" altLang="en-US" sz="1200" dirty="0">
                <a:solidFill>
                  <a:srgbClr val="000000"/>
                </a:solidFill>
              </a:rPr>
              <a:t> HIV/STD Prevention Intervention for African American HIV </a:t>
            </a:r>
            <a:r>
              <a:rPr lang="en-US" altLang="en-US" sz="1200" dirty="0" err="1">
                <a:solidFill>
                  <a:srgbClr val="000000"/>
                </a:solidFill>
              </a:rPr>
              <a:t>Serodiscordant</a:t>
            </a:r>
            <a:r>
              <a:rPr lang="en-US" altLang="en-US" sz="1200" dirty="0">
                <a:solidFill>
                  <a:srgbClr val="000000"/>
                </a:solidFill>
              </a:rPr>
              <a:t> Couples: A Cluster Randomized Trial.  </a:t>
            </a:r>
            <a:r>
              <a:rPr lang="en-US" altLang="en-US" sz="1200" i="1" dirty="0">
                <a:solidFill>
                  <a:srgbClr val="000000"/>
                </a:solidFill>
              </a:rPr>
              <a:t>Archives of Internal Medicine, 170</a:t>
            </a:r>
            <a:r>
              <a:rPr lang="en-US" altLang="en-US" sz="1200" dirty="0">
                <a:solidFill>
                  <a:srgbClr val="000000"/>
                </a:solidFill>
              </a:rPr>
              <a:t>(17), 1594-1601</a:t>
            </a:r>
            <a:r>
              <a:rPr lang="en-US" altLang="en-US" sz="1200" i="1" dirty="0">
                <a:solidFill>
                  <a:srgbClr val="000000"/>
                </a:solidFill>
              </a:rPr>
              <a:t>.  </a:t>
            </a:r>
          </a:p>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36</a:t>
            </a:fld>
            <a:endParaRPr lang="en-US"/>
          </a:p>
        </p:txBody>
      </p:sp>
    </p:spTree>
    <p:extLst>
      <p:ext uri="{BB962C8B-B14F-4D97-AF65-F5344CB8AC3E}">
        <p14:creationId xmlns:p14="http://schemas.microsoft.com/office/powerpoint/2010/main" val="35189777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37</a:t>
            </a:fld>
            <a:endParaRPr lang="en-US"/>
          </a:p>
        </p:txBody>
      </p:sp>
    </p:spTree>
    <p:extLst>
      <p:ext uri="{BB962C8B-B14F-4D97-AF65-F5344CB8AC3E}">
        <p14:creationId xmlns:p14="http://schemas.microsoft.com/office/powerpoint/2010/main" val="2621114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specific and expanding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EFABB3-28AF-4CD2-A75C-CBBDBD5FBE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6978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04925" y="809625"/>
            <a:ext cx="4324350" cy="3243263"/>
          </a:xfrm>
        </p:spPr>
      </p:sp>
      <p:sp>
        <p:nvSpPr>
          <p:cNvPr id="3" name="Notes Placeholder 2"/>
          <p:cNvSpPr>
            <a:spLocks noGrp="1"/>
          </p:cNvSpPr>
          <p:nvPr>
            <p:ph type="body" idx="1"/>
          </p:nvPr>
        </p:nvSpPr>
        <p:spPr>
          <a:xfrm>
            <a:off x="743403" y="4280261"/>
            <a:ext cx="5852160" cy="3780472"/>
          </a:xfrm>
        </p:spPr>
        <p:txBody>
          <a:bodyPr/>
          <a:lstStyle/>
          <a:p>
            <a:pPr marL="177014" indent="-177014"/>
            <a:r>
              <a:rPr lang="en-US" sz="900" dirty="0">
                <a:latin typeface="Arial" panose="020B0604020202020204" pitchFamily="34" charset="0"/>
                <a:cs typeface="Arial" panose="020B0604020202020204" pitchFamily="34" charset="0"/>
              </a:rPr>
              <a:t>Throughout this module, we will discuss at gender-responsive principles and how to make SUD services gender responsive. </a:t>
            </a:r>
          </a:p>
          <a:p>
            <a:pPr marL="0" indent="0">
              <a:buNone/>
            </a:pPr>
            <a:endParaRPr lang="en-US" sz="900" b="1" dirty="0">
              <a:latin typeface="Arial" panose="020B0604020202020204" pitchFamily="34" charset="0"/>
              <a:cs typeface="Arial" panose="020B0604020202020204" pitchFamily="34" charset="0"/>
            </a:endParaRPr>
          </a:p>
          <a:p>
            <a:pPr marL="0" indent="0">
              <a:buNone/>
            </a:pPr>
            <a:r>
              <a:rPr lang="en-US" sz="900" b="1" dirty="0">
                <a:latin typeface="Arial" panose="020B0604020202020204" pitchFamily="34" charset="0"/>
                <a:cs typeface="Arial" panose="020B0604020202020204" pitchFamily="34" charset="0"/>
              </a:rPr>
              <a:t>RESOURCES</a:t>
            </a:r>
          </a:p>
          <a:p>
            <a:pPr marL="0" indent="0">
              <a:buNone/>
            </a:pPr>
            <a:r>
              <a:rPr lang="en-US" sz="900" dirty="0">
                <a:latin typeface="Arial" panose="020B0604020202020204" pitchFamily="34" charset="0"/>
                <a:cs typeface="Arial" panose="020B0604020202020204" pitchFamily="34" charset="0"/>
              </a:rPr>
              <a:t>For more information about what it means to be gender responsive, see:</a:t>
            </a:r>
          </a:p>
          <a:p>
            <a:r>
              <a:rPr lang="en-US" sz="900" i="1" dirty="0">
                <a:latin typeface="Arial" panose="020B0604020202020204" pitchFamily="34" charset="0"/>
                <a:cs typeface="Arial" panose="020B0604020202020204" pitchFamily="34" charset="0"/>
              </a:rPr>
              <a:t>Women and Addiction: A Gender-Responsive Approach </a:t>
            </a:r>
            <a:r>
              <a:rPr lang="en-US" sz="900" dirty="0">
                <a:latin typeface="Arial" panose="020B0604020202020204" pitchFamily="34" charset="0"/>
                <a:cs typeface="Arial" panose="020B0604020202020204" pitchFamily="34" charset="0"/>
              </a:rPr>
              <a:t>(Covington, 2007)</a:t>
            </a:r>
          </a:p>
          <a:p>
            <a:r>
              <a:rPr lang="en-US" sz="900" i="1" dirty="0">
                <a:latin typeface="Arial" panose="020B0604020202020204" pitchFamily="34" charset="0"/>
                <a:cs typeface="Arial" panose="020B0604020202020204" pitchFamily="34" charset="0"/>
              </a:rPr>
              <a:t>TIP 51 </a:t>
            </a:r>
            <a:r>
              <a:rPr lang="en-US" sz="900" dirty="0">
                <a:latin typeface="Arial" panose="020B0604020202020204" pitchFamily="34" charset="0"/>
                <a:cs typeface="Arial" panose="020B0604020202020204" pitchFamily="34" charset="0"/>
              </a:rPr>
              <a:t>(SAMHSA, 2009, p. 16)</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34321B8-287B-471D-B429-24243CF6B4E5}" type="slidenum">
              <a:rPr kumimoji="0" lang="en-US" sz="14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Final Draft</a:t>
            </a:r>
          </a:p>
        </p:txBody>
      </p:sp>
      <p:sp>
        <p:nvSpPr>
          <p:cNvPr id="5" name="Header Placeholder 4"/>
          <p:cNvSpPr>
            <a:spLocks noGrp="1"/>
          </p:cNvSpPr>
          <p:nvPr>
            <p:ph type="hdr" sz="quarter" idx="1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Module 2</a:t>
            </a:r>
          </a:p>
        </p:txBody>
      </p:sp>
    </p:spTree>
    <p:extLst>
      <p:ext uri="{BB962C8B-B14F-4D97-AF65-F5344CB8AC3E}">
        <p14:creationId xmlns:p14="http://schemas.microsoft.com/office/powerpoint/2010/main" val="1653377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an estimated 3.5 million women inject drugs globally</a:t>
            </a:r>
          </a:p>
          <a:p>
            <a:endParaRPr lang="en-US" dirty="0"/>
          </a:p>
          <a:p>
            <a:r>
              <a:rPr lang="en-US" dirty="0"/>
              <a:t>United Nations Office on Drugs and Crime, World Drug Report 2017 (ISBN: 978-92-1-148291-1, </a:t>
            </a:r>
            <a:r>
              <a:rPr lang="en-US" dirty="0" err="1"/>
              <a:t>eISBN</a:t>
            </a:r>
            <a:r>
              <a:rPr lang="en-US" dirty="0"/>
              <a:t>: 978-92-1-060623-3, United Nations publication, Sales No. E.17.XI.6). </a:t>
            </a:r>
          </a:p>
          <a:p>
            <a:r>
              <a:rPr lang="en-US" dirty="0"/>
              <a:t>The joint UNODC/World Health Organization (WHO)/Joint United Nations </a:t>
            </a:r>
            <a:r>
              <a:rPr lang="en-US" dirty="0" err="1"/>
              <a:t>Programme</a:t>
            </a:r>
            <a:r>
              <a:rPr lang="en-US" dirty="0"/>
              <a:t> on HIV/ AIDS (UNAIDS)/World Bank estimate for the number of people worldwide who injected drugs in 2015 is 11.8 million (range: 8.6 to 17.4 million), corresponding to 0.25 per cent (range: 0.18 to 0.36 per cent) of the population aged 15-64 years. This estimate is based on the reporting of injecting drug use from 107 countries, covering 89 per cent of the global population aged 15-64 years. </a:t>
            </a:r>
            <a:endParaRPr lang="en-US" dirty="0">
              <a:solidFill>
                <a:srgbClr val="FF0000"/>
              </a:solidFill>
            </a:endParaRPr>
          </a:p>
          <a:p>
            <a:endParaRPr lang="en-US" dirty="0">
              <a:solidFill>
                <a:srgbClr val="FF0000"/>
              </a:solidFill>
            </a:endParaRPr>
          </a:p>
          <a:p>
            <a:endParaRPr lang="en-US" dirty="0">
              <a:solidFill>
                <a:srgbClr val="FF0000"/>
              </a:solidFill>
            </a:endParaRPr>
          </a:p>
          <a:p>
            <a:r>
              <a:rPr lang="en-US" dirty="0">
                <a:solidFill>
                  <a:srgbClr val="FF0000"/>
                </a:solidFill>
              </a:rPr>
              <a:t>Data points from the literature</a:t>
            </a:r>
          </a:p>
          <a:p>
            <a:r>
              <a:rPr lang="en-US" dirty="0">
                <a:solidFill>
                  <a:srgbClr val="FF0000"/>
                </a:solidFill>
              </a:rPr>
              <a:t>Include any info available about trans women</a:t>
            </a:r>
          </a:p>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8</a:t>
            </a:fld>
            <a:endParaRPr lang="en-US"/>
          </a:p>
        </p:txBody>
      </p:sp>
    </p:spTree>
    <p:extLst>
      <p:ext uri="{BB962C8B-B14F-4D97-AF65-F5344CB8AC3E}">
        <p14:creationId xmlns:p14="http://schemas.microsoft.com/office/powerpoint/2010/main" val="28866837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828675"/>
            <a:ext cx="4325938" cy="3244850"/>
          </a:xfrm>
        </p:spPr>
      </p:sp>
      <p:sp>
        <p:nvSpPr>
          <p:cNvPr id="3" name="Notes Placeholder 2"/>
          <p:cNvSpPr>
            <a:spLocks noGrp="1"/>
          </p:cNvSpPr>
          <p:nvPr>
            <p:ph type="body" idx="1"/>
          </p:nvPr>
        </p:nvSpPr>
        <p:spPr>
          <a:xfrm>
            <a:off x="792437" y="4241103"/>
            <a:ext cx="5852160" cy="4098947"/>
          </a:xfrm>
        </p:spPr>
        <p:txBody>
          <a:bodyPr/>
          <a:lstStyle/>
          <a:p>
            <a:pPr lvl="0"/>
            <a:r>
              <a:rPr lang="en-US" b="0" dirty="0"/>
              <a:t>There are five core</a:t>
            </a:r>
            <a:r>
              <a:rPr lang="en-US" b="0" baseline="0" dirty="0"/>
              <a:t> components to gender-responsive services for women:  </a:t>
            </a:r>
          </a:p>
          <a:p>
            <a:pPr marL="660851" indent="0">
              <a:buNone/>
            </a:pPr>
            <a:r>
              <a:rPr lang="en-US" dirty="0"/>
              <a:t>Addresses women’s unique experiences </a:t>
            </a:r>
          </a:p>
          <a:p>
            <a:pPr marL="660851" indent="0">
              <a:buNone/>
            </a:pPr>
            <a:r>
              <a:rPr lang="en-US" dirty="0"/>
              <a:t>Is trauma-informed</a:t>
            </a:r>
          </a:p>
          <a:p>
            <a:pPr marL="660851" indent="0">
              <a:buNone/>
            </a:pPr>
            <a:r>
              <a:rPr lang="en-US" dirty="0"/>
              <a:t>Uses relational approaches</a:t>
            </a:r>
          </a:p>
          <a:p>
            <a:pPr marL="660851" indent="0">
              <a:buNone/>
            </a:pPr>
            <a:r>
              <a:rPr lang="en-US" dirty="0"/>
              <a:t>Is comprehensive, to address women's multiple needs</a:t>
            </a:r>
          </a:p>
          <a:p>
            <a:pPr marL="660851" indent="0">
              <a:buNone/>
            </a:pPr>
            <a:r>
              <a:rPr lang="en-US" dirty="0"/>
              <a:t>Provides a healing environment </a:t>
            </a:r>
            <a:endParaRPr lang="en-US" b="0" baseline="0" dirty="0"/>
          </a:p>
          <a:p>
            <a:pPr lvl="0"/>
            <a:r>
              <a:rPr lang="en-US" b="0" baseline="0" dirty="0"/>
              <a:t>Gender responsive services have principles, an environment, services and policies which result in all five of these areas. </a:t>
            </a:r>
          </a:p>
          <a:p>
            <a:pPr lvl="0"/>
            <a:r>
              <a:rPr lang="en-US" b="0" baseline="0" dirty="0"/>
              <a:t>We will talk about each component on the slides that follow. </a:t>
            </a:r>
          </a:p>
          <a:p>
            <a:pPr lvl="0"/>
            <a:endParaRPr lang="en-US" b="0" baseline="0" dirty="0"/>
          </a:p>
          <a:p>
            <a:pPr marL="0" indent="0">
              <a:buNone/>
            </a:pPr>
            <a:r>
              <a:rPr lang="en-US" b="1" baseline="0" dirty="0"/>
              <a:t>Discussion Question:</a:t>
            </a:r>
          </a:p>
          <a:p>
            <a:pPr marL="0" indent="0">
              <a:buNone/>
            </a:pPr>
            <a:r>
              <a:rPr lang="en-US" b="0" i="1" baseline="0" dirty="0"/>
              <a:t>For each of these five elements, what is the opposite? </a:t>
            </a:r>
            <a:r>
              <a:rPr lang="en-US" b="0" i="0" baseline="0" dirty="0"/>
              <a:t>(Write answers on a flip chart). </a:t>
            </a:r>
          </a:p>
          <a:p>
            <a:pPr marL="0" indent="0">
              <a:buNone/>
            </a:pPr>
            <a:r>
              <a:rPr lang="en-US" b="0" i="1" baseline="0" dirty="0"/>
              <a:t>How do women feel when they are in a program that . . .</a:t>
            </a:r>
            <a:r>
              <a:rPr lang="en-US" b="0" i="0" baseline="0" dirty="0"/>
              <a:t> ? (Repeat the opposites they come up with, e.g., ignores their experiences, is traumatizing, ignores relationships, only addresses addiction and isn’t safe.)</a:t>
            </a:r>
            <a:endParaRPr lang="en-US" b="0" i="0" dirty="0"/>
          </a:p>
          <a:p>
            <a:pPr lvl="0"/>
            <a:endParaRPr lang="en-US" dirty="0"/>
          </a:p>
          <a:p>
            <a:pPr marL="0" indent="0">
              <a:buNone/>
            </a:pPr>
            <a:r>
              <a:rPr lang="en-US" b="1" dirty="0"/>
              <a:t>RESOURCES</a:t>
            </a:r>
          </a:p>
          <a:p>
            <a:pPr marL="0" indent="0">
              <a:buNone/>
            </a:pPr>
            <a:r>
              <a:rPr lang="en-US" i="0" dirty="0"/>
              <a:t>For</a:t>
            </a:r>
            <a:r>
              <a:rPr lang="en-US" i="0" baseline="0" dirty="0"/>
              <a:t> more information about gender-responsive principles, see:</a:t>
            </a:r>
            <a:endParaRPr lang="en-US" i="0" dirty="0"/>
          </a:p>
          <a:p>
            <a:pPr marL="177014" indent="-177014"/>
            <a:r>
              <a:rPr lang="en-US" i="1" dirty="0"/>
              <a:t>TIP 51 </a:t>
            </a:r>
            <a:r>
              <a:rPr lang="en-US" i="0" dirty="0"/>
              <a:t>(SAMHSA,</a:t>
            </a:r>
            <a:r>
              <a:rPr lang="en-US" i="0" baseline="0" dirty="0"/>
              <a:t> 2009, </a:t>
            </a:r>
            <a:r>
              <a:rPr lang="en-US" dirty="0"/>
              <a:t>pp. 4-5, 15),</a:t>
            </a:r>
            <a:r>
              <a:rPr lang="en-US" baseline="0" dirty="0"/>
              <a:t> including “Appendix B: CSAT’s Comprehensive Substance Abuse Treatment Model for Women and Their Children” (pp. 273-295)</a:t>
            </a:r>
          </a:p>
          <a:p>
            <a:pPr marL="177014" indent="-177014"/>
            <a:r>
              <a:rPr lang="en-US" i="1" dirty="0"/>
              <a:t>Using Trauma Theory to Design Service Systems</a:t>
            </a:r>
            <a:r>
              <a:rPr lang="en-US" dirty="0"/>
              <a:t>, (Harris &amp; Fallot, 2001)</a:t>
            </a:r>
          </a:p>
          <a:p>
            <a:endParaRPr lang="en-US" b="1"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34321B8-287B-471D-B429-24243CF6B4E5}" type="slidenum">
              <a:rPr kumimoji="0" lang="en-US" sz="14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Final Draft</a:t>
            </a:r>
          </a:p>
        </p:txBody>
      </p:sp>
      <p:sp>
        <p:nvSpPr>
          <p:cNvPr id="5" name="Header Placeholder 4"/>
          <p:cNvSpPr>
            <a:spLocks noGrp="1"/>
          </p:cNvSpPr>
          <p:nvPr>
            <p:ph type="hdr" sz="quarter" idx="12"/>
          </p:nvPr>
        </p:nvSpPr>
        <p:spPr>
          <a:xfrm>
            <a:off x="254002" y="179096"/>
            <a:ext cx="3169920" cy="481728"/>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Module 2</a:t>
            </a:r>
          </a:p>
        </p:txBody>
      </p:sp>
    </p:spTree>
    <p:extLst>
      <p:ext uri="{BB962C8B-B14F-4D97-AF65-F5344CB8AC3E}">
        <p14:creationId xmlns:p14="http://schemas.microsoft.com/office/powerpoint/2010/main" val="23312118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04938" y="449263"/>
            <a:ext cx="4283075" cy="3211512"/>
          </a:xfrm>
        </p:spPr>
      </p:sp>
      <p:sp>
        <p:nvSpPr>
          <p:cNvPr id="3" name="Notes Placeholder 2"/>
          <p:cNvSpPr>
            <a:spLocks noGrp="1"/>
          </p:cNvSpPr>
          <p:nvPr>
            <p:ph type="body" idx="1"/>
          </p:nvPr>
        </p:nvSpPr>
        <p:spPr>
          <a:xfrm>
            <a:off x="378336" y="3830804"/>
            <a:ext cx="6337724" cy="4169645"/>
          </a:xfrm>
        </p:spPr>
        <p:txBody>
          <a:bodyPr/>
          <a:lstStyle/>
          <a:p>
            <a:pPr marL="175864" indent="-175864"/>
            <a:r>
              <a:rPr lang="en-US" dirty="0"/>
              <a:t>Women in general have unique experiences and roles that differ from men. Thus,</a:t>
            </a:r>
            <a:r>
              <a:rPr lang="en-US" baseline="0" dirty="0"/>
              <a:t> gender-responsive services </a:t>
            </a:r>
            <a:r>
              <a:rPr lang="en-US" dirty="0"/>
              <a:t>for women are </a:t>
            </a:r>
            <a:r>
              <a:rPr lang="en-US" b="1" dirty="0"/>
              <a:t>person-centered</a:t>
            </a:r>
            <a:r>
              <a:rPr lang="en-US" dirty="0"/>
              <a:t>.</a:t>
            </a:r>
            <a:r>
              <a:rPr lang="en-US" baseline="0" dirty="0"/>
              <a:t> This means the services </a:t>
            </a:r>
            <a:r>
              <a:rPr lang="en-US" dirty="0"/>
              <a:t>acknowledge, address, and respect the vast diversity among women: socioeconomic issues, psychological</a:t>
            </a:r>
            <a:r>
              <a:rPr lang="en-US" baseline="0" dirty="0"/>
              <a:t> or</a:t>
            </a:r>
            <a:r>
              <a:rPr lang="en-US" dirty="0"/>
              <a:t> physical</a:t>
            </a:r>
            <a:r>
              <a:rPr lang="en-US" baseline="0" dirty="0"/>
              <a:t> disabilities</a:t>
            </a:r>
            <a:r>
              <a:rPr lang="en-US" dirty="0"/>
              <a:t>, race, ethnicity, sexual orientation, gender identity, cultural identity, religion, etc. </a:t>
            </a:r>
            <a:r>
              <a:rPr lang="en-US" baseline="0" dirty="0"/>
              <a:t> </a:t>
            </a:r>
          </a:p>
          <a:p>
            <a:pPr marL="175864" indent="-175864"/>
            <a:r>
              <a:rPr lang="en-US" baseline="0" dirty="0"/>
              <a:t>Being gender responsive can be as simple as considering the types of examples that are provided in an educational program to ensure they will resonate with female participants. </a:t>
            </a:r>
          </a:p>
          <a:p>
            <a:pPr marL="175864" indent="-175864"/>
            <a:r>
              <a:rPr lang="en-US" baseline="0" dirty="0"/>
              <a:t>More complex efforts include thinking about the types of services, access, and approaches to determine whether they fit with the priorities, needs, and desires of women seeking help. </a:t>
            </a:r>
            <a:endParaRPr lang="en-US" dirty="0"/>
          </a:p>
          <a:p>
            <a:pPr marL="175864" indent="-175864"/>
            <a:r>
              <a:rPr lang="en-US" dirty="0"/>
              <a:t>Another approach is to promote staff </a:t>
            </a:r>
            <a:r>
              <a:rPr lang="en-US" b="1" dirty="0"/>
              <a:t>cultural competence </a:t>
            </a:r>
            <a:r>
              <a:rPr lang="en-US" dirty="0"/>
              <a:t>specific to women and women’s experiences within their cultures (ethnic, racial, religious, etc.). This could include staff training and clinical supervision around cultural competence and being culturally</a:t>
            </a:r>
            <a:r>
              <a:rPr lang="en-US" baseline="0" dirty="0"/>
              <a:t> responsive</a:t>
            </a:r>
            <a:r>
              <a:rPr lang="en-US" dirty="0"/>
              <a:t>, as all women differ, despite some common experiences. Becoming culturally competent takes time, practice, and knowledge.</a:t>
            </a:r>
          </a:p>
          <a:p>
            <a:pPr marL="175864" indent="-175864"/>
            <a:r>
              <a:rPr lang="en-US" dirty="0"/>
              <a:t>Compared to men, women often have more caregiving roles, family responsibilities, higher rates of poverty, and a wider range of mental and physical health needs, leading to more </a:t>
            </a:r>
            <a:r>
              <a:rPr lang="en-US" b="1" dirty="0"/>
              <a:t>complex overall treatment needs.</a:t>
            </a:r>
          </a:p>
          <a:p>
            <a:pPr marL="175864" indent="-175864" defTabSz="944072">
              <a:defRPr/>
            </a:pPr>
            <a:r>
              <a:rPr lang="en-US" dirty="0"/>
              <a:t>Gender-responsive services</a:t>
            </a:r>
            <a:r>
              <a:rPr lang="en-US" baseline="0" dirty="0"/>
              <a:t> make an effort to </a:t>
            </a:r>
            <a:r>
              <a:rPr lang="en-US" b="1" baseline="0" dirty="0"/>
              <a:t>address the complex treatment needs </a:t>
            </a:r>
            <a:r>
              <a:rPr lang="en-US" baseline="0" dirty="0"/>
              <a:t>of women and connect them with outside agencies or community resources. </a:t>
            </a:r>
            <a:r>
              <a:rPr lang="en-US" dirty="0"/>
              <a:t>Available resources can include supportive relationships, peer support, community resources (e.g., parks/recreation</a:t>
            </a:r>
            <a:r>
              <a:rPr lang="en-US" baseline="0" dirty="0"/>
              <a:t> departments, churches, volunteer groups, </a:t>
            </a:r>
            <a:r>
              <a:rPr lang="en-US" dirty="0"/>
              <a:t>and systems support (e.g., TANF, employment services, education).</a:t>
            </a:r>
          </a:p>
          <a:p>
            <a:pPr marL="175864" indent="-175864" defTabSz="944072">
              <a:defRPr/>
            </a:pPr>
            <a:r>
              <a:rPr lang="en-US" dirty="0"/>
              <a:t>Als</a:t>
            </a:r>
            <a:r>
              <a:rPr lang="en-US" baseline="0" dirty="0"/>
              <a:t>o remember that e</a:t>
            </a:r>
            <a:r>
              <a:rPr lang="en-US" dirty="0"/>
              <a:t>ntering treatment settings can feel foreign to women. It is important to normalize the experience for women--it is not easy just to "go to treatment.“ </a:t>
            </a:r>
          </a:p>
          <a:p>
            <a:pPr marL="177014" indent="-177014" defTabSz="944072">
              <a:defRPr/>
            </a:pPr>
            <a:endParaRPr lang="en-US" dirty="0"/>
          </a:p>
          <a:p>
            <a:pPr marL="0" indent="0">
              <a:buNone/>
            </a:pPr>
            <a:r>
              <a:rPr lang="en-US" b="1" dirty="0"/>
              <a:t>RESOURCES</a:t>
            </a:r>
          </a:p>
          <a:p>
            <a:pPr marL="0" indent="0">
              <a:buNone/>
            </a:pPr>
            <a:r>
              <a:rPr lang="en-US" i="0" dirty="0"/>
              <a:t>For more information about this topic,</a:t>
            </a:r>
            <a:r>
              <a:rPr lang="en-US" i="0" baseline="0" dirty="0"/>
              <a:t> see:</a:t>
            </a:r>
            <a:endParaRPr lang="en-US" i="0" dirty="0"/>
          </a:p>
          <a:p>
            <a:pPr marL="177014" indent="-177014"/>
            <a:r>
              <a:rPr lang="en-US" i="1" dirty="0"/>
              <a:t>Using Matrix with Women Clients</a:t>
            </a:r>
            <a:r>
              <a:rPr lang="en-US" dirty="0"/>
              <a:t> (SAMHSA, 2012e,</a:t>
            </a:r>
            <a:r>
              <a:rPr lang="en-US" baseline="0" dirty="0"/>
              <a:t> </a:t>
            </a:r>
            <a:r>
              <a:rPr lang="en-US" dirty="0"/>
              <a:t>p. 3)</a:t>
            </a:r>
          </a:p>
          <a:p>
            <a:pPr marL="177014" indent="-177014"/>
            <a:r>
              <a:rPr lang="en-US" i="1" dirty="0"/>
              <a:t>Addressing the Needs of Women and Girls</a:t>
            </a:r>
            <a:r>
              <a:rPr lang="en-US" dirty="0"/>
              <a:t> (SAMHSA, 2011,</a:t>
            </a:r>
            <a:r>
              <a:rPr lang="en-US" baseline="0" dirty="0"/>
              <a:t> </a:t>
            </a:r>
            <a:r>
              <a:rPr lang="en-US" dirty="0"/>
              <a:t>pp. 11-13)</a:t>
            </a:r>
          </a:p>
          <a:p>
            <a:pPr marL="177014" indent="-177014"/>
            <a:r>
              <a:rPr lang="en-US" i="1" dirty="0"/>
              <a:t>TIP 51</a:t>
            </a:r>
            <a:r>
              <a:rPr lang="en-US" dirty="0"/>
              <a:t> (SAMHSA, 2009, pp. 4-9)</a:t>
            </a:r>
          </a:p>
          <a:p>
            <a:pPr marL="0" indent="0">
              <a:buNone/>
            </a:pPr>
            <a:r>
              <a:rPr lang="en-US" dirty="0"/>
              <a:t> </a:t>
            </a:r>
          </a:p>
          <a:p>
            <a:r>
              <a:rPr lang="en-US" dirty="0"/>
              <a:t>A </a:t>
            </a:r>
            <a:r>
              <a:rPr lang="en-US" b="1" dirty="0"/>
              <a:t>strengths-based </a:t>
            </a:r>
            <a:r>
              <a:rPr lang="en-US" dirty="0"/>
              <a:t>approach builds on the woman’s strengths and uses available resources to develop and enhance her resiliency and recovery skills, deepen a sense of competency, and improve the quality of her life. </a:t>
            </a:r>
          </a:p>
          <a:p>
            <a:r>
              <a:rPr lang="en-US" dirty="0"/>
              <a:t>Strengths can include personality traits, abilities, knowledge, cultural values, spirituality, and other assets. Women</a:t>
            </a:r>
            <a:r>
              <a:rPr lang="en-US" baseline="0" dirty="0"/>
              <a:t> with SUDs often lack self-efficacy and have trouble identifying strengths and may need assistance. Sometimes it may involve looking back at what they liked to do when they were younger (e.g., singing in a choir, dancing, styling hair, and any other talents or hobbies). Acknowledging small successes helps build confidence and further success. </a:t>
            </a:r>
            <a:endParaRPr lang="en-US" dirty="0"/>
          </a:p>
          <a:p>
            <a:r>
              <a:rPr lang="en-US" dirty="0"/>
              <a:t>This approach is not unique to women, but women with SUDs often enter treatment with a lowered sense of self-worth, due to life experiences, trauma, and societal bias and discrimination around women with SUDs. Focusing on a woman’s strengths, rather than her deficits, improves her self-esteem and self-efficacy. It can also increase engagement and sense of satisfaction. </a:t>
            </a:r>
          </a:p>
          <a:p>
            <a:r>
              <a:rPr lang="en-US" dirty="0"/>
              <a:t>It is helpful for service</a:t>
            </a:r>
            <a:r>
              <a:rPr lang="en-US" baseline="0" dirty="0"/>
              <a:t> staff to:</a:t>
            </a:r>
          </a:p>
          <a:p>
            <a:pPr marL="649050" lvl="1" indent="-177014">
              <a:buFont typeface="Courier New" panose="02070309020205020404" pitchFamily="49" charset="0"/>
              <a:buChar char="o"/>
            </a:pPr>
            <a:r>
              <a:rPr lang="en-US" baseline="0" dirty="0"/>
              <a:t>H</a:t>
            </a:r>
            <a:r>
              <a:rPr lang="en-US" dirty="0"/>
              <a:t>elp women use positive ways to describe themselves and </a:t>
            </a:r>
            <a:r>
              <a:rPr lang="en-US" u="none" dirty="0"/>
              <a:t>non-judgmental language. It</a:t>
            </a:r>
            <a:r>
              <a:rPr lang="en-US" u="none" baseline="0" dirty="0"/>
              <a:t> is best to use</a:t>
            </a:r>
            <a:r>
              <a:rPr lang="en-US" u="none" dirty="0"/>
              <a:t> labels respectfully and appropriately, and only when necessary.</a:t>
            </a:r>
          </a:p>
          <a:p>
            <a:pPr marL="649050" lvl="1" indent="-177014">
              <a:buFont typeface="Courier New" panose="02070309020205020404" pitchFamily="49" charset="0"/>
              <a:buChar char="o"/>
            </a:pPr>
            <a:r>
              <a:rPr lang="en-US" u="none" dirty="0"/>
              <a:t>Work</a:t>
            </a:r>
            <a:r>
              <a:rPr lang="en-US" u="none" baseline="0" dirty="0"/>
              <a:t> to f</a:t>
            </a:r>
            <a:r>
              <a:rPr lang="en-US" dirty="0"/>
              <a:t>ind each woman’s </a:t>
            </a:r>
            <a:r>
              <a:rPr lang="en-US" b="1" dirty="0"/>
              <a:t>motivations</a:t>
            </a:r>
            <a:r>
              <a:rPr lang="en-US" dirty="0"/>
              <a:t> for seeking treatment and build on them as strengths.</a:t>
            </a:r>
          </a:p>
          <a:p>
            <a:pPr marL="649050" lvl="1" indent="-177014">
              <a:buFont typeface="Courier New" panose="02070309020205020404" pitchFamily="49" charset="0"/>
              <a:buChar char="o"/>
            </a:pPr>
            <a:r>
              <a:rPr lang="en-US" dirty="0"/>
              <a:t>Discover and address each woman’s </a:t>
            </a:r>
            <a:r>
              <a:rPr lang="en-US" b="1" dirty="0"/>
              <a:t>barriers</a:t>
            </a:r>
            <a:r>
              <a:rPr lang="en-US" dirty="0"/>
              <a:t> to staying in treatment through available resources, links to social service, counseling, family-centered services, flexible scheduling and onsite child care, etc. </a:t>
            </a:r>
          </a:p>
          <a:p>
            <a:pPr marL="649050" lvl="1" indent="-177014">
              <a:buFont typeface="Courier New" panose="02070309020205020404" pitchFamily="49" charset="0"/>
              <a:buChar char="o"/>
            </a:pPr>
            <a:r>
              <a:rPr lang="en-US" dirty="0"/>
              <a:t>Pay particular attention to the woman’s </a:t>
            </a:r>
            <a:r>
              <a:rPr lang="en-US" b="1" dirty="0"/>
              <a:t>partner relationship </a:t>
            </a:r>
            <a:r>
              <a:rPr lang="en-US" dirty="0"/>
              <a:t>(if she is in a relationship). That relationship can deeply affect the treatment experience, either through inclusion or omission. That relationship also influences recovery, either positively or negatively.</a:t>
            </a:r>
          </a:p>
          <a:p>
            <a:pPr marL="472036" lvl="1" indent="0">
              <a:buNone/>
            </a:pPr>
            <a:endParaRPr lang="en-US" dirty="0"/>
          </a:p>
          <a:p>
            <a:pPr marL="0" indent="0">
              <a:buNone/>
            </a:pPr>
            <a:r>
              <a:rPr lang="en-US" b="1" dirty="0"/>
              <a:t>DISCUSSION QUESTIONS</a:t>
            </a:r>
            <a:r>
              <a:rPr lang="en-US" b="1" baseline="0" dirty="0"/>
              <a:t>:</a:t>
            </a:r>
            <a:endParaRPr lang="en-US" b="0" dirty="0"/>
          </a:p>
          <a:p>
            <a:pPr marL="0" indent="0">
              <a:buNone/>
            </a:pPr>
            <a:r>
              <a:rPr lang="en-US" b="1" dirty="0"/>
              <a:t>Strengths-based. </a:t>
            </a:r>
            <a:r>
              <a:rPr lang="en-US" b="0" i="1" dirty="0"/>
              <a:t>When you were a child, which homework did you do first? The homework</a:t>
            </a:r>
            <a:r>
              <a:rPr lang="en-US" b="0" i="1" baseline="0" dirty="0"/>
              <a:t> for the class you were best at, or the one you were worst at? </a:t>
            </a:r>
            <a:r>
              <a:rPr lang="en-US" b="0" i="0" baseline="0" dirty="0"/>
              <a:t>(People will usually answer best) </a:t>
            </a:r>
            <a:r>
              <a:rPr lang="en-US" b="0" i="1" baseline="0" dirty="0"/>
              <a:t>This is always true—success begets success. When people can build on something they are doing well at, it’s easier to tackle those things that are harder. </a:t>
            </a:r>
          </a:p>
          <a:p>
            <a:pPr marL="0" indent="0">
              <a:buNone/>
            </a:pPr>
            <a:r>
              <a:rPr lang="en-US" b="1" baseline="0" dirty="0"/>
              <a:t>Relationships. </a:t>
            </a:r>
            <a:r>
              <a:rPr lang="en-US" b="0" i="1" baseline="0" dirty="0"/>
              <a:t>Why do you think it is important to know about a woman’s care-taking responsibilities?</a:t>
            </a:r>
            <a:endParaRPr lang="en-US" b="1" i="1" dirty="0"/>
          </a:p>
          <a:p>
            <a:pPr marL="0" indent="0">
              <a:buNone/>
            </a:pPr>
            <a:endParaRPr lang="en-US" b="1" dirty="0"/>
          </a:p>
          <a:p>
            <a:pPr marL="0" indent="0">
              <a:buNone/>
            </a:pPr>
            <a:r>
              <a:rPr lang="en-US" b="1" dirty="0"/>
              <a:t>RESOURCES</a:t>
            </a:r>
          </a:p>
          <a:p>
            <a:pPr marL="0" indent="0">
              <a:buNone/>
            </a:pPr>
            <a:r>
              <a:rPr lang="en-US" dirty="0"/>
              <a:t>For more information about a partner’s influence on a woman’s recovery from SUD, see: </a:t>
            </a:r>
            <a:r>
              <a:rPr lang="en-US" i="1" dirty="0"/>
              <a:t>Partners' Influence on Women's Addiction and Recovery: The Connection Between Substance Abuse, Trauma, and Intimate Relationships (</a:t>
            </a:r>
            <a:r>
              <a:rPr lang="en-US" dirty="0"/>
              <a:t>Price &amp; Simmel, 2002). </a:t>
            </a:r>
            <a:endParaRPr lang="en-US" b="1" dirty="0"/>
          </a:p>
          <a:p>
            <a:pPr marL="0" indent="0">
              <a:buNone/>
            </a:pPr>
            <a:endParaRPr lang="en-US" dirty="0"/>
          </a:p>
          <a:p>
            <a:pPr lvl="0"/>
            <a:r>
              <a:rPr lang="en-US" b="1" dirty="0"/>
              <a:t>Gender-specific</a:t>
            </a:r>
            <a:r>
              <a:rPr lang="en-US" b="1" baseline="0" dirty="0"/>
              <a:t> groups: Cons</a:t>
            </a:r>
          </a:p>
          <a:p>
            <a:pPr marL="649050" lvl="1" indent="-177014">
              <a:buFont typeface="Courier New" panose="02070309020205020404" pitchFamily="49" charset="0"/>
              <a:buChar char="o"/>
            </a:pPr>
            <a:r>
              <a:rPr lang="en-US" dirty="0"/>
              <a:t>Even in a co-ed treatment program, women-only groups might be the best choice. The majority of women in treatment have experienced trauma, often from males in their lives, and may feel uncomfortable or unsafe in mixed-gender groups. Female trauma survivors in early treatment for substance abuse typically need to be in all-women groups led by female facilitators.  </a:t>
            </a:r>
          </a:p>
          <a:p>
            <a:pPr marL="649050" lvl="1" indent="-177014">
              <a:buFont typeface="Courier New" panose="02070309020205020404" pitchFamily="49" charset="0"/>
              <a:buChar char="o"/>
            </a:pPr>
            <a:r>
              <a:rPr lang="en-US" dirty="0"/>
              <a:t>In</a:t>
            </a:r>
            <a:r>
              <a:rPr lang="en-US" baseline="0" dirty="0"/>
              <a:t> co-ed groups, gender dynamics often come into play. For example, w</a:t>
            </a:r>
            <a:r>
              <a:rPr lang="en-US" dirty="0"/>
              <a:t>omen have often been socialized to take care of men, and may tune into the needs of the men in a co-ed group rather than to their own. The women may also be socialized to defer to men and may not share their experiences, feelings, or opinions in a co-ed group. Or men may be used to talking over women, or not validating their experiences. Also, participants of</a:t>
            </a:r>
            <a:r>
              <a:rPr lang="en-US" baseline="0" dirty="0"/>
              <a:t> either sex may have underlying issues with the opposite sex that come out in their responses or reactions in co-ed groups. </a:t>
            </a:r>
          </a:p>
          <a:p>
            <a:pPr marL="649050" lvl="1" indent="-177014">
              <a:buFont typeface="Courier New" panose="02070309020205020404" pitchFamily="49" charset="0"/>
              <a:buChar char="o"/>
            </a:pPr>
            <a:r>
              <a:rPr lang="en-US" dirty="0"/>
              <a:t>A skilled facilitator will</a:t>
            </a:r>
            <a:r>
              <a:rPr lang="en-US" baseline="0" dirty="0"/>
              <a:t> ensure everyone participates and can intervene or redirect participants when gender dynamics make open, supportive dialogue more difficult. </a:t>
            </a:r>
            <a:endParaRPr lang="en-US" dirty="0"/>
          </a:p>
          <a:p>
            <a:pPr lvl="0"/>
            <a:r>
              <a:rPr lang="en-US" b="1" dirty="0"/>
              <a:t>Gender-specific curricula </a:t>
            </a:r>
            <a:r>
              <a:rPr lang="en-US" dirty="0"/>
              <a:t>exist that address the specific needs of women</a:t>
            </a:r>
            <a:r>
              <a:rPr lang="en-US" baseline="0" dirty="0"/>
              <a:t> and topics that women may be uncomfortable discussing with men present.</a:t>
            </a:r>
            <a:r>
              <a:rPr lang="en-US" dirty="0"/>
              <a:t> [</a:t>
            </a:r>
            <a:r>
              <a:rPr lang="en-US" i="1" dirty="0"/>
              <a:t>See “Gender-specific</a:t>
            </a:r>
            <a:r>
              <a:rPr lang="en-US" i="1" baseline="0" dirty="0"/>
              <a:t> Curricula</a:t>
            </a:r>
            <a:r>
              <a:rPr lang="en-US" i="1" dirty="0"/>
              <a:t>” slide in</a:t>
            </a:r>
            <a:r>
              <a:rPr lang="en-US" i="1" baseline="0" dirty="0"/>
              <a:t> Module 3 for a sampling of curricula]</a:t>
            </a:r>
            <a:r>
              <a:rPr lang="en-US" dirty="0"/>
              <a:t>. </a:t>
            </a:r>
          </a:p>
          <a:p>
            <a:pPr marL="0" indent="0">
              <a:buNone/>
            </a:pPr>
            <a:endParaRPr lang="en-US" dirty="0"/>
          </a:p>
        </p:txBody>
      </p:sp>
      <p:sp>
        <p:nvSpPr>
          <p:cNvPr id="4" name="Slide Number Placeholder 3"/>
          <p:cNvSpPr>
            <a:spLocks noGrp="1"/>
          </p:cNvSpPr>
          <p:nvPr>
            <p:ph type="sldNum" sz="quarter" idx="10"/>
          </p:nvPr>
        </p:nvSpPr>
        <p:spPr/>
        <p:txBody>
          <a:bodyPr/>
          <a:lstStyle/>
          <a:p>
            <a:fld id="{434321B8-287B-471D-B429-24243CF6B4E5}" type="slidenum">
              <a:rPr lang="en-US" sz="1400"/>
              <a:t>42</a:t>
            </a:fld>
            <a:endParaRPr lang="en-US" sz="1400" dirty="0"/>
          </a:p>
        </p:txBody>
      </p:sp>
      <p:sp>
        <p:nvSpPr>
          <p:cNvPr id="6" name="Footer Placeholder 5"/>
          <p:cNvSpPr>
            <a:spLocks noGrp="1"/>
          </p:cNvSpPr>
          <p:nvPr>
            <p:ph type="ftr" sz="quarter" idx="11"/>
          </p:nvPr>
        </p:nvSpPr>
        <p:spPr/>
        <p:txBody>
          <a:bodyPr/>
          <a:lstStyle/>
          <a:p>
            <a:r>
              <a:rPr lang="en-US" sz="1400" dirty="0"/>
              <a:t>Final Draft</a:t>
            </a:r>
          </a:p>
        </p:txBody>
      </p:sp>
      <p:sp>
        <p:nvSpPr>
          <p:cNvPr id="5" name="Header Placeholder 4"/>
          <p:cNvSpPr>
            <a:spLocks noGrp="1"/>
          </p:cNvSpPr>
          <p:nvPr>
            <p:ph type="hdr" sz="quarter" idx="12"/>
          </p:nvPr>
        </p:nvSpPr>
        <p:spPr/>
        <p:txBody>
          <a:bodyPr/>
          <a:lstStyle/>
          <a:p>
            <a:endParaRPr lang="en-US" dirty="0"/>
          </a:p>
          <a:p>
            <a:r>
              <a:rPr lang="en-US" dirty="0"/>
              <a:t>Module 2</a:t>
            </a:r>
          </a:p>
        </p:txBody>
      </p:sp>
    </p:spTree>
    <p:extLst>
      <p:ext uri="{BB962C8B-B14F-4D97-AF65-F5344CB8AC3E}">
        <p14:creationId xmlns:p14="http://schemas.microsoft.com/office/powerpoint/2010/main" val="19554326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5913" y="615950"/>
            <a:ext cx="4130675" cy="3098800"/>
          </a:xfrm>
        </p:spPr>
      </p:sp>
      <p:sp>
        <p:nvSpPr>
          <p:cNvPr id="3" name="Notes Placeholder 2"/>
          <p:cNvSpPr>
            <a:spLocks noGrp="1"/>
          </p:cNvSpPr>
          <p:nvPr>
            <p:ph type="body" idx="1"/>
          </p:nvPr>
        </p:nvSpPr>
        <p:spPr>
          <a:xfrm>
            <a:off x="254002" y="3802194"/>
            <a:ext cx="6515148" cy="5167263"/>
          </a:xfrm>
        </p:spPr>
        <p:txBody>
          <a:bodyPr>
            <a:noAutofit/>
          </a:bodyPr>
          <a:lstStyle/>
          <a:p>
            <a:pPr marL="0" indent="0">
              <a:buNone/>
            </a:pPr>
            <a:r>
              <a:rPr lang="en-US" b="0" dirty="0"/>
              <a:t>SAMHSA’s concept of trauma-informed care has six</a:t>
            </a:r>
            <a:r>
              <a:rPr lang="en-US" b="0" baseline="0" dirty="0"/>
              <a:t> fundamental principles:</a:t>
            </a:r>
          </a:p>
          <a:p>
            <a:pPr marL="0" indent="0">
              <a:buNone/>
            </a:pPr>
            <a:endParaRPr lang="en-US" b="0" dirty="0"/>
          </a:p>
          <a:p>
            <a:pPr lvl="0"/>
            <a:r>
              <a:rPr lang="en-US" b="1" dirty="0"/>
              <a:t>Safety</a:t>
            </a:r>
            <a:r>
              <a:rPr lang="en-US" dirty="0"/>
              <a:t>: Staff and the women being served feel physically and psychologically safe.</a:t>
            </a:r>
          </a:p>
          <a:p>
            <a:pPr lvl="0"/>
            <a:r>
              <a:rPr lang="en-US" b="1" dirty="0"/>
              <a:t>Trustworthiness and transparency. </a:t>
            </a:r>
            <a:r>
              <a:rPr lang="en-US" dirty="0"/>
              <a:t>Organizational operations and decisions are conducted with transparency and the goal of building and maintaining trust among staff, clients, and family members of those receiving services.</a:t>
            </a:r>
          </a:p>
          <a:p>
            <a:pPr lvl="0"/>
            <a:r>
              <a:rPr lang="en-US" b="1" dirty="0"/>
              <a:t>Peer support and mutual self-help.</a:t>
            </a:r>
            <a:r>
              <a:rPr lang="en-US" dirty="0"/>
              <a:t> This is a key pathway for building trust, establishing safety, and building</a:t>
            </a:r>
            <a:r>
              <a:rPr lang="en-US" baseline="0" dirty="0"/>
              <a:t> </a:t>
            </a:r>
            <a:r>
              <a:rPr lang="en-US" dirty="0"/>
              <a:t>empowerment in</a:t>
            </a:r>
            <a:r>
              <a:rPr lang="en-US" baseline="0" dirty="0"/>
              <a:t> women</a:t>
            </a:r>
            <a:r>
              <a:rPr lang="en-US" dirty="0"/>
              <a:t>.</a:t>
            </a:r>
          </a:p>
          <a:p>
            <a:pPr lvl="0"/>
            <a:r>
              <a:rPr lang="en-US" b="1" dirty="0"/>
              <a:t>Collaboration and mutuality.</a:t>
            </a:r>
            <a:r>
              <a:rPr lang="en-US" dirty="0"/>
              <a:t> There is true partnering and leveling of power differences between staff and clients and among organizational staff from direct care staff to administrators. There is recognition that healing happens in relationships and in the meaningful sharing of power and decision-making. The organization recognizes that everyone has a role to play in a trauma-informed approach. One does not have to be a therapist to be part of a therapeutic approach.</a:t>
            </a:r>
          </a:p>
          <a:p>
            <a:pPr lvl="0"/>
            <a:r>
              <a:rPr lang="en-US" b="1" dirty="0"/>
              <a:t>Empowerment, voice, and choice.</a:t>
            </a:r>
            <a:r>
              <a:rPr lang="en-US" dirty="0"/>
              <a:t> Individuals' strengths are recognized, built on, and validated and new skills developed as needed. An organization aims to strengthen the staff's, clients', and family members' experience of choice and recognize that every person's experience is unique and requires an individualized approach. This includes a belief in resilience and in the ability of individuals, organizations, and communities to heal and promote recovery from trauma. It builds on what clients, staff, and communities have to offer, rather than responding to perceived deficits.</a:t>
            </a:r>
          </a:p>
          <a:p>
            <a:r>
              <a:rPr lang="en-US" b="1" dirty="0"/>
              <a:t>Cultural, historical, and gender issues.</a:t>
            </a:r>
            <a:r>
              <a:rPr lang="en-US" dirty="0"/>
              <a:t> The organization actively moves past cultural stereotypes and biases (e.g., based on race, ethnicity, sexual orientation, age, geography), offers gender-responsive services, leverages the healing value of traditional cultural connections, and recognizes and addresses historical trauma. Historical</a:t>
            </a:r>
            <a:r>
              <a:rPr lang="en-US" baseline="0" dirty="0"/>
              <a:t> trauma is </a:t>
            </a:r>
            <a:r>
              <a:rPr lang="en-US" dirty="0"/>
              <a:t>multigenerational trauma experienced by a specific cultural group, such as war, poverty, racism, and dislocation. Historical trauma can manifest emotionally and psychologically, in members of different cultural groups (SAMHSA, n.d.). Those who never even experienced the traumatic stressor, such as children and descendants, can still show signs and symptoms of trauma. </a:t>
            </a:r>
          </a:p>
          <a:p>
            <a:r>
              <a:rPr lang="en-US" baseline="0" dirty="0"/>
              <a:t>These are the principles of a trauma-informed approach and organizational culture. We will talk about trauma-specific interventions in Module 3.</a:t>
            </a:r>
          </a:p>
          <a:p>
            <a:pPr lvl="0"/>
            <a:endParaRPr lang="en-US" dirty="0"/>
          </a:p>
          <a:p>
            <a:pPr marL="0" indent="0">
              <a:buNone/>
            </a:pPr>
            <a:r>
              <a:rPr lang="en-US" b="1" dirty="0"/>
              <a:t>RESOURCES</a:t>
            </a:r>
          </a:p>
          <a:p>
            <a:pPr marL="177014" indent="-177014"/>
            <a:r>
              <a:rPr lang="en-US" i="1" dirty="0"/>
              <a:t>TIP 57: Trauma-Informed Care in Behavioral Health Services (</a:t>
            </a:r>
            <a:r>
              <a:rPr lang="en-US" i="0" dirty="0"/>
              <a:t>SAMHSA, 2014</a:t>
            </a:r>
            <a:r>
              <a:rPr lang="en-US" i="1" dirty="0"/>
              <a:t>, </a:t>
            </a:r>
            <a:r>
              <a:rPr lang="en-US" dirty="0"/>
              <a:t>pp. 7, 11-31)</a:t>
            </a:r>
          </a:p>
          <a:p>
            <a:pPr marL="177014" indent="-177014"/>
            <a:r>
              <a:rPr lang="en-US" i="1" dirty="0"/>
              <a:t>SAMHSA's Concept of Trauma and Guidance for a Trauma-Informed Approach </a:t>
            </a:r>
            <a:r>
              <a:rPr lang="en-US" i="0" dirty="0"/>
              <a:t>(SAMHSA, 2014d, p</a:t>
            </a:r>
            <a:r>
              <a:rPr lang="en-US" dirty="0"/>
              <a:t>p. 8-10), which offers more examples on the effects of trauma and the four Rs</a:t>
            </a:r>
            <a:endParaRPr lang="en-US" b="1" dirty="0"/>
          </a:p>
        </p:txBody>
      </p:sp>
      <p:sp>
        <p:nvSpPr>
          <p:cNvPr id="4" name="Slide Number Placeholder 3"/>
          <p:cNvSpPr>
            <a:spLocks noGrp="1"/>
          </p:cNvSpPr>
          <p:nvPr>
            <p:ph type="sldNum" sz="quarter" idx="10"/>
          </p:nvPr>
        </p:nvSpPr>
        <p:spPr/>
        <p:txBody>
          <a:bodyPr/>
          <a:lstStyle/>
          <a:p>
            <a:fld id="{434321B8-287B-471D-B429-24243CF6B4E5}" type="slidenum">
              <a:rPr lang="en-US" sz="1400"/>
              <a:t>43</a:t>
            </a:fld>
            <a:endParaRPr lang="en-US" sz="1400" dirty="0"/>
          </a:p>
        </p:txBody>
      </p:sp>
      <p:sp>
        <p:nvSpPr>
          <p:cNvPr id="6" name="Footer Placeholder 5"/>
          <p:cNvSpPr>
            <a:spLocks noGrp="1"/>
          </p:cNvSpPr>
          <p:nvPr>
            <p:ph type="ftr" sz="quarter" idx="11"/>
          </p:nvPr>
        </p:nvSpPr>
        <p:spPr/>
        <p:txBody>
          <a:bodyPr/>
          <a:lstStyle/>
          <a:p>
            <a:r>
              <a:rPr lang="en-US" sz="1400" dirty="0"/>
              <a:t>Final Draft</a:t>
            </a:r>
          </a:p>
        </p:txBody>
      </p:sp>
      <p:sp>
        <p:nvSpPr>
          <p:cNvPr id="5" name="Header Placeholder 4"/>
          <p:cNvSpPr>
            <a:spLocks noGrp="1"/>
          </p:cNvSpPr>
          <p:nvPr>
            <p:ph type="hdr" sz="quarter" idx="12"/>
          </p:nvPr>
        </p:nvSpPr>
        <p:spPr/>
        <p:txBody>
          <a:bodyPr/>
          <a:lstStyle/>
          <a:p>
            <a:endParaRPr lang="en-US" dirty="0"/>
          </a:p>
          <a:p>
            <a:r>
              <a:rPr lang="en-US" dirty="0"/>
              <a:t>Module 2</a:t>
            </a:r>
          </a:p>
        </p:txBody>
      </p:sp>
    </p:spTree>
    <p:extLst>
      <p:ext uri="{BB962C8B-B14F-4D97-AF65-F5344CB8AC3E}">
        <p14:creationId xmlns:p14="http://schemas.microsoft.com/office/powerpoint/2010/main" val="31409317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4150" y="511175"/>
            <a:ext cx="4324350" cy="3243263"/>
          </a:xfrm>
        </p:spPr>
      </p:sp>
      <p:sp>
        <p:nvSpPr>
          <p:cNvPr id="3" name="Notes Placeholder 2"/>
          <p:cNvSpPr>
            <a:spLocks noGrp="1"/>
          </p:cNvSpPr>
          <p:nvPr>
            <p:ph type="body" idx="1"/>
          </p:nvPr>
        </p:nvSpPr>
        <p:spPr>
          <a:xfrm>
            <a:off x="417056" y="3994920"/>
            <a:ext cx="6398612" cy="4974537"/>
          </a:xfrm>
        </p:spPr>
        <p:txBody>
          <a:bodyPr/>
          <a:lstStyle/>
          <a:p>
            <a:pPr lvl="0"/>
            <a:r>
              <a:rPr lang="en-US" b="1" dirty="0"/>
              <a:t>Relational model</a:t>
            </a:r>
            <a:r>
              <a:rPr lang="en-US" dirty="0"/>
              <a:t>: Traditional developmental models of growth focus on independence and autonomy. The relational model has three major themes (SAMHSA, 2009):</a:t>
            </a:r>
          </a:p>
          <a:p>
            <a:pPr lvl="1"/>
            <a:r>
              <a:rPr lang="en-US" i="1" dirty="0"/>
              <a:t>Cultural</a:t>
            </a:r>
            <a:r>
              <a:rPr lang="en-US" i="1" baseline="0" dirty="0"/>
              <a:t> context:</a:t>
            </a:r>
            <a:r>
              <a:rPr lang="en-US" baseline="0" dirty="0"/>
              <a:t> Recognizes the power of a woman’s cultural context on her life.</a:t>
            </a:r>
          </a:p>
          <a:p>
            <a:pPr lvl="1"/>
            <a:r>
              <a:rPr lang="en-US" i="1" baseline="0" dirty="0"/>
              <a:t>Relationships</a:t>
            </a:r>
            <a:r>
              <a:rPr lang="en-US" baseline="0" dirty="0"/>
              <a:t>: Focuses on relationships as the main organizing feature in women’s development.</a:t>
            </a:r>
          </a:p>
          <a:p>
            <a:pPr lvl="1"/>
            <a:r>
              <a:rPr lang="en-US" i="1" baseline="0" dirty="0"/>
              <a:t>Pathways to growth</a:t>
            </a:r>
            <a:r>
              <a:rPr lang="en-US" baseline="0" dirty="0"/>
              <a:t>: Acknowledges women’s relational qualities and activities as possible strengths and pathways to healthy growth and development.</a:t>
            </a:r>
          </a:p>
          <a:p>
            <a:pPr lvl="0"/>
            <a:r>
              <a:rPr lang="en-US" dirty="0"/>
              <a:t>Because relationships are important to women, guide them in developing their self-esteem and self-efficacy so they believe they are deserving of mutual, supportive relationships.  </a:t>
            </a:r>
          </a:p>
          <a:p>
            <a:pPr lvl="0"/>
            <a:r>
              <a:rPr lang="en-US" dirty="0"/>
              <a:t>Women often initiate</a:t>
            </a:r>
            <a:r>
              <a:rPr lang="en-US" baseline="0" dirty="0"/>
              <a:t> substance use through relationships. Building healthy relationships can help them recover from SUDs. Some partners, families, and friends will help a women in recovery. Others can make recovery more difficult.</a:t>
            </a:r>
          </a:p>
          <a:p>
            <a:pPr marL="177014" indent="-177014" defTabSz="944072">
              <a:defRPr/>
            </a:pPr>
            <a:r>
              <a:rPr lang="en-US" dirty="0"/>
              <a:t>Guide women in assessing their relationships, identifying healthy and unhealthy relationships, and learning how to improve relationships. SUD treatment may be a woman’s first chance to build new, healthy relationships. It may</a:t>
            </a:r>
            <a:r>
              <a:rPr lang="en-US" baseline="0" dirty="0"/>
              <a:t> also be her first chance to explore the quality of her relationships and see the possible negative effects of some relationships.</a:t>
            </a:r>
            <a:endParaRPr lang="en-US" dirty="0"/>
          </a:p>
          <a:p>
            <a:pPr lvl="0"/>
            <a:r>
              <a:rPr lang="en-US" dirty="0"/>
              <a:t>A relational</a:t>
            </a:r>
            <a:r>
              <a:rPr lang="en-US" baseline="0" dirty="0"/>
              <a:t> approach</a:t>
            </a:r>
            <a:r>
              <a:rPr lang="en-US" dirty="0"/>
              <a:t> is often person-centered and individualized.</a:t>
            </a:r>
            <a:r>
              <a:rPr lang="en-US" baseline="0" dirty="0"/>
              <a:t> It may </a:t>
            </a:r>
            <a:r>
              <a:rPr lang="en-US" dirty="0"/>
              <a:t>require counselors/peers</a:t>
            </a:r>
            <a:r>
              <a:rPr lang="en-US" baseline="0" dirty="0"/>
              <a:t> to use their own experiences and empathy. </a:t>
            </a:r>
            <a:r>
              <a:rPr lang="en-US" dirty="0"/>
              <a:t>To do this well, a very solid supervision structure must be in place to deal with counter-transference issues.</a:t>
            </a:r>
          </a:p>
          <a:p>
            <a:pPr lvl="0"/>
            <a:endParaRPr lang="en-US" dirty="0"/>
          </a:p>
          <a:p>
            <a:pPr marL="0" indent="0">
              <a:buNone/>
            </a:pPr>
            <a:r>
              <a:rPr lang="en-US" b="1" dirty="0"/>
              <a:t>REFERENCES</a:t>
            </a:r>
          </a:p>
          <a:p>
            <a:pPr marL="0" indent="0">
              <a:buNone/>
            </a:pPr>
            <a:r>
              <a:rPr lang="en-US" b="0" dirty="0"/>
              <a:t>For more discussion about women</a:t>
            </a:r>
            <a:r>
              <a:rPr lang="en-US" b="0" baseline="0" dirty="0"/>
              <a:t>, relational issues, the relational model, and the need for connections, see:</a:t>
            </a:r>
            <a:endParaRPr lang="en-US" b="0" dirty="0"/>
          </a:p>
          <a:p>
            <a:r>
              <a:rPr lang="en-US" i="1" dirty="0"/>
              <a:t>TIP 51</a:t>
            </a:r>
            <a:r>
              <a:rPr lang="en-US" dirty="0"/>
              <a:t> (SAMHSA,</a:t>
            </a:r>
            <a:r>
              <a:rPr lang="en-US" baseline="0" dirty="0"/>
              <a:t> 2009, </a:t>
            </a:r>
            <a:r>
              <a:rPr lang="en-US" dirty="0"/>
              <a:t>pp. 143-149)</a:t>
            </a:r>
          </a:p>
          <a:p>
            <a:r>
              <a:rPr lang="en-US" i="1" dirty="0"/>
              <a:t>Addressing the Needs of Women and Girls</a:t>
            </a:r>
            <a:r>
              <a:rPr lang="en-US" dirty="0"/>
              <a:t> (SAMHSA, 2011,</a:t>
            </a:r>
            <a:r>
              <a:rPr lang="en-US" baseline="0" dirty="0"/>
              <a:t> </a:t>
            </a:r>
            <a:r>
              <a:rPr lang="en-US" dirty="0"/>
              <a:t>pp. 10, 15, 18-19)</a:t>
            </a:r>
          </a:p>
          <a:p>
            <a:pPr marL="0" indent="0">
              <a:buNone/>
            </a:pPr>
            <a:r>
              <a:rPr lang="en-US" dirty="0"/>
              <a:t>For more discussion about teaching women about relationships, see:</a:t>
            </a:r>
          </a:p>
          <a:p>
            <a:pPr marL="177014" indent="-177014"/>
            <a:r>
              <a:rPr lang="en-US" i="1" dirty="0"/>
              <a:t>Toward a New Psychology of Women </a:t>
            </a:r>
            <a:r>
              <a:rPr lang="en-US" dirty="0"/>
              <a:t>(Miller, </a:t>
            </a:r>
            <a:r>
              <a:rPr lang="en-US" baseline="0" dirty="0"/>
              <a:t>1987)</a:t>
            </a:r>
            <a:endParaRPr lang="en-US" b="1" dirty="0">
              <a:solidFill>
                <a:srgbClr val="C00000"/>
              </a:solidFill>
            </a:endParaRPr>
          </a:p>
          <a:p>
            <a:endParaRPr lang="en-US" dirty="0"/>
          </a:p>
        </p:txBody>
      </p:sp>
      <p:sp>
        <p:nvSpPr>
          <p:cNvPr id="4" name="Slide Number Placeholder 3"/>
          <p:cNvSpPr>
            <a:spLocks noGrp="1"/>
          </p:cNvSpPr>
          <p:nvPr>
            <p:ph type="sldNum" sz="quarter" idx="10"/>
          </p:nvPr>
        </p:nvSpPr>
        <p:spPr/>
        <p:txBody>
          <a:bodyPr/>
          <a:lstStyle/>
          <a:p>
            <a:fld id="{434321B8-287B-471D-B429-24243CF6B4E5}" type="slidenum">
              <a:rPr lang="en-US" sz="1400"/>
              <a:t>44</a:t>
            </a:fld>
            <a:endParaRPr lang="en-US" sz="1400" dirty="0"/>
          </a:p>
        </p:txBody>
      </p:sp>
      <p:sp>
        <p:nvSpPr>
          <p:cNvPr id="6" name="Footer Placeholder 5"/>
          <p:cNvSpPr>
            <a:spLocks noGrp="1"/>
          </p:cNvSpPr>
          <p:nvPr>
            <p:ph type="ftr" sz="quarter" idx="11"/>
          </p:nvPr>
        </p:nvSpPr>
        <p:spPr/>
        <p:txBody>
          <a:bodyPr/>
          <a:lstStyle/>
          <a:p>
            <a:r>
              <a:rPr lang="en-US" sz="1400" dirty="0"/>
              <a:t>Final Draft</a:t>
            </a:r>
          </a:p>
        </p:txBody>
      </p:sp>
      <p:sp>
        <p:nvSpPr>
          <p:cNvPr id="5" name="Header Placeholder 4"/>
          <p:cNvSpPr>
            <a:spLocks noGrp="1"/>
          </p:cNvSpPr>
          <p:nvPr>
            <p:ph type="hdr" sz="quarter" idx="12"/>
          </p:nvPr>
        </p:nvSpPr>
        <p:spPr>
          <a:xfrm>
            <a:off x="254002" y="168774"/>
            <a:ext cx="3169920" cy="481728"/>
          </a:xfrm>
        </p:spPr>
        <p:txBody>
          <a:bodyPr/>
          <a:lstStyle/>
          <a:p>
            <a:endParaRPr lang="en-US" dirty="0"/>
          </a:p>
          <a:p>
            <a:r>
              <a:rPr lang="en-US" dirty="0"/>
              <a:t>Module 2</a:t>
            </a:r>
          </a:p>
        </p:txBody>
      </p:sp>
    </p:spTree>
    <p:extLst>
      <p:ext uri="{BB962C8B-B14F-4D97-AF65-F5344CB8AC3E}">
        <p14:creationId xmlns:p14="http://schemas.microsoft.com/office/powerpoint/2010/main" val="30820119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9863" y="528638"/>
            <a:ext cx="4433887" cy="3324225"/>
          </a:xfrm>
        </p:spPr>
      </p:sp>
      <p:sp>
        <p:nvSpPr>
          <p:cNvPr id="3" name="Notes Placeholder 2"/>
          <p:cNvSpPr>
            <a:spLocks noGrp="1"/>
          </p:cNvSpPr>
          <p:nvPr>
            <p:ph type="body" idx="1"/>
          </p:nvPr>
        </p:nvSpPr>
        <p:spPr>
          <a:xfrm>
            <a:off x="384975" y="4039830"/>
            <a:ext cx="6512500" cy="4721059"/>
          </a:xfrm>
        </p:spPr>
        <p:txBody>
          <a:bodyPr/>
          <a:lstStyle/>
          <a:p>
            <a:pPr lvl="0"/>
            <a:r>
              <a:rPr lang="en-US" dirty="0"/>
              <a:t>Family is defined as those individuals a woman views as her significant support system. </a:t>
            </a:r>
          </a:p>
          <a:p>
            <a:pPr lvl="0"/>
            <a:r>
              <a:rPr lang="en-US" dirty="0"/>
              <a:t>It is helpful</a:t>
            </a:r>
            <a:r>
              <a:rPr lang="en-US" baseline="0" dirty="0"/>
              <a:t> for staff/providers to e</a:t>
            </a:r>
            <a:r>
              <a:rPr lang="en-US" dirty="0"/>
              <a:t>xplore:</a:t>
            </a:r>
          </a:p>
          <a:p>
            <a:pPr marL="649050" lvl="1" indent="-177014">
              <a:buFont typeface="Courier New" panose="02070309020205020404" pitchFamily="49" charset="0"/>
              <a:buChar char="o"/>
            </a:pPr>
            <a:r>
              <a:rPr lang="en-US" dirty="0"/>
              <a:t>The role of extended family in a woman’s life;</a:t>
            </a:r>
          </a:p>
          <a:p>
            <a:pPr marL="649050" lvl="1" indent="-177014">
              <a:buFont typeface="Courier New" panose="02070309020205020404" pitchFamily="49" charset="0"/>
              <a:buChar char="o"/>
            </a:pPr>
            <a:r>
              <a:rPr lang="en-US" dirty="0"/>
              <a:t>How her substance abuse has affected her relationships with family members;</a:t>
            </a:r>
            <a:r>
              <a:rPr lang="en-US" baseline="0" dirty="0"/>
              <a:t> and</a:t>
            </a:r>
            <a:endParaRPr lang="en-US" dirty="0"/>
          </a:p>
          <a:p>
            <a:pPr marL="649050" lvl="1" indent="-177014">
              <a:buFont typeface="Courier New" panose="02070309020205020404" pitchFamily="49" charset="0"/>
              <a:buChar char="o"/>
            </a:pPr>
            <a:r>
              <a:rPr lang="en-US" dirty="0"/>
              <a:t>How family members’ substance abuse has affected her.</a:t>
            </a:r>
          </a:p>
          <a:p>
            <a:pPr lvl="0"/>
            <a:r>
              <a:rPr lang="en-US" dirty="0"/>
              <a:t>A key part of services for women is often including her children in her treatment. Prevention and treatment services provided directly to her children and family help address everyone’s needs. </a:t>
            </a:r>
          </a:p>
          <a:p>
            <a:pPr lvl="0"/>
            <a:r>
              <a:rPr lang="en-US" dirty="0"/>
              <a:t>Women’s roles in society are frequently as nurturers and caregivers to family members. If a woman has not performed these roles, she may feel judged or disregarded. It is useful to explore culture-specific values the woman holds about these roles and how she views herself in relation to these values.</a:t>
            </a:r>
          </a:p>
          <a:p>
            <a:pPr lvl="0"/>
            <a:r>
              <a:rPr lang="en-US" dirty="0"/>
              <a:t>Effective gender-responsive</a:t>
            </a:r>
            <a:r>
              <a:rPr lang="en-US" baseline="0" dirty="0"/>
              <a:t> services address a</a:t>
            </a:r>
            <a:r>
              <a:rPr lang="en-US" dirty="0"/>
              <a:t>ll family roles a woman</a:t>
            </a:r>
            <a:r>
              <a:rPr lang="en-US" baseline="0" dirty="0"/>
              <a:t> has</a:t>
            </a:r>
            <a:r>
              <a:rPr lang="en-US" dirty="0"/>
              <a:t> (e.g., mothers, caregivers for elderly parents, partners). This includes offering flexibility in scheduling and location of services. It is important to understand that attempts and difficulty at juggling these multiple responsibilities is not the same thing as resistance to change or resistance to treatment.</a:t>
            </a:r>
          </a:p>
          <a:p>
            <a:pPr lvl="0"/>
            <a:r>
              <a:rPr lang="en-US" dirty="0"/>
              <a:t>Women may use substances to maintain a relationship that threatens to end if she stops using substances, to cope with the pain/trauma of a lost relationship, or to cope with an abusive relationship.</a:t>
            </a:r>
          </a:p>
          <a:p>
            <a:pPr lvl="0"/>
            <a:r>
              <a:rPr lang="en-US" dirty="0"/>
              <a:t>Curricula is available to help women examine their relationships and build healthy relationships</a:t>
            </a:r>
            <a:r>
              <a:rPr lang="en-US" baseline="0" dirty="0"/>
              <a:t> and support systems</a:t>
            </a:r>
            <a:r>
              <a:rPr lang="en-US" dirty="0"/>
              <a:t> (SAMHSA, 2009, pp. 145-147).</a:t>
            </a:r>
          </a:p>
          <a:p>
            <a:pPr lvl="0"/>
            <a:r>
              <a:rPr lang="en-US" dirty="0"/>
              <a:t>A woman may choose to stay in an abusive relationship for a variety of reasons. Staff should accept her decision, but provide safety planning. The decision to leave must be hers.</a:t>
            </a:r>
          </a:p>
          <a:p>
            <a:pPr lvl="0"/>
            <a:r>
              <a:rPr lang="en-US" dirty="0"/>
              <a:t>It is crucial to understand that the most lethal time in an abusive relationship is when the woman decides to leave her partner, or attempts to leave. If a woman chooses to leave, support (e.g., accessing a domestic violence shelter, moving help), and often legal assistance (such as filing a restraining order), will be vital.</a:t>
            </a:r>
          </a:p>
          <a:p>
            <a:pPr marL="0" indent="0">
              <a:buNone/>
            </a:pPr>
            <a:r>
              <a:rPr lang="en-US" dirty="0"/>
              <a:t> </a:t>
            </a:r>
          </a:p>
          <a:p>
            <a:pPr marL="0" indent="0">
              <a:buNone/>
            </a:pPr>
            <a:r>
              <a:rPr lang="en-US" b="1" dirty="0"/>
              <a:t>RESOURCES</a:t>
            </a:r>
          </a:p>
          <a:p>
            <a:pPr marL="0" indent="0">
              <a:buNone/>
            </a:pPr>
            <a:r>
              <a:rPr lang="en-US" b="0" dirty="0"/>
              <a:t>For</a:t>
            </a:r>
            <a:r>
              <a:rPr lang="en-US" b="0" baseline="0" dirty="0"/>
              <a:t> more discussion of the influence of family and partners, and treatment needs surrounding children and parenting, see:</a:t>
            </a:r>
            <a:endParaRPr lang="en-US" b="0" dirty="0"/>
          </a:p>
          <a:p>
            <a:pPr marL="177014" indent="-177014"/>
            <a:r>
              <a:rPr lang="en-US" i="1" dirty="0"/>
              <a:t>Addressing the Needs of Women and Girls</a:t>
            </a:r>
            <a:r>
              <a:rPr lang="en-US" dirty="0"/>
              <a:t> (SAMHSA, 2011, pp. 18-19)</a:t>
            </a:r>
          </a:p>
          <a:p>
            <a:pPr marL="177014" indent="-177014"/>
            <a:r>
              <a:rPr lang="en-US" i="1" dirty="0"/>
              <a:t>TIP 51</a:t>
            </a:r>
            <a:r>
              <a:rPr lang="en-US" dirty="0"/>
              <a:t> (SAMHSA, 2009, pp. 143-154)</a:t>
            </a:r>
          </a:p>
          <a:p>
            <a:pPr marL="0" indent="0">
              <a:buNone/>
            </a:pPr>
            <a:r>
              <a:rPr lang="en-US" dirty="0"/>
              <a:t>For curricula focusing on women’s relationships, see </a:t>
            </a:r>
            <a:r>
              <a:rPr lang="en-US" i="1" dirty="0"/>
              <a:t>TIP 51</a:t>
            </a:r>
            <a:r>
              <a:rPr lang="en-US" dirty="0"/>
              <a:t> (pp. 145-146).</a:t>
            </a:r>
          </a:p>
          <a:p>
            <a:pPr marL="0" indent="0">
              <a:buNone/>
            </a:pPr>
            <a:endParaRPr lang="en-US" b="1" dirty="0"/>
          </a:p>
        </p:txBody>
      </p:sp>
      <p:sp>
        <p:nvSpPr>
          <p:cNvPr id="4" name="Slide Number Placeholder 3"/>
          <p:cNvSpPr>
            <a:spLocks noGrp="1"/>
          </p:cNvSpPr>
          <p:nvPr>
            <p:ph type="sldNum" sz="quarter" idx="10"/>
          </p:nvPr>
        </p:nvSpPr>
        <p:spPr/>
        <p:txBody>
          <a:bodyPr/>
          <a:lstStyle/>
          <a:p>
            <a:fld id="{434321B8-287B-471D-B429-24243CF6B4E5}" type="slidenum">
              <a:rPr lang="en-US" sz="1400"/>
              <a:t>45</a:t>
            </a:fld>
            <a:endParaRPr lang="en-US" sz="1400" dirty="0"/>
          </a:p>
        </p:txBody>
      </p:sp>
      <p:sp>
        <p:nvSpPr>
          <p:cNvPr id="6" name="Footer Placeholder 5"/>
          <p:cNvSpPr>
            <a:spLocks noGrp="1"/>
          </p:cNvSpPr>
          <p:nvPr>
            <p:ph type="ftr" sz="quarter" idx="11"/>
          </p:nvPr>
        </p:nvSpPr>
        <p:spPr/>
        <p:txBody>
          <a:bodyPr/>
          <a:lstStyle/>
          <a:p>
            <a:r>
              <a:rPr lang="en-US" sz="1400" dirty="0"/>
              <a:t>Final Draft</a:t>
            </a:r>
          </a:p>
        </p:txBody>
      </p:sp>
      <p:sp>
        <p:nvSpPr>
          <p:cNvPr id="5" name="Header Placeholder 4"/>
          <p:cNvSpPr>
            <a:spLocks noGrp="1"/>
          </p:cNvSpPr>
          <p:nvPr>
            <p:ph type="hdr" sz="quarter" idx="12"/>
          </p:nvPr>
        </p:nvSpPr>
        <p:spPr/>
        <p:txBody>
          <a:bodyPr/>
          <a:lstStyle/>
          <a:p>
            <a:endParaRPr lang="en-US" dirty="0"/>
          </a:p>
          <a:p>
            <a:r>
              <a:rPr lang="en-US" dirty="0"/>
              <a:t>Module 2</a:t>
            </a:r>
          </a:p>
        </p:txBody>
      </p:sp>
    </p:spTree>
    <p:extLst>
      <p:ext uri="{BB962C8B-B14F-4D97-AF65-F5344CB8AC3E}">
        <p14:creationId xmlns:p14="http://schemas.microsoft.com/office/powerpoint/2010/main" val="35350048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43050" y="528638"/>
            <a:ext cx="4324350" cy="3243262"/>
          </a:xfrm>
        </p:spPr>
      </p:sp>
      <p:sp>
        <p:nvSpPr>
          <p:cNvPr id="3" name="Notes Placeholder 2"/>
          <p:cNvSpPr>
            <a:spLocks noGrp="1"/>
          </p:cNvSpPr>
          <p:nvPr>
            <p:ph type="body" idx="1"/>
          </p:nvPr>
        </p:nvSpPr>
        <p:spPr>
          <a:xfrm>
            <a:off x="327188" y="3965425"/>
            <a:ext cx="6439323" cy="4684566"/>
          </a:xfrm>
        </p:spPr>
        <p:txBody>
          <a:bodyPr/>
          <a:lstStyle/>
          <a:p>
            <a:pPr lvl="0"/>
            <a:r>
              <a:rPr lang="en-US" dirty="0"/>
              <a:t>A comprehensive approach is integrated and multidisciplinary. It includes treatment, clinical support, case management, collaboration with other agencies, and community supports. The community support services are most</a:t>
            </a:r>
            <a:r>
              <a:rPr lang="en-US" baseline="0" dirty="0"/>
              <a:t> effective when they are</a:t>
            </a:r>
            <a:r>
              <a:rPr lang="en-US" dirty="0"/>
              <a:t> both gender and culturally competent. This means staff/providers work to understand the sociocultural, gender, and generational dynamics of the woman’s family when planning, delivering, and evaluating these services. </a:t>
            </a:r>
          </a:p>
          <a:p>
            <a:pPr lvl="0"/>
            <a:r>
              <a:rPr lang="en-US" b="1" dirty="0"/>
              <a:t>Physical/mental</a:t>
            </a:r>
            <a:r>
              <a:rPr lang="en-US" b="1" baseline="0" dirty="0"/>
              <a:t> health</a:t>
            </a:r>
            <a:r>
              <a:rPr lang="en-US" baseline="0" dirty="0"/>
              <a:t>. P</a:t>
            </a:r>
            <a:r>
              <a:rPr lang="en-US" dirty="0"/>
              <a:t>hysical and mental issues or disorders may be unaddressed, or substance use may have masked symptoms of underlying health problems. Many women with SUDs will need referrals to medical and mental health providers who understand</a:t>
            </a:r>
            <a:r>
              <a:rPr lang="en-US" baseline="0" dirty="0"/>
              <a:t> the complexities of SUDs and can offer gender-responsive care.</a:t>
            </a:r>
            <a:endParaRPr lang="en-US" dirty="0"/>
          </a:p>
          <a:p>
            <a:pPr lvl="0"/>
            <a:r>
              <a:rPr lang="en-US" b="1" dirty="0"/>
              <a:t>Overall</a:t>
            </a:r>
            <a:r>
              <a:rPr lang="en-US" b="1" baseline="0" dirty="0"/>
              <a:t> wellness </a:t>
            </a:r>
            <a:r>
              <a:rPr lang="en-US" baseline="0" dirty="0"/>
              <a:t>includes spiritual, physical, and emotional factors. </a:t>
            </a:r>
            <a:r>
              <a:rPr lang="en-US" b="0" dirty="0"/>
              <a:t>SAMHSA’s Eight Dimensions of Wellness identifies</a:t>
            </a:r>
            <a:r>
              <a:rPr lang="en-US" b="0" baseline="0" dirty="0"/>
              <a:t> the eight areas in which women need to </a:t>
            </a:r>
            <a:r>
              <a:rPr lang="en-US" dirty="0"/>
              <a:t>make wellness strategies part of their daily life. These areas are discussed</a:t>
            </a:r>
            <a:r>
              <a:rPr lang="en-US" baseline="0" dirty="0"/>
              <a:t> in Module 4. Wellness may include healthy eating, emotional regulation and awareness, exercise, rest, stress reduction, etc.</a:t>
            </a:r>
          </a:p>
          <a:p>
            <a:pPr lvl="0"/>
            <a:r>
              <a:rPr lang="en-US" b="1" baseline="0" dirty="0"/>
              <a:t>Survival needs </a:t>
            </a:r>
            <a:r>
              <a:rPr lang="en-US" baseline="0" dirty="0"/>
              <a:t>include housing, food, and transportation. Women may need help connecting to community/government resources to have these needs met.</a:t>
            </a:r>
            <a:endParaRPr lang="en-US" dirty="0"/>
          </a:p>
          <a:p>
            <a:pPr marL="177014" indent="-177014" defTabSz="944072">
              <a:defRPr/>
            </a:pPr>
            <a:r>
              <a:rPr lang="en-US" b="1" dirty="0"/>
              <a:t>Child and family needs </a:t>
            </a:r>
            <a:r>
              <a:rPr lang="en-US" b="0" dirty="0"/>
              <a:t>might include reliable and safe child</a:t>
            </a:r>
            <a:r>
              <a:rPr lang="en-US" b="0" baseline="0" dirty="0"/>
              <a:t> care, family therapy, services for children, etc.</a:t>
            </a:r>
            <a:r>
              <a:rPr lang="en-US" b="0" dirty="0"/>
              <a:t> It is important to:</a:t>
            </a:r>
          </a:p>
          <a:p>
            <a:pPr marL="649050" lvl="1" indent="-177014" defTabSz="944072">
              <a:buFont typeface="Courier New" panose="02070309020205020404" pitchFamily="49" charset="0"/>
              <a:buChar char="o"/>
              <a:defRPr/>
            </a:pPr>
            <a:r>
              <a:rPr lang="en-US" b="0" dirty="0"/>
              <a:t>S</a:t>
            </a:r>
            <a:r>
              <a:rPr lang="en-US" dirty="0"/>
              <a:t>creen and assess the family for their own support and/or service needs;</a:t>
            </a:r>
          </a:p>
          <a:p>
            <a:pPr marL="649050" lvl="1" indent="-177014" defTabSz="944072">
              <a:buFont typeface="Courier New" panose="02070309020205020404" pitchFamily="49" charset="0"/>
              <a:buChar char="o"/>
              <a:defRPr/>
            </a:pPr>
            <a:r>
              <a:rPr lang="en-US" dirty="0"/>
              <a:t>Provide, procure, or refer for further assessment or services as appropriate; and</a:t>
            </a:r>
          </a:p>
          <a:p>
            <a:pPr marL="649050" lvl="1" indent="-177014" defTabSz="944072">
              <a:buFont typeface="Courier New" panose="02070309020205020404" pitchFamily="49" charset="0"/>
              <a:buChar char="o"/>
              <a:defRPr/>
            </a:pPr>
            <a:r>
              <a:rPr lang="en-US" dirty="0"/>
              <a:t>Assess the need for child care and transportation resources to support access to SUD treatment and other services.</a:t>
            </a:r>
          </a:p>
          <a:p>
            <a:pPr marL="177014" indent="-177014" defTabSz="944072">
              <a:defRPr/>
            </a:pPr>
            <a:r>
              <a:rPr lang="en-US" b="1" dirty="0"/>
              <a:t>Education/employment</a:t>
            </a:r>
            <a:r>
              <a:rPr lang="en-US" dirty="0"/>
              <a:t>. Many</a:t>
            </a:r>
            <a:r>
              <a:rPr lang="en-US" baseline="0" dirty="0"/>
              <a:t> women with SUDs will need help securing employment, learning job readiness skills, gaining more education, getting a GED, etc., so they can be successful during recovery and be more financially independent.</a:t>
            </a:r>
            <a:endParaRPr lang="en-US" dirty="0"/>
          </a:p>
          <a:p>
            <a:pPr marL="177014" indent="-177014" defTabSz="944072">
              <a:defRPr/>
            </a:pPr>
            <a:r>
              <a:rPr lang="en-US" b="1" dirty="0"/>
              <a:t>Criminal justice requirements</a:t>
            </a:r>
            <a:r>
              <a:rPr lang="en-US" b="1" baseline="0" dirty="0"/>
              <a:t> </a:t>
            </a:r>
            <a:r>
              <a:rPr lang="en-US" baseline="0" dirty="0"/>
              <a:t>may stem to probation or open child welfare cases.</a:t>
            </a:r>
            <a:endParaRPr lang="en-US" dirty="0"/>
          </a:p>
          <a:p>
            <a:pPr marL="177014" indent="-177014" defTabSz="944072">
              <a:defRPr/>
            </a:pPr>
            <a:r>
              <a:rPr lang="en-US" b="1" dirty="0"/>
              <a:t>Recovery supports</a:t>
            </a:r>
            <a:r>
              <a:rPr lang="en-US" b="1" baseline="0" dirty="0"/>
              <a:t> </a:t>
            </a:r>
            <a:r>
              <a:rPr lang="en-US" baseline="0" dirty="0"/>
              <a:t>may include mutual support groups, peer support, continued family therapy, etc.</a:t>
            </a:r>
            <a:endParaRPr lang="en-US" dirty="0"/>
          </a:p>
          <a:p>
            <a:pPr marL="0" indent="0">
              <a:buNone/>
            </a:pPr>
            <a:endParaRPr lang="en-US" b="1" dirty="0"/>
          </a:p>
          <a:p>
            <a:pPr marL="0" indent="0">
              <a:buNone/>
            </a:pPr>
            <a:r>
              <a:rPr lang="en-US" b="1" dirty="0"/>
              <a:t>RESOURCES</a:t>
            </a:r>
          </a:p>
          <a:p>
            <a:pPr marL="0" indent="0">
              <a:buNone/>
            </a:pPr>
            <a:r>
              <a:rPr lang="en-US" b="0" dirty="0"/>
              <a:t>See </a:t>
            </a:r>
            <a:r>
              <a:rPr lang="en-US" b="0" i="1" dirty="0"/>
              <a:t>TIP 51</a:t>
            </a:r>
            <a:r>
              <a:rPr lang="en-US" b="0" dirty="0"/>
              <a:t>, “Appendix B: CSAT’s Comprehensive</a:t>
            </a:r>
            <a:r>
              <a:rPr lang="en-US" b="0" baseline="0" dirty="0"/>
              <a:t> Substance Abuse Treatment Model for Women and Their Children” for more details about treatment that addresses the full range of a woman’s needs (SAMHSA, 2009, pp. 273-295).</a:t>
            </a:r>
            <a:endParaRPr lang="en-US" b="0" dirty="0"/>
          </a:p>
        </p:txBody>
      </p:sp>
      <p:sp>
        <p:nvSpPr>
          <p:cNvPr id="4" name="Slide Number Placeholder 3"/>
          <p:cNvSpPr>
            <a:spLocks noGrp="1"/>
          </p:cNvSpPr>
          <p:nvPr>
            <p:ph type="sldNum" sz="quarter" idx="10"/>
          </p:nvPr>
        </p:nvSpPr>
        <p:spPr/>
        <p:txBody>
          <a:bodyPr/>
          <a:lstStyle/>
          <a:p>
            <a:fld id="{434321B8-287B-471D-B429-24243CF6B4E5}" type="slidenum">
              <a:rPr lang="en-US" sz="1400"/>
              <a:t>46</a:t>
            </a:fld>
            <a:endParaRPr lang="en-US" sz="1400" dirty="0"/>
          </a:p>
        </p:txBody>
      </p:sp>
      <p:sp>
        <p:nvSpPr>
          <p:cNvPr id="6" name="Footer Placeholder 5"/>
          <p:cNvSpPr>
            <a:spLocks noGrp="1"/>
          </p:cNvSpPr>
          <p:nvPr>
            <p:ph type="ftr" sz="quarter" idx="11"/>
          </p:nvPr>
        </p:nvSpPr>
        <p:spPr/>
        <p:txBody>
          <a:bodyPr/>
          <a:lstStyle/>
          <a:p>
            <a:r>
              <a:rPr lang="en-US" sz="1400" dirty="0"/>
              <a:t>Final Draft</a:t>
            </a:r>
          </a:p>
        </p:txBody>
      </p:sp>
      <p:sp>
        <p:nvSpPr>
          <p:cNvPr id="5" name="Header Placeholder 4"/>
          <p:cNvSpPr>
            <a:spLocks noGrp="1"/>
          </p:cNvSpPr>
          <p:nvPr>
            <p:ph type="hdr" sz="quarter" idx="12"/>
          </p:nvPr>
        </p:nvSpPr>
        <p:spPr/>
        <p:txBody>
          <a:bodyPr/>
          <a:lstStyle/>
          <a:p>
            <a:endParaRPr lang="en-US" dirty="0"/>
          </a:p>
          <a:p>
            <a:r>
              <a:rPr lang="en-US" dirty="0"/>
              <a:t>Module 2</a:t>
            </a:r>
          </a:p>
        </p:txBody>
      </p:sp>
    </p:spTree>
    <p:extLst>
      <p:ext uri="{BB962C8B-B14F-4D97-AF65-F5344CB8AC3E}">
        <p14:creationId xmlns:p14="http://schemas.microsoft.com/office/powerpoint/2010/main" val="11154890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Part of the conversation here – how can we explain family centered care is not taking out of the equation gender-specific care. Moving more toward </a:t>
            </a:r>
          </a:p>
          <a:p>
            <a:endParaRPr lang="en-US" dirty="0"/>
          </a:p>
          <a:p>
            <a:r>
              <a:rPr lang="en-US" dirty="0"/>
              <a:t>Activated = empowered client can take action on their own behalf</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548640" rtl="0" eaLnBrk="1" fontAlgn="auto" latinLnBrk="0" hangingPunct="1">
              <a:lnSpc>
                <a:spcPct val="100000"/>
              </a:lnSpc>
              <a:spcBef>
                <a:spcPts val="0"/>
              </a:spcBef>
              <a:spcAft>
                <a:spcPts val="0"/>
              </a:spcAft>
              <a:buClrTx/>
              <a:buSzTx/>
              <a:buFontTx/>
              <a:buNone/>
              <a:tabLst/>
              <a:defRPr/>
            </a:pPr>
            <a:fld id="{F232B726-1291-453E-8110-1CA01EAD21BE}"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548640" rtl="0" eaLnBrk="1" fontAlgn="auto" latinLnBrk="0" hangingPunct="1">
                <a:lnSpc>
                  <a:spcPct val="100000"/>
                </a:lnSpc>
                <a:spcBef>
                  <a:spcPts val="0"/>
                </a:spcBef>
                <a:spcAft>
                  <a:spcPts val="0"/>
                </a:spcAft>
                <a:buClrTx/>
                <a:buSzTx/>
                <a:buFontTx/>
                <a:buNone/>
                <a:tabLst/>
                <a:defRPr/>
              </a:pPr>
              <a:t>48</a:t>
            </a:fld>
            <a:endParaRPr kumimoji="0" lang="en-US" alt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73901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36" indent="-173336" defTabSz="924458">
              <a:buFont typeface="Arial" panose="020B0604020202020204" pitchFamily="34" charset="0"/>
              <a:buChar char="•"/>
              <a:defRPr/>
            </a:pPr>
            <a:r>
              <a:rPr lang="en-US" sz="1600" baseline="0" dirty="0"/>
              <a:t>Family Centered Care is an approach. </a:t>
            </a:r>
          </a:p>
          <a:p>
            <a:pPr marL="173336" indent="-173336" defTabSz="924458">
              <a:buFont typeface="Arial" panose="020B0604020202020204" pitchFamily="34" charset="0"/>
              <a:buChar char="•"/>
              <a:defRPr/>
            </a:pPr>
            <a:endParaRPr lang="en-US" sz="1600" baseline="0" dirty="0"/>
          </a:p>
          <a:p>
            <a:pPr marL="173336" indent="-173336" defTabSz="924458">
              <a:buFont typeface="Arial" panose="020B0604020202020204" pitchFamily="34" charset="0"/>
              <a:buChar char="•"/>
              <a:defRPr/>
            </a:pPr>
            <a:r>
              <a:rPr lang="en-US" sz="1600" baseline="0" dirty="0"/>
              <a:t>This illustration brings together just some of the essential elements important in addressing the needs of each population. </a:t>
            </a:r>
          </a:p>
          <a:p>
            <a:pPr marL="173336" indent="-173336" defTabSz="924458">
              <a:buFont typeface="Arial" panose="020B0604020202020204" pitchFamily="34" charset="0"/>
              <a:buChar char="•"/>
              <a:defRPr/>
            </a:pPr>
            <a:endParaRPr lang="en-US" sz="1600" baseline="0" dirty="0"/>
          </a:p>
          <a:p>
            <a:pPr marL="173336" indent="-173336" defTabSz="924458">
              <a:buFont typeface="Arial" panose="020B0604020202020204" pitchFamily="34" charset="0"/>
              <a:buChar char="•"/>
              <a:defRPr/>
            </a:pPr>
            <a:endParaRPr lang="en-US" sz="1600" baseline="0" dirty="0"/>
          </a:p>
          <a:p>
            <a:pPr marL="173336" indent="-173336" defTabSz="924458">
              <a:buFont typeface="Arial" panose="020B0604020202020204" pitchFamily="34" charset="0"/>
              <a:buChar char="•"/>
              <a:defRPr/>
            </a:pPr>
            <a:endParaRPr lang="en-US" sz="1600" baseline="0" dirty="0"/>
          </a:p>
          <a:p>
            <a:endParaRPr lang="en-US" sz="1600" dirty="0"/>
          </a:p>
          <a:p>
            <a:endParaRPr lang="en-US" dirty="0"/>
          </a:p>
        </p:txBody>
      </p:sp>
      <p:sp>
        <p:nvSpPr>
          <p:cNvPr id="4" name="Slide Number Placeholder 3"/>
          <p:cNvSpPr>
            <a:spLocks noGrp="1"/>
          </p:cNvSpPr>
          <p:nvPr>
            <p:ph type="sldNum" sz="quarter" idx="10"/>
          </p:nvPr>
        </p:nvSpPr>
        <p:spPr/>
        <p:txBody>
          <a:bodyPr/>
          <a:lstStyle/>
          <a:p>
            <a:pPr marL="0" marR="0" lvl="0" indent="0" algn="r" defTabSz="548640" rtl="0" eaLnBrk="1" fontAlgn="auto" latinLnBrk="0" hangingPunct="1">
              <a:lnSpc>
                <a:spcPct val="100000"/>
              </a:lnSpc>
              <a:spcBef>
                <a:spcPts val="0"/>
              </a:spcBef>
              <a:spcAft>
                <a:spcPts val="0"/>
              </a:spcAft>
              <a:buClrTx/>
              <a:buSzTx/>
              <a:buFontTx/>
              <a:buNone/>
              <a:tabLst/>
              <a:defRPr/>
            </a:pPr>
            <a:fld id="{456A54EE-C959-448C-B94A-528FB40E23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54864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7910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548640" rtl="0" eaLnBrk="1" fontAlgn="auto" latinLnBrk="0" hangingPunct="1">
              <a:lnSpc>
                <a:spcPct val="100000"/>
              </a:lnSpc>
              <a:spcBef>
                <a:spcPts val="0"/>
              </a:spcBef>
              <a:spcAft>
                <a:spcPts val="0"/>
              </a:spcAft>
              <a:buClrTx/>
              <a:buSzTx/>
              <a:buFontTx/>
              <a:buNone/>
              <a:tabLst/>
              <a:defRPr/>
            </a:pPr>
            <a:fld id="{456A54EE-C959-448C-B94A-528FB40E23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54864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74552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53</a:t>
            </a:fld>
            <a:endParaRPr lang="en-US"/>
          </a:p>
        </p:txBody>
      </p:sp>
    </p:spTree>
    <p:extLst>
      <p:ext uri="{BB962C8B-B14F-4D97-AF65-F5344CB8AC3E}">
        <p14:creationId xmlns:p14="http://schemas.microsoft.com/office/powerpoint/2010/main" val="2936157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is lack of data about</a:t>
            </a:r>
            <a:r>
              <a:rPr lang="en-US" baseline="0" dirty="0"/>
              <a:t> the number of women who inject drugs in Viet Nam.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About 26,900 of the 134,500 people who inject drugs in Vietnam are women or about 20%</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Springer, S. A., </a:t>
            </a:r>
            <a:r>
              <a:rPr lang="en-US" sz="1200" dirty="0" err="1"/>
              <a:t>Larney</a:t>
            </a:r>
            <a:r>
              <a:rPr lang="en-US" sz="1200" dirty="0"/>
              <a:t>, S., </a:t>
            </a:r>
            <a:r>
              <a:rPr lang="en-US" sz="1200" dirty="0" err="1"/>
              <a:t>Alam-mehrjerdi</a:t>
            </a:r>
            <a:r>
              <a:rPr lang="en-US" sz="1200" dirty="0"/>
              <a:t>, Z., Altice, F. L., Metzger, D., &amp; </a:t>
            </a:r>
            <a:r>
              <a:rPr lang="en-US" sz="1200" dirty="0" err="1"/>
              <a:t>Shoptaw</a:t>
            </a:r>
            <a:r>
              <a:rPr lang="en-US" sz="1200" dirty="0"/>
              <a:t>, S. (2015). Drug Treatment as HIV Prevention Among Women and Girls Who Inject Drugs From a Global Perspective: Progress, Gaps, and Future Directions. Journal of Acquired Immune Deficiency Syndromes (1999), 69(0 1), S155–S161. http://doi.org/10.1097/QAI.0000000000000637</a:t>
            </a:r>
          </a:p>
          <a:p>
            <a:endParaRPr lang="en-US" dirty="0"/>
          </a:p>
          <a:p>
            <a:r>
              <a:rPr lang="en-US" sz="1200" b="0" i="0" kern="1200" dirty="0">
                <a:solidFill>
                  <a:schemeClr val="tx1"/>
                </a:solidFill>
                <a:effectLst/>
                <a:latin typeface="+mn-lt"/>
                <a:ea typeface="+mn-ea"/>
                <a:cs typeface="+mn-cs"/>
              </a:rPr>
              <a:t>Pinkham, S., </a:t>
            </a:r>
            <a:r>
              <a:rPr lang="en-US" sz="1200" b="0" i="0" kern="1200" dirty="0" err="1">
                <a:solidFill>
                  <a:schemeClr val="tx1"/>
                </a:solidFill>
                <a:effectLst/>
                <a:latin typeface="+mn-lt"/>
                <a:ea typeface="+mn-ea"/>
                <a:cs typeface="+mn-cs"/>
              </a:rPr>
              <a:t>Stoicescu</a:t>
            </a:r>
            <a:r>
              <a:rPr lang="en-US" sz="1200" b="0" i="0" kern="1200" dirty="0">
                <a:solidFill>
                  <a:schemeClr val="tx1"/>
                </a:solidFill>
                <a:effectLst/>
                <a:latin typeface="+mn-lt"/>
                <a:ea typeface="+mn-ea"/>
                <a:cs typeface="+mn-cs"/>
              </a:rPr>
              <a:t>, C., and B. Myers (2012). 'Developing Effective Health Interventions for Women Who Inject Drugs: Key Areas and Recommendations for Program Development and Policy'. Advances in Preventive Medicine Volume 2012, Article ID 269123 http://dx.doi.org/10.1155/2012/269123</a:t>
            </a:r>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9</a:t>
            </a:fld>
            <a:endParaRPr lang="en-US"/>
          </a:p>
        </p:txBody>
      </p:sp>
    </p:spTree>
    <p:extLst>
      <p:ext uri="{BB962C8B-B14F-4D97-AF65-F5344CB8AC3E}">
        <p14:creationId xmlns:p14="http://schemas.microsoft.com/office/powerpoint/2010/main" val="15824981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specific and expanding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EFABB3-28AF-4CD2-A75C-CBBDBD5FBE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39433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95B044-30D3-B44E-B8F7-108E4E41F220}" type="slidenum">
              <a:rPr lang="en-US" smtClean="0"/>
              <a:t>55</a:t>
            </a:fld>
            <a:endParaRPr lang="en-US" dirty="0"/>
          </a:p>
        </p:txBody>
      </p:sp>
    </p:spTree>
    <p:extLst>
      <p:ext uri="{BB962C8B-B14F-4D97-AF65-F5344CB8AC3E}">
        <p14:creationId xmlns:p14="http://schemas.microsoft.com/office/powerpoint/2010/main" val="1638735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56</a:t>
            </a:fld>
            <a:endParaRPr lang="en-US"/>
          </a:p>
        </p:txBody>
      </p:sp>
    </p:spTree>
    <p:extLst>
      <p:ext uri="{BB962C8B-B14F-4D97-AF65-F5344CB8AC3E}">
        <p14:creationId xmlns:p14="http://schemas.microsoft.com/office/powerpoint/2010/main" val="29604007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C39AE3BA-7F3D-434E-AEC0-223A7EA69D59}"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57</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8" name="Rectangle 3"/>
          <p:cNvSpPr>
            <a:spLocks noGrp="1" noChangeArrowheads="1"/>
          </p:cNvSpPr>
          <p:nvPr>
            <p:ph type="body" idx="1"/>
          </p:nvPr>
        </p:nvSpPr>
        <p:spPr bwMode="auto">
          <a:xfrm>
            <a:off x="928688" y="4421188"/>
            <a:ext cx="5097462" cy="4189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851563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FC656F0-685E-40D3-83EC-F46850AFA8EE}" type="slidenum">
              <a:rPr lang="en-US" altLang="en-US">
                <a:latin typeface="Arial" panose="020B0604020202020204" pitchFamily="34" charset="0"/>
              </a:rPr>
              <a:pPr>
                <a:spcBef>
                  <a:spcPct val="0"/>
                </a:spcBef>
              </a:pPr>
              <a:t>58</a:t>
            </a:fld>
            <a:endParaRPr lang="en-US" altLang="en-US">
              <a:latin typeface="Arial" panose="020B0604020202020204" pitchFamily="34" charset="0"/>
            </a:endParaRPr>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9247982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extLst>
      <p:ext uri="{BB962C8B-B14F-4D97-AF65-F5344CB8AC3E}">
        <p14:creationId xmlns:p14="http://schemas.microsoft.com/office/powerpoint/2010/main" val="39954572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61</a:t>
            </a:fld>
            <a:endParaRPr lang="en-US"/>
          </a:p>
        </p:txBody>
      </p:sp>
    </p:spTree>
    <p:extLst>
      <p:ext uri="{BB962C8B-B14F-4D97-AF65-F5344CB8AC3E}">
        <p14:creationId xmlns:p14="http://schemas.microsoft.com/office/powerpoint/2010/main" val="18799338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62</a:t>
            </a:fld>
            <a:endParaRPr lang="en-US"/>
          </a:p>
        </p:txBody>
      </p:sp>
    </p:spTree>
    <p:extLst>
      <p:ext uri="{BB962C8B-B14F-4D97-AF65-F5344CB8AC3E}">
        <p14:creationId xmlns:p14="http://schemas.microsoft.com/office/powerpoint/2010/main" val="32862537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63</a:t>
            </a:fld>
            <a:endParaRPr lang="en-US"/>
          </a:p>
        </p:txBody>
      </p:sp>
    </p:spTree>
    <p:extLst>
      <p:ext uri="{BB962C8B-B14F-4D97-AF65-F5344CB8AC3E}">
        <p14:creationId xmlns:p14="http://schemas.microsoft.com/office/powerpoint/2010/main" val="2626212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FWID are more likely to be HIV positive than males who inject drugs (1.18 times)</a:t>
            </a:r>
          </a:p>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10</a:t>
            </a:fld>
            <a:endParaRPr lang="en-US"/>
          </a:p>
        </p:txBody>
      </p:sp>
    </p:spTree>
    <p:extLst>
      <p:ext uri="{BB962C8B-B14F-4D97-AF65-F5344CB8AC3E}">
        <p14:creationId xmlns:p14="http://schemas.microsoft.com/office/powerpoint/2010/main" val="41367499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20 to 40% of FSW</a:t>
            </a:r>
            <a:r>
              <a:rPr lang="en-US" baseline="0" dirty="0"/>
              <a:t> inject drugs in Viet Nam</a:t>
            </a:r>
          </a:p>
          <a:p>
            <a:r>
              <a:rPr lang="en-US" baseline="0" dirty="0"/>
              <a:t>This is significant because female sex workers who inject drugs experience interdependent problems that drive them to high-risk situations. They have been shown to have difficulty negotiating condom use; they experience high levels of violence; they are sometimes forced into sex work and drug use; and they lack health care.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Arial" panose="020B0604020202020204" pitchFamily="34" charset="0"/>
                <a:cs typeface="Arial" panose="020B0604020202020204" pitchFamily="34" charset="0"/>
              </a:rPr>
              <a:t>*El-</a:t>
            </a:r>
            <a:r>
              <a:rPr lang="en-US" sz="1200" dirty="0" err="1">
                <a:solidFill>
                  <a:schemeClr val="bg1"/>
                </a:solidFill>
                <a:latin typeface="Arial" panose="020B0604020202020204" pitchFamily="34" charset="0"/>
                <a:cs typeface="Arial" panose="020B0604020202020204" pitchFamily="34" charset="0"/>
              </a:rPr>
              <a:t>Bassel</a:t>
            </a:r>
            <a:r>
              <a:rPr lang="en-US" sz="1200" dirty="0">
                <a:solidFill>
                  <a:schemeClr val="bg1"/>
                </a:solidFill>
                <a:latin typeface="Arial" panose="020B0604020202020204" pitchFamily="34" charset="0"/>
                <a:cs typeface="Arial" panose="020B0604020202020204" pitchFamily="34" charset="0"/>
              </a:rPr>
              <a:t>, 2013. </a:t>
            </a:r>
            <a:r>
              <a:rPr lang="en-US" sz="1200" i="1" dirty="0">
                <a:solidFill>
                  <a:schemeClr val="bg1"/>
                </a:solidFill>
                <a:latin typeface="Arial" panose="020B0604020202020204" pitchFamily="34" charset="0"/>
                <a:cs typeface="Arial" panose="020B0604020202020204" pitchFamily="34" charset="0"/>
              </a:rPr>
              <a:t>Dual Risks and Vulnerabilities among Women Who Use Drugs: No Single Prevention Strategy is the Answer</a:t>
            </a:r>
            <a:r>
              <a:rPr lang="en-US" sz="1200" dirty="0">
                <a:solidFill>
                  <a:schemeClr val="bg1"/>
                </a:solidFill>
                <a:latin typeface="Arial" panose="020B0604020202020204" pitchFamily="34" charset="0"/>
                <a:cs typeface="Arial" panose="020B0604020202020204" pitchFamily="34" charset="0"/>
              </a:rPr>
              <a:t>. Presentation given at the 37</a:t>
            </a:r>
            <a:r>
              <a:rPr lang="en-US" sz="1200" baseline="30000" dirty="0">
                <a:solidFill>
                  <a:schemeClr val="bg1"/>
                </a:solidFill>
                <a:latin typeface="Arial" panose="020B0604020202020204" pitchFamily="34" charset="0"/>
                <a:cs typeface="Arial" panose="020B0604020202020204" pitchFamily="34" charset="0"/>
              </a:rPr>
              <a:t>th</a:t>
            </a:r>
            <a:r>
              <a:rPr lang="en-US" sz="1200" dirty="0">
                <a:solidFill>
                  <a:schemeClr val="bg1"/>
                </a:solidFill>
                <a:latin typeface="Arial" panose="020B0604020202020204" pitchFamily="34" charset="0"/>
                <a:cs typeface="Arial" panose="020B0604020202020204" pitchFamily="34" charset="0"/>
              </a:rPr>
              <a:t> National Social Intervention Group Conference, Bethesda, MD.</a:t>
            </a:r>
          </a:p>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12</a:t>
            </a:fld>
            <a:endParaRPr lang="en-US"/>
          </a:p>
        </p:txBody>
      </p:sp>
    </p:spTree>
    <p:extLst>
      <p:ext uri="{BB962C8B-B14F-4D97-AF65-F5344CB8AC3E}">
        <p14:creationId xmlns:p14="http://schemas.microsoft.com/office/powerpoint/2010/main" val="1741380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a:t>
            </a:r>
            <a:r>
              <a:rPr lang="en-US" baseline="0" dirty="0"/>
              <a:t> 41% of FSW have been tested for HIV</a:t>
            </a:r>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13</a:t>
            </a:fld>
            <a:endParaRPr lang="en-US"/>
          </a:p>
        </p:txBody>
      </p:sp>
    </p:spTree>
    <p:extLst>
      <p:ext uri="{BB962C8B-B14F-4D97-AF65-F5344CB8AC3E}">
        <p14:creationId xmlns:p14="http://schemas.microsoft.com/office/powerpoint/2010/main" val="3698328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a:t>
            </a:r>
            <a:r>
              <a:rPr lang="en-US" baseline="0" dirty="0"/>
              <a:t> you can see from this graph, FSW who inject drugs have significantly higher HIV prevalence than those who do not.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example, in one study 78% of street sex workers in Can Tho who also inject drugs were shown to be living with HIV (IBBS, 2012)</a:t>
            </a:r>
            <a:endParaRPr lang="vi-VN" dirty="0"/>
          </a:p>
          <a:p>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14</a:t>
            </a:fld>
            <a:endParaRPr lang="en-US"/>
          </a:p>
        </p:txBody>
      </p:sp>
    </p:spTree>
    <p:extLst>
      <p:ext uri="{BB962C8B-B14F-4D97-AF65-F5344CB8AC3E}">
        <p14:creationId xmlns:p14="http://schemas.microsoft.com/office/powerpoint/2010/main" val="1831969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Tran, T. N., </a:t>
            </a:r>
            <a:r>
              <a:rPr lang="en-US" sz="1200" b="0" i="0" kern="1200" dirty="0" err="1">
                <a:solidFill>
                  <a:schemeClr val="tx1"/>
                </a:solidFill>
                <a:effectLst/>
                <a:latin typeface="+mn-lt"/>
                <a:ea typeface="+mn-ea"/>
                <a:cs typeface="+mn-cs"/>
              </a:rPr>
              <a:t>Detels</a:t>
            </a:r>
            <a:r>
              <a:rPr lang="en-US" sz="1200" b="0" i="0" kern="1200" dirty="0">
                <a:solidFill>
                  <a:schemeClr val="tx1"/>
                </a:solidFill>
                <a:effectLst/>
                <a:latin typeface="+mn-lt"/>
                <a:ea typeface="+mn-ea"/>
                <a:cs typeface="+mn-cs"/>
              </a:rPr>
              <a:t>, R., </a:t>
            </a:r>
            <a:r>
              <a:rPr lang="en-US" sz="1200" b="0" i="0" kern="1200" dirty="0" err="1">
                <a:solidFill>
                  <a:schemeClr val="tx1"/>
                </a:solidFill>
                <a:effectLst/>
                <a:latin typeface="+mn-lt"/>
                <a:ea typeface="+mn-ea"/>
                <a:cs typeface="+mn-cs"/>
              </a:rPr>
              <a:t>Hien</a:t>
            </a:r>
            <a:r>
              <a:rPr lang="en-US" sz="1200" b="0" i="0" kern="1200" dirty="0">
                <a:solidFill>
                  <a:schemeClr val="tx1"/>
                </a:solidFill>
                <a:effectLst/>
                <a:latin typeface="+mn-lt"/>
                <a:ea typeface="+mn-ea"/>
                <a:cs typeface="+mn-cs"/>
              </a:rPr>
              <a:t>, N. T., Long, H. T., &amp; </a:t>
            </a:r>
            <a:r>
              <a:rPr lang="en-US" sz="1200" b="0" i="0" kern="1200" dirty="0" err="1">
                <a:solidFill>
                  <a:schemeClr val="tx1"/>
                </a:solidFill>
                <a:effectLst/>
                <a:latin typeface="+mn-lt"/>
                <a:ea typeface="+mn-ea"/>
                <a:cs typeface="+mn-cs"/>
              </a:rPr>
              <a:t>Nga</a:t>
            </a:r>
            <a:r>
              <a:rPr lang="en-US" sz="1200" b="0" i="0" kern="1200" dirty="0">
                <a:solidFill>
                  <a:schemeClr val="tx1"/>
                </a:solidFill>
                <a:effectLst/>
                <a:latin typeface="+mn-lt"/>
                <a:ea typeface="+mn-ea"/>
                <a:cs typeface="+mn-cs"/>
              </a:rPr>
              <a:t>, P. T. H. (2004). Drug use, sexual </a:t>
            </a:r>
            <a:r>
              <a:rPr lang="en-US" sz="1200" b="0" i="0" kern="1200" dirty="0" err="1">
                <a:solidFill>
                  <a:schemeClr val="tx1"/>
                </a:solidFill>
                <a:effectLst/>
                <a:latin typeface="+mn-lt"/>
                <a:ea typeface="+mn-ea"/>
                <a:cs typeface="+mn-cs"/>
              </a:rPr>
              <a:t>behaviours</a:t>
            </a:r>
            <a:r>
              <a:rPr lang="en-US" sz="1200" b="0" i="0" kern="1200" dirty="0">
                <a:solidFill>
                  <a:schemeClr val="tx1"/>
                </a:solidFill>
                <a:effectLst/>
                <a:latin typeface="+mn-lt"/>
                <a:ea typeface="+mn-ea"/>
                <a:cs typeface="+mn-cs"/>
              </a:rPr>
              <a:t> and practices among female sex workers in Hanoi, Viet Nam—a qualitative study. </a:t>
            </a:r>
            <a:r>
              <a:rPr lang="en-US" sz="1200" b="0" i="1" kern="1200" dirty="0">
                <a:solidFill>
                  <a:schemeClr val="tx1"/>
                </a:solidFill>
                <a:effectLst/>
                <a:latin typeface="+mn-lt"/>
                <a:ea typeface="+mn-ea"/>
                <a:cs typeface="+mn-cs"/>
              </a:rPr>
              <a:t>International Journal of Drug Policy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15</a:t>
            </a:r>
            <a:r>
              <a:rPr lang="en-US" sz="1200" b="0" i="0" kern="1200" dirty="0">
                <a:solidFill>
                  <a:schemeClr val="tx1"/>
                </a:solidFill>
                <a:effectLst/>
                <a:latin typeface="+mn-lt"/>
                <a:ea typeface="+mn-ea"/>
                <a:cs typeface="+mn-cs"/>
              </a:rPr>
              <a:t>(3), 189-195.</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Tuan, N. A., </a:t>
            </a:r>
            <a:r>
              <a:rPr lang="en-US" sz="1200" b="0" i="0" kern="1200" dirty="0" err="1">
                <a:solidFill>
                  <a:schemeClr val="tx1"/>
                </a:solidFill>
                <a:effectLst/>
                <a:latin typeface="+mn-lt"/>
                <a:ea typeface="+mn-ea"/>
                <a:cs typeface="+mn-cs"/>
              </a:rPr>
              <a:t>Hien</a:t>
            </a:r>
            <a:r>
              <a:rPr lang="en-US" sz="1200" b="0" i="0" kern="1200" dirty="0">
                <a:solidFill>
                  <a:schemeClr val="tx1"/>
                </a:solidFill>
                <a:effectLst/>
                <a:latin typeface="+mn-lt"/>
                <a:ea typeface="+mn-ea"/>
                <a:cs typeface="+mn-cs"/>
              </a:rPr>
              <a:t>, N. T., Chi, P. K., Thang, B. D., Long, H. T., </a:t>
            </a:r>
            <a:r>
              <a:rPr lang="en-US" sz="1200" b="0" i="0" kern="1200" dirty="0" err="1">
                <a:solidFill>
                  <a:schemeClr val="tx1"/>
                </a:solidFill>
                <a:effectLst/>
                <a:latin typeface="+mn-lt"/>
                <a:ea typeface="+mn-ea"/>
                <a:cs typeface="+mn-cs"/>
              </a:rPr>
              <a:t>Saidel</a:t>
            </a:r>
            <a:r>
              <a:rPr lang="en-US" sz="1200" b="0" i="0" kern="1200" dirty="0">
                <a:solidFill>
                  <a:schemeClr val="tx1"/>
                </a:solidFill>
                <a:effectLst/>
                <a:latin typeface="+mn-lt"/>
                <a:ea typeface="+mn-ea"/>
                <a:cs typeface="+mn-cs"/>
              </a:rPr>
              <a:t>, T., &amp; </a:t>
            </a:r>
            <a:r>
              <a:rPr lang="en-US" sz="1200" b="0" i="0" kern="1200" dirty="0" err="1">
                <a:solidFill>
                  <a:schemeClr val="tx1"/>
                </a:solidFill>
                <a:effectLst/>
                <a:latin typeface="+mn-lt"/>
                <a:ea typeface="+mn-ea"/>
                <a:cs typeface="+mn-cs"/>
              </a:rPr>
              <a:t>Detels</a:t>
            </a:r>
            <a:r>
              <a:rPr lang="en-US" sz="1200" b="0" i="0" kern="1200" dirty="0">
                <a:solidFill>
                  <a:schemeClr val="tx1"/>
                </a:solidFill>
                <a:effectLst/>
                <a:latin typeface="+mn-lt"/>
                <a:ea typeface="+mn-ea"/>
                <a:cs typeface="+mn-cs"/>
              </a:rPr>
              <a:t>, R. (2004). Intravenous drug use among street-based sex workers: a high-risk behavior for HIV transmission. </a:t>
            </a:r>
            <a:r>
              <a:rPr lang="en-US" sz="1200" b="0" i="1" kern="1200" dirty="0">
                <a:solidFill>
                  <a:schemeClr val="tx1"/>
                </a:solidFill>
                <a:effectLst/>
                <a:latin typeface="+mn-lt"/>
                <a:ea typeface="+mn-ea"/>
                <a:cs typeface="+mn-cs"/>
              </a:rPr>
              <a:t>Sexually transmitted diseases</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31</a:t>
            </a:r>
            <a:r>
              <a:rPr lang="en-US" sz="1200" b="0" i="0" kern="1200" dirty="0">
                <a:solidFill>
                  <a:schemeClr val="tx1"/>
                </a:solidFill>
                <a:effectLst/>
                <a:latin typeface="+mn-lt"/>
                <a:ea typeface="+mn-ea"/>
                <a:cs typeface="+mn-cs"/>
              </a:rPr>
              <a:t>(1), 15-19.</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Potential main routes of transmission among risk groups in Hanoi. Solid lines represent transmission through sharing needles and syringes; dashed lines represent transmission through unprotected sex; one-sided arrows represent transmission from one group to the other; two-sided arrows re</a:t>
            </a:r>
          </a:p>
          <a:p>
            <a:r>
              <a:rPr lang="en-US" sz="1200" b="0" i="0" kern="1200" dirty="0">
                <a:solidFill>
                  <a:schemeClr val="tx1"/>
                </a:solidFill>
                <a:effectLst/>
                <a:latin typeface="+mn-lt"/>
                <a:ea typeface="+mn-ea"/>
                <a:cs typeface="+mn-cs"/>
              </a:rPr>
              <a:t>Viet Nam’s HIV epidemic is unique in Southeast Asia, in that its FSWs who use drugs are an important risk group. The epidemic was established among the IDUs and is spreading to FSWs, and certainly has the potential to spread to the broader population (</a:t>
            </a:r>
            <a:r>
              <a:rPr lang="en-US" sz="1200" b="0" i="0" u="none" strike="noStrike" kern="1200" dirty="0" err="1">
                <a:solidFill>
                  <a:schemeClr val="tx1"/>
                </a:solidFill>
                <a:effectLst/>
                <a:latin typeface="+mn-lt"/>
                <a:ea typeface="+mn-ea"/>
                <a:cs typeface="+mn-cs"/>
                <a:hlinkClick r:id="rId3"/>
              </a:rPr>
              <a:t>Gorbach</a:t>
            </a:r>
            <a:r>
              <a:rPr lang="en-US" sz="1200" b="0" i="0" u="none" strike="noStrike" kern="1200" dirty="0">
                <a:solidFill>
                  <a:schemeClr val="tx1"/>
                </a:solidFill>
                <a:effectLst/>
                <a:latin typeface="+mn-lt"/>
                <a:ea typeface="+mn-ea"/>
                <a:cs typeface="+mn-cs"/>
                <a:hlinkClick r:id="rId3"/>
              </a:rPr>
              <a:t> et al., 2002</a:t>
            </a:r>
            <a:r>
              <a:rPr lang="en-US" sz="1200" b="0" i="0" kern="1200" dirty="0">
                <a:solidFill>
                  <a:schemeClr val="tx1"/>
                </a:solidFill>
                <a:effectLst/>
                <a:latin typeface="+mn-lt"/>
                <a:ea typeface="+mn-ea"/>
                <a:cs typeface="+mn-cs"/>
              </a:rPr>
              <a:t>). While the epidemic is at the concentrated stage, interventions should focus on measures to decrease infection rates among the high-risk groups and, importantly, to block HIV transmission to the general population. For the latter to occur, FSWs and their clients should be the central focus of intervention efforts. The speed and the extent to which the virus can transmit from FSWs and drug users to the general population depend on the extent to which the general population is exposed to FSWs either directly or indirectly (through clients of FSWs). It is disturbing that FSWs report serving a broad range of clients, including both blue- and white-collar </a:t>
            </a:r>
            <a:r>
              <a:rPr lang="en-US" sz="1200" b="0" i="0" kern="1200" dirty="0" err="1">
                <a:solidFill>
                  <a:schemeClr val="tx1"/>
                </a:solidFill>
                <a:effectLst/>
                <a:latin typeface="+mn-lt"/>
                <a:ea typeface="+mn-ea"/>
                <a:cs typeface="+mn-cs"/>
              </a:rPr>
              <a:t>workers.present</a:t>
            </a:r>
            <a:r>
              <a:rPr lang="en-US" sz="1200" b="0" i="0" kern="1200" dirty="0">
                <a:solidFill>
                  <a:schemeClr val="tx1"/>
                </a:solidFill>
                <a:effectLst/>
                <a:latin typeface="+mn-lt"/>
                <a:ea typeface="+mn-ea"/>
                <a:cs typeface="+mn-cs"/>
              </a:rPr>
              <a:t> transmission from and to both sides.</a:t>
            </a:r>
            <a:endParaRPr lang="en-US" dirty="0"/>
          </a:p>
        </p:txBody>
      </p:sp>
      <p:sp>
        <p:nvSpPr>
          <p:cNvPr id="4" name="Slide Number Placeholder 3"/>
          <p:cNvSpPr>
            <a:spLocks noGrp="1"/>
          </p:cNvSpPr>
          <p:nvPr>
            <p:ph type="sldNum" sz="quarter" idx="10"/>
          </p:nvPr>
        </p:nvSpPr>
        <p:spPr/>
        <p:txBody>
          <a:bodyPr/>
          <a:lstStyle/>
          <a:p>
            <a:fld id="{F7EFABB3-28AF-4CD2-A75C-CBBDBD5FBE04}" type="slidenum">
              <a:rPr lang="en-US" smtClean="0"/>
              <a:t>15</a:t>
            </a:fld>
            <a:endParaRPr lang="en-US"/>
          </a:p>
        </p:txBody>
      </p:sp>
    </p:spTree>
    <p:extLst>
      <p:ext uri="{BB962C8B-B14F-4D97-AF65-F5344CB8AC3E}">
        <p14:creationId xmlns:p14="http://schemas.microsoft.com/office/powerpoint/2010/main" val="9283657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Master" Target="../slideMasters/slideMaster3.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3" descr="NudeNO.1color gray.jpg"/>
          <p:cNvPicPr>
            <a:picLocks noChangeAspect="1"/>
          </p:cNvPicPr>
          <p:nvPr userDrawn="1"/>
        </p:nvPicPr>
        <p:blipFill>
          <a:blip r:embed="rId2" cstate="print">
            <a:duotone>
              <a:schemeClr val="bg2">
                <a:shade val="45000"/>
                <a:satMod val="135000"/>
              </a:schemeClr>
              <a:prstClr val="white"/>
            </a:duotone>
          </a:blip>
          <a:srcRect r="79631" b="75229"/>
          <a:stretch>
            <a:fillRect/>
          </a:stretch>
        </p:blipFill>
        <p:spPr>
          <a:xfrm>
            <a:off x="533400" y="1447800"/>
            <a:ext cx="8610600" cy="5410200"/>
          </a:xfrm>
          <a:prstGeom prst="rect">
            <a:avLst/>
          </a:prstGeom>
          <a:noFill/>
          <a:ln>
            <a:noFill/>
          </a:ln>
        </p:spPr>
      </p:pic>
      <p:pic>
        <p:nvPicPr>
          <p:cNvPr id="5" name="Picture 7" descr="SAMHSAlogo_grey.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858000" y="6084888"/>
            <a:ext cx="2092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ORZ.2color PMS.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2000" y="457200"/>
            <a:ext cx="647700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attc-colorbar.jpg"/>
          <p:cNvPicPr>
            <a:picLocks noChangeAspect="1"/>
          </p:cNvPicPr>
          <p:nvPr userDrawn="1"/>
        </p:nvPicPr>
        <p:blipFill>
          <a:blip r:embed="rId5" cstate="print">
            <a:lum bright="2000"/>
            <a:extLst>
              <a:ext uri="{28A0092B-C50C-407E-A947-70E740481C1C}">
                <a14:useLocalDpi xmlns:a14="http://schemas.microsoft.com/office/drawing/2010/main" val="0"/>
              </a:ext>
            </a:extLst>
          </a:blip>
          <a:srcRect/>
          <a:stretch>
            <a:fillRect/>
          </a:stretch>
        </p:blipFill>
        <p:spPr bwMode="auto">
          <a:xfrm>
            <a:off x="0" y="0"/>
            <a:ext cx="533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90600" y="2130425"/>
            <a:ext cx="7772400" cy="1470025"/>
          </a:xfrm>
        </p:spPr>
        <p:txBody>
          <a:bodyPr/>
          <a:lstStyle>
            <a:lvl1pPr>
              <a:defRPr>
                <a:solidFill>
                  <a:srgbClr val="003058"/>
                </a:solidFill>
              </a:defRPr>
            </a:lvl1pPr>
          </a:lstStyle>
          <a:p>
            <a:r>
              <a:rPr lang="en-US"/>
              <a:t>Click to edit Master title style</a:t>
            </a:r>
            <a:endParaRPr lang="en-US" dirty="0"/>
          </a:p>
        </p:txBody>
      </p:sp>
      <p:sp>
        <p:nvSpPr>
          <p:cNvPr id="3" name="Subtitle 2"/>
          <p:cNvSpPr>
            <a:spLocks noGrp="1"/>
          </p:cNvSpPr>
          <p:nvPr>
            <p:ph type="subTitle" idx="1"/>
          </p:nvPr>
        </p:nvSpPr>
        <p:spPr>
          <a:xfrm>
            <a:off x="1676400" y="3886200"/>
            <a:ext cx="6400800" cy="1752600"/>
          </a:xfrm>
        </p:spPr>
        <p:txBody>
          <a:bodyPr/>
          <a:lstStyle>
            <a:lvl1pPr marL="0" indent="0" algn="ctr">
              <a:buNone/>
              <a:defRPr>
                <a:solidFill>
                  <a:schemeClr val="bg1">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83530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10" name="Content Placeholder 1"/>
          <p:cNvSpPr>
            <a:spLocks noGrp="1"/>
          </p:cNvSpPr>
          <p:nvPr>
            <p:ph sz="half" idx="15" hasCustomPrompt="1"/>
          </p:nvPr>
        </p:nvSpPr>
        <p:spPr>
          <a:xfrm>
            <a:off x="274319" y="1853250"/>
            <a:ext cx="8021322" cy="519428"/>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3" name="Content Placeholder 7"/>
          <p:cNvSpPr>
            <a:spLocks noGrp="1"/>
          </p:cNvSpPr>
          <p:nvPr>
            <p:ph sz="half" idx="1" hasCustomPrompt="1"/>
          </p:nvPr>
        </p:nvSpPr>
        <p:spPr>
          <a:xfrm>
            <a:off x="289558" y="2527938"/>
            <a:ext cx="2587752" cy="1605278"/>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hasCustomPrompt="1"/>
          </p:nvPr>
        </p:nvSpPr>
        <p:spPr>
          <a:xfrm>
            <a:off x="3190240" y="2527938"/>
            <a:ext cx="2587752" cy="1609344"/>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3"/>
          <p:cNvSpPr>
            <a:spLocks noGrp="1"/>
          </p:cNvSpPr>
          <p:nvPr>
            <p:ph sz="half" idx="11"/>
          </p:nvPr>
        </p:nvSpPr>
        <p:spPr>
          <a:xfrm>
            <a:off x="6090922" y="2527938"/>
            <a:ext cx="2590800" cy="1605278"/>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4"/>
          <p:cNvSpPr>
            <a:spLocks noGrp="1"/>
          </p:cNvSpPr>
          <p:nvPr>
            <p:ph sz="half" idx="12"/>
          </p:nvPr>
        </p:nvSpPr>
        <p:spPr>
          <a:xfrm>
            <a:off x="289559" y="4285614"/>
            <a:ext cx="2590800" cy="1605278"/>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5"/>
          <p:cNvSpPr>
            <a:spLocks noGrp="1"/>
          </p:cNvSpPr>
          <p:nvPr>
            <p:ph sz="half" idx="13" hasCustomPrompt="1"/>
          </p:nvPr>
        </p:nvSpPr>
        <p:spPr>
          <a:xfrm>
            <a:off x="2997201" y="4265294"/>
            <a:ext cx="2590800" cy="1605278"/>
          </a:xfrm>
        </p:spPr>
        <p:txBody>
          <a:bodyPr/>
          <a:lstStyle>
            <a:lvl1pPr>
              <a:defRPr sz="2800"/>
            </a:lvl1pPr>
            <a:lvl2pPr marL="457210" indent="0">
              <a:buNone/>
              <a:defRPr sz="2400"/>
            </a:lvl2pPr>
            <a:lvl3pPr>
              <a:defRPr sz="2001"/>
            </a:lvl3pPr>
            <a:lvl4pPr marL="1371630" indent="0">
              <a:buNone/>
              <a:defRPr sz="1800"/>
            </a:lvl4pPr>
            <a:lvl5pPr>
              <a:defRPr sz="1800"/>
            </a:lvl5pPr>
            <a:lvl6pPr>
              <a:defRPr sz="1800"/>
            </a:lvl6pPr>
            <a:lvl7pPr>
              <a:defRPr sz="1800"/>
            </a:lvl7pPr>
            <a:lvl8pPr>
              <a:defRPr sz="1800"/>
            </a:lvl8pPr>
            <a:lvl9pPr>
              <a:defRPr sz="1800"/>
            </a:lvl9pPr>
          </a:lstStyle>
          <a:p>
            <a:pPr lvl="0"/>
            <a:r>
              <a:rPr lang="en-US" dirty="0" err="1"/>
              <a:t>ClThird</a:t>
            </a:r>
            <a:r>
              <a:rPr lang="en-US" dirty="0"/>
              <a:t> </a:t>
            </a:r>
            <a:r>
              <a:rPr lang="en-US" dirty="0" err="1"/>
              <a:t>leveFourth</a:t>
            </a:r>
            <a:r>
              <a:rPr lang="en-US" dirty="0"/>
              <a:t> level</a:t>
            </a:r>
          </a:p>
          <a:p>
            <a:pPr lvl="4"/>
            <a:r>
              <a:rPr lang="en-US" dirty="0"/>
              <a:t>Fifth level</a:t>
            </a:r>
          </a:p>
        </p:txBody>
      </p:sp>
      <p:sp>
        <p:nvSpPr>
          <p:cNvPr id="9" name="Content Placeholder 6"/>
          <p:cNvSpPr>
            <a:spLocks noGrp="1"/>
          </p:cNvSpPr>
          <p:nvPr>
            <p:ph sz="half" idx="14"/>
          </p:nvPr>
        </p:nvSpPr>
        <p:spPr>
          <a:xfrm>
            <a:off x="6131562" y="4265294"/>
            <a:ext cx="2590800" cy="1605278"/>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8313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35808"/>
            <a:ext cx="8229600" cy="777240"/>
          </a:xfrm>
        </p:spPr>
        <p:txBody>
          <a:bodyPr/>
          <a:lstStyle>
            <a:lvl1pPr>
              <a:defRPr>
                <a:solidFill>
                  <a:schemeClr val="accent2"/>
                </a:solidFill>
              </a:defRPr>
            </a:lvl1pPr>
          </a:lstStyle>
          <a:p>
            <a:r>
              <a:rPr lang="en-US" dirty="0"/>
              <a:t>Click to edit Master title style</a:t>
            </a:r>
          </a:p>
        </p:txBody>
      </p:sp>
    </p:spTree>
    <p:extLst>
      <p:ext uri="{BB962C8B-B14F-4D97-AF65-F5344CB8AC3E}">
        <p14:creationId xmlns:p14="http://schemas.microsoft.com/office/powerpoint/2010/main" val="2260720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04"/>
            <a:ext cx="5486400" cy="566738"/>
          </a:xfrm>
        </p:spPr>
        <p:txBody>
          <a:bodyPr anchor="b"/>
          <a:lstStyle>
            <a:lvl1pPr algn="l">
              <a:defRPr sz="2001" b="1">
                <a:solidFill>
                  <a:schemeClr val="accent2"/>
                </a:solidFill>
              </a:defRPr>
            </a:lvl1pPr>
          </a:lstStyle>
          <a:p>
            <a:r>
              <a:rPr lang="en-US" dirty="0"/>
              <a:t>Click to edit Master title style</a:t>
            </a:r>
          </a:p>
        </p:txBody>
      </p:sp>
      <p:sp>
        <p:nvSpPr>
          <p:cNvPr id="3" name="Picture Placeholder 2"/>
          <p:cNvSpPr>
            <a:spLocks noGrp="1"/>
          </p:cNvSpPr>
          <p:nvPr>
            <p:ph type="pic" idx="1"/>
          </p:nvPr>
        </p:nvSpPr>
        <p:spPr>
          <a:xfrm>
            <a:off x="1792289" y="1600203"/>
            <a:ext cx="5486400" cy="3127375"/>
          </a:xfrm>
        </p:spPr>
        <p:txBody>
          <a:bodyPr/>
          <a:lstStyle>
            <a:lvl1pPr marL="0" indent="0">
              <a:buNone/>
              <a:defRPr sz="3200"/>
            </a:lvl1pPr>
            <a:lvl2pPr marL="457210" indent="0">
              <a:buNone/>
              <a:defRPr sz="2800"/>
            </a:lvl2pPr>
            <a:lvl3pPr marL="914420" indent="0">
              <a:buNone/>
              <a:defRPr sz="2400"/>
            </a:lvl3pPr>
            <a:lvl4pPr marL="1371629" indent="0">
              <a:buNone/>
              <a:defRPr sz="2001"/>
            </a:lvl4pPr>
            <a:lvl5pPr marL="1828840" indent="0">
              <a:buNone/>
              <a:defRPr sz="2001"/>
            </a:lvl5pPr>
            <a:lvl6pPr marL="2286050" indent="0">
              <a:buNone/>
              <a:defRPr sz="2001"/>
            </a:lvl6pPr>
            <a:lvl7pPr marL="2743260" indent="0">
              <a:buNone/>
              <a:defRPr sz="2001"/>
            </a:lvl7pPr>
            <a:lvl8pPr marL="3200469" indent="0">
              <a:buNone/>
              <a:defRPr sz="2001"/>
            </a:lvl8pPr>
            <a:lvl9pPr marL="3657680" indent="0">
              <a:buNone/>
              <a:defRPr sz="2001"/>
            </a:lvl9pPr>
          </a:lstStyle>
          <a:p>
            <a:pPr lvl="0"/>
            <a:endParaRPr lang="en-US" noProof="0" dirty="0"/>
          </a:p>
        </p:txBody>
      </p:sp>
      <p:sp>
        <p:nvSpPr>
          <p:cNvPr id="4" name="Text Placeholder 3"/>
          <p:cNvSpPr>
            <a:spLocks noGrp="1"/>
          </p:cNvSpPr>
          <p:nvPr>
            <p:ph type="body" sz="half" idx="2"/>
          </p:nvPr>
        </p:nvSpPr>
        <p:spPr>
          <a:xfrm>
            <a:off x="1792289" y="5367342"/>
            <a:ext cx="5486400" cy="804862"/>
          </a:xfrm>
        </p:spPr>
        <p:txBody>
          <a:bodyPr/>
          <a:lstStyle>
            <a:lvl1pPr marL="0" indent="0">
              <a:buNone/>
              <a:defRPr sz="1401"/>
            </a:lvl1pPr>
            <a:lvl2pPr marL="457210" indent="0">
              <a:buNone/>
              <a:defRPr sz="1200"/>
            </a:lvl2pPr>
            <a:lvl3pPr marL="914420" indent="0">
              <a:buNone/>
              <a:defRPr sz="1000"/>
            </a:lvl3pPr>
            <a:lvl4pPr marL="1371629" indent="0">
              <a:buNone/>
              <a:defRPr sz="900"/>
            </a:lvl4pPr>
            <a:lvl5pPr marL="1828840" indent="0">
              <a:buNone/>
              <a:defRPr sz="900"/>
            </a:lvl5pPr>
            <a:lvl6pPr marL="2286050" indent="0">
              <a:buNone/>
              <a:defRPr sz="900"/>
            </a:lvl6pPr>
            <a:lvl7pPr marL="2743260" indent="0">
              <a:buNone/>
              <a:defRPr sz="900"/>
            </a:lvl7pPr>
            <a:lvl8pPr marL="3200469" indent="0">
              <a:buNone/>
              <a:defRPr sz="900"/>
            </a:lvl8pPr>
            <a:lvl9pPr marL="3657680" indent="0">
              <a:buNone/>
              <a:defRPr sz="900"/>
            </a:lvl9pPr>
          </a:lstStyle>
          <a:p>
            <a:pPr lvl="0"/>
            <a:r>
              <a:rPr lang="en-US" dirty="0"/>
              <a:t>Click to edit Master text styles</a:t>
            </a:r>
          </a:p>
        </p:txBody>
      </p:sp>
    </p:spTree>
    <p:extLst>
      <p:ext uri="{BB962C8B-B14F-4D97-AF65-F5344CB8AC3E}">
        <p14:creationId xmlns:p14="http://schemas.microsoft.com/office/powerpoint/2010/main" val="7709981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2" name="Picture 1" descr="Montage of photos featuring women from many racial and age groups" title="Montage of Women "/>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 y="3"/>
            <a:ext cx="9143999" cy="6857998"/>
          </a:xfrm>
          <a:prstGeom prst="rect">
            <a:avLst/>
          </a:prstGeom>
        </p:spPr>
      </p:pic>
      <p:sp>
        <p:nvSpPr>
          <p:cNvPr id="5" name="Rectangle 3"/>
          <p:cNvSpPr>
            <a:spLocks noGrp="1" noChangeArrowheads="1"/>
          </p:cNvSpPr>
          <p:nvPr>
            <p:ph type="ctrTitle"/>
          </p:nvPr>
        </p:nvSpPr>
        <p:spPr>
          <a:xfrm>
            <a:off x="1965960" y="2948942"/>
            <a:ext cx="6263640" cy="1470025"/>
          </a:xfrm>
        </p:spPr>
        <p:txBody>
          <a:bodyPr anchor="t" anchorCtr="0"/>
          <a:lstStyle>
            <a:lvl1pPr algn="l">
              <a:defRPr i="1">
                <a:solidFill>
                  <a:schemeClr val="accent2"/>
                </a:solidFill>
              </a:defRPr>
            </a:lvl1pPr>
          </a:lstStyle>
          <a:p>
            <a:r>
              <a:rPr lang="en-US" dirty="0"/>
              <a:t>Click to edit Master title style</a:t>
            </a:r>
          </a:p>
        </p:txBody>
      </p:sp>
      <p:sp>
        <p:nvSpPr>
          <p:cNvPr id="6" name="Rectangle 4"/>
          <p:cNvSpPr>
            <a:spLocks noGrp="1" noChangeArrowheads="1"/>
          </p:cNvSpPr>
          <p:nvPr>
            <p:ph type="subTitle" idx="1"/>
          </p:nvPr>
        </p:nvSpPr>
        <p:spPr>
          <a:xfrm>
            <a:off x="1965960" y="2331720"/>
            <a:ext cx="6720840" cy="1371600"/>
          </a:xfrm>
        </p:spPr>
        <p:txBody>
          <a:bodyPr/>
          <a:lstStyle>
            <a:lvl1pPr marL="0" indent="0" algn="l">
              <a:buFontTx/>
              <a:buNone/>
              <a:defRPr sz="3000">
                <a:solidFill>
                  <a:schemeClr val="tx1"/>
                </a:solidFill>
              </a:defRPr>
            </a:lvl1pPr>
          </a:lstStyle>
          <a:p>
            <a:r>
              <a:rPr lang="en-US" dirty="0"/>
              <a:t>Click to edit Master subtitle style</a:t>
            </a:r>
          </a:p>
        </p:txBody>
      </p:sp>
    </p:spTree>
    <p:extLst>
      <p:ext uri="{BB962C8B-B14F-4D97-AF65-F5344CB8AC3E}">
        <p14:creationId xmlns:p14="http://schemas.microsoft.com/office/powerpoint/2010/main" val="34800686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600"/>
              </a:lnSpc>
              <a:defRPr/>
            </a:lvl1pPr>
          </a:lstStyle>
          <a:p>
            <a:r>
              <a:rPr lang="en-US" dirty="0"/>
              <a:t>Click to edit Master title style</a:t>
            </a:r>
          </a:p>
        </p:txBody>
      </p:sp>
      <p:sp>
        <p:nvSpPr>
          <p:cNvPr id="3" name="Content Placeholder 2"/>
          <p:cNvSpPr>
            <a:spLocks noGrp="1"/>
          </p:cNvSpPr>
          <p:nvPr>
            <p:ph idx="1"/>
          </p:nvPr>
        </p:nvSpPr>
        <p:spPr>
          <a:xfrm>
            <a:off x="457200" y="1828800"/>
            <a:ext cx="8229600" cy="4525963"/>
          </a:xfrm>
        </p:spPr>
        <p:txBody>
          <a:bodyPr/>
          <a:lstStyle>
            <a:lvl1pPr>
              <a:spcBef>
                <a:spcPts val="1200"/>
              </a:spcBef>
              <a:defRPr b="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sz="1200">
                <a:latin typeface="+mn-lt"/>
              </a:defRPr>
            </a:lvl1pPr>
          </a:lstStyle>
          <a:p>
            <a:pPr>
              <a:defRPr/>
            </a:pPr>
            <a:r>
              <a:rPr lang="en-US" dirty="0"/>
              <a:t>Slide </a:t>
            </a:r>
            <a:fld id="{18FCB52B-6E8A-4E40-8B9B-E1B0D681301F}" type="slidenum">
              <a:rPr lang="en-US" smtClean="0"/>
              <a:pPr>
                <a:defRPr/>
              </a:pPr>
              <a:t>‹#›</a:t>
            </a:fld>
            <a:endParaRPr lang="en-US" dirty="0"/>
          </a:p>
        </p:txBody>
      </p:sp>
    </p:spTree>
    <p:extLst>
      <p:ext uri="{BB962C8B-B14F-4D97-AF65-F5344CB8AC3E}">
        <p14:creationId xmlns:p14="http://schemas.microsoft.com/office/powerpoint/2010/main" val="1454261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5288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1">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3" name="Title 4"/>
          <p:cNvSpPr>
            <a:spLocks noGrp="1"/>
          </p:cNvSpPr>
          <p:nvPr>
            <p:ph type="title" hasCustomPrompt="1"/>
          </p:nvPr>
        </p:nvSpPr>
        <p:spPr>
          <a:xfrm>
            <a:off x="979200" y="2945276"/>
            <a:ext cx="6404466" cy="676713"/>
          </a:xfrm>
          <a:prstGeom prst="rect">
            <a:avLst/>
          </a:prstGeom>
        </p:spPr>
        <p:txBody>
          <a:bodyPr vert="horz"/>
          <a:lstStyle>
            <a:lvl1pPr algn="l">
              <a:defRPr sz="3706"/>
            </a:lvl1pPr>
          </a:lstStyle>
          <a:p>
            <a:r>
              <a:rPr lang="en-US" dirty="0"/>
              <a:t>Transition Slide 1</a:t>
            </a:r>
          </a:p>
        </p:txBody>
      </p:sp>
    </p:spTree>
    <p:extLst>
      <p:ext uri="{BB962C8B-B14F-4D97-AF65-F5344CB8AC3E}">
        <p14:creationId xmlns:p14="http://schemas.microsoft.com/office/powerpoint/2010/main" val="766890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ransition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4"/>
          <p:cNvSpPr>
            <a:spLocks noGrp="1"/>
          </p:cNvSpPr>
          <p:nvPr>
            <p:ph type="title" hasCustomPrompt="1"/>
          </p:nvPr>
        </p:nvSpPr>
        <p:spPr>
          <a:xfrm>
            <a:off x="979200" y="2945276"/>
            <a:ext cx="6404466" cy="676713"/>
          </a:xfrm>
          <a:prstGeom prst="rect">
            <a:avLst/>
          </a:prstGeom>
        </p:spPr>
        <p:txBody>
          <a:bodyPr vert="horz"/>
          <a:lstStyle>
            <a:lvl1pPr algn="l">
              <a:defRPr sz="3706"/>
            </a:lvl1pPr>
          </a:lstStyle>
          <a:p>
            <a:r>
              <a:rPr lang="en-US" dirty="0"/>
              <a:t>Transition Slide 2</a:t>
            </a:r>
          </a:p>
        </p:txBody>
      </p:sp>
    </p:spTree>
    <p:extLst>
      <p:ext uri="{BB962C8B-B14F-4D97-AF65-F5344CB8AC3E}">
        <p14:creationId xmlns:p14="http://schemas.microsoft.com/office/powerpoint/2010/main" val="26792059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ansition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4"/>
          <p:cNvSpPr>
            <a:spLocks noGrp="1"/>
          </p:cNvSpPr>
          <p:nvPr>
            <p:ph type="title" hasCustomPrompt="1"/>
          </p:nvPr>
        </p:nvSpPr>
        <p:spPr>
          <a:xfrm>
            <a:off x="979200" y="2945276"/>
            <a:ext cx="6404466" cy="676713"/>
          </a:xfrm>
          <a:prstGeom prst="rect">
            <a:avLst/>
          </a:prstGeom>
        </p:spPr>
        <p:txBody>
          <a:bodyPr vert="horz"/>
          <a:lstStyle>
            <a:lvl1pPr algn="l">
              <a:defRPr sz="3706"/>
            </a:lvl1pPr>
          </a:lstStyle>
          <a:p>
            <a:r>
              <a:rPr lang="en-US" dirty="0"/>
              <a:t>Transition Slide 3</a:t>
            </a:r>
          </a:p>
        </p:txBody>
      </p:sp>
    </p:spTree>
    <p:extLst>
      <p:ext uri="{BB962C8B-B14F-4D97-AF65-F5344CB8AC3E}">
        <p14:creationId xmlns:p14="http://schemas.microsoft.com/office/powerpoint/2010/main" val="1444233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e-Column Layout">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a:xfrm>
            <a:off x="1433851" y="643453"/>
            <a:ext cx="7023348" cy="659419"/>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588"/>
          </a:p>
        </p:txBody>
      </p:sp>
      <p:grpSp>
        <p:nvGrpSpPr>
          <p:cNvPr id="8" name="Group 7"/>
          <p:cNvGrpSpPr/>
          <p:nvPr userDrawn="1"/>
        </p:nvGrpSpPr>
        <p:grpSpPr>
          <a:xfrm>
            <a:off x="428449" y="386910"/>
            <a:ext cx="1212189" cy="1176536"/>
            <a:chOff x="6732376" y="2340893"/>
            <a:chExt cx="2218626" cy="2218626"/>
          </a:xfrm>
        </p:grpSpPr>
        <p:sp>
          <p:nvSpPr>
            <p:cNvPr id="9" name="Connector 8"/>
            <p:cNvSpPr/>
            <p:nvPr userDrawn="1"/>
          </p:nvSpPr>
          <p:spPr>
            <a:xfrm>
              <a:off x="6732376" y="2340893"/>
              <a:ext cx="2218626" cy="2218626"/>
            </a:xfrm>
            <a:prstGeom prst="flowChartConnector">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588"/>
            </a:p>
          </p:txBody>
        </p:sp>
        <p:pic>
          <p:nvPicPr>
            <p:cNvPr id="10" name="Picture 9" descr="Icon-Only-white.png"/>
            <p:cNvPicPr>
              <a:picLocks noChangeAspect="1"/>
            </p:cNvPicPr>
            <p:nvPr userDrawn="1"/>
          </p:nvPicPr>
          <p:blipFill>
            <a:blip r:embed="rId3" cstate="print">
              <a:alphaModFix amt="26000"/>
              <a:extLst>
                <a:ext uri="{28A0092B-C50C-407E-A947-70E740481C1C}">
                  <a14:useLocalDpi xmlns:a14="http://schemas.microsoft.com/office/drawing/2010/main" val="0"/>
                </a:ext>
              </a:extLst>
            </a:blip>
            <a:stretch>
              <a:fillRect/>
            </a:stretch>
          </p:blipFill>
          <p:spPr>
            <a:xfrm>
              <a:off x="6783343" y="2365623"/>
              <a:ext cx="2127560" cy="2127560"/>
            </a:xfrm>
            <a:prstGeom prst="ellipse">
              <a:avLst/>
            </a:prstGeom>
          </p:spPr>
        </p:pic>
      </p:grpSp>
      <p:sp>
        <p:nvSpPr>
          <p:cNvPr id="11" name="Title 1"/>
          <p:cNvSpPr>
            <a:spLocks noGrp="1"/>
          </p:cNvSpPr>
          <p:nvPr>
            <p:ph type="title" hasCustomPrompt="1"/>
          </p:nvPr>
        </p:nvSpPr>
        <p:spPr>
          <a:xfrm>
            <a:off x="800858" y="685208"/>
            <a:ext cx="7186934" cy="591606"/>
          </a:xfrm>
          <a:prstGeom prst="rect">
            <a:avLst/>
          </a:prstGeom>
        </p:spPr>
        <p:txBody>
          <a:bodyPr lIns="109728" tIns="54864" rIns="109728" bIns="54864"/>
          <a:lstStyle>
            <a:lvl1pPr algn="l">
              <a:defRPr sz="3177" baseline="0">
                <a:solidFill>
                  <a:schemeClr val="bg1"/>
                </a:solidFill>
                <a:latin typeface="Verdana"/>
                <a:cs typeface="Verdana"/>
              </a:defRPr>
            </a:lvl1pPr>
          </a:lstStyle>
          <a:p>
            <a:r>
              <a:rPr lang="en-US" dirty="0"/>
              <a:t>One-Column Slide</a:t>
            </a:r>
          </a:p>
        </p:txBody>
      </p:sp>
      <p:sp>
        <p:nvSpPr>
          <p:cNvPr id="12" name="Content Placeholder 2"/>
          <p:cNvSpPr>
            <a:spLocks noGrp="1"/>
          </p:cNvSpPr>
          <p:nvPr>
            <p:ph idx="1" hasCustomPrompt="1"/>
          </p:nvPr>
        </p:nvSpPr>
        <p:spPr>
          <a:xfrm>
            <a:off x="800858" y="1824023"/>
            <a:ext cx="7656343" cy="3791361"/>
          </a:xfrm>
          <a:prstGeom prst="rect">
            <a:avLst/>
          </a:prstGeom>
        </p:spPr>
        <p:txBody>
          <a:bodyPr lIns="109728" tIns="54864" rIns="109728" bIns="54864"/>
          <a:lstStyle>
            <a:lvl1pPr marL="0" marR="0" indent="0" algn="l" defTabSz="484120" rtl="0" eaLnBrk="1" fontAlgn="auto" latinLnBrk="0" hangingPunct="1">
              <a:lnSpc>
                <a:spcPct val="100000"/>
              </a:lnSpc>
              <a:spcBef>
                <a:spcPct val="20000"/>
              </a:spcBef>
              <a:spcAft>
                <a:spcPts val="0"/>
              </a:spcAft>
              <a:buClrTx/>
              <a:buSzTx/>
              <a:buFont typeface="Arial"/>
              <a:buNone/>
              <a:tabLst/>
              <a:defRPr sz="1941">
                <a:solidFill>
                  <a:schemeClr val="tx1"/>
                </a:solidFill>
                <a:latin typeface="Verdana"/>
                <a:cs typeface="Verdana"/>
              </a:defRPr>
            </a:lvl1pPr>
            <a:lvl2pPr marL="484120" indent="0">
              <a:buNone/>
              <a:defRPr sz="2647">
                <a:latin typeface="Verdana"/>
                <a:cs typeface="Verdana"/>
              </a:defRPr>
            </a:lvl2pPr>
            <a:lvl3pPr marL="968240" indent="0">
              <a:buNone/>
              <a:defRPr sz="2471">
                <a:latin typeface="Verdana"/>
                <a:cs typeface="Verdana"/>
              </a:defRPr>
            </a:lvl3pPr>
            <a:lvl4pPr marL="1452360" indent="0" algn="l">
              <a:buNone/>
              <a:defRPr>
                <a:latin typeface="Verdana"/>
                <a:cs typeface="Verdana"/>
              </a:defRPr>
            </a:lvl4pPr>
            <a:lvl5pPr marL="1936480" indent="0">
              <a:buNone/>
              <a:defRPr sz="1941">
                <a:latin typeface="Verdana"/>
                <a:cs typeface="Verdana"/>
              </a:defRPr>
            </a:lvl5pPr>
          </a:lstStyle>
          <a:p>
            <a:pPr marL="0" marR="0" lvl="0" indent="0" algn="l" defTabSz="484120" rtl="0" eaLnBrk="1" fontAlgn="auto" latinLnBrk="0" hangingPunct="1">
              <a:lnSpc>
                <a:spcPct val="100000"/>
              </a:lnSpc>
              <a:spcBef>
                <a:spcPct val="20000"/>
              </a:spcBef>
              <a:spcAft>
                <a:spcPts val="0"/>
              </a:spcAft>
              <a:buClrTx/>
              <a:buSzTx/>
              <a:buFont typeface="Arial"/>
              <a:buNone/>
              <a:tabLst/>
              <a:defRPr/>
            </a:pPr>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a:t>
            </a:r>
            <a:r>
              <a:rPr lang="en-US" dirty="0" err="1"/>
              <a:t>Sed</a:t>
            </a:r>
            <a:r>
              <a:rPr lang="en-US" dirty="0"/>
              <a:t> </a:t>
            </a:r>
            <a:r>
              <a:rPr lang="en-US" dirty="0" err="1"/>
              <a:t>sodales</a:t>
            </a:r>
            <a:r>
              <a:rPr lang="en-US" dirty="0"/>
              <a:t> </a:t>
            </a:r>
            <a:r>
              <a:rPr lang="en-US" dirty="0" err="1"/>
              <a:t>nulla</a:t>
            </a:r>
            <a:r>
              <a:rPr lang="en-US" dirty="0"/>
              <a:t> </a:t>
            </a:r>
            <a:r>
              <a:rPr lang="en-US" dirty="0" err="1"/>
              <a:t>eu</a:t>
            </a:r>
            <a:r>
              <a:rPr lang="en-US" dirty="0"/>
              <a:t> </a:t>
            </a:r>
            <a:r>
              <a:rPr lang="en-US" dirty="0" err="1"/>
              <a:t>ipsum</a:t>
            </a:r>
            <a:r>
              <a:rPr lang="en-US" dirty="0"/>
              <a:t> </a:t>
            </a:r>
            <a:r>
              <a:rPr lang="en-US" dirty="0" err="1"/>
              <a:t>sagittis</a:t>
            </a:r>
            <a:r>
              <a:rPr lang="en-US" dirty="0"/>
              <a:t> </a:t>
            </a:r>
            <a:r>
              <a:rPr lang="en-US" dirty="0" err="1"/>
              <a:t>ullamcorper</a:t>
            </a:r>
            <a:r>
              <a:rPr lang="en-US" dirty="0"/>
              <a:t> ac vitae </a:t>
            </a:r>
            <a:r>
              <a:rPr lang="en-US" dirty="0" err="1"/>
              <a:t>enim</a:t>
            </a:r>
            <a:r>
              <a:rPr lang="en-US" dirty="0"/>
              <a:t>. </a:t>
            </a:r>
            <a:r>
              <a:rPr lang="en-US" dirty="0" err="1"/>
              <a:t>Duis</a:t>
            </a:r>
            <a:r>
              <a:rPr lang="en-US" dirty="0"/>
              <a:t> </a:t>
            </a:r>
            <a:r>
              <a:rPr lang="en-US" dirty="0" err="1"/>
              <a:t>lacinia</a:t>
            </a:r>
            <a:r>
              <a:rPr lang="en-US" dirty="0"/>
              <a:t>, mi </a:t>
            </a:r>
            <a:r>
              <a:rPr lang="en-US" dirty="0" err="1"/>
              <a:t>ut</a:t>
            </a:r>
            <a:r>
              <a:rPr lang="en-US" dirty="0"/>
              <a:t> </a:t>
            </a:r>
            <a:r>
              <a:rPr lang="en-US" dirty="0" err="1"/>
              <a:t>pretium</a:t>
            </a:r>
            <a:r>
              <a:rPr lang="en-US" dirty="0"/>
              <a:t> </a:t>
            </a:r>
            <a:r>
              <a:rPr lang="en-US" dirty="0" err="1"/>
              <a:t>blandit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a:t>
            </a:r>
            <a:r>
              <a:rPr lang="en-US" dirty="0" err="1"/>
              <a:t>Sed</a:t>
            </a:r>
            <a:r>
              <a:rPr lang="en-US" dirty="0"/>
              <a:t> </a:t>
            </a:r>
            <a:r>
              <a:rPr lang="en-US" dirty="0" err="1"/>
              <a:t>sodales</a:t>
            </a:r>
            <a:r>
              <a:rPr lang="en-US" dirty="0"/>
              <a:t> </a:t>
            </a:r>
            <a:r>
              <a:rPr lang="en-US" dirty="0" err="1"/>
              <a:t>nulla</a:t>
            </a:r>
            <a:r>
              <a:rPr lang="en-US" dirty="0"/>
              <a:t> </a:t>
            </a:r>
            <a:r>
              <a:rPr lang="en-US" dirty="0" err="1"/>
              <a:t>eu</a:t>
            </a:r>
            <a:r>
              <a:rPr lang="en-US" dirty="0"/>
              <a:t> </a:t>
            </a:r>
            <a:r>
              <a:rPr lang="en-US" dirty="0" err="1"/>
              <a:t>ipsum</a:t>
            </a:r>
            <a:r>
              <a:rPr lang="en-US" dirty="0"/>
              <a:t> </a:t>
            </a:r>
            <a:r>
              <a:rPr lang="en-US" dirty="0" err="1"/>
              <a:t>sagittis</a:t>
            </a:r>
            <a:r>
              <a:rPr lang="en-US" dirty="0"/>
              <a:t> </a:t>
            </a:r>
            <a:r>
              <a:rPr lang="en-US" dirty="0" err="1"/>
              <a:t>ullamcorper</a:t>
            </a:r>
            <a:r>
              <a:rPr lang="en-US" dirty="0"/>
              <a:t> ac vitae </a:t>
            </a:r>
            <a:r>
              <a:rPr lang="en-US" dirty="0" err="1"/>
              <a:t>enim</a:t>
            </a:r>
            <a:r>
              <a:rPr lang="en-US" dirty="0"/>
              <a:t>. </a:t>
            </a:r>
            <a:r>
              <a:rPr lang="en-US" dirty="0" err="1"/>
              <a:t>Duis</a:t>
            </a:r>
            <a:r>
              <a:rPr lang="en-US" dirty="0"/>
              <a:t> </a:t>
            </a:r>
            <a:r>
              <a:rPr lang="en-US" dirty="0" err="1"/>
              <a:t>lacinia</a:t>
            </a:r>
            <a:r>
              <a:rPr lang="en-US" dirty="0"/>
              <a:t>, mi </a:t>
            </a:r>
            <a:r>
              <a:rPr lang="en-US" dirty="0" err="1"/>
              <a:t>ut</a:t>
            </a:r>
            <a:r>
              <a:rPr lang="en-US" dirty="0"/>
              <a:t> </a:t>
            </a:r>
            <a:r>
              <a:rPr lang="en-US" dirty="0" err="1"/>
              <a:t>pretium</a:t>
            </a:r>
            <a:r>
              <a:rPr lang="en-US" dirty="0"/>
              <a:t> </a:t>
            </a:r>
            <a:r>
              <a:rPr lang="en-US" dirty="0" err="1"/>
              <a:t>blandit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a:t>
            </a:r>
          </a:p>
          <a:p>
            <a:pPr lvl="0"/>
            <a:endParaRPr lang="en-US" dirty="0"/>
          </a:p>
        </p:txBody>
      </p:sp>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6244"/>
            <a:ext cx="9144000" cy="6858000"/>
          </a:xfrm>
          <a:prstGeom prst="rect">
            <a:avLst/>
          </a:prstGeom>
        </p:spPr>
      </p:pic>
    </p:spTree>
    <p:extLst>
      <p:ext uri="{BB962C8B-B14F-4D97-AF65-F5344CB8AC3E}">
        <p14:creationId xmlns:p14="http://schemas.microsoft.com/office/powerpoint/2010/main" val="4246370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0" y="6324600"/>
            <a:ext cx="9144000" cy="609600"/>
          </a:xfrm>
          <a:prstGeom prst="rect">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6" name="Picture 8" descr="HORZ.1color blue.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2400" y="76200"/>
            <a:ext cx="43846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SAMHSA_logo_white-transparentbg.gif"/>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315200" y="6324600"/>
            <a:ext cx="17526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attc-colorbar.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1066800"/>
            <a:ext cx="8229600" cy="838200"/>
          </a:xfrm>
        </p:spPr>
        <p:txBody>
          <a:bodyPr/>
          <a:lstStyle>
            <a:lvl1pPr>
              <a:defRPr>
                <a:solidFill>
                  <a:srgbClr val="003058"/>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2133600"/>
            <a:ext cx="8229600" cy="3992563"/>
          </a:xfrm>
        </p:spPr>
        <p:txBody>
          <a:bodyPr/>
          <a:lstStyle>
            <a:lvl1pPr>
              <a:defRPr>
                <a:solidFill>
                  <a:srgbClr val="003058"/>
                </a:solidFill>
              </a:defRPr>
            </a:lvl1pPr>
            <a:lvl2pPr>
              <a:defRPr>
                <a:solidFill>
                  <a:srgbClr val="003058"/>
                </a:solidFill>
              </a:defRPr>
            </a:lvl2pPr>
            <a:lvl3pPr>
              <a:defRPr>
                <a:solidFill>
                  <a:srgbClr val="003058"/>
                </a:solidFill>
              </a:defRPr>
            </a:lvl3pPr>
            <a:lvl4pPr>
              <a:defRPr>
                <a:solidFill>
                  <a:srgbClr val="003058"/>
                </a:solidFill>
              </a:defRPr>
            </a:lvl4pPr>
            <a:lvl5pPr>
              <a:defRPr>
                <a:solidFill>
                  <a:srgbClr val="00305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847325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lumn Layout">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00859" y="1850081"/>
            <a:ext cx="4139486" cy="3869534"/>
          </a:xfrm>
          <a:prstGeom prst="rect">
            <a:avLst/>
          </a:prstGeom>
        </p:spPr>
        <p:txBody>
          <a:bodyPr lIns="109728" tIns="54864" rIns="109728" bIns="54864"/>
          <a:lstStyle>
            <a:lvl1pPr marL="0" indent="0">
              <a:buNone/>
              <a:defRPr sz="1941">
                <a:solidFill>
                  <a:schemeClr val="tx1"/>
                </a:solidFill>
                <a:latin typeface="Verdana"/>
                <a:cs typeface="Verdana"/>
              </a:defRPr>
            </a:lvl1pPr>
            <a:lvl2pPr marL="484120" indent="0">
              <a:buNone/>
              <a:defRPr sz="2647">
                <a:latin typeface="Verdana"/>
                <a:cs typeface="Verdana"/>
              </a:defRPr>
            </a:lvl2pPr>
            <a:lvl3pPr marL="968240" indent="0">
              <a:buNone/>
              <a:defRPr sz="2471">
                <a:latin typeface="Verdana"/>
                <a:cs typeface="Verdana"/>
              </a:defRPr>
            </a:lvl3pPr>
            <a:lvl4pPr marL="1452360" indent="0" algn="l">
              <a:buNone/>
              <a:defRPr>
                <a:latin typeface="Verdana"/>
                <a:cs typeface="Verdana"/>
              </a:defRPr>
            </a:lvl4pPr>
            <a:lvl5pPr marL="1936480" indent="0">
              <a:buNone/>
              <a:defRPr sz="1941">
                <a:latin typeface="Verdana"/>
                <a:cs typeface="Verdana"/>
              </a:defRPr>
            </a:lvl5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a:t>
            </a:r>
            <a:r>
              <a:rPr lang="en-US" dirty="0" err="1"/>
              <a:t>Sed</a:t>
            </a:r>
            <a:r>
              <a:rPr lang="en-US" dirty="0"/>
              <a:t> </a:t>
            </a:r>
            <a:r>
              <a:rPr lang="en-US" dirty="0" err="1"/>
              <a:t>sodales</a:t>
            </a:r>
            <a:r>
              <a:rPr lang="en-US" dirty="0"/>
              <a:t> </a:t>
            </a:r>
            <a:r>
              <a:rPr lang="en-US" dirty="0" err="1"/>
              <a:t>nulla</a:t>
            </a:r>
            <a:r>
              <a:rPr lang="en-US" dirty="0"/>
              <a:t> </a:t>
            </a:r>
            <a:r>
              <a:rPr lang="en-US" dirty="0" err="1"/>
              <a:t>eu</a:t>
            </a:r>
            <a:r>
              <a:rPr lang="en-US" dirty="0"/>
              <a:t> </a:t>
            </a:r>
            <a:r>
              <a:rPr lang="en-US" dirty="0" err="1"/>
              <a:t>ipsum</a:t>
            </a:r>
            <a:r>
              <a:rPr lang="en-US" dirty="0"/>
              <a:t> </a:t>
            </a:r>
            <a:r>
              <a:rPr lang="en-US" dirty="0" err="1"/>
              <a:t>sagittis</a:t>
            </a:r>
            <a:r>
              <a:rPr lang="en-US" dirty="0"/>
              <a:t> </a:t>
            </a:r>
            <a:r>
              <a:rPr lang="en-US" dirty="0" err="1"/>
              <a:t>ullamcorper</a:t>
            </a:r>
            <a:r>
              <a:rPr lang="en-US" dirty="0"/>
              <a:t> ac vitae </a:t>
            </a:r>
            <a:r>
              <a:rPr lang="en-US" dirty="0" err="1"/>
              <a:t>enim</a:t>
            </a:r>
            <a:r>
              <a:rPr lang="en-US" dirty="0"/>
              <a:t>. </a:t>
            </a:r>
            <a:r>
              <a:rPr lang="en-US" dirty="0" err="1"/>
              <a:t>Duis</a:t>
            </a:r>
            <a:r>
              <a:rPr lang="en-US" dirty="0"/>
              <a:t> </a:t>
            </a:r>
            <a:r>
              <a:rPr lang="en-US" dirty="0" err="1"/>
              <a:t>lacinia</a:t>
            </a:r>
            <a:r>
              <a:rPr lang="en-US" dirty="0"/>
              <a:t>, mi </a:t>
            </a:r>
            <a:r>
              <a:rPr lang="en-US" dirty="0" err="1"/>
              <a:t>ut</a:t>
            </a:r>
            <a:r>
              <a:rPr lang="en-US" dirty="0"/>
              <a:t> </a:t>
            </a:r>
            <a:r>
              <a:rPr lang="en-US" dirty="0" err="1"/>
              <a:t>pretium</a:t>
            </a:r>
            <a:r>
              <a:rPr lang="en-US" dirty="0"/>
              <a:t> </a:t>
            </a:r>
            <a:r>
              <a:rPr lang="en-US" dirty="0" err="1"/>
              <a:t>blandit</a:t>
            </a:r>
            <a:r>
              <a:rPr lang="en-US" dirty="0"/>
              <a:t>. Nam </a:t>
            </a:r>
            <a:r>
              <a:rPr lang="en-US" dirty="0" err="1"/>
              <a:t>augue</a:t>
            </a:r>
            <a:r>
              <a:rPr lang="en-US" dirty="0"/>
              <a:t> </a:t>
            </a:r>
            <a:r>
              <a:rPr lang="en-US" dirty="0" err="1"/>
              <a:t>risus</a:t>
            </a:r>
            <a:r>
              <a:rPr lang="en-US" dirty="0"/>
              <a:t>, dictum in </a:t>
            </a:r>
            <a:r>
              <a:rPr lang="en-US" dirty="0" err="1"/>
              <a:t>gravida</a:t>
            </a:r>
            <a:r>
              <a:rPr lang="en-US" dirty="0"/>
              <a:t> </a:t>
            </a:r>
            <a:r>
              <a:rPr lang="en-US" dirty="0" err="1"/>
              <a:t>ut</a:t>
            </a:r>
            <a:r>
              <a:rPr lang="en-US" dirty="0"/>
              <a:t>, </a:t>
            </a:r>
            <a:r>
              <a:rPr lang="en-US" dirty="0" err="1"/>
              <a:t>fringilla</a:t>
            </a:r>
            <a:r>
              <a:rPr lang="en-US" dirty="0"/>
              <a:t> </a:t>
            </a:r>
            <a:r>
              <a:rPr lang="en-US" dirty="0" err="1"/>
              <a:t>quis</a:t>
            </a:r>
            <a:r>
              <a:rPr lang="en-US" dirty="0"/>
              <a:t> </a:t>
            </a:r>
            <a:r>
              <a:rPr lang="en-US" dirty="0" err="1"/>
              <a:t>velit</a:t>
            </a:r>
            <a:r>
              <a:rPr lang="en-US" dirty="0"/>
              <a:t>. </a:t>
            </a:r>
          </a:p>
        </p:txBody>
      </p:sp>
      <p:sp>
        <p:nvSpPr>
          <p:cNvPr id="13" name="Content Placeholder 2"/>
          <p:cNvSpPr>
            <a:spLocks noGrp="1"/>
          </p:cNvSpPr>
          <p:nvPr>
            <p:ph idx="10" hasCustomPrompt="1"/>
          </p:nvPr>
        </p:nvSpPr>
        <p:spPr>
          <a:xfrm>
            <a:off x="5438576" y="1850080"/>
            <a:ext cx="3018625" cy="3635016"/>
          </a:xfrm>
          <a:prstGeom prst="rect">
            <a:avLst/>
          </a:prstGeom>
        </p:spPr>
        <p:txBody>
          <a:bodyPr lIns="109728" tIns="54864" rIns="109728" bIns="54864"/>
          <a:lstStyle>
            <a:lvl1pPr marL="302575" indent="-302575">
              <a:lnSpc>
                <a:spcPct val="100000"/>
              </a:lnSpc>
              <a:spcAft>
                <a:spcPts val="882"/>
              </a:spcAft>
              <a:buSzPct val="100000"/>
              <a:buFontTx/>
              <a:buBlip>
                <a:blip r:embed="rId3"/>
              </a:buBlip>
              <a:defRPr sz="1588" baseline="0">
                <a:solidFill>
                  <a:schemeClr val="tx1"/>
                </a:solidFill>
                <a:latin typeface="Verdana"/>
                <a:cs typeface="Verdana"/>
              </a:defRPr>
            </a:lvl1pPr>
            <a:lvl2pPr marL="484120" indent="0">
              <a:buNone/>
              <a:defRPr sz="2647">
                <a:latin typeface="Verdana"/>
                <a:cs typeface="Verdana"/>
              </a:defRPr>
            </a:lvl2pPr>
            <a:lvl3pPr marL="968240" indent="0">
              <a:buNone/>
              <a:defRPr sz="2471">
                <a:latin typeface="Verdana"/>
                <a:cs typeface="Verdana"/>
              </a:defRPr>
            </a:lvl3pPr>
            <a:lvl4pPr marL="1452360" indent="0" algn="l">
              <a:buNone/>
              <a:defRPr>
                <a:latin typeface="Verdana"/>
                <a:cs typeface="Verdana"/>
              </a:defRPr>
            </a:lvl4pPr>
            <a:lvl5pPr marL="1936480" indent="0">
              <a:buNone/>
              <a:defRPr sz="1941">
                <a:latin typeface="Verdana"/>
                <a:cs typeface="Verdana"/>
              </a:defRPr>
            </a:lvl5pPr>
          </a:lstStyle>
          <a:p>
            <a:pPr lvl="0"/>
            <a:r>
              <a:rPr lang="en-US" dirty="0"/>
              <a:t>Bullets or Photo here</a:t>
            </a:r>
          </a:p>
          <a:p>
            <a:pPr lvl="0"/>
            <a:r>
              <a:rPr lang="en-US" dirty="0" err="1"/>
              <a:t>Lorem</a:t>
            </a:r>
            <a:r>
              <a:rPr lang="en-US" dirty="0"/>
              <a:t> </a:t>
            </a:r>
            <a:r>
              <a:rPr lang="en-US" dirty="0" err="1"/>
              <a:t>ipsum</a:t>
            </a:r>
            <a:r>
              <a:rPr lang="en-US" dirty="0"/>
              <a:t> dolor</a:t>
            </a:r>
          </a:p>
          <a:p>
            <a:pPr lvl="0"/>
            <a:r>
              <a:rPr lang="en-US" dirty="0" err="1"/>
              <a:t>Consectetur</a:t>
            </a:r>
            <a:r>
              <a:rPr lang="en-US" dirty="0"/>
              <a:t> </a:t>
            </a:r>
            <a:r>
              <a:rPr lang="en-US" dirty="0" err="1"/>
              <a:t>adipiscing</a:t>
            </a:r>
            <a:r>
              <a:rPr lang="en-US" dirty="0"/>
              <a:t> </a:t>
            </a:r>
            <a:r>
              <a:rPr lang="en-US" dirty="0" err="1"/>
              <a:t>elit</a:t>
            </a:r>
            <a:endParaRPr lang="en-US" dirty="0"/>
          </a:p>
          <a:p>
            <a:pPr lvl="0"/>
            <a:r>
              <a:rPr lang="en-US" dirty="0" err="1"/>
              <a:t>Duis</a:t>
            </a:r>
            <a:r>
              <a:rPr lang="en-US" dirty="0"/>
              <a:t> </a:t>
            </a:r>
            <a:r>
              <a:rPr lang="en-US" dirty="0" err="1"/>
              <a:t>lacinia</a:t>
            </a:r>
            <a:r>
              <a:rPr lang="en-US" dirty="0"/>
              <a:t> mi </a:t>
            </a:r>
            <a:r>
              <a:rPr lang="en-US" dirty="0" err="1"/>
              <a:t>ut</a:t>
            </a:r>
            <a:r>
              <a:rPr lang="en-US" dirty="0"/>
              <a:t> </a:t>
            </a:r>
          </a:p>
          <a:p>
            <a:pPr lvl="0"/>
            <a:r>
              <a:rPr lang="en-US" dirty="0" err="1"/>
              <a:t>ipsum</a:t>
            </a:r>
            <a:r>
              <a:rPr lang="en-US" dirty="0"/>
              <a:t> </a:t>
            </a:r>
            <a:r>
              <a:rPr lang="en-US" dirty="0" err="1"/>
              <a:t>sagittis</a:t>
            </a:r>
            <a:r>
              <a:rPr lang="en-US" dirty="0"/>
              <a:t> </a:t>
            </a:r>
            <a:r>
              <a:rPr lang="en-US" dirty="0" err="1"/>
              <a:t>sed</a:t>
            </a:r>
            <a:endParaRPr lang="en-US" dirty="0"/>
          </a:p>
          <a:p>
            <a:pPr lvl="0"/>
            <a:r>
              <a:rPr lang="en-US" dirty="0"/>
              <a:t>Nam </a:t>
            </a:r>
            <a:r>
              <a:rPr lang="en-US" dirty="0" err="1"/>
              <a:t>augue</a:t>
            </a:r>
            <a:r>
              <a:rPr lang="en-US" dirty="0"/>
              <a:t> </a:t>
            </a:r>
            <a:r>
              <a:rPr lang="en-US" dirty="0" err="1"/>
              <a:t>risus</a:t>
            </a:r>
            <a:r>
              <a:rPr lang="en-US" dirty="0"/>
              <a:t>, dictum</a:t>
            </a:r>
          </a:p>
        </p:txBody>
      </p:sp>
      <p:sp>
        <p:nvSpPr>
          <p:cNvPr id="11" name="Rectangle 10"/>
          <p:cNvSpPr/>
          <p:nvPr userDrawn="1"/>
        </p:nvSpPr>
        <p:spPr>
          <a:xfrm>
            <a:off x="1433851" y="643453"/>
            <a:ext cx="7023348" cy="659419"/>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588"/>
          </a:p>
        </p:txBody>
      </p:sp>
      <p:grpSp>
        <p:nvGrpSpPr>
          <p:cNvPr id="12" name="Group 11"/>
          <p:cNvGrpSpPr/>
          <p:nvPr userDrawn="1"/>
        </p:nvGrpSpPr>
        <p:grpSpPr>
          <a:xfrm>
            <a:off x="428449" y="386910"/>
            <a:ext cx="1212189" cy="1176536"/>
            <a:chOff x="6732376" y="2340893"/>
            <a:chExt cx="2218626" cy="2218626"/>
          </a:xfrm>
        </p:grpSpPr>
        <p:sp>
          <p:nvSpPr>
            <p:cNvPr id="14" name="Connector 13"/>
            <p:cNvSpPr/>
            <p:nvPr userDrawn="1"/>
          </p:nvSpPr>
          <p:spPr>
            <a:xfrm>
              <a:off x="6732376" y="2340893"/>
              <a:ext cx="2218626" cy="2218626"/>
            </a:xfrm>
            <a:prstGeom prst="flowChartConnector">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588"/>
            </a:p>
          </p:txBody>
        </p:sp>
        <p:pic>
          <p:nvPicPr>
            <p:cNvPr id="15" name="Picture 14" descr="Icon-Only-white.png"/>
            <p:cNvPicPr>
              <a:picLocks noChangeAspect="1"/>
            </p:cNvPicPr>
            <p:nvPr userDrawn="1"/>
          </p:nvPicPr>
          <p:blipFill>
            <a:blip r:embed="rId4" cstate="print">
              <a:alphaModFix amt="26000"/>
              <a:extLst>
                <a:ext uri="{28A0092B-C50C-407E-A947-70E740481C1C}">
                  <a14:useLocalDpi xmlns:a14="http://schemas.microsoft.com/office/drawing/2010/main" val="0"/>
                </a:ext>
              </a:extLst>
            </a:blip>
            <a:stretch>
              <a:fillRect/>
            </a:stretch>
          </p:blipFill>
          <p:spPr>
            <a:xfrm>
              <a:off x="6783343" y="2365623"/>
              <a:ext cx="2127560" cy="2127560"/>
            </a:xfrm>
            <a:prstGeom prst="ellipse">
              <a:avLst/>
            </a:prstGeom>
          </p:spPr>
        </p:pic>
      </p:grpSp>
      <p:sp>
        <p:nvSpPr>
          <p:cNvPr id="16" name="Title 1"/>
          <p:cNvSpPr>
            <a:spLocks noGrp="1"/>
          </p:cNvSpPr>
          <p:nvPr>
            <p:ph type="title" hasCustomPrompt="1"/>
          </p:nvPr>
        </p:nvSpPr>
        <p:spPr>
          <a:xfrm>
            <a:off x="800858" y="685208"/>
            <a:ext cx="7186934" cy="591606"/>
          </a:xfrm>
          <a:prstGeom prst="rect">
            <a:avLst/>
          </a:prstGeom>
        </p:spPr>
        <p:txBody>
          <a:bodyPr lIns="109728" tIns="54864" rIns="109728" bIns="54864"/>
          <a:lstStyle>
            <a:lvl1pPr algn="l">
              <a:defRPr sz="3177" baseline="0">
                <a:solidFill>
                  <a:schemeClr val="bg1"/>
                </a:solidFill>
                <a:latin typeface="Verdana"/>
                <a:cs typeface="Verdana"/>
              </a:defRPr>
            </a:lvl1pPr>
          </a:lstStyle>
          <a:p>
            <a:r>
              <a:rPr lang="en-US" dirty="0"/>
              <a:t>Two-Column Slide</a:t>
            </a:r>
          </a:p>
        </p:txBody>
      </p:sp>
      <p:pic>
        <p:nvPicPr>
          <p:cNvPr id="9" name="Picture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6244"/>
            <a:ext cx="9144000" cy="6858000"/>
          </a:xfrm>
          <a:prstGeom prst="rect">
            <a:avLst/>
          </a:prstGeom>
        </p:spPr>
      </p:pic>
    </p:spTree>
    <p:extLst>
      <p:ext uri="{BB962C8B-B14F-4D97-AF65-F5344CB8AC3E}">
        <p14:creationId xmlns:p14="http://schemas.microsoft.com/office/powerpoint/2010/main" val="19632096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pPr defTabSz="469906"/>
            <a:fld id="{F4364866-A938-3B4A-8B2A-C718E92B4F09}" type="datetimeFigureOut">
              <a:rPr lang="en-US" sz="1884" smtClean="0">
                <a:solidFill>
                  <a:srgbClr val="3A3A39"/>
                </a:solidFill>
              </a:rPr>
              <a:pPr defTabSz="469906"/>
              <a:t>8/4/2017</a:t>
            </a:fld>
            <a:endParaRPr lang="en-US" sz="1884">
              <a:solidFill>
                <a:srgbClr val="3A3A39"/>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pPr defTabSz="469906"/>
            <a:endParaRPr lang="en-US" sz="1884">
              <a:solidFill>
                <a:srgbClr val="3A3A39"/>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pPr defTabSz="469906"/>
            <a:fld id="{AD01E95F-6964-D941-8F97-7EFEDC0AD3D3}" type="slidenum">
              <a:rPr lang="en-US" sz="1884" smtClean="0">
                <a:solidFill>
                  <a:srgbClr val="3A3A39"/>
                </a:solidFill>
              </a:rPr>
              <a:pPr defTabSz="469906"/>
              <a:t>‹#›</a:t>
            </a:fld>
            <a:endParaRPr lang="en-US" sz="1884">
              <a:solidFill>
                <a:srgbClr val="3A3A39"/>
              </a:solidFill>
            </a:endParaRPr>
          </a:p>
        </p:txBody>
      </p:sp>
    </p:spTree>
    <p:extLst>
      <p:ext uri="{BB962C8B-B14F-4D97-AF65-F5344CB8AC3E}">
        <p14:creationId xmlns:p14="http://schemas.microsoft.com/office/powerpoint/2010/main" val="39068862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315"/>
            <a:ext cx="8229600" cy="1267906"/>
          </a:xfrm>
          <a:prstGeom prst="rect">
            <a:avLst/>
          </a:prstGeom>
        </p:spPr>
        <p:txBody>
          <a:bodyPr/>
          <a:lstStyle>
            <a:lvl1pPr>
              <a:defRPr sz="3106" b="1"/>
            </a:lvl1pPr>
          </a:lstStyle>
          <a:p>
            <a:r>
              <a:rPr lang="en-US" dirty="0"/>
              <a:t>Click to edit Master title style</a:t>
            </a:r>
          </a:p>
        </p:txBody>
      </p:sp>
    </p:spTree>
    <p:extLst>
      <p:ext uri="{BB962C8B-B14F-4D97-AF65-F5344CB8AC3E}">
        <p14:creationId xmlns:p14="http://schemas.microsoft.com/office/powerpoint/2010/main" val="38601513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Only 1">
    <p:spTree>
      <p:nvGrpSpPr>
        <p:cNvPr id="1" name=""/>
        <p:cNvGrpSpPr/>
        <p:nvPr/>
      </p:nvGrpSpPr>
      <p:grpSpPr>
        <a:xfrm>
          <a:off x="0" y="0"/>
          <a:ext cx="0" cy="0"/>
          <a:chOff x="0" y="0"/>
          <a:chExt cx="0" cy="0"/>
        </a:xfrm>
      </p:grpSpPr>
      <p:sp>
        <p:nvSpPr>
          <p:cNvPr id="3" name="Rectangle 2"/>
          <p:cNvSpPr/>
          <p:nvPr userDrawn="1"/>
        </p:nvSpPr>
        <p:spPr>
          <a:xfrm>
            <a:off x="0" y="0"/>
            <a:ext cx="9144000" cy="12350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10" dirty="0">
              <a:latin typeface="Palatino Linotype" panose="02040502050505030304" pitchFamily="18" charset="0"/>
            </a:endParaRPr>
          </a:p>
        </p:txBody>
      </p:sp>
      <p:sp>
        <p:nvSpPr>
          <p:cNvPr id="2" name="Title 1"/>
          <p:cNvSpPr>
            <a:spLocks noGrp="1"/>
          </p:cNvSpPr>
          <p:nvPr>
            <p:ph type="title"/>
          </p:nvPr>
        </p:nvSpPr>
        <p:spPr>
          <a:xfrm>
            <a:off x="457200" y="177800"/>
            <a:ext cx="8229600" cy="1049338"/>
          </a:xfrm>
          <a:prstGeom prst="rect">
            <a:avLst/>
          </a:prstGeom>
        </p:spPr>
        <p:txBody>
          <a:bodyPr/>
          <a:lstStyle>
            <a:lvl1pPr>
              <a:defRPr>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423212939"/>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8" name="Subtitle 2"/>
          <p:cNvSpPr>
            <a:spLocks noGrp="1"/>
          </p:cNvSpPr>
          <p:nvPr>
            <p:ph type="subTitle" idx="1"/>
          </p:nvPr>
        </p:nvSpPr>
        <p:spPr>
          <a:xfrm>
            <a:off x="495253" y="1978290"/>
            <a:ext cx="8077275" cy="3448055"/>
          </a:xfrm>
          <a:prstGeom prst="rect">
            <a:avLst/>
          </a:prstGeom>
        </p:spPr>
        <p:txBody>
          <a:bodyPr>
            <a:normAutofit/>
          </a:bodyPr>
          <a:lstStyle>
            <a:lvl1pPr marL="533400" marR="0" indent="-533400" algn="l" defTabSz="914400" rtl="0" eaLnBrk="1" fontAlgn="auto" latinLnBrk="0" hangingPunct="1">
              <a:lnSpc>
                <a:spcPct val="150000"/>
              </a:lnSpc>
              <a:spcBef>
                <a:spcPct val="20000"/>
              </a:spcBef>
              <a:spcAft>
                <a:spcPts val="0"/>
              </a:spcAft>
              <a:buClrTx/>
              <a:buSzPct val="250000"/>
              <a:buFontTx/>
              <a:buBlip>
                <a:blip r:embed="rId2"/>
              </a:buBlip>
              <a:tabLst/>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noProof="0" dirty="0"/>
              <a:t>Click to edit Master subtitle style</a:t>
            </a:r>
            <a:endParaRPr lang="th-TH" noProof="0" dirty="0"/>
          </a:p>
        </p:txBody>
      </p:sp>
      <p:sp>
        <p:nvSpPr>
          <p:cNvPr id="10" name="Title 25"/>
          <p:cNvSpPr>
            <a:spLocks noGrp="1"/>
          </p:cNvSpPr>
          <p:nvPr>
            <p:ph type="title"/>
          </p:nvPr>
        </p:nvSpPr>
        <p:spPr>
          <a:xfrm>
            <a:off x="169856" y="1571612"/>
            <a:ext cx="8402672" cy="504000"/>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13" name="Text Placeholder 20"/>
          <p:cNvSpPr>
            <a:spLocks noGrp="1"/>
          </p:cNvSpPr>
          <p:nvPr>
            <p:ph type="body" sz="quarter" idx="14"/>
          </p:nvPr>
        </p:nvSpPr>
        <p:spPr>
          <a:xfrm>
            <a:off x="495253" y="5429264"/>
            <a:ext cx="7648647" cy="1288803"/>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6" name="Slide Number Placeholder 5"/>
          <p:cNvSpPr>
            <a:spLocks noGrp="1"/>
          </p:cNvSpPr>
          <p:nvPr>
            <p:ph type="sldNum" sz="quarter" idx="15"/>
          </p:nvPr>
        </p:nvSpPr>
        <p:spPr/>
        <p:txBody>
          <a:bodyPr/>
          <a:lstStyle>
            <a:lvl1pPr>
              <a:defRPr/>
            </a:lvl1pPr>
          </a:lstStyle>
          <a:p>
            <a:pPr>
              <a:defRPr/>
            </a:pPr>
            <a:fld id="{EACB0C50-277C-480B-99C0-9FD7BB5C961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871463649"/>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Object">
    <p:spTree>
      <p:nvGrpSpPr>
        <p:cNvPr id="1" name=""/>
        <p:cNvGrpSpPr/>
        <p:nvPr/>
      </p:nvGrpSpPr>
      <p:grpSpPr>
        <a:xfrm>
          <a:off x="0" y="0"/>
          <a:ext cx="0" cy="0"/>
          <a:chOff x="0" y="0"/>
          <a:chExt cx="0" cy="0"/>
        </a:xfrm>
      </p:grpSpPr>
      <p:sp>
        <p:nvSpPr>
          <p:cNvPr id="5" name="Rectangle 4"/>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0" name="Title 25"/>
          <p:cNvSpPr>
            <a:spLocks noGrp="1"/>
          </p:cNvSpPr>
          <p:nvPr>
            <p:ph type="title"/>
          </p:nvPr>
        </p:nvSpPr>
        <p:spPr>
          <a:xfrm>
            <a:off x="169856" y="1571612"/>
            <a:ext cx="8402672" cy="504000"/>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14" name="Content Placeholder 27"/>
          <p:cNvSpPr>
            <a:spLocks noGrp="1"/>
          </p:cNvSpPr>
          <p:nvPr>
            <p:ph sz="quarter" idx="13"/>
          </p:nvPr>
        </p:nvSpPr>
        <p:spPr>
          <a:xfrm>
            <a:off x="495253" y="1978289"/>
            <a:ext cx="8077275" cy="3448056"/>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7" name="Text Placeholder 20"/>
          <p:cNvSpPr>
            <a:spLocks noGrp="1"/>
          </p:cNvSpPr>
          <p:nvPr>
            <p:ph type="body" sz="quarter" idx="14"/>
          </p:nvPr>
        </p:nvSpPr>
        <p:spPr>
          <a:xfrm>
            <a:off x="495253" y="5429264"/>
            <a:ext cx="7648647" cy="1288803"/>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6" name="Slide Number Placeholder 5"/>
          <p:cNvSpPr>
            <a:spLocks noGrp="1"/>
          </p:cNvSpPr>
          <p:nvPr>
            <p:ph type="sldNum" sz="quarter" idx="15"/>
          </p:nvPr>
        </p:nvSpPr>
        <p:spPr/>
        <p:txBody>
          <a:bodyPr/>
          <a:lstStyle>
            <a:lvl1pPr>
              <a:defRPr/>
            </a:lvl1pPr>
          </a:lstStyle>
          <a:p>
            <a:pPr>
              <a:defRPr/>
            </a:pPr>
            <a:fld id="{7FB29A0A-8553-4E6A-A16E-BBC7D0AA452E}"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472087483"/>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0" name="Title 25"/>
          <p:cNvSpPr>
            <a:spLocks noGrp="1"/>
          </p:cNvSpPr>
          <p:nvPr>
            <p:ph type="title"/>
          </p:nvPr>
        </p:nvSpPr>
        <p:spPr>
          <a:xfrm>
            <a:off x="169856" y="1571612"/>
            <a:ext cx="8402672" cy="504000"/>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7" name="Content Placeholder 27"/>
          <p:cNvSpPr>
            <a:spLocks noGrp="1"/>
          </p:cNvSpPr>
          <p:nvPr>
            <p:ph sz="quarter" idx="16"/>
          </p:nvPr>
        </p:nvSpPr>
        <p:spPr>
          <a:xfrm>
            <a:off x="495251" y="1978289"/>
            <a:ext cx="3960000" cy="3448056"/>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9" name="Content Placeholder 27"/>
          <p:cNvSpPr>
            <a:spLocks noGrp="1"/>
          </p:cNvSpPr>
          <p:nvPr>
            <p:ph sz="quarter" idx="17"/>
          </p:nvPr>
        </p:nvSpPr>
        <p:spPr>
          <a:xfrm>
            <a:off x="4612528" y="1978289"/>
            <a:ext cx="3960000" cy="3448056"/>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12" name="Text Placeholder 20"/>
          <p:cNvSpPr>
            <a:spLocks noGrp="1"/>
          </p:cNvSpPr>
          <p:nvPr>
            <p:ph type="body" sz="quarter" idx="14"/>
          </p:nvPr>
        </p:nvSpPr>
        <p:spPr>
          <a:xfrm>
            <a:off x="495253" y="5429264"/>
            <a:ext cx="7648647" cy="1288803"/>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8" name="Slide Number Placeholder 5"/>
          <p:cNvSpPr>
            <a:spLocks noGrp="1"/>
          </p:cNvSpPr>
          <p:nvPr>
            <p:ph type="sldNum" sz="quarter" idx="18"/>
          </p:nvPr>
        </p:nvSpPr>
        <p:spPr/>
        <p:txBody>
          <a:bodyPr/>
          <a:lstStyle>
            <a:lvl1pPr>
              <a:defRPr/>
            </a:lvl1pPr>
          </a:lstStyle>
          <a:p>
            <a:pPr>
              <a:defRPr/>
            </a:pPr>
            <a:fld id="{DBA2BD1E-BCC3-4396-8F3A-BAFF24336E8F}"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343060036"/>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8" name="Rectangle 7"/>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0" name="Title 25"/>
          <p:cNvSpPr>
            <a:spLocks noGrp="1"/>
          </p:cNvSpPr>
          <p:nvPr>
            <p:ph type="title"/>
          </p:nvPr>
        </p:nvSpPr>
        <p:spPr>
          <a:xfrm>
            <a:off x="169856" y="1571612"/>
            <a:ext cx="8402672" cy="504000"/>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12" name="Content Placeholder 27"/>
          <p:cNvSpPr>
            <a:spLocks noGrp="1"/>
          </p:cNvSpPr>
          <p:nvPr>
            <p:ph sz="quarter" idx="18"/>
          </p:nvPr>
        </p:nvSpPr>
        <p:spPr>
          <a:xfrm>
            <a:off x="495251" y="2500305"/>
            <a:ext cx="3960000" cy="2926039"/>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14" name="Text Placeholder 13"/>
          <p:cNvSpPr>
            <a:spLocks noGrp="1"/>
          </p:cNvSpPr>
          <p:nvPr>
            <p:ph type="body" sz="quarter" idx="19"/>
          </p:nvPr>
        </p:nvSpPr>
        <p:spPr>
          <a:xfrm>
            <a:off x="495251" y="1978289"/>
            <a:ext cx="3960000" cy="522000"/>
          </a:xfrm>
          <a:prstGeom prst="rect">
            <a:avLst/>
          </a:prstGeom>
        </p:spPr>
        <p:txBody>
          <a:bodyPr/>
          <a:lstStyle>
            <a:lvl1pPr>
              <a:buFontTx/>
              <a:buNone/>
              <a:defRPr sz="1800" b="1"/>
            </a:lvl1pPr>
            <a:lvl2pPr>
              <a:defRPr sz="1800" b="1"/>
            </a:lvl2pPr>
            <a:lvl3pPr>
              <a:defRPr sz="1800" b="1"/>
            </a:lvl3pPr>
            <a:lvl4pPr>
              <a:defRPr sz="1800" b="1"/>
            </a:lvl4pPr>
            <a:lvl5pPr>
              <a:defRPr sz="1800" b="1"/>
            </a:lvl5pPr>
          </a:lstStyle>
          <a:p>
            <a:pPr lvl="0"/>
            <a:r>
              <a:rPr lang="en-US" dirty="0"/>
              <a:t>Click to edit Master text</a:t>
            </a:r>
            <a:endParaRPr lang="th-TH" dirty="0"/>
          </a:p>
        </p:txBody>
      </p:sp>
      <p:sp>
        <p:nvSpPr>
          <p:cNvPr id="18" name="Content Placeholder 27"/>
          <p:cNvSpPr>
            <a:spLocks noGrp="1"/>
          </p:cNvSpPr>
          <p:nvPr>
            <p:ph sz="quarter" idx="20"/>
          </p:nvPr>
        </p:nvSpPr>
        <p:spPr>
          <a:xfrm>
            <a:off x="4612528" y="2500305"/>
            <a:ext cx="3960000" cy="2926039"/>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19" name="Text Placeholder 13"/>
          <p:cNvSpPr>
            <a:spLocks noGrp="1"/>
          </p:cNvSpPr>
          <p:nvPr>
            <p:ph type="body" sz="quarter" idx="21"/>
          </p:nvPr>
        </p:nvSpPr>
        <p:spPr>
          <a:xfrm>
            <a:off x="4612528" y="1978289"/>
            <a:ext cx="3960000" cy="522000"/>
          </a:xfrm>
          <a:prstGeom prst="rect">
            <a:avLst/>
          </a:prstGeom>
        </p:spPr>
        <p:txBody>
          <a:bodyPr/>
          <a:lstStyle>
            <a:lvl1pPr>
              <a:buFontTx/>
              <a:buNone/>
              <a:defRPr sz="1800" b="1"/>
            </a:lvl1pPr>
            <a:lvl2pPr>
              <a:defRPr sz="1800" b="1"/>
            </a:lvl2pPr>
            <a:lvl3pPr>
              <a:defRPr sz="1800" b="1"/>
            </a:lvl3pPr>
            <a:lvl4pPr>
              <a:defRPr sz="1800" b="1"/>
            </a:lvl4pPr>
            <a:lvl5pPr>
              <a:defRPr sz="1800" b="1"/>
            </a:lvl5pPr>
          </a:lstStyle>
          <a:p>
            <a:pPr lvl="0"/>
            <a:r>
              <a:rPr lang="en-US" dirty="0"/>
              <a:t>Click to edit Master text</a:t>
            </a:r>
            <a:endParaRPr lang="th-TH" dirty="0"/>
          </a:p>
        </p:txBody>
      </p:sp>
      <p:sp>
        <p:nvSpPr>
          <p:cNvPr id="13" name="Text Placeholder 20"/>
          <p:cNvSpPr>
            <a:spLocks noGrp="1"/>
          </p:cNvSpPr>
          <p:nvPr>
            <p:ph type="body" sz="quarter" idx="14"/>
          </p:nvPr>
        </p:nvSpPr>
        <p:spPr>
          <a:xfrm>
            <a:off x="495253" y="5429264"/>
            <a:ext cx="7648647" cy="1288803"/>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9" name="Slide Number Placeholder 5"/>
          <p:cNvSpPr>
            <a:spLocks noGrp="1"/>
          </p:cNvSpPr>
          <p:nvPr>
            <p:ph type="sldNum" sz="quarter" idx="22"/>
          </p:nvPr>
        </p:nvSpPr>
        <p:spPr/>
        <p:txBody>
          <a:bodyPr/>
          <a:lstStyle>
            <a:lvl1pPr>
              <a:defRPr/>
            </a:lvl1pPr>
          </a:lstStyle>
          <a:p>
            <a:pPr>
              <a:defRPr/>
            </a:pPr>
            <a:fld id="{9B9CDB17-F263-4E3B-A150-A0E568527139}"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554566197"/>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2"/>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0" name="Title 25"/>
          <p:cNvSpPr>
            <a:spLocks noGrp="1"/>
          </p:cNvSpPr>
          <p:nvPr>
            <p:ph type="title"/>
          </p:nvPr>
        </p:nvSpPr>
        <p:spPr>
          <a:xfrm>
            <a:off x="169856" y="1571612"/>
            <a:ext cx="8402672" cy="504000"/>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4" name="Slide Number Placeholder 5"/>
          <p:cNvSpPr>
            <a:spLocks noGrp="1"/>
          </p:cNvSpPr>
          <p:nvPr>
            <p:ph type="sldNum" sz="quarter" idx="10"/>
          </p:nvPr>
        </p:nvSpPr>
        <p:spPr/>
        <p:txBody>
          <a:bodyPr/>
          <a:lstStyle>
            <a:lvl1pPr>
              <a:defRPr/>
            </a:lvl1pPr>
          </a:lstStyle>
          <a:p>
            <a:pPr>
              <a:defRPr/>
            </a:pPr>
            <a:fld id="{691AC41B-D675-4B1A-A4AF-1B1DB27ED1FE}" type="slidenum">
              <a:rPr lang="th-TH">
                <a:solidFill>
                  <a:prstClr val="black">
                    <a:tint val="75000"/>
                  </a:prstClr>
                </a:solidFill>
              </a:rPr>
              <a:pPr>
                <a:defRPr/>
              </a:pPr>
              <a:t>‹#›</a:t>
            </a:fld>
            <a:endParaRPr lang="th-TH" dirty="0">
              <a:solidFill>
                <a:prstClr val="black">
                  <a:tint val="75000"/>
                </a:prstClr>
              </a:solidFill>
            </a:endParaRPr>
          </a:p>
        </p:txBody>
      </p:sp>
    </p:spTree>
    <p:extLst>
      <p:ext uri="{BB962C8B-B14F-4D97-AF65-F5344CB8AC3E}">
        <p14:creationId xmlns:p14="http://schemas.microsoft.com/office/powerpoint/2010/main" val="2112368474"/>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3E1E9764-0E89-41B4-A880-C16603377FBB}" type="slidenum">
              <a:rPr lang="th-TH">
                <a:solidFill>
                  <a:prstClr val="black">
                    <a:tint val="75000"/>
                  </a:prstClr>
                </a:solidFill>
              </a:rPr>
              <a:pPr>
                <a:defRPr/>
              </a:pPr>
              <a:t>‹#›</a:t>
            </a:fld>
            <a:endParaRPr lang="th-TH" dirty="0">
              <a:solidFill>
                <a:prstClr val="black">
                  <a:tint val="75000"/>
                </a:prstClr>
              </a:solidFill>
            </a:endParaRPr>
          </a:p>
        </p:txBody>
      </p:sp>
    </p:spTree>
    <p:extLst>
      <p:ext uri="{BB962C8B-B14F-4D97-AF65-F5344CB8AC3E}">
        <p14:creationId xmlns:p14="http://schemas.microsoft.com/office/powerpoint/2010/main" val="157149232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4" name="Rectangle 3"/>
          <p:cNvSpPr/>
          <p:nvPr userDrawn="1"/>
        </p:nvSpPr>
        <p:spPr>
          <a:xfrm>
            <a:off x="0" y="6324600"/>
            <a:ext cx="9144000" cy="609600"/>
          </a:xfrm>
          <a:prstGeom prst="rect">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6" name="Picture 8" descr="HORZ.1color blue.jpg"/>
          <p:cNvPicPr>
            <a:picLocks noChangeAspect="1"/>
          </p:cNvPicPr>
          <p:nvPr userDrawn="1"/>
        </p:nvPicPr>
        <p:blipFill rotWithShape="1">
          <a:blip r:embed="rId2" cstate="print">
            <a:extLst>
              <a:ext uri="{28A0092B-C50C-407E-A947-70E740481C1C}">
                <a14:useLocalDpi xmlns:a14="http://schemas.microsoft.com/office/drawing/2010/main" val="0"/>
              </a:ext>
            </a:extLst>
          </a:blip>
          <a:srcRect r="61572"/>
          <a:stretch/>
        </p:blipFill>
        <p:spPr bwMode="auto">
          <a:xfrm>
            <a:off x="152401" y="76200"/>
            <a:ext cx="1684946"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SAMHSA_logo_white-transparentbg.gif"/>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315200" y="6324600"/>
            <a:ext cx="17526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attc-colorbar.jpg"/>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102266" y="179691"/>
            <a:ext cx="6879364" cy="478817"/>
          </a:xfrm>
        </p:spPr>
        <p:txBody>
          <a:bodyPr>
            <a:normAutofit/>
          </a:bodyPr>
          <a:lstStyle>
            <a:lvl1pPr algn="ctr">
              <a:defRPr sz="2400">
                <a:solidFill>
                  <a:srgbClr val="003058"/>
                </a:solidFill>
              </a:defRPr>
            </a:lvl1pPr>
          </a:lstStyle>
          <a:p>
            <a:r>
              <a:rPr lang="en-US"/>
              <a:t>Click to edit Master title style</a:t>
            </a:r>
            <a:endParaRPr lang="en-US" dirty="0"/>
          </a:p>
        </p:txBody>
      </p:sp>
      <p:sp>
        <p:nvSpPr>
          <p:cNvPr id="3" name="Content Placeholder 2"/>
          <p:cNvSpPr>
            <a:spLocks noGrp="1"/>
          </p:cNvSpPr>
          <p:nvPr>
            <p:ph idx="1"/>
          </p:nvPr>
        </p:nvSpPr>
        <p:spPr>
          <a:xfrm>
            <a:off x="457200" y="1094092"/>
            <a:ext cx="8229600" cy="5160658"/>
          </a:xfrm>
        </p:spPr>
        <p:txBody>
          <a:bodyPr/>
          <a:lstStyle>
            <a:lvl1pPr>
              <a:defRPr>
                <a:solidFill>
                  <a:srgbClr val="003058"/>
                </a:solidFill>
              </a:defRPr>
            </a:lvl1pPr>
            <a:lvl2pPr>
              <a:defRPr>
                <a:solidFill>
                  <a:srgbClr val="003058"/>
                </a:solidFill>
              </a:defRPr>
            </a:lvl2pPr>
            <a:lvl3pPr>
              <a:defRPr>
                <a:solidFill>
                  <a:srgbClr val="003058"/>
                </a:solidFill>
              </a:defRPr>
            </a:lvl3pPr>
            <a:lvl4pPr>
              <a:defRPr>
                <a:solidFill>
                  <a:srgbClr val="003058"/>
                </a:solidFill>
              </a:defRPr>
            </a:lvl4pPr>
            <a:lvl5pPr>
              <a:defRPr>
                <a:solidFill>
                  <a:srgbClr val="00305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88538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6" name="Rectangle 5"/>
          <p:cNvSpPr/>
          <p:nvPr userDrawn="1"/>
        </p:nvSpPr>
        <p:spPr>
          <a:xfrm>
            <a:off x="0" y="1628775"/>
            <a:ext cx="179388" cy="649288"/>
          </a:xfrm>
          <a:prstGeom prst="rect">
            <a:avLst/>
          </a:prstGeom>
          <a:solidFill>
            <a:srgbClr val="C100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a:solidFill>
                  <a:prstClr val="white"/>
                </a:solidFill>
              </a:rPr>
              <a:t> </a:t>
            </a:r>
            <a:endParaRPr lang="th-TH" sz="2800" dirty="0">
              <a:solidFill>
                <a:prstClr val="white"/>
              </a:solidFill>
            </a:endParaRPr>
          </a:p>
        </p:txBody>
      </p:sp>
      <p:sp>
        <p:nvSpPr>
          <p:cNvPr id="10" name="Title 25"/>
          <p:cNvSpPr>
            <a:spLocks noGrp="1"/>
          </p:cNvSpPr>
          <p:nvPr>
            <p:ph type="title"/>
          </p:nvPr>
        </p:nvSpPr>
        <p:spPr>
          <a:xfrm>
            <a:off x="169856" y="1571612"/>
            <a:ext cx="3330574" cy="1214446"/>
          </a:xfrm>
          <a:prstGeom prst="rect">
            <a:avLst/>
          </a:prstGeom>
        </p:spPr>
        <p:txBody>
          <a:bodyPr>
            <a:noAutofit/>
          </a:bodyPr>
          <a:lstStyle>
            <a:lvl1pPr algn="l">
              <a:defRPr sz="2400" b="1">
                <a:solidFill>
                  <a:srgbClr val="C00000"/>
                </a:solidFill>
              </a:defRPr>
            </a:lvl1pPr>
          </a:lstStyle>
          <a:p>
            <a:r>
              <a:rPr lang="en-US" dirty="0"/>
              <a:t>Click to edit Master title style</a:t>
            </a:r>
            <a:endParaRPr lang="th-TH" dirty="0"/>
          </a:p>
        </p:txBody>
      </p:sp>
      <p:sp>
        <p:nvSpPr>
          <p:cNvPr id="9" name="Content Placeholder 27"/>
          <p:cNvSpPr>
            <a:spLocks noGrp="1"/>
          </p:cNvSpPr>
          <p:nvPr>
            <p:ph sz="quarter" idx="17"/>
          </p:nvPr>
        </p:nvSpPr>
        <p:spPr>
          <a:xfrm>
            <a:off x="3643306" y="1571612"/>
            <a:ext cx="4929222" cy="3854733"/>
          </a:xfrm>
          <a:prstGeom prst="rect">
            <a:avLst/>
          </a:prstGeom>
        </p:spPr>
        <p:txBody>
          <a:bodyPr>
            <a:normAutofit/>
          </a:bodyPr>
          <a:lstStyle>
            <a:lvl1pPr>
              <a:buFontTx/>
              <a:buNone/>
              <a:defRPr sz="1800" b="1"/>
            </a:lvl1pPr>
            <a:lvl2pPr>
              <a:buFontTx/>
              <a:buNone/>
              <a:defRPr sz="1800" b="1"/>
            </a:lvl2pPr>
            <a:lvl3pPr>
              <a:buFontTx/>
              <a:buNone/>
              <a:defRPr sz="1800" b="1"/>
            </a:lvl3pPr>
            <a:lvl4pPr>
              <a:buFontTx/>
              <a:buNone/>
              <a:defRPr sz="1800" b="1"/>
            </a:lvl4pPr>
            <a:lvl5pPr>
              <a:buFontTx/>
              <a:buNone/>
              <a:defRPr sz="1800" b="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th-TH" dirty="0"/>
          </a:p>
        </p:txBody>
      </p:sp>
      <p:sp>
        <p:nvSpPr>
          <p:cNvPr id="18" name="Text Placeholder 16"/>
          <p:cNvSpPr>
            <a:spLocks noGrp="1"/>
          </p:cNvSpPr>
          <p:nvPr>
            <p:ph type="body" sz="quarter" idx="18"/>
          </p:nvPr>
        </p:nvSpPr>
        <p:spPr>
          <a:xfrm>
            <a:off x="495250" y="2857496"/>
            <a:ext cx="3005179" cy="2571768"/>
          </a:xfrm>
          <a:prstGeom prst="rect">
            <a:avLst/>
          </a:prstGeom>
        </p:spPr>
        <p:txBody>
          <a:bodyPr/>
          <a:lstStyle>
            <a:lvl1pPr>
              <a:buFontTx/>
              <a:buNone/>
              <a:defRPr sz="1800"/>
            </a:lvl1pPr>
            <a:lvl2pPr>
              <a:defRPr sz="1800"/>
            </a:lvl2pPr>
            <a:lvl3pPr>
              <a:defRPr sz="1800"/>
            </a:lvl3pPr>
            <a:lvl4pPr>
              <a:defRPr sz="1800"/>
            </a:lvl4pPr>
            <a:lvl5pPr>
              <a:defRPr sz="1800"/>
            </a:lvl5pPr>
          </a:lstStyle>
          <a:p>
            <a:pPr lvl="0"/>
            <a:r>
              <a:rPr lang="en-US"/>
              <a:t>Click to edit Master text styles</a:t>
            </a:r>
          </a:p>
        </p:txBody>
      </p:sp>
      <p:sp>
        <p:nvSpPr>
          <p:cNvPr id="12" name="Text Placeholder 20"/>
          <p:cNvSpPr>
            <a:spLocks noGrp="1"/>
          </p:cNvSpPr>
          <p:nvPr>
            <p:ph type="body" sz="quarter" idx="14"/>
          </p:nvPr>
        </p:nvSpPr>
        <p:spPr>
          <a:xfrm>
            <a:off x="495253" y="5429264"/>
            <a:ext cx="7648647" cy="1288803"/>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7" name="Slide Number Placeholder 5"/>
          <p:cNvSpPr>
            <a:spLocks noGrp="1"/>
          </p:cNvSpPr>
          <p:nvPr>
            <p:ph type="sldNum" sz="quarter" idx="19"/>
          </p:nvPr>
        </p:nvSpPr>
        <p:spPr/>
        <p:txBody>
          <a:bodyPr/>
          <a:lstStyle>
            <a:lvl1pPr>
              <a:defRPr/>
            </a:lvl1pPr>
          </a:lstStyle>
          <a:p>
            <a:pPr>
              <a:defRPr/>
            </a:pPr>
            <a:fld id="{B69167C0-C7AD-49C6-8F1C-6C514DE909BC}"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3085171087"/>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1" name="Text Placeholder 20"/>
          <p:cNvSpPr>
            <a:spLocks noGrp="1"/>
          </p:cNvSpPr>
          <p:nvPr>
            <p:ph type="body" sz="quarter" idx="14"/>
          </p:nvPr>
        </p:nvSpPr>
        <p:spPr>
          <a:xfrm>
            <a:off x="495253" y="5929330"/>
            <a:ext cx="7648648" cy="788737"/>
          </a:xfrm>
          <a:prstGeom prst="rect">
            <a:avLst/>
          </a:prstGeom>
        </p:spPr>
        <p:txBody>
          <a:bodyPr anchor="b" anchorCtr="0">
            <a:normAutofit/>
          </a:bodyPr>
          <a:lstStyle>
            <a:lvl1pPr marL="0" indent="0">
              <a:buNone/>
              <a:defRPr sz="900">
                <a:latin typeface="Arial" pitchFamily="34" charset="0"/>
              </a:defRPr>
            </a:lvl1pPr>
            <a:lvl2pPr>
              <a:defRPr sz="700"/>
            </a:lvl2pPr>
            <a:lvl3pPr>
              <a:defRPr sz="700"/>
            </a:lvl3pPr>
            <a:lvl4pPr>
              <a:defRPr sz="700"/>
            </a:lvl4pPr>
            <a:lvl5pPr>
              <a:defRPr sz="700"/>
            </a:lvl5pPr>
          </a:lstStyle>
          <a:p>
            <a:endParaRPr lang="en-US" dirty="0"/>
          </a:p>
        </p:txBody>
      </p:sp>
      <p:sp>
        <p:nvSpPr>
          <p:cNvPr id="7" name="Content Placeholder 27"/>
          <p:cNvSpPr>
            <a:spLocks noGrp="1"/>
          </p:cNvSpPr>
          <p:nvPr>
            <p:ph sz="quarter" idx="15"/>
          </p:nvPr>
        </p:nvSpPr>
        <p:spPr>
          <a:xfrm>
            <a:off x="495253" y="1571612"/>
            <a:ext cx="8077275" cy="4000528"/>
          </a:xfrm>
          <a:prstGeom prst="rect">
            <a:avLst/>
          </a:prstGeom>
        </p:spPr>
        <p:txBody>
          <a:bodyPr>
            <a:normAutofit/>
          </a:bodyPr>
          <a:lstStyle>
            <a:lvl1pPr>
              <a:buFontTx/>
              <a:buNone/>
              <a:defRPr sz="1800" b="1"/>
            </a:lvl1pPr>
            <a:lvl2pPr>
              <a:defRPr sz="1800" b="1"/>
            </a:lvl2pPr>
            <a:lvl3pPr>
              <a:defRPr sz="1800" b="1"/>
            </a:lvl3pPr>
            <a:lvl4pPr>
              <a:defRPr sz="1800" b="1"/>
            </a:lvl4pPr>
            <a:lvl5pPr>
              <a:defRPr sz="1800" b="1"/>
            </a:lvl5pPr>
          </a:lstStyle>
          <a:p>
            <a:pPr lvl="0"/>
            <a:r>
              <a:rPr lang="en-US" dirty="0"/>
              <a:t>Click to edit Master text </a:t>
            </a:r>
          </a:p>
        </p:txBody>
      </p:sp>
      <p:sp>
        <p:nvSpPr>
          <p:cNvPr id="8" name="Text Placeholder 16"/>
          <p:cNvSpPr>
            <a:spLocks noGrp="1"/>
          </p:cNvSpPr>
          <p:nvPr>
            <p:ph type="body" sz="quarter" idx="18"/>
          </p:nvPr>
        </p:nvSpPr>
        <p:spPr>
          <a:xfrm>
            <a:off x="495250" y="5572140"/>
            <a:ext cx="8077278" cy="357190"/>
          </a:xfrm>
          <a:prstGeom prst="rect">
            <a:avLst/>
          </a:prstGeom>
        </p:spPr>
        <p:txBody>
          <a:bodyPr/>
          <a:lstStyle>
            <a:lvl1pPr algn="ctr">
              <a:buFontTx/>
              <a:buNone/>
              <a:defRPr sz="1800" b="1"/>
            </a:lvl1pPr>
            <a:lvl2pPr>
              <a:defRPr sz="1800"/>
            </a:lvl2pPr>
            <a:lvl3pPr>
              <a:defRPr sz="1800"/>
            </a:lvl3pPr>
            <a:lvl4pPr>
              <a:defRPr sz="1800"/>
            </a:lvl4pPr>
            <a:lvl5pPr>
              <a:defRPr sz="1800"/>
            </a:lvl5pPr>
          </a:lstStyle>
          <a:p>
            <a:pPr lvl="0"/>
            <a:r>
              <a:rPr lang="en-US"/>
              <a:t>Click to edit Master text styles</a:t>
            </a:r>
          </a:p>
        </p:txBody>
      </p:sp>
      <p:sp>
        <p:nvSpPr>
          <p:cNvPr id="5" name="Slide Number Placeholder 5"/>
          <p:cNvSpPr>
            <a:spLocks noGrp="1"/>
          </p:cNvSpPr>
          <p:nvPr>
            <p:ph type="sldNum" sz="quarter" idx="19"/>
          </p:nvPr>
        </p:nvSpPr>
        <p:spPr/>
        <p:txBody>
          <a:bodyPr/>
          <a:lstStyle>
            <a:lvl1pPr>
              <a:defRPr/>
            </a:lvl1pPr>
          </a:lstStyle>
          <a:p>
            <a:pPr>
              <a:defRPr/>
            </a:pPr>
            <a:fld id="{132486EF-5D7C-4C4C-8498-297232722C21}" type="slidenum">
              <a:rPr lang="th-TH">
                <a:solidFill>
                  <a:prstClr val="black">
                    <a:tint val="75000"/>
                  </a:prstClr>
                </a:solidFill>
              </a:rPr>
              <a:pPr>
                <a:defRPr/>
              </a:pPr>
              <a:t>‹#›</a:t>
            </a:fld>
            <a:endParaRPr lang="th-TH">
              <a:solidFill>
                <a:prstClr val="black">
                  <a:tint val="75000"/>
                </a:prstClr>
              </a:solidFill>
            </a:endParaRPr>
          </a:p>
        </p:txBody>
      </p:sp>
    </p:spTree>
    <p:extLst>
      <p:ext uri="{BB962C8B-B14F-4D97-AF65-F5344CB8AC3E}">
        <p14:creationId xmlns:p14="http://schemas.microsoft.com/office/powerpoint/2010/main" val="279006257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data hub lay out">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229600" cy="685800"/>
          </a:xfrm>
          <a:prstGeom prst="rect">
            <a:avLst/>
          </a:prstGeom>
        </p:spPr>
        <p:txBody>
          <a:bodyPr/>
          <a:lstStyle>
            <a:lvl1pPr>
              <a:defRPr>
                <a:solidFill>
                  <a:schemeClr val="tx1"/>
                </a:solidFill>
              </a:defRPr>
            </a:lvl1pPr>
          </a:lstStyle>
          <a:p>
            <a:r>
              <a:rPr lang="en-US" dirty="0"/>
              <a:t>Click to edit Master title style</a:t>
            </a:r>
          </a:p>
        </p:txBody>
      </p:sp>
      <p:sp>
        <p:nvSpPr>
          <p:cNvPr id="5" name="Chart Placeholder 4"/>
          <p:cNvSpPr>
            <a:spLocks noGrp="1"/>
          </p:cNvSpPr>
          <p:nvPr>
            <p:ph type="chart" sz="quarter" idx="11"/>
          </p:nvPr>
        </p:nvSpPr>
        <p:spPr>
          <a:xfrm>
            <a:off x="838200" y="1752600"/>
            <a:ext cx="7543800" cy="4267200"/>
          </a:xfrm>
          <a:prstGeom prst="rect">
            <a:avLst/>
          </a:prstGeom>
        </p:spPr>
        <p:txBody>
          <a:bodyPr>
            <a:normAutofit/>
          </a:bodyPr>
          <a:lstStyle>
            <a:lvl1pPr>
              <a:defRPr sz="1200" b="1">
                <a:latin typeface="Arial" pitchFamily="34" charset="0"/>
                <a:cs typeface="Arial" pitchFamily="34" charset="0"/>
              </a:defRPr>
            </a:lvl1pPr>
          </a:lstStyle>
          <a:p>
            <a:pPr lvl="0"/>
            <a:endParaRPr lang="en-US" noProof="0" dirty="0"/>
          </a:p>
        </p:txBody>
      </p:sp>
    </p:spTree>
    <p:extLst>
      <p:ext uri="{BB962C8B-B14F-4D97-AF65-F5344CB8AC3E}">
        <p14:creationId xmlns:p14="http://schemas.microsoft.com/office/powerpoint/2010/main" val="30302250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8296A204-0727-4086-9BB6-27EC54DF4183}" type="datetime1">
              <a:rPr lang="en-US" altLang="en-US"/>
              <a:pPr>
                <a:defRPr/>
              </a:pPr>
              <a:t>8/4/2017</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4F9DC9-847B-4454-A23D-2A41984A8FD1}" type="slidenum">
              <a:rPr lang="en-US" altLang="en-US"/>
              <a:pPr>
                <a:defRPr/>
              </a:pPr>
              <a:t>‹#›</a:t>
            </a:fld>
            <a:endParaRPr lang="en-US" altLang="en-US"/>
          </a:p>
        </p:txBody>
      </p:sp>
    </p:spTree>
    <p:extLst>
      <p:ext uri="{BB962C8B-B14F-4D97-AF65-F5344CB8AC3E}">
        <p14:creationId xmlns:p14="http://schemas.microsoft.com/office/powerpoint/2010/main" val="3144607851"/>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0AB8DAB-CFEA-4E9C-8944-E0ADE1B3533C}" type="datetime1">
              <a:rPr lang="en-US" altLang="en-US"/>
              <a:pPr>
                <a:defRPr/>
              </a:pPr>
              <a:t>8/4/2017</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332D4B4-4FD0-4886-8074-1167BCCC558B}" type="slidenum">
              <a:rPr lang="en-US" altLang="en-US"/>
              <a:pPr>
                <a:defRPr/>
              </a:pPr>
              <a:t>‹#›</a:t>
            </a:fld>
            <a:endParaRPr lang="en-US" altLang="en-US"/>
          </a:p>
        </p:txBody>
      </p:sp>
    </p:spTree>
    <p:extLst>
      <p:ext uri="{BB962C8B-B14F-4D97-AF65-F5344CB8AC3E}">
        <p14:creationId xmlns:p14="http://schemas.microsoft.com/office/powerpoint/2010/main" val="223580380"/>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3F44BBF3-6A3D-4D6B-BC46-E81D371C153C}" type="datetime1">
              <a:rPr lang="en-US" altLang="en-US"/>
              <a:pPr>
                <a:defRPr/>
              </a:pPr>
              <a:t>8/4/2017</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15400EA-3A59-4EA3-A212-30128A483D68}" type="slidenum">
              <a:rPr lang="en-US" altLang="en-US"/>
              <a:pPr>
                <a:defRPr/>
              </a:pPr>
              <a:t>‹#›</a:t>
            </a:fld>
            <a:endParaRPr lang="en-US" altLang="en-US"/>
          </a:p>
        </p:txBody>
      </p:sp>
    </p:spTree>
    <p:extLst>
      <p:ext uri="{BB962C8B-B14F-4D97-AF65-F5344CB8AC3E}">
        <p14:creationId xmlns:p14="http://schemas.microsoft.com/office/powerpoint/2010/main" val="871866919"/>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p:cNvCxnSpPr>
            <a:cxnSpLocks noChangeShapeType="1"/>
          </p:cNvCxnSpPr>
          <p:nvPr userDrawn="1"/>
        </p:nvCxnSpPr>
        <p:spPr bwMode="auto">
          <a:xfrm>
            <a:off x="0" y="6356350"/>
            <a:ext cx="9144000" cy="1588"/>
          </a:xfrm>
          <a:prstGeom prst="line">
            <a:avLst/>
          </a:prstGeom>
          <a:noFill/>
          <a:ln w="25400">
            <a:solidFill>
              <a:schemeClr val="accent1"/>
            </a:solidFill>
            <a:round/>
            <a:headEnd/>
            <a:tailEnd/>
          </a:ln>
          <a:effectLst>
            <a:outerShdw blurRad="63500" dist="20000" dir="5400000" rotWithShape="0">
              <a:srgbClr val="000000">
                <a:alpha val="37999"/>
              </a:srgbClr>
            </a:outerShdw>
          </a:effectLst>
          <a:extLst>
            <a:ext uri="{909E8E84-426E-40dd-AFC4-6F175D3DCCD1}"/>
          </a:extLst>
        </p:spPr>
      </p:cxn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p:cNvSpPr>
            <a:spLocks noGrp="1"/>
          </p:cNvSpPr>
          <p:nvPr>
            <p:ph type="dt" sz="half" idx="10"/>
          </p:nvPr>
        </p:nvSpPr>
        <p:spPr/>
        <p:txBody>
          <a:bodyPr/>
          <a:lstStyle>
            <a:lvl1pPr>
              <a:defRPr smtClean="0"/>
            </a:lvl1pPr>
          </a:lstStyle>
          <a:p>
            <a:pPr>
              <a:defRPr/>
            </a:pPr>
            <a:fld id="{0E6F4F10-7EE5-429D-801D-264A3E51B172}" type="datetime1">
              <a:rPr lang="en-US" altLang="en-US"/>
              <a:pPr>
                <a:defRPr/>
              </a:pPr>
              <a:t>8/4/2017</a:t>
            </a:fld>
            <a:endParaRPr lang="en-US" alt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smtClean="0"/>
            </a:lvl1pPr>
          </a:lstStyle>
          <a:p>
            <a:pPr>
              <a:defRPr/>
            </a:pPr>
            <a:fld id="{A8A85C51-863A-4A22-8F1B-C18E385EED0E}" type="slidenum">
              <a:rPr lang="en-US" altLang="en-US"/>
              <a:pPr>
                <a:defRPr/>
              </a:pPr>
              <a:t>‹#›</a:t>
            </a:fld>
            <a:endParaRPr lang="en-US" altLang="en-US"/>
          </a:p>
        </p:txBody>
      </p:sp>
    </p:spTree>
    <p:extLst>
      <p:ext uri="{BB962C8B-B14F-4D97-AF65-F5344CB8AC3E}">
        <p14:creationId xmlns:p14="http://schemas.microsoft.com/office/powerpoint/2010/main" val="3572175213"/>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146FE86-0C78-446F-A6F9-7CFB4F8C2030}" type="datetime1">
              <a:rPr lang="en-US" altLang="en-US"/>
              <a:pPr>
                <a:defRPr/>
              </a:pPr>
              <a:t>8/4/2017</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11F2ECC-5F1C-4FBE-9E2C-F095407577B4}" type="slidenum">
              <a:rPr lang="en-US" altLang="en-US"/>
              <a:pPr>
                <a:defRPr/>
              </a:pPr>
              <a:t>‹#›</a:t>
            </a:fld>
            <a:endParaRPr lang="en-US" altLang="en-US"/>
          </a:p>
        </p:txBody>
      </p:sp>
    </p:spTree>
    <p:extLst>
      <p:ext uri="{BB962C8B-B14F-4D97-AF65-F5344CB8AC3E}">
        <p14:creationId xmlns:p14="http://schemas.microsoft.com/office/powerpoint/2010/main" val="3284979183"/>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70E3E19E-1B42-45BF-8D4C-0F0734B66AD8}" type="datetime1">
              <a:rPr lang="en-US" altLang="en-US"/>
              <a:pPr>
                <a:defRPr/>
              </a:pPr>
              <a:t>8/4/2017</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ABD843F-3E19-465F-9B06-69AA42CC8D7F}" type="slidenum">
              <a:rPr lang="en-US" altLang="en-US"/>
              <a:pPr>
                <a:defRPr/>
              </a:pPr>
              <a:t>‹#›</a:t>
            </a:fld>
            <a:endParaRPr lang="en-US" altLang="en-US"/>
          </a:p>
        </p:txBody>
      </p:sp>
    </p:spTree>
    <p:extLst>
      <p:ext uri="{BB962C8B-B14F-4D97-AF65-F5344CB8AC3E}">
        <p14:creationId xmlns:p14="http://schemas.microsoft.com/office/powerpoint/2010/main" val="321152483"/>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2713B5B-DC98-4068-9185-B9E24102F950}" type="datetime1">
              <a:rPr lang="en-US" altLang="en-US"/>
              <a:pPr>
                <a:defRPr/>
              </a:pPr>
              <a:t>8/4/2017</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5ACE2EF-02BD-462B-B203-51F8E4F573C2}" type="slidenum">
              <a:rPr lang="en-US" altLang="en-US"/>
              <a:pPr>
                <a:defRPr/>
              </a:pPr>
              <a:t>‹#›</a:t>
            </a:fld>
            <a:endParaRPr lang="en-US" altLang="en-US"/>
          </a:p>
        </p:txBody>
      </p:sp>
    </p:spTree>
    <p:extLst>
      <p:ext uri="{BB962C8B-B14F-4D97-AF65-F5344CB8AC3E}">
        <p14:creationId xmlns:p14="http://schemas.microsoft.com/office/powerpoint/2010/main" val="165457753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atin typeface="Arial" panose="020B0604020202020204" pitchFamily="34" charset="0"/>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5045086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38E4A5B-D7A3-41F1-A1A7-151E375CD6A6}" type="datetime1">
              <a:rPr lang="en-US" altLang="en-US"/>
              <a:pPr>
                <a:defRPr/>
              </a:pPr>
              <a:t>8/4/2017</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84537E5-DBE0-4FEF-B732-ED1932DEF69D}" type="slidenum">
              <a:rPr lang="en-US" altLang="en-US"/>
              <a:pPr>
                <a:defRPr/>
              </a:pPr>
              <a:t>‹#›</a:t>
            </a:fld>
            <a:endParaRPr lang="en-US" altLang="en-US"/>
          </a:p>
        </p:txBody>
      </p:sp>
    </p:spTree>
    <p:extLst>
      <p:ext uri="{BB962C8B-B14F-4D97-AF65-F5344CB8AC3E}">
        <p14:creationId xmlns:p14="http://schemas.microsoft.com/office/powerpoint/2010/main" val="715540187"/>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1700D6B-BD90-428B-8F7D-95369B31CB66}" type="datetime1">
              <a:rPr lang="en-US" altLang="en-US"/>
              <a:pPr>
                <a:defRPr/>
              </a:pPr>
              <a:t>8/4/2017</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0053481-CA14-4043-88BB-75BC3AA15811}" type="slidenum">
              <a:rPr lang="en-US" altLang="en-US"/>
              <a:pPr>
                <a:defRPr/>
              </a:pPr>
              <a:t>‹#›</a:t>
            </a:fld>
            <a:endParaRPr lang="en-US" altLang="en-US"/>
          </a:p>
        </p:txBody>
      </p:sp>
    </p:spTree>
    <p:extLst>
      <p:ext uri="{BB962C8B-B14F-4D97-AF65-F5344CB8AC3E}">
        <p14:creationId xmlns:p14="http://schemas.microsoft.com/office/powerpoint/2010/main" val="297368194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DE485D0E-554D-4E59-BB7A-2591CD6EAA10}" type="datetime1">
              <a:rPr lang="en-US" altLang="en-US"/>
              <a:pPr>
                <a:defRPr/>
              </a:pPr>
              <a:t>8/4/2017</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23BB319-D4D9-48D3-938D-62E76B2DDB39}" type="slidenum">
              <a:rPr lang="en-US" altLang="en-US"/>
              <a:pPr>
                <a:defRPr/>
              </a:pPr>
              <a:t>‹#›</a:t>
            </a:fld>
            <a:endParaRPr lang="en-US" altLang="en-US"/>
          </a:p>
        </p:txBody>
      </p:sp>
    </p:spTree>
    <p:extLst>
      <p:ext uri="{BB962C8B-B14F-4D97-AF65-F5344CB8AC3E}">
        <p14:creationId xmlns:p14="http://schemas.microsoft.com/office/powerpoint/2010/main" val="2440927956"/>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A5FF4DD5-5CFE-4C81-B821-7D8C25B6472E}" type="datetime1">
              <a:rPr lang="en-US" altLang="en-US"/>
              <a:pPr>
                <a:defRPr/>
              </a:pPr>
              <a:t>8/4/2017</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D52ECC6-A3BF-47DC-9CDE-10CD85CE8958}" type="slidenum">
              <a:rPr lang="en-US" altLang="en-US"/>
              <a:pPr>
                <a:defRPr/>
              </a:pPr>
              <a:t>‹#›</a:t>
            </a:fld>
            <a:endParaRPr lang="en-US" altLang="en-US"/>
          </a:p>
        </p:txBody>
      </p:sp>
    </p:spTree>
    <p:extLst>
      <p:ext uri="{BB962C8B-B14F-4D97-AF65-F5344CB8AC3E}">
        <p14:creationId xmlns:p14="http://schemas.microsoft.com/office/powerpoint/2010/main" val="334254947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557820"/>
          </a:xfrm>
        </p:spPr>
        <p:txBody>
          <a:bodyPr>
            <a:norm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11877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9066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6" name="Picture 15" descr="Montage of photos featuring women from many racial and age groups" title="Group of Wom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075" name="Rectangle 3"/>
          <p:cNvSpPr>
            <a:spLocks noGrp="1" noChangeArrowheads="1"/>
          </p:cNvSpPr>
          <p:nvPr>
            <p:ph type="ctrTitle"/>
          </p:nvPr>
        </p:nvSpPr>
        <p:spPr>
          <a:xfrm>
            <a:off x="1828800" y="2270291"/>
            <a:ext cx="6400800" cy="1470025"/>
          </a:xfrm>
        </p:spPr>
        <p:txBody>
          <a:bodyPr/>
          <a:lstStyle>
            <a:lvl1pPr algn="l">
              <a:defRPr>
                <a:solidFill>
                  <a:schemeClr val="accent2"/>
                </a:solidFill>
              </a:defRPr>
            </a:lvl1pPr>
          </a:lstStyle>
          <a:p>
            <a:r>
              <a:rPr lang="en-US" dirty="0"/>
              <a:t>Click to edit Master title style</a:t>
            </a:r>
          </a:p>
        </p:txBody>
      </p:sp>
      <p:sp>
        <p:nvSpPr>
          <p:cNvPr id="3076" name="Rectangle 4"/>
          <p:cNvSpPr>
            <a:spLocks noGrp="1" noChangeArrowheads="1"/>
          </p:cNvSpPr>
          <p:nvPr>
            <p:ph type="subTitle" idx="1"/>
          </p:nvPr>
        </p:nvSpPr>
        <p:spPr>
          <a:xfrm>
            <a:off x="2286000" y="4811325"/>
            <a:ext cx="6400800" cy="1371600"/>
          </a:xfrm>
        </p:spPr>
        <p:txBody>
          <a:bodyPr/>
          <a:lstStyle>
            <a:lvl1pPr marL="0" indent="0" algn="r">
              <a:buFontTx/>
              <a:buNone/>
              <a:defRPr>
                <a:solidFill>
                  <a:schemeClr val="tx1"/>
                </a:solidFill>
              </a:defRPr>
            </a:lvl1pPr>
          </a:lstStyle>
          <a:p>
            <a:r>
              <a:rPr lang="en-US" dirty="0"/>
              <a:t>Click to edit Master subtitle style</a:t>
            </a:r>
          </a:p>
        </p:txBody>
      </p:sp>
      <p:sp>
        <p:nvSpPr>
          <p:cNvPr id="12" name="Slide Number Placeholder"/>
          <p:cNvSpPr>
            <a:spLocks noGrp="1"/>
          </p:cNvSpPr>
          <p:nvPr>
            <p:ph sz="quarter" idx="10" hasCustomPrompt="1"/>
          </p:nvPr>
        </p:nvSpPr>
        <p:spPr>
          <a:xfrm>
            <a:off x="3921125" y="6415088"/>
            <a:ext cx="1911350" cy="317500"/>
          </a:xfrm>
        </p:spPr>
        <p:txBody>
          <a:bodyPr/>
          <a:lstStyle>
            <a:lvl1pPr marL="0" indent="0" algn="ctr">
              <a:buNone/>
              <a:defRPr sz="1800" baseline="0"/>
            </a:lvl1pPr>
          </a:lstStyle>
          <a:p>
            <a:pPr lvl="0"/>
            <a:r>
              <a:rPr lang="en-US" dirty="0"/>
              <a:t>Slide #</a:t>
            </a:r>
          </a:p>
        </p:txBody>
      </p:sp>
    </p:spTree>
    <p:extLst>
      <p:ext uri="{BB962C8B-B14F-4D97-AF65-F5344CB8AC3E}">
        <p14:creationId xmlns:p14="http://schemas.microsoft.com/office/powerpoint/2010/main" val="3594551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spcAft>
                <a:spcPts val="1200"/>
              </a:spcAft>
              <a:defRPr b="0"/>
            </a:lvl1pPr>
            <a:lvl3pPr>
              <a:defRPr b="0"/>
            </a:lvl3pPr>
            <a:lvl5pPr>
              <a:defRPr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0" hasCustomPrompt="1"/>
          </p:nvPr>
        </p:nvSpPr>
        <p:spPr>
          <a:xfrm>
            <a:off x="3836988" y="6354763"/>
            <a:ext cx="1497012" cy="309562"/>
          </a:xfrm>
        </p:spPr>
        <p:txBody>
          <a:bodyPr/>
          <a:lstStyle>
            <a:lvl1pPr marL="0" indent="0" algn="ctr">
              <a:buNone/>
              <a:defRPr sz="1800" baseline="0"/>
            </a:lvl1pPr>
          </a:lstStyle>
          <a:p>
            <a:pPr lvl="0"/>
            <a:r>
              <a:rPr lang="en-US" dirty="0"/>
              <a:t>Slide #</a:t>
            </a:r>
          </a:p>
        </p:txBody>
      </p:sp>
    </p:spTree>
    <p:extLst>
      <p:ext uri="{BB962C8B-B14F-4D97-AF65-F5344CB8AC3E}">
        <p14:creationId xmlns:p14="http://schemas.microsoft.com/office/powerpoint/2010/main" val="3275611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828802"/>
            <a:ext cx="4038600" cy="4525963"/>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1" y="1828802"/>
            <a:ext cx="4038600" cy="4525963"/>
          </a:xfrm>
        </p:spPr>
        <p:txBody>
          <a:bodyPr/>
          <a:lstStyle>
            <a:lvl1pPr>
              <a:defRPr sz="2800"/>
            </a:lvl1pPr>
            <a:lvl2pPr>
              <a:defRPr sz="2400"/>
            </a:lvl2pPr>
            <a:lvl3pPr>
              <a:defRPr sz="2001"/>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p:cNvSpPr>
            <a:spLocks noGrp="1"/>
          </p:cNvSpPr>
          <p:nvPr>
            <p:ph sz="quarter" idx="10" hasCustomPrompt="1"/>
          </p:nvPr>
        </p:nvSpPr>
        <p:spPr>
          <a:xfrm>
            <a:off x="3899694" y="6354765"/>
            <a:ext cx="1344613" cy="234950"/>
          </a:xfrm>
        </p:spPr>
        <p:txBody>
          <a:bodyPr/>
          <a:lstStyle>
            <a:lvl1pPr marL="0" indent="0">
              <a:buNone/>
              <a:defRPr sz="1800" baseline="0"/>
            </a:lvl1pPr>
          </a:lstStyle>
          <a:p>
            <a:pPr lvl="0"/>
            <a:r>
              <a:rPr lang="en-US" dirty="0"/>
              <a:t>Slide #</a:t>
            </a:r>
          </a:p>
        </p:txBody>
      </p:sp>
    </p:spTree>
    <p:extLst>
      <p:ext uri="{BB962C8B-B14F-4D97-AF65-F5344CB8AC3E}">
        <p14:creationId xmlns:p14="http://schemas.microsoft.com/office/powerpoint/2010/main" val="1300370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8.png"/><Relationship Id="rId4" Type="http://schemas.openxmlformats.org/officeDocument/2006/relationships/slideLayout" Target="../slideLayouts/slideLayout10.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theme" Target="../theme/theme3.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image" Target="../media/image20.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image" Target="../media/image19.png"/><Relationship Id="rId5" Type="http://schemas.openxmlformats.org/officeDocument/2006/relationships/slideLayout" Target="../slideLayouts/slideLayout28.xml"/><Relationship Id="rId10" Type="http://schemas.openxmlformats.org/officeDocument/2006/relationships/theme" Target="../theme/theme4.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image" Target="../media/image22.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173707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661" r:id="rId4"/>
    <p:sldLayoutId id="2147483662" r:id="rId5"/>
    <p:sldLayoutId id="2147483667" r:id="rId6"/>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auto">
          <a:xfrm>
            <a:off x="0" y="4"/>
            <a:ext cx="9144000"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
          <p:cNvSpPr>
            <a:spLocks noGrp="1" noChangeArrowheads="1"/>
          </p:cNvSpPr>
          <p:nvPr>
            <p:ph type="title"/>
          </p:nvPr>
        </p:nvSpPr>
        <p:spPr bwMode="auto">
          <a:xfrm>
            <a:off x="457200" y="274640"/>
            <a:ext cx="82296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2052" name="Rectangle 3"/>
          <p:cNvSpPr>
            <a:spLocks noGrp="1" noChangeArrowheads="1"/>
          </p:cNvSpPr>
          <p:nvPr>
            <p:ph type="body" idx="1"/>
          </p:nvPr>
        </p:nvSpPr>
        <p:spPr bwMode="auto">
          <a:xfrm>
            <a:off x="457200" y="18288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37256068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Lst>
  <p:hf hdr="0" ftr="0" dt="0"/>
  <p:txStyles>
    <p:titleStyle>
      <a:lvl1pPr algn="ctr" rtl="0" eaLnBrk="0" fontAlgn="base" hangingPunct="0">
        <a:spcBef>
          <a:spcPct val="0"/>
        </a:spcBef>
        <a:spcAft>
          <a:spcPct val="0"/>
        </a:spcAft>
        <a:defRPr sz="4400" b="1" i="0" u="none">
          <a:solidFill>
            <a:schemeClr val="bg1"/>
          </a:solidFill>
          <a:latin typeface="+mj-lt"/>
          <a:ea typeface="+mj-ea"/>
          <a:cs typeface="+mj-cs"/>
        </a:defRPr>
      </a:lvl1pPr>
      <a:lvl2pPr algn="ctr" rtl="0" eaLnBrk="0" fontAlgn="base" hangingPunct="0">
        <a:spcBef>
          <a:spcPct val="0"/>
        </a:spcBef>
        <a:spcAft>
          <a:spcPct val="0"/>
        </a:spcAft>
        <a:defRPr sz="4400" b="1">
          <a:solidFill>
            <a:schemeClr val="tx2"/>
          </a:solidFill>
          <a:latin typeface="Arial" charset="0"/>
        </a:defRPr>
      </a:lvl2pPr>
      <a:lvl3pPr algn="ctr" rtl="0" eaLnBrk="0" fontAlgn="base" hangingPunct="0">
        <a:spcBef>
          <a:spcPct val="0"/>
        </a:spcBef>
        <a:spcAft>
          <a:spcPct val="0"/>
        </a:spcAft>
        <a:defRPr sz="4400" b="1">
          <a:solidFill>
            <a:schemeClr val="tx2"/>
          </a:solidFill>
          <a:latin typeface="Arial" charset="0"/>
        </a:defRPr>
      </a:lvl3pPr>
      <a:lvl4pPr algn="ctr" rtl="0" eaLnBrk="0" fontAlgn="base" hangingPunct="0">
        <a:spcBef>
          <a:spcPct val="0"/>
        </a:spcBef>
        <a:spcAft>
          <a:spcPct val="0"/>
        </a:spcAft>
        <a:defRPr sz="4400" b="1">
          <a:solidFill>
            <a:schemeClr val="tx2"/>
          </a:solidFill>
          <a:latin typeface="Arial" charset="0"/>
        </a:defRPr>
      </a:lvl4pPr>
      <a:lvl5pPr algn="ctr" rtl="0" eaLnBrk="0" fontAlgn="base" hangingPunct="0">
        <a:spcBef>
          <a:spcPct val="0"/>
        </a:spcBef>
        <a:spcAft>
          <a:spcPct val="0"/>
        </a:spcAft>
        <a:defRPr sz="4400" b="1">
          <a:solidFill>
            <a:schemeClr val="tx2"/>
          </a:solidFill>
          <a:latin typeface="Arial" charset="0"/>
        </a:defRPr>
      </a:lvl5pPr>
      <a:lvl6pPr marL="457210" algn="ctr" rtl="0" fontAlgn="base">
        <a:spcBef>
          <a:spcPct val="0"/>
        </a:spcBef>
        <a:spcAft>
          <a:spcPct val="0"/>
        </a:spcAft>
        <a:defRPr sz="4400" b="1">
          <a:solidFill>
            <a:schemeClr val="tx2"/>
          </a:solidFill>
          <a:latin typeface="Arial" charset="0"/>
        </a:defRPr>
      </a:lvl6pPr>
      <a:lvl7pPr marL="914420" algn="ctr" rtl="0" fontAlgn="base">
        <a:spcBef>
          <a:spcPct val="0"/>
        </a:spcBef>
        <a:spcAft>
          <a:spcPct val="0"/>
        </a:spcAft>
        <a:defRPr sz="4400" b="1">
          <a:solidFill>
            <a:schemeClr val="tx2"/>
          </a:solidFill>
          <a:latin typeface="Arial" charset="0"/>
        </a:defRPr>
      </a:lvl7pPr>
      <a:lvl8pPr marL="1371629" algn="ctr" rtl="0" fontAlgn="base">
        <a:spcBef>
          <a:spcPct val="0"/>
        </a:spcBef>
        <a:spcAft>
          <a:spcPct val="0"/>
        </a:spcAft>
        <a:defRPr sz="4400" b="1">
          <a:solidFill>
            <a:schemeClr val="tx2"/>
          </a:solidFill>
          <a:latin typeface="Arial" charset="0"/>
        </a:defRPr>
      </a:lvl8pPr>
      <a:lvl9pPr marL="1828840" algn="ctr" rtl="0" fontAlgn="base">
        <a:spcBef>
          <a:spcPct val="0"/>
        </a:spcBef>
        <a:spcAft>
          <a:spcPct val="0"/>
        </a:spcAft>
        <a:defRPr sz="4400" b="1">
          <a:solidFill>
            <a:schemeClr val="tx2"/>
          </a:solidFill>
          <a:latin typeface="Arial" charset="0"/>
        </a:defRPr>
      </a:lvl9pPr>
    </p:titleStyle>
    <p:bodyStyle>
      <a:lvl1pPr marL="342908" indent="-342908" algn="l" rtl="0" eaLnBrk="0" fontAlgn="base" hangingPunct="0">
        <a:spcBef>
          <a:spcPct val="20000"/>
        </a:spcBef>
        <a:spcAft>
          <a:spcPct val="0"/>
        </a:spcAft>
        <a:buClr>
          <a:schemeClr val="accent2"/>
        </a:buClr>
        <a:buChar char="•"/>
        <a:defRPr sz="2800" b="0">
          <a:solidFill>
            <a:schemeClr val="tx1"/>
          </a:solidFill>
          <a:latin typeface="+mn-lt"/>
          <a:ea typeface="+mn-ea"/>
          <a:cs typeface="+mn-cs"/>
        </a:defRPr>
      </a:lvl1pPr>
      <a:lvl2pPr marL="742966" indent="-285756" algn="l" rtl="0" eaLnBrk="0" fontAlgn="base" hangingPunct="0">
        <a:spcBef>
          <a:spcPct val="10000"/>
        </a:spcBef>
        <a:spcAft>
          <a:spcPct val="0"/>
        </a:spcAft>
        <a:buClr>
          <a:schemeClr val="accent2"/>
        </a:buClr>
        <a:buChar char="•"/>
        <a:defRPr sz="2400" i="1">
          <a:solidFill>
            <a:schemeClr val="tx1"/>
          </a:solidFill>
          <a:latin typeface="+mn-lt"/>
        </a:defRPr>
      </a:lvl2pPr>
      <a:lvl3pPr marL="1143026" indent="-228605" algn="l" rtl="0" eaLnBrk="0" fontAlgn="base" hangingPunct="0">
        <a:spcBef>
          <a:spcPct val="10000"/>
        </a:spcBef>
        <a:spcAft>
          <a:spcPct val="0"/>
        </a:spcAft>
        <a:buClr>
          <a:schemeClr val="accent2"/>
        </a:buClr>
        <a:buChar char="•"/>
        <a:defRPr sz="2200" b="0">
          <a:solidFill>
            <a:schemeClr val="tx1"/>
          </a:solidFill>
          <a:latin typeface="+mn-lt"/>
        </a:defRPr>
      </a:lvl3pPr>
      <a:lvl4pPr marL="1600235" indent="-228605" algn="l" rtl="0" eaLnBrk="0" fontAlgn="base" hangingPunct="0">
        <a:spcBef>
          <a:spcPct val="10000"/>
        </a:spcBef>
        <a:spcAft>
          <a:spcPct val="0"/>
        </a:spcAft>
        <a:buClr>
          <a:schemeClr val="accent2"/>
        </a:buClr>
        <a:buChar char="•"/>
        <a:defRPr sz="2001" i="1">
          <a:solidFill>
            <a:schemeClr val="tx1"/>
          </a:solidFill>
          <a:latin typeface="+mn-lt"/>
        </a:defRPr>
      </a:lvl4pPr>
      <a:lvl5pPr marL="2057445" indent="-228605" algn="l" rtl="0" eaLnBrk="0" fontAlgn="base" hangingPunct="0">
        <a:spcBef>
          <a:spcPct val="10000"/>
        </a:spcBef>
        <a:spcAft>
          <a:spcPct val="0"/>
        </a:spcAft>
        <a:buClr>
          <a:schemeClr val="accent2"/>
        </a:buClr>
        <a:buChar char="•"/>
        <a:defRPr sz="2001" b="0">
          <a:solidFill>
            <a:schemeClr val="tx1"/>
          </a:solidFill>
          <a:latin typeface="+mn-lt"/>
        </a:defRPr>
      </a:lvl5pPr>
      <a:lvl6pPr marL="2514655" indent="-228605" algn="l" rtl="0" fontAlgn="base">
        <a:spcBef>
          <a:spcPct val="10000"/>
        </a:spcBef>
        <a:spcAft>
          <a:spcPct val="0"/>
        </a:spcAft>
        <a:buClr>
          <a:srgbClr val="669900"/>
        </a:buClr>
        <a:buChar char="•"/>
        <a:defRPr sz="2001" b="1">
          <a:solidFill>
            <a:schemeClr val="tx1"/>
          </a:solidFill>
          <a:latin typeface="+mn-lt"/>
        </a:defRPr>
      </a:lvl6pPr>
      <a:lvl7pPr marL="2971865" indent="-228605" algn="l" rtl="0" fontAlgn="base">
        <a:spcBef>
          <a:spcPct val="10000"/>
        </a:spcBef>
        <a:spcAft>
          <a:spcPct val="0"/>
        </a:spcAft>
        <a:buClr>
          <a:srgbClr val="669900"/>
        </a:buClr>
        <a:buChar char="•"/>
        <a:defRPr sz="2001" b="1">
          <a:solidFill>
            <a:schemeClr val="tx1"/>
          </a:solidFill>
          <a:latin typeface="+mn-lt"/>
        </a:defRPr>
      </a:lvl7pPr>
      <a:lvl8pPr marL="3429075" indent="-228605" algn="l" rtl="0" fontAlgn="base">
        <a:spcBef>
          <a:spcPct val="10000"/>
        </a:spcBef>
        <a:spcAft>
          <a:spcPct val="0"/>
        </a:spcAft>
        <a:buClr>
          <a:srgbClr val="669900"/>
        </a:buClr>
        <a:buChar char="•"/>
        <a:defRPr sz="2001" b="1">
          <a:solidFill>
            <a:schemeClr val="tx1"/>
          </a:solidFill>
          <a:latin typeface="+mn-lt"/>
        </a:defRPr>
      </a:lvl8pPr>
      <a:lvl9pPr marL="3886284" indent="-228605" algn="l" rtl="0" fontAlgn="base">
        <a:spcBef>
          <a:spcPct val="10000"/>
        </a:spcBef>
        <a:spcAft>
          <a:spcPct val="0"/>
        </a:spcAft>
        <a:buClr>
          <a:srgbClr val="669900"/>
        </a:buClr>
        <a:buChar char="•"/>
        <a:defRPr sz="2001" b="1">
          <a:solidFill>
            <a:schemeClr val="tx1"/>
          </a:solidFill>
          <a:latin typeface="+mn-lt"/>
        </a:defRPr>
      </a:lvl9pPr>
    </p:bodyStyle>
    <p:otherStyle>
      <a:defPPr>
        <a:defRPr lang="en-US"/>
      </a:defPPr>
      <a:lvl1pPr marL="0" algn="l" defTabSz="914420" rtl="0" eaLnBrk="1" latinLnBrk="0" hangingPunct="1">
        <a:defRPr sz="1800" kern="1200">
          <a:solidFill>
            <a:schemeClr val="tx1"/>
          </a:solidFill>
          <a:latin typeface="+mn-lt"/>
          <a:ea typeface="+mn-ea"/>
          <a:cs typeface="+mn-cs"/>
        </a:defRPr>
      </a:lvl1pPr>
      <a:lvl2pPr marL="457210" algn="l" defTabSz="914420" rtl="0" eaLnBrk="1" latinLnBrk="0" hangingPunct="1">
        <a:defRPr sz="1800" kern="1200">
          <a:solidFill>
            <a:schemeClr val="tx1"/>
          </a:solidFill>
          <a:latin typeface="+mn-lt"/>
          <a:ea typeface="+mn-ea"/>
          <a:cs typeface="+mn-cs"/>
        </a:defRPr>
      </a:lvl2pPr>
      <a:lvl3pPr marL="914420" algn="l" defTabSz="914420" rtl="0" eaLnBrk="1" latinLnBrk="0" hangingPunct="1">
        <a:defRPr sz="1800" kern="1200">
          <a:solidFill>
            <a:schemeClr val="tx1"/>
          </a:solidFill>
          <a:latin typeface="+mn-lt"/>
          <a:ea typeface="+mn-ea"/>
          <a:cs typeface="+mn-cs"/>
        </a:defRPr>
      </a:lvl3pPr>
      <a:lvl4pPr marL="1371629" algn="l" defTabSz="914420" rtl="0" eaLnBrk="1" latinLnBrk="0" hangingPunct="1">
        <a:defRPr sz="1800" kern="1200">
          <a:solidFill>
            <a:schemeClr val="tx1"/>
          </a:solidFill>
          <a:latin typeface="+mn-lt"/>
          <a:ea typeface="+mn-ea"/>
          <a:cs typeface="+mn-cs"/>
        </a:defRPr>
      </a:lvl4pPr>
      <a:lvl5pPr marL="1828840" algn="l" defTabSz="914420" rtl="0" eaLnBrk="1" latinLnBrk="0" hangingPunct="1">
        <a:defRPr sz="1800" kern="1200">
          <a:solidFill>
            <a:schemeClr val="tx1"/>
          </a:solidFill>
          <a:latin typeface="+mn-lt"/>
          <a:ea typeface="+mn-ea"/>
          <a:cs typeface="+mn-cs"/>
        </a:defRPr>
      </a:lvl5pPr>
      <a:lvl6pPr marL="2286050" algn="l" defTabSz="914420" rtl="0" eaLnBrk="1" latinLnBrk="0" hangingPunct="1">
        <a:defRPr sz="1800" kern="1200">
          <a:solidFill>
            <a:schemeClr val="tx1"/>
          </a:solidFill>
          <a:latin typeface="+mn-lt"/>
          <a:ea typeface="+mn-ea"/>
          <a:cs typeface="+mn-cs"/>
        </a:defRPr>
      </a:lvl6pPr>
      <a:lvl7pPr marL="2743260" algn="l" defTabSz="914420" rtl="0" eaLnBrk="1" latinLnBrk="0" hangingPunct="1">
        <a:defRPr sz="1800" kern="1200">
          <a:solidFill>
            <a:schemeClr val="tx1"/>
          </a:solidFill>
          <a:latin typeface="+mn-lt"/>
          <a:ea typeface="+mn-ea"/>
          <a:cs typeface="+mn-cs"/>
        </a:defRPr>
      </a:lvl7pPr>
      <a:lvl8pPr marL="3200469" algn="l" defTabSz="914420" rtl="0" eaLnBrk="1" latinLnBrk="0" hangingPunct="1">
        <a:defRPr sz="1800" kern="1200">
          <a:solidFill>
            <a:schemeClr val="tx1"/>
          </a:solidFill>
          <a:latin typeface="+mn-lt"/>
          <a:ea typeface="+mn-ea"/>
          <a:cs typeface="+mn-cs"/>
        </a:defRPr>
      </a:lvl8pPr>
      <a:lvl9pPr marL="3657680" algn="l" defTabSz="91442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148695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txStyles>
    <p:titleStyle>
      <a:lvl1pPr algn="ctr" defTabSz="484120" rtl="0" eaLnBrk="1" latinLnBrk="0" hangingPunct="1">
        <a:spcBef>
          <a:spcPct val="0"/>
        </a:spcBef>
        <a:buNone/>
        <a:defRPr sz="4677" kern="1200">
          <a:solidFill>
            <a:schemeClr val="tx1"/>
          </a:solidFill>
          <a:latin typeface="+mj-lt"/>
          <a:ea typeface="+mj-ea"/>
          <a:cs typeface="+mj-cs"/>
        </a:defRPr>
      </a:lvl1pPr>
    </p:titleStyle>
    <p:bodyStyle>
      <a:lvl1pPr marL="363090" indent="-363090" algn="l" defTabSz="484120" rtl="0" eaLnBrk="1" latinLnBrk="0" hangingPunct="1">
        <a:spcBef>
          <a:spcPct val="20000"/>
        </a:spcBef>
        <a:buFont typeface="Arial"/>
        <a:buChar char="•"/>
        <a:defRPr sz="3353" kern="1200">
          <a:solidFill>
            <a:schemeClr val="tx1"/>
          </a:solidFill>
          <a:latin typeface="+mn-lt"/>
          <a:ea typeface="+mn-ea"/>
          <a:cs typeface="+mn-cs"/>
        </a:defRPr>
      </a:lvl1pPr>
      <a:lvl2pPr marL="786695" indent="-302575" algn="l" defTabSz="484120" rtl="0" eaLnBrk="1" latinLnBrk="0" hangingPunct="1">
        <a:spcBef>
          <a:spcPct val="20000"/>
        </a:spcBef>
        <a:buFont typeface="Arial"/>
        <a:buChar char="–"/>
        <a:defRPr sz="3000" kern="1200">
          <a:solidFill>
            <a:schemeClr val="tx1"/>
          </a:solidFill>
          <a:latin typeface="+mn-lt"/>
          <a:ea typeface="+mn-ea"/>
          <a:cs typeface="+mn-cs"/>
        </a:defRPr>
      </a:lvl2pPr>
      <a:lvl3pPr marL="1210300" indent="-242060" algn="l" defTabSz="484120" rtl="0" eaLnBrk="1" latinLnBrk="0" hangingPunct="1">
        <a:spcBef>
          <a:spcPct val="20000"/>
        </a:spcBef>
        <a:buFont typeface="Arial"/>
        <a:buChar char="•"/>
        <a:defRPr sz="2559" kern="1200">
          <a:solidFill>
            <a:schemeClr val="tx1"/>
          </a:solidFill>
          <a:latin typeface="+mn-lt"/>
          <a:ea typeface="+mn-ea"/>
          <a:cs typeface="+mn-cs"/>
        </a:defRPr>
      </a:lvl3pPr>
      <a:lvl4pPr marL="1694420" indent="-242060" algn="l" defTabSz="484120" rtl="0" eaLnBrk="1" latinLnBrk="0" hangingPunct="1">
        <a:spcBef>
          <a:spcPct val="20000"/>
        </a:spcBef>
        <a:buFont typeface="Arial"/>
        <a:buChar char="–"/>
        <a:defRPr sz="2118" kern="1200">
          <a:solidFill>
            <a:schemeClr val="tx1"/>
          </a:solidFill>
          <a:latin typeface="+mn-lt"/>
          <a:ea typeface="+mn-ea"/>
          <a:cs typeface="+mn-cs"/>
        </a:defRPr>
      </a:lvl4pPr>
      <a:lvl5pPr marL="2178540" indent="-242060" algn="l" defTabSz="484120" rtl="0" eaLnBrk="1" latinLnBrk="0" hangingPunct="1">
        <a:spcBef>
          <a:spcPct val="20000"/>
        </a:spcBef>
        <a:buFont typeface="Arial"/>
        <a:buChar char="»"/>
        <a:defRPr sz="2118" kern="1200">
          <a:solidFill>
            <a:schemeClr val="tx1"/>
          </a:solidFill>
          <a:latin typeface="+mn-lt"/>
          <a:ea typeface="+mn-ea"/>
          <a:cs typeface="+mn-cs"/>
        </a:defRPr>
      </a:lvl5pPr>
      <a:lvl6pPr marL="2662660" indent="-242060" algn="l" defTabSz="484120" rtl="0" eaLnBrk="1" latinLnBrk="0" hangingPunct="1">
        <a:spcBef>
          <a:spcPct val="20000"/>
        </a:spcBef>
        <a:buFont typeface="Arial"/>
        <a:buChar char="•"/>
        <a:defRPr sz="2118" kern="1200">
          <a:solidFill>
            <a:schemeClr val="tx1"/>
          </a:solidFill>
          <a:latin typeface="+mn-lt"/>
          <a:ea typeface="+mn-ea"/>
          <a:cs typeface="+mn-cs"/>
        </a:defRPr>
      </a:lvl6pPr>
      <a:lvl7pPr marL="3146780" indent="-242060" algn="l" defTabSz="484120" rtl="0" eaLnBrk="1" latinLnBrk="0" hangingPunct="1">
        <a:spcBef>
          <a:spcPct val="20000"/>
        </a:spcBef>
        <a:buFont typeface="Arial"/>
        <a:buChar char="•"/>
        <a:defRPr sz="2118" kern="1200">
          <a:solidFill>
            <a:schemeClr val="tx1"/>
          </a:solidFill>
          <a:latin typeface="+mn-lt"/>
          <a:ea typeface="+mn-ea"/>
          <a:cs typeface="+mn-cs"/>
        </a:defRPr>
      </a:lvl7pPr>
      <a:lvl8pPr marL="3630900" indent="-242060" algn="l" defTabSz="484120" rtl="0" eaLnBrk="1" latinLnBrk="0" hangingPunct="1">
        <a:spcBef>
          <a:spcPct val="20000"/>
        </a:spcBef>
        <a:buFont typeface="Arial"/>
        <a:buChar char="•"/>
        <a:defRPr sz="2118" kern="1200">
          <a:solidFill>
            <a:schemeClr val="tx1"/>
          </a:solidFill>
          <a:latin typeface="+mn-lt"/>
          <a:ea typeface="+mn-ea"/>
          <a:cs typeface="+mn-cs"/>
        </a:defRPr>
      </a:lvl8pPr>
      <a:lvl9pPr marL="4115019" indent="-242060" algn="l" defTabSz="484120" rtl="0" eaLnBrk="1" latinLnBrk="0" hangingPunct="1">
        <a:spcBef>
          <a:spcPct val="20000"/>
        </a:spcBef>
        <a:buFont typeface="Arial"/>
        <a:buChar char="•"/>
        <a:defRPr sz="2118" kern="1200">
          <a:solidFill>
            <a:schemeClr val="tx1"/>
          </a:solidFill>
          <a:latin typeface="+mn-lt"/>
          <a:ea typeface="+mn-ea"/>
          <a:cs typeface="+mn-cs"/>
        </a:defRPr>
      </a:lvl9pPr>
    </p:bodyStyle>
    <p:otherStyle>
      <a:defPPr>
        <a:defRPr lang="en-US"/>
      </a:defPPr>
      <a:lvl1pPr marL="0" algn="l" defTabSz="484120" rtl="0" eaLnBrk="1" latinLnBrk="0" hangingPunct="1">
        <a:defRPr sz="1941" kern="1200">
          <a:solidFill>
            <a:schemeClr val="tx1"/>
          </a:solidFill>
          <a:latin typeface="+mn-lt"/>
          <a:ea typeface="+mn-ea"/>
          <a:cs typeface="+mn-cs"/>
        </a:defRPr>
      </a:lvl1pPr>
      <a:lvl2pPr marL="484120" algn="l" defTabSz="484120" rtl="0" eaLnBrk="1" latinLnBrk="0" hangingPunct="1">
        <a:defRPr sz="1941" kern="1200">
          <a:solidFill>
            <a:schemeClr val="tx1"/>
          </a:solidFill>
          <a:latin typeface="+mn-lt"/>
          <a:ea typeface="+mn-ea"/>
          <a:cs typeface="+mn-cs"/>
        </a:defRPr>
      </a:lvl2pPr>
      <a:lvl3pPr marL="968240" algn="l" defTabSz="484120" rtl="0" eaLnBrk="1" latinLnBrk="0" hangingPunct="1">
        <a:defRPr sz="1941" kern="1200">
          <a:solidFill>
            <a:schemeClr val="tx1"/>
          </a:solidFill>
          <a:latin typeface="+mn-lt"/>
          <a:ea typeface="+mn-ea"/>
          <a:cs typeface="+mn-cs"/>
        </a:defRPr>
      </a:lvl3pPr>
      <a:lvl4pPr marL="1452360" algn="l" defTabSz="484120" rtl="0" eaLnBrk="1" latinLnBrk="0" hangingPunct="1">
        <a:defRPr sz="1941" kern="1200">
          <a:solidFill>
            <a:schemeClr val="tx1"/>
          </a:solidFill>
          <a:latin typeface="+mn-lt"/>
          <a:ea typeface="+mn-ea"/>
          <a:cs typeface="+mn-cs"/>
        </a:defRPr>
      </a:lvl4pPr>
      <a:lvl5pPr marL="1936480" algn="l" defTabSz="484120" rtl="0" eaLnBrk="1" latinLnBrk="0" hangingPunct="1">
        <a:defRPr sz="1941" kern="1200">
          <a:solidFill>
            <a:schemeClr val="tx1"/>
          </a:solidFill>
          <a:latin typeface="+mn-lt"/>
          <a:ea typeface="+mn-ea"/>
          <a:cs typeface="+mn-cs"/>
        </a:defRPr>
      </a:lvl5pPr>
      <a:lvl6pPr marL="2420600" algn="l" defTabSz="484120" rtl="0" eaLnBrk="1" latinLnBrk="0" hangingPunct="1">
        <a:defRPr sz="1941" kern="1200">
          <a:solidFill>
            <a:schemeClr val="tx1"/>
          </a:solidFill>
          <a:latin typeface="+mn-lt"/>
          <a:ea typeface="+mn-ea"/>
          <a:cs typeface="+mn-cs"/>
        </a:defRPr>
      </a:lvl6pPr>
      <a:lvl7pPr marL="2904720" algn="l" defTabSz="484120" rtl="0" eaLnBrk="1" latinLnBrk="0" hangingPunct="1">
        <a:defRPr sz="1941" kern="1200">
          <a:solidFill>
            <a:schemeClr val="tx1"/>
          </a:solidFill>
          <a:latin typeface="+mn-lt"/>
          <a:ea typeface="+mn-ea"/>
          <a:cs typeface="+mn-cs"/>
        </a:defRPr>
      </a:lvl7pPr>
      <a:lvl8pPr marL="3388840" algn="l" defTabSz="484120" rtl="0" eaLnBrk="1" latinLnBrk="0" hangingPunct="1">
        <a:defRPr sz="1941" kern="1200">
          <a:solidFill>
            <a:schemeClr val="tx1"/>
          </a:solidFill>
          <a:latin typeface="+mn-lt"/>
          <a:ea typeface="+mn-ea"/>
          <a:cs typeface="+mn-cs"/>
        </a:defRPr>
      </a:lvl8pPr>
      <a:lvl9pPr marL="3872959" algn="l" defTabSz="484120" rtl="0" eaLnBrk="1" latinLnBrk="0" hangingPunct="1">
        <a:defRPr sz="194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12" descr="color-02 more red.png"/>
          <p:cNvPicPr>
            <a:picLocks noChangeAspect="1"/>
          </p:cNvPicPr>
          <p:nvPr userDrawn="1"/>
        </p:nvPicPr>
        <p:blipFill>
          <a:blip r:embed="rId11" cstate="print">
            <a:extLst>
              <a:ext uri="{28A0092B-C50C-407E-A947-70E740481C1C}">
                <a14:useLocalDpi xmlns:a14="http://schemas.microsoft.com/office/drawing/2010/main" val="0"/>
              </a:ext>
            </a:extLst>
          </a:blip>
          <a:srcRect r="8307" b="15314"/>
          <a:stretch>
            <a:fillRect/>
          </a:stretch>
        </p:blipFill>
        <p:spPr bwMode="auto">
          <a:xfrm>
            <a:off x="3230563" y="1103313"/>
            <a:ext cx="5913437" cy="575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4"/>
          </p:nvPr>
        </p:nvSpPr>
        <p:spPr>
          <a:xfrm>
            <a:off x="8143875" y="6357938"/>
            <a:ext cx="542925" cy="365125"/>
          </a:xfrm>
          <a:prstGeom prst="rect">
            <a:avLst/>
          </a:prstGeom>
        </p:spPr>
        <p:txBody>
          <a:bodyPr vert="horz" lIns="91440" tIns="45720" rIns="91440" bIns="45720" rtlCol="0" anchor="b" anchorCtr="0"/>
          <a:lstStyle>
            <a:lvl1pPr algn="r" fontAlgn="auto">
              <a:spcBef>
                <a:spcPts val="0"/>
              </a:spcBef>
              <a:spcAft>
                <a:spcPts val="0"/>
              </a:spcAft>
              <a:defRPr sz="1200">
                <a:solidFill>
                  <a:schemeClr val="tx1">
                    <a:tint val="75000"/>
                  </a:schemeClr>
                </a:solidFill>
                <a:latin typeface="+mn-lt"/>
                <a:cs typeface="+mn-cs"/>
              </a:defRPr>
            </a:lvl1pPr>
          </a:lstStyle>
          <a:p>
            <a:pPr>
              <a:defRPr/>
            </a:pPr>
            <a:fld id="{F97388D7-D88E-4BC6-AB13-F02FA9298C1D}" type="slidenum">
              <a:rPr lang="th-TH">
                <a:solidFill>
                  <a:prstClr val="black">
                    <a:tint val="75000"/>
                  </a:prstClr>
                </a:solidFill>
              </a:rPr>
              <a:pPr>
                <a:defRPr/>
              </a:pPr>
              <a:t>‹#›</a:t>
            </a:fld>
            <a:endParaRPr lang="th-TH" dirty="0">
              <a:solidFill>
                <a:prstClr val="black">
                  <a:tint val="75000"/>
                </a:prstClr>
              </a:solidFill>
            </a:endParaRPr>
          </a:p>
        </p:txBody>
      </p:sp>
      <p:sp>
        <p:nvSpPr>
          <p:cNvPr id="24" name="Freeform 23"/>
          <p:cNvSpPr/>
          <p:nvPr userDrawn="1"/>
        </p:nvSpPr>
        <p:spPr>
          <a:xfrm>
            <a:off x="0" y="360363"/>
            <a:ext cx="8786813" cy="889000"/>
          </a:xfrm>
          <a:custGeom>
            <a:avLst/>
            <a:gdLst>
              <a:gd name="connsiteX0" fmla="*/ 0 w 8786842"/>
              <a:gd name="connsiteY0" fmla="*/ 0 h 888980"/>
              <a:gd name="connsiteX1" fmla="*/ 8786842 w 8786842"/>
              <a:gd name="connsiteY1" fmla="*/ 0 h 888980"/>
              <a:gd name="connsiteX2" fmla="*/ 8786842 w 8786842"/>
              <a:gd name="connsiteY2" fmla="*/ 888980 h 888980"/>
              <a:gd name="connsiteX3" fmla="*/ 0 w 8786842"/>
              <a:gd name="connsiteY3" fmla="*/ 888980 h 888980"/>
              <a:gd name="connsiteX4" fmla="*/ 0 w 8786842"/>
              <a:gd name="connsiteY4" fmla="*/ 0 h 88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6842" h="888980">
                <a:moveTo>
                  <a:pt x="0" y="0"/>
                </a:moveTo>
                <a:lnTo>
                  <a:pt x="8786842" y="0"/>
                </a:lnTo>
                <a:lnTo>
                  <a:pt x="8786842" y="888980"/>
                </a:lnTo>
                <a:lnTo>
                  <a:pt x="0" y="888980"/>
                </a:lnTo>
                <a:lnTo>
                  <a:pt x="0" y="0"/>
                </a:lnTo>
                <a:close/>
              </a:path>
            </a:pathLst>
          </a:custGeom>
          <a:solidFill>
            <a:srgbClr val="8782AF"/>
          </a:solidFill>
          <a:ln>
            <a:noFill/>
          </a:ln>
        </p:spPr>
        <p:style>
          <a:lnRef idx="2">
            <a:schemeClr val="accent1">
              <a:shade val="50000"/>
            </a:schemeClr>
          </a:lnRef>
          <a:fillRef idx="1">
            <a:schemeClr val="accent1"/>
          </a:fillRef>
          <a:effectRef idx="0">
            <a:schemeClr val="accent1"/>
          </a:effectRef>
          <a:fontRef idx="minor">
            <a:schemeClr val="lt1"/>
          </a:fontRef>
        </p:style>
        <p:txBody>
          <a:bodyPr lIns="99569" tIns="49785" rIns="99569" bIns="49785" anchor="ctr"/>
          <a:lstStyle/>
          <a:p>
            <a:pPr algn="ctr">
              <a:defRPr/>
            </a:pPr>
            <a:endParaRPr lang="th-TH" sz="2800" dirty="0">
              <a:solidFill>
                <a:prstClr val="white"/>
              </a:solidFill>
            </a:endParaRPr>
          </a:p>
        </p:txBody>
      </p:sp>
      <p:cxnSp>
        <p:nvCxnSpPr>
          <p:cNvPr id="25" name="Straight Connector 24"/>
          <p:cNvCxnSpPr/>
          <p:nvPr userDrawn="1"/>
        </p:nvCxnSpPr>
        <p:spPr>
          <a:xfrm>
            <a:off x="0" y="1246188"/>
            <a:ext cx="8786813" cy="1587"/>
          </a:xfrm>
          <a:prstGeom prst="line">
            <a:avLst/>
          </a:prstGeom>
          <a:ln w="19050">
            <a:solidFill>
              <a:srgbClr val="C1001F"/>
            </a:solidFill>
          </a:ln>
        </p:spPr>
        <p:style>
          <a:lnRef idx="1">
            <a:schemeClr val="accent1"/>
          </a:lnRef>
          <a:fillRef idx="0">
            <a:schemeClr val="accent1"/>
          </a:fillRef>
          <a:effectRef idx="0">
            <a:schemeClr val="accent1"/>
          </a:effectRef>
          <a:fontRef idx="minor">
            <a:schemeClr val="tx1"/>
          </a:fontRef>
        </p:style>
      </p:cxnSp>
      <p:sp>
        <p:nvSpPr>
          <p:cNvPr id="2054" name="TextBox 25"/>
          <p:cNvSpPr txBox="1">
            <a:spLocks noChangeArrowheads="1"/>
          </p:cNvSpPr>
          <p:nvPr userDrawn="1"/>
        </p:nvSpPr>
        <p:spPr bwMode="auto">
          <a:xfrm>
            <a:off x="2286000" y="642938"/>
            <a:ext cx="3255963" cy="654050"/>
          </a:xfrm>
          <a:prstGeom prst="rect">
            <a:avLst/>
          </a:prstGeom>
          <a:noFill/>
          <a:ln>
            <a:noFill/>
          </a:ln>
          <a:extLst/>
        </p:spPr>
        <p:txBody>
          <a:bodyPr lIns="99569" tIns="49785" rIns="99569" bIns="49785">
            <a:spAutoFit/>
          </a:bodyPr>
          <a:lstStyle>
            <a:lvl1pPr>
              <a:defRPr sz="2800">
                <a:solidFill>
                  <a:schemeClr val="tx1"/>
                </a:solidFill>
                <a:latin typeface="Arial" pitchFamily="34" charset="0"/>
                <a:cs typeface="Cordia New" pitchFamily="34" charset="-34"/>
              </a:defRPr>
            </a:lvl1pPr>
            <a:lvl2pPr marL="742950" indent="-285750">
              <a:defRPr sz="2800">
                <a:solidFill>
                  <a:schemeClr val="tx1"/>
                </a:solidFill>
                <a:latin typeface="Arial" pitchFamily="34" charset="0"/>
                <a:cs typeface="Cordia New" pitchFamily="34" charset="-34"/>
              </a:defRPr>
            </a:lvl2pPr>
            <a:lvl3pPr marL="1143000" indent="-228600">
              <a:defRPr sz="2800">
                <a:solidFill>
                  <a:schemeClr val="tx1"/>
                </a:solidFill>
                <a:latin typeface="Arial" pitchFamily="34" charset="0"/>
                <a:cs typeface="Cordia New" pitchFamily="34" charset="-34"/>
              </a:defRPr>
            </a:lvl3pPr>
            <a:lvl4pPr marL="1600200" indent="-228600">
              <a:defRPr sz="2800">
                <a:solidFill>
                  <a:schemeClr val="tx1"/>
                </a:solidFill>
                <a:latin typeface="Arial" pitchFamily="34" charset="0"/>
                <a:cs typeface="Cordia New" pitchFamily="34" charset="-34"/>
              </a:defRPr>
            </a:lvl4pPr>
            <a:lvl5pPr marL="2057400" indent="-228600">
              <a:defRPr sz="2800">
                <a:solidFill>
                  <a:schemeClr val="tx1"/>
                </a:solidFill>
                <a:latin typeface="Arial" pitchFamily="34" charset="0"/>
                <a:cs typeface="Cordia New" pitchFamily="34" charset="-34"/>
              </a:defRPr>
            </a:lvl5pPr>
            <a:lvl6pPr marL="2514600" indent="-228600" fontAlgn="base">
              <a:spcBef>
                <a:spcPct val="0"/>
              </a:spcBef>
              <a:spcAft>
                <a:spcPct val="0"/>
              </a:spcAft>
              <a:defRPr sz="2800">
                <a:solidFill>
                  <a:schemeClr val="tx1"/>
                </a:solidFill>
                <a:latin typeface="Arial" pitchFamily="34" charset="0"/>
                <a:cs typeface="Cordia New" pitchFamily="34" charset="-34"/>
              </a:defRPr>
            </a:lvl6pPr>
            <a:lvl7pPr marL="2971800" indent="-228600" fontAlgn="base">
              <a:spcBef>
                <a:spcPct val="0"/>
              </a:spcBef>
              <a:spcAft>
                <a:spcPct val="0"/>
              </a:spcAft>
              <a:defRPr sz="2800">
                <a:solidFill>
                  <a:schemeClr val="tx1"/>
                </a:solidFill>
                <a:latin typeface="Arial" pitchFamily="34" charset="0"/>
                <a:cs typeface="Cordia New" pitchFamily="34" charset="-34"/>
              </a:defRPr>
            </a:lvl7pPr>
            <a:lvl8pPr marL="3429000" indent="-228600" fontAlgn="base">
              <a:spcBef>
                <a:spcPct val="0"/>
              </a:spcBef>
              <a:spcAft>
                <a:spcPct val="0"/>
              </a:spcAft>
              <a:defRPr sz="2800">
                <a:solidFill>
                  <a:schemeClr val="tx1"/>
                </a:solidFill>
                <a:latin typeface="Arial" pitchFamily="34" charset="0"/>
                <a:cs typeface="Cordia New" pitchFamily="34" charset="-34"/>
              </a:defRPr>
            </a:lvl8pPr>
            <a:lvl9pPr marL="3886200" indent="-228600" fontAlgn="base">
              <a:spcBef>
                <a:spcPct val="0"/>
              </a:spcBef>
              <a:spcAft>
                <a:spcPct val="0"/>
              </a:spcAft>
              <a:defRPr sz="2800">
                <a:solidFill>
                  <a:schemeClr val="tx1"/>
                </a:solidFill>
                <a:latin typeface="Arial" pitchFamily="34" charset="0"/>
                <a:cs typeface="Cordia New" pitchFamily="34" charset="-34"/>
              </a:defRPr>
            </a:lvl9pPr>
          </a:lstStyle>
          <a:p>
            <a:pPr fontAlgn="base">
              <a:spcBef>
                <a:spcPct val="0"/>
              </a:spcBef>
              <a:spcAft>
                <a:spcPct val="0"/>
              </a:spcAft>
              <a:defRPr/>
            </a:pPr>
            <a:r>
              <a:rPr lang="en-US" sz="3600" b="1">
                <a:solidFill>
                  <a:prstClr val="white"/>
                </a:solidFill>
              </a:rPr>
              <a:t>HIV and AIDS</a:t>
            </a:r>
            <a:endParaRPr lang="th-TH" sz="3600" b="1">
              <a:solidFill>
                <a:prstClr val="white"/>
              </a:solidFill>
            </a:endParaRPr>
          </a:p>
        </p:txBody>
      </p:sp>
      <p:sp>
        <p:nvSpPr>
          <p:cNvPr id="27" name="TextBox 26"/>
          <p:cNvSpPr txBox="1"/>
          <p:nvPr userDrawn="1"/>
        </p:nvSpPr>
        <p:spPr>
          <a:xfrm>
            <a:off x="5360988" y="800100"/>
            <a:ext cx="3711575" cy="438150"/>
          </a:xfrm>
          <a:prstGeom prst="rect">
            <a:avLst/>
          </a:prstGeom>
          <a:noFill/>
        </p:spPr>
        <p:txBody>
          <a:bodyPr lIns="99569" tIns="49785" rIns="99569" bIns="49785">
            <a:spAutoFit/>
          </a:bodyPr>
          <a:lstStyle/>
          <a:p>
            <a:pPr>
              <a:defRPr/>
            </a:pPr>
            <a:r>
              <a:rPr lang="en-US" sz="2200" kern="700" dirty="0">
                <a:solidFill>
                  <a:prstClr val="white"/>
                </a:solidFill>
                <a:cs typeface="Arial" pitchFamily="34" charset="0"/>
              </a:rPr>
              <a:t>Data Hub for Asia-Pacific</a:t>
            </a:r>
            <a:endParaRPr lang="th-TH" sz="2200" kern="700" dirty="0">
              <a:solidFill>
                <a:prstClr val="white"/>
              </a:solidFill>
            </a:endParaRPr>
          </a:p>
        </p:txBody>
      </p:sp>
      <p:pic>
        <p:nvPicPr>
          <p:cNvPr id="2056" name="Picture 10" descr="Unaid logo_approve.png"/>
          <p:cNvPicPr>
            <a:picLocks noChangeAspect="1"/>
          </p:cNvPicPr>
          <p:nvPr userDrawn="1"/>
        </p:nvPicPr>
        <p:blipFill>
          <a:blip r:embed="rId12">
            <a:extLst>
              <a:ext uri="{28A0092B-C50C-407E-A947-70E740481C1C}">
                <a14:useLocalDpi xmlns:a14="http://schemas.microsoft.com/office/drawing/2010/main" val="0"/>
              </a:ext>
            </a:extLst>
          </a:blip>
          <a:srcRect b="15549"/>
          <a:stretch>
            <a:fillRect/>
          </a:stretch>
        </p:blipFill>
        <p:spPr bwMode="auto">
          <a:xfrm>
            <a:off x="50800" y="452438"/>
            <a:ext cx="2090738"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907359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cs typeface="Cordia New" pitchFamily="34" charset="-34"/>
        </a:defRPr>
      </a:lvl2pPr>
      <a:lvl3pPr algn="ctr" rtl="0" eaLnBrk="0" fontAlgn="base" hangingPunct="0">
        <a:spcBef>
          <a:spcPct val="0"/>
        </a:spcBef>
        <a:spcAft>
          <a:spcPct val="0"/>
        </a:spcAft>
        <a:defRPr sz="4400">
          <a:solidFill>
            <a:schemeClr val="tx1"/>
          </a:solidFill>
          <a:latin typeface="Arial" pitchFamily="34" charset="0"/>
          <a:cs typeface="Cordia New" pitchFamily="34" charset="-34"/>
        </a:defRPr>
      </a:lvl3pPr>
      <a:lvl4pPr algn="ctr" rtl="0" eaLnBrk="0" fontAlgn="base" hangingPunct="0">
        <a:spcBef>
          <a:spcPct val="0"/>
        </a:spcBef>
        <a:spcAft>
          <a:spcPct val="0"/>
        </a:spcAft>
        <a:defRPr sz="4400">
          <a:solidFill>
            <a:schemeClr val="tx1"/>
          </a:solidFill>
          <a:latin typeface="Arial" pitchFamily="34" charset="0"/>
          <a:cs typeface="Cordia New" pitchFamily="34" charset="-34"/>
        </a:defRPr>
      </a:lvl4pPr>
      <a:lvl5pPr algn="ctr" rtl="0" eaLnBrk="0" fontAlgn="base" hangingPunct="0">
        <a:spcBef>
          <a:spcPct val="0"/>
        </a:spcBef>
        <a:spcAft>
          <a:spcPct val="0"/>
        </a:spcAft>
        <a:defRPr sz="4400">
          <a:solidFill>
            <a:schemeClr val="tx1"/>
          </a:solidFill>
          <a:latin typeface="Arial" pitchFamily="34" charset="0"/>
          <a:cs typeface="Cordia New" pitchFamily="34" charset="-34"/>
        </a:defRPr>
      </a:lvl5pPr>
      <a:lvl6pPr marL="457200" algn="ctr" rtl="0" fontAlgn="base">
        <a:spcBef>
          <a:spcPct val="0"/>
        </a:spcBef>
        <a:spcAft>
          <a:spcPct val="0"/>
        </a:spcAft>
        <a:defRPr sz="4400">
          <a:solidFill>
            <a:schemeClr val="tx1"/>
          </a:solidFill>
          <a:latin typeface="Arial" pitchFamily="34" charset="0"/>
          <a:cs typeface="Cordia New" pitchFamily="34" charset="-34"/>
        </a:defRPr>
      </a:lvl6pPr>
      <a:lvl7pPr marL="914400" algn="ctr" rtl="0" fontAlgn="base">
        <a:spcBef>
          <a:spcPct val="0"/>
        </a:spcBef>
        <a:spcAft>
          <a:spcPct val="0"/>
        </a:spcAft>
        <a:defRPr sz="4400">
          <a:solidFill>
            <a:schemeClr val="tx1"/>
          </a:solidFill>
          <a:latin typeface="Arial" pitchFamily="34" charset="0"/>
          <a:cs typeface="Cordia New" pitchFamily="34" charset="-34"/>
        </a:defRPr>
      </a:lvl7pPr>
      <a:lvl8pPr marL="1371600" algn="ctr" rtl="0" fontAlgn="base">
        <a:spcBef>
          <a:spcPct val="0"/>
        </a:spcBef>
        <a:spcAft>
          <a:spcPct val="0"/>
        </a:spcAft>
        <a:defRPr sz="4400">
          <a:solidFill>
            <a:schemeClr val="tx1"/>
          </a:solidFill>
          <a:latin typeface="Arial" pitchFamily="34" charset="0"/>
          <a:cs typeface="Cordia New" pitchFamily="34" charset="-34"/>
        </a:defRPr>
      </a:lvl8pPr>
      <a:lvl9pPr marL="1828800" algn="ctr" rtl="0" fontAlgn="base">
        <a:spcBef>
          <a:spcPct val="0"/>
        </a:spcBef>
        <a:spcAft>
          <a:spcPct val="0"/>
        </a:spcAft>
        <a:defRPr sz="4400">
          <a:solidFill>
            <a:schemeClr val="tx1"/>
          </a:solidFill>
          <a:latin typeface="Arial" pitchFamily="34" charset="0"/>
          <a:cs typeface="Cordia New" pitchFamily="34" charset="-34"/>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6302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927225"/>
            <a:ext cx="82296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3748536B-4A12-4113-93B4-86B40A0B5511}" type="datetime1">
              <a:rPr lang="en-US" altLang="en-US"/>
              <a:pPr>
                <a:defRPr/>
              </a:pPr>
              <a:t>8/4/2017</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charset="0"/>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4CB75EAE-976C-44FA-8AD4-E45F50E5FC20}" type="slidenum">
              <a:rPr lang="en-US" altLang="en-US"/>
              <a:pPr>
                <a:defRPr/>
              </a:pPr>
              <a:t>‹#›</a:t>
            </a:fld>
            <a:endParaRPr lang="en-US" altLang="en-US"/>
          </a:p>
        </p:txBody>
      </p:sp>
      <p:pic>
        <p:nvPicPr>
          <p:cNvPr id="1031" name="Picture 7"/>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7244648"/>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8.xml"/><Relationship Id="rId1" Type="http://schemas.openxmlformats.org/officeDocument/2006/relationships/tags" Target="../tags/tag1.xml"/><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hyperlink" Target="http://www.aidsdatahub.org/" TargetMode="External"/><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chart" Target="../charts/char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mailto:kromL@umkc.edu" TargetMode="External"/><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hyperlink" Target="mailto:tuongvi_pac@yahoo.co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ctr"/>
            <a:r>
              <a:rPr lang="en-US" dirty="0">
                <a:latin typeface="Arial" panose="020B0604020202020204" pitchFamily="34" charset="0"/>
                <a:cs typeface="Arial" panose="020B0604020202020204" pitchFamily="34" charset="0"/>
              </a:rPr>
              <a:t>Treating Women Who Inject and the Risk for HIV Transmission</a:t>
            </a:r>
          </a:p>
        </p:txBody>
      </p:sp>
      <p:sp>
        <p:nvSpPr>
          <p:cNvPr id="3" name="Subtitle 2"/>
          <p:cNvSpPr>
            <a:spLocks noGrp="1"/>
          </p:cNvSpPr>
          <p:nvPr>
            <p:ph type="subTitle" idx="1"/>
          </p:nvPr>
        </p:nvSpPr>
        <p:spPr>
          <a:xfrm>
            <a:off x="1440711" y="3790507"/>
            <a:ext cx="6872177" cy="1752600"/>
          </a:xfrm>
        </p:spPr>
        <p:txBody>
          <a:bodyPr>
            <a:normAutofit fontScale="62500" lnSpcReduction="20000"/>
          </a:bodyPr>
          <a:lstStyle/>
          <a:p>
            <a:pPr>
              <a:lnSpc>
                <a:spcPct val="120000"/>
              </a:lnSpc>
            </a:pPr>
            <a:r>
              <a:rPr lang="en-US" b="1" dirty="0">
                <a:solidFill>
                  <a:srgbClr val="003058"/>
                </a:solidFill>
              </a:rPr>
              <a:t>4th Substance Use Disorder &amp; HIV Conference In Vietnam</a:t>
            </a:r>
          </a:p>
          <a:p>
            <a:pPr algn="l">
              <a:lnSpc>
                <a:spcPct val="120000"/>
              </a:lnSpc>
            </a:pPr>
            <a:r>
              <a:rPr lang="en-US" b="1" dirty="0">
                <a:latin typeface="Arial" panose="020B0604020202020204" pitchFamily="34" charset="0"/>
                <a:cs typeface="Arial" panose="020B0604020202020204" pitchFamily="34" charset="0"/>
              </a:rPr>
              <a:t>Laurie Krom</a:t>
            </a:r>
            <a:r>
              <a:rPr lang="en-US" dirty="0">
                <a:latin typeface="Arial" panose="020B0604020202020204" pitchFamily="34" charset="0"/>
                <a:cs typeface="Arial" panose="020B0604020202020204" pitchFamily="34" charset="0"/>
              </a:rPr>
              <a:t>, MS, Director, Addiction Technology Transfer Center (ATTC) Network Office, University of Missouri-Kansas City</a:t>
            </a:r>
          </a:p>
          <a:p>
            <a:pPr algn="l">
              <a:lnSpc>
                <a:spcPct val="120000"/>
              </a:lnSpc>
            </a:pPr>
            <a:r>
              <a:rPr lang="en-US" b="1" dirty="0">
                <a:latin typeface="Arial" panose="020B0604020202020204" pitchFamily="34" charset="0"/>
                <a:cs typeface="Arial" panose="020B0604020202020204" pitchFamily="34" charset="0"/>
              </a:rPr>
              <a:t>Vu Thi Tuong Vi</a:t>
            </a:r>
            <a:r>
              <a:rPr lang="en-US" dirty="0">
                <a:latin typeface="Arial" panose="020B0604020202020204" pitchFamily="34" charset="0"/>
                <a:cs typeface="Arial" panose="020B0604020202020204" pitchFamily="34" charset="0"/>
              </a:rPr>
              <a:t>, MS </a:t>
            </a:r>
            <a:r>
              <a:rPr lang="en-US" dirty="0"/>
              <a:t>Project Coordinator  South </a:t>
            </a:r>
            <a:r>
              <a:rPr lang="en-US" dirty="0">
                <a:latin typeface="Arial" panose="020B0604020202020204" pitchFamily="34" charset="0"/>
                <a:cs typeface="Arial" panose="020B0604020202020204" pitchFamily="34" charset="0"/>
              </a:rPr>
              <a:t>Vietnam HIV ATTC, Ho Chi Minh City University of Medicine and Pharmacy</a:t>
            </a:r>
          </a:p>
          <a:p>
            <a:pPr>
              <a:lnSpc>
                <a:spcPct val="120000"/>
              </a:lnSpc>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83018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3200" dirty="0"/>
              <a:t>Characteristics of WWID</a:t>
            </a:r>
          </a:p>
        </p:txBody>
      </p:sp>
      <p:sp>
        <p:nvSpPr>
          <p:cNvPr id="5" name="Content Placeholder 4"/>
          <p:cNvSpPr>
            <a:spLocks noGrp="1"/>
          </p:cNvSpPr>
          <p:nvPr>
            <p:ph idx="1"/>
          </p:nvPr>
        </p:nvSpPr>
        <p:spPr/>
        <p:txBody>
          <a:bodyPr/>
          <a:lstStyle/>
          <a:p>
            <a:pPr>
              <a:lnSpc>
                <a:spcPct val="100000"/>
              </a:lnSpc>
            </a:pPr>
            <a:r>
              <a:rPr lang="en-US" dirty="0"/>
              <a:t>Tend to progress faster than males to dependence</a:t>
            </a:r>
          </a:p>
          <a:p>
            <a:r>
              <a:rPr lang="en-US" dirty="0"/>
              <a:t>Inject more frequently</a:t>
            </a:r>
          </a:p>
          <a:p>
            <a:r>
              <a:rPr lang="en-US" dirty="0"/>
              <a:t>Have intimate partners who inject</a:t>
            </a:r>
          </a:p>
          <a:p>
            <a:r>
              <a:rPr lang="en-US" dirty="0"/>
              <a:t>Acquire and die from HIV/AIDS</a:t>
            </a:r>
          </a:p>
          <a:p>
            <a:r>
              <a:rPr lang="en-US" dirty="0"/>
              <a:t>Experience greater stigma than men who inject drugs (MWID)</a:t>
            </a:r>
          </a:p>
          <a:p>
            <a:pPr marL="0" indent="0" algn="r">
              <a:buNone/>
            </a:pPr>
            <a:r>
              <a:rPr lang="en-US" sz="1400" dirty="0">
                <a:solidFill>
                  <a:schemeClr val="tx1">
                    <a:lumMod val="50000"/>
                    <a:lumOff val="50000"/>
                  </a:schemeClr>
                </a:solidFill>
              </a:rPr>
              <a:t>(</a:t>
            </a:r>
            <a:r>
              <a:rPr lang="en-US" sz="1400" dirty="0" err="1">
                <a:solidFill>
                  <a:schemeClr val="tx1">
                    <a:lumMod val="50000"/>
                    <a:lumOff val="50000"/>
                  </a:schemeClr>
                </a:solidFill>
              </a:rPr>
              <a:t>Khuat</a:t>
            </a:r>
            <a:r>
              <a:rPr lang="en-US" sz="1400" dirty="0">
                <a:solidFill>
                  <a:schemeClr val="tx1">
                    <a:lumMod val="50000"/>
                    <a:lumOff val="50000"/>
                  </a:schemeClr>
                </a:solidFill>
              </a:rPr>
              <a:t>, Morrow, Nguyen, &amp; Armstrong, 2015)</a:t>
            </a:r>
          </a:p>
        </p:txBody>
      </p:sp>
    </p:spTree>
    <p:extLst>
      <p:ext uri="{BB962C8B-B14F-4D97-AF65-F5344CB8AC3E}">
        <p14:creationId xmlns:p14="http://schemas.microsoft.com/office/powerpoint/2010/main" val="2085834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
        <p:nvSpPr>
          <p:cNvPr id="5" name="Title 1"/>
          <p:cNvSpPr txBox="1">
            <a:spLocks/>
          </p:cNvSpPr>
          <p:nvPr/>
        </p:nvSpPr>
        <p:spPr>
          <a:xfrm>
            <a:off x="3317358" y="179691"/>
            <a:ext cx="5664272" cy="47881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r"/>
            <a:r>
              <a:rPr lang="en-US" sz="2800" dirty="0">
                <a:solidFill>
                  <a:schemeClr val="bg1"/>
                </a:solidFill>
              </a:rPr>
              <a:t>Female Sex Workers &amp; </a:t>
            </a:r>
          </a:p>
          <a:p>
            <a:pPr algn="r"/>
            <a:r>
              <a:rPr lang="en-US" sz="2800" dirty="0">
                <a:solidFill>
                  <a:schemeClr val="bg1"/>
                </a:solidFill>
              </a:rPr>
              <a:t>Injection Drug Use in Viet Nam: Dual Risks &amp; Vulnerabilities</a:t>
            </a:r>
          </a:p>
        </p:txBody>
      </p:sp>
    </p:spTree>
    <p:extLst>
      <p:ext uri="{BB962C8B-B14F-4D97-AF65-F5344CB8AC3E}">
        <p14:creationId xmlns:p14="http://schemas.microsoft.com/office/powerpoint/2010/main" val="40009040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94092"/>
            <a:ext cx="8229600" cy="458261"/>
          </a:xfrm>
        </p:spPr>
        <p:txBody>
          <a:bodyPr>
            <a:normAutofit lnSpcReduction="10000"/>
          </a:bodyPr>
          <a:lstStyle/>
          <a:p>
            <a:pPr marL="0" indent="0" algn="ctr">
              <a:buNone/>
            </a:pPr>
            <a:r>
              <a:rPr lang="en-US" dirty="0"/>
              <a:t>20-40% of female sex workers (FSW) inject drugs</a:t>
            </a:r>
          </a:p>
          <a:p>
            <a:endParaRPr lang="en-US" dirty="0"/>
          </a:p>
        </p:txBody>
      </p:sp>
      <p:graphicFrame>
        <p:nvGraphicFramePr>
          <p:cNvPr id="4" name="Diagram 3"/>
          <p:cNvGraphicFramePr/>
          <p:nvPr>
            <p:extLst>
              <p:ext uri="{D42A27DB-BD31-4B8C-83A1-F6EECF244321}">
                <p14:modId xmlns:p14="http://schemas.microsoft.com/office/powerpoint/2010/main" val="2692051818"/>
              </p:ext>
            </p:extLst>
          </p:nvPr>
        </p:nvGraphicFramePr>
        <p:xfrm>
          <a:off x="2410268" y="1276105"/>
          <a:ext cx="4166191" cy="30895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Up Arrow 4"/>
          <p:cNvSpPr/>
          <p:nvPr/>
        </p:nvSpPr>
        <p:spPr>
          <a:xfrm>
            <a:off x="4152236" y="3266627"/>
            <a:ext cx="637954" cy="1099067"/>
          </a:xfrm>
          <a:prstGeom prst="upArrow">
            <a:avLst/>
          </a:prstGeom>
          <a:solidFill>
            <a:srgbClr val="804300"/>
          </a:solidFill>
          <a:ln>
            <a:solidFill>
              <a:srgbClr val="804300"/>
            </a:solidFill>
          </a:ln>
        </p:spPr>
        <p:style>
          <a:lnRef idx="3">
            <a:schemeClr val="lt1"/>
          </a:lnRef>
          <a:fillRef idx="1">
            <a:schemeClr val="dk1"/>
          </a:fillRef>
          <a:effectRef idx="1">
            <a:schemeClr val="dk1"/>
          </a:effectRef>
          <a:fontRef idx="minor">
            <a:schemeClr val="lt1"/>
          </a:fontRef>
        </p:style>
        <p:txBody>
          <a:bodyPr rtlCol="0" anchor="ctr"/>
          <a:lstStyle/>
          <a:p>
            <a:pPr algn="ctr"/>
            <a:endParaRPr lang="en-US">
              <a:solidFill>
                <a:srgbClr val="804300"/>
              </a:solidFill>
            </a:endParaRPr>
          </a:p>
        </p:txBody>
      </p:sp>
      <p:sp>
        <p:nvSpPr>
          <p:cNvPr id="6" name="Content Placeholder 2"/>
          <p:cNvSpPr txBox="1">
            <a:spLocks/>
          </p:cNvSpPr>
          <p:nvPr/>
        </p:nvSpPr>
        <p:spPr>
          <a:xfrm>
            <a:off x="2187870" y="4365694"/>
            <a:ext cx="4768260" cy="177079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0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30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30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30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30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solidFill>
                  <a:srgbClr val="804300"/>
                </a:solidFill>
              </a:rPr>
              <a:t>Higher syringe-sharing behavior</a:t>
            </a:r>
          </a:p>
          <a:p>
            <a:r>
              <a:rPr lang="en-US" sz="2000" dirty="0">
                <a:solidFill>
                  <a:srgbClr val="804300"/>
                </a:solidFill>
              </a:rPr>
              <a:t>Lower condom use</a:t>
            </a:r>
          </a:p>
          <a:p>
            <a:r>
              <a:rPr lang="en-US" sz="2000" dirty="0">
                <a:solidFill>
                  <a:srgbClr val="804300"/>
                </a:solidFill>
              </a:rPr>
              <a:t>Higher prevalence of STIs</a:t>
            </a:r>
          </a:p>
          <a:p>
            <a:r>
              <a:rPr lang="en-US" sz="2000" dirty="0">
                <a:solidFill>
                  <a:srgbClr val="804300"/>
                </a:solidFill>
              </a:rPr>
              <a:t>Higher prevalence rate of sexual abuse </a:t>
            </a:r>
            <a:r>
              <a:rPr lang="en-US" sz="1600" dirty="0">
                <a:solidFill>
                  <a:schemeClr val="tx1">
                    <a:lumMod val="50000"/>
                    <a:lumOff val="50000"/>
                  </a:schemeClr>
                </a:solidFill>
              </a:rPr>
              <a:t>(El-</a:t>
            </a:r>
            <a:r>
              <a:rPr lang="en-US" sz="1600" dirty="0" err="1">
                <a:solidFill>
                  <a:schemeClr val="tx1">
                    <a:lumMod val="50000"/>
                    <a:lumOff val="50000"/>
                  </a:schemeClr>
                </a:solidFill>
              </a:rPr>
              <a:t>Bassel</a:t>
            </a:r>
            <a:r>
              <a:rPr lang="en-US" sz="1600" dirty="0">
                <a:solidFill>
                  <a:schemeClr val="tx1">
                    <a:lumMod val="50000"/>
                    <a:lumOff val="50000"/>
                  </a:schemeClr>
                </a:solidFill>
              </a:rPr>
              <a:t>, 2013)</a:t>
            </a:r>
          </a:p>
          <a:p>
            <a:pPr marL="0" indent="0" algn="ctr">
              <a:buFont typeface="Arial" panose="020B0604020202020204" pitchFamily="34" charset="0"/>
              <a:buNone/>
            </a:pPr>
            <a:endParaRPr lang="en-US" sz="2000" dirty="0"/>
          </a:p>
          <a:p>
            <a:pPr algn="ctr"/>
            <a:endParaRPr lang="en-US" sz="2000" dirty="0"/>
          </a:p>
        </p:txBody>
      </p:sp>
    </p:spTree>
    <p:extLst>
      <p:ext uri="{BB962C8B-B14F-4D97-AF65-F5344CB8AC3E}">
        <p14:creationId xmlns:p14="http://schemas.microsoft.com/office/powerpoint/2010/main" val="2635250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41% of FSW have been tested for HIV</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5275" y="837454"/>
            <a:ext cx="6453961" cy="5721667"/>
          </a:xfrm>
          <a:prstGeom prst="rect">
            <a:avLst/>
          </a:prstGeom>
          <a:ln>
            <a:noFill/>
          </a:ln>
          <a:effectLst>
            <a:outerShdw blurRad="292100" dist="139700" dir="2700000" algn="tl" rotWithShape="0">
              <a:srgbClr val="333333">
                <a:alpha val="65000"/>
              </a:srgbClr>
            </a:outerShdw>
          </a:effectLst>
        </p:spPr>
      </p:pic>
      <p:sp>
        <p:nvSpPr>
          <p:cNvPr id="6" name="Up Arrow 5"/>
          <p:cNvSpPr/>
          <p:nvPr/>
        </p:nvSpPr>
        <p:spPr>
          <a:xfrm rot="5400000">
            <a:off x="1268486" y="4028022"/>
            <a:ext cx="542261" cy="1420557"/>
          </a:xfrm>
          <a:prstGeom prst="upArrow">
            <a:avLst/>
          </a:prstGeom>
          <a:solidFill>
            <a:srgbClr val="804300"/>
          </a:solidFill>
          <a:ln>
            <a:solidFill>
              <a:srgbClr val="80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398652" y="5600905"/>
            <a:ext cx="808074" cy="406490"/>
          </a:xfrm>
          <a:prstGeom prst="ellipse">
            <a:avLst/>
          </a:prstGeom>
          <a:noFill/>
          <a:ln w="57150">
            <a:solidFill>
              <a:srgbClr val="80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398652" y="3495042"/>
            <a:ext cx="766306" cy="406490"/>
          </a:xfrm>
          <a:prstGeom prst="ellipse">
            <a:avLst/>
          </a:prstGeom>
          <a:noFill/>
          <a:ln w="57150">
            <a:solidFill>
              <a:srgbClr val="80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77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Prevalence of HIV in FSWs in Viet Nam</a:t>
            </a:r>
          </a:p>
        </p:txBody>
      </p:sp>
      <p:pic>
        <p:nvPicPr>
          <p:cNvPr id="8" name="Picture 7"/>
          <p:cNvPicPr>
            <a:picLocks noChangeAspect="1"/>
          </p:cNvPicPr>
          <p:nvPr/>
        </p:nvPicPr>
        <p:blipFill>
          <a:blip r:embed="rId3"/>
          <a:stretch>
            <a:fillRect/>
          </a:stretch>
        </p:blipFill>
        <p:spPr>
          <a:xfrm>
            <a:off x="0" y="1754940"/>
            <a:ext cx="9143999" cy="3897324"/>
          </a:xfrm>
          <a:prstGeom prst="rect">
            <a:avLst/>
          </a:prstGeom>
        </p:spPr>
      </p:pic>
      <p:sp>
        <p:nvSpPr>
          <p:cNvPr id="9" name="Rectangle 2"/>
          <p:cNvSpPr>
            <a:spLocks noChangeArrowheads="1"/>
          </p:cNvSpPr>
          <p:nvPr/>
        </p:nvSpPr>
        <p:spPr bwMode="auto">
          <a:xfrm>
            <a:off x="1188814" y="1097070"/>
            <a:ext cx="6806870"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indent="0" algn="ctr" defTabSz="685800"/>
            <a:r>
              <a:rPr lang="en-US" altLang="en-US" dirty="0">
                <a:solidFill>
                  <a:srgbClr val="003058"/>
                </a:solidFill>
                <a:latin typeface="Verdana" panose="020B0604030504040204" pitchFamily="34" charset="0"/>
                <a:ea typeface="Times New Roman" panose="02020603050405020304" pitchFamily="18" charset="0"/>
                <a:cs typeface="Arial" panose="020B0604020202020204" pitchFamily="34" charset="0"/>
              </a:rPr>
              <a:t>HIV prevalence trends among injecting and non-injecting FSWs in HCMC 1994 – 2009 (Ministry of Health, 2012)</a:t>
            </a:r>
            <a:endParaRPr lang="en-US" altLang="en-US" dirty="0">
              <a:solidFill>
                <a:srgbClr val="003058"/>
              </a:solidFill>
            </a:endParaRPr>
          </a:p>
          <a:p>
            <a:pPr indent="342900" algn="ctr" defTabSz="685800"/>
            <a:endParaRPr lang="en-US" altLang="en-US" dirty="0"/>
          </a:p>
        </p:txBody>
      </p:sp>
    </p:spTree>
    <p:extLst>
      <p:ext uri="{BB962C8B-B14F-4D97-AF65-F5344CB8AC3E}">
        <p14:creationId xmlns:p14="http://schemas.microsoft.com/office/powerpoint/2010/main" val="3714727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 y="5802284"/>
            <a:ext cx="9144001" cy="10557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57200" y="1094092"/>
            <a:ext cx="8229600" cy="1344308"/>
          </a:xfrm>
        </p:spPr>
        <p:txBody>
          <a:bodyPr>
            <a:normAutofit/>
          </a:bodyPr>
          <a:lstStyle/>
          <a:p>
            <a:r>
              <a:rPr lang="en-US" dirty="0"/>
              <a:t>FSWs, and especially FSW who inject drugs, are a potential bridge from concentrated to general epidemic</a:t>
            </a:r>
          </a:p>
        </p:txBody>
      </p:sp>
      <p:pic>
        <p:nvPicPr>
          <p:cNvPr id="2" name="Picture 1"/>
          <p:cNvPicPr>
            <a:picLocks noChangeAspect="1"/>
          </p:cNvPicPr>
          <p:nvPr/>
        </p:nvPicPr>
        <p:blipFill>
          <a:blip r:embed="rId3"/>
          <a:stretch>
            <a:fillRect/>
          </a:stretch>
        </p:blipFill>
        <p:spPr>
          <a:xfrm>
            <a:off x="3358342" y="2341195"/>
            <a:ext cx="4799561" cy="3558295"/>
          </a:xfrm>
          <a:prstGeom prst="rect">
            <a:avLst/>
          </a:prstGeom>
        </p:spPr>
      </p:pic>
      <p:sp>
        <p:nvSpPr>
          <p:cNvPr id="5" name="Rectangle 4"/>
          <p:cNvSpPr/>
          <p:nvPr/>
        </p:nvSpPr>
        <p:spPr>
          <a:xfrm>
            <a:off x="-1" y="6119336"/>
            <a:ext cx="9144001" cy="738664"/>
          </a:xfrm>
          <a:prstGeom prst="rect">
            <a:avLst/>
          </a:prstGeom>
        </p:spPr>
        <p:txBody>
          <a:bodyPr wrap="square">
            <a:spAutoFit/>
          </a:bodyPr>
          <a:lstStyle/>
          <a:p>
            <a:r>
              <a:rPr lang="en-US" sz="1400" dirty="0">
                <a:solidFill>
                  <a:srgbClr val="003058"/>
                </a:solidFill>
                <a:latin typeface="Arial" panose="020B0604020202020204" pitchFamily="34" charset="0"/>
                <a:cs typeface="Arial" panose="020B0604020202020204" pitchFamily="34" charset="0"/>
              </a:rPr>
              <a:t>Tran, T. N., </a:t>
            </a:r>
            <a:r>
              <a:rPr lang="en-US" sz="1400" dirty="0" err="1">
                <a:solidFill>
                  <a:srgbClr val="003058"/>
                </a:solidFill>
                <a:latin typeface="Arial" panose="020B0604020202020204" pitchFamily="34" charset="0"/>
                <a:cs typeface="Arial" panose="020B0604020202020204" pitchFamily="34" charset="0"/>
              </a:rPr>
              <a:t>Detels</a:t>
            </a:r>
            <a:r>
              <a:rPr lang="en-US" sz="1400" dirty="0">
                <a:solidFill>
                  <a:srgbClr val="003058"/>
                </a:solidFill>
                <a:latin typeface="Arial" panose="020B0604020202020204" pitchFamily="34" charset="0"/>
                <a:cs typeface="Arial" panose="020B0604020202020204" pitchFamily="34" charset="0"/>
              </a:rPr>
              <a:t>, R., </a:t>
            </a:r>
            <a:r>
              <a:rPr lang="en-US" sz="1400" dirty="0" err="1">
                <a:solidFill>
                  <a:srgbClr val="003058"/>
                </a:solidFill>
                <a:latin typeface="Arial" panose="020B0604020202020204" pitchFamily="34" charset="0"/>
                <a:cs typeface="Arial" panose="020B0604020202020204" pitchFamily="34" charset="0"/>
              </a:rPr>
              <a:t>Hien</a:t>
            </a:r>
            <a:r>
              <a:rPr lang="en-US" sz="1400" dirty="0">
                <a:solidFill>
                  <a:srgbClr val="003058"/>
                </a:solidFill>
                <a:latin typeface="Arial" panose="020B0604020202020204" pitchFamily="34" charset="0"/>
                <a:cs typeface="Arial" panose="020B0604020202020204" pitchFamily="34" charset="0"/>
              </a:rPr>
              <a:t>, N. T., Long, H. T., &amp; </a:t>
            </a:r>
            <a:r>
              <a:rPr lang="en-US" sz="1400" dirty="0" err="1">
                <a:solidFill>
                  <a:srgbClr val="003058"/>
                </a:solidFill>
                <a:latin typeface="Arial" panose="020B0604020202020204" pitchFamily="34" charset="0"/>
                <a:cs typeface="Arial" panose="020B0604020202020204" pitchFamily="34" charset="0"/>
              </a:rPr>
              <a:t>Nga</a:t>
            </a:r>
            <a:r>
              <a:rPr lang="en-US" sz="1400" dirty="0">
                <a:solidFill>
                  <a:srgbClr val="003058"/>
                </a:solidFill>
                <a:latin typeface="Arial" panose="020B0604020202020204" pitchFamily="34" charset="0"/>
                <a:cs typeface="Arial" panose="020B0604020202020204" pitchFamily="34" charset="0"/>
              </a:rPr>
              <a:t>, P. T. H. (2004). Drug use, sexual </a:t>
            </a:r>
            <a:r>
              <a:rPr lang="en-US" sz="1400" dirty="0" err="1">
                <a:solidFill>
                  <a:srgbClr val="003058"/>
                </a:solidFill>
                <a:latin typeface="Arial" panose="020B0604020202020204" pitchFamily="34" charset="0"/>
                <a:cs typeface="Arial" panose="020B0604020202020204" pitchFamily="34" charset="0"/>
              </a:rPr>
              <a:t>behaviours</a:t>
            </a:r>
            <a:r>
              <a:rPr lang="en-US" sz="1400" dirty="0">
                <a:solidFill>
                  <a:srgbClr val="003058"/>
                </a:solidFill>
                <a:latin typeface="Arial" panose="020B0604020202020204" pitchFamily="34" charset="0"/>
                <a:cs typeface="Arial" panose="020B0604020202020204" pitchFamily="34" charset="0"/>
              </a:rPr>
              <a:t> and practices among female sex workers in Hanoi, Viet Nam—a qualitative study. International Journal of Drug Policy, 15(3), 189-195.</a:t>
            </a:r>
          </a:p>
        </p:txBody>
      </p:sp>
    </p:spTree>
    <p:extLst>
      <p:ext uri="{BB962C8B-B14F-4D97-AF65-F5344CB8AC3E}">
        <p14:creationId xmlns:p14="http://schemas.microsoft.com/office/powerpoint/2010/main" val="1665267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1267"/>
          <a:stretch/>
        </p:blipFill>
        <p:spPr>
          <a:xfrm>
            <a:off x="16042" y="0"/>
            <a:ext cx="9127958" cy="6857999"/>
          </a:xfrm>
          <a:prstGeom prst="rect">
            <a:avLst/>
          </a:prstGeom>
        </p:spPr>
      </p:pic>
      <p:sp>
        <p:nvSpPr>
          <p:cNvPr id="5" name="Rectangle 4"/>
          <p:cNvSpPr/>
          <p:nvPr/>
        </p:nvSpPr>
        <p:spPr>
          <a:xfrm>
            <a:off x="184484" y="282424"/>
            <a:ext cx="3572870" cy="1815882"/>
          </a:xfrm>
          <a:prstGeom prst="rect">
            <a:avLst/>
          </a:prstGeom>
        </p:spPr>
        <p:txBody>
          <a:bodyPr wrap="square">
            <a:spAutoFit/>
          </a:bodyPr>
          <a:lstStyle/>
          <a:p>
            <a:r>
              <a:rPr lang="en-US" sz="2800" dirty="0">
                <a:solidFill>
                  <a:srgbClr val="003058"/>
                </a:solidFill>
                <a:latin typeface="Arial" panose="020B0604020202020204" pitchFamily="34" charset="0"/>
                <a:cs typeface="Arial" panose="020B0604020202020204" pitchFamily="34" charset="0"/>
              </a:rPr>
              <a:t>Pregnant/Postpartum </a:t>
            </a:r>
          </a:p>
          <a:p>
            <a:r>
              <a:rPr lang="en-US" sz="2800" dirty="0">
                <a:solidFill>
                  <a:srgbClr val="003058"/>
                </a:solidFill>
                <a:latin typeface="Arial" panose="020B0604020202020204" pitchFamily="34" charset="0"/>
                <a:cs typeface="Arial" panose="020B0604020202020204" pitchFamily="34" charset="0"/>
              </a:rPr>
              <a:t>Women, Women with Children &amp;</a:t>
            </a:r>
          </a:p>
          <a:p>
            <a:r>
              <a:rPr lang="en-US" sz="2800" dirty="0">
                <a:solidFill>
                  <a:srgbClr val="003058"/>
                </a:solidFill>
                <a:latin typeface="Arial" panose="020B0604020202020204" pitchFamily="34" charset="0"/>
                <a:cs typeface="Arial" panose="020B0604020202020204" pitchFamily="34" charset="0"/>
              </a:rPr>
              <a:t>Injection Drug Use</a:t>
            </a:r>
          </a:p>
        </p:txBody>
      </p:sp>
    </p:spTree>
    <p:extLst>
      <p:ext uri="{BB962C8B-B14F-4D97-AF65-F5344CB8AC3E}">
        <p14:creationId xmlns:p14="http://schemas.microsoft.com/office/powerpoint/2010/main" val="2108958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a:t>Risks of Substance Use to Pregnant Women and Their Babies</a:t>
            </a:r>
          </a:p>
        </p:txBody>
      </p:sp>
      <p:sp>
        <p:nvSpPr>
          <p:cNvPr id="3" name="Content Placeholder 2"/>
          <p:cNvSpPr>
            <a:spLocks noGrp="1"/>
          </p:cNvSpPr>
          <p:nvPr>
            <p:ph idx="1"/>
          </p:nvPr>
        </p:nvSpPr>
        <p:spPr/>
        <p:txBody>
          <a:bodyPr/>
          <a:lstStyle/>
          <a:p>
            <a:pPr>
              <a:lnSpc>
                <a:spcPct val="100000"/>
              </a:lnSpc>
            </a:pPr>
            <a:r>
              <a:rPr lang="en-US" sz="2400" dirty="0"/>
              <a:t>Substance use during pregnancy can result in health concerns and risks for the woman and unborn fetus.</a:t>
            </a:r>
          </a:p>
          <a:p>
            <a:pPr>
              <a:lnSpc>
                <a:spcPct val="100000"/>
              </a:lnSpc>
            </a:pPr>
            <a:r>
              <a:rPr lang="en-US" sz="2400" dirty="0"/>
              <a:t>Risks include miscarriage, low birth weight, FASD, and NAS.</a:t>
            </a:r>
          </a:p>
          <a:p>
            <a:pPr>
              <a:lnSpc>
                <a:spcPct val="100000"/>
              </a:lnSpc>
            </a:pPr>
            <a:r>
              <a:rPr lang="en-US" sz="2400" dirty="0"/>
              <a:t>Some complications are drug or alcohol specific. </a:t>
            </a:r>
          </a:p>
          <a:p>
            <a:pPr>
              <a:lnSpc>
                <a:spcPct val="100000"/>
              </a:lnSpc>
            </a:pPr>
            <a:r>
              <a:rPr lang="en-US" sz="2400" dirty="0"/>
              <a:t>Others risks are linked to a substance use lifestyle, social environmental risk factors, or poverty.</a:t>
            </a:r>
          </a:p>
          <a:p>
            <a:pPr marL="0" indent="0" algn="r">
              <a:lnSpc>
                <a:spcPct val="100000"/>
              </a:lnSpc>
              <a:buNone/>
            </a:pPr>
            <a:r>
              <a:rPr lang="en-US" sz="1400" dirty="0">
                <a:solidFill>
                  <a:schemeClr val="tx1">
                    <a:lumMod val="50000"/>
                    <a:lumOff val="50000"/>
                  </a:schemeClr>
                </a:solidFill>
              </a:rPr>
              <a:t>(SAMHSA, 2017)</a:t>
            </a:r>
          </a:p>
          <a:p>
            <a:pPr>
              <a:lnSpc>
                <a:spcPct val="100000"/>
              </a:lnSpc>
            </a:pPr>
            <a:endParaRPr lang="en-US" dirty="0"/>
          </a:p>
        </p:txBody>
      </p:sp>
    </p:spTree>
    <p:extLst>
      <p:ext uri="{BB962C8B-B14F-4D97-AF65-F5344CB8AC3E}">
        <p14:creationId xmlns:p14="http://schemas.microsoft.com/office/powerpoint/2010/main" val="426135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ts val="4600"/>
              </a:lnSpc>
            </a:pPr>
            <a:r>
              <a:rPr lang="en-US" sz="4000" dirty="0"/>
              <a:t>Medication-assisted Treatment (MAT) for Pregnant Women</a:t>
            </a:r>
          </a:p>
        </p:txBody>
      </p:sp>
      <p:sp>
        <p:nvSpPr>
          <p:cNvPr id="3" name="Content Placeholder 2"/>
          <p:cNvSpPr>
            <a:spLocks noGrp="1"/>
          </p:cNvSpPr>
          <p:nvPr>
            <p:ph idx="1"/>
          </p:nvPr>
        </p:nvSpPr>
        <p:spPr/>
        <p:txBody>
          <a:bodyPr>
            <a:noAutofit/>
          </a:bodyPr>
          <a:lstStyle/>
          <a:p>
            <a:pPr>
              <a:lnSpc>
                <a:spcPct val="100000"/>
              </a:lnSpc>
              <a:spcAft>
                <a:spcPts val="600"/>
              </a:spcAft>
            </a:pPr>
            <a:r>
              <a:rPr lang="en-US" sz="2400" dirty="0"/>
              <a:t>Pregnant women using opioids are usually advised to enter medication-assisted treatment (MAT) and recovery (MATR). </a:t>
            </a:r>
          </a:p>
          <a:p>
            <a:pPr>
              <a:lnSpc>
                <a:spcPct val="100000"/>
              </a:lnSpc>
              <a:spcAft>
                <a:spcPts val="600"/>
              </a:spcAft>
            </a:pPr>
            <a:r>
              <a:rPr lang="en-US" sz="2400" dirty="0"/>
              <a:t>MAT prevents the onset of withdrawal, reduces or eliminates drug cravings, and blocks the euphoric effects of opioids.</a:t>
            </a:r>
          </a:p>
          <a:p>
            <a:pPr>
              <a:lnSpc>
                <a:spcPct val="100000"/>
              </a:lnSpc>
              <a:spcAft>
                <a:spcPts val="600"/>
              </a:spcAft>
            </a:pPr>
            <a:r>
              <a:rPr lang="en-US" sz="2400" dirty="0"/>
              <a:t>Babies born to mothers on methadone maintenance or buprenorphine may still experience NAS, but their health is comparable to the general population and much better </a:t>
            </a:r>
            <a:br>
              <a:rPr lang="en-US" sz="2400" dirty="0"/>
            </a:br>
            <a:r>
              <a:rPr lang="en-US" sz="2400" dirty="0"/>
              <a:t>than those who continue to be exposed to </a:t>
            </a:r>
            <a:br>
              <a:rPr lang="en-US" sz="2400" dirty="0"/>
            </a:br>
            <a:r>
              <a:rPr lang="en-US" sz="2400" dirty="0"/>
              <a:t>illicit substances.</a:t>
            </a:r>
          </a:p>
          <a:p>
            <a:pPr>
              <a:lnSpc>
                <a:spcPct val="100000"/>
              </a:lnSpc>
            </a:pPr>
            <a:endParaRPr lang="en-US" sz="3200" dirty="0"/>
          </a:p>
        </p:txBody>
      </p:sp>
      <p:sp>
        <p:nvSpPr>
          <p:cNvPr id="6" name="Rectangle 5"/>
          <p:cNvSpPr/>
          <p:nvPr/>
        </p:nvSpPr>
        <p:spPr>
          <a:xfrm>
            <a:off x="7086026" y="5941497"/>
            <a:ext cx="1721882" cy="369332"/>
          </a:xfrm>
          <a:prstGeom prst="rect">
            <a:avLst/>
          </a:prstGeom>
        </p:spPr>
        <p:txBody>
          <a:bodyPr wrap="none">
            <a:spAutoFit/>
          </a:bodyPr>
          <a:lstStyle/>
          <a:p>
            <a:pPr algn="r"/>
            <a:r>
              <a:rPr lang="en-US" dirty="0">
                <a:solidFill>
                  <a:schemeClr val="tx1">
                    <a:lumMod val="50000"/>
                    <a:lumOff val="50000"/>
                  </a:schemeClr>
                </a:solidFill>
              </a:rPr>
              <a:t>(SAMHSA, 2017)</a:t>
            </a:r>
          </a:p>
        </p:txBody>
      </p:sp>
    </p:spTree>
    <p:extLst>
      <p:ext uri="{BB962C8B-B14F-4D97-AF65-F5344CB8AC3E}">
        <p14:creationId xmlns:p14="http://schemas.microsoft.com/office/powerpoint/2010/main" val="3829563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sz="3200" b="1" dirty="0"/>
              <a:t>SPECIAL NEEDS: CHILD CARE</a:t>
            </a:r>
          </a:p>
        </p:txBody>
      </p:sp>
      <p:sp>
        <p:nvSpPr>
          <p:cNvPr id="5" name="TextBox 4"/>
          <p:cNvSpPr txBox="1"/>
          <p:nvPr/>
        </p:nvSpPr>
        <p:spPr>
          <a:xfrm>
            <a:off x="0" y="838200"/>
            <a:ext cx="9144000" cy="830997"/>
          </a:xfrm>
          <a:prstGeom prst="rect">
            <a:avLst/>
          </a:prstGeom>
          <a:noFill/>
        </p:spPr>
        <p:txBody>
          <a:bodyPr wrap="square" rtlCol="0">
            <a:spAutoFit/>
          </a:bodyPr>
          <a:lstStyle/>
          <a:p>
            <a:r>
              <a:rPr lang="en-US" sz="2400" b="1" dirty="0">
                <a:solidFill>
                  <a:srgbClr val="1A1EC8"/>
                </a:solidFill>
              </a:rPr>
              <a:t>Having children and needing to provide care for them can be a </a:t>
            </a:r>
            <a:r>
              <a:rPr lang="en-US" sz="2400" b="1" dirty="0">
                <a:solidFill>
                  <a:srgbClr val="FF0000"/>
                </a:solidFill>
              </a:rPr>
              <a:t>motivation for making lifestyle changes </a:t>
            </a:r>
            <a:r>
              <a:rPr lang="en-US" sz="2400" b="1" dirty="0">
                <a:solidFill>
                  <a:srgbClr val="1A1EC8"/>
                </a:solidFill>
              </a:rPr>
              <a:t>including reducing drug use</a:t>
            </a:r>
          </a:p>
        </p:txBody>
      </p:sp>
      <p:sp>
        <p:nvSpPr>
          <p:cNvPr id="6" name="TextBox 5"/>
          <p:cNvSpPr txBox="1"/>
          <p:nvPr/>
        </p:nvSpPr>
        <p:spPr>
          <a:xfrm>
            <a:off x="152400" y="6030986"/>
            <a:ext cx="4887556" cy="307777"/>
          </a:xfrm>
          <a:prstGeom prst="rect">
            <a:avLst/>
          </a:prstGeom>
          <a:noFill/>
        </p:spPr>
        <p:txBody>
          <a:bodyPr wrap="none" rtlCol="0">
            <a:spAutoFit/>
          </a:bodyPr>
          <a:lstStyle/>
          <a:p>
            <a:r>
              <a:rPr lang="en-US" sz="1400" b="1" i="1" dirty="0" err="1"/>
              <a:t>Rolon</a:t>
            </a:r>
            <a:r>
              <a:rPr lang="en-US" sz="1400" b="1" i="1" dirty="0"/>
              <a:t> et al, 2013; UNODC and icddr,b 2010; Maehira et al, 2013</a:t>
            </a:r>
          </a:p>
        </p:txBody>
      </p:sp>
      <p:sp>
        <p:nvSpPr>
          <p:cNvPr id="12" name="TextBox 11"/>
          <p:cNvSpPr txBox="1"/>
          <p:nvPr/>
        </p:nvSpPr>
        <p:spPr>
          <a:xfrm>
            <a:off x="152400" y="2057400"/>
            <a:ext cx="5334000" cy="1569660"/>
          </a:xfrm>
          <a:prstGeom prst="rect">
            <a:avLst/>
          </a:prstGeom>
          <a:noFill/>
        </p:spPr>
        <p:txBody>
          <a:bodyPr wrap="square" rtlCol="0">
            <a:spAutoFit/>
          </a:bodyPr>
          <a:lstStyle/>
          <a:p>
            <a:r>
              <a:rPr lang="en-GB" sz="2400" b="1" dirty="0">
                <a:solidFill>
                  <a:srgbClr val="1A1EC8"/>
                </a:solidFill>
              </a:rPr>
              <a:t>Relapse following drug treatment more common among FWID and women without children to support were more than three times likely to relapse</a:t>
            </a:r>
            <a:endParaRPr lang="en-US" sz="2400" b="1" dirty="0">
              <a:solidFill>
                <a:srgbClr val="1A1EC8"/>
              </a:solidFill>
            </a:endParaRPr>
          </a:p>
        </p:txBody>
      </p:sp>
      <p:sp>
        <p:nvSpPr>
          <p:cNvPr id="13" name="TextBox 11"/>
          <p:cNvSpPr txBox="1"/>
          <p:nvPr/>
        </p:nvSpPr>
        <p:spPr>
          <a:xfrm>
            <a:off x="152400" y="3886200"/>
            <a:ext cx="5334000" cy="1938992"/>
          </a:xfrm>
          <a:prstGeom prst="rect">
            <a:avLst/>
          </a:prstGeom>
          <a:noFill/>
        </p:spPr>
        <p:txBody>
          <a:bodyPr wrap="square" rtlCol="0">
            <a:spAutoFit/>
          </a:bodyPr>
          <a:lstStyle/>
          <a:p>
            <a:r>
              <a:rPr lang="en-GB" sz="2400" b="1" dirty="0"/>
              <a:t>Reasons for not accessing services for child care:</a:t>
            </a:r>
          </a:p>
          <a:p>
            <a:pPr>
              <a:buFont typeface="Arial" pitchFamily="34" charset="0"/>
              <a:buChar char="•"/>
            </a:pPr>
            <a:r>
              <a:rPr lang="en-GB" sz="2400" b="1" dirty="0">
                <a:solidFill>
                  <a:srgbClr val="2A1EC4"/>
                </a:solidFill>
              </a:rPr>
              <a:t>lack of child care services</a:t>
            </a:r>
          </a:p>
          <a:p>
            <a:pPr>
              <a:buFont typeface="Arial" pitchFamily="34" charset="0"/>
              <a:buChar char="•"/>
            </a:pPr>
            <a:r>
              <a:rPr lang="en-GB" sz="2400" b="1" dirty="0">
                <a:solidFill>
                  <a:srgbClr val="2A1EC4"/>
                </a:solidFill>
              </a:rPr>
              <a:t>fear of losing their children if they contact service providers</a:t>
            </a:r>
            <a:endParaRPr lang="en-US" sz="2400" b="1" dirty="0">
              <a:solidFill>
                <a:srgbClr val="2A1EC4"/>
              </a:solidFill>
            </a:endParaRPr>
          </a:p>
        </p:txBody>
      </p:sp>
      <p:pic>
        <p:nvPicPr>
          <p:cNvPr id="8"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1918900"/>
            <a:ext cx="3276599" cy="2438400"/>
          </a:xfrm>
          <a:prstGeom prst="rect">
            <a:avLst/>
          </a:prstGeom>
        </p:spPr>
      </p:pic>
      <p:sp>
        <p:nvSpPr>
          <p:cNvPr id="9" name="TextBox 8"/>
          <p:cNvSpPr txBox="1"/>
          <p:nvPr/>
        </p:nvSpPr>
        <p:spPr>
          <a:xfrm>
            <a:off x="5303519" y="4607004"/>
            <a:ext cx="3459480" cy="1477328"/>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Azim, </a:t>
            </a:r>
            <a:r>
              <a:rPr lang="en-US" dirty="0" err="1">
                <a:solidFill>
                  <a:schemeClr val="bg1"/>
                </a:solidFill>
              </a:rPr>
              <a:t>Bontell</a:t>
            </a:r>
            <a:r>
              <a:rPr lang="en-US" dirty="0">
                <a:solidFill>
                  <a:schemeClr val="bg1"/>
                </a:solidFill>
              </a:rPr>
              <a:t>, </a:t>
            </a:r>
            <a:r>
              <a:rPr lang="en-US" dirty="0" err="1">
                <a:solidFill>
                  <a:schemeClr val="bg1"/>
                </a:solidFill>
              </a:rPr>
              <a:t>Strathdee</a:t>
            </a:r>
            <a:r>
              <a:rPr lang="en-US" dirty="0">
                <a:solidFill>
                  <a:schemeClr val="bg1"/>
                </a:solidFill>
              </a:rPr>
              <a:t>. (2014). </a:t>
            </a:r>
            <a:r>
              <a:rPr lang="en-US" i="1" dirty="0">
                <a:solidFill>
                  <a:schemeClr val="bg1"/>
                </a:solidFill>
              </a:rPr>
              <a:t>Women, Drugs and HIV</a:t>
            </a:r>
            <a:r>
              <a:rPr lang="en-US" dirty="0">
                <a:solidFill>
                  <a:schemeClr val="bg1"/>
                </a:solidFill>
              </a:rPr>
              <a:t>. Presented at the 20</a:t>
            </a:r>
            <a:r>
              <a:rPr lang="en-US" baseline="30000" dirty="0">
                <a:solidFill>
                  <a:schemeClr val="bg1"/>
                </a:solidFill>
              </a:rPr>
              <a:t>th</a:t>
            </a:r>
            <a:r>
              <a:rPr lang="en-US" dirty="0">
                <a:solidFill>
                  <a:schemeClr val="bg1"/>
                </a:solidFill>
              </a:rPr>
              <a:t> International AIDS Conference, Melbourne, </a:t>
            </a:r>
            <a:r>
              <a:rPr lang="en-US" dirty="0" err="1">
                <a:solidFill>
                  <a:schemeClr val="bg1"/>
                </a:solidFill>
              </a:rPr>
              <a:t>Austraila</a:t>
            </a:r>
            <a:r>
              <a:rPr lang="en-US" dirty="0">
                <a:solidFill>
                  <a:schemeClr val="bg1"/>
                </a:solidFill>
              </a:rPr>
              <a:t>.</a:t>
            </a:r>
          </a:p>
        </p:txBody>
      </p:sp>
    </p:spTree>
    <p:extLst>
      <p:ext uri="{BB962C8B-B14F-4D97-AF65-F5344CB8AC3E}">
        <p14:creationId xmlns:p14="http://schemas.microsoft.com/office/powerpoint/2010/main" val="1194236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women?</a:t>
            </a:r>
          </a:p>
        </p:txBody>
      </p:sp>
      <p:sp>
        <p:nvSpPr>
          <p:cNvPr id="3" name="Content Placeholder 2"/>
          <p:cNvSpPr>
            <a:spLocks noGrp="1"/>
          </p:cNvSpPr>
          <p:nvPr>
            <p:ph idx="1"/>
          </p:nvPr>
        </p:nvSpPr>
        <p:spPr>
          <a:xfrm>
            <a:off x="457200" y="2366357"/>
            <a:ext cx="8229600" cy="3992563"/>
          </a:xfrm>
        </p:spPr>
        <p:txBody>
          <a:bodyPr/>
          <a:lstStyle/>
          <a:p>
            <a:pPr>
              <a:lnSpc>
                <a:spcPct val="100000"/>
              </a:lnSpc>
            </a:pPr>
            <a:r>
              <a:rPr lang="en-US" dirty="0"/>
              <a:t>For the purposes of this presentation, we will focus on cisgender women.</a:t>
            </a:r>
          </a:p>
          <a:p>
            <a:pPr>
              <a:lnSpc>
                <a:spcPct val="100000"/>
              </a:lnSpc>
            </a:pPr>
            <a:r>
              <a:rPr lang="en-US" dirty="0"/>
              <a:t>Transgender women have specific health care needs.</a:t>
            </a:r>
          </a:p>
          <a:p>
            <a:pPr>
              <a:lnSpc>
                <a:spcPct val="100000"/>
              </a:lnSpc>
            </a:pPr>
            <a:r>
              <a:rPr lang="en-US" dirty="0"/>
              <a:t>Very few data on the prevalence of drug use and injecting among transgender women </a:t>
            </a:r>
            <a:r>
              <a:rPr lang="en-US" sz="2000" dirty="0">
                <a:solidFill>
                  <a:schemeClr val="tx1">
                    <a:lumMod val="50000"/>
                    <a:lumOff val="50000"/>
                  </a:schemeClr>
                </a:solidFill>
              </a:rPr>
              <a:t>(</a:t>
            </a:r>
            <a:r>
              <a:rPr lang="en-US" sz="2000" dirty="0" err="1">
                <a:solidFill>
                  <a:schemeClr val="tx1">
                    <a:lumMod val="50000"/>
                    <a:lumOff val="50000"/>
                  </a:schemeClr>
                </a:solidFill>
              </a:rPr>
              <a:t>Larney</a:t>
            </a:r>
            <a:r>
              <a:rPr lang="en-US" sz="2000" dirty="0">
                <a:solidFill>
                  <a:schemeClr val="tx1">
                    <a:lumMod val="50000"/>
                    <a:lumOff val="50000"/>
                  </a:schemeClr>
                </a:solidFill>
              </a:rPr>
              <a:t>, </a:t>
            </a:r>
            <a:r>
              <a:rPr lang="en-US" sz="2000" dirty="0" err="1">
                <a:solidFill>
                  <a:schemeClr val="tx1">
                    <a:lumMod val="50000"/>
                    <a:lumOff val="50000"/>
                  </a:schemeClr>
                </a:solidFill>
              </a:rPr>
              <a:t>Mathers</a:t>
            </a:r>
            <a:r>
              <a:rPr lang="en-US" sz="2000" dirty="0">
                <a:solidFill>
                  <a:schemeClr val="tx1">
                    <a:lumMod val="50000"/>
                    <a:lumOff val="50000"/>
                  </a:schemeClr>
                </a:solidFill>
              </a:rPr>
              <a:t>, </a:t>
            </a:r>
            <a:r>
              <a:rPr lang="en-US" sz="2000" dirty="0" err="1">
                <a:solidFill>
                  <a:schemeClr val="tx1">
                    <a:lumMod val="50000"/>
                    <a:lumOff val="50000"/>
                  </a:schemeClr>
                </a:solidFill>
              </a:rPr>
              <a:t>Poteat</a:t>
            </a:r>
            <a:r>
              <a:rPr lang="en-US" sz="2000" dirty="0">
                <a:solidFill>
                  <a:schemeClr val="tx1">
                    <a:lumMod val="50000"/>
                    <a:lumOff val="50000"/>
                  </a:schemeClr>
                </a:solidFill>
              </a:rPr>
              <a:t>, </a:t>
            </a:r>
            <a:r>
              <a:rPr lang="en-US" sz="2000" dirty="0" err="1">
                <a:solidFill>
                  <a:schemeClr val="tx1">
                    <a:lumMod val="50000"/>
                    <a:lumOff val="50000"/>
                  </a:schemeClr>
                </a:solidFill>
              </a:rPr>
              <a:t>Kamarulzaman</a:t>
            </a:r>
            <a:r>
              <a:rPr lang="en-US" sz="2000" dirty="0">
                <a:solidFill>
                  <a:schemeClr val="tx1">
                    <a:lumMod val="50000"/>
                    <a:lumOff val="50000"/>
                  </a:schemeClr>
                </a:solidFill>
              </a:rPr>
              <a:t> &amp; </a:t>
            </a:r>
            <a:r>
              <a:rPr lang="en-US" sz="2000" dirty="0" err="1">
                <a:solidFill>
                  <a:schemeClr val="tx1">
                    <a:lumMod val="50000"/>
                    <a:lumOff val="50000"/>
                  </a:schemeClr>
                </a:solidFill>
              </a:rPr>
              <a:t>Degenhardt</a:t>
            </a:r>
            <a:r>
              <a:rPr lang="en-US" sz="2000" dirty="0">
                <a:solidFill>
                  <a:schemeClr val="tx1">
                    <a:lumMod val="50000"/>
                    <a:lumOff val="50000"/>
                  </a:schemeClr>
                </a:solidFill>
              </a:rPr>
              <a:t>)</a:t>
            </a:r>
            <a:endParaRPr lang="en-US" sz="2400" dirty="0">
              <a:solidFill>
                <a:schemeClr val="tx1">
                  <a:lumMod val="50000"/>
                  <a:lumOff val="50000"/>
                </a:schemeClr>
              </a:solidFill>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3091" t="12124" r="9273" b="59755"/>
          <a:stretch/>
        </p:blipFill>
        <p:spPr>
          <a:xfrm flipH="1">
            <a:off x="6028949" y="188421"/>
            <a:ext cx="2657851" cy="19451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840477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7240772" cy="4829458"/>
          </a:xfrm>
          <a:prstGeom prst="rect">
            <a:avLst/>
          </a:prstGeom>
        </p:spPr>
      </p:pic>
      <p:sp>
        <p:nvSpPr>
          <p:cNvPr id="7" name="Content Placeholder 2"/>
          <p:cNvSpPr txBox="1">
            <a:spLocks/>
          </p:cNvSpPr>
          <p:nvPr/>
        </p:nvSpPr>
        <p:spPr>
          <a:xfrm>
            <a:off x="420825" y="5401526"/>
            <a:ext cx="8229600" cy="10128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dirty="0">
                <a:solidFill>
                  <a:srgbClr val="003058"/>
                </a:solidFill>
              </a:rPr>
              <a:t>Female Sex Partners (FSPs) of </a:t>
            </a:r>
          </a:p>
          <a:p>
            <a:pPr marL="0" indent="0" algn="ctr">
              <a:buNone/>
            </a:pPr>
            <a:r>
              <a:rPr lang="en-US" sz="3200" dirty="0">
                <a:solidFill>
                  <a:srgbClr val="003058"/>
                </a:solidFill>
              </a:rPr>
              <a:t>Men Who Inject Drugs (MWID)</a:t>
            </a:r>
          </a:p>
        </p:txBody>
      </p:sp>
    </p:spTree>
    <p:extLst>
      <p:ext uri="{BB962C8B-B14F-4D97-AF65-F5344CB8AC3E}">
        <p14:creationId xmlns:p14="http://schemas.microsoft.com/office/powerpoint/2010/main" val="1704386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266" y="85060"/>
            <a:ext cx="6879364" cy="701749"/>
          </a:xfrm>
        </p:spPr>
        <p:txBody>
          <a:bodyPr>
            <a:normAutofit/>
          </a:bodyPr>
          <a:lstStyle/>
          <a:p>
            <a:r>
              <a:rPr lang="en-US" dirty="0"/>
              <a:t>High prevalence in HIV among FSPs of MWID</a:t>
            </a:r>
          </a:p>
        </p:txBody>
      </p:sp>
      <p:sp>
        <p:nvSpPr>
          <p:cNvPr id="3" name="Content Placeholder 2"/>
          <p:cNvSpPr>
            <a:spLocks noGrp="1"/>
          </p:cNvSpPr>
          <p:nvPr>
            <p:ph idx="1"/>
          </p:nvPr>
        </p:nvSpPr>
        <p:spPr>
          <a:xfrm>
            <a:off x="191386" y="946298"/>
            <a:ext cx="8790244" cy="5308452"/>
          </a:xfrm>
        </p:spPr>
        <p:txBody>
          <a:bodyPr>
            <a:normAutofit fontScale="77500" lnSpcReduction="20000"/>
          </a:bodyPr>
          <a:lstStyle/>
          <a:p>
            <a:pPr lvl="0">
              <a:lnSpc>
                <a:spcPct val="120000"/>
              </a:lnSpc>
            </a:pPr>
            <a:r>
              <a:rPr lang="en-US" dirty="0"/>
              <a:t>HIV prevalence rate for FSPs of MWID in HCMC is 37.3% </a:t>
            </a:r>
            <a:r>
              <a:rPr lang="en-US" sz="1400" dirty="0">
                <a:solidFill>
                  <a:prstClr val="black">
                    <a:lumMod val="50000"/>
                    <a:lumOff val="50000"/>
                  </a:prstClr>
                </a:solidFill>
              </a:rPr>
              <a:t>(</a:t>
            </a:r>
            <a:r>
              <a:rPr lang="en-US" sz="1400" dirty="0" err="1">
                <a:solidFill>
                  <a:prstClr val="black">
                    <a:lumMod val="50000"/>
                    <a:lumOff val="50000"/>
                  </a:prstClr>
                </a:solidFill>
              </a:rPr>
              <a:t>Nadol</a:t>
            </a:r>
            <a:r>
              <a:rPr lang="en-US" sz="1400" dirty="0">
                <a:solidFill>
                  <a:prstClr val="black">
                    <a:lumMod val="50000"/>
                    <a:lumOff val="50000"/>
                  </a:prstClr>
                </a:solidFill>
              </a:rPr>
              <a:t>, Tran, Hammett, Phan, Nguyen, </a:t>
            </a:r>
            <a:r>
              <a:rPr lang="en-US" sz="1400" dirty="0" err="1">
                <a:solidFill>
                  <a:prstClr val="black">
                    <a:lumMod val="50000"/>
                    <a:lumOff val="50000"/>
                  </a:prstClr>
                </a:solidFill>
              </a:rPr>
              <a:t>Kaldor</a:t>
            </a:r>
            <a:r>
              <a:rPr lang="en-US" sz="1400" dirty="0">
                <a:solidFill>
                  <a:prstClr val="black">
                    <a:lumMod val="50000"/>
                    <a:lumOff val="50000"/>
                  </a:prstClr>
                </a:solidFill>
              </a:rPr>
              <a:t>, Law)</a:t>
            </a:r>
          </a:p>
          <a:p>
            <a:pPr>
              <a:lnSpc>
                <a:spcPct val="120000"/>
              </a:lnSpc>
            </a:pPr>
            <a:r>
              <a:rPr lang="en-US" dirty="0"/>
              <a:t>Estimated 89% of MWID in Viet Nam report to be sexually active with a regular female sex partner </a:t>
            </a:r>
            <a:r>
              <a:rPr lang="en-US" sz="1400" dirty="0">
                <a:solidFill>
                  <a:schemeClr val="tx1">
                    <a:lumMod val="50000"/>
                    <a:lumOff val="50000"/>
                  </a:schemeClr>
                </a:solidFill>
              </a:rPr>
              <a:t>(Vietnam Ministry of Health, 2014)</a:t>
            </a:r>
            <a:endParaRPr lang="en-US" dirty="0"/>
          </a:p>
          <a:p>
            <a:pPr>
              <a:lnSpc>
                <a:spcPct val="120000"/>
              </a:lnSpc>
            </a:pPr>
            <a:r>
              <a:rPr lang="en-US" dirty="0"/>
              <a:t>Study in HCMC found that about 36% of MWID/FSP couples were in an HIV-discordant relationship. Majority of these relationships had HIV</a:t>
            </a:r>
            <a:r>
              <a:rPr lang="en-US" baseline="30000" dirty="0"/>
              <a:t>+</a:t>
            </a:r>
            <a:r>
              <a:rPr lang="en-US" dirty="0"/>
              <a:t> man and HIV</a:t>
            </a:r>
            <a:r>
              <a:rPr lang="en-US" baseline="30000" dirty="0"/>
              <a:t>-</a:t>
            </a:r>
            <a:r>
              <a:rPr lang="en-US" dirty="0"/>
              <a:t> woman </a:t>
            </a:r>
            <a:r>
              <a:rPr lang="en-US" sz="1400" dirty="0">
                <a:solidFill>
                  <a:prstClr val="black">
                    <a:lumMod val="50000"/>
                    <a:lumOff val="50000"/>
                  </a:prstClr>
                </a:solidFill>
              </a:rPr>
              <a:t>(</a:t>
            </a:r>
            <a:r>
              <a:rPr lang="en-US" sz="1400" dirty="0" err="1">
                <a:solidFill>
                  <a:prstClr val="black">
                    <a:lumMod val="50000"/>
                    <a:lumOff val="50000"/>
                  </a:prstClr>
                </a:solidFill>
              </a:rPr>
              <a:t>Nadol</a:t>
            </a:r>
            <a:r>
              <a:rPr lang="en-US" sz="1400" dirty="0">
                <a:solidFill>
                  <a:prstClr val="black">
                    <a:lumMod val="50000"/>
                    <a:lumOff val="50000"/>
                  </a:prstClr>
                </a:solidFill>
              </a:rPr>
              <a:t>, Tran, Hammett, Phan, Nguyen, </a:t>
            </a:r>
            <a:r>
              <a:rPr lang="en-US" sz="1400" dirty="0" err="1">
                <a:solidFill>
                  <a:prstClr val="black">
                    <a:lumMod val="50000"/>
                    <a:lumOff val="50000"/>
                  </a:prstClr>
                </a:solidFill>
              </a:rPr>
              <a:t>Kaldor</a:t>
            </a:r>
            <a:r>
              <a:rPr lang="en-US" sz="1400" dirty="0">
                <a:solidFill>
                  <a:prstClr val="black">
                    <a:lumMod val="50000"/>
                    <a:lumOff val="50000"/>
                  </a:prstClr>
                </a:solidFill>
              </a:rPr>
              <a:t>, Law)</a:t>
            </a:r>
          </a:p>
          <a:p>
            <a:pPr lvl="0">
              <a:lnSpc>
                <a:spcPct val="120000"/>
              </a:lnSpc>
            </a:pPr>
            <a:r>
              <a:rPr lang="en-US" dirty="0" err="1"/>
              <a:t>Sư</a:t>
            </a:r>
            <a:r>
              <a:rPr lang="en-US" dirty="0"/>
              <a:t>̉ </a:t>
            </a:r>
            <a:r>
              <a:rPr lang="en-US" dirty="0" err="1"/>
              <a:t>dụng</a:t>
            </a:r>
            <a:r>
              <a:rPr lang="en-US" dirty="0"/>
              <a:t> bao </a:t>
            </a:r>
            <a:r>
              <a:rPr lang="en-US" dirty="0" err="1"/>
              <a:t>cao</a:t>
            </a:r>
            <a:r>
              <a:rPr lang="en-US" dirty="0"/>
              <a:t> </a:t>
            </a:r>
            <a:r>
              <a:rPr lang="en-US" dirty="0" err="1"/>
              <a:t>su</a:t>
            </a:r>
            <a:r>
              <a:rPr lang="en-US" dirty="0"/>
              <a:t> </a:t>
            </a:r>
            <a:r>
              <a:rPr lang="en-US" dirty="0" err="1"/>
              <a:t>với</a:t>
            </a:r>
            <a:r>
              <a:rPr lang="en-US" dirty="0"/>
              <a:t> </a:t>
            </a:r>
            <a:r>
              <a:rPr lang="en-US" dirty="0" err="1"/>
              <a:t>bạn</a:t>
            </a:r>
            <a:r>
              <a:rPr lang="en-US" dirty="0"/>
              <a:t> </a:t>
            </a:r>
            <a:r>
              <a:rPr lang="en-US" dirty="0" err="1"/>
              <a:t>tình</a:t>
            </a:r>
            <a:r>
              <a:rPr lang="en-US" dirty="0"/>
              <a:t> </a:t>
            </a:r>
            <a:r>
              <a:rPr lang="en-US" dirty="0" err="1"/>
              <a:t>th</a:t>
            </a:r>
            <a:r>
              <a:rPr lang="vi-VN" dirty="0"/>
              <a:t>ư</a:t>
            </a:r>
            <a:r>
              <a:rPr lang="en-US" dirty="0" err="1"/>
              <a:t>ờng</a:t>
            </a:r>
            <a:r>
              <a:rPr lang="en-US" dirty="0"/>
              <a:t> </a:t>
            </a:r>
            <a:r>
              <a:rPr lang="en-US" dirty="0" err="1"/>
              <a:t>xuyên</a:t>
            </a:r>
            <a:r>
              <a:rPr lang="en-US" dirty="0"/>
              <a:t> </a:t>
            </a:r>
            <a:r>
              <a:rPr lang="en-US" dirty="0" err="1"/>
              <a:t>trong</a:t>
            </a:r>
            <a:r>
              <a:rPr lang="en-US" dirty="0"/>
              <a:t> </a:t>
            </a:r>
            <a:r>
              <a:rPr lang="en-US" dirty="0" err="1"/>
              <a:t>khoảng</a:t>
            </a:r>
            <a:r>
              <a:rPr lang="en-US" dirty="0"/>
              <a:t>  15 </a:t>
            </a:r>
            <a:r>
              <a:rPr lang="en-US" dirty="0" err="1"/>
              <a:t>đến</a:t>
            </a:r>
            <a:r>
              <a:rPr lang="en-US" dirty="0"/>
              <a:t> 56% </a:t>
            </a:r>
            <a:r>
              <a:rPr lang="en-US" sz="1400" dirty="0">
                <a:solidFill>
                  <a:prstClr val="black">
                    <a:lumMod val="50000"/>
                    <a:lumOff val="50000"/>
                  </a:prstClr>
                </a:solidFill>
              </a:rPr>
              <a:t>(Vietnam Ministry of Health, 2011)</a:t>
            </a:r>
          </a:p>
          <a:p>
            <a:pPr lvl="0">
              <a:lnSpc>
                <a:spcPct val="120000"/>
              </a:lnSpc>
            </a:pPr>
            <a:r>
              <a:rPr lang="en-US" dirty="0"/>
              <a:t>44% </a:t>
            </a:r>
            <a:r>
              <a:rPr lang="en-US" dirty="0" err="1"/>
              <a:t>bạn</a:t>
            </a:r>
            <a:r>
              <a:rPr lang="en-US" dirty="0"/>
              <a:t> </a:t>
            </a:r>
            <a:r>
              <a:rPr lang="en-US" dirty="0" err="1"/>
              <a:t>tình</a:t>
            </a:r>
            <a:r>
              <a:rPr lang="en-US" dirty="0"/>
              <a:t> </a:t>
            </a:r>
            <a:r>
              <a:rPr lang="en-US" dirty="0" err="1"/>
              <a:t>nư</a:t>
            </a:r>
            <a:r>
              <a:rPr lang="en-US" dirty="0"/>
              <a:t>̃ </a:t>
            </a:r>
            <a:r>
              <a:rPr lang="en-US" dirty="0" err="1"/>
              <a:t>của</a:t>
            </a:r>
            <a:r>
              <a:rPr lang="en-US" dirty="0"/>
              <a:t> ng</a:t>
            </a:r>
            <a:r>
              <a:rPr lang="vi-VN" dirty="0"/>
              <a:t>ư</a:t>
            </a:r>
            <a:r>
              <a:rPr lang="en-US" dirty="0" err="1"/>
              <a:t>ời</a:t>
            </a:r>
            <a:r>
              <a:rPr lang="en-US" dirty="0"/>
              <a:t> TMCMT có HIV+ </a:t>
            </a:r>
            <a:r>
              <a:rPr lang="en-US" dirty="0" err="1"/>
              <a:t>không</a:t>
            </a:r>
            <a:r>
              <a:rPr lang="en-US" dirty="0"/>
              <a:t> </a:t>
            </a:r>
            <a:r>
              <a:rPr lang="en-US" dirty="0" err="1"/>
              <a:t>biết</a:t>
            </a:r>
            <a:r>
              <a:rPr lang="en-US" dirty="0"/>
              <a:t> </a:t>
            </a:r>
            <a:r>
              <a:rPr lang="en-US" dirty="0" err="1"/>
              <a:t>chính</a:t>
            </a:r>
            <a:r>
              <a:rPr lang="en-US" dirty="0"/>
              <a:t> </a:t>
            </a:r>
            <a:r>
              <a:rPr lang="en-US" dirty="0" err="1"/>
              <a:t>xác</a:t>
            </a:r>
            <a:r>
              <a:rPr lang="en-US" dirty="0"/>
              <a:t> </a:t>
            </a:r>
            <a:r>
              <a:rPr lang="en-US" dirty="0" err="1"/>
              <a:t>tình</a:t>
            </a:r>
            <a:r>
              <a:rPr lang="en-US" dirty="0"/>
              <a:t> </a:t>
            </a:r>
            <a:r>
              <a:rPr lang="en-US" dirty="0" err="1"/>
              <a:t>trạng</a:t>
            </a:r>
            <a:r>
              <a:rPr lang="en-US" dirty="0"/>
              <a:t> </a:t>
            </a:r>
            <a:r>
              <a:rPr lang="en-US" dirty="0" err="1"/>
              <a:t>nhiễm</a:t>
            </a:r>
            <a:r>
              <a:rPr lang="en-US" dirty="0"/>
              <a:t> HIV </a:t>
            </a:r>
            <a:r>
              <a:rPr lang="en-US" dirty="0" err="1"/>
              <a:t>của</a:t>
            </a:r>
            <a:r>
              <a:rPr lang="en-US" dirty="0"/>
              <a:t> </a:t>
            </a:r>
            <a:r>
              <a:rPr lang="en-US" dirty="0" err="1"/>
              <a:t>bof</a:t>
            </a:r>
            <a:r>
              <a:rPr lang="en-US" dirty="0"/>
              <a:t> FSP of HIV</a:t>
            </a:r>
            <a:r>
              <a:rPr lang="en-US" baseline="30000" dirty="0"/>
              <a:t>+ </a:t>
            </a:r>
            <a:r>
              <a:rPr lang="en-US" dirty="0"/>
              <a:t>MWID in Hanoi and HCMC did not have correct knowledge of their partners’ HIV status </a:t>
            </a:r>
            <a:r>
              <a:rPr lang="en-US" sz="1400" dirty="0">
                <a:solidFill>
                  <a:prstClr val="black">
                    <a:lumMod val="50000"/>
                    <a:lumOff val="50000"/>
                  </a:prstClr>
                </a:solidFill>
              </a:rPr>
              <a:t>(Hammett, Phan, Nguyen, </a:t>
            </a:r>
            <a:r>
              <a:rPr lang="en-US" sz="1400" dirty="0" err="1">
                <a:solidFill>
                  <a:prstClr val="black">
                    <a:lumMod val="50000"/>
                    <a:lumOff val="50000"/>
                  </a:prstClr>
                </a:solidFill>
              </a:rPr>
              <a:t>Kieu</a:t>
            </a:r>
            <a:r>
              <a:rPr lang="en-US" sz="1400" dirty="0">
                <a:solidFill>
                  <a:prstClr val="black">
                    <a:lumMod val="50000"/>
                    <a:lumOff val="50000"/>
                  </a:prstClr>
                </a:solidFill>
              </a:rPr>
              <a:t>, Dang, Nguyen, Kling, &amp; </a:t>
            </a:r>
            <a:r>
              <a:rPr lang="en-US" sz="1400" dirty="0" err="1">
                <a:solidFill>
                  <a:prstClr val="black">
                    <a:lumMod val="50000"/>
                    <a:lumOff val="50000"/>
                  </a:prstClr>
                </a:solidFill>
              </a:rPr>
              <a:t>Oanh</a:t>
            </a:r>
            <a:r>
              <a:rPr lang="en-US" sz="1400" dirty="0">
                <a:solidFill>
                  <a:prstClr val="black">
                    <a:lumMod val="50000"/>
                    <a:lumOff val="50000"/>
                  </a:prstClr>
                </a:solidFill>
              </a:rPr>
              <a:t>, 2015)</a:t>
            </a:r>
          </a:p>
        </p:txBody>
      </p:sp>
    </p:spTree>
    <p:extLst>
      <p:ext uri="{BB962C8B-B14F-4D97-AF65-F5344CB8AC3E}">
        <p14:creationId xmlns:p14="http://schemas.microsoft.com/office/powerpoint/2010/main" val="2222294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304800"/>
            <a:ext cx="8382000" cy="914399"/>
          </a:xfrm>
        </p:spPr>
        <p:txBody>
          <a:bodyPr>
            <a:normAutofit fontScale="90000"/>
          </a:bodyPr>
          <a:lstStyle/>
          <a:p>
            <a:r>
              <a:rPr lang="en-US" sz="3200" b="1" dirty="0"/>
              <a:t>WOMEN WITH PARTNERS WHO INJECT DRUGS</a:t>
            </a:r>
          </a:p>
        </p:txBody>
      </p:sp>
      <p:sp>
        <p:nvSpPr>
          <p:cNvPr id="3" name="Subtitle 2"/>
          <p:cNvSpPr>
            <a:spLocks noGrp="1"/>
          </p:cNvSpPr>
          <p:nvPr>
            <p:ph type="subTitle" idx="1"/>
          </p:nvPr>
        </p:nvSpPr>
        <p:spPr>
          <a:xfrm>
            <a:off x="228600" y="1447800"/>
            <a:ext cx="4190999" cy="4419600"/>
          </a:xfrm>
        </p:spPr>
        <p:txBody>
          <a:bodyPr>
            <a:normAutofit fontScale="92500" lnSpcReduction="10000"/>
          </a:bodyPr>
          <a:lstStyle/>
          <a:p>
            <a:pPr algn="l"/>
            <a:r>
              <a:rPr lang="en-US" sz="2400" b="1" dirty="0" err="1">
                <a:solidFill>
                  <a:schemeClr val="tx1"/>
                </a:solidFill>
              </a:rPr>
              <a:t>Phu</a:t>
            </a:r>
            <a:r>
              <a:rPr lang="en-US" sz="2400" b="1" dirty="0">
                <a:solidFill>
                  <a:schemeClr val="tx1"/>
                </a:solidFill>
              </a:rPr>
              <a:t>̣ </a:t>
            </a:r>
            <a:r>
              <a:rPr lang="en-US" sz="2400" b="1" dirty="0" err="1">
                <a:solidFill>
                  <a:schemeClr val="tx1"/>
                </a:solidFill>
              </a:rPr>
              <a:t>n</a:t>
            </a:r>
            <a:r>
              <a:rPr lang="en-US" b="1" dirty="0" err="1"/>
              <a:t>ư</a:t>
            </a:r>
            <a:r>
              <a:rPr lang="en-US" b="1" dirty="0"/>
              <a:t>̃ TCMT </a:t>
            </a:r>
            <a:r>
              <a:rPr lang="en-US" b="1" dirty="0" err="1"/>
              <a:t>th</a:t>
            </a:r>
            <a:r>
              <a:rPr lang="vi-VN" b="1" dirty="0"/>
              <a:t>ư</a:t>
            </a:r>
            <a:r>
              <a:rPr lang="en-US" b="1" dirty="0" err="1"/>
              <a:t>ờng</a:t>
            </a:r>
            <a:r>
              <a:rPr lang="en-US" b="1" dirty="0"/>
              <a:t> có </a:t>
            </a:r>
            <a:r>
              <a:rPr lang="en-US" b="1" dirty="0" err="1"/>
              <a:t>bạn</a:t>
            </a:r>
            <a:r>
              <a:rPr lang="en-US" b="1" dirty="0"/>
              <a:t> </a:t>
            </a:r>
            <a:r>
              <a:rPr lang="en-US" b="1" dirty="0" err="1"/>
              <a:t>tình</a:t>
            </a:r>
            <a:r>
              <a:rPr lang="en-US" b="1" dirty="0"/>
              <a:t> </a:t>
            </a:r>
            <a:r>
              <a:rPr lang="en-US" b="1" dirty="0" err="1"/>
              <a:t>nam</a:t>
            </a:r>
            <a:r>
              <a:rPr lang="en-US" b="1" dirty="0"/>
              <a:t> TCMT </a:t>
            </a:r>
            <a:r>
              <a:rPr lang="en-US" b="1" dirty="0" err="1"/>
              <a:t>va</a:t>
            </a:r>
            <a:r>
              <a:rPr lang="en-US" b="1" dirty="0"/>
              <a:t>̀ họ </a:t>
            </a:r>
            <a:r>
              <a:rPr lang="en-US" b="1" dirty="0" err="1"/>
              <a:t>th</a:t>
            </a:r>
            <a:r>
              <a:rPr lang="vi-VN" b="1" dirty="0"/>
              <a:t>ư</a:t>
            </a:r>
            <a:r>
              <a:rPr lang="en-US" b="1" dirty="0" err="1"/>
              <a:t>ờng</a:t>
            </a:r>
            <a:r>
              <a:rPr lang="en-US" b="1" dirty="0"/>
              <a:t> </a:t>
            </a:r>
            <a:r>
              <a:rPr lang="en-US" b="1" dirty="0" err="1"/>
              <a:t>lê</a:t>
            </a:r>
            <a:r>
              <a:rPr lang="en-US" b="1" dirty="0"/>
              <a:t>̣ </a:t>
            </a:r>
            <a:r>
              <a:rPr lang="en-US" b="1" dirty="0" err="1"/>
              <a:t>thuộc</a:t>
            </a:r>
            <a:r>
              <a:rPr lang="en-US" b="1" dirty="0"/>
              <a:t> </a:t>
            </a:r>
            <a:r>
              <a:rPr lang="en-US" sz="2400" b="1" dirty="0">
                <a:solidFill>
                  <a:schemeClr val="tx1"/>
                </a:solidFill>
              </a:rPr>
              <a:t>FWID are more likely to have MWID as their intimate partners and are often relying on them for </a:t>
            </a:r>
            <a:r>
              <a:rPr lang="en-US" sz="2400" b="1" dirty="0">
                <a:solidFill>
                  <a:srgbClr val="FF0000"/>
                </a:solidFill>
              </a:rPr>
              <a:t>acquiring and injecting drugs</a:t>
            </a:r>
          </a:p>
          <a:p>
            <a:pPr algn="l"/>
            <a:endParaRPr lang="en-US" sz="2400" b="1" dirty="0">
              <a:solidFill>
                <a:schemeClr val="tx1"/>
              </a:solidFill>
            </a:endParaRPr>
          </a:p>
          <a:p>
            <a:pPr algn="l"/>
            <a:r>
              <a:rPr lang="en-US" sz="2400" b="1" dirty="0">
                <a:solidFill>
                  <a:schemeClr val="tx1"/>
                </a:solidFill>
              </a:rPr>
              <a:t>The relationship is one of </a:t>
            </a:r>
            <a:r>
              <a:rPr lang="en-US" sz="2400" b="1" dirty="0">
                <a:solidFill>
                  <a:srgbClr val="FF0000"/>
                </a:solidFill>
              </a:rPr>
              <a:t>trust, fear and dependence</a:t>
            </a:r>
            <a:r>
              <a:rPr lang="en-US" sz="2400" b="1" dirty="0">
                <a:solidFill>
                  <a:schemeClr val="tx1"/>
                </a:solidFill>
              </a:rPr>
              <a:t> – emotional and economic</a:t>
            </a:r>
          </a:p>
          <a:p>
            <a:pPr algn="l"/>
            <a:endParaRPr lang="en-US" sz="2400" b="1" dirty="0">
              <a:solidFill>
                <a:schemeClr val="tx1"/>
              </a:solidFill>
            </a:endParaRPr>
          </a:p>
          <a:p>
            <a:pPr algn="l"/>
            <a:r>
              <a:rPr lang="en-US" sz="2400" b="1" dirty="0">
                <a:solidFill>
                  <a:srgbClr val="FF0000"/>
                </a:solidFill>
              </a:rPr>
              <a:t>BUT – often men control their lives </a:t>
            </a:r>
          </a:p>
        </p:txBody>
      </p:sp>
      <p:sp>
        <p:nvSpPr>
          <p:cNvPr id="4" name="TextBox 3"/>
          <p:cNvSpPr txBox="1"/>
          <p:nvPr/>
        </p:nvSpPr>
        <p:spPr>
          <a:xfrm>
            <a:off x="178724" y="6096001"/>
            <a:ext cx="4800600" cy="307777"/>
          </a:xfrm>
          <a:prstGeom prst="rect">
            <a:avLst/>
          </a:prstGeom>
          <a:noFill/>
        </p:spPr>
        <p:txBody>
          <a:bodyPr wrap="square" rtlCol="0">
            <a:spAutoFit/>
          </a:bodyPr>
          <a:lstStyle/>
          <a:p>
            <a:r>
              <a:rPr lang="en-US" sz="1400" b="1" i="1" dirty="0"/>
              <a:t>El-</a:t>
            </a:r>
            <a:r>
              <a:rPr lang="en-US" sz="1400" b="1" i="1" dirty="0" err="1"/>
              <a:t>Bassel</a:t>
            </a:r>
            <a:r>
              <a:rPr lang="en-US" sz="1400" b="1" i="1" dirty="0"/>
              <a:t> et al, 2014; Des </a:t>
            </a:r>
            <a:r>
              <a:rPr lang="en-US" sz="1400" b="1" i="1" dirty="0" err="1"/>
              <a:t>Jarlais</a:t>
            </a:r>
            <a:r>
              <a:rPr lang="en-US" sz="1400" b="1" i="1" dirty="0"/>
              <a:t> et al, 2012; </a:t>
            </a:r>
            <a:r>
              <a:rPr lang="en-US" sz="1400" b="1" i="1" dirty="0" err="1"/>
              <a:t>Shanon</a:t>
            </a:r>
            <a:r>
              <a:rPr lang="en-US" sz="1400" b="1" i="1" dirty="0"/>
              <a:t> et al, 2008</a:t>
            </a:r>
          </a:p>
        </p:txBody>
      </p:sp>
      <p:pic>
        <p:nvPicPr>
          <p:cNvPr id="5" name="Picture 6" descr="distorted.png"/>
          <p:cNvPicPr>
            <a:picLocks noChangeAspect="1"/>
          </p:cNvPicPr>
          <p:nvPr/>
        </p:nvPicPr>
        <p:blipFill>
          <a:blip r:embed="rId3" cstate="print"/>
          <a:srcRect/>
          <a:stretch>
            <a:fillRect/>
          </a:stretch>
        </p:blipFill>
        <p:spPr bwMode="auto">
          <a:xfrm>
            <a:off x="4572000" y="1905000"/>
            <a:ext cx="4433126" cy="3237513"/>
          </a:xfrm>
          <a:prstGeom prst="rect">
            <a:avLst/>
          </a:prstGeom>
          <a:noFill/>
          <a:ln w="9525">
            <a:noFill/>
            <a:miter lim="800000"/>
            <a:headEnd/>
            <a:tailEnd/>
          </a:ln>
        </p:spPr>
      </p:pic>
      <p:sp>
        <p:nvSpPr>
          <p:cNvPr id="6" name="TextBox 5"/>
          <p:cNvSpPr txBox="1"/>
          <p:nvPr/>
        </p:nvSpPr>
        <p:spPr>
          <a:xfrm>
            <a:off x="5684520" y="5357337"/>
            <a:ext cx="3459480" cy="1477328"/>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Azim, </a:t>
            </a:r>
            <a:r>
              <a:rPr lang="en-US" dirty="0" err="1">
                <a:solidFill>
                  <a:schemeClr val="bg1"/>
                </a:solidFill>
              </a:rPr>
              <a:t>Bontell</a:t>
            </a:r>
            <a:r>
              <a:rPr lang="en-US" dirty="0">
                <a:solidFill>
                  <a:schemeClr val="bg1"/>
                </a:solidFill>
              </a:rPr>
              <a:t>, </a:t>
            </a:r>
            <a:r>
              <a:rPr lang="en-US" dirty="0" err="1">
                <a:solidFill>
                  <a:schemeClr val="bg1"/>
                </a:solidFill>
              </a:rPr>
              <a:t>Strathdee</a:t>
            </a:r>
            <a:r>
              <a:rPr lang="en-US" dirty="0">
                <a:solidFill>
                  <a:schemeClr val="bg1"/>
                </a:solidFill>
              </a:rPr>
              <a:t>. (2014). </a:t>
            </a:r>
            <a:r>
              <a:rPr lang="en-US" i="1" dirty="0">
                <a:solidFill>
                  <a:schemeClr val="bg1"/>
                </a:solidFill>
              </a:rPr>
              <a:t>Women, Drugs and HIV</a:t>
            </a:r>
            <a:r>
              <a:rPr lang="en-US" dirty="0">
                <a:solidFill>
                  <a:schemeClr val="bg1"/>
                </a:solidFill>
              </a:rPr>
              <a:t>. Presented at the 20</a:t>
            </a:r>
            <a:r>
              <a:rPr lang="en-US" baseline="30000" dirty="0">
                <a:solidFill>
                  <a:schemeClr val="bg1"/>
                </a:solidFill>
              </a:rPr>
              <a:t>th</a:t>
            </a:r>
            <a:r>
              <a:rPr lang="en-US" dirty="0">
                <a:solidFill>
                  <a:schemeClr val="bg1"/>
                </a:solidFill>
              </a:rPr>
              <a:t> International AIDS Conference, Melbourne, </a:t>
            </a:r>
            <a:r>
              <a:rPr lang="en-US" dirty="0" err="1">
                <a:solidFill>
                  <a:schemeClr val="bg1"/>
                </a:solidFill>
              </a:rPr>
              <a:t>Austraila</a:t>
            </a:r>
            <a:r>
              <a:rPr lang="en-US" dirty="0">
                <a:solidFill>
                  <a:schemeClr val="bg1"/>
                </a:solidFill>
              </a:rPr>
              <a:t>.</a:t>
            </a:r>
          </a:p>
        </p:txBody>
      </p:sp>
    </p:spTree>
    <p:extLst>
      <p:ext uri="{BB962C8B-B14F-4D97-AF65-F5344CB8AC3E}">
        <p14:creationId xmlns:p14="http://schemas.microsoft.com/office/powerpoint/2010/main" val="27509559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8353" y="1981200"/>
            <a:ext cx="2286000" cy="13716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Relationship of FWID with </a:t>
            </a:r>
            <a:r>
              <a:rPr lang="en-US" sz="2400" b="1" dirty="0" err="1"/>
              <a:t>MWID</a:t>
            </a:r>
            <a:r>
              <a:rPr lang="en-US" sz="2400" b="1" dirty="0"/>
              <a:t> partners</a:t>
            </a:r>
          </a:p>
        </p:txBody>
      </p:sp>
      <p:sp>
        <p:nvSpPr>
          <p:cNvPr id="5" name="Rectangle 4"/>
          <p:cNvSpPr/>
          <p:nvPr/>
        </p:nvSpPr>
        <p:spPr>
          <a:xfrm>
            <a:off x="3376353" y="0"/>
            <a:ext cx="2590800" cy="12192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Control over drugs – obtaining, taking</a:t>
            </a:r>
          </a:p>
        </p:txBody>
      </p:sp>
      <p:sp>
        <p:nvSpPr>
          <p:cNvPr id="6" name="Rectangle 5"/>
          <p:cNvSpPr/>
          <p:nvPr/>
        </p:nvSpPr>
        <p:spPr>
          <a:xfrm>
            <a:off x="3376353" y="1371600"/>
            <a:ext cx="2590800" cy="12192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Control over clients of FWID-SW - Role as pimps </a:t>
            </a:r>
          </a:p>
        </p:txBody>
      </p:sp>
      <p:sp>
        <p:nvSpPr>
          <p:cNvPr id="7" name="Rectangle 6"/>
          <p:cNvSpPr/>
          <p:nvPr/>
        </p:nvSpPr>
        <p:spPr>
          <a:xfrm>
            <a:off x="3376353" y="2743200"/>
            <a:ext cx="2590800" cy="11430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Control over condom use</a:t>
            </a:r>
          </a:p>
        </p:txBody>
      </p:sp>
      <p:sp>
        <p:nvSpPr>
          <p:cNvPr id="8" name="Rectangle 7"/>
          <p:cNvSpPr/>
          <p:nvPr/>
        </p:nvSpPr>
        <p:spPr>
          <a:xfrm>
            <a:off x="3376353" y="4038600"/>
            <a:ext cx="2590800" cy="12192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Violence and threat of violence – physical and sexual</a:t>
            </a:r>
          </a:p>
        </p:txBody>
      </p:sp>
      <p:sp>
        <p:nvSpPr>
          <p:cNvPr id="10" name="TextBox 9"/>
          <p:cNvSpPr txBox="1"/>
          <p:nvPr/>
        </p:nvSpPr>
        <p:spPr bwMode="auto">
          <a:xfrm>
            <a:off x="6881553" y="35514"/>
            <a:ext cx="2133600" cy="5262979"/>
          </a:xfrm>
          <a:prstGeom prst="rect">
            <a:avLst/>
          </a:prstGeom>
          <a:solidFill>
            <a:schemeClr val="accent6">
              <a:lumMod val="40000"/>
              <a:lumOff val="60000"/>
            </a:schemeClr>
          </a:solidFill>
        </p:spPr>
        <p:style>
          <a:lnRef idx="0">
            <a:schemeClr val="accent3"/>
          </a:lnRef>
          <a:fillRef idx="3">
            <a:schemeClr val="accent3"/>
          </a:fillRef>
          <a:effectRef idx="3">
            <a:schemeClr val="accent3"/>
          </a:effectRef>
          <a:fontRef idx="minor">
            <a:schemeClr val="lt1"/>
          </a:fontRef>
        </p:style>
        <p:txBody>
          <a:bodyPr vert="horz" wrap="square" anchor="ctr">
            <a:spAutoFit/>
          </a:bodyPr>
          <a:lstStyle/>
          <a:p>
            <a:pPr algn="ctr" eaLnBrk="1" hangingPunct="1">
              <a:defRPr/>
            </a:pPr>
            <a:endParaRPr lang="en-US" sz="2800" b="1" dirty="0">
              <a:solidFill>
                <a:srgbClr val="FF0000"/>
              </a:solidFill>
            </a:endParaRPr>
          </a:p>
          <a:p>
            <a:pPr algn="ctr" eaLnBrk="1" hangingPunct="1">
              <a:defRPr/>
            </a:pPr>
            <a:endParaRPr lang="en-US" sz="2800" b="1" dirty="0">
              <a:solidFill>
                <a:srgbClr val="FF0000"/>
              </a:solidFill>
            </a:endParaRPr>
          </a:p>
          <a:p>
            <a:pPr algn="ctr" eaLnBrk="1" hangingPunct="1">
              <a:defRPr/>
            </a:pPr>
            <a:r>
              <a:rPr lang="en-US" sz="2800" b="1" dirty="0">
                <a:solidFill>
                  <a:srgbClr val="002060"/>
                </a:solidFill>
              </a:rPr>
              <a:t>Increased</a:t>
            </a:r>
          </a:p>
          <a:p>
            <a:pPr algn="ctr" eaLnBrk="1" hangingPunct="1">
              <a:defRPr/>
            </a:pPr>
            <a:r>
              <a:rPr lang="en-US" sz="2800" b="1" dirty="0">
                <a:solidFill>
                  <a:srgbClr val="002060"/>
                </a:solidFill>
              </a:rPr>
              <a:t> </a:t>
            </a:r>
          </a:p>
          <a:p>
            <a:pPr algn="ctr" eaLnBrk="1" hangingPunct="1">
              <a:defRPr/>
            </a:pPr>
            <a:endParaRPr lang="en-US" sz="2800" b="1" dirty="0">
              <a:solidFill>
                <a:srgbClr val="002060"/>
              </a:solidFill>
            </a:endParaRPr>
          </a:p>
          <a:p>
            <a:pPr algn="ctr" eaLnBrk="1" hangingPunct="1">
              <a:defRPr/>
            </a:pPr>
            <a:r>
              <a:rPr lang="en-US" sz="2800" b="1" dirty="0">
                <a:solidFill>
                  <a:srgbClr val="002060"/>
                </a:solidFill>
              </a:rPr>
              <a:t>vulnerability</a:t>
            </a:r>
          </a:p>
          <a:p>
            <a:pPr algn="ctr" eaLnBrk="1" hangingPunct="1">
              <a:defRPr/>
            </a:pPr>
            <a:endParaRPr lang="en-US" sz="2800" b="1" dirty="0">
              <a:solidFill>
                <a:srgbClr val="002060"/>
              </a:solidFill>
            </a:endParaRPr>
          </a:p>
          <a:p>
            <a:pPr algn="ctr" eaLnBrk="1" hangingPunct="1">
              <a:defRPr/>
            </a:pPr>
            <a:r>
              <a:rPr lang="en-US" sz="2800" b="1" dirty="0">
                <a:solidFill>
                  <a:srgbClr val="002060"/>
                </a:solidFill>
              </a:rPr>
              <a:t> </a:t>
            </a:r>
          </a:p>
          <a:p>
            <a:pPr algn="ctr" eaLnBrk="1" hangingPunct="1">
              <a:defRPr/>
            </a:pPr>
            <a:r>
              <a:rPr lang="en-US" sz="2800" b="1" dirty="0">
                <a:solidFill>
                  <a:srgbClr val="002060"/>
                </a:solidFill>
              </a:rPr>
              <a:t>to HIV/STI</a:t>
            </a:r>
          </a:p>
          <a:p>
            <a:pPr algn="ctr" eaLnBrk="1" hangingPunct="1">
              <a:defRPr/>
            </a:pPr>
            <a:endParaRPr lang="en-US" sz="2800" b="1" dirty="0">
              <a:solidFill>
                <a:srgbClr val="002060"/>
              </a:solidFill>
            </a:endParaRPr>
          </a:p>
          <a:p>
            <a:pPr algn="ctr" eaLnBrk="1" hangingPunct="1">
              <a:defRPr/>
            </a:pPr>
            <a:endParaRPr lang="en-US" sz="2800" b="1" dirty="0">
              <a:solidFill>
                <a:srgbClr val="FF0000"/>
              </a:solidFill>
            </a:endParaRPr>
          </a:p>
          <a:p>
            <a:pPr algn="ctr" eaLnBrk="1" hangingPunct="1">
              <a:defRPr/>
            </a:pPr>
            <a:endParaRPr lang="en-US" sz="2800" b="1" dirty="0">
              <a:solidFill>
                <a:srgbClr val="FF0000"/>
              </a:solidFill>
            </a:endParaRPr>
          </a:p>
        </p:txBody>
      </p:sp>
      <p:cxnSp>
        <p:nvCxnSpPr>
          <p:cNvPr id="14" name="Straight Arrow Connector 13"/>
          <p:cNvCxnSpPr>
            <a:endCxn id="5" idx="1"/>
          </p:cNvCxnSpPr>
          <p:nvPr/>
        </p:nvCxnSpPr>
        <p:spPr>
          <a:xfrm flipV="1">
            <a:off x="1942408" y="609600"/>
            <a:ext cx="1433945" cy="1385456"/>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6" idx="1"/>
          </p:cNvCxnSpPr>
          <p:nvPr/>
        </p:nvCxnSpPr>
        <p:spPr>
          <a:xfrm flipV="1">
            <a:off x="2614353" y="1981200"/>
            <a:ext cx="762000" cy="46389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7" idx="1"/>
          </p:cNvCxnSpPr>
          <p:nvPr/>
        </p:nvCxnSpPr>
        <p:spPr>
          <a:xfrm>
            <a:off x="2614353" y="3105150"/>
            <a:ext cx="762000" cy="20955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8" idx="1"/>
          </p:cNvCxnSpPr>
          <p:nvPr/>
        </p:nvCxnSpPr>
        <p:spPr>
          <a:xfrm>
            <a:off x="1852353" y="3352800"/>
            <a:ext cx="1524000" cy="12954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15"/>
          <p:cNvCxnSpPr>
            <a:stCxn id="5" idx="3"/>
          </p:cNvCxnSpPr>
          <p:nvPr/>
        </p:nvCxnSpPr>
        <p:spPr>
          <a:xfrm>
            <a:off x="5967153" y="609600"/>
            <a:ext cx="9144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15"/>
          <p:cNvCxnSpPr/>
          <p:nvPr/>
        </p:nvCxnSpPr>
        <p:spPr>
          <a:xfrm>
            <a:off x="5967153" y="1981200"/>
            <a:ext cx="9144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15"/>
          <p:cNvCxnSpPr/>
          <p:nvPr/>
        </p:nvCxnSpPr>
        <p:spPr>
          <a:xfrm>
            <a:off x="5967153" y="3352800"/>
            <a:ext cx="9144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15"/>
          <p:cNvCxnSpPr/>
          <p:nvPr/>
        </p:nvCxnSpPr>
        <p:spPr>
          <a:xfrm>
            <a:off x="5967153" y="4724400"/>
            <a:ext cx="914400"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1262" y="5298493"/>
            <a:ext cx="3459480" cy="1477328"/>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Azim, </a:t>
            </a:r>
            <a:r>
              <a:rPr lang="en-US" dirty="0" err="1">
                <a:solidFill>
                  <a:schemeClr val="bg1"/>
                </a:solidFill>
              </a:rPr>
              <a:t>Bontell</a:t>
            </a:r>
            <a:r>
              <a:rPr lang="en-US" dirty="0">
                <a:solidFill>
                  <a:schemeClr val="bg1"/>
                </a:solidFill>
              </a:rPr>
              <a:t>, </a:t>
            </a:r>
            <a:r>
              <a:rPr lang="en-US" dirty="0" err="1">
                <a:solidFill>
                  <a:schemeClr val="bg1"/>
                </a:solidFill>
              </a:rPr>
              <a:t>Strathdee</a:t>
            </a:r>
            <a:r>
              <a:rPr lang="en-US" dirty="0">
                <a:solidFill>
                  <a:schemeClr val="bg1"/>
                </a:solidFill>
              </a:rPr>
              <a:t>. (2014). </a:t>
            </a:r>
            <a:r>
              <a:rPr lang="en-US" i="1" dirty="0">
                <a:solidFill>
                  <a:schemeClr val="bg1"/>
                </a:solidFill>
              </a:rPr>
              <a:t>Women, Drugs and HIV</a:t>
            </a:r>
            <a:r>
              <a:rPr lang="en-US" dirty="0">
                <a:solidFill>
                  <a:schemeClr val="bg1"/>
                </a:solidFill>
              </a:rPr>
              <a:t>. Presented at the 20</a:t>
            </a:r>
            <a:r>
              <a:rPr lang="en-US" baseline="30000" dirty="0">
                <a:solidFill>
                  <a:schemeClr val="bg1"/>
                </a:solidFill>
              </a:rPr>
              <a:t>th</a:t>
            </a:r>
            <a:r>
              <a:rPr lang="en-US" dirty="0">
                <a:solidFill>
                  <a:schemeClr val="bg1"/>
                </a:solidFill>
              </a:rPr>
              <a:t> International AIDS Conference, Melbourne, </a:t>
            </a:r>
            <a:r>
              <a:rPr lang="en-US" dirty="0" err="1">
                <a:solidFill>
                  <a:schemeClr val="bg1"/>
                </a:solidFill>
              </a:rPr>
              <a:t>Austraila</a:t>
            </a:r>
            <a:r>
              <a:rPr lang="en-US" dirty="0">
                <a:solidFill>
                  <a:schemeClr val="bg1"/>
                </a:solidFill>
              </a:rPr>
              <a:t>.</a:t>
            </a:r>
          </a:p>
        </p:txBody>
      </p:sp>
    </p:spTree>
    <p:extLst>
      <p:ext uri="{BB962C8B-B14F-4D97-AF65-F5344CB8AC3E}">
        <p14:creationId xmlns:p14="http://schemas.microsoft.com/office/powerpoint/2010/main" val="1786127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txBox="1">
            <a:spLocks noChangeArrowheads="1"/>
          </p:cNvSpPr>
          <p:nvPr/>
        </p:nvSpPr>
        <p:spPr bwMode="auto">
          <a:xfrm>
            <a:off x="642938" y="493713"/>
            <a:ext cx="778986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3800" b="1" i="0" u="none" strike="noStrike" kern="1200" cap="none" spc="0" normalizeH="0" baseline="0" noProof="0">
                <a:ln>
                  <a:noFill/>
                </a:ln>
                <a:solidFill>
                  <a:srgbClr val="BB2105"/>
                </a:solidFill>
                <a:effectLst/>
                <a:uLnTx/>
                <a:uFillTx/>
                <a:latin typeface="Calibri" panose="020F0502020204030204" pitchFamily="34" charset="0"/>
                <a:ea typeface="ＭＳ Ｐゴシック" panose="020B0600070205080204" pitchFamily="34" charset="-128"/>
                <a:cs typeface="+mn-cs"/>
              </a:rPr>
              <a:t>Partner Abuse </a:t>
            </a:r>
          </a:p>
        </p:txBody>
      </p:sp>
      <p:cxnSp>
        <p:nvCxnSpPr>
          <p:cNvPr id="9" name="Straight Connector 8"/>
          <p:cNvCxnSpPr/>
          <p:nvPr/>
        </p:nvCxnSpPr>
        <p:spPr bwMode="auto">
          <a:xfrm>
            <a:off x="642938" y="152400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44037" name="Text Box 8"/>
          <p:cNvSpPr txBox="1">
            <a:spLocks noChangeArrowheads="1"/>
          </p:cNvSpPr>
          <p:nvPr/>
        </p:nvSpPr>
        <p:spPr bwMode="auto">
          <a:xfrm>
            <a:off x="838200" y="1706563"/>
            <a:ext cx="7543800" cy="4154984"/>
          </a:xfrm>
          <a:prstGeom prst="rect">
            <a:avLst/>
          </a:prstGeom>
          <a:noFill/>
          <a:ln>
            <a:noFill/>
          </a:ln>
          <a:effectLst>
            <a:prstShdw prst="shdw17" dist="17961" dir="2700000">
              <a:srgbClr val="999999">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42900" indent="-3429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342900" marR="0" lvl="1" indent="-342900" algn="l" defTabSz="457200" rtl="0" eaLnBrk="1" fontAlgn="base" latinLnBrk="0" hangingPunct="1">
              <a:spcBef>
                <a:spcPct val="30000"/>
              </a:spcBef>
              <a:spcAft>
                <a:spcPct val="300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Prevalence rates of Partner Abuse among drug-involved women range between 60-80% </a:t>
            </a:r>
            <a:br>
              <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b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(El-</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mn-cs"/>
              </a:rPr>
              <a:t>Bassel</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 et al., 2007, 2008)</a:t>
            </a:r>
          </a:p>
          <a:p>
            <a:pPr marL="342900" marR="0" lvl="1" indent="-342900" algn="l" defTabSz="457200" rtl="0" eaLnBrk="1" fontAlgn="base" latinLnBrk="0" hangingPunct="1">
              <a:spcBef>
                <a:spcPct val="30000"/>
              </a:spcBef>
              <a:spcAft>
                <a:spcPct val="3000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WHO has identified Partner Abuse as a risk factor for HIV infection among women </a:t>
            </a:r>
            <a:br>
              <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b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mn-cs"/>
              </a:rPr>
              <a:t>(WHO, 2006)</a:t>
            </a:r>
          </a:p>
          <a:p>
            <a:pPr marL="342900" marR="0" lvl="1" indent="-342900" algn="l" defTabSz="457200" rtl="0" eaLnBrk="1" fontAlgn="base" latinLnBrk="0" hangingPunct="1">
              <a:spcBef>
                <a:spcPct val="30000"/>
              </a:spcBef>
              <a:spcAft>
                <a:spcPct val="30000"/>
              </a:spcAft>
              <a:buClr>
                <a:srgbClr val="FFFF99"/>
              </a:buClr>
              <a:buSzTx/>
              <a:buFontTx/>
              <a:buNone/>
              <a:tabLst/>
              <a:defRPr/>
            </a:pPr>
            <a:endParaRPr kumimoji="0" lang="en-US" altLang="en-US" sz="2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panose="020B0600070205080204" pitchFamily="34" charset="-128"/>
              <a:cs typeface="+mn-cs"/>
            </a:endParaRPr>
          </a:p>
          <a:p>
            <a:pPr marL="342900" marR="0" lvl="1" indent="-342900" algn="l" defTabSz="457200" rtl="0" eaLnBrk="1" fontAlgn="base" latinLnBrk="0" hangingPunct="1">
              <a:spcBef>
                <a:spcPct val="30000"/>
              </a:spcBef>
              <a:spcAft>
                <a:spcPct val="30000"/>
              </a:spcAft>
              <a:buClr>
                <a:srgbClr val="FFFF99"/>
              </a:buClr>
              <a:buSzTx/>
              <a:buFontTx/>
              <a:buNone/>
              <a:tabLst/>
              <a:defRPr/>
            </a:pPr>
            <a:endParaRPr kumimoji="0" lang="en-US" altLang="en-US" sz="2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6" name="TextBox 5"/>
          <p:cNvSpPr txBox="1"/>
          <p:nvPr/>
        </p:nvSpPr>
        <p:spPr>
          <a:xfrm>
            <a:off x="5303519" y="4607004"/>
            <a:ext cx="3459480" cy="2031325"/>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100739880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762000" y="838200"/>
            <a:ext cx="7789863" cy="914400"/>
          </a:xfrm>
        </p:spPr>
        <p:txBody>
          <a:bodyPr/>
          <a:lstStyle/>
          <a:p>
            <a:pPr eaLnBrk="1" hangingPunct="1"/>
            <a:br>
              <a:rPr lang="en-US" altLang="en-US" sz="3400" b="1">
                <a:solidFill>
                  <a:srgbClr val="BB2105"/>
                </a:solidFill>
              </a:rPr>
            </a:br>
            <a:r>
              <a:rPr lang="en-US" altLang="en-US" sz="3400" b="1">
                <a:solidFill>
                  <a:srgbClr val="BB2105"/>
                </a:solidFill>
              </a:rPr>
              <a:t>Contexts Linking PA and HIV among FWID</a:t>
            </a:r>
            <a:br>
              <a:rPr lang="en-US" altLang="en-US" sz="3400">
                <a:solidFill>
                  <a:srgbClr val="BB2105"/>
                </a:solidFill>
              </a:rPr>
            </a:br>
            <a:endParaRPr lang="en-US" altLang="en-US" sz="3400" b="1">
              <a:solidFill>
                <a:srgbClr val="BB2105"/>
              </a:solidFill>
            </a:endParaRPr>
          </a:p>
        </p:txBody>
      </p:sp>
      <p:sp>
        <p:nvSpPr>
          <p:cNvPr id="49155" name="Rectangle 3"/>
          <p:cNvSpPr>
            <a:spLocks noGrp="1" noChangeArrowheads="1"/>
          </p:cNvSpPr>
          <p:nvPr>
            <p:ph type="body" idx="4294967295"/>
          </p:nvPr>
        </p:nvSpPr>
        <p:spPr>
          <a:xfrm>
            <a:off x="1242219" y="2055813"/>
            <a:ext cx="6858000" cy="3354387"/>
          </a:xfrm>
        </p:spPr>
        <p:txBody>
          <a:bodyPr/>
          <a:lstStyle/>
          <a:p>
            <a:pPr marL="346075" indent="-346075">
              <a:spcBef>
                <a:spcPct val="0"/>
              </a:spcBef>
            </a:pPr>
            <a:r>
              <a:rPr lang="en-US" altLang="en-US" sz="2800" dirty="0"/>
              <a:t>Sexual Coercion</a:t>
            </a:r>
          </a:p>
          <a:p>
            <a:pPr marL="346075" indent="-346075">
              <a:spcBef>
                <a:spcPct val="0"/>
              </a:spcBef>
            </a:pPr>
            <a:r>
              <a:rPr lang="en-US" altLang="en-US" sz="2800" dirty="0"/>
              <a:t>Negotiation and refusal of condoms</a:t>
            </a:r>
          </a:p>
          <a:p>
            <a:pPr marL="346075" indent="-346075">
              <a:spcBef>
                <a:spcPct val="0"/>
              </a:spcBef>
            </a:pPr>
            <a:r>
              <a:rPr lang="en-US" altLang="en-US" sz="2800" dirty="0"/>
              <a:t>Fear of Violence</a:t>
            </a:r>
          </a:p>
          <a:p>
            <a:pPr marL="346075" indent="-346075">
              <a:spcBef>
                <a:spcPct val="0"/>
              </a:spcBef>
            </a:pPr>
            <a:r>
              <a:rPr lang="en-US" altLang="en-US" sz="2800" dirty="0"/>
              <a:t>Micro-social contexts in injection drug use </a:t>
            </a:r>
          </a:p>
        </p:txBody>
      </p:sp>
      <p:cxnSp>
        <p:nvCxnSpPr>
          <p:cNvPr id="4" name="Straight Connector 3"/>
          <p:cNvCxnSpPr/>
          <p:nvPr/>
        </p:nvCxnSpPr>
        <p:spPr bwMode="auto">
          <a:xfrm>
            <a:off x="776288" y="1903413"/>
            <a:ext cx="7789862" cy="1587"/>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5303519" y="4607004"/>
            <a:ext cx="3459480" cy="2031325"/>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364911930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762000" y="685800"/>
            <a:ext cx="7789863" cy="723900"/>
          </a:xfrm>
        </p:spPr>
        <p:txBody>
          <a:bodyPr/>
          <a:lstStyle/>
          <a:p>
            <a:pPr eaLnBrk="1" hangingPunct="1"/>
            <a:r>
              <a:rPr lang="en-US" altLang="en-US" sz="3400" b="1">
                <a:solidFill>
                  <a:srgbClr val="BB2105"/>
                </a:solidFill>
              </a:rPr>
              <a:t>Contexts Linking PA and HIV among FWID</a:t>
            </a:r>
          </a:p>
        </p:txBody>
      </p:sp>
      <p:sp>
        <p:nvSpPr>
          <p:cNvPr id="137218" name="Rectangle 3"/>
          <p:cNvSpPr>
            <a:spLocks noGrp="1" noChangeArrowheads="1"/>
          </p:cNvSpPr>
          <p:nvPr>
            <p:ph type="body" idx="4294967295"/>
          </p:nvPr>
        </p:nvSpPr>
        <p:spPr>
          <a:xfrm>
            <a:off x="180109" y="1408112"/>
            <a:ext cx="6702829" cy="5029200"/>
          </a:xfrm>
        </p:spPr>
        <p:txBody>
          <a:bodyPr/>
          <a:lstStyle/>
          <a:p>
            <a:pPr marL="346075" indent="-457200">
              <a:spcBef>
                <a:spcPts val="600"/>
              </a:spcBef>
              <a:spcAft>
                <a:spcPts val="600"/>
              </a:spcAft>
              <a:buFont typeface="Arial" charset="0"/>
              <a:buNone/>
              <a:defRPr/>
            </a:pPr>
            <a:r>
              <a:rPr lang="en-US" sz="2400" b="1" dirty="0">
                <a:ea typeface="ＭＳ Ｐゴシック" charset="0"/>
                <a:cs typeface="ＭＳ Ｐゴシック" charset="0"/>
              </a:rPr>
              <a:t>Sexual Coercion:</a:t>
            </a:r>
            <a:endParaRPr lang="en-US" sz="2400" dirty="0">
              <a:ea typeface="ＭＳ Ｐゴシック" charset="0"/>
              <a:cs typeface="ＭＳ Ｐゴシック" charset="0"/>
            </a:endParaRPr>
          </a:p>
          <a:p>
            <a:pPr marL="346075" indent="-347472">
              <a:spcBef>
                <a:spcPts val="600"/>
              </a:spcBef>
              <a:spcAft>
                <a:spcPts val="600"/>
              </a:spcAft>
              <a:buFont typeface="Arial" charset="0"/>
              <a:buChar char="•"/>
              <a:defRPr/>
            </a:pPr>
            <a:r>
              <a:rPr lang="en-US" sz="2400" dirty="0">
                <a:ea typeface="ＭＳ Ｐゴシック" charset="0"/>
                <a:cs typeface="ＭＳ Ｐゴシック" charset="0"/>
              </a:rPr>
              <a:t>FWID with a history of sexual coercion are less likely to use condoms than FWID with no history of sexual coercion </a:t>
            </a:r>
          </a:p>
          <a:p>
            <a:pPr marL="346075" indent="-347472">
              <a:spcBef>
                <a:spcPts val="600"/>
              </a:spcBef>
              <a:spcAft>
                <a:spcPts val="600"/>
              </a:spcAft>
              <a:buFont typeface="Arial" charset="0"/>
              <a:buChar char="•"/>
              <a:defRPr/>
            </a:pPr>
            <a:r>
              <a:rPr lang="en-US" sz="2400" dirty="0">
                <a:ea typeface="ＭＳ Ｐゴシック" charset="0"/>
                <a:cs typeface="ＭＳ Ｐゴシック" charset="0"/>
              </a:rPr>
              <a:t>Sexual coercion and rape increase the likelihood of vaginal lacerations which increases the risk of HIV transmission</a:t>
            </a:r>
          </a:p>
          <a:p>
            <a:pPr marL="346075" indent="-457200">
              <a:spcBef>
                <a:spcPts val="1800"/>
              </a:spcBef>
              <a:spcAft>
                <a:spcPts val="600"/>
              </a:spcAft>
              <a:buFont typeface="Arial" charset="0"/>
              <a:buNone/>
              <a:defRPr/>
            </a:pPr>
            <a:r>
              <a:rPr lang="en-US" sz="2400" b="1" dirty="0">
                <a:ea typeface="ＭＳ Ｐゴシック" charset="0"/>
                <a:cs typeface="ＭＳ Ｐゴシック" charset="0"/>
              </a:rPr>
              <a:t>Sexual and physical PA increase when women:</a:t>
            </a:r>
            <a:endParaRPr lang="en-US" sz="2400" dirty="0">
              <a:ea typeface="ＭＳ Ｐゴシック" charset="0"/>
              <a:cs typeface="ＭＳ Ｐゴシック" charset="0"/>
            </a:endParaRPr>
          </a:p>
          <a:p>
            <a:pPr marL="346075" indent="-457200">
              <a:spcBef>
                <a:spcPts val="0"/>
              </a:spcBef>
              <a:spcAft>
                <a:spcPts val="0"/>
              </a:spcAft>
              <a:buFont typeface="Arial" charset="0"/>
              <a:buChar char="•"/>
              <a:defRPr/>
            </a:pPr>
            <a:r>
              <a:rPr lang="en-US" sz="2400" dirty="0">
                <a:solidFill>
                  <a:srgbClr val="000000"/>
                </a:solidFill>
                <a:ea typeface="ＭＳ Ｐゴシック" charset="0"/>
                <a:cs typeface="ＭＳ Ｐゴシック" charset="0"/>
              </a:rPr>
              <a:t>Ask their partners to use a condom </a:t>
            </a:r>
          </a:p>
          <a:p>
            <a:pPr marL="346075" indent="-457200">
              <a:spcBef>
                <a:spcPts val="0"/>
              </a:spcBef>
              <a:spcAft>
                <a:spcPts val="0"/>
              </a:spcAft>
              <a:buFont typeface="Arial" charset="0"/>
              <a:buChar char="•"/>
              <a:defRPr/>
            </a:pPr>
            <a:r>
              <a:rPr lang="en-US" sz="2400" dirty="0">
                <a:solidFill>
                  <a:srgbClr val="000000"/>
                </a:solidFill>
                <a:ea typeface="ＭＳ Ｐゴシック" charset="0"/>
                <a:cs typeface="ＭＳ Ｐゴシック" charset="0"/>
              </a:rPr>
              <a:t>Refuse sex without a condom </a:t>
            </a:r>
          </a:p>
          <a:p>
            <a:pPr marL="346075" indent="-457200">
              <a:spcBef>
                <a:spcPts val="0"/>
              </a:spcBef>
              <a:spcAft>
                <a:spcPts val="0"/>
              </a:spcAft>
              <a:buFont typeface="Arial" charset="0"/>
              <a:buChar char="•"/>
              <a:defRPr/>
            </a:pPr>
            <a:r>
              <a:rPr lang="en-US" sz="2400" dirty="0">
                <a:solidFill>
                  <a:srgbClr val="000000"/>
                </a:solidFill>
                <a:ea typeface="ＭＳ Ｐゴシック" charset="0"/>
                <a:cs typeface="ＭＳ Ｐゴシック" charset="0"/>
              </a:rPr>
              <a:t>Refuse vaginal and anal sex</a:t>
            </a:r>
          </a:p>
          <a:p>
            <a:pPr marL="346075" indent="-457200">
              <a:spcBef>
                <a:spcPts val="0"/>
              </a:spcBef>
              <a:spcAft>
                <a:spcPts val="0"/>
              </a:spcAft>
              <a:buFont typeface="Arial" charset="0"/>
              <a:buChar char="•"/>
              <a:defRPr/>
            </a:pPr>
            <a:endParaRPr lang="en-US" sz="2400" dirty="0">
              <a:solidFill>
                <a:srgbClr val="FFFFFF"/>
              </a:solidFill>
              <a:ea typeface="ＭＳ Ｐゴシック" charset="0"/>
              <a:cs typeface="ＭＳ Ｐゴシック" charset="0"/>
            </a:endParaRPr>
          </a:p>
          <a:p>
            <a:pPr marL="0" indent="0">
              <a:spcBef>
                <a:spcPts val="0"/>
              </a:spcBef>
              <a:spcAft>
                <a:spcPts val="0"/>
              </a:spcAft>
              <a:buNone/>
              <a:defRPr/>
            </a:pPr>
            <a:r>
              <a:rPr lang="en-US" sz="1400" dirty="0">
                <a:ea typeface="ＭＳ Ｐゴシック" charset="0"/>
                <a:cs typeface="ＭＳ Ｐゴシック" charset="0"/>
              </a:rPr>
              <a:t>El-</a:t>
            </a:r>
            <a:r>
              <a:rPr lang="en-US" sz="1400" dirty="0" err="1">
                <a:ea typeface="ＭＳ Ｐゴシック" charset="0"/>
                <a:cs typeface="ＭＳ Ｐゴシック" charset="0"/>
              </a:rPr>
              <a:t>Bassel</a:t>
            </a:r>
            <a:r>
              <a:rPr lang="en-US" sz="1400" dirty="0">
                <a:ea typeface="ＭＳ Ｐゴシック" charset="0"/>
                <a:cs typeface="ＭＳ Ｐゴシック" charset="0"/>
              </a:rPr>
              <a:t>, et. al, AJPH, 2011, El-</a:t>
            </a:r>
            <a:r>
              <a:rPr lang="en-US" sz="1400" dirty="0" err="1">
                <a:ea typeface="ＭＳ Ｐゴシック" charset="0"/>
                <a:cs typeface="ＭＳ Ｐゴシック" charset="0"/>
              </a:rPr>
              <a:t>Bassel</a:t>
            </a:r>
            <a:r>
              <a:rPr lang="en-US" sz="1400" dirty="0">
                <a:ea typeface="ＭＳ Ｐゴシック" charset="0"/>
                <a:cs typeface="ＭＳ Ｐゴシック" charset="0"/>
              </a:rPr>
              <a:t>, et. al, Substance Use and Misuse, 2011.  </a:t>
            </a:r>
            <a:br>
              <a:rPr lang="en-US" sz="1400" dirty="0">
                <a:ea typeface="ＭＳ Ｐゴシック" charset="0"/>
                <a:cs typeface="ＭＳ Ｐゴシック" charset="0"/>
              </a:rPr>
            </a:br>
            <a:endParaRPr lang="en-US" sz="1400" dirty="0">
              <a:ea typeface="ＭＳ Ｐゴシック" charset="0"/>
              <a:cs typeface="ＭＳ Ｐゴシック" charset="0"/>
            </a:endParaRPr>
          </a:p>
          <a:p>
            <a:pPr marL="346075" indent="-457200">
              <a:buFont typeface="Arial" charset="0"/>
              <a:buChar char="•"/>
              <a:defRPr/>
            </a:pPr>
            <a:endParaRPr lang="en-US" sz="2400" dirty="0">
              <a:ea typeface="ＭＳ Ｐゴシック" charset="0"/>
              <a:cs typeface="ＭＳ Ｐゴシック" charset="0"/>
            </a:endParaRPr>
          </a:p>
        </p:txBody>
      </p:sp>
      <p:cxnSp>
        <p:nvCxnSpPr>
          <p:cNvPr id="4" name="Straight Connector 3"/>
          <p:cNvCxnSpPr/>
          <p:nvPr/>
        </p:nvCxnSpPr>
        <p:spPr bwMode="auto">
          <a:xfrm>
            <a:off x="762001" y="1408112"/>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6882938" y="3164681"/>
            <a:ext cx="2261062" cy="3693319"/>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144572950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a:xfrm>
            <a:off x="556419" y="596438"/>
            <a:ext cx="8229600" cy="723900"/>
          </a:xfrm>
        </p:spPr>
        <p:txBody>
          <a:bodyPr/>
          <a:lstStyle/>
          <a:p>
            <a:pPr eaLnBrk="1" hangingPunct="1"/>
            <a:br>
              <a:rPr lang="en-US" altLang="en-US" sz="3200" b="1" dirty="0">
                <a:solidFill>
                  <a:srgbClr val="BB2105"/>
                </a:solidFill>
              </a:rPr>
            </a:br>
            <a:r>
              <a:rPr lang="en-US" altLang="en-US" sz="3200" b="1" dirty="0">
                <a:solidFill>
                  <a:srgbClr val="BB2105"/>
                </a:solidFill>
              </a:rPr>
              <a:t>Contexts Linking PA and HIV Risks among FWID</a:t>
            </a:r>
            <a:br>
              <a:rPr lang="en-US" altLang="en-US" sz="3200" dirty="0">
                <a:solidFill>
                  <a:srgbClr val="BB2105"/>
                </a:solidFill>
              </a:rPr>
            </a:br>
            <a:endParaRPr lang="en-US" altLang="en-US" sz="3200" b="1" dirty="0">
              <a:solidFill>
                <a:srgbClr val="BB2105"/>
              </a:solidFill>
            </a:endParaRPr>
          </a:p>
        </p:txBody>
      </p:sp>
      <p:sp>
        <p:nvSpPr>
          <p:cNvPr id="139266" name="Rectangle 3"/>
          <p:cNvSpPr>
            <a:spLocks noGrp="1" noChangeArrowheads="1"/>
          </p:cNvSpPr>
          <p:nvPr>
            <p:ph type="body" idx="4294967295"/>
          </p:nvPr>
        </p:nvSpPr>
        <p:spPr>
          <a:xfrm>
            <a:off x="636142" y="1593454"/>
            <a:ext cx="7985326" cy="4800600"/>
          </a:xfrm>
        </p:spPr>
        <p:txBody>
          <a:bodyPr/>
          <a:lstStyle/>
          <a:p>
            <a:pPr marL="0" indent="0">
              <a:spcBef>
                <a:spcPts val="1200"/>
              </a:spcBef>
              <a:spcAft>
                <a:spcPts val="1200"/>
              </a:spcAft>
              <a:buFont typeface="Arial" charset="0"/>
              <a:buNone/>
              <a:defRPr/>
            </a:pPr>
            <a:r>
              <a:rPr lang="en-US" sz="2400" b="1" dirty="0">
                <a:ea typeface="ＭＳ Ｐゴシック" charset="0"/>
                <a:cs typeface="ＭＳ Ｐゴシック" charset="0"/>
              </a:rPr>
              <a:t>Negotiation of Condom Use</a:t>
            </a:r>
            <a:endParaRPr lang="en-US" sz="2400" dirty="0">
              <a:ea typeface="ＭＳ Ｐゴシック" charset="0"/>
              <a:cs typeface="ＭＳ Ｐゴシック" charset="0"/>
            </a:endParaRPr>
          </a:p>
          <a:p>
            <a:pPr marL="347472" indent="-347472">
              <a:spcBef>
                <a:spcPts val="0"/>
              </a:spcBef>
              <a:spcAft>
                <a:spcPts val="0"/>
              </a:spcAft>
              <a:buFont typeface="Arial" charset="0"/>
              <a:buChar char="•"/>
              <a:defRPr/>
            </a:pPr>
            <a:r>
              <a:rPr lang="en-US" sz="2400" dirty="0">
                <a:ea typeface="ＭＳ Ｐゴシック" charset="0"/>
                <a:cs typeface="ＭＳ Ｐゴシック" charset="0"/>
              </a:rPr>
              <a:t>Male partners often perceive requests for condom use as a:</a:t>
            </a:r>
          </a:p>
          <a:p>
            <a:pPr marL="1204722" lvl="3" indent="-347472">
              <a:spcBef>
                <a:spcPts val="0"/>
              </a:spcBef>
              <a:spcAft>
                <a:spcPts val="0"/>
              </a:spcAft>
              <a:buFont typeface="Arial" charset="0"/>
              <a:buChar char="–"/>
              <a:defRPr/>
            </a:pPr>
            <a:r>
              <a:rPr lang="en-US" sz="2400" dirty="0">
                <a:ea typeface="ＭＳ Ｐゴシック" charset="0"/>
              </a:rPr>
              <a:t>Lack of trust </a:t>
            </a:r>
          </a:p>
          <a:p>
            <a:pPr marL="1204722" lvl="3" indent="-347472">
              <a:spcBef>
                <a:spcPts val="0"/>
              </a:spcBef>
              <a:spcAft>
                <a:spcPts val="0"/>
              </a:spcAft>
              <a:buFont typeface="Arial" charset="0"/>
              <a:buChar char="–"/>
              <a:defRPr/>
            </a:pPr>
            <a:r>
              <a:rPr lang="en-US" sz="2400" dirty="0">
                <a:ea typeface="ＭＳ Ｐゴシック" charset="0"/>
              </a:rPr>
              <a:t>Sign of infidelity on her part</a:t>
            </a:r>
          </a:p>
          <a:p>
            <a:pPr marL="1204722" lvl="3" indent="-347472">
              <a:spcBef>
                <a:spcPts val="0"/>
              </a:spcBef>
              <a:spcAft>
                <a:spcPts val="0"/>
              </a:spcAft>
              <a:buFont typeface="Arial" charset="0"/>
              <a:buChar char="–"/>
              <a:defRPr/>
            </a:pPr>
            <a:r>
              <a:rPr lang="en-US" sz="2400" dirty="0">
                <a:ea typeface="ＭＳ Ｐゴシック" charset="0"/>
              </a:rPr>
              <a:t>Breach of gender role expectations</a:t>
            </a:r>
          </a:p>
          <a:p>
            <a:pPr marL="347472" indent="-347472">
              <a:spcBef>
                <a:spcPts val="0"/>
              </a:spcBef>
              <a:spcAft>
                <a:spcPts val="0"/>
              </a:spcAft>
              <a:buFont typeface="Arial" charset="0"/>
              <a:buChar char="•"/>
              <a:defRPr/>
            </a:pPr>
            <a:r>
              <a:rPr lang="en-US" sz="2400" dirty="0">
                <a:ea typeface="ＭＳ Ｐゴシック" charset="0"/>
                <a:cs typeface="ＭＳ Ｐゴシック" charset="0"/>
              </a:rPr>
              <a:t>As a result, some men may use sexual violence to exert control over the relationship</a:t>
            </a:r>
          </a:p>
          <a:p>
            <a:pPr marL="0" indent="0">
              <a:spcBef>
                <a:spcPts val="1200"/>
              </a:spcBef>
              <a:spcAft>
                <a:spcPts val="1200"/>
              </a:spcAft>
              <a:buFont typeface="Arial" charset="0"/>
              <a:buNone/>
              <a:defRPr/>
            </a:pPr>
            <a:r>
              <a:rPr lang="en-US" sz="1400" dirty="0">
                <a:ea typeface="ＭＳ Ｐゴシック" charset="0"/>
                <a:cs typeface="ＭＳ Ｐゴシック" charset="0"/>
              </a:rPr>
              <a:t>El-</a:t>
            </a:r>
            <a:r>
              <a:rPr lang="en-US" sz="1400" dirty="0" err="1">
                <a:ea typeface="ＭＳ Ｐゴシック" charset="0"/>
                <a:cs typeface="ＭＳ Ｐゴシック" charset="0"/>
              </a:rPr>
              <a:t>Bassel</a:t>
            </a:r>
            <a:r>
              <a:rPr lang="en-US" sz="1400" dirty="0">
                <a:ea typeface="ＭＳ Ｐゴシック" charset="0"/>
                <a:cs typeface="ＭＳ Ｐゴシック" charset="0"/>
              </a:rPr>
              <a:t>, et. al, AJPH, 2011, El-</a:t>
            </a:r>
            <a:r>
              <a:rPr lang="en-US" sz="1400" dirty="0" err="1">
                <a:ea typeface="ＭＳ Ｐゴシック" charset="0"/>
                <a:cs typeface="ＭＳ Ｐゴシック" charset="0"/>
              </a:rPr>
              <a:t>Bassel</a:t>
            </a:r>
            <a:r>
              <a:rPr lang="en-US" sz="1400" dirty="0">
                <a:ea typeface="ＭＳ Ｐゴシック" charset="0"/>
                <a:cs typeface="ＭＳ Ｐゴシック" charset="0"/>
              </a:rPr>
              <a:t>, et al, Substance Use and Misuse, 2011.</a:t>
            </a:r>
          </a:p>
          <a:p>
            <a:pPr marL="0" indent="0">
              <a:buNone/>
              <a:defRPr/>
            </a:pPr>
            <a:endParaRPr lang="en-US" sz="1400" dirty="0">
              <a:ea typeface="ＭＳ Ｐゴシック" charset="0"/>
              <a:cs typeface="ＭＳ Ｐゴシック" charset="0"/>
            </a:endParaRPr>
          </a:p>
        </p:txBody>
      </p:sp>
      <p:cxnSp>
        <p:nvCxnSpPr>
          <p:cNvPr id="4" name="Straight Connector 3"/>
          <p:cNvCxnSpPr/>
          <p:nvPr/>
        </p:nvCxnSpPr>
        <p:spPr bwMode="auto">
          <a:xfrm>
            <a:off x="733874" y="131875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416657286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a:xfrm>
            <a:off x="457200" y="762000"/>
            <a:ext cx="8382000" cy="723900"/>
          </a:xfrm>
        </p:spPr>
        <p:txBody>
          <a:bodyPr/>
          <a:lstStyle/>
          <a:p>
            <a:pPr eaLnBrk="1" hangingPunct="1"/>
            <a:br>
              <a:rPr lang="en-US" altLang="en-US" sz="3200" b="1">
                <a:solidFill>
                  <a:srgbClr val="BB2105"/>
                </a:solidFill>
              </a:rPr>
            </a:br>
            <a:r>
              <a:rPr lang="en-US" altLang="en-US" sz="3200" b="1">
                <a:solidFill>
                  <a:srgbClr val="BB2105"/>
                </a:solidFill>
              </a:rPr>
              <a:t>Contexts Linking PA and HIV Risks among FWID </a:t>
            </a:r>
            <a:br>
              <a:rPr lang="en-US" altLang="en-US" sz="3200">
                <a:solidFill>
                  <a:srgbClr val="BB2105"/>
                </a:solidFill>
              </a:rPr>
            </a:br>
            <a:endParaRPr lang="en-US" altLang="en-US" sz="3200" b="1">
              <a:solidFill>
                <a:srgbClr val="BB2105"/>
              </a:solidFill>
            </a:endParaRPr>
          </a:p>
        </p:txBody>
      </p:sp>
      <p:sp>
        <p:nvSpPr>
          <p:cNvPr id="55299" name="Rectangle 3"/>
          <p:cNvSpPr>
            <a:spLocks noGrp="1" noChangeArrowheads="1"/>
          </p:cNvSpPr>
          <p:nvPr>
            <p:ph type="body" idx="4294967295"/>
          </p:nvPr>
        </p:nvSpPr>
        <p:spPr>
          <a:xfrm>
            <a:off x="762000" y="1981200"/>
            <a:ext cx="7467600" cy="4648200"/>
          </a:xfrm>
        </p:spPr>
        <p:txBody>
          <a:bodyPr/>
          <a:lstStyle/>
          <a:p>
            <a:pPr marL="0" indent="0">
              <a:spcBef>
                <a:spcPts val="200"/>
              </a:spcBef>
              <a:spcAft>
                <a:spcPts val="200"/>
              </a:spcAft>
              <a:buFont typeface="Arial" panose="020B0604020202020204" pitchFamily="34" charset="0"/>
              <a:buNone/>
            </a:pPr>
            <a:r>
              <a:rPr lang="en-US" altLang="en-US" sz="2400" b="1" dirty="0">
                <a:cs typeface="Arial" panose="020B0604020202020204" pitchFamily="34" charset="0"/>
              </a:rPr>
              <a:t>Fear of Violence has been found to:</a:t>
            </a:r>
            <a:endParaRPr lang="en-US" altLang="en-US" sz="2400" dirty="0"/>
          </a:p>
          <a:p>
            <a:pPr marL="346075" lvl="1" indent="-342900">
              <a:spcBef>
                <a:spcPts val="200"/>
              </a:spcBef>
              <a:spcAft>
                <a:spcPts val="200"/>
              </a:spcAft>
              <a:buFont typeface="Arial" panose="020B0604020202020204" pitchFamily="34" charset="0"/>
              <a:buChar char="•"/>
            </a:pPr>
            <a:r>
              <a:rPr lang="en-US" altLang="en-US" sz="2400" dirty="0"/>
              <a:t>Reduce a woman’</a:t>
            </a:r>
            <a:r>
              <a:rPr lang="en-US" altLang="ja-JP" sz="2400" dirty="0">
                <a:cs typeface="Arial" panose="020B0604020202020204" pitchFamily="34" charset="0"/>
              </a:rPr>
              <a:t>s ability to ask her partner to use condoms</a:t>
            </a:r>
          </a:p>
          <a:p>
            <a:pPr marL="346075" lvl="1" indent="-342900">
              <a:spcBef>
                <a:spcPts val="200"/>
              </a:spcBef>
              <a:spcAft>
                <a:spcPts val="200"/>
              </a:spcAft>
              <a:buFont typeface="Arial" panose="020B0604020202020204" pitchFamily="34" charset="0"/>
              <a:buChar char="•"/>
            </a:pPr>
            <a:r>
              <a:rPr lang="en-US" altLang="en-US" sz="2400" dirty="0">
                <a:cs typeface="Arial" panose="020B0604020202020204" pitchFamily="34" charset="0"/>
              </a:rPr>
              <a:t>Prevent a woman from refusing unprotected sex  </a:t>
            </a:r>
          </a:p>
          <a:p>
            <a:pPr marL="346075" lvl="1" indent="-342900" algn="r">
              <a:spcBef>
                <a:spcPct val="0"/>
              </a:spcBef>
              <a:buFont typeface="Arial" panose="020B0604020202020204" pitchFamily="34" charset="0"/>
              <a:buNone/>
            </a:pPr>
            <a:r>
              <a:rPr lang="en-US" altLang="en-US" sz="1400" dirty="0"/>
              <a:t>El-</a:t>
            </a:r>
            <a:r>
              <a:rPr lang="en-US" altLang="en-US" sz="1400" dirty="0" err="1"/>
              <a:t>Bassel</a:t>
            </a:r>
            <a:r>
              <a:rPr lang="en-US" altLang="en-US" sz="1400" dirty="0"/>
              <a:t>, et. al, AJPH, 2011, El-</a:t>
            </a:r>
            <a:r>
              <a:rPr lang="en-US" altLang="en-US" sz="1400" dirty="0" err="1"/>
              <a:t>Bassel</a:t>
            </a:r>
            <a:r>
              <a:rPr lang="en-US" altLang="en-US" sz="1400" dirty="0"/>
              <a:t>, et al, Substance Use and Misuse, 2011.</a:t>
            </a:r>
          </a:p>
          <a:p>
            <a:pPr marL="346075" lvl="1" indent="-342900">
              <a:buFont typeface="Wingdings" panose="05000000000000000000" pitchFamily="2" charset="2"/>
              <a:buChar char="§"/>
            </a:pPr>
            <a:endParaRPr lang="en-US" altLang="en-US" sz="2000" dirty="0"/>
          </a:p>
          <a:p>
            <a:pPr marL="0" indent="0">
              <a:buFont typeface="Arial" panose="020B0604020202020204" pitchFamily="34" charset="0"/>
              <a:buNone/>
            </a:pPr>
            <a:r>
              <a:rPr lang="en-US" altLang="en-US" sz="2000" dirty="0">
                <a:cs typeface="Arial" panose="020B0604020202020204" pitchFamily="34" charset="0"/>
              </a:rPr>
              <a:t> </a:t>
            </a:r>
          </a:p>
          <a:p>
            <a:pPr marL="0" indent="0">
              <a:buFont typeface="Arial" panose="020B0604020202020204" pitchFamily="34" charset="0"/>
              <a:buNone/>
            </a:pPr>
            <a:br>
              <a:rPr lang="en-US" altLang="en-US" sz="2400" dirty="0"/>
            </a:br>
            <a:endParaRPr lang="en-US" altLang="en-US" sz="2400" dirty="0"/>
          </a:p>
          <a:p>
            <a:pPr marL="0" indent="0"/>
            <a:endParaRPr lang="en-US" altLang="en-US" sz="2400" dirty="0"/>
          </a:p>
        </p:txBody>
      </p:sp>
      <p:cxnSp>
        <p:nvCxnSpPr>
          <p:cNvPr id="4" name="Straight Connector 3"/>
          <p:cNvCxnSpPr/>
          <p:nvPr/>
        </p:nvCxnSpPr>
        <p:spPr bwMode="auto">
          <a:xfrm>
            <a:off x="776288" y="160020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21865147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a:xfrm>
            <a:off x="457200" y="610394"/>
            <a:ext cx="8305800" cy="609600"/>
          </a:xfrm>
        </p:spPr>
        <p:txBody>
          <a:bodyPr/>
          <a:lstStyle/>
          <a:p>
            <a:pPr eaLnBrk="1" hangingPunct="1"/>
            <a:r>
              <a:rPr lang="en-US" altLang="en-US" sz="3400" b="1" dirty="0">
                <a:solidFill>
                  <a:srgbClr val="BB2105"/>
                </a:solidFill>
              </a:rPr>
              <a:t>Micro-Social Contexts and IDU</a:t>
            </a:r>
          </a:p>
        </p:txBody>
      </p:sp>
      <p:sp>
        <p:nvSpPr>
          <p:cNvPr id="57347" name="Rectangle 3"/>
          <p:cNvSpPr>
            <a:spLocks noGrp="1" noChangeArrowheads="1"/>
          </p:cNvSpPr>
          <p:nvPr>
            <p:ph type="body" idx="4294967295"/>
          </p:nvPr>
        </p:nvSpPr>
        <p:spPr>
          <a:xfrm>
            <a:off x="419100" y="1369906"/>
            <a:ext cx="8305800" cy="4876800"/>
          </a:xfrm>
        </p:spPr>
        <p:txBody>
          <a:bodyPr/>
          <a:lstStyle/>
          <a:p>
            <a:pPr eaLnBrk="1" hangingPunct="1">
              <a:spcBef>
                <a:spcPts val="200"/>
              </a:spcBef>
              <a:spcAft>
                <a:spcPts val="200"/>
              </a:spcAft>
            </a:pPr>
            <a:r>
              <a:rPr lang="en-US" altLang="en-US" sz="2400" dirty="0"/>
              <a:t>Men often introduce their female partner to IDU </a:t>
            </a:r>
          </a:p>
          <a:p>
            <a:pPr eaLnBrk="1" hangingPunct="1">
              <a:spcBef>
                <a:spcPts val="200"/>
              </a:spcBef>
              <a:spcAft>
                <a:spcPts val="200"/>
              </a:spcAft>
            </a:pPr>
            <a:r>
              <a:rPr lang="en-US" altLang="en-US" sz="2400" dirty="0"/>
              <a:t>FWID often use a syringe/needle after their partner </a:t>
            </a:r>
          </a:p>
          <a:p>
            <a:pPr>
              <a:spcBef>
                <a:spcPts val="200"/>
              </a:spcBef>
              <a:spcAft>
                <a:spcPts val="200"/>
              </a:spcAft>
            </a:pPr>
            <a:r>
              <a:rPr lang="en-US" altLang="en-US" sz="2400" dirty="0"/>
              <a:t>Sharing injections is perceived as a sign of love, commitment, and faithfulness </a:t>
            </a:r>
          </a:p>
          <a:p>
            <a:pPr>
              <a:spcBef>
                <a:spcPts val="200"/>
              </a:spcBef>
              <a:spcAft>
                <a:spcPts val="200"/>
              </a:spcAft>
            </a:pPr>
            <a:r>
              <a:rPr lang="en-US" altLang="en-US" sz="2400" dirty="0"/>
              <a:t>Refusal to share a syringe/needle can threaten the relationship </a:t>
            </a:r>
          </a:p>
          <a:p>
            <a:pPr>
              <a:spcBef>
                <a:spcPts val="200"/>
              </a:spcBef>
              <a:spcAft>
                <a:spcPts val="200"/>
              </a:spcAft>
            </a:pPr>
            <a:r>
              <a:rPr lang="en-US" altLang="en-US" sz="2400" dirty="0"/>
              <a:t>If the woman shares injections with other men, it is perceived as infidelity and can lead to PA</a:t>
            </a:r>
          </a:p>
          <a:p>
            <a:pPr>
              <a:spcBef>
                <a:spcPts val="200"/>
              </a:spcBef>
              <a:spcAft>
                <a:spcPts val="200"/>
              </a:spcAft>
            </a:pPr>
            <a:r>
              <a:rPr lang="en-US" altLang="en-US" sz="2400" dirty="0"/>
              <a:t>After experiencing PA, women may be hesitant to refuse to share syringes/needles</a:t>
            </a:r>
          </a:p>
          <a:p>
            <a:pPr algn="r">
              <a:buFont typeface="Arial" panose="020B0604020202020204" pitchFamily="34" charset="0"/>
              <a:buNone/>
            </a:pPr>
            <a:r>
              <a:rPr lang="en-US" altLang="en-US" sz="1400" dirty="0"/>
              <a:t>El-</a:t>
            </a:r>
            <a:r>
              <a:rPr lang="en-US" altLang="en-US" sz="1400" dirty="0" err="1"/>
              <a:t>Bassel</a:t>
            </a:r>
            <a:r>
              <a:rPr lang="en-US" altLang="en-US" sz="1400" dirty="0"/>
              <a:t>, et. al, AJPH, 2011, El-</a:t>
            </a:r>
            <a:r>
              <a:rPr lang="en-US" altLang="en-US" sz="1400" dirty="0" err="1"/>
              <a:t>Bassel</a:t>
            </a:r>
            <a:r>
              <a:rPr lang="en-US" altLang="en-US" sz="1400" dirty="0"/>
              <a:t>, et al, Substance Use and Misuse, 2011.</a:t>
            </a:r>
          </a:p>
          <a:p>
            <a:pPr>
              <a:buFont typeface="Arial" panose="020B0604020202020204" pitchFamily="34" charset="0"/>
              <a:buNone/>
            </a:pPr>
            <a:br>
              <a:rPr lang="en-US" altLang="en-US" sz="2000" dirty="0"/>
            </a:br>
            <a:endParaRPr lang="en-US" altLang="en-US" sz="2000" dirty="0"/>
          </a:p>
          <a:p>
            <a:endParaRPr lang="en-US" altLang="en-US" sz="2400" dirty="0"/>
          </a:p>
        </p:txBody>
      </p:sp>
      <p:cxnSp>
        <p:nvCxnSpPr>
          <p:cNvPr id="4" name="Straight Connector 3"/>
          <p:cNvCxnSpPr/>
          <p:nvPr/>
        </p:nvCxnSpPr>
        <p:spPr bwMode="auto">
          <a:xfrm>
            <a:off x="715168" y="1169915"/>
            <a:ext cx="7789863"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118593242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Overview</a:t>
            </a:r>
          </a:p>
        </p:txBody>
      </p:sp>
      <p:sp>
        <p:nvSpPr>
          <p:cNvPr id="3" name="Content Placeholder 2"/>
          <p:cNvSpPr>
            <a:spLocks noGrp="1"/>
          </p:cNvSpPr>
          <p:nvPr>
            <p:ph idx="1"/>
          </p:nvPr>
        </p:nvSpPr>
        <p:spPr/>
        <p:txBody>
          <a:bodyPr>
            <a:normAutofit/>
          </a:bodyPr>
          <a:lstStyle/>
          <a:p>
            <a:pPr>
              <a:lnSpc>
                <a:spcPct val="100000"/>
              </a:lnSpc>
            </a:pPr>
            <a:r>
              <a:rPr lang="en-US" dirty="0"/>
              <a:t>Epidemiology: Women, HIV, Injection Drug Use</a:t>
            </a:r>
          </a:p>
          <a:p>
            <a:pPr>
              <a:lnSpc>
                <a:spcPct val="100000"/>
              </a:lnSpc>
            </a:pPr>
            <a:r>
              <a:rPr lang="en-US" dirty="0"/>
              <a:t>So What Do We Do?</a:t>
            </a:r>
          </a:p>
          <a:p>
            <a:pPr lvl="1">
              <a:lnSpc>
                <a:spcPct val="100000"/>
              </a:lnSpc>
            </a:pPr>
            <a:r>
              <a:rPr lang="en-US" dirty="0"/>
              <a:t>Evidence-based HIV Prevention Interventions for Women</a:t>
            </a:r>
          </a:p>
          <a:p>
            <a:pPr lvl="1">
              <a:lnSpc>
                <a:spcPct val="100000"/>
              </a:lnSpc>
            </a:pPr>
            <a:r>
              <a:rPr lang="en-US" dirty="0"/>
              <a:t>Models for Designing Women’s SUD Treatment</a:t>
            </a:r>
          </a:p>
          <a:p>
            <a:pPr lvl="1">
              <a:lnSpc>
                <a:spcPct val="100000"/>
              </a:lnSpc>
            </a:pPr>
            <a:r>
              <a:rPr lang="en-US" dirty="0"/>
              <a:t>Structural Interventions to Address Social Determinants of Health</a:t>
            </a:r>
          </a:p>
          <a:p>
            <a:pPr>
              <a:lnSpc>
                <a:spcPct val="100000"/>
              </a:lnSpc>
            </a:pPr>
            <a:endParaRPr lang="en-US" dirty="0"/>
          </a:p>
        </p:txBody>
      </p:sp>
    </p:spTree>
    <p:extLst>
      <p:ext uri="{BB962C8B-B14F-4D97-AF65-F5344CB8AC3E}">
        <p14:creationId xmlns:p14="http://schemas.microsoft.com/office/powerpoint/2010/main" val="16697310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966"/>
            <a:ext cx="9145289" cy="6857034"/>
          </a:xfrm>
          <a:prstGeom prst="rect">
            <a:avLst/>
          </a:prstGeom>
        </p:spPr>
      </p:pic>
      <p:sp>
        <p:nvSpPr>
          <p:cNvPr id="5" name="TextBox 4"/>
          <p:cNvSpPr txBox="1"/>
          <p:nvPr/>
        </p:nvSpPr>
        <p:spPr>
          <a:xfrm>
            <a:off x="842853" y="2711116"/>
            <a:ext cx="7459579" cy="923330"/>
          </a:xfrm>
          <a:prstGeom prst="rect">
            <a:avLst/>
          </a:prstGeom>
          <a:noFill/>
        </p:spPr>
        <p:txBody>
          <a:bodyPr wrap="square" rtlCol="0">
            <a:spAutoFit/>
          </a:bodyPr>
          <a:lstStyle/>
          <a:p>
            <a:pPr algn="ctr"/>
            <a:r>
              <a:rPr lang="en-US" sz="5400" b="1" dirty="0">
                <a:solidFill>
                  <a:srgbClr val="003058"/>
                </a:solidFill>
                <a:latin typeface="Arial" panose="020B0604020202020204" pitchFamily="34" charset="0"/>
                <a:cs typeface="Arial" panose="020B0604020202020204" pitchFamily="34" charset="0"/>
              </a:rPr>
              <a:t>So What Do We Do?</a:t>
            </a:r>
          </a:p>
        </p:txBody>
      </p:sp>
    </p:spTree>
    <p:extLst>
      <p:ext uri="{BB962C8B-B14F-4D97-AF65-F5344CB8AC3E}">
        <p14:creationId xmlns:p14="http://schemas.microsoft.com/office/powerpoint/2010/main" val="6653241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So what do we do?</a:t>
            </a:r>
          </a:p>
        </p:txBody>
      </p:sp>
      <p:sp>
        <p:nvSpPr>
          <p:cNvPr id="3" name="Content Placeholder 2"/>
          <p:cNvSpPr>
            <a:spLocks noGrp="1"/>
          </p:cNvSpPr>
          <p:nvPr>
            <p:ph idx="1"/>
          </p:nvPr>
        </p:nvSpPr>
        <p:spPr>
          <a:xfrm>
            <a:off x="457200" y="1094092"/>
            <a:ext cx="8524430" cy="5160658"/>
          </a:xfrm>
        </p:spPr>
        <p:txBody>
          <a:bodyPr/>
          <a:lstStyle/>
          <a:p>
            <a:pPr>
              <a:lnSpc>
                <a:spcPct val="100000"/>
              </a:lnSpc>
            </a:pPr>
            <a:r>
              <a:rPr lang="en-US" dirty="0"/>
              <a:t>Consider Evidence-based HIV Prevention Interventions for Women</a:t>
            </a:r>
          </a:p>
          <a:p>
            <a:pPr>
              <a:lnSpc>
                <a:spcPct val="100000"/>
              </a:lnSpc>
            </a:pPr>
            <a:r>
              <a:rPr lang="en-US" dirty="0"/>
              <a:t>Design Women’s SUD Treatment to Address Women’s Needs</a:t>
            </a:r>
          </a:p>
          <a:p>
            <a:pPr lvl="1">
              <a:lnSpc>
                <a:spcPct val="100000"/>
              </a:lnSpc>
            </a:pPr>
            <a:r>
              <a:rPr lang="en-US" dirty="0"/>
              <a:t>Gender-Responsive Model</a:t>
            </a:r>
          </a:p>
          <a:p>
            <a:pPr lvl="1">
              <a:lnSpc>
                <a:spcPct val="100000"/>
              </a:lnSpc>
            </a:pPr>
            <a:r>
              <a:rPr lang="en-US" dirty="0"/>
              <a:t>Family-Centered Care Model</a:t>
            </a:r>
          </a:p>
          <a:p>
            <a:pPr lvl="1">
              <a:lnSpc>
                <a:spcPct val="100000"/>
              </a:lnSpc>
            </a:pPr>
            <a:r>
              <a:rPr lang="en-US" dirty="0"/>
              <a:t>Providing Treatment to Women Who Use Drugs</a:t>
            </a:r>
          </a:p>
          <a:p>
            <a:pPr>
              <a:lnSpc>
                <a:spcPct val="100000"/>
              </a:lnSpc>
            </a:pPr>
            <a:r>
              <a:rPr lang="en-US" dirty="0"/>
              <a:t>Address Social Determinants of Health &amp; Health Inequities with Structural Interventions</a:t>
            </a:r>
          </a:p>
          <a:p>
            <a:pPr>
              <a:lnSpc>
                <a:spcPct val="100000"/>
              </a:lnSpc>
            </a:pPr>
            <a:endParaRPr lang="en-US" dirty="0"/>
          </a:p>
        </p:txBody>
      </p:sp>
    </p:spTree>
    <p:extLst>
      <p:ext uri="{BB962C8B-B14F-4D97-AF65-F5344CB8AC3E}">
        <p14:creationId xmlns:p14="http://schemas.microsoft.com/office/powerpoint/2010/main" val="25616645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So what do we do?</a:t>
            </a:r>
          </a:p>
        </p:txBody>
      </p:sp>
      <p:sp>
        <p:nvSpPr>
          <p:cNvPr id="3" name="Content Placeholder 2"/>
          <p:cNvSpPr>
            <a:spLocks noGrp="1"/>
          </p:cNvSpPr>
          <p:nvPr>
            <p:ph idx="1"/>
          </p:nvPr>
        </p:nvSpPr>
        <p:spPr>
          <a:xfrm>
            <a:off x="457200" y="1094092"/>
            <a:ext cx="8524430" cy="5160658"/>
          </a:xfrm>
        </p:spPr>
        <p:txBody>
          <a:bodyPr/>
          <a:lstStyle/>
          <a:p>
            <a:pPr>
              <a:lnSpc>
                <a:spcPct val="100000"/>
              </a:lnSpc>
            </a:pPr>
            <a:r>
              <a:rPr lang="en-US" b="1" dirty="0"/>
              <a:t>Consider Evidence-based HIV Prevention Interventions for Women</a:t>
            </a:r>
          </a:p>
          <a:p>
            <a:pPr>
              <a:lnSpc>
                <a:spcPct val="100000"/>
              </a:lnSpc>
            </a:pPr>
            <a:r>
              <a:rPr lang="en-US" dirty="0">
                <a:solidFill>
                  <a:schemeClr val="bg1">
                    <a:lumMod val="65000"/>
                  </a:schemeClr>
                </a:solidFill>
              </a:rPr>
              <a:t>Design Women’s SUD Treatment to Address Women’s Needs</a:t>
            </a:r>
          </a:p>
          <a:p>
            <a:pPr lvl="1">
              <a:lnSpc>
                <a:spcPct val="100000"/>
              </a:lnSpc>
            </a:pPr>
            <a:r>
              <a:rPr lang="en-US" dirty="0">
                <a:solidFill>
                  <a:schemeClr val="bg1">
                    <a:lumMod val="65000"/>
                  </a:schemeClr>
                </a:solidFill>
              </a:rPr>
              <a:t>Gender-Responsive Model</a:t>
            </a:r>
          </a:p>
          <a:p>
            <a:pPr lvl="1">
              <a:lnSpc>
                <a:spcPct val="100000"/>
              </a:lnSpc>
            </a:pPr>
            <a:r>
              <a:rPr lang="en-US" dirty="0">
                <a:solidFill>
                  <a:schemeClr val="bg1">
                    <a:lumMod val="65000"/>
                  </a:schemeClr>
                </a:solidFill>
              </a:rPr>
              <a:t>Family-Centered Care Model</a:t>
            </a:r>
          </a:p>
          <a:p>
            <a:pPr lvl="1">
              <a:lnSpc>
                <a:spcPct val="100000"/>
              </a:lnSpc>
            </a:pPr>
            <a:r>
              <a:rPr lang="en-US" dirty="0">
                <a:solidFill>
                  <a:schemeClr val="bg1">
                    <a:lumMod val="65000"/>
                  </a:schemeClr>
                </a:solidFill>
              </a:rPr>
              <a:t>Providing Treatment to Women Who Use Drugs</a:t>
            </a:r>
          </a:p>
          <a:p>
            <a:pPr>
              <a:lnSpc>
                <a:spcPct val="100000"/>
              </a:lnSpc>
            </a:pPr>
            <a:r>
              <a:rPr lang="en-US" dirty="0">
                <a:solidFill>
                  <a:schemeClr val="bg1">
                    <a:lumMod val="65000"/>
                  </a:schemeClr>
                </a:solidFill>
              </a:rPr>
              <a:t>Address Social Determinants of Health &amp; Health Inequities with Structural Interventions</a:t>
            </a:r>
          </a:p>
          <a:p>
            <a:pPr>
              <a:lnSpc>
                <a:spcPct val="100000"/>
              </a:lnSpc>
            </a:pPr>
            <a:endParaRPr lang="en-US" dirty="0"/>
          </a:p>
        </p:txBody>
      </p:sp>
    </p:spTree>
    <p:extLst>
      <p:ext uri="{BB962C8B-B14F-4D97-AF65-F5344CB8AC3E}">
        <p14:creationId xmlns:p14="http://schemas.microsoft.com/office/powerpoint/2010/main" val="34757020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txBox="1">
            <a:spLocks noChangeArrowheads="1"/>
          </p:cNvSpPr>
          <p:nvPr/>
        </p:nvSpPr>
        <p:spPr bwMode="auto">
          <a:xfrm>
            <a:off x="152400" y="484188"/>
            <a:ext cx="8991600"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a:ln>
                  <a:noFill/>
                </a:ln>
                <a:solidFill>
                  <a:srgbClr val="BB2105"/>
                </a:solidFill>
                <a:effectLst/>
                <a:uLnTx/>
                <a:uFillTx/>
                <a:latin typeface="Calibri" panose="020F0502020204030204" pitchFamily="34" charset="0"/>
                <a:ea typeface="ＭＳ Ｐゴシック" panose="020B0600070205080204" pitchFamily="34" charset="-128"/>
                <a:cs typeface="+mn-cs"/>
              </a:rPr>
              <a:t>Implications for Women-Specific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600" b="1" i="0" u="none" strike="noStrike" kern="1200" cap="none" spc="0" normalizeH="0" baseline="0" noProof="0" dirty="0">
                <a:ln>
                  <a:noFill/>
                </a:ln>
                <a:solidFill>
                  <a:srgbClr val="BB2105"/>
                </a:solidFill>
                <a:effectLst/>
                <a:uLnTx/>
                <a:uFillTx/>
                <a:latin typeface="Calibri" panose="020F0502020204030204" pitchFamily="34" charset="0"/>
                <a:ea typeface="ＭＳ Ｐゴシック" panose="020B0600070205080204" pitchFamily="34" charset="-128"/>
                <a:cs typeface="+mn-cs"/>
              </a:rPr>
              <a:t>HIV Prevention</a:t>
            </a:r>
          </a:p>
        </p:txBody>
      </p:sp>
      <p:sp>
        <p:nvSpPr>
          <p:cNvPr id="115715" name="Rectangle 3"/>
          <p:cNvSpPr txBox="1">
            <a:spLocks noChangeArrowheads="1"/>
          </p:cNvSpPr>
          <p:nvPr/>
        </p:nvSpPr>
        <p:spPr bwMode="auto">
          <a:xfrm>
            <a:off x="457200" y="2133600"/>
            <a:ext cx="81788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342900" marR="0" lvl="0" indent="-342900" algn="l" defTabSz="457200" rtl="0" eaLnBrk="1" fontAlgn="base" latinLnBrk="0" hangingPunct="1">
              <a:lnSpc>
                <a:spcPct val="100000"/>
              </a:lnSpc>
              <a:spcBef>
                <a:spcPct val="40000"/>
              </a:spcBef>
              <a:spcAft>
                <a:spcPts val="1800"/>
              </a:spcAft>
              <a:buClrTx/>
              <a:buSzTx/>
              <a:buFontTx/>
              <a:buNone/>
              <a:tabLst/>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One HIV intervention model does not fit all women!</a:t>
            </a:r>
          </a:p>
          <a:p>
            <a:pPr marL="742950" marR="0" lvl="1" indent="-285750" algn="l" defTabSz="457200" rtl="0" eaLnBrk="1" fontAlgn="base" latinLnBrk="0" hangingPunct="1">
              <a:lnSpc>
                <a:spcPct val="100000"/>
              </a:lnSpc>
              <a:spcBef>
                <a:spcPct val="40000"/>
              </a:spcBef>
              <a:spcAft>
                <a:spcPts val="18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HIV prevention interventions should provide women with a range of HIV protection strategies and the risk of each option should be assessed with them</a:t>
            </a:r>
          </a:p>
          <a:p>
            <a:pPr marL="742950" marR="0" lvl="1" indent="-285750" algn="l" defTabSz="457200" rtl="0" eaLnBrk="1" fontAlgn="base" latinLnBrk="0" hangingPunct="1">
              <a:lnSpc>
                <a:spcPct val="100000"/>
              </a:lnSpc>
              <a:spcBef>
                <a:spcPct val="40000"/>
              </a:spcBef>
              <a:spcAft>
                <a:spcPts val="1800"/>
              </a:spcAft>
              <a:buClrTx/>
              <a:buSzTx/>
              <a:buFont typeface="Arial" panose="020B0604020202020204" pitchFamily="34" charset="0"/>
              <a:buChar char="•"/>
              <a:tabLst/>
              <a:defRPr/>
            </a:pPr>
            <a:r>
              <a:rPr kumimoji="0" lang="en-US" altLang="en-US" sz="26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Men should be included in HIV and IPV prevention, when it can be done in a manner that protects the woman’</a:t>
            </a:r>
            <a:r>
              <a:rPr kumimoji="0" lang="en-US" altLang="ja-JP" sz="26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s safety</a:t>
            </a:r>
            <a:r>
              <a:rPr kumimoji="0" lang="en-US" altLang="ja-JP"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 </a:t>
            </a:r>
            <a:endPar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endParaRPr>
          </a:p>
        </p:txBody>
      </p:sp>
      <p:cxnSp>
        <p:nvCxnSpPr>
          <p:cNvPr id="5" name="Straight Connector 4"/>
          <p:cNvCxnSpPr/>
          <p:nvPr/>
        </p:nvCxnSpPr>
        <p:spPr bwMode="auto">
          <a:xfrm>
            <a:off x="674688" y="1903413"/>
            <a:ext cx="7789862" cy="1587"/>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6" name="TextBox 5"/>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225072101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ctrTitle"/>
          </p:nvPr>
        </p:nvSpPr>
        <p:spPr>
          <a:xfrm>
            <a:off x="228600" y="685800"/>
            <a:ext cx="8763000" cy="609600"/>
          </a:xfrm>
        </p:spPr>
        <p:txBody>
          <a:bodyPr anchor="b"/>
          <a:lstStyle/>
          <a:p>
            <a:pPr eaLnBrk="1" hangingPunct="1"/>
            <a:r>
              <a:rPr lang="en-US" altLang="en-US" sz="3200" b="1">
                <a:solidFill>
                  <a:srgbClr val="BB2105"/>
                </a:solidFill>
              </a:rPr>
              <a:t>Individually-Focused Behavioral Prevention</a:t>
            </a:r>
          </a:p>
        </p:txBody>
      </p:sp>
      <p:sp>
        <p:nvSpPr>
          <p:cNvPr id="71683" name="Rectangle 3"/>
          <p:cNvSpPr>
            <a:spLocks noGrp="1" noChangeArrowheads="1"/>
          </p:cNvSpPr>
          <p:nvPr>
            <p:ph type="subTitle" idx="1"/>
          </p:nvPr>
        </p:nvSpPr>
        <p:spPr>
          <a:xfrm>
            <a:off x="609600" y="1600200"/>
            <a:ext cx="7924800" cy="5029200"/>
          </a:xfrm>
        </p:spPr>
        <p:txBody>
          <a:bodyPr/>
          <a:lstStyle/>
          <a:p>
            <a:pPr marL="342900" indent="-342900" algn="l">
              <a:spcBef>
                <a:spcPct val="0"/>
              </a:spcBef>
              <a:buFont typeface="Arial" panose="020B0604020202020204" pitchFamily="34" charset="0"/>
              <a:buChar char="•"/>
            </a:pPr>
            <a:r>
              <a:rPr lang="en-US" altLang="en-US" sz="2400" dirty="0">
                <a:solidFill>
                  <a:schemeClr val="tx1"/>
                </a:solidFill>
              </a:rPr>
              <a:t>Negotiation of safer sex practices and condom use</a:t>
            </a:r>
          </a:p>
          <a:p>
            <a:pPr marL="342900" indent="-342900" algn="l">
              <a:spcBef>
                <a:spcPct val="0"/>
              </a:spcBef>
              <a:buFont typeface="Arial" panose="020B0604020202020204" pitchFamily="34" charset="0"/>
              <a:buChar char="•"/>
            </a:pPr>
            <a:r>
              <a:rPr lang="en-US" altLang="en-US" sz="2400" dirty="0" err="1">
                <a:solidFill>
                  <a:schemeClr val="tx1"/>
                </a:solidFill>
              </a:rPr>
              <a:t>Serostatus</a:t>
            </a:r>
            <a:r>
              <a:rPr lang="en-US" altLang="en-US" sz="2400" dirty="0">
                <a:solidFill>
                  <a:schemeClr val="tx1"/>
                </a:solidFill>
              </a:rPr>
              <a:t> knowledge and HIV testing </a:t>
            </a:r>
          </a:p>
          <a:p>
            <a:pPr marL="342900" indent="-342900" algn="l">
              <a:spcBef>
                <a:spcPct val="0"/>
              </a:spcBef>
              <a:buFont typeface="Arial" panose="020B0604020202020204" pitchFamily="34" charset="0"/>
              <a:buChar char="•"/>
            </a:pPr>
            <a:r>
              <a:rPr lang="en-US" altLang="en-US" sz="2400" dirty="0">
                <a:solidFill>
                  <a:schemeClr val="tx1"/>
                </a:solidFill>
              </a:rPr>
              <a:t>Partner abuse, PTSD, and mental health </a:t>
            </a:r>
          </a:p>
          <a:p>
            <a:pPr marL="342900" indent="-342900" algn="l">
              <a:spcBef>
                <a:spcPct val="0"/>
              </a:spcBef>
              <a:buFont typeface="Arial" panose="020B0604020202020204" pitchFamily="34" charset="0"/>
              <a:buChar char="•"/>
            </a:pPr>
            <a:r>
              <a:rPr lang="en-US" altLang="en-US" sz="2400" dirty="0">
                <a:solidFill>
                  <a:schemeClr val="tx1"/>
                </a:solidFill>
              </a:rPr>
              <a:t>Empowerment skills to help women access care, services, and employment</a:t>
            </a:r>
            <a:br>
              <a:rPr lang="en-US" altLang="en-US" sz="2400" dirty="0">
                <a:solidFill>
                  <a:schemeClr val="tx1"/>
                </a:solidFill>
              </a:rPr>
            </a:br>
            <a:endParaRPr lang="en-US" altLang="en-US" sz="2400" dirty="0">
              <a:solidFill>
                <a:schemeClr val="tx1"/>
              </a:solidFill>
            </a:endParaRPr>
          </a:p>
          <a:p>
            <a:pPr marL="342900" indent="-342900" algn="l">
              <a:spcBef>
                <a:spcPct val="0"/>
              </a:spcBef>
              <a:spcAft>
                <a:spcPts val="1200"/>
              </a:spcAft>
            </a:pPr>
            <a:r>
              <a:rPr lang="en-US" altLang="en-US" sz="2400" dirty="0">
                <a:solidFill>
                  <a:schemeClr val="tx1"/>
                </a:solidFill>
              </a:rPr>
              <a:t>Characteristic:</a:t>
            </a:r>
          </a:p>
          <a:p>
            <a:pPr marL="342900" indent="-342900" algn="l">
              <a:buFont typeface="Arial" panose="020B0604020202020204" pitchFamily="34" charset="0"/>
              <a:buChar char="•"/>
            </a:pPr>
            <a:r>
              <a:rPr lang="en-US" altLang="en-US" sz="2400" dirty="0">
                <a:solidFill>
                  <a:schemeClr val="tx1"/>
                </a:solidFill>
              </a:rPr>
              <a:t>The responsibility is placed on the woman</a:t>
            </a:r>
          </a:p>
          <a:p>
            <a:pPr marL="342900" indent="-342900" algn="l"/>
            <a:endParaRPr lang="en-US" altLang="en-US" sz="2400" dirty="0">
              <a:solidFill>
                <a:schemeClr val="tx1"/>
              </a:solidFill>
            </a:endParaRPr>
          </a:p>
          <a:p>
            <a:pPr marL="342900" indent="-342900" algn="r"/>
            <a:r>
              <a:rPr lang="en-US" altLang="en-US" sz="1400" dirty="0">
                <a:solidFill>
                  <a:schemeClr val="tx1"/>
                </a:solidFill>
              </a:rPr>
              <a:t>El-</a:t>
            </a:r>
            <a:r>
              <a:rPr lang="en-US" altLang="en-US" sz="1400" dirty="0" err="1">
                <a:solidFill>
                  <a:schemeClr val="tx1"/>
                </a:solidFill>
              </a:rPr>
              <a:t>Bassel</a:t>
            </a:r>
            <a:r>
              <a:rPr lang="en-US" altLang="en-US" sz="1400" dirty="0">
                <a:solidFill>
                  <a:schemeClr val="tx1"/>
                </a:solidFill>
              </a:rPr>
              <a:t>, </a:t>
            </a:r>
            <a:r>
              <a:rPr lang="en-US" altLang="en-US" sz="1400" dirty="0" err="1">
                <a:solidFill>
                  <a:schemeClr val="tx1"/>
                </a:solidFill>
              </a:rPr>
              <a:t>Wechsberg</a:t>
            </a:r>
            <a:r>
              <a:rPr lang="en-US" altLang="en-US" sz="1400" dirty="0">
                <a:solidFill>
                  <a:schemeClr val="tx1"/>
                </a:solidFill>
              </a:rPr>
              <a:t>, &amp; Shawn, Current AIDS Opinions (in press) ; </a:t>
            </a:r>
            <a:r>
              <a:rPr lang="en-US" altLang="en-US" sz="1400" dirty="0" err="1">
                <a:solidFill>
                  <a:schemeClr val="tx1"/>
                </a:solidFill>
              </a:rPr>
              <a:t>Beyrer</a:t>
            </a:r>
            <a:r>
              <a:rPr lang="en-US" altLang="en-US" sz="1400" dirty="0">
                <a:solidFill>
                  <a:schemeClr val="tx1"/>
                </a:solidFill>
              </a:rPr>
              <a:t> et al., JAIDS, 2011.</a:t>
            </a:r>
          </a:p>
          <a:p>
            <a:pPr marL="342900" indent="-342900" eaLnBrk="1" hangingPunct="1">
              <a:spcBef>
                <a:spcPct val="30000"/>
              </a:spcBef>
              <a:spcAft>
                <a:spcPts val="1838"/>
              </a:spcAft>
            </a:pPr>
            <a:endParaRPr lang="en-US" altLang="en-US" sz="2000" dirty="0">
              <a:solidFill>
                <a:srgbClr val="898989"/>
              </a:solidFill>
              <a:cs typeface="Times New Roman" panose="02020603050405020304" pitchFamily="18" charset="0"/>
            </a:endParaRPr>
          </a:p>
        </p:txBody>
      </p:sp>
      <p:cxnSp>
        <p:nvCxnSpPr>
          <p:cNvPr id="4" name="Straight Connector 3"/>
          <p:cNvCxnSpPr/>
          <p:nvPr/>
        </p:nvCxnSpPr>
        <p:spPr bwMode="auto">
          <a:xfrm>
            <a:off x="715169" y="129540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238388913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txBox="1">
            <a:spLocks/>
          </p:cNvSpPr>
          <p:nvPr/>
        </p:nvSpPr>
        <p:spPr bwMode="auto">
          <a:xfrm>
            <a:off x="642938" y="609600"/>
            <a:ext cx="778986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altLang="en-US" sz="3200" b="1" i="0" u="none" strike="noStrike" kern="1200" cap="none" spc="0" normalizeH="0" baseline="0" noProof="0">
                <a:ln>
                  <a:noFill/>
                </a:ln>
                <a:solidFill>
                  <a:srgbClr val="BB2105"/>
                </a:solidFill>
                <a:effectLst/>
                <a:uLnTx/>
                <a:uFillTx/>
                <a:latin typeface="Calibri" panose="020F0502020204030204" pitchFamily="34" charset="0"/>
                <a:ea typeface="ＭＳ Ｐゴシック" panose="020B0600070205080204" pitchFamily="34" charset="-128"/>
                <a:cs typeface="+mn-cs"/>
              </a:rPr>
              <a:t>Trauma-Informed HIV Prevention for Women</a:t>
            </a:r>
          </a:p>
        </p:txBody>
      </p:sp>
      <p:sp>
        <p:nvSpPr>
          <p:cNvPr id="72707" name="Content Placeholder 2"/>
          <p:cNvSpPr txBox="1">
            <a:spLocks/>
          </p:cNvSpPr>
          <p:nvPr/>
        </p:nvSpPr>
        <p:spPr bwMode="auto">
          <a:xfrm>
            <a:off x="199505" y="1447800"/>
            <a:ext cx="8761615"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7663" indent="-347663">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863600" indent="-3429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marL="0" marR="0" lvl="0" indent="0" algn="l" defTabSz="457200" rtl="0" eaLnBrk="0" fontAlgn="base" latinLnBrk="0" hangingPunct="0">
              <a:lnSpc>
                <a:spcPct val="100000"/>
              </a:lnSpc>
              <a:spcBef>
                <a:spcPct val="0"/>
              </a:spcBef>
              <a:spcAft>
                <a:spcPct val="80000"/>
              </a:spcAft>
              <a:buClr>
                <a:srgbClr val="FFFF99"/>
              </a:buClr>
              <a:buSzTx/>
              <a:buFontTx/>
              <a:buNone/>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There are four empirically-tested HIV trauma-informed prevention intervention models:</a:t>
            </a:r>
          </a:p>
          <a:p>
            <a:pPr marL="863600" marR="0" lvl="1" indent="-342900" algn="l" defTabSz="457200" rtl="0" eaLnBrk="0" fontAlgn="base" latinLnBrk="0" hangingPunct="0">
              <a:lnSpc>
                <a:spcPct val="100000"/>
              </a:lnSpc>
              <a:spcBef>
                <a:spcPct val="0"/>
              </a:spcBef>
              <a:buClr>
                <a:prstClr val="black"/>
              </a:buClr>
              <a:buSzTx/>
              <a:buFontTx/>
              <a:buAutoNum type="arabicPeriod"/>
              <a:tabLst/>
              <a:defRPr/>
            </a:pPr>
            <a:r>
              <a:rPr kumimoji="0" lang="en-US" altLang="en-US" sz="2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Seeking Safety: Integrated model on trauma and substance-abuse, but not HIV </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a:t>
            </a:r>
            <a:r>
              <a:rPr kumimoji="0" lang="en-US" altLang="en-US" sz="18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Hien</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 2009)</a:t>
            </a:r>
          </a:p>
          <a:p>
            <a:pPr marL="863600" marR="0" lvl="1" indent="-342900" algn="l" defTabSz="457200" rtl="0" eaLnBrk="0" fontAlgn="base" latinLnBrk="0" hangingPunct="0">
              <a:lnSpc>
                <a:spcPct val="100000"/>
              </a:lnSpc>
              <a:spcBef>
                <a:spcPct val="0"/>
              </a:spcBef>
              <a:buClr>
                <a:prstClr val="black"/>
              </a:buClr>
              <a:buSzTx/>
              <a:buFontTx/>
              <a:buAutoNum type="arabicPeriod"/>
              <a:tabLst/>
              <a:defRPr/>
            </a:pPr>
            <a:r>
              <a:rPr kumimoji="0" lang="en-US" altLang="en-US" sz="2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Co-occurring Disorders and Violence Study: Sequential model in which trauma content was followed by HIV prevention sessions </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a:t>
            </a:r>
            <a:r>
              <a:rPr kumimoji="0" lang="en-US" altLang="en-US" sz="18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Amaro</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 2007) </a:t>
            </a:r>
          </a:p>
          <a:p>
            <a:pPr marL="863600" marR="0" lvl="1" indent="-342900" algn="l" defTabSz="457200" rtl="0" eaLnBrk="0" fontAlgn="base" latinLnBrk="0" hangingPunct="0">
              <a:lnSpc>
                <a:spcPct val="100000"/>
              </a:lnSpc>
              <a:spcBef>
                <a:spcPct val="0"/>
              </a:spcBef>
              <a:buClr>
                <a:prstClr val="black"/>
              </a:buClr>
              <a:buSzTx/>
              <a:buFontTx/>
              <a:buAutoNum type="arabicPeriod"/>
              <a:tabLst/>
              <a:defRPr/>
            </a:pPr>
            <a:r>
              <a:rPr kumimoji="0" lang="en-US" altLang="en-US" sz="2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Women’</a:t>
            </a:r>
            <a:r>
              <a:rPr kumimoji="0" lang="en-US" altLang="ja-JP" sz="2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s Wellness Study: Integrated model of HIV, PA, and trauma </a:t>
            </a:r>
            <a:r>
              <a:rPr kumimoji="0" lang="en-US" altLang="ja-JP"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(El-</a:t>
            </a:r>
            <a:r>
              <a:rPr kumimoji="0" lang="en-US" altLang="ja-JP" sz="18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Bassel</a:t>
            </a:r>
            <a:r>
              <a:rPr kumimoji="0" lang="en-US" altLang="ja-JP"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 el al. 2008)</a:t>
            </a:r>
          </a:p>
          <a:p>
            <a:pPr marL="863600" marR="0" lvl="1" indent="-342900" algn="l" defTabSz="457200" rtl="0" eaLnBrk="0" fontAlgn="base" latinLnBrk="0" hangingPunct="0">
              <a:lnSpc>
                <a:spcPct val="100000"/>
              </a:lnSpc>
              <a:spcBef>
                <a:spcPct val="0"/>
              </a:spcBef>
              <a:buClr>
                <a:prstClr val="black"/>
              </a:buClr>
              <a:buSzTx/>
              <a:buFontTx/>
              <a:buAutoNum type="arabicPeriod"/>
              <a:tabLst/>
              <a:defRPr/>
            </a:pPr>
            <a:r>
              <a:rPr kumimoji="0" lang="en-US" altLang="en-US" sz="22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Project-WORTH: integration of HIV, drug abuse, and PA </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(El-</a:t>
            </a:r>
            <a:r>
              <a:rPr kumimoji="0" lang="en-US" altLang="en-US" sz="18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Bassel</a:t>
            </a:r>
            <a:r>
              <a:rPr kumimoji="0" lang="en-US" altLang="en-US"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panose="020B0600070205080204" pitchFamily="34" charset="-128"/>
                <a:cs typeface="Times New Roman" panose="02020603050405020304" pitchFamily="18" charset="0"/>
              </a:rPr>
              <a:t>, 2013)</a:t>
            </a:r>
          </a:p>
        </p:txBody>
      </p:sp>
      <p:cxnSp>
        <p:nvCxnSpPr>
          <p:cNvPr id="6" name="Straight Connector 5"/>
          <p:cNvCxnSpPr/>
          <p:nvPr/>
        </p:nvCxnSpPr>
        <p:spPr bwMode="auto">
          <a:xfrm>
            <a:off x="642938" y="137160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410263760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389731" y="494204"/>
            <a:ext cx="8382000" cy="990600"/>
          </a:xfrm>
        </p:spPr>
        <p:txBody>
          <a:bodyPr/>
          <a:lstStyle/>
          <a:p>
            <a:pPr eaLnBrk="1" hangingPunct="1"/>
            <a:r>
              <a:rPr lang="en-US" altLang="en-US" sz="3200" b="1" dirty="0">
                <a:solidFill>
                  <a:srgbClr val="BB2105"/>
                </a:solidFill>
              </a:rPr>
              <a:t>Moving from an Individual to a Couple Approach</a:t>
            </a:r>
            <a:endParaRPr lang="en-US" altLang="en-US" sz="3200" dirty="0">
              <a:solidFill>
                <a:srgbClr val="BB2105"/>
              </a:solidFill>
              <a:latin typeface="Arial" panose="020B0604020202020204" pitchFamily="34" charset="0"/>
            </a:endParaRPr>
          </a:p>
        </p:txBody>
      </p:sp>
      <p:sp>
        <p:nvSpPr>
          <p:cNvPr id="80899" name="Rectangle 3"/>
          <p:cNvSpPr>
            <a:spLocks noGrp="1" noChangeArrowheads="1"/>
          </p:cNvSpPr>
          <p:nvPr>
            <p:ph type="body" idx="4294967295"/>
          </p:nvPr>
        </p:nvSpPr>
        <p:spPr>
          <a:xfrm>
            <a:off x="158359" y="1282729"/>
            <a:ext cx="8844742" cy="3886200"/>
          </a:xfrm>
        </p:spPr>
        <p:txBody>
          <a:bodyPr/>
          <a:lstStyle/>
          <a:p>
            <a:pPr>
              <a:lnSpc>
                <a:spcPct val="120000"/>
              </a:lnSpc>
              <a:spcBef>
                <a:spcPct val="0"/>
              </a:spcBef>
              <a:spcAft>
                <a:spcPts val="0"/>
              </a:spcAft>
            </a:pPr>
            <a:r>
              <a:rPr lang="en-US" altLang="en-US" sz="2000" dirty="0"/>
              <a:t>Although globally, most HIV transmissions occur within </a:t>
            </a:r>
            <a:r>
              <a:rPr lang="en-US" altLang="en-US" sz="2000" dirty="0" err="1"/>
              <a:t>serodiscordant</a:t>
            </a:r>
            <a:r>
              <a:rPr lang="en-US" altLang="en-US" sz="2000" dirty="0"/>
              <a:t> intimate relationships, HIV prevention targets mainly individuals (UNAIDS, 2012)</a:t>
            </a:r>
          </a:p>
          <a:p>
            <a:pPr>
              <a:lnSpc>
                <a:spcPct val="120000"/>
              </a:lnSpc>
              <a:spcBef>
                <a:spcPct val="0"/>
              </a:spcBef>
              <a:spcAft>
                <a:spcPts val="0"/>
              </a:spcAft>
            </a:pPr>
            <a:r>
              <a:rPr lang="en-US" altLang="en-US" sz="2000" dirty="0"/>
              <a:t>HIV prevention strategies rarely bring partners together to get tested for HIV or receive HIV prevention services (WHO, 2012; UNAIDS, 2012)</a:t>
            </a:r>
          </a:p>
          <a:p>
            <a:pPr>
              <a:lnSpc>
                <a:spcPct val="120000"/>
              </a:lnSpc>
              <a:spcBef>
                <a:spcPct val="0"/>
              </a:spcBef>
              <a:spcAft>
                <a:spcPts val="0"/>
              </a:spcAft>
            </a:pPr>
            <a:r>
              <a:rPr lang="en-US" altLang="en-US" sz="2000" dirty="0"/>
              <a:t>Since the start of the HIV epidemic there have only been 29 couples HIV studies </a:t>
            </a:r>
          </a:p>
          <a:p>
            <a:pPr>
              <a:lnSpc>
                <a:spcPct val="120000"/>
              </a:lnSpc>
              <a:spcBef>
                <a:spcPct val="0"/>
              </a:spcBef>
              <a:spcAft>
                <a:spcPts val="0"/>
              </a:spcAft>
            </a:pPr>
            <a:r>
              <a:rPr lang="en-US" altLang="en-US" sz="2000" dirty="0"/>
              <a:t>Only three of these studies with people who use or inject drugs:</a:t>
            </a:r>
          </a:p>
          <a:p>
            <a:pPr lvl="1">
              <a:lnSpc>
                <a:spcPct val="120000"/>
              </a:lnSpc>
              <a:spcBef>
                <a:spcPct val="0"/>
              </a:spcBef>
              <a:spcAft>
                <a:spcPts val="0"/>
              </a:spcAft>
              <a:buFont typeface="Arial" panose="020B0604020202020204" pitchFamily="34" charset="0"/>
              <a:buChar char="•"/>
            </a:pPr>
            <a:r>
              <a:rPr lang="en-US" altLang="en-US" sz="1800" u="sng" dirty="0"/>
              <a:t>Project Connect Two </a:t>
            </a:r>
            <a:r>
              <a:rPr lang="en-US" altLang="en-US" sz="1800" dirty="0"/>
              <a:t>– in New York City with 282 couples where one or both or inject drugs (El-</a:t>
            </a:r>
            <a:r>
              <a:rPr lang="en-US" altLang="en-US" sz="1800" dirty="0" err="1"/>
              <a:t>Bassel</a:t>
            </a:r>
            <a:r>
              <a:rPr lang="en-US" altLang="en-US" sz="1800" dirty="0"/>
              <a:t>, et al., 2011; JAIDS) (NIDA funded)</a:t>
            </a:r>
          </a:p>
          <a:p>
            <a:pPr lvl="1">
              <a:lnSpc>
                <a:spcPct val="120000"/>
              </a:lnSpc>
              <a:spcBef>
                <a:spcPct val="0"/>
              </a:spcBef>
              <a:spcAft>
                <a:spcPts val="0"/>
              </a:spcAft>
              <a:buFont typeface="Arial" panose="020B0604020202020204" pitchFamily="34" charset="0"/>
              <a:buChar char="•"/>
            </a:pPr>
            <a:r>
              <a:rPr lang="en-US" altLang="en-US" sz="1800" u="sng" dirty="0"/>
              <a:t>Project Renaissance </a:t>
            </a:r>
            <a:r>
              <a:rPr lang="en-US" altLang="en-US" sz="1800" dirty="0"/>
              <a:t>– in Almaty Kazakhstan with 300 couples where one or both inject drugs (El-</a:t>
            </a:r>
            <a:r>
              <a:rPr lang="en-US" altLang="en-US" sz="1800" dirty="0" err="1"/>
              <a:t>Bassel</a:t>
            </a:r>
            <a:r>
              <a:rPr lang="en-US" altLang="en-US" sz="1800" dirty="0"/>
              <a:t>, et al., 2013, under review) (NIDA funded)</a:t>
            </a:r>
          </a:p>
          <a:p>
            <a:pPr lvl="1">
              <a:lnSpc>
                <a:spcPct val="120000"/>
              </a:lnSpc>
              <a:spcBef>
                <a:spcPct val="0"/>
              </a:spcBef>
              <a:spcAft>
                <a:spcPts val="0"/>
              </a:spcAft>
              <a:buFont typeface="Arial" panose="020B0604020202020204" pitchFamily="34" charset="0"/>
              <a:buChar char="•"/>
            </a:pPr>
            <a:r>
              <a:rPr lang="en-US" altLang="en-US" sz="1800" u="sng" dirty="0"/>
              <a:t>Couple-Based HIV Counseling and Testing</a:t>
            </a:r>
            <a:r>
              <a:rPr lang="en-US" altLang="en-US" sz="1800" dirty="0"/>
              <a:t>– in New York City with 330 couples where one or both use or inject drugs (McMahon, et al., 2013; Advances in Preventive Medicine) (NIDA funded)</a:t>
            </a:r>
          </a:p>
        </p:txBody>
      </p:sp>
      <p:cxnSp>
        <p:nvCxnSpPr>
          <p:cNvPr id="4" name="Straight Connector 3"/>
          <p:cNvCxnSpPr/>
          <p:nvPr/>
        </p:nvCxnSpPr>
        <p:spPr bwMode="auto">
          <a:xfrm>
            <a:off x="685799" y="1282729"/>
            <a:ext cx="7789863" cy="1587"/>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269480288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940724"/>
            <a:ext cx="8229600" cy="838200"/>
          </a:xfrm>
        </p:spPr>
        <p:txBody>
          <a:bodyPr>
            <a:normAutofit/>
          </a:bodyPr>
          <a:lstStyle/>
          <a:p>
            <a:r>
              <a:rPr lang="en-US" sz="3200" dirty="0"/>
              <a:t>Recommended Reading</a:t>
            </a:r>
          </a:p>
        </p:txBody>
      </p:sp>
      <p:sp>
        <p:nvSpPr>
          <p:cNvPr id="5" name="Content Placeholder 4"/>
          <p:cNvSpPr>
            <a:spLocks noGrp="1"/>
          </p:cNvSpPr>
          <p:nvPr>
            <p:ph idx="1"/>
          </p:nvPr>
        </p:nvSpPr>
        <p:spPr>
          <a:xfrm>
            <a:off x="457200" y="1612670"/>
            <a:ext cx="8229600" cy="4347239"/>
          </a:xfrm>
        </p:spPr>
        <p:txBody>
          <a:bodyPr>
            <a:normAutofit/>
          </a:bodyPr>
          <a:lstStyle/>
          <a:p>
            <a:pPr marL="233363" indent="-233363">
              <a:buNone/>
            </a:pPr>
            <a:r>
              <a:rPr lang="en-US" sz="1400" dirty="0"/>
              <a:t>Carter, A., Bourgeois, S., O'Brien, N., </a:t>
            </a:r>
            <a:r>
              <a:rPr lang="en-US" sz="1400" dirty="0" err="1"/>
              <a:t>Abelsohn</a:t>
            </a:r>
            <a:r>
              <a:rPr lang="en-US" sz="1400" dirty="0"/>
              <a:t>, K., </a:t>
            </a:r>
            <a:r>
              <a:rPr lang="en-US" sz="1400" dirty="0" err="1"/>
              <a:t>Tharao</a:t>
            </a:r>
            <a:r>
              <a:rPr lang="en-US" sz="1400" dirty="0"/>
              <a:t>, W., Greene, S., </a:t>
            </a:r>
            <a:r>
              <a:rPr lang="en-US" sz="1400" dirty="0" err="1"/>
              <a:t>Margolese</a:t>
            </a:r>
            <a:r>
              <a:rPr lang="en-US" sz="1400" dirty="0"/>
              <a:t>, S., </a:t>
            </a:r>
            <a:r>
              <a:rPr lang="en-US" sz="1400" dirty="0" err="1"/>
              <a:t>Kaida</a:t>
            </a:r>
            <a:r>
              <a:rPr lang="en-US" sz="1400" dirty="0"/>
              <a:t>, A., Sanchez, M., Palmer, A., </a:t>
            </a:r>
            <a:r>
              <a:rPr lang="en-US" sz="1400" dirty="0" err="1"/>
              <a:t>Cescon</a:t>
            </a:r>
            <a:r>
              <a:rPr lang="en-US" sz="1400" dirty="0"/>
              <a:t>, A., </a:t>
            </a:r>
            <a:r>
              <a:rPr lang="en-US" sz="1400" dirty="0" err="1"/>
              <a:t>Pokomandy</a:t>
            </a:r>
            <a:r>
              <a:rPr lang="en-US" sz="1400" dirty="0"/>
              <a:t>, A., </a:t>
            </a:r>
            <a:r>
              <a:rPr lang="en-US" sz="1400" dirty="0" err="1"/>
              <a:t>Loutfy</a:t>
            </a:r>
            <a:r>
              <a:rPr lang="en-US" sz="1400" dirty="0"/>
              <a:t>, M., &amp; CHIWOS Research Team, a. (2013). Women-specific HIV/AIDS services: identifying and defining the components of holistic service delivery for women living with HIV/AIDS. </a:t>
            </a:r>
            <a:r>
              <a:rPr lang="en-US" sz="1400" i="1" dirty="0"/>
              <a:t>Journal Of The International AIDS Society, 16</a:t>
            </a:r>
            <a:r>
              <a:rPr lang="en-US" sz="1400" dirty="0"/>
              <a:t>(1). doi:10.7448/ias.16.1.17433</a:t>
            </a:r>
          </a:p>
          <a:p>
            <a:pPr marL="233363" indent="-233363">
              <a:buNone/>
            </a:pPr>
            <a:r>
              <a:rPr lang="en-US" sz="1400" dirty="0"/>
              <a:t>Hammett, T. M., Kling, R., Van, N. T. H., Son, D. H., </a:t>
            </a:r>
            <a:r>
              <a:rPr lang="en-US" sz="1400" dirty="0" err="1"/>
              <a:t>Binh</a:t>
            </a:r>
            <a:r>
              <a:rPr lang="en-US" sz="1400" dirty="0"/>
              <a:t>, K. T., &amp; </a:t>
            </a:r>
            <a:r>
              <a:rPr lang="en-US" sz="1400" dirty="0" err="1"/>
              <a:t>Oanh</a:t>
            </a:r>
            <a:r>
              <a:rPr lang="en-US" sz="1400" dirty="0"/>
              <a:t>, K. T. H. (2012). HIV prevention interventions for female sexual partners of injection drug users in Hanoi, Vietnam: 24-month evaluation results. </a:t>
            </a:r>
            <a:r>
              <a:rPr lang="en-US" sz="1400" i="1" dirty="0"/>
              <a:t>AIDS and Behavior</a:t>
            </a:r>
            <a:r>
              <a:rPr lang="en-US" sz="1400" dirty="0"/>
              <a:t>, </a:t>
            </a:r>
            <a:r>
              <a:rPr lang="en-US" sz="1400" i="1" dirty="0"/>
              <a:t>16</a:t>
            </a:r>
            <a:r>
              <a:rPr lang="en-US" sz="1400" dirty="0"/>
              <a:t>(5), 1164-1172.</a:t>
            </a:r>
          </a:p>
          <a:p>
            <a:pPr marL="233363" indent="-233363">
              <a:buNone/>
            </a:pPr>
            <a:r>
              <a:rPr lang="en-US" sz="1400" dirty="0" err="1"/>
              <a:t>Metsch</a:t>
            </a:r>
            <a:r>
              <a:rPr lang="en-US" sz="1400" dirty="0"/>
              <a:t>, L., </a:t>
            </a:r>
            <a:r>
              <a:rPr lang="en-US" sz="1400" dirty="0" err="1"/>
              <a:t>Philbin</a:t>
            </a:r>
            <a:r>
              <a:rPr lang="en-US" sz="1400" dirty="0"/>
              <a:t>, M. M., Parish, C., </a:t>
            </a:r>
            <a:r>
              <a:rPr lang="en-US" sz="1400" dirty="0" err="1"/>
              <a:t>Shiu</a:t>
            </a:r>
            <a:r>
              <a:rPr lang="en-US" sz="1400" dirty="0"/>
              <a:t>, K., </a:t>
            </a:r>
            <a:r>
              <a:rPr lang="en-US" sz="1400" dirty="0" err="1"/>
              <a:t>Frimpong</a:t>
            </a:r>
            <a:r>
              <a:rPr lang="en-US" sz="1400" dirty="0"/>
              <a:t>, J. A., &amp; Giang, L. M. (2015). HIV testing, care, and treatment among women who use drugs from a global perspective: progress and challenges. </a:t>
            </a:r>
            <a:r>
              <a:rPr lang="en-US" sz="1400" i="1" dirty="0"/>
              <a:t>Journal of acquired immune deficiency syndromes (1999)</a:t>
            </a:r>
            <a:r>
              <a:rPr lang="en-US" sz="1400" dirty="0"/>
              <a:t>, </a:t>
            </a:r>
            <a:r>
              <a:rPr lang="en-US" sz="1400" i="1" dirty="0"/>
              <a:t>69</a:t>
            </a:r>
            <a:r>
              <a:rPr lang="en-US" sz="1400" dirty="0"/>
              <a:t>(0 2), S162.</a:t>
            </a:r>
          </a:p>
          <a:p>
            <a:pPr marL="233363" indent="-233363">
              <a:buNone/>
            </a:pPr>
            <a:r>
              <a:rPr lang="en-US" sz="1400" dirty="0">
                <a:latin typeface="Minion W08 Regular_1167271"/>
              </a:rPr>
              <a:t>Pinkham, S., </a:t>
            </a:r>
            <a:r>
              <a:rPr lang="en-US" sz="1400" dirty="0" err="1">
                <a:latin typeface="Minion W08 Regular_1167271"/>
              </a:rPr>
              <a:t>Stoicescu</a:t>
            </a:r>
            <a:r>
              <a:rPr lang="en-US" sz="1400" dirty="0">
                <a:latin typeface="Minion W08 Regular_1167271"/>
              </a:rPr>
              <a:t>, C., &amp; Myers, B. “Developing Effective Health Interventions for Women Who Inject Drugs: Key Areas and Recommendations for Program Development and Policy,” </a:t>
            </a:r>
            <a:r>
              <a:rPr lang="en-US" sz="1400" dirty="0">
                <a:latin typeface="Minion W08 Italic"/>
              </a:rPr>
              <a:t>Advances in Preventive Medicine</a:t>
            </a:r>
            <a:r>
              <a:rPr lang="en-US" sz="1400" dirty="0">
                <a:latin typeface="Minion W08 Regular_1167271"/>
              </a:rPr>
              <a:t>, vol. 2012, Article ID 269123, 10 pages, 2012. doi:10.1155/2012/269123</a:t>
            </a:r>
          </a:p>
          <a:p>
            <a:pPr marL="233363" indent="-233363">
              <a:buNone/>
            </a:pPr>
            <a:r>
              <a:rPr lang="en-US" sz="1400" dirty="0">
                <a:latin typeface="arial" panose="020B0604020202020204" pitchFamily="34" charset="0"/>
              </a:rPr>
              <a:t>Springer, S. A., </a:t>
            </a:r>
            <a:r>
              <a:rPr lang="en-US" sz="1400" dirty="0" err="1">
                <a:latin typeface="arial" panose="020B0604020202020204" pitchFamily="34" charset="0"/>
              </a:rPr>
              <a:t>Larney</a:t>
            </a:r>
            <a:r>
              <a:rPr lang="en-US" sz="1400" dirty="0">
                <a:latin typeface="arial" panose="020B0604020202020204" pitchFamily="34" charset="0"/>
              </a:rPr>
              <a:t>, S., </a:t>
            </a:r>
            <a:r>
              <a:rPr lang="en-US" sz="1400" dirty="0" err="1">
                <a:latin typeface="arial" panose="020B0604020202020204" pitchFamily="34" charset="0"/>
              </a:rPr>
              <a:t>Alam-mehrjerdi</a:t>
            </a:r>
            <a:r>
              <a:rPr lang="en-US" sz="1400" dirty="0">
                <a:latin typeface="arial" panose="020B0604020202020204" pitchFamily="34" charset="0"/>
              </a:rPr>
              <a:t>, Z., Altice, F. L., Metzger, D., &amp; </a:t>
            </a:r>
            <a:r>
              <a:rPr lang="en-US" sz="1400" dirty="0" err="1">
                <a:latin typeface="arial" panose="020B0604020202020204" pitchFamily="34" charset="0"/>
              </a:rPr>
              <a:t>Shoptaw</a:t>
            </a:r>
            <a:r>
              <a:rPr lang="en-US" sz="1400" dirty="0">
                <a:latin typeface="arial" panose="020B0604020202020204" pitchFamily="34" charset="0"/>
              </a:rPr>
              <a:t>, S. (2015). Drug Treatment as HIV Prevention Among Women and Girls Who Inject Drugs From a Global Perspective: Progress, Gaps, and Future Directions. </a:t>
            </a:r>
            <a:r>
              <a:rPr lang="en-US" sz="1400" i="1" dirty="0">
                <a:latin typeface="arial" panose="020B0604020202020204" pitchFamily="34" charset="0"/>
              </a:rPr>
              <a:t>Journal of Acquired Immune Deficiency Syndromes (1999)</a:t>
            </a:r>
            <a:r>
              <a:rPr lang="en-US" sz="1400" dirty="0">
                <a:latin typeface="arial" panose="020B0604020202020204" pitchFamily="34" charset="0"/>
              </a:rPr>
              <a:t>, </a:t>
            </a:r>
            <a:r>
              <a:rPr lang="en-US" sz="1400" i="1" dirty="0">
                <a:latin typeface="arial" panose="020B0604020202020204" pitchFamily="34" charset="0"/>
              </a:rPr>
              <a:t>69</a:t>
            </a:r>
            <a:r>
              <a:rPr lang="en-US" sz="1400" dirty="0">
                <a:latin typeface="arial" panose="020B0604020202020204" pitchFamily="34" charset="0"/>
              </a:rPr>
              <a:t>(0 1), S155–S161. http://doi.org/10.1097/QAI.0000000000000637</a:t>
            </a:r>
          </a:p>
        </p:txBody>
      </p:sp>
    </p:spTree>
    <p:extLst>
      <p:ext uri="{BB962C8B-B14F-4D97-AF65-F5344CB8AC3E}">
        <p14:creationId xmlns:p14="http://schemas.microsoft.com/office/powerpoint/2010/main" val="770319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So what do we do?</a:t>
            </a:r>
          </a:p>
        </p:txBody>
      </p:sp>
      <p:sp>
        <p:nvSpPr>
          <p:cNvPr id="3" name="Content Placeholder 2"/>
          <p:cNvSpPr>
            <a:spLocks noGrp="1"/>
          </p:cNvSpPr>
          <p:nvPr>
            <p:ph idx="1"/>
          </p:nvPr>
        </p:nvSpPr>
        <p:spPr>
          <a:xfrm>
            <a:off x="457200" y="1094092"/>
            <a:ext cx="8524430" cy="5160658"/>
          </a:xfrm>
        </p:spPr>
        <p:txBody>
          <a:bodyPr/>
          <a:lstStyle/>
          <a:p>
            <a:pPr>
              <a:lnSpc>
                <a:spcPct val="100000"/>
              </a:lnSpc>
            </a:pPr>
            <a:r>
              <a:rPr lang="en-US" dirty="0">
                <a:solidFill>
                  <a:schemeClr val="bg1">
                    <a:lumMod val="65000"/>
                  </a:schemeClr>
                </a:solidFill>
              </a:rPr>
              <a:t>Consider Evidence-based HIV Prevention Interventions for Women</a:t>
            </a:r>
          </a:p>
          <a:p>
            <a:pPr>
              <a:lnSpc>
                <a:spcPct val="100000"/>
              </a:lnSpc>
            </a:pPr>
            <a:r>
              <a:rPr lang="en-US" b="1" dirty="0"/>
              <a:t>Design Women’s SUD Treatment to Address Women’s Needs</a:t>
            </a:r>
          </a:p>
          <a:p>
            <a:pPr lvl="1">
              <a:lnSpc>
                <a:spcPct val="100000"/>
              </a:lnSpc>
            </a:pPr>
            <a:r>
              <a:rPr lang="en-US" b="1" dirty="0"/>
              <a:t>Gender-Responsive Model</a:t>
            </a:r>
          </a:p>
          <a:p>
            <a:pPr lvl="1">
              <a:lnSpc>
                <a:spcPct val="100000"/>
              </a:lnSpc>
            </a:pPr>
            <a:r>
              <a:rPr lang="en-US" b="1" dirty="0"/>
              <a:t>Family-Centered Care Model</a:t>
            </a:r>
          </a:p>
          <a:p>
            <a:pPr lvl="1">
              <a:lnSpc>
                <a:spcPct val="100000"/>
              </a:lnSpc>
            </a:pPr>
            <a:r>
              <a:rPr lang="en-US" b="1" dirty="0"/>
              <a:t>Providing Treatment to Women Who Use Drugs</a:t>
            </a:r>
          </a:p>
          <a:p>
            <a:pPr>
              <a:lnSpc>
                <a:spcPct val="100000"/>
              </a:lnSpc>
            </a:pPr>
            <a:r>
              <a:rPr lang="en-US" dirty="0">
                <a:solidFill>
                  <a:schemeClr val="bg1">
                    <a:lumMod val="65000"/>
                  </a:schemeClr>
                </a:solidFill>
              </a:rPr>
              <a:t>Address Social Determinants of Health &amp; Health Inequities with Structural Interventions</a:t>
            </a:r>
          </a:p>
          <a:p>
            <a:pPr>
              <a:lnSpc>
                <a:spcPct val="100000"/>
              </a:lnSpc>
            </a:pPr>
            <a:endParaRPr lang="en-US" dirty="0"/>
          </a:p>
        </p:txBody>
      </p:sp>
    </p:spTree>
    <p:extLst>
      <p:ext uri="{BB962C8B-B14F-4D97-AF65-F5344CB8AC3E}">
        <p14:creationId xmlns:p14="http://schemas.microsoft.com/office/powerpoint/2010/main" val="18837172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712422" y="2270291"/>
            <a:ext cx="7248698" cy="1470025"/>
          </a:xfrm>
        </p:spPr>
        <p:txBody>
          <a:bodyPr/>
          <a:lstStyle/>
          <a:p>
            <a:r>
              <a:rPr lang="en-US" dirty="0"/>
              <a:t>Gender-Responsive Model</a:t>
            </a:r>
          </a:p>
        </p:txBody>
      </p:sp>
      <p:sp>
        <p:nvSpPr>
          <p:cNvPr id="5" name="Subtitle 4"/>
          <p:cNvSpPr>
            <a:spLocks noGrp="1"/>
          </p:cNvSpPr>
          <p:nvPr>
            <p:ph type="subTitle" idx="1"/>
          </p:nvPr>
        </p:nvSpPr>
        <p:spPr>
          <a:xfrm>
            <a:off x="2069869" y="4046554"/>
            <a:ext cx="6400800" cy="1371600"/>
          </a:xfrm>
        </p:spPr>
        <p:txBody>
          <a:bodyPr/>
          <a:lstStyle/>
          <a:p>
            <a:pPr algn="l"/>
            <a:r>
              <a:rPr lang="en-US" sz="1800" u="sng" dirty="0"/>
              <a:t>Source of Slides in this Section</a:t>
            </a:r>
            <a:r>
              <a:rPr lang="en-US" sz="1800" dirty="0"/>
              <a:t>: SAMHSA’s Training Tool Box for Addressing the Gender-Specific Needs of Women with Substance Use Disorders. Available at https://www.samhsa.gov/women-children-families/trainings/training-tool-box.</a:t>
            </a:r>
          </a:p>
          <a:p>
            <a:pPr algn="l"/>
            <a:endParaRPr lang="en-US" dirty="0"/>
          </a:p>
        </p:txBody>
      </p:sp>
    </p:spTree>
    <p:extLst>
      <p:ext uri="{BB962C8B-B14F-4D97-AF65-F5344CB8AC3E}">
        <p14:creationId xmlns:p14="http://schemas.microsoft.com/office/powerpoint/2010/main" val="3578941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Women &amp; HIV</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0867" y="2132999"/>
            <a:ext cx="5182265" cy="34520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953793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40"/>
            <a:ext cx="9144000" cy="777875"/>
          </a:xfrm>
        </p:spPr>
        <p:txBody>
          <a:bodyPr/>
          <a:lstStyle/>
          <a:p>
            <a:r>
              <a:rPr lang="en-US" dirty="0"/>
              <a:t>What is “Gender Responsive”?</a:t>
            </a:r>
          </a:p>
        </p:txBody>
      </p:sp>
      <p:sp>
        <p:nvSpPr>
          <p:cNvPr id="3" name="Content Placeholder 2"/>
          <p:cNvSpPr>
            <a:spLocks noGrp="1"/>
          </p:cNvSpPr>
          <p:nvPr>
            <p:ph idx="1"/>
          </p:nvPr>
        </p:nvSpPr>
        <p:spPr>
          <a:xfrm>
            <a:off x="457200" y="2101177"/>
            <a:ext cx="8229600" cy="3385224"/>
          </a:xfrm>
        </p:spPr>
        <p:txBody>
          <a:bodyPr/>
          <a:lstStyle/>
          <a:p>
            <a:pPr marL="0" indent="0">
              <a:buNone/>
            </a:pPr>
            <a:r>
              <a:rPr lang="en-US" sz="2600" dirty="0">
                <a:solidFill>
                  <a:schemeClr val="accent2"/>
                </a:solidFill>
              </a:rPr>
              <a:t>Gender responsive is described as:</a:t>
            </a:r>
          </a:p>
          <a:p>
            <a:r>
              <a:rPr lang="en-US" sz="2600" dirty="0"/>
              <a:t>“Creating an environment through site selection, staff selection, program development, content, and material that reflects an understanding of the realities of women’s lives and is responsive to the issues of the clients.”</a:t>
            </a:r>
            <a:r>
              <a:rPr lang="en-US" dirty="0"/>
              <a:t> </a:t>
            </a:r>
            <a:r>
              <a:rPr lang="en-US" sz="2000" dirty="0"/>
              <a:t>(Covington, 2007)</a:t>
            </a:r>
          </a:p>
          <a:p>
            <a:endParaRPr lang="en-US" dirty="0"/>
          </a:p>
        </p:txBody>
      </p:sp>
    </p:spTree>
    <p:extLst>
      <p:ext uri="{BB962C8B-B14F-4D97-AF65-F5344CB8AC3E}">
        <p14:creationId xmlns:p14="http://schemas.microsoft.com/office/powerpoint/2010/main" val="23583425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Gender-responsive Principles</a:t>
            </a:r>
          </a:p>
        </p:txBody>
      </p:sp>
      <p:sp>
        <p:nvSpPr>
          <p:cNvPr id="3" name="Content Placeholder 2"/>
          <p:cNvSpPr>
            <a:spLocks noGrp="1"/>
          </p:cNvSpPr>
          <p:nvPr>
            <p:ph idx="1"/>
          </p:nvPr>
        </p:nvSpPr>
        <p:spPr>
          <a:xfrm>
            <a:off x="457200" y="1828802"/>
            <a:ext cx="8428182" cy="4218707"/>
          </a:xfrm>
        </p:spPr>
        <p:txBody>
          <a:bodyPr/>
          <a:lstStyle/>
          <a:p>
            <a:pPr marL="0" indent="0">
              <a:spcAft>
                <a:spcPts val="1200"/>
              </a:spcAft>
              <a:buNone/>
            </a:pPr>
            <a:r>
              <a:rPr lang="en-US" sz="2200" b="1" dirty="0">
                <a:solidFill>
                  <a:schemeClr val="accent2"/>
                </a:solidFill>
              </a:rPr>
              <a:t>The knowledge, models, and strategies of gender-responsive principles are grounded in </a:t>
            </a:r>
            <a:r>
              <a:rPr lang="en-US" sz="2200" b="1" i="1" dirty="0">
                <a:solidFill>
                  <a:schemeClr val="accent2"/>
                </a:solidFill>
              </a:rPr>
              <a:t>five</a:t>
            </a:r>
            <a:r>
              <a:rPr lang="en-US" sz="2200" b="1" dirty="0">
                <a:solidFill>
                  <a:schemeClr val="accent2"/>
                </a:solidFill>
              </a:rPr>
              <a:t> core components: </a:t>
            </a:r>
          </a:p>
          <a:p>
            <a:pPr marL="1097248" indent="-457200">
              <a:buFont typeface="+mj-lt"/>
              <a:buAutoNum type="arabicPeriod"/>
            </a:pPr>
            <a:r>
              <a:rPr lang="en-US" sz="2200" dirty="0"/>
              <a:t>Addresses women’s unique </a:t>
            </a:r>
            <a:br>
              <a:rPr lang="en-US" sz="2200" dirty="0"/>
            </a:br>
            <a:r>
              <a:rPr lang="en-US" sz="2200" dirty="0"/>
              <a:t>experiences </a:t>
            </a:r>
          </a:p>
          <a:p>
            <a:pPr marL="1097248" indent="-457200">
              <a:buFont typeface="+mj-lt"/>
              <a:buAutoNum type="arabicPeriod"/>
            </a:pPr>
            <a:r>
              <a:rPr lang="en-US" sz="2200" dirty="0"/>
              <a:t>Is trauma informed</a:t>
            </a:r>
          </a:p>
          <a:p>
            <a:pPr marL="1097248" indent="-457200">
              <a:buFont typeface="+mj-lt"/>
              <a:buAutoNum type="arabicPeriod"/>
            </a:pPr>
            <a:r>
              <a:rPr lang="en-US" sz="2200" dirty="0"/>
              <a:t>Uses relational approaches</a:t>
            </a:r>
          </a:p>
          <a:p>
            <a:pPr marL="1097248" indent="-457200">
              <a:buFont typeface="+mj-lt"/>
              <a:buAutoNum type="arabicPeriod"/>
            </a:pPr>
            <a:r>
              <a:rPr lang="en-US" sz="2200" dirty="0"/>
              <a:t>Is comprehensive to address </a:t>
            </a:r>
            <a:br>
              <a:rPr lang="en-US" sz="2200" dirty="0"/>
            </a:br>
            <a:r>
              <a:rPr lang="en-US" sz="2200" dirty="0"/>
              <a:t>women’s multiple needs</a:t>
            </a:r>
          </a:p>
          <a:p>
            <a:pPr marL="1097248" indent="-457200">
              <a:buFont typeface="+mj-lt"/>
              <a:buAutoNum type="arabicPeriod"/>
            </a:pPr>
            <a:r>
              <a:rPr lang="en-US" sz="2200" dirty="0"/>
              <a:t>Provides a healing environment </a:t>
            </a:r>
          </a:p>
        </p:txBody>
      </p:sp>
      <p:pic>
        <p:nvPicPr>
          <p:cNvPr id="6" name="Picture 5" descr="A woman outside looking up in contemplation. ">
            <a:extLst>
              <a:ext uri="{FF2B5EF4-FFF2-40B4-BE49-F238E27FC236}">
                <a16:creationId xmlns:a16="http://schemas.microsoft.com/office/drawing/2014/main" id="{B416F464-CCDA-44A3-A71F-7C9824091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5296" y="2636668"/>
            <a:ext cx="2131504" cy="32004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027074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ts val="4500"/>
              </a:lnSpc>
            </a:pPr>
            <a:r>
              <a:rPr lang="en-US" sz="4000" i="1" dirty="0"/>
              <a:t>Addresses Women’s Unique Experiences </a:t>
            </a:r>
          </a:p>
        </p:txBody>
      </p:sp>
      <p:sp>
        <p:nvSpPr>
          <p:cNvPr id="3" name="Content Placeholder 2"/>
          <p:cNvSpPr>
            <a:spLocks noGrp="1"/>
          </p:cNvSpPr>
          <p:nvPr>
            <p:ph idx="1"/>
          </p:nvPr>
        </p:nvSpPr>
        <p:spPr>
          <a:xfrm>
            <a:off x="301560" y="1750982"/>
            <a:ext cx="8686797" cy="4218707"/>
          </a:xfrm>
        </p:spPr>
        <p:txBody>
          <a:bodyPr/>
          <a:lstStyle/>
          <a:p>
            <a:r>
              <a:rPr lang="en-US" sz="2400" dirty="0"/>
              <a:t>Person-centered and relevant to each woman’s experiences</a:t>
            </a:r>
          </a:p>
          <a:p>
            <a:pPr lvl="0"/>
            <a:r>
              <a:rPr lang="en-US" sz="2400" dirty="0"/>
              <a:t>Focuses on each woman’s experiences, motivation, and self-efficacy and uses strengths-based approaches</a:t>
            </a:r>
          </a:p>
          <a:p>
            <a:pPr lvl="0"/>
            <a:r>
              <a:rPr lang="en-US" sz="2400" dirty="0"/>
              <a:t>Considers incorporating:</a:t>
            </a:r>
          </a:p>
          <a:p>
            <a:pPr lvl="1"/>
            <a:r>
              <a:rPr lang="en-US" sz="2000" dirty="0"/>
              <a:t>Gender-specific groups</a:t>
            </a:r>
          </a:p>
          <a:p>
            <a:pPr lvl="1"/>
            <a:r>
              <a:rPr lang="en-US" sz="2000" dirty="0"/>
              <a:t>Gender-specific curricula</a:t>
            </a:r>
          </a:p>
          <a:p>
            <a:pPr lvl="1"/>
            <a:endParaRPr lang="en-US" sz="2000" dirty="0"/>
          </a:p>
          <a:p>
            <a:pPr lvl="0"/>
            <a:endParaRPr lang="en-US" sz="2400" dirty="0"/>
          </a:p>
          <a:p>
            <a:endParaRPr lang="en-US" dirty="0"/>
          </a:p>
        </p:txBody>
      </p:sp>
    </p:spTree>
    <p:extLst>
      <p:ext uri="{BB962C8B-B14F-4D97-AF65-F5344CB8AC3E}">
        <p14:creationId xmlns:p14="http://schemas.microsoft.com/office/powerpoint/2010/main" val="41090911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i="1" dirty="0">
                <a:solidFill>
                  <a:prstClr val="white"/>
                </a:solidFill>
              </a:rPr>
              <a:t>Trauma Informed</a:t>
            </a:r>
            <a:endParaRPr lang="en-US" dirty="0"/>
          </a:p>
        </p:txBody>
      </p:sp>
      <p:sp>
        <p:nvSpPr>
          <p:cNvPr id="3" name="Content Placeholder 2"/>
          <p:cNvSpPr>
            <a:spLocks noGrp="1"/>
          </p:cNvSpPr>
          <p:nvPr>
            <p:ph idx="1"/>
          </p:nvPr>
        </p:nvSpPr>
        <p:spPr/>
        <p:txBody>
          <a:bodyPr/>
          <a:lstStyle/>
          <a:p>
            <a:pPr marL="0" indent="0">
              <a:spcAft>
                <a:spcPts val="900"/>
              </a:spcAft>
              <a:buNone/>
            </a:pPr>
            <a:r>
              <a:rPr lang="en-US" sz="2600" b="1" dirty="0">
                <a:solidFill>
                  <a:schemeClr val="accent2"/>
                </a:solidFill>
              </a:rPr>
              <a:t>SAMHSA’s six principles of trauma-informed care:</a:t>
            </a:r>
          </a:p>
          <a:p>
            <a:pPr marL="1703011" indent="-514350">
              <a:spcAft>
                <a:spcPts val="900"/>
              </a:spcAft>
              <a:buFont typeface="+mj-lt"/>
              <a:buAutoNum type="arabicPeriod"/>
            </a:pPr>
            <a:r>
              <a:rPr lang="en-US" sz="2600" dirty="0"/>
              <a:t>Safety</a:t>
            </a:r>
          </a:p>
          <a:p>
            <a:pPr marL="1703011" indent="-514350">
              <a:spcAft>
                <a:spcPts val="900"/>
              </a:spcAft>
              <a:buFont typeface="+mj-lt"/>
              <a:buAutoNum type="arabicPeriod"/>
            </a:pPr>
            <a:r>
              <a:rPr lang="en-US" sz="2600" dirty="0"/>
              <a:t>Trustworthiness and transparency</a:t>
            </a:r>
          </a:p>
          <a:p>
            <a:pPr marL="1703011" indent="-514350">
              <a:spcAft>
                <a:spcPts val="900"/>
              </a:spcAft>
              <a:buFont typeface="+mj-lt"/>
              <a:buAutoNum type="arabicPeriod"/>
            </a:pPr>
            <a:r>
              <a:rPr lang="en-US" sz="2600" dirty="0"/>
              <a:t>Peer support and mutual self-help</a:t>
            </a:r>
          </a:p>
          <a:p>
            <a:pPr marL="1703011" indent="-514350">
              <a:spcAft>
                <a:spcPts val="900"/>
              </a:spcAft>
              <a:buFont typeface="+mj-lt"/>
              <a:buAutoNum type="arabicPeriod"/>
            </a:pPr>
            <a:r>
              <a:rPr lang="en-US" sz="2600" dirty="0"/>
              <a:t>Collaboration and mutuality</a:t>
            </a:r>
          </a:p>
          <a:p>
            <a:pPr marL="1703011" indent="-514350">
              <a:spcAft>
                <a:spcPts val="900"/>
              </a:spcAft>
              <a:buFont typeface="+mj-lt"/>
              <a:buAutoNum type="arabicPeriod"/>
            </a:pPr>
            <a:r>
              <a:rPr lang="en-US" sz="2600" dirty="0"/>
              <a:t>Empowerment, voice, and choice</a:t>
            </a:r>
          </a:p>
          <a:p>
            <a:pPr marL="1703011" indent="-514350">
              <a:buFont typeface="+mj-lt"/>
              <a:buAutoNum type="arabicPeriod"/>
            </a:pPr>
            <a:r>
              <a:rPr lang="en-US" sz="2600" dirty="0"/>
              <a:t>Cultural, historical, and gender issues  </a:t>
            </a:r>
          </a:p>
          <a:p>
            <a:endParaRPr lang="en-US" sz="2600" dirty="0"/>
          </a:p>
          <a:p>
            <a:endParaRPr lang="en-US" sz="2600" dirty="0"/>
          </a:p>
        </p:txBody>
      </p:sp>
      <p:sp>
        <p:nvSpPr>
          <p:cNvPr id="5" name="TextBox 4"/>
          <p:cNvSpPr txBox="1"/>
          <p:nvPr/>
        </p:nvSpPr>
        <p:spPr>
          <a:xfrm>
            <a:off x="1702657" y="2474883"/>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1</a:t>
            </a:r>
          </a:p>
        </p:txBody>
      </p:sp>
      <p:sp>
        <p:nvSpPr>
          <p:cNvPr id="6" name="TextBox 5"/>
          <p:cNvSpPr txBox="1"/>
          <p:nvPr/>
        </p:nvSpPr>
        <p:spPr>
          <a:xfrm>
            <a:off x="1702657" y="3052468"/>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2</a:t>
            </a:r>
          </a:p>
        </p:txBody>
      </p:sp>
      <p:sp>
        <p:nvSpPr>
          <p:cNvPr id="7" name="TextBox 6"/>
          <p:cNvSpPr txBox="1"/>
          <p:nvPr/>
        </p:nvSpPr>
        <p:spPr>
          <a:xfrm>
            <a:off x="1702657" y="3610598"/>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3</a:t>
            </a:r>
          </a:p>
        </p:txBody>
      </p:sp>
      <p:sp>
        <p:nvSpPr>
          <p:cNvPr id="8" name="TextBox 7"/>
          <p:cNvSpPr txBox="1"/>
          <p:nvPr/>
        </p:nvSpPr>
        <p:spPr>
          <a:xfrm>
            <a:off x="1702657" y="4207638"/>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4</a:t>
            </a:r>
          </a:p>
        </p:txBody>
      </p:sp>
      <p:sp>
        <p:nvSpPr>
          <p:cNvPr id="9" name="TextBox 8"/>
          <p:cNvSpPr txBox="1"/>
          <p:nvPr/>
        </p:nvSpPr>
        <p:spPr>
          <a:xfrm>
            <a:off x="1702657" y="4824133"/>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5</a:t>
            </a:r>
          </a:p>
        </p:txBody>
      </p:sp>
      <p:sp>
        <p:nvSpPr>
          <p:cNvPr id="10" name="TextBox 9"/>
          <p:cNvSpPr txBox="1"/>
          <p:nvPr/>
        </p:nvSpPr>
        <p:spPr>
          <a:xfrm>
            <a:off x="1702657" y="5421172"/>
            <a:ext cx="431075" cy="3693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b="1" dirty="0">
                <a:solidFill>
                  <a:schemeClr val="bg1"/>
                </a:solidFill>
              </a:rPr>
              <a:t>6</a:t>
            </a:r>
          </a:p>
        </p:txBody>
      </p:sp>
    </p:spTree>
    <p:extLst>
      <p:ext uri="{BB962C8B-B14F-4D97-AF65-F5344CB8AC3E}">
        <p14:creationId xmlns:p14="http://schemas.microsoft.com/office/powerpoint/2010/main" val="7766425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i="1" dirty="0"/>
              <a:t>Relational</a:t>
            </a:r>
          </a:p>
        </p:txBody>
      </p:sp>
      <p:sp>
        <p:nvSpPr>
          <p:cNvPr id="3" name="Content Placeholder 2"/>
          <p:cNvSpPr>
            <a:spLocks noGrp="1"/>
          </p:cNvSpPr>
          <p:nvPr>
            <p:ph idx="1"/>
          </p:nvPr>
        </p:nvSpPr>
        <p:spPr>
          <a:xfrm>
            <a:off x="457200" y="1861457"/>
            <a:ext cx="8229600" cy="4142509"/>
          </a:xfrm>
        </p:spPr>
        <p:txBody>
          <a:bodyPr/>
          <a:lstStyle/>
          <a:p>
            <a:r>
              <a:rPr lang="en-US" sz="2100" dirty="0"/>
              <a:t>Many women are relational and tend to prioritize relationships as a means of growth and development.</a:t>
            </a:r>
          </a:p>
          <a:p>
            <a:r>
              <a:rPr lang="en-US" sz="2100" dirty="0"/>
              <a:t>Women recover in connection, not isolation.  Relationships play a significant role in both the development and recovery from SUDs.</a:t>
            </a:r>
          </a:p>
          <a:p>
            <a:r>
              <a:rPr lang="en-US" sz="2100" dirty="0"/>
              <a:t>Relationships or connections are central in women’s lives as:</a:t>
            </a:r>
          </a:p>
          <a:p>
            <a:pPr lvl="1"/>
            <a:r>
              <a:rPr lang="en-US" sz="2100" dirty="0"/>
              <a:t>Part of their identities</a:t>
            </a:r>
          </a:p>
          <a:p>
            <a:pPr lvl="1"/>
            <a:r>
              <a:rPr lang="en-US" sz="2100" dirty="0"/>
              <a:t>Sources of self-esteem</a:t>
            </a:r>
          </a:p>
          <a:p>
            <a:pPr lvl="1"/>
            <a:r>
              <a:rPr lang="en-US" sz="2100" dirty="0"/>
              <a:t>The context for decision-making and choices</a:t>
            </a:r>
          </a:p>
          <a:p>
            <a:pPr lvl="1">
              <a:spcAft>
                <a:spcPts val="1200"/>
              </a:spcAft>
            </a:pPr>
            <a:r>
              <a:rPr lang="en-US" sz="2100" dirty="0"/>
              <a:t>Support for day-to-day living and growth</a:t>
            </a:r>
          </a:p>
          <a:p>
            <a:endParaRPr lang="en-US" sz="2400" dirty="0"/>
          </a:p>
        </p:txBody>
      </p:sp>
    </p:spTree>
    <p:extLst>
      <p:ext uri="{BB962C8B-B14F-4D97-AF65-F5344CB8AC3E}">
        <p14:creationId xmlns:p14="http://schemas.microsoft.com/office/powerpoint/2010/main" val="26820420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i="1" dirty="0"/>
              <a:t>Relational</a:t>
            </a:r>
          </a:p>
        </p:txBody>
      </p:sp>
      <p:sp>
        <p:nvSpPr>
          <p:cNvPr id="3" name="Content Placeholder 2"/>
          <p:cNvSpPr>
            <a:spLocks noGrp="1"/>
          </p:cNvSpPr>
          <p:nvPr>
            <p:ph idx="1"/>
          </p:nvPr>
        </p:nvSpPr>
        <p:spPr>
          <a:xfrm>
            <a:off x="383176" y="1752602"/>
            <a:ext cx="8377647" cy="4218707"/>
          </a:xfrm>
        </p:spPr>
        <p:txBody>
          <a:bodyPr/>
          <a:lstStyle/>
          <a:p>
            <a:pPr marL="0" indent="0">
              <a:buNone/>
            </a:pPr>
            <a:r>
              <a:rPr lang="en-US" sz="2400" b="1" dirty="0">
                <a:solidFill>
                  <a:schemeClr val="accent2"/>
                </a:solidFill>
              </a:rPr>
              <a:t>Relational approaches to service: </a:t>
            </a:r>
          </a:p>
          <a:p>
            <a:r>
              <a:rPr lang="en-US" sz="2400" dirty="0"/>
              <a:t>Are sensitive to the relationship/family history women </a:t>
            </a:r>
            <a:br>
              <a:rPr lang="en-US" sz="2400" dirty="0"/>
            </a:br>
            <a:r>
              <a:rPr lang="en-US" sz="2400" dirty="0"/>
              <a:t>bring into treatment—both positive and negative.</a:t>
            </a:r>
          </a:p>
          <a:p>
            <a:r>
              <a:rPr lang="en-US" sz="2400" dirty="0"/>
              <a:t>Take a family-focused perspective using a broad </a:t>
            </a:r>
            <a:br>
              <a:rPr lang="en-US" sz="2400" dirty="0"/>
            </a:br>
            <a:r>
              <a:rPr lang="en-US" sz="2400" dirty="0"/>
              <a:t>definition of family and encouraging a woman to define </a:t>
            </a:r>
            <a:br>
              <a:rPr lang="en-US" sz="2400" dirty="0"/>
            </a:br>
            <a:r>
              <a:rPr lang="en-US" sz="2400" dirty="0"/>
              <a:t>her family/support system.</a:t>
            </a:r>
          </a:p>
          <a:p>
            <a:r>
              <a:rPr lang="en-US" sz="2400" dirty="0"/>
              <a:t>Are welcoming to children.</a:t>
            </a:r>
          </a:p>
          <a:p>
            <a:r>
              <a:rPr lang="en-US" sz="2400" dirty="0"/>
              <a:t>Help a woman understand roles and dynamics, including examining her partner’s influence on her substance use. </a:t>
            </a:r>
          </a:p>
        </p:txBody>
      </p:sp>
    </p:spTree>
    <p:extLst>
      <p:ext uri="{BB962C8B-B14F-4D97-AF65-F5344CB8AC3E}">
        <p14:creationId xmlns:p14="http://schemas.microsoft.com/office/powerpoint/2010/main" val="16605273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i="1" dirty="0"/>
              <a:t>Comprehensive</a:t>
            </a:r>
          </a:p>
        </p:txBody>
      </p:sp>
      <p:sp>
        <p:nvSpPr>
          <p:cNvPr id="3" name="Content Placeholder 2"/>
          <p:cNvSpPr>
            <a:spLocks noGrp="1"/>
          </p:cNvSpPr>
          <p:nvPr>
            <p:ph idx="1"/>
          </p:nvPr>
        </p:nvSpPr>
        <p:spPr>
          <a:xfrm>
            <a:off x="164237" y="1655590"/>
            <a:ext cx="8229600" cy="4218707"/>
          </a:xfrm>
        </p:spPr>
        <p:txBody>
          <a:bodyPr/>
          <a:lstStyle/>
          <a:p>
            <a:pPr>
              <a:spcAft>
                <a:spcPts val="600"/>
              </a:spcAft>
            </a:pPr>
            <a:r>
              <a:rPr lang="en-US" sz="2400" dirty="0"/>
              <a:t>A comprehensive approach treats the whole woman and her comprehensive needs, including the following:</a:t>
            </a:r>
          </a:p>
          <a:p>
            <a:pPr lvl="1">
              <a:spcAft>
                <a:spcPts val="600"/>
              </a:spcAft>
            </a:pPr>
            <a:r>
              <a:rPr lang="en-US" sz="2300" dirty="0"/>
              <a:t>Physical and mental health</a:t>
            </a:r>
          </a:p>
          <a:p>
            <a:pPr lvl="1">
              <a:spcAft>
                <a:spcPts val="600"/>
              </a:spcAft>
            </a:pPr>
            <a:r>
              <a:rPr lang="en-US" sz="2300" dirty="0"/>
              <a:t>Overall wellness </a:t>
            </a:r>
          </a:p>
          <a:p>
            <a:pPr lvl="1">
              <a:spcAft>
                <a:spcPts val="600"/>
              </a:spcAft>
            </a:pPr>
            <a:r>
              <a:rPr lang="en-US" sz="2300" dirty="0"/>
              <a:t>Survival needs</a:t>
            </a:r>
          </a:p>
          <a:p>
            <a:pPr lvl="1">
              <a:spcAft>
                <a:spcPts val="600"/>
              </a:spcAft>
            </a:pPr>
            <a:r>
              <a:rPr lang="en-US" sz="2300" dirty="0"/>
              <a:t>Child and family</a:t>
            </a:r>
          </a:p>
          <a:p>
            <a:pPr lvl="1">
              <a:spcAft>
                <a:spcPts val="600"/>
              </a:spcAft>
            </a:pPr>
            <a:r>
              <a:rPr lang="en-US" sz="2300" dirty="0"/>
              <a:t>Employment/education</a:t>
            </a:r>
          </a:p>
          <a:p>
            <a:pPr lvl="1">
              <a:spcAft>
                <a:spcPts val="600"/>
              </a:spcAft>
            </a:pPr>
            <a:r>
              <a:rPr lang="en-US" sz="2300" dirty="0"/>
              <a:t>Criminal justice requirements</a:t>
            </a:r>
          </a:p>
          <a:p>
            <a:pPr lvl="1">
              <a:spcAft>
                <a:spcPts val="1200"/>
              </a:spcAft>
            </a:pPr>
            <a:r>
              <a:rPr lang="en-US" sz="2300" dirty="0"/>
              <a:t>Recovery supports</a:t>
            </a:r>
          </a:p>
        </p:txBody>
      </p:sp>
      <p:pic>
        <p:nvPicPr>
          <p:cNvPr id="6" name="Picture 5" descr="A picture containing person, holding, building&#10;&#10;Description generated with high confidence">
            <a:extLst>
              <a:ext uri="{FF2B5EF4-FFF2-40B4-BE49-F238E27FC236}">
                <a16:creationId xmlns:a16="http://schemas.microsoft.com/office/drawing/2014/main" id="{BA2E3D3A-5A3C-4BBD-A879-5325F2249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5942" y="2636668"/>
            <a:ext cx="4248058" cy="282925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76017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48473" y="2014251"/>
            <a:ext cx="6404466" cy="3289269"/>
          </a:xfrm>
        </p:spPr>
        <p:txBody>
          <a:bodyPr/>
          <a:lstStyle/>
          <a:p>
            <a:r>
              <a:rPr lang="en-US" sz="2400" u="sng" dirty="0"/>
              <a:t>Source of Slides in this Section</a:t>
            </a:r>
            <a:r>
              <a:rPr lang="en-US" sz="2400" dirty="0"/>
              <a:t>: ATTC Center of Excellence for Pregnant and Postpartum Women. Information available at http://attcppwtools.org/. </a:t>
            </a:r>
          </a:p>
        </p:txBody>
      </p:sp>
      <p:sp>
        <p:nvSpPr>
          <p:cNvPr id="6" name="Title 4"/>
          <p:cNvSpPr txBox="1">
            <a:spLocks/>
          </p:cNvSpPr>
          <p:nvPr/>
        </p:nvSpPr>
        <p:spPr>
          <a:xfrm>
            <a:off x="1048473" y="736862"/>
            <a:ext cx="6404466" cy="676713"/>
          </a:xfrm>
          <a:prstGeom prst="rect">
            <a:avLst/>
          </a:prstGeom>
        </p:spPr>
        <p:txBody>
          <a:bodyPr vert="horz"/>
          <a:lstStyle>
            <a:lvl1pPr algn="l" defTabSz="484120" rtl="0" eaLnBrk="1" latinLnBrk="0" hangingPunct="1">
              <a:spcBef>
                <a:spcPct val="0"/>
              </a:spcBef>
              <a:buNone/>
              <a:defRPr sz="3706" kern="1200">
                <a:solidFill>
                  <a:schemeClr val="tx1"/>
                </a:solidFill>
                <a:latin typeface="+mj-lt"/>
                <a:ea typeface="+mj-ea"/>
                <a:cs typeface="+mj-cs"/>
              </a:defRPr>
            </a:lvl1pPr>
          </a:lstStyle>
          <a:p>
            <a:r>
              <a:rPr lang="en-US" sz="4000" b="1" dirty="0"/>
              <a:t>Family-Centered Model</a:t>
            </a:r>
          </a:p>
        </p:txBody>
      </p:sp>
    </p:spTree>
    <p:extLst>
      <p:ext uri="{BB962C8B-B14F-4D97-AF65-F5344CB8AC3E}">
        <p14:creationId xmlns:p14="http://schemas.microsoft.com/office/powerpoint/2010/main" val="971723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988" y="200972"/>
            <a:ext cx="8909674" cy="577706"/>
          </a:xfrm>
        </p:spPr>
        <p:txBody>
          <a:bodyPr/>
          <a:lstStyle/>
          <a:p>
            <a:r>
              <a:rPr lang="en-US" sz="2824" dirty="0">
                <a:latin typeface="Verdana" panose="020B0604030504040204" pitchFamily="34" charset="0"/>
                <a:ea typeface="Verdana" panose="020B0604030504040204" pitchFamily="34" charset="0"/>
                <a:cs typeface="Verdana" panose="020B0604030504040204" pitchFamily="34" charset="0"/>
              </a:rPr>
              <a:t>Family-Centered Care (2017)</a:t>
            </a:r>
            <a:br>
              <a:rPr lang="en-US" sz="2824" dirty="0">
                <a:latin typeface="Verdana" panose="020B0604030504040204" pitchFamily="34" charset="0"/>
                <a:ea typeface="Verdana" panose="020B0604030504040204" pitchFamily="34" charset="0"/>
                <a:cs typeface="Verdana" panose="020B0604030504040204" pitchFamily="34" charset="0"/>
              </a:rPr>
            </a:br>
            <a:endParaRPr lang="en-US" sz="2824"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428667163"/>
              </p:ext>
            </p:extLst>
          </p:nvPr>
        </p:nvGraphicFramePr>
        <p:xfrm>
          <a:off x="656903" y="1376005"/>
          <a:ext cx="8027126" cy="2052021"/>
        </p:xfrm>
        <a:graphic>
          <a:graphicData uri="http://schemas.openxmlformats.org/drawingml/2006/table">
            <a:tbl>
              <a:tblPr firstRow="1" bandRow="1">
                <a:tableStyleId>{5C22544A-7EE6-4342-B048-85BDC9FD1C3A}</a:tableStyleId>
              </a:tblPr>
              <a:tblGrid>
                <a:gridCol w="1476253">
                  <a:extLst>
                    <a:ext uri="{9D8B030D-6E8A-4147-A177-3AD203B41FA5}">
                      <a16:colId xmlns:a16="http://schemas.microsoft.com/office/drawing/2014/main" val="20000"/>
                    </a:ext>
                  </a:extLst>
                </a:gridCol>
                <a:gridCol w="6550873">
                  <a:extLst>
                    <a:ext uri="{9D8B030D-6E8A-4147-A177-3AD203B41FA5}">
                      <a16:colId xmlns:a16="http://schemas.microsoft.com/office/drawing/2014/main" val="20001"/>
                    </a:ext>
                  </a:extLst>
                </a:gridCol>
              </a:tblGrid>
              <a:tr h="2052021">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altLang="en-US" sz="2700" b="1" dirty="0">
                          <a:solidFill>
                            <a:schemeClr val="tx2"/>
                          </a:solidFill>
                          <a:latin typeface="Verdana" panose="020B0604030504040204" pitchFamily="34" charset="0"/>
                          <a:ea typeface="Verdana" panose="020B0604030504040204" pitchFamily="34" charset="0"/>
                          <a:cs typeface="Verdana" panose="020B0604030504040204" pitchFamily="34" charset="0"/>
                        </a:rPr>
                        <a:t>FROM:</a:t>
                      </a:r>
                    </a:p>
                  </a:txBody>
                  <a:tcPr marL="88751" marR="88751" marT="44375" marB="44375"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2100" b="1" dirty="0">
                          <a:solidFill>
                            <a:schemeClr val="tx1"/>
                          </a:solidFill>
                          <a:latin typeface="Verdana" panose="020B0604030504040204" pitchFamily="34" charset="0"/>
                          <a:ea typeface="Verdana" panose="020B0604030504040204" pitchFamily="34" charset="0"/>
                          <a:cs typeface="Verdana" panose="020B0604030504040204" pitchFamily="34" charset="0"/>
                        </a:rPr>
                        <a:t>How can we address woman’s unique experiences?</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2100" b="0" dirty="0">
                          <a:solidFill>
                            <a:schemeClr val="tx1"/>
                          </a:solidFill>
                          <a:latin typeface="Verdana" panose="020B0604030504040204" pitchFamily="34" charset="0"/>
                          <a:ea typeface="Verdana" panose="020B0604030504040204" pitchFamily="34" charset="0"/>
                          <a:cs typeface="Verdana" panose="020B0604030504040204" pitchFamily="34" charset="0"/>
                        </a:rPr>
                        <a:t>How</a:t>
                      </a:r>
                      <a:r>
                        <a:rPr lang="en-US" altLang="en-US" sz="21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do we address women’s multiple needs?</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21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How do we provide a healing, safe, healthy environment?</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2300" b="0" dirty="0">
                          <a:solidFill>
                            <a:schemeClr val="tx1"/>
                          </a:solidFill>
                          <a:latin typeface="Verdana" panose="020B0604030504040204" pitchFamily="34" charset="0"/>
                          <a:ea typeface="Verdana" panose="020B0604030504040204" pitchFamily="34" charset="0"/>
                          <a:cs typeface="Verdana" panose="020B0604030504040204" pitchFamily="34" charset="0"/>
                        </a:rPr>
                        <a:t>How</a:t>
                      </a:r>
                      <a:r>
                        <a:rPr lang="en-US" altLang="en-US" sz="23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 do we use relational approaches?</a:t>
                      </a:r>
                      <a:endParaRPr lang="en-US" altLang="en-US" sz="23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8751" marR="88751" marT="44375" marB="44375"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253980570"/>
              </p:ext>
            </p:extLst>
          </p:nvPr>
        </p:nvGraphicFramePr>
        <p:xfrm>
          <a:off x="631620" y="4025354"/>
          <a:ext cx="8052409" cy="2435710"/>
        </p:xfrm>
        <a:graphic>
          <a:graphicData uri="http://schemas.openxmlformats.org/drawingml/2006/table">
            <a:tbl>
              <a:tblPr firstRow="1" bandRow="1">
                <a:tableStyleId>{5C22544A-7EE6-4342-B048-85BDC9FD1C3A}</a:tableStyleId>
              </a:tblPr>
              <a:tblGrid>
                <a:gridCol w="1420009">
                  <a:extLst>
                    <a:ext uri="{9D8B030D-6E8A-4147-A177-3AD203B41FA5}">
                      <a16:colId xmlns:a16="http://schemas.microsoft.com/office/drawing/2014/main" val="20000"/>
                    </a:ext>
                  </a:extLst>
                </a:gridCol>
                <a:gridCol w="6632400">
                  <a:extLst>
                    <a:ext uri="{9D8B030D-6E8A-4147-A177-3AD203B41FA5}">
                      <a16:colId xmlns:a16="http://schemas.microsoft.com/office/drawing/2014/main" val="20001"/>
                    </a:ext>
                  </a:extLst>
                </a:gridCol>
              </a:tblGrid>
              <a:tr h="2401645">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altLang="en-US" sz="2700" b="1" dirty="0">
                          <a:solidFill>
                            <a:schemeClr val="tx2"/>
                          </a:solidFill>
                          <a:latin typeface="Verdana" panose="020B0604030504040204" pitchFamily="34" charset="0"/>
                          <a:ea typeface="Verdana" panose="020B0604030504040204" pitchFamily="34" charset="0"/>
                          <a:cs typeface="Verdana" panose="020B0604030504040204" pitchFamily="34" charset="0"/>
                        </a:rPr>
                        <a:t>TO:</a:t>
                      </a:r>
                    </a:p>
                  </a:txBody>
                  <a:tcPr marL="88751" marR="88751" marT="44375" marB="44375"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2300" b="1" dirty="0">
                          <a:solidFill>
                            <a:schemeClr val="tx1"/>
                          </a:solidFill>
                          <a:latin typeface="Verdana" panose="020B0604030504040204" pitchFamily="34" charset="0"/>
                          <a:ea typeface="Verdana" panose="020B0604030504040204" pitchFamily="34" charset="0"/>
                          <a:cs typeface="Verdana" panose="020B0604030504040204" pitchFamily="34" charset="0"/>
                        </a:rPr>
                        <a:t>How do</a:t>
                      </a:r>
                      <a:r>
                        <a:rPr lang="en-US" altLang="en-US" sz="2300" b="1" baseline="0" dirty="0">
                          <a:solidFill>
                            <a:schemeClr val="tx1"/>
                          </a:solidFill>
                          <a:latin typeface="Verdana" panose="020B0604030504040204" pitchFamily="34" charset="0"/>
                          <a:ea typeface="Verdana" panose="020B0604030504040204" pitchFamily="34" charset="0"/>
                          <a:cs typeface="Verdana" panose="020B0604030504040204" pitchFamily="34" charset="0"/>
                        </a:rPr>
                        <a:t> we provide space for the woman and family members to heal?  </a:t>
                      </a:r>
                      <a:r>
                        <a:rPr lang="en-US" altLang="en-US" sz="1800" b="0" baseline="0" dirty="0">
                          <a:solidFill>
                            <a:schemeClr val="tx1"/>
                          </a:solidFill>
                          <a:latin typeface="Verdana" panose="020B0604030504040204" pitchFamily="34" charset="0"/>
                          <a:ea typeface="Verdana" panose="020B0604030504040204" pitchFamily="34" charset="0"/>
                          <a:cs typeface="Verdana" panose="020B0604030504040204" pitchFamily="34" charset="0"/>
                        </a:rPr>
                        <a:t>How do we actively involve family members in all levels of care? How do we recognize the importance of family in the woman’s life? How do we support the woman in taking risks and negotiating relationships in a way that is supportive of her recovery and nested within her community?  </a:t>
                      </a:r>
                      <a:endParaRPr lang="en-US" altLang="en-US" sz="18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marL="88751" marR="88751" marT="44375" marB="44375" anchor="ctr">
                    <a:lnL w="12700" cmpd="sng">
                      <a:noFill/>
                    </a:lnL>
                    <a:lnR w="12700" cmpd="sng">
                      <a:noFill/>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80589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445320" y="90178"/>
            <a:ext cx="8256452" cy="6767822"/>
          </a:xfrm>
          <a:prstGeom prst="rect">
            <a:avLst/>
          </a:prstGeom>
        </p:spPr>
      </p:pic>
      <p:sp>
        <p:nvSpPr>
          <p:cNvPr id="3" name="TextBox 2"/>
          <p:cNvSpPr txBox="1"/>
          <p:nvPr/>
        </p:nvSpPr>
        <p:spPr>
          <a:xfrm>
            <a:off x="6972300" y="187156"/>
            <a:ext cx="2097741" cy="472565"/>
          </a:xfrm>
          <a:prstGeom prst="rect">
            <a:avLst/>
          </a:prstGeom>
          <a:solidFill>
            <a:schemeClr val="bg1"/>
          </a:solidFill>
        </p:spPr>
        <p:txBody>
          <a:bodyPr wrap="square" rtlCol="0">
            <a:spAutoFit/>
          </a:bodyPr>
          <a:lstStyle/>
          <a:p>
            <a:pPr defTabSz="484120"/>
            <a:r>
              <a:rPr lang="en-US" sz="2471" b="1" u="sng" dirty="0">
                <a:solidFill>
                  <a:srgbClr val="974483">
                    <a:lumMod val="75000"/>
                  </a:srgbClr>
                </a:solidFill>
                <a:latin typeface="Calibri"/>
              </a:rPr>
              <a:t>APPROACH</a:t>
            </a:r>
          </a:p>
        </p:txBody>
      </p:sp>
    </p:spTree>
    <p:custDataLst>
      <p:tags r:id="rId1"/>
    </p:custDataLst>
    <p:extLst>
      <p:ext uri="{BB962C8B-B14F-4D97-AF65-F5344CB8AC3E}">
        <p14:creationId xmlns:p14="http://schemas.microsoft.com/office/powerpoint/2010/main" val="1248733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Estimated number of adults (15+) living with HIV and women (15+) living with HIV, 2000-2015</a:t>
            </a:r>
            <a:br>
              <a:rPr lang="en-US" dirty="0"/>
            </a:br>
            <a:br>
              <a:rPr lang="en-US" dirty="0"/>
            </a:br>
            <a:br>
              <a:rPr lang="en-US" dirty="0"/>
            </a:br>
            <a:r>
              <a:rPr lang="en-US" dirty="0"/>
              <a:t> </a:t>
            </a:r>
          </a:p>
        </p:txBody>
      </p:sp>
      <p:sp>
        <p:nvSpPr>
          <p:cNvPr id="3" name="Slide Number Placeholder 2"/>
          <p:cNvSpPr>
            <a:spLocks noGrp="1"/>
          </p:cNvSpPr>
          <p:nvPr>
            <p:ph type="sldNum" sz="quarter" idx="10"/>
          </p:nvPr>
        </p:nvSpPr>
        <p:spPr/>
        <p:txBody>
          <a:bodyPr/>
          <a:lstStyle/>
          <a:p>
            <a:pPr>
              <a:defRPr/>
            </a:pPr>
            <a:fld id="{77F5C28C-2900-4998-ACDD-0BCFC1EC22DA}" type="slidenum">
              <a:rPr lang="th-TH" smtClean="0">
                <a:solidFill>
                  <a:prstClr val="black">
                    <a:tint val="75000"/>
                  </a:prstClr>
                </a:solidFill>
              </a:rPr>
              <a:pPr>
                <a:defRPr/>
              </a:pPr>
              <a:t>5</a:t>
            </a:fld>
            <a:endParaRPr lang="th-TH" dirty="0">
              <a:solidFill>
                <a:prstClr val="black">
                  <a:tint val="75000"/>
                </a:prstClr>
              </a:solidFill>
            </a:endParaRPr>
          </a:p>
        </p:txBody>
      </p:sp>
      <p:sp>
        <p:nvSpPr>
          <p:cNvPr id="5" name="Rectangle 4"/>
          <p:cNvSpPr/>
          <p:nvPr/>
        </p:nvSpPr>
        <p:spPr>
          <a:xfrm>
            <a:off x="152400" y="6550968"/>
            <a:ext cx="8153400" cy="230832"/>
          </a:xfrm>
          <a:prstGeom prst="rect">
            <a:avLst/>
          </a:prstGeom>
        </p:spPr>
        <p:txBody>
          <a:bodyPr wrap="square">
            <a:spAutoFit/>
          </a:bodyPr>
          <a:lstStyle/>
          <a:p>
            <a:pPr fontAlgn="auto">
              <a:spcBef>
                <a:spcPts val="0"/>
              </a:spcBef>
              <a:spcAft>
                <a:spcPts val="0"/>
              </a:spcAft>
            </a:pPr>
            <a:r>
              <a:rPr lang="en-US" sz="900" dirty="0">
                <a:solidFill>
                  <a:prstClr val="black"/>
                </a:solidFill>
                <a:latin typeface="Arial"/>
                <a:cs typeface="Arial" pitchFamily="34" charset="0"/>
              </a:rPr>
              <a:t>Source: </a:t>
            </a:r>
            <a:r>
              <a:rPr lang="en-US" sz="900" dirty="0">
                <a:solidFill>
                  <a:srgbClr val="000000"/>
                </a:solidFill>
                <a:latin typeface="Arial"/>
                <a:cs typeface="Arial" pitchFamily="34" charset="0"/>
              </a:rPr>
              <a:t>Prepared by </a:t>
            </a:r>
            <a:r>
              <a:rPr lang="en-US" sz="900" dirty="0">
                <a:solidFill>
                  <a:srgbClr val="000000"/>
                </a:solidFill>
                <a:latin typeface="Arial"/>
                <a:cs typeface="Arial" pitchFamily="34" charset="0"/>
                <a:hlinkClick r:id="rId3"/>
              </a:rPr>
              <a:t>www.aidsdatahub.org</a:t>
            </a:r>
            <a:r>
              <a:rPr lang="en-US" sz="900" dirty="0">
                <a:solidFill>
                  <a:srgbClr val="000000"/>
                </a:solidFill>
                <a:latin typeface="Arial"/>
                <a:cs typeface="Arial" pitchFamily="34" charset="0"/>
              </a:rPr>
              <a:t>  based on </a:t>
            </a:r>
            <a:r>
              <a:rPr lang="en-US" sz="900" dirty="0">
                <a:solidFill>
                  <a:prstClr val="black"/>
                </a:solidFill>
                <a:latin typeface="Arial"/>
                <a:cs typeface="Arial" pitchFamily="34" charset="0"/>
              </a:rPr>
              <a:t> UNAIDS. (2016). HIV Estimates 2000-2015.</a:t>
            </a:r>
            <a:endParaRPr lang="en-GB" sz="900" dirty="0">
              <a:solidFill>
                <a:prstClr val="black"/>
              </a:solidFill>
              <a:latin typeface="Arial"/>
              <a:cs typeface="Cordia New" pitchFamily="34" charset="-34"/>
            </a:endParaRPr>
          </a:p>
        </p:txBody>
      </p:sp>
      <p:graphicFrame>
        <p:nvGraphicFramePr>
          <p:cNvPr id="7" name="Chart 6"/>
          <p:cNvGraphicFramePr>
            <a:graphicFrameLocks/>
          </p:cNvGraphicFramePr>
          <p:nvPr>
            <p:extLst/>
          </p:nvPr>
        </p:nvGraphicFramePr>
        <p:xfrm>
          <a:off x="457200" y="2590800"/>
          <a:ext cx="80772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8" name="Title 1"/>
          <p:cNvSpPr txBox="1">
            <a:spLocks/>
          </p:cNvSpPr>
          <p:nvPr/>
        </p:nvSpPr>
        <p:spPr>
          <a:xfrm>
            <a:off x="2070368" y="-29180"/>
            <a:ext cx="6879364" cy="478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400" kern="1200">
                <a:solidFill>
                  <a:srgbClr val="003058"/>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400" b="0" i="0" u="none" strike="noStrike" kern="1200" cap="none" spc="0" normalizeH="0" baseline="0" noProof="0" dirty="0">
                <a:ln>
                  <a:noFill/>
                </a:ln>
                <a:solidFill>
                  <a:srgbClr val="003058"/>
                </a:solidFill>
                <a:effectLst/>
                <a:uLnTx/>
                <a:uFillTx/>
                <a:latin typeface="Arial" panose="020B0604020202020204" pitchFamily="34" charset="0"/>
                <a:ea typeface="+mj-ea"/>
                <a:cs typeface="Arial" panose="020B0604020202020204" pitchFamily="34" charset="0"/>
              </a:rPr>
              <a:t>HIV in Viet Nam</a:t>
            </a:r>
          </a:p>
        </p:txBody>
      </p:sp>
    </p:spTree>
    <p:extLst>
      <p:ext uri="{BB962C8B-B14F-4D97-AF65-F5344CB8AC3E}">
        <p14:creationId xmlns:p14="http://schemas.microsoft.com/office/powerpoint/2010/main" val="39527026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34471" y="1337402"/>
            <a:ext cx="8486583" cy="3919872"/>
          </a:xfrm>
          <a:prstGeom prst="rect">
            <a:avLst/>
          </a:prstGeom>
        </p:spPr>
        <p:txBody>
          <a:bodyPr>
            <a:noAutofit/>
          </a:bodyPr>
          <a:lstStyle>
            <a:lvl1pPr marL="411480" indent="-411480" algn="l" defTabSz="548640" rtl="0" eaLnBrk="1" latinLnBrk="0" hangingPunct="1">
              <a:spcBef>
                <a:spcPct val="20000"/>
              </a:spcBef>
              <a:buFont typeface="Arial"/>
              <a:buChar char="•"/>
              <a:defRPr sz="3800" kern="1200">
                <a:solidFill>
                  <a:schemeClr val="tx1"/>
                </a:solidFill>
                <a:latin typeface="+mn-lt"/>
                <a:ea typeface="+mn-ea"/>
                <a:cs typeface="+mn-cs"/>
              </a:defRPr>
            </a:lvl1pPr>
            <a:lvl2pPr marL="891540" indent="-342900" algn="l" defTabSz="548640" rtl="0" eaLnBrk="1" latinLnBrk="0" hangingPunct="1">
              <a:spcBef>
                <a:spcPct val="20000"/>
              </a:spcBef>
              <a:buFont typeface="Arial"/>
              <a:buChar char="–"/>
              <a:defRPr sz="3400" kern="1200">
                <a:solidFill>
                  <a:schemeClr val="tx1"/>
                </a:solidFill>
                <a:latin typeface="+mn-lt"/>
                <a:ea typeface="+mn-ea"/>
                <a:cs typeface="+mn-cs"/>
              </a:defRPr>
            </a:lvl2pPr>
            <a:lvl3pPr marL="1371600" indent="-274320" algn="l" defTabSz="548640" rtl="0" eaLnBrk="1" latinLnBrk="0" hangingPunct="1">
              <a:spcBef>
                <a:spcPct val="20000"/>
              </a:spcBef>
              <a:buFont typeface="Arial"/>
              <a:buChar char="•"/>
              <a:defRPr sz="2900" kern="1200">
                <a:solidFill>
                  <a:schemeClr val="tx1"/>
                </a:solidFill>
                <a:latin typeface="+mn-lt"/>
                <a:ea typeface="+mn-ea"/>
                <a:cs typeface="+mn-cs"/>
              </a:defRPr>
            </a:lvl3pPr>
            <a:lvl4pPr marL="1920240" indent="-274320" algn="l" defTabSz="548640" rtl="0" eaLnBrk="1" latinLnBrk="0" hangingPunct="1">
              <a:spcBef>
                <a:spcPct val="20000"/>
              </a:spcBef>
              <a:buFont typeface="Arial"/>
              <a:buChar char="–"/>
              <a:defRPr sz="2400" kern="1200">
                <a:solidFill>
                  <a:schemeClr val="tx1"/>
                </a:solidFill>
                <a:latin typeface="+mn-lt"/>
                <a:ea typeface="+mn-ea"/>
                <a:cs typeface="+mn-cs"/>
              </a:defRPr>
            </a:lvl4pPr>
            <a:lvl5pPr marL="2468880" indent="-274320" algn="l" defTabSz="548640" rtl="0" eaLnBrk="1" latinLnBrk="0" hangingPunct="1">
              <a:spcBef>
                <a:spcPct val="20000"/>
              </a:spcBef>
              <a:buFont typeface="Arial"/>
              <a:buChar char="»"/>
              <a:defRPr sz="2400" kern="1200">
                <a:solidFill>
                  <a:schemeClr val="tx1"/>
                </a:solidFill>
                <a:latin typeface="+mn-lt"/>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a:lstStyle>
          <a:p>
            <a:pPr marL="576557" lvl="1" indent="-152952" defTabSz="484120">
              <a:buFont typeface="Arial" panose="020B0604020202020204" pitchFamily="34" charset="0"/>
              <a:buChar char="•"/>
            </a:pPr>
            <a:r>
              <a:rPr lang="en-US" sz="2471" dirty="0">
                <a:solidFill>
                  <a:srgbClr val="3A3A39"/>
                </a:solidFill>
                <a:latin typeface="Calibri"/>
              </a:rPr>
              <a:t>Space for woman and family members to heal</a:t>
            </a:r>
          </a:p>
          <a:p>
            <a:pPr marL="576557" lvl="1" indent="-152952" defTabSz="484120">
              <a:buFont typeface="Arial" panose="020B0604020202020204" pitchFamily="34" charset="0"/>
              <a:buChar char="•"/>
            </a:pPr>
            <a:r>
              <a:rPr lang="en-US" sz="2471" dirty="0">
                <a:solidFill>
                  <a:srgbClr val="3A3A39"/>
                </a:solidFill>
                <a:latin typeface="Calibri"/>
              </a:rPr>
              <a:t>Family members are actively engaged in all levels of care</a:t>
            </a:r>
          </a:p>
          <a:p>
            <a:pPr marL="576557" lvl="1" indent="-152952" defTabSz="484120">
              <a:buFont typeface="Arial" panose="020B0604020202020204" pitchFamily="34" charset="0"/>
              <a:buChar char="•"/>
            </a:pPr>
            <a:r>
              <a:rPr lang="en-US" sz="2471" dirty="0">
                <a:solidFill>
                  <a:srgbClr val="3A3A39"/>
                </a:solidFill>
                <a:latin typeface="Calibri"/>
              </a:rPr>
              <a:t>Respects individual and family choice</a:t>
            </a:r>
          </a:p>
          <a:p>
            <a:pPr marL="576557" lvl="1" indent="-152952" defTabSz="484120">
              <a:buFont typeface="Arial" panose="020B0604020202020204" pitchFamily="34" charset="0"/>
              <a:buChar char="•"/>
            </a:pPr>
            <a:r>
              <a:rPr lang="en-US" sz="2471" dirty="0">
                <a:solidFill>
                  <a:srgbClr val="3A3A39"/>
                </a:solidFill>
                <a:latin typeface="Calibri"/>
              </a:rPr>
              <a:t>Builds on family strengths/</a:t>
            </a:r>
            <a:r>
              <a:rPr lang="en-US" sz="2471" b="1" dirty="0">
                <a:solidFill>
                  <a:srgbClr val="3A3A39"/>
                </a:solidFill>
                <a:latin typeface="Calibri"/>
              </a:rPr>
              <a:t>recovery capital</a:t>
            </a:r>
            <a:r>
              <a:rPr lang="en-US" sz="2471" dirty="0">
                <a:solidFill>
                  <a:srgbClr val="3A3A39"/>
                </a:solidFill>
                <a:latin typeface="Calibri"/>
              </a:rPr>
              <a:t>,</a:t>
            </a:r>
            <a:r>
              <a:rPr lang="en-US" sz="2471" b="1" dirty="0">
                <a:solidFill>
                  <a:srgbClr val="4D1439">
                    <a:lumMod val="75000"/>
                    <a:lumOff val="25000"/>
                  </a:srgbClr>
                </a:solidFill>
                <a:latin typeface="Calibri"/>
              </a:rPr>
              <a:t> </a:t>
            </a:r>
            <a:r>
              <a:rPr lang="en-US" sz="2471" dirty="0">
                <a:solidFill>
                  <a:srgbClr val="3A3A39"/>
                </a:solidFill>
                <a:latin typeface="Calibri"/>
              </a:rPr>
              <a:t>and resilience </a:t>
            </a:r>
            <a:endParaRPr lang="en-US" sz="2471" b="1" dirty="0">
              <a:solidFill>
                <a:srgbClr val="4D1439">
                  <a:lumMod val="75000"/>
                  <a:lumOff val="25000"/>
                </a:srgbClr>
              </a:solidFill>
              <a:latin typeface="Calibri"/>
            </a:endParaRPr>
          </a:p>
          <a:p>
            <a:pPr marL="576557" lvl="1" indent="-152952" defTabSz="484120">
              <a:buFont typeface="Arial" panose="020B0604020202020204" pitchFamily="34" charset="0"/>
              <a:buChar char="•"/>
            </a:pPr>
            <a:r>
              <a:rPr lang="en-US" sz="2471" dirty="0">
                <a:solidFill>
                  <a:srgbClr val="3A3A39"/>
                </a:solidFill>
                <a:latin typeface="Calibri"/>
              </a:rPr>
              <a:t>Focus on prevention/early intervention for children</a:t>
            </a:r>
          </a:p>
          <a:p>
            <a:pPr marL="576557" lvl="1" indent="-152952" defTabSz="484120">
              <a:buFont typeface="Arial" panose="020B0604020202020204" pitchFamily="34" charset="0"/>
              <a:buChar char="•"/>
            </a:pPr>
            <a:r>
              <a:rPr lang="en-US" sz="2471" dirty="0">
                <a:solidFill>
                  <a:srgbClr val="3A3A39"/>
                </a:solidFill>
                <a:latin typeface="Calibri"/>
              </a:rPr>
              <a:t>Culturally responsive and trauma-informed</a:t>
            </a:r>
          </a:p>
          <a:p>
            <a:pPr marL="576557" lvl="1" indent="-152952" defTabSz="484120">
              <a:buFont typeface="Arial" panose="020B0604020202020204" pitchFamily="34" charset="0"/>
              <a:buChar char="•"/>
            </a:pPr>
            <a:r>
              <a:rPr lang="en-US" sz="2471" dirty="0">
                <a:solidFill>
                  <a:srgbClr val="3A3A39"/>
                </a:solidFill>
                <a:latin typeface="Calibri"/>
              </a:rPr>
              <a:t>Supported by peers/allies/recovery support services </a:t>
            </a:r>
            <a:r>
              <a:rPr lang="en-US" sz="2118" dirty="0">
                <a:solidFill>
                  <a:srgbClr val="3A3A39"/>
                </a:solidFill>
                <a:latin typeface="Calibri"/>
              </a:rPr>
              <a:t>(e.g., housing, employment, medical care)</a:t>
            </a:r>
            <a:endParaRPr lang="en-US" sz="2471" dirty="0">
              <a:solidFill>
                <a:srgbClr val="3A3A39"/>
              </a:solidFill>
              <a:latin typeface="Calibri"/>
            </a:endParaRPr>
          </a:p>
          <a:p>
            <a:pPr marL="576557" lvl="1" indent="-152952" defTabSz="484120">
              <a:buFont typeface="Arial" panose="020B0604020202020204" pitchFamily="34" charset="0"/>
              <a:buChar char="•"/>
            </a:pPr>
            <a:r>
              <a:rPr lang="en-US" sz="2471" dirty="0">
                <a:solidFill>
                  <a:srgbClr val="3A3A39"/>
                </a:solidFill>
                <a:latin typeface="Calibri"/>
              </a:rPr>
              <a:t>Recognize family and community are client’s </a:t>
            </a:r>
            <a:r>
              <a:rPr lang="en-US" sz="2471" b="1" dirty="0">
                <a:solidFill>
                  <a:srgbClr val="3A3A39"/>
                </a:solidFill>
                <a:latin typeface="Calibri"/>
              </a:rPr>
              <a:t>primary</a:t>
            </a:r>
            <a:r>
              <a:rPr lang="en-US" sz="2471" dirty="0">
                <a:solidFill>
                  <a:srgbClr val="3A3A39"/>
                </a:solidFill>
                <a:latin typeface="Calibri"/>
              </a:rPr>
              <a:t> source of strength and support</a:t>
            </a:r>
          </a:p>
        </p:txBody>
      </p:sp>
      <p:sp>
        <p:nvSpPr>
          <p:cNvPr id="7" name="Title 1"/>
          <p:cNvSpPr>
            <a:spLocks noGrp="1"/>
          </p:cNvSpPr>
          <p:nvPr>
            <p:ph type="title"/>
          </p:nvPr>
        </p:nvSpPr>
        <p:spPr>
          <a:xfrm>
            <a:off x="239468" y="1"/>
            <a:ext cx="8554540" cy="1170283"/>
          </a:xfrm>
        </p:spPr>
        <p:txBody>
          <a:bodyPr/>
          <a:lstStyle/>
          <a:p>
            <a: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Core Principles </a:t>
            </a:r>
            <a:b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US" sz="2471"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of family-centered care, recovery, and wellness</a:t>
            </a:r>
          </a:p>
        </p:txBody>
      </p:sp>
    </p:spTree>
    <p:extLst>
      <p:ext uri="{BB962C8B-B14F-4D97-AF65-F5344CB8AC3E}">
        <p14:creationId xmlns:p14="http://schemas.microsoft.com/office/powerpoint/2010/main" val="31753056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73134" y="1047172"/>
            <a:ext cx="7836135" cy="3919872"/>
          </a:xfrm>
          <a:prstGeom prst="rect">
            <a:avLst/>
          </a:prstGeom>
        </p:spPr>
        <p:txBody>
          <a:bodyPr>
            <a:noAutofit/>
          </a:bodyPr>
          <a:lstStyle>
            <a:lvl1pPr marL="411480" indent="-411480" algn="l" defTabSz="548640" rtl="0" eaLnBrk="1" latinLnBrk="0" hangingPunct="1">
              <a:spcBef>
                <a:spcPct val="20000"/>
              </a:spcBef>
              <a:buFont typeface="Arial"/>
              <a:buChar char="•"/>
              <a:defRPr sz="3800" kern="1200">
                <a:solidFill>
                  <a:schemeClr val="tx1"/>
                </a:solidFill>
                <a:latin typeface="+mn-lt"/>
                <a:ea typeface="+mn-ea"/>
                <a:cs typeface="+mn-cs"/>
              </a:defRPr>
            </a:lvl1pPr>
            <a:lvl2pPr marL="891540" indent="-342900" algn="l" defTabSz="548640" rtl="0" eaLnBrk="1" latinLnBrk="0" hangingPunct="1">
              <a:spcBef>
                <a:spcPct val="20000"/>
              </a:spcBef>
              <a:buFont typeface="Arial"/>
              <a:buChar char="–"/>
              <a:defRPr sz="3400" kern="1200">
                <a:solidFill>
                  <a:schemeClr val="tx1"/>
                </a:solidFill>
                <a:latin typeface="+mn-lt"/>
                <a:ea typeface="+mn-ea"/>
                <a:cs typeface="+mn-cs"/>
              </a:defRPr>
            </a:lvl2pPr>
            <a:lvl3pPr marL="1371600" indent="-274320" algn="l" defTabSz="548640" rtl="0" eaLnBrk="1" latinLnBrk="0" hangingPunct="1">
              <a:spcBef>
                <a:spcPct val="20000"/>
              </a:spcBef>
              <a:buFont typeface="Arial"/>
              <a:buChar char="•"/>
              <a:defRPr sz="2900" kern="1200">
                <a:solidFill>
                  <a:schemeClr val="tx1"/>
                </a:solidFill>
                <a:latin typeface="+mn-lt"/>
                <a:ea typeface="+mn-ea"/>
                <a:cs typeface="+mn-cs"/>
              </a:defRPr>
            </a:lvl3pPr>
            <a:lvl4pPr marL="1920240" indent="-274320" algn="l" defTabSz="548640" rtl="0" eaLnBrk="1" latinLnBrk="0" hangingPunct="1">
              <a:spcBef>
                <a:spcPct val="20000"/>
              </a:spcBef>
              <a:buFont typeface="Arial"/>
              <a:buChar char="–"/>
              <a:defRPr sz="2400" kern="1200">
                <a:solidFill>
                  <a:schemeClr val="tx1"/>
                </a:solidFill>
                <a:latin typeface="+mn-lt"/>
                <a:ea typeface="+mn-ea"/>
                <a:cs typeface="+mn-cs"/>
              </a:defRPr>
            </a:lvl4pPr>
            <a:lvl5pPr marL="2468880" indent="-274320" algn="l" defTabSz="548640" rtl="0" eaLnBrk="1" latinLnBrk="0" hangingPunct="1">
              <a:spcBef>
                <a:spcPct val="20000"/>
              </a:spcBef>
              <a:buFont typeface="Arial"/>
              <a:buChar char="»"/>
              <a:defRPr sz="2400" kern="1200">
                <a:solidFill>
                  <a:schemeClr val="tx1"/>
                </a:solidFill>
                <a:latin typeface="+mn-lt"/>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a:lstStyle>
          <a:p>
            <a:pPr marL="0" indent="0" defTabSz="484120">
              <a:buNone/>
            </a:pPr>
            <a:r>
              <a:rPr lang="en-US" sz="3177" u="sng" dirty="0">
                <a:solidFill>
                  <a:srgbClr val="83BC30">
                    <a:lumMod val="75000"/>
                  </a:srgbClr>
                </a:solidFill>
                <a:latin typeface="Calibri"/>
              </a:rPr>
              <a:t>Client &amp; Family Outcomes</a:t>
            </a:r>
          </a:p>
          <a:p>
            <a:pPr marL="363090" indent="-363090" defTabSz="484120"/>
            <a:r>
              <a:rPr lang="en-US" sz="2294" dirty="0">
                <a:solidFill>
                  <a:srgbClr val="3A3A39"/>
                </a:solidFill>
                <a:latin typeface="Calibri"/>
              </a:rPr>
              <a:t>Focus on (re) building a life in the community</a:t>
            </a:r>
          </a:p>
          <a:p>
            <a:pPr marL="363090" indent="-363090" defTabSz="484120"/>
            <a:r>
              <a:rPr lang="en-US" sz="2294" b="1" dirty="0">
                <a:solidFill>
                  <a:srgbClr val="3A3A39"/>
                </a:solidFill>
                <a:latin typeface="Calibri"/>
              </a:rPr>
              <a:t>Improve client and family engagement (partnership)</a:t>
            </a:r>
          </a:p>
          <a:p>
            <a:pPr marL="363090" indent="-363090" defTabSz="484120"/>
            <a:r>
              <a:rPr lang="en-US" sz="2294" dirty="0">
                <a:solidFill>
                  <a:srgbClr val="3A3A39"/>
                </a:solidFill>
                <a:latin typeface="Calibri"/>
              </a:rPr>
              <a:t>Promote recovery, health and well-being of all family members</a:t>
            </a:r>
          </a:p>
          <a:p>
            <a:pPr marL="363090" indent="-363090" defTabSz="484120"/>
            <a:r>
              <a:rPr lang="en-US" sz="2294" dirty="0">
                <a:solidFill>
                  <a:srgbClr val="3A3A39"/>
                </a:solidFill>
                <a:latin typeface="Calibri"/>
              </a:rPr>
              <a:t>Address psychosocial and developmental needs of infant/children</a:t>
            </a:r>
          </a:p>
          <a:p>
            <a:pPr marL="363090" indent="-363090" defTabSz="484120"/>
            <a:r>
              <a:rPr lang="en-US" sz="2294" dirty="0">
                <a:solidFill>
                  <a:srgbClr val="3A3A39"/>
                </a:solidFill>
                <a:latin typeface="Calibri"/>
              </a:rPr>
              <a:t>Increase client and family satisfaction and </a:t>
            </a:r>
            <a:r>
              <a:rPr lang="en-US" sz="2294" b="1" dirty="0">
                <a:solidFill>
                  <a:srgbClr val="3A3A39"/>
                </a:solidFill>
                <a:latin typeface="Calibri"/>
              </a:rPr>
              <a:t>build family and community strengths  (recovery capital)</a:t>
            </a:r>
          </a:p>
          <a:p>
            <a:pPr marL="363090" indent="-363090" defTabSz="484120"/>
            <a:r>
              <a:rPr lang="en-US" sz="2294" dirty="0">
                <a:solidFill>
                  <a:srgbClr val="3A3A39"/>
                </a:solidFill>
                <a:latin typeface="Calibri"/>
              </a:rPr>
              <a:t>Activated clients </a:t>
            </a:r>
            <a:r>
              <a:rPr lang="en-US" sz="2294" b="1" dirty="0">
                <a:solidFill>
                  <a:srgbClr val="3A3A39"/>
                </a:solidFill>
                <a:latin typeface="Calibri"/>
              </a:rPr>
              <a:t>(empowerment – taking responsibility for and guiding their recovery)</a:t>
            </a:r>
          </a:p>
          <a:p>
            <a:pPr marL="363090" indent="-363090" defTabSz="484120">
              <a:lnSpc>
                <a:spcPct val="150000"/>
              </a:lnSpc>
            </a:pPr>
            <a:endParaRPr lang="en-US" sz="2471" dirty="0">
              <a:solidFill>
                <a:srgbClr val="3A3A39"/>
              </a:solidFill>
              <a:latin typeface="Calibri"/>
            </a:endParaRPr>
          </a:p>
        </p:txBody>
      </p:sp>
      <p:sp>
        <p:nvSpPr>
          <p:cNvPr id="7" name="Title 1"/>
          <p:cNvSpPr>
            <a:spLocks noGrp="1"/>
          </p:cNvSpPr>
          <p:nvPr>
            <p:ph type="title"/>
          </p:nvPr>
        </p:nvSpPr>
        <p:spPr>
          <a:xfrm>
            <a:off x="239468" y="915"/>
            <a:ext cx="8554540" cy="1170283"/>
          </a:xfrm>
        </p:spPr>
        <p:txBody>
          <a:bodyPr/>
          <a:lstStyle/>
          <a:p>
            <a: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Outcomes</a:t>
            </a:r>
            <a:b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US" sz="2471"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of family-centered care, recovery, and wellness</a:t>
            </a:r>
          </a:p>
        </p:txBody>
      </p:sp>
    </p:spTree>
    <p:extLst>
      <p:ext uri="{BB962C8B-B14F-4D97-AF65-F5344CB8AC3E}">
        <p14:creationId xmlns:p14="http://schemas.microsoft.com/office/powerpoint/2010/main" val="25828660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397439" y="937171"/>
            <a:ext cx="8001522" cy="4126537"/>
          </a:xfrm>
          <a:prstGeom prst="rect">
            <a:avLst/>
          </a:prstGeom>
        </p:spPr>
        <p:txBody>
          <a:bodyPr>
            <a:noAutofit/>
          </a:bodyPr>
          <a:lstStyle>
            <a:lvl1pPr marL="411480" indent="-411480" algn="l" defTabSz="548640" rtl="0" eaLnBrk="1" latinLnBrk="0" hangingPunct="1">
              <a:spcBef>
                <a:spcPct val="20000"/>
              </a:spcBef>
              <a:buFont typeface="Arial"/>
              <a:buChar char="•"/>
              <a:defRPr sz="3800" kern="1200">
                <a:solidFill>
                  <a:schemeClr val="tx1"/>
                </a:solidFill>
                <a:latin typeface="+mn-lt"/>
                <a:ea typeface="+mn-ea"/>
                <a:cs typeface="+mn-cs"/>
              </a:defRPr>
            </a:lvl1pPr>
            <a:lvl2pPr marL="891540" indent="-342900" algn="l" defTabSz="548640" rtl="0" eaLnBrk="1" latinLnBrk="0" hangingPunct="1">
              <a:spcBef>
                <a:spcPct val="20000"/>
              </a:spcBef>
              <a:buFont typeface="Arial"/>
              <a:buChar char="–"/>
              <a:defRPr sz="3400" kern="1200">
                <a:solidFill>
                  <a:schemeClr val="tx1"/>
                </a:solidFill>
                <a:latin typeface="+mn-lt"/>
                <a:ea typeface="+mn-ea"/>
                <a:cs typeface="+mn-cs"/>
              </a:defRPr>
            </a:lvl2pPr>
            <a:lvl3pPr marL="1371600" indent="-274320" algn="l" defTabSz="548640" rtl="0" eaLnBrk="1" latinLnBrk="0" hangingPunct="1">
              <a:spcBef>
                <a:spcPct val="20000"/>
              </a:spcBef>
              <a:buFont typeface="Arial"/>
              <a:buChar char="•"/>
              <a:defRPr sz="2900" kern="1200">
                <a:solidFill>
                  <a:schemeClr val="tx1"/>
                </a:solidFill>
                <a:latin typeface="+mn-lt"/>
                <a:ea typeface="+mn-ea"/>
                <a:cs typeface="+mn-cs"/>
              </a:defRPr>
            </a:lvl3pPr>
            <a:lvl4pPr marL="1920240" indent="-274320" algn="l" defTabSz="548640" rtl="0" eaLnBrk="1" latinLnBrk="0" hangingPunct="1">
              <a:spcBef>
                <a:spcPct val="20000"/>
              </a:spcBef>
              <a:buFont typeface="Arial"/>
              <a:buChar char="–"/>
              <a:defRPr sz="2400" kern="1200">
                <a:solidFill>
                  <a:schemeClr val="tx1"/>
                </a:solidFill>
                <a:latin typeface="+mn-lt"/>
                <a:ea typeface="+mn-ea"/>
                <a:cs typeface="+mn-cs"/>
              </a:defRPr>
            </a:lvl4pPr>
            <a:lvl5pPr marL="2468880" indent="-274320" algn="l" defTabSz="548640" rtl="0" eaLnBrk="1" latinLnBrk="0" hangingPunct="1">
              <a:spcBef>
                <a:spcPct val="20000"/>
              </a:spcBef>
              <a:buFont typeface="Arial"/>
              <a:buChar char="»"/>
              <a:defRPr sz="2400" kern="1200">
                <a:solidFill>
                  <a:schemeClr val="tx1"/>
                </a:solidFill>
                <a:latin typeface="+mn-lt"/>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a:lstStyle>
          <a:p>
            <a:pPr marL="0" indent="0" defTabSz="484120">
              <a:buNone/>
            </a:pPr>
            <a:r>
              <a:rPr lang="en-US" sz="3177" u="sng" dirty="0">
                <a:solidFill>
                  <a:srgbClr val="83BC30">
                    <a:lumMod val="75000"/>
                  </a:srgbClr>
                </a:solidFill>
                <a:latin typeface="Calibri"/>
              </a:rPr>
              <a:t>Staff Outcomes</a:t>
            </a:r>
          </a:p>
          <a:p>
            <a:pPr marL="363090" indent="-363090" defTabSz="484120"/>
            <a:r>
              <a:rPr lang="en-US" sz="2118" dirty="0">
                <a:solidFill>
                  <a:srgbClr val="3A3A39"/>
                </a:solidFill>
                <a:latin typeface="Calibri"/>
              </a:rPr>
              <a:t>Stronger partnership with client, commitment to the client and the family choice</a:t>
            </a:r>
          </a:p>
          <a:p>
            <a:pPr marL="363090" indent="-363090" defTabSz="484120"/>
            <a:r>
              <a:rPr lang="en-US" sz="2118" dirty="0">
                <a:solidFill>
                  <a:srgbClr val="3A3A39"/>
                </a:solidFill>
                <a:latin typeface="Calibri"/>
              </a:rPr>
              <a:t>Increased understanding of families’ and communities’ recovery capital</a:t>
            </a:r>
          </a:p>
          <a:p>
            <a:pPr marL="363090" indent="-363090" defTabSz="484120"/>
            <a:r>
              <a:rPr lang="en-US" sz="2118" dirty="0">
                <a:solidFill>
                  <a:srgbClr val="3A3A39"/>
                </a:solidFill>
                <a:latin typeface="Calibri"/>
              </a:rPr>
              <a:t>Improved care planning when developed in collaboration with family/peer-support (Note: Team is expanded to include family/team)</a:t>
            </a:r>
          </a:p>
          <a:p>
            <a:pPr marL="363090" indent="-363090" defTabSz="484120"/>
            <a:r>
              <a:rPr lang="en-US" sz="2118" dirty="0">
                <a:solidFill>
                  <a:srgbClr val="3A3A39"/>
                </a:solidFill>
                <a:latin typeface="Calibri"/>
              </a:rPr>
              <a:t>Improved communication among staff members and across organizations</a:t>
            </a:r>
          </a:p>
          <a:p>
            <a:pPr marL="363090" indent="-363090" defTabSz="484120"/>
            <a:r>
              <a:rPr lang="en-US" sz="2118" dirty="0">
                <a:solidFill>
                  <a:srgbClr val="3A3A39"/>
                </a:solidFill>
                <a:latin typeface="Calibri"/>
              </a:rPr>
              <a:t>Increased professional self-efficacy; reduce burnout</a:t>
            </a:r>
          </a:p>
          <a:p>
            <a:pPr marL="363090" indent="-363090" defTabSz="484120"/>
            <a:r>
              <a:rPr lang="en-US" sz="2118" dirty="0">
                <a:solidFill>
                  <a:srgbClr val="3A3A39"/>
                </a:solidFill>
                <a:latin typeface="Calibri"/>
              </a:rPr>
              <a:t>Stronger linkages/partnerships with the natural supports in the community (e.g., “Checkup from the Neck Up” – this integrates screening for mental wellness, substance use into the general)</a:t>
            </a:r>
          </a:p>
        </p:txBody>
      </p:sp>
      <p:sp>
        <p:nvSpPr>
          <p:cNvPr id="7" name="Title 1"/>
          <p:cNvSpPr>
            <a:spLocks noGrp="1"/>
          </p:cNvSpPr>
          <p:nvPr>
            <p:ph type="title"/>
          </p:nvPr>
        </p:nvSpPr>
        <p:spPr>
          <a:xfrm>
            <a:off x="239468" y="1"/>
            <a:ext cx="8554540" cy="1170283"/>
          </a:xfrm>
        </p:spPr>
        <p:txBody>
          <a:bodyPr/>
          <a:lstStyle/>
          <a:p>
            <a: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Outcomes</a:t>
            </a:r>
            <a:br>
              <a:rPr lang="en-US" sz="3177"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br>
            <a:r>
              <a:rPr lang="en-US" sz="2471" dirty="0">
                <a:solidFill>
                  <a:schemeClr val="tx2">
                    <a:lumMod val="75000"/>
                    <a:lumOff val="25000"/>
                  </a:schemeClr>
                </a:solidFill>
                <a:latin typeface="Verdana" panose="020B0604030504040204" pitchFamily="34" charset="0"/>
                <a:ea typeface="Verdana" panose="020B0604030504040204" pitchFamily="34" charset="0"/>
                <a:cs typeface="Verdana" panose="020B0604030504040204" pitchFamily="34" charset="0"/>
              </a:rPr>
              <a:t>of family-centered care, recovery, and wellness</a:t>
            </a:r>
          </a:p>
        </p:txBody>
      </p:sp>
    </p:spTree>
    <p:extLst>
      <p:ext uri="{BB962C8B-B14F-4D97-AF65-F5344CB8AC3E}">
        <p14:creationId xmlns:p14="http://schemas.microsoft.com/office/powerpoint/2010/main" val="8530517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Providing Treatment to Women Who Use Drugs</a:t>
            </a:r>
          </a:p>
        </p:txBody>
      </p:sp>
      <p:sp>
        <p:nvSpPr>
          <p:cNvPr id="4" name="Content Placeholder 3"/>
          <p:cNvSpPr>
            <a:spLocks noGrp="1"/>
          </p:cNvSpPr>
          <p:nvPr>
            <p:ph idx="1"/>
          </p:nvPr>
        </p:nvSpPr>
        <p:spPr/>
        <p:txBody>
          <a:bodyPr>
            <a:normAutofit/>
          </a:bodyPr>
          <a:lstStyle/>
          <a:p>
            <a:pPr marL="0" indent="0">
              <a:lnSpc>
                <a:spcPct val="110000"/>
              </a:lnSpc>
              <a:buNone/>
            </a:pPr>
            <a:r>
              <a:rPr lang="en-US" dirty="0"/>
              <a:t>Recommendations for Viet Nam Community-based Treatment </a:t>
            </a:r>
            <a:r>
              <a:rPr lang="en-US" sz="2000" dirty="0"/>
              <a:t>(Trigg, B., Vu, V., Nguyen, T.L</a:t>
            </a:r>
            <a:r>
              <a:rPr lang="en-US" sz="2000"/>
              <a:t>., 2015)</a:t>
            </a:r>
            <a:endParaRPr lang="en-US" dirty="0"/>
          </a:p>
          <a:p>
            <a:pPr lvl="1">
              <a:lnSpc>
                <a:spcPct val="110000"/>
              </a:lnSpc>
            </a:pPr>
            <a:r>
              <a:rPr lang="en-US" dirty="0"/>
              <a:t>Account for physical health</a:t>
            </a:r>
          </a:p>
          <a:p>
            <a:pPr lvl="1">
              <a:lnSpc>
                <a:spcPct val="110000"/>
              </a:lnSpc>
            </a:pPr>
            <a:r>
              <a:rPr lang="en-US" dirty="0"/>
              <a:t>Account for psychosocial issues</a:t>
            </a:r>
          </a:p>
          <a:p>
            <a:pPr lvl="1">
              <a:lnSpc>
                <a:spcPct val="110000"/>
              </a:lnSpc>
            </a:pPr>
            <a:r>
              <a:rPr lang="en-US" dirty="0"/>
              <a:t>Ensure emotional health</a:t>
            </a:r>
          </a:p>
          <a:p>
            <a:pPr lvl="1">
              <a:lnSpc>
                <a:spcPct val="110000"/>
              </a:lnSpc>
            </a:pPr>
            <a:r>
              <a:rPr lang="en-US" dirty="0"/>
              <a:t>Improve decision-making skills and consider partner issues</a:t>
            </a:r>
          </a:p>
          <a:p>
            <a:pPr lvl="1">
              <a:lnSpc>
                <a:spcPct val="110000"/>
              </a:lnSpc>
            </a:pPr>
            <a:r>
              <a:rPr lang="en-US" dirty="0"/>
              <a:t>Integrate interventions for female sex workers who use drugs</a:t>
            </a:r>
          </a:p>
          <a:p>
            <a:pPr lvl="1">
              <a:lnSpc>
                <a:spcPct val="110000"/>
              </a:lnSpc>
            </a:pPr>
            <a:r>
              <a:rPr lang="en-US" dirty="0"/>
              <a:t>Establish women groups in the treatment program</a:t>
            </a:r>
          </a:p>
          <a:p>
            <a:pPr lvl="1">
              <a:lnSpc>
                <a:spcPct val="110000"/>
              </a:lnSpc>
            </a:pPr>
            <a:r>
              <a:rPr lang="en-US" dirty="0"/>
              <a:t>Utilize comprehensive interventions for WWIDs</a:t>
            </a:r>
          </a:p>
          <a:p>
            <a:pPr lvl="1">
              <a:lnSpc>
                <a:spcPct val="110000"/>
              </a:lnSpc>
            </a:pPr>
            <a:endParaRPr lang="en-US" dirty="0"/>
          </a:p>
        </p:txBody>
      </p:sp>
    </p:spTree>
    <p:extLst>
      <p:ext uri="{BB962C8B-B14F-4D97-AF65-F5344CB8AC3E}">
        <p14:creationId xmlns:p14="http://schemas.microsoft.com/office/powerpoint/2010/main" val="12195104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So what do we do?</a:t>
            </a:r>
          </a:p>
        </p:txBody>
      </p:sp>
      <p:sp>
        <p:nvSpPr>
          <p:cNvPr id="3" name="Content Placeholder 2"/>
          <p:cNvSpPr>
            <a:spLocks noGrp="1"/>
          </p:cNvSpPr>
          <p:nvPr>
            <p:ph idx="1"/>
          </p:nvPr>
        </p:nvSpPr>
        <p:spPr>
          <a:xfrm>
            <a:off x="457200" y="1094092"/>
            <a:ext cx="8524430" cy="5160658"/>
          </a:xfrm>
        </p:spPr>
        <p:txBody>
          <a:bodyPr/>
          <a:lstStyle/>
          <a:p>
            <a:pPr>
              <a:lnSpc>
                <a:spcPct val="100000"/>
              </a:lnSpc>
            </a:pPr>
            <a:r>
              <a:rPr lang="en-US" dirty="0">
                <a:solidFill>
                  <a:schemeClr val="bg1">
                    <a:lumMod val="65000"/>
                  </a:schemeClr>
                </a:solidFill>
              </a:rPr>
              <a:t>Consider Evidence-based HIV Prevention Interventions for Women</a:t>
            </a:r>
          </a:p>
          <a:p>
            <a:pPr>
              <a:lnSpc>
                <a:spcPct val="100000"/>
              </a:lnSpc>
            </a:pPr>
            <a:r>
              <a:rPr lang="en-US" dirty="0">
                <a:solidFill>
                  <a:schemeClr val="bg1">
                    <a:lumMod val="65000"/>
                  </a:schemeClr>
                </a:solidFill>
              </a:rPr>
              <a:t>Design Women’s SUD Treatment to Address Women’s Needs</a:t>
            </a:r>
          </a:p>
          <a:p>
            <a:pPr lvl="1">
              <a:lnSpc>
                <a:spcPct val="100000"/>
              </a:lnSpc>
            </a:pPr>
            <a:r>
              <a:rPr lang="en-US" dirty="0">
                <a:solidFill>
                  <a:schemeClr val="bg1">
                    <a:lumMod val="65000"/>
                  </a:schemeClr>
                </a:solidFill>
              </a:rPr>
              <a:t>Gender-Responsive Model</a:t>
            </a:r>
          </a:p>
          <a:p>
            <a:pPr lvl="1">
              <a:lnSpc>
                <a:spcPct val="100000"/>
              </a:lnSpc>
            </a:pPr>
            <a:r>
              <a:rPr lang="en-US" dirty="0">
                <a:solidFill>
                  <a:schemeClr val="bg1">
                    <a:lumMod val="65000"/>
                  </a:schemeClr>
                </a:solidFill>
              </a:rPr>
              <a:t>Family-Centered Care Model</a:t>
            </a:r>
          </a:p>
          <a:p>
            <a:pPr lvl="1">
              <a:lnSpc>
                <a:spcPct val="100000"/>
              </a:lnSpc>
            </a:pPr>
            <a:r>
              <a:rPr lang="en-US" dirty="0">
                <a:solidFill>
                  <a:schemeClr val="bg1">
                    <a:lumMod val="65000"/>
                  </a:schemeClr>
                </a:solidFill>
              </a:rPr>
              <a:t>Providing Treatment to Women Who Use Drugs</a:t>
            </a:r>
          </a:p>
          <a:p>
            <a:pPr>
              <a:lnSpc>
                <a:spcPct val="100000"/>
              </a:lnSpc>
            </a:pPr>
            <a:r>
              <a:rPr lang="en-US" b="1" dirty="0"/>
              <a:t>Address Social Determinants of Health &amp; Health Inequities with Structural Interventions</a:t>
            </a:r>
          </a:p>
          <a:p>
            <a:pPr>
              <a:lnSpc>
                <a:spcPct val="100000"/>
              </a:lnSpc>
            </a:pPr>
            <a:endParaRPr lang="en-US" dirty="0"/>
          </a:p>
        </p:txBody>
      </p:sp>
    </p:spTree>
    <p:extLst>
      <p:ext uri="{BB962C8B-B14F-4D97-AF65-F5344CB8AC3E}">
        <p14:creationId xmlns:p14="http://schemas.microsoft.com/office/powerpoint/2010/main" val="33907992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HIV Prevention and Care &amp; Health Equity</a:t>
            </a:r>
          </a:p>
        </p:txBody>
      </p:sp>
      <p:sp>
        <p:nvSpPr>
          <p:cNvPr id="3" name="Content Placeholder 2"/>
          <p:cNvSpPr>
            <a:spLocks noGrp="1"/>
          </p:cNvSpPr>
          <p:nvPr>
            <p:ph idx="1"/>
          </p:nvPr>
        </p:nvSpPr>
        <p:spPr/>
        <p:txBody>
          <a:bodyPr/>
          <a:lstStyle/>
          <a:p>
            <a:pPr marL="0" indent="0">
              <a:buNone/>
            </a:pPr>
            <a:r>
              <a:rPr lang="en-US" dirty="0"/>
              <a:t>Stigma and other social determinants influence the HIV care continuum before an HIV diagnosis is even made.</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680" y="2329056"/>
            <a:ext cx="7908120" cy="3669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067227" y="5898601"/>
            <a:ext cx="2138765" cy="338554"/>
          </a:xfrm>
          <a:prstGeom prst="rect">
            <a:avLst/>
          </a:prstGeom>
          <a:noFill/>
        </p:spPr>
        <p:txBody>
          <a:bodyPr wrap="square" rtlCol="0">
            <a:spAutoFit/>
          </a:bodyPr>
          <a:lstStyle/>
          <a:p>
            <a:r>
              <a:rPr lang="en-US" sz="1600" b="1" dirty="0"/>
              <a:t>Source: NASTAD, 2014.</a:t>
            </a:r>
          </a:p>
        </p:txBody>
      </p:sp>
    </p:spTree>
    <p:extLst>
      <p:ext uri="{BB962C8B-B14F-4D97-AF65-F5344CB8AC3E}">
        <p14:creationId xmlns:p14="http://schemas.microsoft.com/office/powerpoint/2010/main" val="34695547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580" t="1734" r="3242" b="35340"/>
          <a:stretch/>
        </p:blipFill>
        <p:spPr>
          <a:xfrm>
            <a:off x="881743" y="0"/>
            <a:ext cx="7624480" cy="6858000"/>
          </a:xfrm>
          <a:prstGeom prst="rect">
            <a:avLst/>
          </a:prstGeom>
        </p:spPr>
      </p:pic>
      <p:sp>
        <p:nvSpPr>
          <p:cNvPr id="8" name="Right Arrow 7"/>
          <p:cNvSpPr/>
          <p:nvPr/>
        </p:nvSpPr>
        <p:spPr>
          <a:xfrm rot="2015319">
            <a:off x="1137059" y="1442626"/>
            <a:ext cx="3356662" cy="182801"/>
          </a:xfrm>
          <a:prstGeom prst="rightArrow">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0626" y="186703"/>
            <a:ext cx="1804737" cy="565484"/>
          </a:xfrm>
          <a:prstGeom prst="rect">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Dimensions of women’s health</a:t>
            </a:r>
          </a:p>
        </p:txBody>
      </p:sp>
      <p:sp>
        <p:nvSpPr>
          <p:cNvPr id="9" name="Right Arrow 8"/>
          <p:cNvSpPr/>
          <p:nvPr/>
        </p:nvSpPr>
        <p:spPr>
          <a:xfrm rot="2015319">
            <a:off x="1380132" y="2536779"/>
            <a:ext cx="1299376" cy="244397"/>
          </a:xfrm>
          <a:prstGeom prst="rightArrow">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2093494"/>
            <a:ext cx="1804737" cy="565484"/>
          </a:xfrm>
          <a:prstGeom prst="rect">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Determinants of women’s health</a:t>
            </a:r>
          </a:p>
        </p:txBody>
      </p:sp>
      <p:sp>
        <p:nvSpPr>
          <p:cNvPr id="10" name="Right Arrow 9"/>
          <p:cNvSpPr/>
          <p:nvPr/>
        </p:nvSpPr>
        <p:spPr>
          <a:xfrm rot="19366535">
            <a:off x="1027499" y="5658899"/>
            <a:ext cx="1299376" cy="244397"/>
          </a:xfrm>
          <a:prstGeom prst="rightArrow">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6100011"/>
            <a:ext cx="3031960" cy="565484"/>
          </a:xfrm>
          <a:prstGeom prst="rect">
            <a:avLst/>
          </a:prstGeom>
          <a:solidFill>
            <a:srgbClr val="003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Pillars of women-centered HIV/AIDS services</a:t>
            </a:r>
          </a:p>
        </p:txBody>
      </p:sp>
      <p:sp>
        <p:nvSpPr>
          <p:cNvPr id="11" name="Rectangle 10"/>
          <p:cNvSpPr/>
          <p:nvPr/>
        </p:nvSpPr>
        <p:spPr>
          <a:xfrm>
            <a:off x="6692168" y="6382753"/>
            <a:ext cx="2283390" cy="307777"/>
          </a:xfrm>
          <a:prstGeom prst="rect">
            <a:avLst/>
          </a:prstGeom>
        </p:spPr>
        <p:txBody>
          <a:bodyPr wrap="square">
            <a:spAutoFit/>
          </a:bodyPr>
          <a:lstStyle/>
          <a:p>
            <a:r>
              <a:rPr lang="en-US" sz="1400" dirty="0">
                <a:latin typeface="Arial" panose="020B0604020202020204" pitchFamily="34" charset="0"/>
                <a:cs typeface="Arial" panose="020B0604020202020204" pitchFamily="34" charset="0"/>
              </a:rPr>
              <a:t>(Carter, AJ, et al., 2013)</a:t>
            </a:r>
          </a:p>
        </p:txBody>
      </p:sp>
    </p:spTree>
    <p:extLst>
      <p:ext uri="{BB962C8B-B14F-4D97-AF65-F5344CB8AC3E}">
        <p14:creationId xmlns:p14="http://schemas.microsoft.com/office/powerpoint/2010/main" val="41217065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304800" y="609600"/>
            <a:ext cx="8458200" cy="685800"/>
          </a:xfrm>
        </p:spPr>
        <p:txBody>
          <a:bodyPr/>
          <a:lstStyle/>
          <a:p>
            <a:pPr eaLnBrk="1" hangingPunct="1"/>
            <a:r>
              <a:rPr lang="en-US" altLang="en-US" sz="3400" b="1">
                <a:solidFill>
                  <a:srgbClr val="BB2105"/>
                </a:solidFill>
              </a:rPr>
              <a:t>Drivers that Increase Vulnerability to HIV</a:t>
            </a:r>
          </a:p>
        </p:txBody>
      </p:sp>
      <p:sp>
        <p:nvSpPr>
          <p:cNvPr id="35843" name="Rectangle 3"/>
          <p:cNvSpPr>
            <a:spLocks noGrp="1" noChangeArrowheads="1"/>
          </p:cNvSpPr>
          <p:nvPr>
            <p:ph type="body" idx="4294967295"/>
          </p:nvPr>
        </p:nvSpPr>
        <p:spPr>
          <a:xfrm>
            <a:off x="381000" y="1524000"/>
            <a:ext cx="8382000" cy="3796145"/>
          </a:xfrm>
        </p:spPr>
        <p:txBody>
          <a:bodyPr/>
          <a:lstStyle/>
          <a:p>
            <a:pPr marL="49213" lvl="1" indent="-7938">
              <a:spcBef>
                <a:spcPts val="1200"/>
              </a:spcBef>
              <a:spcAft>
                <a:spcPts val="600"/>
              </a:spcAft>
              <a:buFont typeface="Arial" panose="020B0604020202020204" pitchFamily="34" charset="0"/>
              <a:buNone/>
            </a:pPr>
            <a:r>
              <a:rPr lang="en-US" altLang="en-US" sz="2400" dirty="0"/>
              <a:t>Structural </a:t>
            </a:r>
            <a:r>
              <a:rPr lang="ja-JP" altLang="en-US" sz="2400" dirty="0"/>
              <a:t>“</a:t>
            </a:r>
            <a:r>
              <a:rPr lang="en-US" altLang="ja-JP" sz="2400" dirty="0"/>
              <a:t>risk environments</a:t>
            </a:r>
            <a:r>
              <a:rPr lang="ja-JP" altLang="en-US" sz="2400" dirty="0"/>
              <a:t>” </a:t>
            </a:r>
            <a:r>
              <a:rPr lang="en-US" altLang="ja-JP" sz="2400" dirty="0"/>
              <a:t>that drive the HIV epidemic among women who inject drugs:</a:t>
            </a:r>
          </a:p>
          <a:p>
            <a:pPr lvl="1">
              <a:spcBef>
                <a:spcPts val="0"/>
              </a:spcBef>
              <a:spcAft>
                <a:spcPts val="0"/>
              </a:spcAft>
              <a:buFont typeface="Arial" panose="020B0604020202020204" pitchFamily="34" charset="0"/>
              <a:buChar char="•"/>
            </a:pPr>
            <a:r>
              <a:rPr lang="en-US" altLang="en-US" sz="2400" dirty="0"/>
              <a:t>Partner Abuse</a:t>
            </a:r>
          </a:p>
          <a:p>
            <a:pPr lvl="1">
              <a:spcBef>
                <a:spcPts val="0"/>
              </a:spcBef>
              <a:spcAft>
                <a:spcPts val="0"/>
              </a:spcAft>
              <a:buFont typeface="Arial" panose="020B0604020202020204" pitchFamily="34" charset="0"/>
              <a:buChar char="•"/>
            </a:pPr>
            <a:r>
              <a:rPr lang="en-US" altLang="en-US" sz="2400" dirty="0"/>
              <a:t>Gender norms and gender imbalances in the drug culture</a:t>
            </a:r>
          </a:p>
          <a:p>
            <a:pPr lvl="1">
              <a:spcBef>
                <a:spcPts val="0"/>
              </a:spcBef>
              <a:spcAft>
                <a:spcPts val="0"/>
              </a:spcAft>
              <a:buFont typeface="Arial" panose="020B0604020202020204" pitchFamily="34" charset="0"/>
              <a:buChar char="•"/>
            </a:pPr>
            <a:r>
              <a:rPr lang="en-US" altLang="en-US" sz="2400" dirty="0"/>
              <a:t>Unemployment, homelessness, poverty</a:t>
            </a:r>
          </a:p>
          <a:p>
            <a:pPr lvl="1">
              <a:spcBef>
                <a:spcPts val="0"/>
              </a:spcBef>
              <a:spcAft>
                <a:spcPts val="0"/>
              </a:spcAft>
              <a:buFont typeface="Arial" panose="020B0604020202020204" pitchFamily="34" charset="0"/>
              <a:buChar char="•"/>
            </a:pPr>
            <a:r>
              <a:rPr lang="en-US" altLang="en-US" sz="2400" dirty="0"/>
              <a:t>Policies (e.g., registration of drug users, police harassment, incarceration)</a:t>
            </a:r>
          </a:p>
          <a:p>
            <a:pPr lvl="1">
              <a:spcBef>
                <a:spcPts val="0"/>
              </a:spcBef>
              <a:spcAft>
                <a:spcPts val="0"/>
              </a:spcAft>
              <a:buFont typeface="Arial" panose="020B0604020202020204" pitchFamily="34" charset="0"/>
              <a:buChar char="•"/>
            </a:pPr>
            <a:r>
              <a:rPr lang="en-US" altLang="en-US" sz="2400" dirty="0"/>
              <a:t>Lack of woman-specific drug treatment and services</a:t>
            </a:r>
          </a:p>
          <a:p>
            <a:pPr marL="0" indent="0">
              <a:lnSpc>
                <a:spcPct val="80000"/>
              </a:lnSpc>
              <a:buFontTx/>
              <a:buNone/>
            </a:pPr>
            <a:r>
              <a:rPr lang="en-US" altLang="en-US" sz="1400" dirty="0" err="1">
                <a:cs typeface="Arial" panose="020B0604020202020204" pitchFamily="34" charset="0"/>
              </a:rPr>
              <a:t>Strathdee</a:t>
            </a:r>
            <a:r>
              <a:rPr lang="en-US" altLang="en-US" sz="1400" dirty="0">
                <a:cs typeface="Arial" panose="020B0604020202020204" pitchFamily="34" charset="0"/>
              </a:rPr>
              <a:t>, et al., Lancet , 2010.</a:t>
            </a:r>
          </a:p>
          <a:p>
            <a:pPr marL="0" indent="0">
              <a:lnSpc>
                <a:spcPct val="80000"/>
              </a:lnSpc>
              <a:buFontTx/>
              <a:buNone/>
            </a:pPr>
            <a:r>
              <a:rPr lang="en-US" altLang="en-US" sz="1400" dirty="0"/>
              <a:t>National Drug and Alcohol Research Center (NARC), University of New South Wales, 2010.</a:t>
            </a:r>
          </a:p>
          <a:p>
            <a:pPr lvl="1">
              <a:spcAft>
                <a:spcPct val="25000"/>
              </a:spcAft>
              <a:buFontTx/>
              <a:buNone/>
            </a:pPr>
            <a:endParaRPr lang="en-US" altLang="en-US" sz="1200" dirty="0"/>
          </a:p>
        </p:txBody>
      </p:sp>
      <p:cxnSp>
        <p:nvCxnSpPr>
          <p:cNvPr id="4" name="Straight Connector 3"/>
          <p:cNvCxnSpPr/>
          <p:nvPr/>
        </p:nvCxnSpPr>
        <p:spPr bwMode="auto">
          <a:xfrm>
            <a:off x="642938" y="1371600"/>
            <a:ext cx="7789862"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1174935543"/>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a:xfrm>
            <a:off x="533400" y="609600"/>
            <a:ext cx="8229600" cy="762000"/>
          </a:xfrm>
        </p:spPr>
        <p:txBody>
          <a:bodyPr/>
          <a:lstStyle/>
          <a:p>
            <a:pPr eaLnBrk="1" hangingPunct="1"/>
            <a:r>
              <a:rPr lang="en-US" altLang="en-US" sz="3600" b="1">
                <a:solidFill>
                  <a:srgbClr val="C00000"/>
                </a:solidFill>
              </a:rPr>
              <a:t>Structural Risk Environments</a:t>
            </a:r>
          </a:p>
        </p:txBody>
      </p:sp>
      <p:sp>
        <p:nvSpPr>
          <p:cNvPr id="36867" name="Rectangle 3"/>
          <p:cNvSpPr>
            <a:spLocks noGrp="1" noChangeArrowheads="1"/>
          </p:cNvSpPr>
          <p:nvPr>
            <p:ph type="body" idx="4294967295"/>
          </p:nvPr>
        </p:nvSpPr>
        <p:spPr>
          <a:xfrm>
            <a:off x="457200" y="1676400"/>
            <a:ext cx="8229600" cy="4953000"/>
          </a:xfrm>
        </p:spPr>
        <p:txBody>
          <a:bodyPr/>
          <a:lstStyle/>
          <a:p>
            <a:pPr marL="0" indent="0" eaLnBrk="1" hangingPunct="1">
              <a:lnSpc>
                <a:spcPct val="80000"/>
              </a:lnSpc>
              <a:spcBef>
                <a:spcPts val="0"/>
              </a:spcBef>
              <a:spcAft>
                <a:spcPts val="0"/>
              </a:spcAft>
              <a:buClr>
                <a:schemeClr val="tx1"/>
              </a:buClr>
              <a:buFont typeface="Arial" panose="020B0604020202020204" pitchFamily="34" charset="0"/>
              <a:buNone/>
              <a:tabLst>
                <a:tab pos="3832225" algn="l"/>
              </a:tabLst>
              <a:defRPr/>
            </a:pPr>
            <a:r>
              <a:rPr lang="en-US" altLang="en-US" sz="2400" dirty="0">
                <a:ea typeface="MS PGothic" pitchFamily="34" charset="-128"/>
                <a:cs typeface="ＭＳ Ｐゴシック" charset="0"/>
              </a:rPr>
              <a:t>Financial dependencies and unemployment have been found to  compel women to:</a:t>
            </a:r>
          </a:p>
          <a:p>
            <a:pPr eaLnBrk="1" hangingPunct="1">
              <a:lnSpc>
                <a:spcPct val="80000"/>
              </a:lnSpc>
              <a:spcBef>
                <a:spcPts val="0"/>
              </a:spcBef>
              <a:spcAft>
                <a:spcPts val="0"/>
              </a:spcAft>
              <a:buClr>
                <a:schemeClr val="tx1"/>
              </a:buClr>
              <a:tabLst>
                <a:tab pos="3832225" algn="l"/>
              </a:tabLst>
              <a:defRPr/>
            </a:pPr>
            <a:r>
              <a:rPr lang="en-US" altLang="en-US" sz="2400" dirty="0">
                <a:ea typeface="MS PGothic" pitchFamily="34" charset="-128"/>
                <a:cs typeface="ＭＳ Ｐゴシック" charset="0"/>
              </a:rPr>
              <a:t>engage in unprotected sex </a:t>
            </a:r>
          </a:p>
          <a:p>
            <a:pPr eaLnBrk="1" hangingPunct="1">
              <a:lnSpc>
                <a:spcPct val="80000"/>
              </a:lnSpc>
              <a:spcBef>
                <a:spcPts val="0"/>
              </a:spcBef>
              <a:spcAft>
                <a:spcPts val="0"/>
              </a:spcAft>
              <a:buClr>
                <a:schemeClr val="tx1"/>
              </a:buClr>
              <a:tabLst>
                <a:tab pos="3832225" algn="l"/>
              </a:tabLst>
              <a:defRPr/>
            </a:pPr>
            <a:r>
              <a:rPr lang="en-US" altLang="en-US" sz="2400" dirty="0">
                <a:ea typeface="MS PGothic" pitchFamily="34" charset="-128"/>
                <a:cs typeface="ＭＳ Ｐゴシック" charset="0"/>
              </a:rPr>
              <a:t>stay in an abusive relationship (</a:t>
            </a:r>
            <a:r>
              <a:rPr lang="en-US" altLang="en-US" sz="2400" dirty="0" err="1">
                <a:ea typeface="MS PGothic" pitchFamily="34" charset="-128"/>
                <a:cs typeface="ＭＳ Ｐゴシック" charset="0"/>
              </a:rPr>
              <a:t>Zierler</a:t>
            </a:r>
            <a:r>
              <a:rPr lang="en-US" altLang="en-US" sz="2400" dirty="0">
                <a:ea typeface="MS PGothic" pitchFamily="34" charset="-128"/>
                <a:cs typeface="ＭＳ Ｐゴシック" charset="0"/>
              </a:rPr>
              <a:t>, 1997; El-</a:t>
            </a:r>
            <a:r>
              <a:rPr lang="en-US" altLang="en-US" sz="2400" dirty="0" err="1">
                <a:ea typeface="MS PGothic" pitchFamily="34" charset="-128"/>
                <a:cs typeface="ＭＳ Ｐゴシック" charset="0"/>
              </a:rPr>
              <a:t>Bassel</a:t>
            </a:r>
            <a:r>
              <a:rPr lang="en-US" altLang="en-US" sz="2400" dirty="0">
                <a:ea typeface="MS PGothic" pitchFamily="34" charset="-128"/>
                <a:cs typeface="ＭＳ Ｐゴシック" charset="0"/>
              </a:rPr>
              <a:t> et al., 2002, Lichtenstein, 2005; El-</a:t>
            </a:r>
            <a:r>
              <a:rPr lang="en-US" altLang="en-US" sz="2400" dirty="0" err="1">
                <a:ea typeface="MS PGothic" pitchFamily="34" charset="-128"/>
                <a:cs typeface="ＭＳ Ｐゴシック" charset="0"/>
              </a:rPr>
              <a:t>Bassel</a:t>
            </a:r>
            <a:r>
              <a:rPr lang="en-US" altLang="en-US" sz="2400" dirty="0">
                <a:ea typeface="MS PGothic" pitchFamily="34" charset="-128"/>
                <a:cs typeface="ＭＳ Ｐゴシック" charset="0"/>
              </a:rPr>
              <a:t>, 2005)</a:t>
            </a:r>
            <a:endParaRPr lang="en-US" altLang="en-US" sz="2000" dirty="0">
              <a:ea typeface="MS PGothic" pitchFamily="34" charset="-128"/>
              <a:cs typeface="ＭＳ Ｐゴシック" charset="0"/>
            </a:endParaRPr>
          </a:p>
          <a:p>
            <a:pPr marL="0" indent="0" eaLnBrk="1" hangingPunct="1">
              <a:lnSpc>
                <a:spcPct val="80000"/>
              </a:lnSpc>
              <a:spcBef>
                <a:spcPts val="0"/>
              </a:spcBef>
              <a:spcAft>
                <a:spcPct val="100000"/>
              </a:spcAft>
              <a:buClr>
                <a:schemeClr val="tx1"/>
              </a:buClr>
              <a:buFont typeface="Arial" panose="020B0604020202020204" pitchFamily="34" charset="0"/>
              <a:buNone/>
              <a:tabLst>
                <a:tab pos="3832225" algn="l"/>
              </a:tabLst>
              <a:defRPr/>
            </a:pPr>
            <a:endParaRPr lang="en-US" altLang="en-US" sz="2400" dirty="0">
              <a:ea typeface="MS PGothic" pitchFamily="34" charset="-128"/>
              <a:cs typeface="ＭＳ Ｐゴシック" charset="0"/>
            </a:endParaRPr>
          </a:p>
          <a:p>
            <a:pPr marL="0" indent="0" eaLnBrk="1" hangingPunct="1">
              <a:lnSpc>
                <a:spcPct val="80000"/>
              </a:lnSpc>
              <a:spcBef>
                <a:spcPts val="0"/>
              </a:spcBef>
              <a:spcAft>
                <a:spcPct val="100000"/>
              </a:spcAft>
              <a:buClr>
                <a:schemeClr val="tx1"/>
              </a:buClr>
              <a:buFont typeface="Arial" panose="020B0604020202020204" pitchFamily="34" charset="0"/>
              <a:buNone/>
              <a:tabLst>
                <a:tab pos="3832225" algn="l"/>
              </a:tabLst>
              <a:defRPr/>
            </a:pPr>
            <a:r>
              <a:rPr lang="en-US" altLang="en-US" sz="2400" dirty="0">
                <a:ea typeface="MS PGothic" pitchFamily="34" charset="-128"/>
                <a:cs typeface="ＭＳ Ｐゴシック" charset="0"/>
              </a:rPr>
              <a:t>Homelessness and unstable housing have been identified with increased risk of HIV among people who use drugs (</a:t>
            </a:r>
            <a:r>
              <a:rPr lang="en-US" altLang="en-US" sz="2400" dirty="0" err="1">
                <a:ea typeface="MS PGothic" pitchFamily="34" charset="-128"/>
                <a:cs typeface="ＭＳ Ｐゴシック" charset="0"/>
              </a:rPr>
              <a:t>Aidela</a:t>
            </a:r>
            <a:r>
              <a:rPr lang="en-US" altLang="en-US" sz="2400" dirty="0">
                <a:ea typeface="MS PGothic" pitchFamily="34" charset="-128"/>
                <a:cs typeface="ＭＳ Ｐゴシック" charset="0"/>
              </a:rPr>
              <a:t> et al, 2007, </a:t>
            </a:r>
            <a:r>
              <a:rPr lang="en-US" altLang="en-US" sz="2400" dirty="0" err="1">
                <a:ea typeface="MS PGothic" pitchFamily="34" charset="-128"/>
                <a:cs typeface="ＭＳ Ｐゴシック" charset="0"/>
              </a:rPr>
              <a:t>Shannom</a:t>
            </a:r>
            <a:r>
              <a:rPr lang="en-US" altLang="en-US" sz="2400" dirty="0">
                <a:ea typeface="MS PGothic" pitchFamily="34" charset="-128"/>
                <a:cs typeface="ＭＳ Ｐゴシック" charset="0"/>
              </a:rPr>
              <a:t>, 2009, </a:t>
            </a:r>
            <a:r>
              <a:rPr lang="en-US" altLang="en-US" sz="2400" dirty="0" err="1">
                <a:ea typeface="MS PGothic" pitchFamily="34" charset="-128"/>
                <a:cs typeface="ＭＳ Ｐゴシック" charset="0"/>
              </a:rPr>
              <a:t>Lazuru</a:t>
            </a:r>
            <a:r>
              <a:rPr lang="en-US" altLang="en-US" sz="2400" dirty="0">
                <a:ea typeface="MS PGothic" pitchFamily="34" charset="-128"/>
                <a:cs typeface="ＭＳ Ｐゴシック" charset="0"/>
              </a:rPr>
              <a:t>, 2011)</a:t>
            </a:r>
          </a:p>
          <a:p>
            <a:pPr eaLnBrk="1" hangingPunct="1">
              <a:lnSpc>
                <a:spcPct val="80000"/>
              </a:lnSpc>
              <a:spcBef>
                <a:spcPct val="30000"/>
              </a:spcBef>
              <a:spcAft>
                <a:spcPct val="100000"/>
              </a:spcAft>
              <a:buClr>
                <a:schemeClr val="tx1"/>
              </a:buClr>
              <a:tabLst>
                <a:tab pos="3832225" algn="l"/>
              </a:tabLst>
              <a:defRPr/>
            </a:pPr>
            <a:endParaRPr lang="en-US" altLang="en-US" sz="2000" dirty="0">
              <a:ea typeface="MS PGothic" pitchFamily="34" charset="-128"/>
              <a:cs typeface="ＭＳ Ｐゴシック" charset="0"/>
            </a:endParaRPr>
          </a:p>
          <a:p>
            <a:pPr eaLnBrk="1" hangingPunct="1">
              <a:lnSpc>
                <a:spcPct val="80000"/>
              </a:lnSpc>
              <a:spcBef>
                <a:spcPct val="30000"/>
              </a:spcBef>
              <a:spcAft>
                <a:spcPct val="100000"/>
              </a:spcAft>
              <a:buClr>
                <a:schemeClr val="tx1"/>
              </a:buClr>
              <a:tabLst>
                <a:tab pos="3832225" algn="l"/>
              </a:tabLst>
              <a:defRPr/>
            </a:pPr>
            <a:endParaRPr lang="en-US" altLang="en-US" sz="1800" dirty="0">
              <a:ea typeface="MS PGothic" pitchFamily="34" charset="-128"/>
              <a:cs typeface="ＭＳ Ｐゴシック" charset="0"/>
            </a:endParaRPr>
          </a:p>
        </p:txBody>
      </p:sp>
      <p:cxnSp>
        <p:nvCxnSpPr>
          <p:cNvPr id="4" name="Straight Connector 3"/>
          <p:cNvCxnSpPr/>
          <p:nvPr/>
        </p:nvCxnSpPr>
        <p:spPr bwMode="auto">
          <a:xfrm>
            <a:off x="685800" y="1447800"/>
            <a:ext cx="7789863" cy="1588"/>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545083465"/>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a:xfrm>
            <a:off x="457200" y="574680"/>
            <a:ext cx="8229600" cy="609600"/>
          </a:xfrm>
        </p:spPr>
        <p:txBody>
          <a:bodyPr/>
          <a:lstStyle/>
          <a:p>
            <a:pPr eaLnBrk="1" hangingPunct="1"/>
            <a:r>
              <a:rPr lang="en-US" altLang="en-US" sz="3200" dirty="0">
                <a:solidFill>
                  <a:srgbClr val="BB2105"/>
                </a:solidFill>
              </a:rPr>
              <a:t>Systemic HIV Intervention Strategies</a:t>
            </a:r>
          </a:p>
        </p:txBody>
      </p:sp>
      <p:sp>
        <p:nvSpPr>
          <p:cNvPr id="67587" name="Rectangle 5"/>
          <p:cNvSpPr>
            <a:spLocks noChangeArrowheads="1"/>
          </p:cNvSpPr>
          <p:nvPr/>
        </p:nvSpPr>
        <p:spPr bwMode="auto">
          <a:xfrm>
            <a:off x="457200" y="4094812"/>
            <a:ext cx="8305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1750" indent="-3175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spcAft>
                <a:spcPct val="50000"/>
              </a:spcAft>
              <a:buFontTx/>
              <a:buNone/>
            </a:pPr>
            <a:r>
              <a:rPr lang="en-US" altLang="en-US" sz="1400" dirty="0">
                <a:solidFill>
                  <a:srgbClr val="000000"/>
                </a:solidFill>
              </a:rPr>
              <a:t>UNAIDS, Technical Reports, Central ASIA Republics, 2011, El-</a:t>
            </a:r>
            <a:r>
              <a:rPr lang="en-US" altLang="en-US" sz="1400" dirty="0" err="1">
                <a:solidFill>
                  <a:srgbClr val="000000"/>
                </a:solidFill>
              </a:rPr>
              <a:t>Bassel</a:t>
            </a:r>
            <a:r>
              <a:rPr lang="en-US" altLang="en-US" sz="1400" dirty="0">
                <a:solidFill>
                  <a:srgbClr val="000000"/>
                </a:solidFill>
              </a:rPr>
              <a:t>, et al. Lancet, 2010, </a:t>
            </a:r>
            <a:r>
              <a:rPr lang="en-US" altLang="en-US" sz="1400" dirty="0" err="1">
                <a:solidFill>
                  <a:srgbClr val="000000"/>
                </a:solidFill>
              </a:rPr>
              <a:t>Beyrer</a:t>
            </a:r>
            <a:r>
              <a:rPr lang="en-US" altLang="en-US" sz="1400" dirty="0">
                <a:solidFill>
                  <a:srgbClr val="000000"/>
                </a:solidFill>
              </a:rPr>
              <a:t> et al. JAIDS, 2010.</a:t>
            </a:r>
          </a:p>
        </p:txBody>
      </p:sp>
      <p:sp>
        <p:nvSpPr>
          <p:cNvPr id="67588" name="TextBox 1"/>
          <p:cNvSpPr txBox="1">
            <a:spLocks noChangeArrowheads="1"/>
          </p:cNvSpPr>
          <p:nvPr/>
        </p:nvSpPr>
        <p:spPr bwMode="auto">
          <a:xfrm>
            <a:off x="132347" y="1115818"/>
            <a:ext cx="8879306"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342900" indent="-34290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lvl="1" eaLnBrk="1" hangingPunct="1">
              <a:spcBef>
                <a:spcPct val="0"/>
              </a:spcBef>
              <a:buFont typeface="Arial" panose="020B0604020202020204" pitchFamily="34" charset="0"/>
              <a:buChar char="•"/>
            </a:pPr>
            <a:r>
              <a:rPr lang="en-US" altLang="en-US" sz="2400" dirty="0">
                <a:solidFill>
                  <a:srgbClr val="000000"/>
                </a:solidFill>
              </a:rPr>
              <a:t>Provide access to services that address women’</a:t>
            </a:r>
            <a:r>
              <a:rPr lang="en-US" altLang="ja-JP" sz="2400" dirty="0">
                <a:solidFill>
                  <a:srgbClr val="000000"/>
                </a:solidFill>
              </a:rPr>
              <a:t>s needs (e.g., secure flexible hours, transportation, child care, partner involvement)</a:t>
            </a:r>
          </a:p>
          <a:p>
            <a:pPr lvl="1" eaLnBrk="1" hangingPunct="1">
              <a:spcBef>
                <a:spcPct val="0"/>
              </a:spcBef>
              <a:buFont typeface="Arial" panose="020B0604020202020204" pitchFamily="34" charset="0"/>
              <a:buChar char="•"/>
            </a:pPr>
            <a:r>
              <a:rPr lang="en-US" altLang="en-US" sz="2400" dirty="0">
                <a:solidFill>
                  <a:srgbClr val="000000"/>
                </a:solidFill>
              </a:rPr>
              <a:t>Increase the number of female outreach workers in harm reduction, HIV and drug treatment programs</a:t>
            </a:r>
          </a:p>
          <a:p>
            <a:pPr lvl="1" eaLnBrk="1" hangingPunct="1">
              <a:spcBef>
                <a:spcPct val="0"/>
              </a:spcBef>
              <a:buFont typeface="Arial" panose="020B0604020202020204" pitchFamily="34" charset="0"/>
              <a:buChar char="•"/>
            </a:pPr>
            <a:r>
              <a:rPr lang="en-US" altLang="en-US" sz="2400" dirty="0">
                <a:solidFill>
                  <a:srgbClr val="000000"/>
                </a:solidFill>
              </a:rPr>
              <a:t>Train medical and non-medical staff who work in harm reduction and HIV services on the unique needs of women</a:t>
            </a:r>
          </a:p>
          <a:p>
            <a:pPr eaLnBrk="1" hangingPunct="1">
              <a:spcBef>
                <a:spcPct val="0"/>
              </a:spcBef>
              <a:buFontTx/>
              <a:buChar char="•"/>
            </a:pPr>
            <a:r>
              <a:rPr lang="en-US" altLang="en-US" sz="2400" dirty="0">
                <a:solidFill>
                  <a:srgbClr val="000000"/>
                </a:solidFill>
              </a:rPr>
              <a:t>Reduce staff stigma against women who use drugs</a:t>
            </a:r>
          </a:p>
          <a:p>
            <a:pPr eaLnBrk="1" hangingPunct="1">
              <a:spcBef>
                <a:spcPct val="0"/>
              </a:spcBef>
              <a:buFontTx/>
              <a:buChar char="•"/>
            </a:pPr>
            <a:r>
              <a:rPr lang="en-US" altLang="en-US" sz="2400" dirty="0">
                <a:solidFill>
                  <a:srgbClr val="000000"/>
                </a:solidFill>
              </a:rPr>
              <a:t>Provide access to OST, NSP and ART in prisons</a:t>
            </a:r>
          </a:p>
          <a:p>
            <a:pPr eaLnBrk="1" hangingPunct="1">
              <a:spcBef>
                <a:spcPct val="0"/>
              </a:spcBef>
              <a:buFontTx/>
              <a:buChar char="•"/>
            </a:pPr>
            <a:endParaRPr lang="en-US" altLang="en-US" sz="1800" dirty="0"/>
          </a:p>
        </p:txBody>
      </p:sp>
      <p:cxnSp>
        <p:nvCxnSpPr>
          <p:cNvPr id="67589" name="Straight Connector 6"/>
          <p:cNvCxnSpPr>
            <a:cxnSpLocks noChangeShapeType="1"/>
          </p:cNvCxnSpPr>
          <p:nvPr/>
        </p:nvCxnSpPr>
        <p:spPr bwMode="auto">
          <a:xfrm>
            <a:off x="677069" y="1182693"/>
            <a:ext cx="7789862" cy="1587"/>
          </a:xfrm>
          <a:prstGeom prst="line">
            <a:avLst/>
          </a:prstGeom>
          <a:noFill/>
          <a:ln w="9525">
            <a:solidFill>
              <a:srgbClr val="FF6600"/>
            </a:solidFill>
            <a:round/>
            <a:headEnd/>
            <a:tailEnd/>
          </a:ln>
          <a:extLst>
            <a:ext uri="{909E8E84-426E-40DD-AFC4-6F175D3DCCD1}">
              <a14:hiddenFill xmlns:a14="http://schemas.microsoft.com/office/drawing/2010/main">
                <a:noFill/>
              </a14:hiddenFill>
            </a:ext>
          </a:extLst>
        </p:spPr>
      </p:cxnSp>
      <p:sp>
        <p:nvSpPr>
          <p:cNvPr id="6" name="TextBox 5"/>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
        <p:nvSpPr>
          <p:cNvPr id="7" name="Rectangle 2"/>
          <p:cNvSpPr txBox="1">
            <a:spLocks noChangeArrowheads="1"/>
          </p:cNvSpPr>
          <p:nvPr/>
        </p:nvSpPr>
        <p:spPr>
          <a:xfrm>
            <a:off x="457200" y="4396116"/>
            <a:ext cx="8229600" cy="1066800"/>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pPr eaLnBrk="1" hangingPunct="1"/>
            <a:r>
              <a:rPr lang="en-US" altLang="en-US" sz="3200" dirty="0">
                <a:solidFill>
                  <a:srgbClr val="BB2105"/>
                </a:solidFill>
              </a:rPr>
              <a:t>Structural HIV Prevention</a:t>
            </a:r>
          </a:p>
        </p:txBody>
      </p:sp>
      <p:cxnSp>
        <p:nvCxnSpPr>
          <p:cNvPr id="8" name="Straight Connector 7"/>
          <p:cNvCxnSpPr/>
          <p:nvPr/>
        </p:nvCxnSpPr>
        <p:spPr bwMode="auto">
          <a:xfrm>
            <a:off x="457200" y="4929516"/>
            <a:ext cx="7789862" cy="1587"/>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4" name="TextBox 3"/>
          <p:cNvSpPr txBox="1"/>
          <p:nvPr/>
        </p:nvSpPr>
        <p:spPr>
          <a:xfrm>
            <a:off x="161131" y="4971832"/>
            <a:ext cx="7724274" cy="830997"/>
          </a:xfrm>
          <a:prstGeom prst="rect">
            <a:avLst/>
          </a:prstGeom>
          <a:noFill/>
        </p:spPr>
        <p:txBody>
          <a:bodyPr wrap="square" rtlCol="0">
            <a:spAutoFit/>
          </a:bodyPr>
          <a:lstStyle/>
          <a:p>
            <a:pPr marL="285750" indent="-285750">
              <a:buFont typeface="Arial" panose="020B0604020202020204" pitchFamily="34" charset="0"/>
              <a:buChar char="•"/>
            </a:pPr>
            <a:r>
              <a:rPr lang="en-US" sz="2400" dirty="0"/>
              <a:t>Economic Development through Micro-finance and Asset-building</a:t>
            </a:r>
          </a:p>
        </p:txBody>
      </p:sp>
    </p:spTree>
    <p:extLst>
      <p:ext uri="{BB962C8B-B14F-4D97-AF65-F5344CB8AC3E}">
        <p14:creationId xmlns:p14="http://schemas.microsoft.com/office/powerpoint/2010/main" val="8839499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4" y="0"/>
            <a:ext cx="9138686" cy="6092456"/>
          </a:xfrm>
          <a:prstGeom prst="rect">
            <a:avLst/>
          </a:prstGeom>
        </p:spPr>
      </p:pic>
      <p:sp>
        <p:nvSpPr>
          <p:cNvPr id="7" name="Content Placeholder 6"/>
          <p:cNvSpPr>
            <a:spLocks noGrp="1"/>
          </p:cNvSpPr>
          <p:nvPr>
            <p:ph idx="1"/>
          </p:nvPr>
        </p:nvSpPr>
        <p:spPr>
          <a:xfrm>
            <a:off x="574158" y="465899"/>
            <a:ext cx="8229600" cy="1426696"/>
          </a:xfrm>
        </p:spPr>
        <p:txBody>
          <a:bodyPr/>
          <a:lstStyle/>
          <a:p>
            <a:pPr marL="0" indent="0" algn="ctr">
              <a:buNone/>
            </a:pPr>
            <a:r>
              <a:rPr lang="en-GB" dirty="0"/>
              <a:t>If </a:t>
            </a:r>
            <a:r>
              <a:rPr lang="en-GB" b="1" dirty="0"/>
              <a:t>30% of the people living with HIV</a:t>
            </a:r>
            <a:r>
              <a:rPr lang="en-GB" dirty="0"/>
              <a:t> in Viet Nam </a:t>
            </a:r>
            <a:r>
              <a:rPr lang="en-GB" b="1" dirty="0"/>
              <a:t>are women</a:t>
            </a:r>
            <a:r>
              <a:rPr lang="en-GB" dirty="0"/>
              <a:t>, </a:t>
            </a:r>
            <a:r>
              <a:rPr lang="en-US" dirty="0"/>
              <a:t>the 90-90-90 targets will not be hit without addressing the needs of women.</a:t>
            </a:r>
          </a:p>
          <a:p>
            <a:pPr algn="ctr"/>
            <a:endParaRPr lang="en-US" dirty="0"/>
          </a:p>
        </p:txBody>
      </p:sp>
    </p:spTree>
    <p:extLst>
      <p:ext uri="{BB962C8B-B14F-4D97-AF65-F5344CB8AC3E}">
        <p14:creationId xmlns:p14="http://schemas.microsoft.com/office/powerpoint/2010/main" val="31505322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Content Placeholder 1"/>
          <p:cNvSpPr>
            <a:spLocks noGrp="1"/>
          </p:cNvSpPr>
          <p:nvPr>
            <p:ph idx="1"/>
          </p:nvPr>
        </p:nvSpPr>
        <p:spPr>
          <a:xfrm>
            <a:off x="342900" y="1905000"/>
            <a:ext cx="8343900" cy="4572000"/>
          </a:xfrm>
        </p:spPr>
        <p:txBody>
          <a:bodyPr/>
          <a:lstStyle/>
          <a:p>
            <a:pPr marL="346075" indent="-346075">
              <a:spcBef>
                <a:spcPct val="0"/>
              </a:spcBef>
            </a:pPr>
            <a:endParaRPr lang="en-US" altLang="en-US" sz="2400"/>
          </a:p>
          <a:p>
            <a:pPr marL="346075" indent="-346075">
              <a:spcBef>
                <a:spcPct val="0"/>
              </a:spcBef>
            </a:pPr>
            <a:r>
              <a:rPr lang="en-US" altLang="en-US" sz="2400"/>
              <a:t>Microfinance has been found to be a potentially powerful structural intervention tool in HIV prevention </a:t>
            </a:r>
            <a:r>
              <a:rPr lang="en-US" altLang="en-US" sz="1600"/>
              <a:t>(Pronyk et al., 2005; Parker et al., 2000)</a:t>
            </a:r>
          </a:p>
          <a:p>
            <a:pPr marL="346075" indent="-346075">
              <a:spcBef>
                <a:spcPct val="0"/>
              </a:spcBef>
              <a:buFont typeface="Arial" panose="020B0604020202020204" pitchFamily="34" charset="0"/>
              <a:buNone/>
            </a:pPr>
            <a:br>
              <a:rPr lang="en-US" altLang="en-US" sz="1400"/>
            </a:br>
            <a:endParaRPr lang="en-US" altLang="en-US" sz="1400"/>
          </a:p>
          <a:p>
            <a:pPr marL="346075" indent="-346075">
              <a:spcBef>
                <a:spcPct val="0"/>
              </a:spcBef>
            </a:pPr>
            <a:r>
              <a:rPr lang="en-US" altLang="en-US" sz="2400"/>
              <a:t>Several studies have shown microfinance to be an effective structural HIV prevention strategy for women working in sex work </a:t>
            </a:r>
            <a:r>
              <a:rPr lang="en-US" altLang="en-US" sz="1600"/>
              <a:t>(Odek et al., 2009; Pronyk et al., 2008; Pronyk et al., 2006; Erulkar et al., 2006; Sherman et al., 2006).</a:t>
            </a:r>
          </a:p>
        </p:txBody>
      </p:sp>
      <p:sp>
        <p:nvSpPr>
          <p:cNvPr id="104451" name="Title 2"/>
          <p:cNvSpPr>
            <a:spLocks noGrp="1"/>
          </p:cNvSpPr>
          <p:nvPr>
            <p:ph type="title"/>
          </p:nvPr>
        </p:nvSpPr>
        <p:spPr>
          <a:xfrm>
            <a:off x="484188" y="704850"/>
            <a:ext cx="8202612" cy="1012825"/>
          </a:xfrm>
        </p:spPr>
        <p:txBody>
          <a:bodyPr/>
          <a:lstStyle/>
          <a:p>
            <a:r>
              <a:rPr lang="en-US" altLang="en-US" sz="3800" b="1">
                <a:solidFill>
                  <a:srgbClr val="BB2105"/>
                </a:solidFill>
              </a:rPr>
              <a:t>HIV Prevention and Microfinance</a:t>
            </a:r>
          </a:p>
        </p:txBody>
      </p:sp>
      <p:cxnSp>
        <p:nvCxnSpPr>
          <p:cNvPr id="4" name="Straight Connector 3"/>
          <p:cNvCxnSpPr/>
          <p:nvPr/>
        </p:nvCxnSpPr>
        <p:spPr bwMode="auto">
          <a:xfrm>
            <a:off x="642938" y="1674813"/>
            <a:ext cx="7789862" cy="1587"/>
          </a:xfrm>
          <a:prstGeom prst="line">
            <a:avLst/>
          </a:prstGeom>
          <a:solidFill>
            <a:schemeClr val="accent1"/>
          </a:solidFill>
          <a:ln w="9525" cap="flat" cmpd="sng" algn="ctr">
            <a:solidFill>
              <a:schemeClr val="accent3"/>
            </a:solidFill>
            <a:prstDash val="solid"/>
            <a:round/>
            <a:headEnd type="none" w="med" len="med"/>
            <a:tailEnd type="none" w="med" len="med"/>
          </a:ln>
          <a:effectLst/>
        </p:spPr>
      </p:cxnSp>
      <p:sp>
        <p:nvSpPr>
          <p:cNvPr id="5" name="TextBox 4"/>
          <p:cNvSpPr txBox="1"/>
          <p:nvPr/>
        </p:nvSpPr>
        <p:spPr>
          <a:xfrm>
            <a:off x="0" y="5934670"/>
            <a:ext cx="9144000" cy="923330"/>
          </a:xfrm>
          <a:prstGeom prst="rect">
            <a:avLst/>
          </a:prstGeom>
          <a:solidFill>
            <a:srgbClr val="003058"/>
          </a:solidFill>
          <a:ln>
            <a:noFill/>
          </a:ln>
        </p:spPr>
        <p:txBody>
          <a:bodyPr wrap="square" rtlCol="0">
            <a:spAutoFit/>
          </a:bodyPr>
          <a:lstStyle/>
          <a:p>
            <a:r>
              <a:rPr lang="en-US" u="sng" dirty="0">
                <a:solidFill>
                  <a:schemeClr val="bg1"/>
                </a:solidFill>
              </a:rPr>
              <a:t>Slide Source</a:t>
            </a:r>
            <a:r>
              <a:rPr lang="en-US" dirty="0">
                <a:solidFill>
                  <a:schemeClr val="bg1"/>
                </a:solidFill>
              </a:rPr>
              <a:t>: El-</a:t>
            </a:r>
            <a:r>
              <a:rPr lang="en-US" dirty="0" err="1">
                <a:solidFill>
                  <a:schemeClr val="bg1"/>
                </a:solidFill>
              </a:rPr>
              <a:t>Bassel</a:t>
            </a:r>
            <a:r>
              <a:rPr lang="en-US" dirty="0">
                <a:solidFill>
                  <a:schemeClr val="bg1"/>
                </a:solidFill>
              </a:rPr>
              <a:t>. (2013). </a:t>
            </a:r>
            <a:r>
              <a:rPr lang="en-US" i="1" dirty="0">
                <a:solidFill>
                  <a:schemeClr val="bg1"/>
                </a:solidFill>
              </a:rPr>
              <a:t>Dual HIV Risks and Vulnerabilities among Women Who Use Drugs: No Single Prevention Strategy is the Answer</a:t>
            </a:r>
            <a:r>
              <a:rPr lang="en-US" dirty="0">
                <a:solidFill>
                  <a:schemeClr val="bg1"/>
                </a:solidFill>
              </a:rPr>
              <a:t>. Presented at the 37</a:t>
            </a:r>
            <a:r>
              <a:rPr lang="en-US" baseline="30000" dirty="0">
                <a:solidFill>
                  <a:schemeClr val="bg1"/>
                </a:solidFill>
              </a:rPr>
              <a:t>th</a:t>
            </a:r>
            <a:r>
              <a:rPr lang="en-US" dirty="0">
                <a:solidFill>
                  <a:schemeClr val="bg1"/>
                </a:solidFill>
              </a:rPr>
              <a:t> National Social Intervention Group Conference, Bethesda, MD.</a:t>
            </a:r>
          </a:p>
        </p:txBody>
      </p:sp>
    </p:spTree>
    <p:extLst>
      <p:ext uri="{BB962C8B-B14F-4D97-AF65-F5344CB8AC3E}">
        <p14:creationId xmlns:p14="http://schemas.microsoft.com/office/powerpoint/2010/main" val="2589201911"/>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035040"/>
            <a:ext cx="9144000" cy="822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4946072" y="0"/>
            <a:ext cx="4197928" cy="838200"/>
          </a:xfrm>
        </p:spPr>
        <p:txBody>
          <a:bodyPr>
            <a:normAutofit/>
          </a:bodyPr>
          <a:lstStyle/>
          <a:p>
            <a:r>
              <a:rPr lang="en-US" sz="2800" dirty="0"/>
              <a:t>Recommended Reading</a:t>
            </a:r>
          </a:p>
        </p:txBody>
      </p:sp>
      <p:sp>
        <p:nvSpPr>
          <p:cNvPr id="5" name="Content Placeholder 4"/>
          <p:cNvSpPr>
            <a:spLocks noGrp="1"/>
          </p:cNvSpPr>
          <p:nvPr>
            <p:ph idx="1"/>
          </p:nvPr>
        </p:nvSpPr>
        <p:spPr>
          <a:xfrm>
            <a:off x="182880" y="1005840"/>
            <a:ext cx="8744989" cy="5195454"/>
          </a:xfrm>
        </p:spPr>
        <p:txBody>
          <a:bodyPr>
            <a:noAutofit/>
          </a:bodyPr>
          <a:lstStyle/>
          <a:p>
            <a:pPr marL="233363" indent="-233363">
              <a:buNone/>
            </a:pPr>
            <a:r>
              <a:rPr lang="en-US" sz="1400" dirty="0" err="1"/>
              <a:t>Auerbach</a:t>
            </a:r>
            <a:r>
              <a:rPr lang="en-US" sz="1400" dirty="0"/>
              <a:t>, J. D., &amp; Smith, L. R. (2015). Theoretical foundations of research focused on HIV prevention among substance-involved women: a review of observational and intervention studies. </a:t>
            </a:r>
            <a:r>
              <a:rPr lang="en-US" sz="1400" i="1" dirty="0"/>
              <a:t>Journal of acquired immune deficiency syndromes (1999)</a:t>
            </a:r>
            <a:r>
              <a:rPr lang="en-US" sz="1400" dirty="0"/>
              <a:t>, </a:t>
            </a:r>
            <a:r>
              <a:rPr lang="en-US" sz="1400" i="1" dirty="0"/>
              <a:t>69</a:t>
            </a:r>
            <a:r>
              <a:rPr lang="en-US" sz="1400" dirty="0"/>
              <a:t>(</a:t>
            </a:r>
            <a:r>
              <a:rPr lang="en-US" sz="1400" dirty="0" err="1"/>
              <a:t>Suppl</a:t>
            </a:r>
            <a:r>
              <a:rPr lang="en-US" sz="1400" dirty="0"/>
              <a:t> 2), S146.</a:t>
            </a:r>
          </a:p>
          <a:p>
            <a:pPr marL="233363" indent="-233363">
              <a:buNone/>
            </a:pPr>
            <a:r>
              <a:rPr lang="en-US" sz="1400" dirty="0"/>
              <a:t>Blankenship, K. M., </a:t>
            </a:r>
            <a:r>
              <a:rPr lang="en-US" sz="1400" dirty="0" err="1"/>
              <a:t>Reinhard</a:t>
            </a:r>
            <a:r>
              <a:rPr lang="en-US" sz="1400" dirty="0"/>
              <a:t>, E., Sherman, S. G., &amp; El-</a:t>
            </a:r>
            <a:r>
              <a:rPr lang="en-US" sz="1400" dirty="0" err="1"/>
              <a:t>Bassel</a:t>
            </a:r>
            <a:r>
              <a:rPr lang="en-US" sz="1400" dirty="0"/>
              <a:t>, N. (2015). Structural interventions for HIV prevention among women who use drugs: A global perspective. </a:t>
            </a:r>
            <a:r>
              <a:rPr lang="en-US" sz="1400" i="1" dirty="0"/>
              <a:t>JAIDS Journal of Acquired Immune Deficiency Syndromes</a:t>
            </a:r>
            <a:r>
              <a:rPr lang="en-US" sz="1400" dirty="0"/>
              <a:t>, </a:t>
            </a:r>
            <a:r>
              <a:rPr lang="en-US" sz="1400" i="1" dirty="0"/>
              <a:t>69</a:t>
            </a:r>
            <a:r>
              <a:rPr lang="en-US" sz="1400" dirty="0"/>
              <a:t>, S140-S145.</a:t>
            </a:r>
          </a:p>
          <a:p>
            <a:pPr marL="233363" indent="-233363">
              <a:buNone/>
            </a:pPr>
            <a:r>
              <a:rPr lang="en-US" sz="1400" dirty="0"/>
              <a:t>Gilbert, L., Raj, A., </a:t>
            </a:r>
            <a:r>
              <a:rPr lang="en-US" sz="1400" dirty="0" err="1"/>
              <a:t>Hien</a:t>
            </a:r>
            <a:r>
              <a:rPr lang="en-US" sz="1400" dirty="0"/>
              <a:t>, D., Stockman, J., </a:t>
            </a:r>
            <a:r>
              <a:rPr lang="en-US" sz="1400" dirty="0" err="1"/>
              <a:t>Terlikbayeva</a:t>
            </a:r>
            <a:r>
              <a:rPr lang="en-US" sz="1400" dirty="0"/>
              <a:t>, A., &amp; Wyatt, G. (2015). Targeting the SAVA (substance abuse, violence and AIDS) </a:t>
            </a:r>
            <a:r>
              <a:rPr lang="en-US" sz="1400" dirty="0" err="1"/>
              <a:t>syndemic</a:t>
            </a:r>
            <a:r>
              <a:rPr lang="en-US" sz="1400" dirty="0"/>
              <a:t> among women and girls: a global review of epidemiology and integrated interventions. </a:t>
            </a:r>
            <a:r>
              <a:rPr lang="en-US" sz="1400" i="1" dirty="0"/>
              <a:t>Journal of acquired immune deficiency syndromes (1999)</a:t>
            </a:r>
            <a:r>
              <a:rPr lang="en-US" sz="1400" dirty="0"/>
              <a:t>, </a:t>
            </a:r>
            <a:r>
              <a:rPr lang="en-US" sz="1400" i="1" dirty="0"/>
              <a:t>69</a:t>
            </a:r>
            <a:r>
              <a:rPr lang="en-US" sz="1400" dirty="0"/>
              <a:t>(0 2), S118.</a:t>
            </a:r>
          </a:p>
          <a:p>
            <a:pPr marL="233363" indent="-233363">
              <a:buNone/>
            </a:pPr>
            <a:r>
              <a:rPr lang="en-US" sz="1400" dirty="0"/>
              <a:t>Go, V. F., </a:t>
            </a:r>
            <a:r>
              <a:rPr lang="en-US" sz="1400" dirty="0" err="1"/>
              <a:t>Quan</a:t>
            </a:r>
            <a:r>
              <a:rPr lang="en-US" sz="1400" dirty="0"/>
              <a:t>, V. M., </a:t>
            </a:r>
            <a:r>
              <a:rPr lang="en-US" sz="1400" dirty="0" err="1"/>
              <a:t>Voytek</a:t>
            </a:r>
            <a:r>
              <a:rPr lang="en-US" sz="1400" dirty="0"/>
              <a:t>, C., &amp; </a:t>
            </a:r>
            <a:r>
              <a:rPr lang="en-US" sz="1400" dirty="0" err="1"/>
              <a:t>Celentano</a:t>
            </a:r>
            <a:r>
              <a:rPr lang="en-US" sz="1400" dirty="0"/>
              <a:t>, D. (2006). Intra-couple communication dynamics of HIV risk behavior among injecting drug users and their sexual partners in northern Vietnam. </a:t>
            </a:r>
            <a:r>
              <a:rPr lang="en-US" sz="1400" i="1" dirty="0"/>
              <a:t>Drug and alcohol dependence</a:t>
            </a:r>
            <a:r>
              <a:rPr lang="en-US" sz="1400" dirty="0"/>
              <a:t>, </a:t>
            </a:r>
            <a:r>
              <a:rPr lang="en-US" sz="1400" i="1" dirty="0"/>
              <a:t>84</a:t>
            </a:r>
            <a:r>
              <a:rPr lang="en-US" sz="1400" dirty="0"/>
              <a:t>(1), 69-76.</a:t>
            </a:r>
          </a:p>
          <a:p>
            <a:pPr marL="233363" indent="-233363">
              <a:buNone/>
            </a:pPr>
            <a:r>
              <a:rPr lang="en-US" sz="1400" dirty="0"/>
              <a:t>Krishnan, S., Dunbar, M. S., </a:t>
            </a:r>
            <a:r>
              <a:rPr lang="en-US" sz="1400" dirty="0" err="1"/>
              <a:t>Minnis</a:t>
            </a:r>
            <a:r>
              <a:rPr lang="en-US" sz="1400" dirty="0"/>
              <a:t>, A. M., Medlin, C. A., </a:t>
            </a:r>
            <a:r>
              <a:rPr lang="en-US" sz="1400" dirty="0" err="1"/>
              <a:t>Gerdts</a:t>
            </a:r>
            <a:r>
              <a:rPr lang="en-US" sz="1400" dirty="0"/>
              <a:t>, C. E., &amp; </a:t>
            </a:r>
            <a:r>
              <a:rPr lang="en-US" sz="1400" dirty="0" err="1"/>
              <a:t>Padian</a:t>
            </a:r>
            <a:r>
              <a:rPr lang="en-US" sz="1400" dirty="0"/>
              <a:t>, N. S. (2008). Poverty, gender inequities, and women's risk of human immunodeficiency virus/AIDS. </a:t>
            </a:r>
            <a:r>
              <a:rPr lang="en-US" sz="1400" i="1" dirty="0"/>
              <a:t>Annals of the New York Academy of Sciences</a:t>
            </a:r>
            <a:r>
              <a:rPr lang="en-US" sz="1400" dirty="0"/>
              <a:t>, </a:t>
            </a:r>
            <a:r>
              <a:rPr lang="en-US" sz="1400" i="1" dirty="0"/>
              <a:t>1136</a:t>
            </a:r>
            <a:r>
              <a:rPr lang="en-US" sz="1400" dirty="0"/>
              <a:t>(1), 101-110.</a:t>
            </a:r>
          </a:p>
          <a:p>
            <a:pPr marL="233363" indent="-233363">
              <a:buNone/>
            </a:pPr>
            <a:r>
              <a:rPr lang="en-US" sz="1400" dirty="0"/>
              <a:t>Lim, T., </a:t>
            </a:r>
            <a:r>
              <a:rPr lang="en-US" sz="1400" dirty="0" err="1"/>
              <a:t>Zelaya</a:t>
            </a:r>
            <a:r>
              <a:rPr lang="en-US" sz="1400" dirty="0"/>
              <a:t>, C., </a:t>
            </a:r>
            <a:r>
              <a:rPr lang="en-US" sz="1400" dirty="0" err="1"/>
              <a:t>Latkin</a:t>
            </a:r>
            <a:r>
              <a:rPr lang="en-US" sz="1400" dirty="0"/>
              <a:t>, C., </a:t>
            </a:r>
            <a:r>
              <a:rPr lang="en-US" sz="1400" dirty="0" err="1"/>
              <a:t>Quan</a:t>
            </a:r>
            <a:r>
              <a:rPr lang="en-US" sz="1400" dirty="0"/>
              <a:t>, V. M., </a:t>
            </a:r>
            <a:r>
              <a:rPr lang="en-US" sz="1400" dirty="0" err="1"/>
              <a:t>Frangakis</a:t>
            </a:r>
            <a:r>
              <a:rPr lang="en-US" sz="1400" dirty="0"/>
              <a:t>, C., Ha, T. V., ... &amp; Go, V. (2013). Individual-level socioeconomic status and community-level inequality as determinants of stigma towards persons living with HIV who inject drugs in Thai Nguyen, Vietnam. </a:t>
            </a:r>
            <a:r>
              <a:rPr lang="en-US" sz="1400" i="1" dirty="0"/>
              <a:t>Journal of the International AIDS Society</a:t>
            </a:r>
            <a:r>
              <a:rPr lang="en-US" sz="1400" dirty="0"/>
              <a:t>, </a:t>
            </a:r>
            <a:r>
              <a:rPr lang="en-US" sz="1400" i="1" dirty="0"/>
              <a:t>16</a:t>
            </a:r>
            <a:r>
              <a:rPr lang="en-US" sz="1400" dirty="0"/>
              <a:t>(3Suppl 2).</a:t>
            </a:r>
          </a:p>
          <a:p>
            <a:pPr marL="233363" indent="-233363">
              <a:buNone/>
            </a:pPr>
            <a:r>
              <a:rPr lang="en-US" sz="1400" dirty="0" err="1"/>
              <a:t>Schleifer</a:t>
            </a:r>
            <a:r>
              <a:rPr lang="en-US" sz="1400" dirty="0"/>
              <a:t>, R., &amp; Pol, L. (2017). International Guidelines on Human Rights and Drug Control: A Tool for Securing Women’s Rights in Drug Control Policy. </a:t>
            </a:r>
            <a:r>
              <a:rPr lang="en-US" sz="1400" i="1" dirty="0"/>
              <a:t>Health and Human Rights</a:t>
            </a:r>
            <a:r>
              <a:rPr lang="en-US" sz="1400" dirty="0"/>
              <a:t>, </a:t>
            </a:r>
            <a:r>
              <a:rPr lang="en-US" sz="1400" i="1" dirty="0"/>
              <a:t>19</a:t>
            </a:r>
            <a:r>
              <a:rPr lang="en-US" sz="1400" dirty="0"/>
              <a:t>(1), 253.</a:t>
            </a:r>
          </a:p>
          <a:p>
            <a:pPr marL="233363" indent="-233363">
              <a:buNone/>
            </a:pPr>
            <a:r>
              <a:rPr lang="en-US" sz="1400" dirty="0"/>
              <a:t>Tran, L. T. H., Bui, T. C., Markham, C. M., Swartz, M. D., Tran, Q. M., </a:t>
            </a:r>
            <a:r>
              <a:rPr lang="en-US" sz="1400" dirty="0" err="1"/>
              <a:t>Nyitray</a:t>
            </a:r>
            <a:r>
              <a:rPr lang="en-US" sz="1400" dirty="0"/>
              <a:t>, A. G., ... &amp; Hwang, L. Y. (2016). Women’s communication self-efficacy and expectations of primary male partners’ cooperation in sexually transmitted infection treatment in Ho Chi Minh City, Vietnam: a cross-sectional study. </a:t>
            </a:r>
            <a:r>
              <a:rPr lang="en-US" sz="1400" i="1" dirty="0"/>
              <a:t>BMC public health</a:t>
            </a:r>
            <a:r>
              <a:rPr lang="en-US" sz="1400" dirty="0"/>
              <a:t>, </a:t>
            </a:r>
            <a:r>
              <a:rPr lang="en-US" sz="1400" i="1" dirty="0"/>
              <a:t>16</a:t>
            </a:r>
            <a:r>
              <a:rPr lang="en-US" sz="1400" dirty="0"/>
              <a:t>(1), 28.</a:t>
            </a:r>
          </a:p>
        </p:txBody>
      </p:sp>
    </p:spTree>
    <p:extLst>
      <p:ext uri="{BB962C8B-B14F-4D97-AF65-F5344CB8AC3E}">
        <p14:creationId xmlns:p14="http://schemas.microsoft.com/office/powerpoint/2010/main" val="35602907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Summary</a:t>
            </a:r>
          </a:p>
        </p:txBody>
      </p:sp>
      <p:sp>
        <p:nvSpPr>
          <p:cNvPr id="5" name="Content Placeholder 2"/>
          <p:cNvSpPr>
            <a:spLocks noGrp="1"/>
          </p:cNvSpPr>
          <p:nvPr>
            <p:ph idx="1"/>
          </p:nvPr>
        </p:nvSpPr>
        <p:spPr>
          <a:xfrm>
            <a:off x="457200" y="2133600"/>
            <a:ext cx="8229600" cy="3992563"/>
          </a:xfrm>
        </p:spPr>
        <p:txBody>
          <a:bodyPr>
            <a:normAutofit/>
          </a:bodyPr>
          <a:lstStyle/>
          <a:p>
            <a:pPr>
              <a:lnSpc>
                <a:spcPct val="100000"/>
              </a:lnSpc>
            </a:pPr>
            <a:r>
              <a:rPr lang="en-US" dirty="0"/>
              <a:t>Epidemiology: Women, HIV, Injection Drug Use</a:t>
            </a:r>
          </a:p>
          <a:p>
            <a:pPr>
              <a:lnSpc>
                <a:spcPct val="100000"/>
              </a:lnSpc>
            </a:pPr>
            <a:r>
              <a:rPr lang="en-US" dirty="0"/>
              <a:t>So What Do We Do?</a:t>
            </a:r>
          </a:p>
          <a:p>
            <a:pPr lvl="1">
              <a:lnSpc>
                <a:spcPct val="100000"/>
              </a:lnSpc>
            </a:pPr>
            <a:r>
              <a:rPr lang="en-US" dirty="0"/>
              <a:t>Evidence-based HIV Prevention Interventions for Women</a:t>
            </a:r>
          </a:p>
          <a:p>
            <a:pPr lvl="1">
              <a:lnSpc>
                <a:spcPct val="100000"/>
              </a:lnSpc>
            </a:pPr>
            <a:r>
              <a:rPr lang="en-US" dirty="0"/>
              <a:t>Models for Designing Women’s SUD Treatment</a:t>
            </a:r>
          </a:p>
          <a:p>
            <a:pPr lvl="1">
              <a:lnSpc>
                <a:spcPct val="100000"/>
              </a:lnSpc>
            </a:pPr>
            <a:r>
              <a:rPr lang="en-US" dirty="0"/>
              <a:t>Structural Interventions to Address Social Determinants of Health</a:t>
            </a:r>
          </a:p>
          <a:p>
            <a:pPr>
              <a:lnSpc>
                <a:spcPct val="100000"/>
              </a:lnSpc>
            </a:pPr>
            <a:endParaRPr lang="en-US" dirty="0"/>
          </a:p>
        </p:txBody>
      </p:sp>
    </p:spTree>
    <p:extLst>
      <p:ext uri="{BB962C8B-B14F-4D97-AF65-F5344CB8AC3E}">
        <p14:creationId xmlns:p14="http://schemas.microsoft.com/office/powerpoint/2010/main" val="38471638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a:r>
              <a:rPr lang="en-US" dirty="0"/>
              <a:t>Thank You!</a:t>
            </a:r>
          </a:p>
        </p:txBody>
      </p:sp>
      <p:sp>
        <p:nvSpPr>
          <p:cNvPr id="5" name="Subtitle 4"/>
          <p:cNvSpPr>
            <a:spLocks noGrp="1"/>
          </p:cNvSpPr>
          <p:nvPr>
            <p:ph type="subTitle" idx="1"/>
          </p:nvPr>
        </p:nvSpPr>
        <p:spPr>
          <a:xfrm>
            <a:off x="1676400" y="3886200"/>
            <a:ext cx="7086600" cy="1752600"/>
          </a:xfrm>
        </p:spPr>
        <p:txBody>
          <a:bodyPr/>
          <a:lstStyle/>
          <a:p>
            <a:pPr algn="l"/>
            <a:r>
              <a:rPr lang="en-US" dirty="0"/>
              <a:t>Laurie </a:t>
            </a:r>
            <a:r>
              <a:rPr lang="en-US" dirty="0" err="1"/>
              <a:t>Krom</a:t>
            </a:r>
            <a:r>
              <a:rPr lang="en-US" dirty="0"/>
              <a:t> (</a:t>
            </a:r>
            <a:r>
              <a:rPr lang="en-US" dirty="0">
                <a:hlinkClick r:id="rId3"/>
              </a:rPr>
              <a:t>kromL@umkc.edu</a:t>
            </a:r>
            <a:r>
              <a:rPr lang="en-US" dirty="0"/>
              <a:t>)</a:t>
            </a:r>
          </a:p>
          <a:p>
            <a:pPr algn="l"/>
            <a:r>
              <a:rPr lang="en-US" dirty="0"/>
              <a:t>Vu Thi Tuong Vi (</a:t>
            </a:r>
            <a:r>
              <a:rPr lang="en-US" dirty="0">
                <a:hlinkClick r:id="rId4"/>
              </a:rPr>
              <a:t>tuongvi_pac@yahoo.com</a:t>
            </a:r>
            <a:r>
              <a:rPr lang="en-US" dirty="0"/>
              <a:t>) </a:t>
            </a:r>
          </a:p>
        </p:txBody>
      </p:sp>
    </p:spTree>
    <p:extLst>
      <p:ext uri="{BB962C8B-B14F-4D97-AF65-F5344CB8AC3E}">
        <p14:creationId xmlns:p14="http://schemas.microsoft.com/office/powerpoint/2010/main" val="4003798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Women &amp; Injection Drug Use</a:t>
            </a:r>
          </a:p>
        </p:txBody>
      </p:sp>
      <p:sp>
        <p:nvSpPr>
          <p:cNvPr id="5" name="Content Placeholder 4"/>
          <p:cNvSpPr>
            <a:spLocks noGrp="1"/>
          </p:cNvSpPr>
          <p:nvPr>
            <p:ph idx="1"/>
          </p:nvPr>
        </p:nvSpPr>
        <p:spPr/>
        <p:txBody>
          <a:bodyPr/>
          <a:lstStyle/>
          <a:p>
            <a:r>
              <a:rPr lang="en-US" dirty="0"/>
              <a:t>Women who inject drugs (WWID)</a:t>
            </a:r>
          </a:p>
          <a:p>
            <a:r>
              <a:rPr lang="en-US" dirty="0"/>
              <a:t>Female partners of men who inject drugs</a:t>
            </a:r>
          </a:p>
          <a:p>
            <a:endParaRPr lang="en-US" dirty="0"/>
          </a:p>
        </p:txBody>
      </p:sp>
      <p:pic>
        <p:nvPicPr>
          <p:cNvPr id="6" name="Picture 5"/>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7895" b="88012" l="7104" r="92714">
                        <a14:foregroundMark x1="43898" y1="19883" x2="89800" y2="83333"/>
                        <a14:foregroundMark x1="61749" y1="13450" x2="91075" y2="26316"/>
                        <a14:foregroundMark x1="81603" y1="9649" x2="90893" y2="29240"/>
                        <a14:foregroundMark x1="90164" y1="11111" x2="92896" y2="20760"/>
                        <a14:foregroundMark x1="84153" y1="37719" x2="92714" y2="38012"/>
                        <a14:foregroundMark x1="78506" y1="10526" x2="92168" y2="9942"/>
                        <a14:foregroundMark x1="91439" y1="27193" x2="91803" y2="37135"/>
                        <a14:foregroundMark x1="66302" y1="52047" x2="16029" y2="85673"/>
                        <a14:foregroundMark x1="53552" y1="34211" x2="16029" y2="76608"/>
                        <a14:foregroundMark x1="14208" y1="77778" x2="7104" y2="87427"/>
                      </a14:backgroundRemoval>
                    </a14:imgEffect>
                  </a14:imgLayer>
                </a14:imgProps>
              </a:ext>
              <a:ext uri="{28A0092B-C50C-407E-A947-70E740481C1C}">
                <a14:useLocalDpi xmlns:a14="http://schemas.microsoft.com/office/drawing/2010/main" val="0"/>
              </a:ext>
            </a:extLst>
          </a:blip>
          <a:srcRect l="8065" t="7808" r="6601" b="11768"/>
          <a:stretch/>
        </p:blipFill>
        <p:spPr>
          <a:xfrm>
            <a:off x="4933507" y="3668232"/>
            <a:ext cx="3848986" cy="2264735"/>
          </a:xfrm>
          <a:prstGeom prst="rect">
            <a:avLst/>
          </a:prstGeom>
        </p:spPr>
      </p:pic>
      <p:sp>
        <p:nvSpPr>
          <p:cNvPr id="2" name="TextBox 1"/>
          <p:cNvSpPr txBox="1"/>
          <p:nvPr/>
        </p:nvSpPr>
        <p:spPr>
          <a:xfrm>
            <a:off x="216131" y="4156364"/>
            <a:ext cx="4717376" cy="1077218"/>
          </a:xfrm>
          <a:prstGeom prst="rect">
            <a:avLst/>
          </a:prstGeom>
          <a:noFill/>
        </p:spPr>
        <p:txBody>
          <a:bodyPr wrap="square" rtlCol="0">
            <a:spAutoFit/>
          </a:bodyPr>
          <a:lstStyle/>
          <a:p>
            <a:r>
              <a:rPr lang="en-US" sz="1600" u="sng" dirty="0">
                <a:solidFill>
                  <a:srgbClr val="003058"/>
                </a:solidFill>
                <a:latin typeface="Arial" panose="020B0604020202020204" pitchFamily="34" charset="0"/>
                <a:cs typeface="Arial" panose="020B0604020202020204" pitchFamily="34" charset="0"/>
              </a:rPr>
              <a:t>Recommended Reading</a:t>
            </a:r>
            <a:r>
              <a:rPr lang="en-US" sz="1600" dirty="0">
                <a:solidFill>
                  <a:srgbClr val="003058"/>
                </a:solidFill>
                <a:latin typeface="Arial" panose="020B0604020202020204" pitchFamily="34" charset="0"/>
                <a:cs typeface="Arial" panose="020B0604020202020204" pitchFamily="34" charset="0"/>
              </a:rPr>
              <a:t>:</a:t>
            </a:r>
          </a:p>
          <a:p>
            <a:r>
              <a:rPr lang="en-US" sz="1600" dirty="0">
                <a:solidFill>
                  <a:srgbClr val="003058"/>
                </a:solidFill>
                <a:latin typeface="Arial" panose="020B0604020202020204" pitchFamily="34" charset="0"/>
                <a:cs typeface="Arial" panose="020B0604020202020204" pitchFamily="34" charset="0"/>
              </a:rPr>
              <a:t>Azim, T., </a:t>
            </a:r>
            <a:r>
              <a:rPr lang="en-US" sz="1600" dirty="0" err="1">
                <a:solidFill>
                  <a:srgbClr val="003058"/>
                </a:solidFill>
                <a:latin typeface="Arial" panose="020B0604020202020204" pitchFamily="34" charset="0"/>
                <a:cs typeface="Arial" panose="020B0604020202020204" pitchFamily="34" charset="0"/>
              </a:rPr>
              <a:t>Bontell</a:t>
            </a:r>
            <a:r>
              <a:rPr lang="en-US" sz="1600" dirty="0">
                <a:solidFill>
                  <a:srgbClr val="003058"/>
                </a:solidFill>
                <a:latin typeface="Arial" panose="020B0604020202020204" pitchFamily="34" charset="0"/>
                <a:cs typeface="Arial" panose="020B0604020202020204" pitchFamily="34" charset="0"/>
              </a:rPr>
              <a:t>, I., &amp; </a:t>
            </a:r>
            <a:r>
              <a:rPr lang="en-US" sz="1600" dirty="0" err="1">
                <a:solidFill>
                  <a:srgbClr val="003058"/>
                </a:solidFill>
                <a:latin typeface="Arial" panose="020B0604020202020204" pitchFamily="34" charset="0"/>
                <a:cs typeface="Arial" panose="020B0604020202020204" pitchFamily="34" charset="0"/>
              </a:rPr>
              <a:t>Strathdee</a:t>
            </a:r>
            <a:r>
              <a:rPr lang="en-US" sz="1600" dirty="0">
                <a:solidFill>
                  <a:srgbClr val="003058"/>
                </a:solidFill>
                <a:latin typeface="Arial" panose="020B0604020202020204" pitchFamily="34" charset="0"/>
                <a:cs typeface="Arial" panose="020B0604020202020204" pitchFamily="34" charset="0"/>
              </a:rPr>
              <a:t>, S. A. (2015). Women, drugs and HIV. </a:t>
            </a:r>
            <a:r>
              <a:rPr lang="en-US" sz="1600" i="1" dirty="0">
                <a:solidFill>
                  <a:srgbClr val="003058"/>
                </a:solidFill>
                <a:latin typeface="Arial" panose="020B0604020202020204" pitchFamily="34" charset="0"/>
                <a:cs typeface="Arial" panose="020B0604020202020204" pitchFamily="34" charset="0"/>
              </a:rPr>
              <a:t>International Journal of Drug Policy</a:t>
            </a:r>
            <a:r>
              <a:rPr lang="en-US" sz="1600" dirty="0">
                <a:solidFill>
                  <a:srgbClr val="003058"/>
                </a:solidFill>
                <a:latin typeface="Arial" panose="020B0604020202020204" pitchFamily="34" charset="0"/>
                <a:cs typeface="Arial" panose="020B0604020202020204" pitchFamily="34" charset="0"/>
              </a:rPr>
              <a:t>, </a:t>
            </a:r>
            <a:r>
              <a:rPr lang="en-US" sz="1600" i="1" dirty="0">
                <a:solidFill>
                  <a:srgbClr val="003058"/>
                </a:solidFill>
                <a:latin typeface="Arial" panose="020B0604020202020204" pitchFamily="34" charset="0"/>
                <a:cs typeface="Arial" panose="020B0604020202020204" pitchFamily="34" charset="0"/>
              </a:rPr>
              <a:t>26</a:t>
            </a:r>
            <a:r>
              <a:rPr lang="en-US" sz="1600" dirty="0">
                <a:solidFill>
                  <a:srgbClr val="003058"/>
                </a:solidFill>
                <a:latin typeface="Arial" panose="020B0604020202020204" pitchFamily="34" charset="0"/>
                <a:cs typeface="Arial" panose="020B0604020202020204" pitchFamily="34" charset="0"/>
              </a:rPr>
              <a:t>, S16-S21.</a:t>
            </a:r>
          </a:p>
        </p:txBody>
      </p:sp>
    </p:spTree>
    <p:extLst>
      <p:ext uri="{BB962C8B-B14F-4D97-AF65-F5344CB8AC3E}">
        <p14:creationId xmlns:p14="http://schemas.microsoft.com/office/powerpoint/2010/main" val="4077998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t>~3.5 million women inject drugs globally</a:t>
            </a:r>
          </a:p>
        </p:txBody>
      </p:sp>
      <p:sp>
        <p:nvSpPr>
          <p:cNvPr id="4" name="Content Placeholder 3"/>
          <p:cNvSpPr>
            <a:spLocks noGrp="1"/>
          </p:cNvSpPr>
          <p:nvPr>
            <p:ph idx="1"/>
          </p:nvPr>
        </p:nvSpPr>
        <p:spPr>
          <a:xfrm>
            <a:off x="189868" y="4112987"/>
            <a:ext cx="8854039" cy="2213385"/>
          </a:xfrm>
        </p:spPr>
        <p:txBody>
          <a:bodyPr>
            <a:normAutofit lnSpcReduction="10000"/>
          </a:bodyPr>
          <a:lstStyle/>
          <a:p>
            <a:pPr>
              <a:lnSpc>
                <a:spcPct val="120000"/>
              </a:lnSpc>
            </a:pPr>
            <a:r>
              <a:rPr lang="en-US" dirty="0"/>
              <a:t>Number of PWID globally: </a:t>
            </a:r>
            <a:r>
              <a:rPr lang="en-US" dirty="0">
                <a:solidFill>
                  <a:srgbClr val="804300"/>
                </a:solidFill>
              </a:rPr>
              <a:t>11.8 million </a:t>
            </a:r>
            <a:r>
              <a:rPr lang="en-US" sz="1500" dirty="0">
                <a:solidFill>
                  <a:schemeClr val="tx1">
                    <a:lumMod val="50000"/>
                    <a:lumOff val="50000"/>
                  </a:schemeClr>
                </a:solidFill>
              </a:rPr>
              <a:t>(World Drug Report, 2015)</a:t>
            </a:r>
          </a:p>
          <a:p>
            <a:pPr lvl="0">
              <a:lnSpc>
                <a:spcPct val="120000"/>
              </a:lnSpc>
            </a:pPr>
            <a:r>
              <a:rPr lang="en-US" dirty="0"/>
              <a:t>Number of WWID globally: </a:t>
            </a:r>
            <a:r>
              <a:rPr lang="en-US" dirty="0">
                <a:solidFill>
                  <a:srgbClr val="804300"/>
                </a:solidFill>
              </a:rPr>
              <a:t>~3.5 million </a:t>
            </a:r>
            <a:r>
              <a:rPr lang="en-US" sz="1500" dirty="0">
                <a:solidFill>
                  <a:prstClr val="black">
                    <a:lumMod val="50000"/>
                    <a:lumOff val="50000"/>
                  </a:prstClr>
                </a:solidFill>
              </a:rPr>
              <a:t>(</a:t>
            </a:r>
            <a:r>
              <a:rPr lang="en-US" sz="1500" dirty="0" err="1">
                <a:solidFill>
                  <a:prstClr val="black">
                    <a:lumMod val="50000"/>
                    <a:lumOff val="50000"/>
                  </a:prstClr>
                </a:solidFill>
              </a:rPr>
              <a:t>Iversen</a:t>
            </a:r>
            <a:r>
              <a:rPr lang="en-US" sz="1500" dirty="0">
                <a:solidFill>
                  <a:prstClr val="black">
                    <a:lumMod val="50000"/>
                    <a:lumOff val="50000"/>
                  </a:prstClr>
                </a:solidFill>
              </a:rPr>
              <a:t>, Page, Madden &amp; Maher, 2015)</a:t>
            </a:r>
          </a:p>
          <a:p>
            <a:pPr lvl="1">
              <a:lnSpc>
                <a:spcPct val="120000"/>
              </a:lnSpc>
            </a:pPr>
            <a:r>
              <a:rPr lang="en-US" dirty="0"/>
              <a:t>But, WWID are a “hidden population” and data is sparse </a:t>
            </a:r>
            <a:r>
              <a:rPr lang="en-US" sz="1500" dirty="0">
                <a:solidFill>
                  <a:prstClr val="black">
                    <a:lumMod val="50000"/>
                    <a:lumOff val="50000"/>
                  </a:prstClr>
                </a:solidFill>
              </a:rPr>
              <a:t>(Pinkham, Myers, &amp; </a:t>
            </a:r>
            <a:r>
              <a:rPr lang="en-US" sz="1500" dirty="0" err="1">
                <a:solidFill>
                  <a:prstClr val="black">
                    <a:lumMod val="50000"/>
                    <a:lumOff val="50000"/>
                  </a:prstClr>
                </a:solidFill>
              </a:rPr>
              <a:t>Stoicescu</a:t>
            </a:r>
            <a:r>
              <a:rPr lang="en-US" sz="1500" dirty="0">
                <a:solidFill>
                  <a:prstClr val="black">
                    <a:lumMod val="50000"/>
                    <a:lumOff val="50000"/>
                  </a:prstClr>
                </a:solidFill>
              </a:rPr>
              <a:t>,  2012)</a:t>
            </a:r>
          </a:p>
          <a:p>
            <a:pPr>
              <a:lnSpc>
                <a:spcPct val="120000"/>
              </a:lnSpc>
            </a:pPr>
            <a:endParaRPr lang="en-US" dirty="0"/>
          </a:p>
        </p:txBody>
      </p:sp>
      <p:grpSp>
        <p:nvGrpSpPr>
          <p:cNvPr id="9" name="Group 8"/>
          <p:cNvGrpSpPr/>
          <p:nvPr/>
        </p:nvGrpSpPr>
        <p:grpSpPr>
          <a:xfrm>
            <a:off x="1952621" y="951282"/>
            <a:ext cx="5328535" cy="3031212"/>
            <a:chOff x="1952623" y="1078872"/>
            <a:chExt cx="5328535" cy="3031212"/>
          </a:xfrm>
        </p:grpSpPr>
        <p:pic>
          <p:nvPicPr>
            <p:cNvPr id="7" name="Picture 6"/>
            <p:cNvPicPr>
              <a:picLocks noChangeAspect="1"/>
            </p:cNvPicPr>
            <p:nvPr/>
          </p:nvPicPr>
          <p:blipFill rotWithShape="1">
            <a:blip r:embed="rId3"/>
            <a:srcRect l="21855" t="53598" r="68379" b="29458"/>
            <a:stretch/>
          </p:blipFill>
          <p:spPr>
            <a:xfrm>
              <a:off x="1952623" y="1078872"/>
              <a:ext cx="5328535" cy="2600325"/>
            </a:xfrm>
            <a:prstGeom prst="rect">
              <a:avLst/>
            </a:prstGeom>
          </p:spPr>
        </p:pic>
        <p:sp>
          <p:nvSpPr>
            <p:cNvPr id="8" name="Rectangle 7"/>
            <p:cNvSpPr/>
            <p:nvPr/>
          </p:nvSpPr>
          <p:spPr>
            <a:xfrm>
              <a:off x="1952623" y="3679197"/>
              <a:ext cx="5328535" cy="430887"/>
            </a:xfrm>
            <a:prstGeom prst="rect">
              <a:avLst/>
            </a:prstGeom>
          </p:spPr>
          <p:txBody>
            <a:bodyPr wrap="square">
              <a:spAutoFit/>
            </a:bodyPr>
            <a:lstStyle/>
            <a:p>
              <a:r>
                <a:rPr lang="en-US" sz="1100" dirty="0">
                  <a:solidFill>
                    <a:schemeClr val="tx1">
                      <a:lumMod val="50000"/>
                      <a:lumOff val="50000"/>
                    </a:schemeClr>
                  </a:solidFill>
                  <a:latin typeface="Arial" panose="020B0604020202020204" pitchFamily="34" charset="0"/>
                  <a:cs typeface="Arial" panose="020B0604020202020204" pitchFamily="34" charset="0"/>
                </a:rPr>
                <a:t>http://idpc.net/blog/2015/06/women-and-harm-reduction-international-network-whrin-infographic-for-support-don-t-punish-campaign-2015</a:t>
              </a:r>
            </a:p>
          </p:txBody>
        </p:sp>
      </p:grpSp>
    </p:spTree>
    <p:extLst>
      <p:ext uri="{BB962C8B-B14F-4D97-AF65-F5344CB8AC3E}">
        <p14:creationId xmlns:p14="http://schemas.microsoft.com/office/powerpoint/2010/main" val="1674249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Injection Drug Use in Viet Nam</a:t>
            </a:r>
          </a:p>
        </p:txBody>
      </p:sp>
      <p:sp>
        <p:nvSpPr>
          <p:cNvPr id="7" name="Content Placeholder 6"/>
          <p:cNvSpPr>
            <a:spLocks noGrp="1"/>
          </p:cNvSpPr>
          <p:nvPr>
            <p:ph idx="1"/>
          </p:nvPr>
        </p:nvSpPr>
        <p:spPr>
          <a:xfrm>
            <a:off x="85060" y="1094092"/>
            <a:ext cx="8973880" cy="5160658"/>
          </a:xfrm>
        </p:spPr>
        <p:txBody>
          <a:bodyPr/>
          <a:lstStyle/>
          <a:p>
            <a:pPr>
              <a:lnSpc>
                <a:spcPct val="100000"/>
              </a:lnSpc>
            </a:pPr>
            <a:r>
              <a:rPr lang="en-US" dirty="0"/>
              <a:t>An estimated 271,506 people inject drugs in Viet Nam </a:t>
            </a:r>
            <a:r>
              <a:rPr lang="en-US" sz="1400" dirty="0">
                <a:solidFill>
                  <a:prstClr val="black">
                    <a:lumMod val="50000"/>
                    <a:lumOff val="50000"/>
                  </a:prstClr>
                </a:solidFill>
              </a:rPr>
              <a:t>(Viet Nam Global AIDS Response Reporting 2014 on the AIDS Data Hub)</a:t>
            </a:r>
          </a:p>
          <a:p>
            <a:pPr>
              <a:lnSpc>
                <a:spcPct val="100000"/>
              </a:lnSpc>
            </a:pPr>
            <a:r>
              <a:rPr lang="en-US" dirty="0"/>
              <a:t>Lack of data, but it is estimated that women make up about </a:t>
            </a:r>
            <a:r>
              <a:rPr lang="en-US" dirty="0">
                <a:solidFill>
                  <a:srgbClr val="804300"/>
                </a:solidFill>
              </a:rPr>
              <a:t>18%</a:t>
            </a:r>
            <a:r>
              <a:rPr lang="en-US" dirty="0"/>
              <a:t> of all PWID in Viet Nam </a:t>
            </a:r>
            <a:r>
              <a:rPr lang="en-US" sz="1400" dirty="0">
                <a:solidFill>
                  <a:prstClr val="black">
                    <a:lumMod val="50000"/>
                    <a:lumOff val="50000"/>
                  </a:prstClr>
                </a:solidFill>
              </a:rPr>
              <a:t>(Pinkham, Myers, &amp; </a:t>
            </a:r>
            <a:r>
              <a:rPr lang="en-US" sz="1400" dirty="0" err="1">
                <a:solidFill>
                  <a:prstClr val="black">
                    <a:lumMod val="50000"/>
                    <a:lumOff val="50000"/>
                  </a:prstClr>
                </a:solidFill>
              </a:rPr>
              <a:t>Stoicescu</a:t>
            </a:r>
            <a:r>
              <a:rPr lang="en-US" sz="1400" dirty="0">
                <a:solidFill>
                  <a:prstClr val="black">
                    <a:lumMod val="50000"/>
                    <a:lumOff val="50000"/>
                  </a:prstClr>
                </a:solidFill>
              </a:rPr>
              <a:t>,  2012)</a:t>
            </a:r>
            <a:endParaRPr lang="en-US" sz="1400" dirty="0"/>
          </a:p>
          <a:p>
            <a:pPr lvl="1">
              <a:lnSpc>
                <a:spcPct val="100000"/>
              </a:lnSpc>
            </a:pPr>
            <a:r>
              <a:rPr lang="en-US" dirty="0"/>
              <a:t>18% = 48,871 WWID</a:t>
            </a:r>
          </a:p>
          <a:p>
            <a:pPr lvl="1">
              <a:lnSpc>
                <a:spcPct val="100000"/>
              </a:lnSpc>
            </a:pPr>
            <a:r>
              <a:rPr lang="en-US" dirty="0"/>
              <a:t>Of the 5,000 patients receiving MMT in HCMC in March 2017, </a:t>
            </a:r>
            <a:r>
              <a:rPr lang="en-US" dirty="0">
                <a:solidFill>
                  <a:srgbClr val="804300"/>
                </a:solidFill>
              </a:rPr>
              <a:t>7% or 350</a:t>
            </a:r>
            <a:r>
              <a:rPr lang="en-US" dirty="0"/>
              <a:t> were women</a:t>
            </a:r>
          </a:p>
        </p:txBody>
      </p:sp>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25413"/>
          <a:stretch/>
        </p:blipFill>
        <p:spPr>
          <a:xfrm>
            <a:off x="6011627" y="3870251"/>
            <a:ext cx="2675173" cy="2384499"/>
          </a:xfrm>
          <a:prstGeom prst="rect">
            <a:avLst/>
          </a:prstGeom>
        </p:spPr>
      </p:pic>
    </p:spTree>
    <p:extLst>
      <p:ext uri="{BB962C8B-B14F-4D97-AF65-F5344CB8AC3E}">
        <p14:creationId xmlns:p14="http://schemas.microsoft.com/office/powerpoint/2010/main" val="22179774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Girls Matter Final">
      <a:dk1>
        <a:sysClr val="windowText" lastClr="000000"/>
      </a:dk1>
      <a:lt1>
        <a:sysClr val="window" lastClr="FFFFFF"/>
      </a:lt1>
      <a:dk2>
        <a:srgbClr val="21518D"/>
      </a:dk2>
      <a:lt2>
        <a:srgbClr val="EEECE1"/>
      </a:lt2>
      <a:accent1>
        <a:srgbClr val="21518D"/>
      </a:accent1>
      <a:accent2>
        <a:srgbClr val="832D6F"/>
      </a:accent2>
      <a:accent3>
        <a:srgbClr val="A0AA5E"/>
      </a:accent3>
      <a:accent4>
        <a:srgbClr val="CA4568"/>
      </a:accent4>
      <a:accent5>
        <a:srgbClr val="F2C76E"/>
      </a:accent5>
      <a:accent6>
        <a:srgbClr val="832D6F"/>
      </a:accent6>
      <a:hlink>
        <a:srgbClr val="21518D"/>
      </a:hlink>
      <a:folHlink>
        <a:srgbClr val="832D6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ATTC-TfT">
      <a:dk1>
        <a:srgbClr val="3A3A39"/>
      </a:dk1>
      <a:lt1>
        <a:sysClr val="window" lastClr="FFFFFF"/>
      </a:lt1>
      <a:dk2>
        <a:srgbClr val="4D1439"/>
      </a:dk2>
      <a:lt2>
        <a:srgbClr val="83BC30"/>
      </a:lt2>
      <a:accent1>
        <a:srgbClr val="4D1439"/>
      </a:accent1>
      <a:accent2>
        <a:srgbClr val="974483"/>
      </a:accent2>
      <a:accent3>
        <a:srgbClr val="83BC30"/>
      </a:accent3>
      <a:accent4>
        <a:srgbClr val="C0C1BF"/>
      </a:accent4>
      <a:accent5>
        <a:srgbClr val="FFFFFE"/>
      </a:accent5>
      <a:accent6>
        <a:srgbClr val="FFFFFE"/>
      </a:accent6>
      <a:hlink>
        <a:srgbClr val="83BC30"/>
      </a:hlink>
      <a:folHlink>
        <a:srgbClr val="4D143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5_Layou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1481</TotalTime>
  <Words>8181</Words>
  <Application>Microsoft Office PowerPoint</Application>
  <PresentationFormat>On-screen Show (4:3)</PresentationFormat>
  <Paragraphs>714</Paragraphs>
  <Slides>63</Slides>
  <Notes>48</Notes>
  <HiddenSlides>0</HiddenSlides>
  <MMClips>0</MMClips>
  <ScaleCrop>false</ScaleCrop>
  <HeadingPairs>
    <vt:vector size="6" baseType="variant">
      <vt:variant>
        <vt:lpstr>Fonts Used</vt:lpstr>
      </vt:variant>
      <vt:variant>
        <vt:i4>17</vt:i4>
      </vt:variant>
      <vt:variant>
        <vt:lpstr>Theme</vt:lpstr>
      </vt:variant>
      <vt:variant>
        <vt:i4>5</vt:i4>
      </vt:variant>
      <vt:variant>
        <vt:lpstr>Slide Titles</vt:lpstr>
      </vt:variant>
      <vt:variant>
        <vt:i4>63</vt:i4>
      </vt:variant>
    </vt:vector>
  </HeadingPairs>
  <TitlesOfParts>
    <vt:vector size="85" baseType="lpstr">
      <vt:lpstr>MS PGothic</vt:lpstr>
      <vt:lpstr>MS PGothic</vt:lpstr>
      <vt:lpstr>游ゴシック</vt:lpstr>
      <vt:lpstr>Arial</vt:lpstr>
      <vt:lpstr>Arial</vt:lpstr>
      <vt:lpstr>Calibri</vt:lpstr>
      <vt:lpstr>Cordia New</vt:lpstr>
      <vt:lpstr>Courier New</vt:lpstr>
      <vt:lpstr>Minion W08 Italic</vt:lpstr>
      <vt:lpstr>Minion W08 Regular_1167271</vt:lpstr>
      <vt:lpstr>NACKB H+ Bodoni LT</vt:lpstr>
      <vt:lpstr>NAFOC N+ Frutiger LT</vt:lpstr>
      <vt:lpstr>Palatino Linotype</vt:lpstr>
      <vt:lpstr>Symbol</vt:lpstr>
      <vt:lpstr>Times New Roman</vt:lpstr>
      <vt:lpstr>Verdana</vt:lpstr>
      <vt:lpstr>Wingdings</vt:lpstr>
      <vt:lpstr>Office Theme</vt:lpstr>
      <vt:lpstr>Default Design</vt:lpstr>
      <vt:lpstr>1_Office Theme</vt:lpstr>
      <vt:lpstr>5_Layout</vt:lpstr>
      <vt:lpstr>3_Office Theme</vt:lpstr>
      <vt:lpstr>Treating Women Who Inject and the Risk for HIV Transmission</vt:lpstr>
      <vt:lpstr>Which women?</vt:lpstr>
      <vt:lpstr>Overview</vt:lpstr>
      <vt:lpstr>Women &amp; HIV</vt:lpstr>
      <vt:lpstr>Estimated number of adults (15+) living with HIV and women (15+) living with HIV, 2000-2015    </vt:lpstr>
      <vt:lpstr>PowerPoint Presentation</vt:lpstr>
      <vt:lpstr>Women &amp; Injection Drug Use</vt:lpstr>
      <vt:lpstr>~3.5 million women inject drugs globally</vt:lpstr>
      <vt:lpstr>Injection Drug Use in Viet Nam</vt:lpstr>
      <vt:lpstr>Characteristics of WWID</vt:lpstr>
      <vt:lpstr>PowerPoint Presentation</vt:lpstr>
      <vt:lpstr>PowerPoint Presentation</vt:lpstr>
      <vt:lpstr>41% of FSW have been tested for HIV</vt:lpstr>
      <vt:lpstr>Prevalence of HIV in FSWs in Viet Nam</vt:lpstr>
      <vt:lpstr>PowerPoint Presentation</vt:lpstr>
      <vt:lpstr>PowerPoint Presentation</vt:lpstr>
      <vt:lpstr>Risks of Substance Use to Pregnant Women and Their Babies</vt:lpstr>
      <vt:lpstr>Medication-assisted Treatment (MAT) for Pregnant Women</vt:lpstr>
      <vt:lpstr>SPECIAL NEEDS: CHILD CARE</vt:lpstr>
      <vt:lpstr>PowerPoint Presentation</vt:lpstr>
      <vt:lpstr>High prevalence in HIV among FSPs of MWID</vt:lpstr>
      <vt:lpstr>WOMEN WITH PARTNERS WHO INJECT DRUGS</vt:lpstr>
      <vt:lpstr>PowerPoint Presentation</vt:lpstr>
      <vt:lpstr>PowerPoint Presentation</vt:lpstr>
      <vt:lpstr> Contexts Linking PA and HIV among FWID </vt:lpstr>
      <vt:lpstr>Contexts Linking PA and HIV among FWID</vt:lpstr>
      <vt:lpstr> Contexts Linking PA and HIV Risks among FWID </vt:lpstr>
      <vt:lpstr> Contexts Linking PA and HIV Risks among FWID  </vt:lpstr>
      <vt:lpstr>Micro-Social Contexts and IDU</vt:lpstr>
      <vt:lpstr>PowerPoint Presentation</vt:lpstr>
      <vt:lpstr>So what do we do?</vt:lpstr>
      <vt:lpstr>So what do we do?</vt:lpstr>
      <vt:lpstr>PowerPoint Presentation</vt:lpstr>
      <vt:lpstr>Individually-Focused Behavioral Prevention</vt:lpstr>
      <vt:lpstr>PowerPoint Presentation</vt:lpstr>
      <vt:lpstr>Moving from an Individual to a Couple Approach</vt:lpstr>
      <vt:lpstr>Recommended Reading</vt:lpstr>
      <vt:lpstr>So what do we do?</vt:lpstr>
      <vt:lpstr>Gender-Responsive Model</vt:lpstr>
      <vt:lpstr>What is “Gender Responsive”?</vt:lpstr>
      <vt:lpstr>Gender-responsive Principles</vt:lpstr>
      <vt:lpstr>Addresses Women’s Unique Experiences </vt:lpstr>
      <vt:lpstr>Trauma Informed</vt:lpstr>
      <vt:lpstr>Relational</vt:lpstr>
      <vt:lpstr>Relational</vt:lpstr>
      <vt:lpstr>Comprehensive</vt:lpstr>
      <vt:lpstr>Source of Slides in this Section: ATTC Center of Excellence for Pregnant and Postpartum Women. Information available at http://attcppwtools.org/. </vt:lpstr>
      <vt:lpstr>Family-Centered Care (2017) </vt:lpstr>
      <vt:lpstr>PowerPoint Presentation</vt:lpstr>
      <vt:lpstr>Core Principles  of family-centered care, recovery, and wellness</vt:lpstr>
      <vt:lpstr>Outcomes of family-centered care, recovery, and wellness</vt:lpstr>
      <vt:lpstr>Outcomes of family-centered care, recovery, and wellness</vt:lpstr>
      <vt:lpstr>Providing Treatment to Women Who Use Drugs</vt:lpstr>
      <vt:lpstr>So what do we do?</vt:lpstr>
      <vt:lpstr>HIV Prevention and Care &amp; Health Equity</vt:lpstr>
      <vt:lpstr>PowerPoint Presentation</vt:lpstr>
      <vt:lpstr>Drivers that Increase Vulnerability to HIV</vt:lpstr>
      <vt:lpstr>Structural Risk Environments</vt:lpstr>
      <vt:lpstr>Systemic HIV Intervention Strategies</vt:lpstr>
      <vt:lpstr>HIV Prevention and Microfinance</vt:lpstr>
      <vt:lpstr>Recommended Reading</vt:lpstr>
      <vt:lpstr>Summary</vt:lpstr>
      <vt:lpstr>Thank You!</vt:lpstr>
    </vt:vector>
  </TitlesOfParts>
  <Company>UMKC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Krom, Laurie J.</dc:creator>
  <cp:lastModifiedBy>SVHATTC</cp:lastModifiedBy>
  <cp:revision>85</cp:revision>
  <dcterms:created xsi:type="dcterms:W3CDTF">2017-07-20T22:01:33Z</dcterms:created>
  <dcterms:modified xsi:type="dcterms:W3CDTF">2017-08-04T02:50:34Z</dcterms:modified>
</cp:coreProperties>
</file>