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5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544" autoAdjust="0"/>
  </p:normalViewPr>
  <p:slideViewPr>
    <p:cSldViewPr>
      <p:cViewPr varScale="1">
        <p:scale>
          <a:sx n="106" d="100"/>
          <a:sy n="106" d="100"/>
        </p:scale>
        <p:origin x="47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999AE4-477D-4B09-8098-A748E96978AC}" type="datetimeFigureOut">
              <a:rPr lang="en-US" smtClean="0"/>
              <a:t>8/2/2017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D59BFD-3F8C-4098-B037-39BA6539A3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1347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29057" indent="-280406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21626" indent="-224325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570276" indent="-224325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18927" indent="-224325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467577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16227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364878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13528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7A406247-A855-4F33-B126-4794307E3E61}" type="slidenum">
              <a:rPr lang="en-US" altLang="en-US" sz="1200">
                <a:solidFill>
                  <a:prstClr val="black"/>
                </a:solidFill>
              </a:rPr>
              <a:pPr eaLnBrk="1" hangingPunct="1"/>
              <a:t>1</a:t>
            </a:fld>
            <a:endParaRPr lang="en-US" altLang="en-US" sz="1200">
              <a:solidFill>
                <a:prstClr val="black"/>
              </a:solidFill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3285192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5036596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29057" indent="-280406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21626" indent="-224325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570276" indent="-224325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18927" indent="-224325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467577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16227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364878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13528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1E504CC1-E2B0-4272-B110-F50F929D6BC3}" type="slidenum">
              <a:rPr lang="en-US" altLang="en-US" sz="1200">
                <a:solidFill>
                  <a:prstClr val="black"/>
                </a:solidFill>
              </a:rPr>
              <a:pPr eaLnBrk="1" hangingPunct="1"/>
              <a:t>15</a:t>
            </a:fld>
            <a:endParaRPr lang="en-US" altLang="en-US" sz="1200">
              <a:solidFill>
                <a:prstClr val="black"/>
              </a:solidFill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871326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4213"/>
            <a:ext cx="4567238" cy="3427412"/>
          </a:xfrm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711" y="4340902"/>
            <a:ext cx="5028579" cy="411604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4490249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29057" indent="-280406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21626" indent="-224325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570276" indent="-224325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18927" indent="-224325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467577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16227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364878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13528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CDE9D455-8BF8-432A-84A4-A44E4DFC0B29}" type="slidenum">
              <a:rPr lang="en-US" altLang="en-US" sz="1200">
                <a:solidFill>
                  <a:prstClr val="black"/>
                </a:solidFill>
              </a:rPr>
              <a:pPr eaLnBrk="1" hangingPunct="1"/>
              <a:t>17</a:t>
            </a:fld>
            <a:endParaRPr lang="en-US" altLang="en-US" sz="1200">
              <a:solidFill>
                <a:prstClr val="black"/>
              </a:solidFill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88392176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29057" indent="-280406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21626" indent="-224325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570276" indent="-224325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18927" indent="-224325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467577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16227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364878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13528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75BEA6AE-463D-40BD-AD7B-288430A3A82E}" type="slidenum">
              <a:rPr lang="en-US" altLang="en-US" sz="1200">
                <a:solidFill>
                  <a:prstClr val="black"/>
                </a:solidFill>
              </a:rPr>
              <a:pPr eaLnBrk="1" hangingPunct="1"/>
              <a:t>18</a:t>
            </a:fld>
            <a:endParaRPr lang="en-US" altLang="en-US" sz="1200">
              <a:solidFill>
                <a:prstClr val="black"/>
              </a:solidFill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76433200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07735964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29485151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2566070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29057" indent="-280406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21626" indent="-224325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570276" indent="-224325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18927" indent="-224325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467577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16227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364878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13528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92E2457F-AA03-4D4E-BC5C-67EB5C91571F}" type="slidenum">
              <a:rPr lang="en-US" altLang="en-US" sz="1200">
                <a:solidFill>
                  <a:prstClr val="black"/>
                </a:solidFill>
              </a:rPr>
              <a:pPr eaLnBrk="1" hangingPunct="1"/>
              <a:t>5</a:t>
            </a:fld>
            <a:endParaRPr lang="en-US" altLang="en-US" sz="1200">
              <a:solidFill>
                <a:prstClr val="black"/>
              </a:solidFill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34575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4213"/>
            <a:ext cx="4567238" cy="3427412"/>
          </a:xfrm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711" y="4340902"/>
            <a:ext cx="5028579" cy="411604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8011612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29057" indent="-280406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21626" indent="-224325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570276" indent="-224325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18927" indent="-224325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467577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16227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364878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13528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7B8E57AC-BD11-41D2-BD17-1555C14EE36D}" type="slidenum">
              <a:rPr lang="en-US" altLang="en-US" sz="1200">
                <a:solidFill>
                  <a:prstClr val="black"/>
                </a:solidFill>
              </a:rPr>
              <a:pPr eaLnBrk="1" hangingPunct="1"/>
              <a:t>8</a:t>
            </a:fld>
            <a:endParaRPr lang="en-US" altLang="en-US" sz="1200">
              <a:solidFill>
                <a:prstClr val="black"/>
              </a:solidFill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9280206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29057" indent="-280406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21626" indent="-224325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570276" indent="-224325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18927" indent="-224325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467577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16227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364878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13528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F74774A0-8435-4FD3-A322-FA050CB0A419}" type="slidenum">
              <a:rPr lang="en-US" altLang="en-US" sz="1200">
                <a:solidFill>
                  <a:prstClr val="black"/>
                </a:solidFill>
              </a:rPr>
              <a:pPr eaLnBrk="1" hangingPunct="1"/>
              <a:t>9</a:t>
            </a:fld>
            <a:endParaRPr lang="en-US" altLang="en-US" sz="1200">
              <a:solidFill>
                <a:prstClr val="black"/>
              </a:solidFill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434103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29057" indent="-280406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21626" indent="-224325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570276" indent="-224325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18927" indent="-224325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467577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16227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364878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13528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314D74DC-8E5D-48AE-828F-FFFBEE7CC2BF}" type="slidenum">
              <a:rPr lang="en-US" altLang="en-US" sz="1200">
                <a:solidFill>
                  <a:prstClr val="black"/>
                </a:solidFill>
              </a:rPr>
              <a:pPr eaLnBrk="1" hangingPunct="1"/>
              <a:t>10</a:t>
            </a:fld>
            <a:endParaRPr lang="en-US" altLang="en-US" sz="1200">
              <a:solidFill>
                <a:prstClr val="black"/>
              </a:solidFill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0412503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29057" indent="-280406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21626" indent="-224325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570276" indent="-224325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18927" indent="-224325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467577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16227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364878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13528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E7B8178E-674A-4B51-9E12-DCB3A83B7BD8}" type="slidenum">
              <a:rPr lang="en-US" altLang="en-US" sz="1200">
                <a:solidFill>
                  <a:prstClr val="black"/>
                </a:solidFill>
              </a:rPr>
              <a:pPr eaLnBrk="1" hangingPunct="1"/>
              <a:t>11</a:t>
            </a:fld>
            <a:endParaRPr lang="en-US" altLang="en-US" sz="1200">
              <a:solidFill>
                <a:prstClr val="black"/>
              </a:solidFill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9271740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29057" indent="-280406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21626" indent="-224325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570276" indent="-224325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18927" indent="-224325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467577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16227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364878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13528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7F6B94B6-0C55-497C-9FEE-41D7E267E752}" type="slidenum">
              <a:rPr lang="en-US" altLang="en-US" sz="1200">
                <a:solidFill>
                  <a:prstClr val="black"/>
                </a:solidFill>
              </a:rPr>
              <a:pPr eaLnBrk="1" hangingPunct="1"/>
              <a:t>12</a:t>
            </a:fld>
            <a:endParaRPr lang="en-US" altLang="en-US" sz="1200">
              <a:solidFill>
                <a:prstClr val="black"/>
              </a:solidFill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7167946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4213"/>
            <a:ext cx="4567238" cy="3427412"/>
          </a:xfrm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711" y="4340902"/>
            <a:ext cx="5028579" cy="411604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695579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1F70D-4636-41BB-A33B-E8D5AC472539}" type="datetimeFigureOut">
              <a:rPr lang="en-US" smtClean="0"/>
              <a:t>8/2/2017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90EA-105D-4731-A186-5510AE54B9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4955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1F70D-4636-41BB-A33B-E8D5AC472539}" type="datetimeFigureOut">
              <a:rPr lang="en-US" smtClean="0"/>
              <a:t>8/2/2017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90EA-105D-4731-A186-5510AE54B9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228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1F70D-4636-41BB-A33B-E8D5AC472539}" type="datetimeFigureOut">
              <a:rPr lang="en-US" smtClean="0"/>
              <a:t>8/2/2017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90EA-105D-4731-A186-5510AE54B9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6938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0A1BB7-DC13-41D1-8EE6-0A0D010A2768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4290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E692A6-B9B4-481E-B90F-BEFD4698EA49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52533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39C861-D9AA-45AD-8EB5-3300973ABEC5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57456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6DFF81-96BA-4DE0-9752-764FE53A55FE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69937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035000-75C4-461B-85C4-FBC986DD336B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6236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66692F-9F2F-4A3E-A71D-21034AE711E8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27828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F8FDB5-7A6F-466F-AF31-7DB3BB1D3911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85880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D87777-B259-4207-9624-CE55E74D6091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964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1F70D-4636-41BB-A33B-E8D5AC472539}" type="datetimeFigureOut">
              <a:rPr lang="en-US" smtClean="0"/>
              <a:t>8/2/2017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90EA-105D-4731-A186-5510AE54B9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6837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F61E2C-BF8E-4C4A-ABF0-363C24E9A5B3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82634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7004A3-5A20-4811-A0D2-E764568CC99C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141995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733D47-FE4B-4E28-80CC-979FFF1BCF44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87635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75B8D0-2144-4868-BF9E-21B46D148755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278716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DBA4C0-0627-4BB9-A904-BA4AC2257743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870030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38C84C-D248-4E2B-86CC-54E597783CA5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407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1F70D-4636-41BB-A33B-E8D5AC472539}" type="datetimeFigureOut">
              <a:rPr lang="en-US" smtClean="0"/>
              <a:t>8/2/2017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90EA-105D-4731-A186-5510AE54B9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728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1F70D-4636-41BB-A33B-E8D5AC472539}" type="datetimeFigureOut">
              <a:rPr lang="en-US" smtClean="0"/>
              <a:t>8/2/2017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90EA-105D-4731-A186-5510AE54B9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62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1F70D-4636-41BB-A33B-E8D5AC472539}" type="datetimeFigureOut">
              <a:rPr lang="en-US" smtClean="0"/>
              <a:t>8/2/2017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90EA-105D-4731-A186-5510AE54B9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2467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1F70D-4636-41BB-A33B-E8D5AC472539}" type="datetimeFigureOut">
              <a:rPr lang="en-US" smtClean="0"/>
              <a:t>8/2/2017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90EA-105D-4731-A186-5510AE54B9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902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1F70D-4636-41BB-A33B-E8D5AC472539}" type="datetimeFigureOut">
              <a:rPr lang="en-US" smtClean="0"/>
              <a:t>8/2/2017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90EA-105D-4731-A186-5510AE54B9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9813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1F70D-4636-41BB-A33B-E8D5AC472539}" type="datetimeFigureOut">
              <a:rPr lang="en-US" smtClean="0"/>
              <a:t>8/2/2017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90EA-105D-4731-A186-5510AE54B9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787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1F70D-4636-41BB-A33B-E8D5AC472539}" type="datetimeFigureOut">
              <a:rPr lang="en-US" smtClean="0"/>
              <a:t>8/2/2017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90EA-105D-4731-A186-5510AE54B9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038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21F70D-4636-41BB-A33B-E8D5AC472539}" type="datetimeFigureOut">
              <a:rPr lang="en-US" smtClean="0"/>
              <a:t>8/2/2017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590EA-105D-4731-A186-5510AE54B9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225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00002F"/>
            </a:gs>
            <a:gs pos="100000">
              <a:srgbClr val="000066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E1B29FA-2766-45FE-8B55-0CD133B7B502}" type="slidenum">
              <a:rPr lang="en-US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207719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8.w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3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304800"/>
            <a:ext cx="8839200" cy="1905000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b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Điều </a:t>
            </a:r>
            <a:r>
              <a:rPr lang="en-US" sz="3200" b="1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trị</a:t>
            </a:r>
            <a:r>
              <a:rPr lang="en-US" sz="3200" b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en-US" sz="3200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hiệu quả tại cộng </a:t>
            </a:r>
            <a:r>
              <a:rPr lang="en-US" sz="3200" b="1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đồng</a:t>
            </a:r>
            <a:r>
              <a:rPr lang="en-US" sz="3200" b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cho người </a:t>
            </a:r>
            <a:r>
              <a:rPr lang="en-US" sz="32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sử</a:t>
            </a:r>
            <a:r>
              <a:rPr lang="en-US" sz="32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en-US" sz="3200" b="1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dụng</a:t>
            </a:r>
            <a:r>
              <a:rPr lang="en-US" sz="3200" b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chất dạng amphetamine </a:t>
            </a:r>
            <a:r>
              <a:rPr lang="en-US" sz="32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nguy</a:t>
            </a:r>
            <a:r>
              <a:rPr lang="en-US" sz="32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en-US" sz="32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cơ</a:t>
            </a:r>
            <a:r>
              <a:rPr lang="en-US" sz="32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en-US" sz="32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cao</a:t>
            </a:r>
            <a:endParaRPr lang="en-US" sz="3200" dirty="0" smtClean="0">
              <a:latin typeface="Arial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2819400"/>
            <a:ext cx="8534400" cy="2133600"/>
          </a:xfrm>
        </p:spPr>
        <p:txBody>
          <a:bodyPr/>
          <a:lstStyle/>
          <a:p>
            <a:pPr eaLnBrk="1" hangingPunct="1"/>
            <a:r>
              <a:rPr lang="en-US" altLang="en-US" sz="2400" b="1" dirty="0" smtClean="0">
                <a:latin typeface="Arial" charset="0"/>
              </a:rPr>
              <a:t>TS. Cathy J. </a:t>
            </a:r>
            <a:r>
              <a:rPr lang="en-US" altLang="en-US" sz="2400" b="1" dirty="0" err="1" smtClean="0">
                <a:latin typeface="Arial" charset="0"/>
              </a:rPr>
              <a:t>Reback</a:t>
            </a:r>
            <a:endParaRPr lang="en-US" altLang="en-US" sz="2400" b="1" dirty="0" smtClean="0">
              <a:latin typeface="Arial" charset="0"/>
            </a:endParaRPr>
          </a:p>
          <a:p>
            <a:pPr eaLnBrk="1" hangingPunct="1"/>
            <a:endParaRPr lang="en-US" altLang="en-US" sz="2400" b="1" dirty="0" smtClean="0">
              <a:latin typeface="Arial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sz="2200" b="1" smtClean="0">
                <a:latin typeface="Arial" charset="0"/>
              </a:rPr>
              <a:t>Viện Nghiên cứu Friends, </a:t>
            </a:r>
            <a:r>
              <a:rPr lang="en-US" altLang="en-US" sz="2200" b="1" dirty="0" smtClean="0">
                <a:latin typeface="Arial" charset="0"/>
              </a:rPr>
              <a:t>Inc.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2200" b="1" smtClean="0">
                <a:latin typeface="Arial" charset="0"/>
              </a:rPr>
              <a:t>Chương trình Lạm dụng chất Lồng ghép</a:t>
            </a:r>
            <a:endParaRPr lang="en-US" altLang="en-US" sz="2200" b="1" dirty="0" smtClean="0">
              <a:latin typeface="Arial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sz="2200" b="1" smtClean="0">
                <a:latin typeface="Arial" charset="0"/>
              </a:rPr>
              <a:t>Viện Khoa học thần kinh và Hành vi Semel 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2200" b="1" smtClean="0">
                <a:latin typeface="Arial" charset="0"/>
              </a:rPr>
              <a:t>Trung tâm Xác định, Dự phòng và Điều trị HIV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2200" b="1">
                <a:latin typeface="Arial" charset="0"/>
              </a:rPr>
              <a:t>Đại học California Los </a:t>
            </a:r>
            <a:r>
              <a:rPr lang="en-US" altLang="en-US" sz="2200" b="1" smtClean="0">
                <a:latin typeface="Arial" charset="0"/>
              </a:rPr>
              <a:t>Angeles</a:t>
            </a:r>
            <a:endParaRPr lang="en-US" altLang="en-US" sz="2200" b="1" dirty="0" smtClean="0">
              <a:latin typeface="Arial" charset="0"/>
            </a:endParaRPr>
          </a:p>
          <a:p>
            <a:pPr eaLnBrk="1" hangingPunct="1"/>
            <a:endParaRPr lang="en-US" altLang="en-US" sz="2400" b="1" dirty="0" smtClean="0">
              <a:latin typeface="Arial" charset="0"/>
            </a:endParaRPr>
          </a:p>
          <a:p>
            <a:pPr eaLnBrk="1" hangingPunct="1"/>
            <a:endParaRPr lang="en-US" altLang="en-US" sz="2400" b="1" dirty="0" smtClean="0">
              <a:latin typeface="Arial" charset="0"/>
            </a:endParaRP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617538" y="5486400"/>
            <a:ext cx="8077200" cy="153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endParaRPr lang="en-US" altLang="en-US" sz="2000" dirty="0">
              <a:solidFill>
                <a:srgbClr val="FFFFFF"/>
              </a:solidFill>
              <a:latin typeface="Arial" charset="0"/>
            </a:endParaRPr>
          </a:p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 err="1" smtClean="0">
                <a:solidFill>
                  <a:srgbClr val="FFFFFF"/>
                </a:solidFill>
                <a:latin typeface="Arial" charset="0"/>
              </a:rPr>
              <a:t>Hội</a:t>
            </a:r>
            <a:r>
              <a:rPr lang="en-US" altLang="en-US" sz="2000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altLang="en-US" sz="2000" err="1" smtClean="0">
                <a:solidFill>
                  <a:srgbClr val="FFFFFF"/>
                </a:solidFill>
                <a:latin typeface="Arial" charset="0"/>
              </a:rPr>
              <a:t>nghị</a:t>
            </a:r>
            <a:r>
              <a:rPr lang="en-US" altLang="en-US" sz="2000" smtClean="0">
                <a:solidFill>
                  <a:srgbClr val="FFFFFF"/>
                </a:solidFill>
                <a:latin typeface="Arial" charset="0"/>
              </a:rPr>
              <a:t> lần </a:t>
            </a:r>
            <a:r>
              <a:rPr lang="en-US" altLang="en-US" sz="2000" dirty="0" smtClean="0">
                <a:solidFill>
                  <a:srgbClr val="FFFFFF"/>
                </a:solidFill>
                <a:latin typeface="Arial" charset="0"/>
              </a:rPr>
              <a:t>4 </a:t>
            </a:r>
            <a:r>
              <a:rPr lang="en-US" altLang="en-US" sz="2000" dirty="0" err="1" smtClean="0">
                <a:solidFill>
                  <a:srgbClr val="FFFFFF"/>
                </a:solidFill>
                <a:latin typeface="Arial" charset="0"/>
              </a:rPr>
              <a:t>về</a:t>
            </a:r>
            <a:r>
              <a:rPr lang="en-US" altLang="en-US" sz="2000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altLang="en-US" sz="2000" dirty="0" err="1" smtClean="0">
                <a:solidFill>
                  <a:srgbClr val="FFFFFF"/>
                </a:solidFill>
                <a:latin typeface="Arial" charset="0"/>
              </a:rPr>
              <a:t>Rối</a:t>
            </a:r>
            <a:r>
              <a:rPr lang="en-US" altLang="en-US" sz="2000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altLang="en-US" sz="2000" dirty="0" err="1" smtClean="0">
                <a:solidFill>
                  <a:srgbClr val="FFFFFF"/>
                </a:solidFill>
                <a:latin typeface="Arial" charset="0"/>
              </a:rPr>
              <a:t>loạn</a:t>
            </a:r>
            <a:r>
              <a:rPr lang="en-US" altLang="en-US" sz="2000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altLang="en-US" sz="2000" dirty="0" err="1" smtClean="0">
                <a:solidFill>
                  <a:srgbClr val="FFFFFF"/>
                </a:solidFill>
                <a:latin typeface="Arial" charset="0"/>
              </a:rPr>
              <a:t>sử</a:t>
            </a:r>
            <a:r>
              <a:rPr lang="en-US" altLang="en-US" sz="2000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altLang="en-US" sz="2000" dirty="0" err="1" smtClean="0">
                <a:solidFill>
                  <a:srgbClr val="FFFFFF"/>
                </a:solidFill>
                <a:latin typeface="Arial" charset="0"/>
              </a:rPr>
              <a:t>dụng</a:t>
            </a:r>
            <a:r>
              <a:rPr lang="en-US" altLang="en-US" sz="2000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altLang="en-US" sz="2000" dirty="0" err="1" smtClean="0">
                <a:solidFill>
                  <a:srgbClr val="FFFFFF"/>
                </a:solidFill>
                <a:latin typeface="Arial" charset="0"/>
              </a:rPr>
              <a:t>chất</a:t>
            </a:r>
            <a:r>
              <a:rPr lang="en-US" altLang="en-US" sz="2000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altLang="en-US" sz="2000" dirty="0" err="1" smtClean="0">
                <a:solidFill>
                  <a:srgbClr val="FFFFFF"/>
                </a:solidFill>
                <a:latin typeface="Arial" charset="0"/>
              </a:rPr>
              <a:t>và</a:t>
            </a:r>
            <a:r>
              <a:rPr lang="en-US" altLang="en-US" sz="2000" dirty="0" smtClean="0">
                <a:solidFill>
                  <a:srgbClr val="FFFFFF"/>
                </a:solidFill>
                <a:latin typeface="Arial" charset="0"/>
              </a:rPr>
              <a:t> HIV – </a:t>
            </a:r>
            <a:r>
              <a:rPr lang="en-US" altLang="en-US" sz="2000" dirty="0" err="1" smtClean="0">
                <a:solidFill>
                  <a:srgbClr val="FFFFFF"/>
                </a:solidFill>
                <a:latin typeface="Arial" charset="0"/>
              </a:rPr>
              <a:t>Việt</a:t>
            </a:r>
            <a:r>
              <a:rPr lang="en-US" altLang="en-US" sz="2000" dirty="0" smtClean="0">
                <a:solidFill>
                  <a:srgbClr val="FFFFFF"/>
                </a:solidFill>
                <a:latin typeface="Arial" charset="0"/>
              </a:rPr>
              <a:t> Nam</a:t>
            </a:r>
            <a:r>
              <a:rPr lang="en-US" altLang="en-US" sz="20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en-US" altLang="en-US" sz="2000" dirty="0">
                <a:solidFill>
                  <a:srgbClr val="FFFFFF"/>
                </a:solidFill>
                <a:latin typeface="Arial" charset="0"/>
              </a:rPr>
            </a:br>
            <a:r>
              <a:rPr lang="en-US" altLang="en-US" sz="2000" dirty="0" smtClean="0">
                <a:solidFill>
                  <a:srgbClr val="FFFFFF"/>
                </a:solidFill>
                <a:latin typeface="Arial" charset="0"/>
              </a:rPr>
              <a:t>TP. </a:t>
            </a:r>
            <a:r>
              <a:rPr lang="en-US" altLang="en-US" sz="2000" dirty="0" err="1" smtClean="0">
                <a:solidFill>
                  <a:srgbClr val="FFFFFF"/>
                </a:solidFill>
                <a:latin typeface="Arial" charset="0"/>
              </a:rPr>
              <a:t>Hồ</a:t>
            </a:r>
            <a:r>
              <a:rPr lang="en-US" altLang="en-US" sz="2000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altLang="en-US" sz="2000" dirty="0" err="1" smtClean="0">
                <a:solidFill>
                  <a:srgbClr val="FFFFFF"/>
                </a:solidFill>
                <a:latin typeface="Arial" charset="0"/>
              </a:rPr>
              <a:t>Chí</a:t>
            </a:r>
            <a:r>
              <a:rPr lang="en-US" altLang="en-US" sz="2000" dirty="0" smtClean="0">
                <a:solidFill>
                  <a:srgbClr val="FFFFFF"/>
                </a:solidFill>
                <a:latin typeface="Arial" charset="0"/>
              </a:rPr>
              <a:t> Minh, 03-05/08/2017</a:t>
            </a:r>
            <a:r>
              <a:rPr lang="en-US" altLang="en-US" sz="20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en-US" altLang="en-US" sz="2000" dirty="0">
                <a:solidFill>
                  <a:srgbClr val="FFFFFF"/>
                </a:solidFill>
                <a:latin typeface="Arial" charset="0"/>
              </a:rPr>
            </a:br>
            <a:endParaRPr lang="en-US" alt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5722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1524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altLang="en-US" sz="2800" b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Can </a:t>
            </a:r>
            <a:r>
              <a:rPr lang="en-US" altLang="en-US" sz="28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thiệp</a:t>
            </a:r>
            <a:r>
              <a:rPr lang="en-US" altLang="en-US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en-US" altLang="en-US" sz="2800" b="1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giảm</a:t>
            </a:r>
            <a:r>
              <a:rPr lang="en-US" altLang="en-US" sz="2800" b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hại </a:t>
            </a:r>
            <a:r>
              <a:rPr lang="en-US" altLang="en-US" sz="28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cường</a:t>
            </a:r>
            <a:r>
              <a:rPr lang="en-US" altLang="en-US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en-US" altLang="en-US" sz="28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độ</a:t>
            </a:r>
            <a:r>
              <a:rPr lang="en-US" altLang="en-US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en-US" altLang="en-US" sz="28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thấp</a:t>
            </a:r>
            <a:endParaRPr lang="en-US" altLang="en-US" sz="2800" b="1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143000"/>
            <a:ext cx="8991600" cy="3429000"/>
          </a:xfrm>
        </p:spPr>
        <p:txBody>
          <a:bodyPr/>
          <a:lstStyle/>
          <a:p>
            <a:pPr marL="914400" indent="-457200">
              <a:spcBef>
                <a:spcPts val="0"/>
              </a:spcBef>
              <a:defRPr/>
            </a:pPr>
            <a:r>
              <a:rPr lang="en-US" alt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Tiếp</a:t>
            </a:r>
            <a:r>
              <a:rPr lang="en-US" alt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800" err="1" smtClean="0">
                <a:latin typeface="Arial" panose="020B0604020202020204" pitchFamily="34" charset="0"/>
                <a:cs typeface="Arial" panose="020B0604020202020204" pitchFamily="34" charset="0"/>
              </a:rPr>
              <a:t>cận</a:t>
            </a:r>
            <a:r>
              <a:rPr lang="en-US" altLang="en-US" sz="28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800" smtClean="0">
                <a:latin typeface="Arial" panose="020B0604020202020204" pitchFamily="34" charset="0"/>
                <a:cs typeface="Arial" panose="020B0604020202020204" pitchFamily="34" charset="0"/>
              </a:rPr>
              <a:t>đường </a:t>
            </a:r>
            <a:r>
              <a:rPr lang="en-US" alt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phố</a:t>
            </a:r>
            <a:endParaRPr lang="en-US" altLang="en-U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indent="-457200">
              <a:spcBef>
                <a:spcPts val="0"/>
              </a:spcBef>
              <a:defRPr/>
            </a:pPr>
            <a:r>
              <a:rPr lang="en-US" alt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Chương</a:t>
            </a:r>
            <a:r>
              <a:rPr lang="en-US" alt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trình</a:t>
            </a:r>
            <a:r>
              <a:rPr lang="en-US" alt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trao</a:t>
            </a:r>
            <a:r>
              <a:rPr lang="en-US" alt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đổi</a:t>
            </a:r>
            <a:r>
              <a:rPr lang="en-US" alt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bơm</a:t>
            </a:r>
            <a:r>
              <a:rPr lang="en-US" alt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kim</a:t>
            </a:r>
            <a:r>
              <a:rPr lang="en-US" alt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tiêm</a:t>
            </a:r>
            <a:r>
              <a:rPr lang="en-US" alt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914400" indent="-457200">
              <a:spcBef>
                <a:spcPts val="0"/>
              </a:spcBef>
              <a:defRPr/>
            </a:pPr>
            <a:r>
              <a:rPr lang="en-US" alt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Phỏng</a:t>
            </a:r>
            <a:r>
              <a:rPr lang="en-US" alt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vấn</a:t>
            </a:r>
            <a:r>
              <a:rPr lang="en-US" alt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alt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động</a:t>
            </a:r>
            <a:r>
              <a:rPr lang="en-US" alt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lực</a:t>
            </a:r>
            <a:endParaRPr lang="en-US" altLang="en-U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indent="-457200">
              <a:spcBef>
                <a:spcPts val="0"/>
              </a:spcBef>
              <a:defRPr/>
            </a:pPr>
            <a:r>
              <a:rPr lang="en-US" altLang="en-US" sz="280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altLang="en-US" sz="2800" smtClean="0">
                <a:latin typeface="Arial" panose="020B0604020202020204" pitchFamily="34" charset="0"/>
                <a:cs typeface="Arial" panose="020B0604020202020204" pitchFamily="34" charset="0"/>
              </a:rPr>
              <a:t>hóm </a:t>
            </a:r>
            <a:r>
              <a:rPr lang="en-US" alt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hỗ</a:t>
            </a:r>
            <a:r>
              <a:rPr lang="en-US" alt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trợ</a:t>
            </a:r>
            <a:r>
              <a:rPr lang="en-US" alt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và</a:t>
            </a:r>
            <a:r>
              <a:rPr lang="en-US" alt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xây</a:t>
            </a:r>
            <a:r>
              <a:rPr lang="en-US" alt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dựng</a:t>
            </a:r>
            <a:r>
              <a:rPr lang="en-US" alt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kĩ</a:t>
            </a:r>
            <a:r>
              <a:rPr lang="en-US" alt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năng</a:t>
            </a:r>
            <a:r>
              <a:rPr lang="en-US" alt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914400" indent="-457200">
              <a:spcBef>
                <a:spcPts val="0"/>
              </a:spcBef>
              <a:defRPr/>
            </a:pPr>
            <a:r>
              <a:rPr lang="en-US" sz="2800" smtClean="0">
                <a:latin typeface="Arial" panose="020B0604020202020204" pitchFamily="34" charset="0"/>
                <a:cs typeface="Arial" panose="020B0604020202020204" pitchFamily="34" charset="0"/>
              </a:rPr>
              <a:t>Tầm soát,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Can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thiệp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ngắn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và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Chuyển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gửi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điều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trị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(SBIRT)</a:t>
            </a:r>
          </a:p>
          <a:p>
            <a:pPr marL="914400" indent="-457200">
              <a:spcBef>
                <a:spcPts val="0"/>
              </a:spcBef>
              <a:defRPr/>
            </a:pPr>
            <a:r>
              <a:rPr lang="en-US" sz="2800" smtClean="0">
                <a:latin typeface="Arial" panose="020B0604020202020204" pitchFamily="34" charset="0"/>
                <a:cs typeface="Arial" panose="020B0604020202020204" pitchFamily="34" charset="0"/>
              </a:rPr>
              <a:t>5 chữ A</a:t>
            </a:r>
            <a:endParaRPr lang="en-US" altLang="en-U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28800" indent="-449263">
              <a:defRPr/>
            </a:pPr>
            <a:endParaRPr lang="en-US" altLang="en-US" dirty="0" smtClean="0">
              <a:latin typeface="Arial" charset="0"/>
            </a:endParaRPr>
          </a:p>
          <a:p>
            <a:pPr marL="1828800" indent="-449263">
              <a:defRPr/>
            </a:pPr>
            <a:endParaRPr lang="en-US" altLang="en-US" dirty="0" smtClean="0">
              <a:latin typeface="Arial" charset="0"/>
            </a:endParaRPr>
          </a:p>
        </p:txBody>
      </p:sp>
      <p:pic>
        <p:nvPicPr>
          <p:cNvPr id="11268" name="Picture 5" descr="http://www.berkeleyneed.org/images/van_side_me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4257675"/>
            <a:ext cx="4114800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6" descr="Robby conducting outreach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4303713"/>
            <a:ext cx="3098800" cy="2325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5886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1524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Phỏng</a:t>
            </a:r>
            <a:r>
              <a:rPr lang="en-US" sz="32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en-US" sz="32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vấn</a:t>
            </a:r>
            <a:r>
              <a:rPr lang="en-US" sz="32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en-US" sz="32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tạo</a:t>
            </a:r>
            <a:r>
              <a:rPr lang="en-US" sz="32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en-US" sz="3200" b="1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động</a:t>
            </a:r>
            <a:r>
              <a:rPr lang="en-US" sz="3200" b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lực (PVTĐL)</a:t>
            </a:r>
            <a:endParaRPr lang="en-US" sz="3200" b="1" dirty="0" smtClean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7724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400">
                <a:latin typeface="Arial" charset="0"/>
              </a:rPr>
              <a:t>S</a:t>
            </a:r>
            <a:r>
              <a:rPr lang="en-US" altLang="en-US" sz="2400" smtClean="0">
                <a:latin typeface="Arial" charset="0"/>
              </a:rPr>
              <a:t>uy </a:t>
            </a:r>
            <a:r>
              <a:rPr lang="en-US" altLang="en-US" sz="2400" dirty="0" err="1" smtClean="0">
                <a:latin typeface="Arial" charset="0"/>
              </a:rPr>
              <a:t>nghĩ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và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hành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smtClean="0">
                <a:latin typeface="Arial" charset="0"/>
              </a:rPr>
              <a:t>vi thay </a:t>
            </a:r>
            <a:r>
              <a:rPr lang="en-US" altLang="en-US" sz="2400">
                <a:latin typeface="Arial" charset="0"/>
              </a:rPr>
              <a:t>đổi theo </a:t>
            </a:r>
            <a:r>
              <a:rPr lang="en-US" altLang="en-US" sz="2400" smtClean="0">
                <a:latin typeface="Arial" charset="0"/>
              </a:rPr>
              <a:t>các </a:t>
            </a:r>
            <a:r>
              <a:rPr lang="en-US" altLang="en-US" sz="2400" dirty="0" err="1" smtClean="0">
                <a:latin typeface="Arial" charset="0"/>
              </a:rPr>
              <a:t>giai</a:t>
            </a:r>
            <a:r>
              <a:rPr lang="en-US" altLang="en-US" sz="2400" dirty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đoạn</a:t>
            </a:r>
            <a:r>
              <a:rPr lang="en-US" altLang="en-US" sz="2400" dirty="0" smtClean="0">
                <a:latin typeface="Arial" charset="0"/>
              </a:rPr>
              <a:t> (</a:t>
            </a:r>
            <a:r>
              <a:rPr lang="en-US" altLang="en-US" sz="2400" dirty="0" err="1">
                <a:latin typeface="Arial" charset="0"/>
              </a:rPr>
              <a:t>Prochaska</a:t>
            </a:r>
            <a:r>
              <a:rPr lang="en-US" altLang="en-US" sz="2400" dirty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và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DiClemente</a:t>
            </a:r>
            <a:r>
              <a:rPr lang="en-US" altLang="en-US" sz="2400" dirty="0">
                <a:latin typeface="Arial" charset="0"/>
              </a:rPr>
              <a:t>, 1983)</a:t>
            </a:r>
            <a:r>
              <a:rPr lang="en-US" altLang="en-US" sz="2400" dirty="0"/>
              <a:t> 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en-US" altLang="en-US" sz="1000" dirty="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sz="2400" err="1" smtClean="0">
                <a:latin typeface="Arial" charset="0"/>
              </a:rPr>
              <a:t>Mỗi</a:t>
            </a:r>
            <a:r>
              <a:rPr lang="en-US" altLang="en-US" sz="2400" smtClean="0">
                <a:latin typeface="Arial" charset="0"/>
              </a:rPr>
              <a:t> BN khi vào điều </a:t>
            </a:r>
            <a:r>
              <a:rPr lang="en-US" altLang="en-US" sz="2400" err="1" smtClean="0">
                <a:latin typeface="Arial" charset="0"/>
              </a:rPr>
              <a:t>trị</a:t>
            </a:r>
            <a:r>
              <a:rPr lang="en-US" altLang="en-US" sz="2400" smtClean="0">
                <a:latin typeface="Arial" charset="0"/>
              </a:rPr>
              <a:t> có thể đang ở </a:t>
            </a:r>
            <a:r>
              <a:rPr lang="en-US" altLang="en-US" sz="2400" dirty="0" smtClean="0">
                <a:latin typeface="Arial" charset="0"/>
              </a:rPr>
              <a:t>“</a:t>
            </a:r>
            <a:r>
              <a:rPr lang="en-US" altLang="en-US" sz="2400" dirty="0" err="1" smtClean="0">
                <a:latin typeface="Arial" charset="0"/>
              </a:rPr>
              <a:t>giai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đoạn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thay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đổi</a:t>
            </a:r>
            <a:r>
              <a:rPr lang="en-US" altLang="en-US" sz="2400" dirty="0" smtClean="0">
                <a:latin typeface="Arial" charset="0"/>
              </a:rPr>
              <a:t>” </a:t>
            </a:r>
            <a:r>
              <a:rPr lang="en-US" altLang="en-US" sz="2400" err="1" smtClean="0">
                <a:latin typeface="Arial" charset="0"/>
              </a:rPr>
              <a:t>khác</a:t>
            </a:r>
            <a:r>
              <a:rPr lang="en-US" altLang="en-US" sz="2400" smtClean="0">
                <a:latin typeface="Arial" charset="0"/>
              </a:rPr>
              <a:t> nhau</a:t>
            </a:r>
            <a:endParaRPr lang="en-US" altLang="en-US" sz="2400" dirty="0" smtClean="0"/>
          </a:p>
          <a:p>
            <a:pPr eaLnBrk="1" hangingPunct="1">
              <a:lnSpc>
                <a:spcPct val="90000"/>
              </a:lnSpc>
            </a:pPr>
            <a:endParaRPr lang="en-US" altLang="en-US" sz="1000" dirty="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sz="2400" dirty="0" err="1" smtClean="0">
                <a:latin typeface="Arial" charset="0"/>
              </a:rPr>
              <a:t>Có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thể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tác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động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đến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quá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trình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thay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đổi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tự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nhiên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err="1" smtClean="0">
                <a:latin typeface="Arial" charset="0"/>
              </a:rPr>
              <a:t>bằng</a:t>
            </a:r>
            <a:r>
              <a:rPr lang="en-US" altLang="en-US" sz="2400" smtClean="0">
                <a:latin typeface="Arial" charset="0"/>
              </a:rPr>
              <a:t> kĩ </a:t>
            </a:r>
            <a:r>
              <a:rPr lang="en-US" altLang="en-US" sz="2400" err="1" smtClean="0">
                <a:latin typeface="Arial" charset="0"/>
              </a:rPr>
              <a:t>thuật</a:t>
            </a:r>
            <a:r>
              <a:rPr lang="en-US" altLang="en-US" sz="2400" smtClean="0">
                <a:latin typeface="Arial" charset="0"/>
              </a:rPr>
              <a:t> </a:t>
            </a:r>
            <a:r>
              <a:rPr lang="en-US" altLang="en-US" sz="2400">
                <a:latin typeface="Arial" charset="0"/>
              </a:rPr>
              <a:t>PVTĐL</a:t>
            </a:r>
            <a:endParaRPr lang="en-US" altLang="en-US" sz="1000" dirty="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sz="2400">
                <a:latin typeface="Arial" charset="0"/>
              </a:rPr>
              <a:t>PVTĐL có </a:t>
            </a:r>
            <a:r>
              <a:rPr lang="en-US" altLang="en-US" sz="2400" err="1" smtClean="0">
                <a:latin typeface="Arial" charset="0"/>
              </a:rPr>
              <a:t>thể</a:t>
            </a:r>
            <a:r>
              <a:rPr lang="en-US" altLang="en-US" sz="2400" smtClean="0">
                <a:latin typeface="Arial" charset="0"/>
              </a:rPr>
              <a:t> dùng để </a:t>
            </a:r>
            <a:r>
              <a:rPr lang="en-US" altLang="en-US" sz="2400" dirty="0" err="1" smtClean="0">
                <a:latin typeface="Arial" charset="0"/>
              </a:rPr>
              <a:t>gắn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err="1" smtClean="0">
                <a:latin typeface="Arial" charset="0"/>
              </a:rPr>
              <a:t>kết</a:t>
            </a:r>
            <a:r>
              <a:rPr lang="en-US" altLang="en-US" sz="2400" smtClean="0">
                <a:latin typeface="Arial" charset="0"/>
              </a:rPr>
              <a:t> BN điều </a:t>
            </a:r>
            <a:r>
              <a:rPr lang="en-US" altLang="en-US" sz="2400" dirty="0" err="1" smtClean="0">
                <a:latin typeface="Arial" charset="0"/>
              </a:rPr>
              <a:t>trị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lâu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err="1" smtClean="0">
                <a:latin typeface="Arial" charset="0"/>
              </a:rPr>
              <a:t>dài</a:t>
            </a:r>
            <a:r>
              <a:rPr lang="en-US" altLang="en-US" sz="2400" smtClean="0">
                <a:latin typeface="Arial" charset="0"/>
              </a:rPr>
              <a:t> hơn và thúc đẩy thay </a:t>
            </a:r>
            <a:r>
              <a:rPr lang="en-US" altLang="en-US" sz="2400" dirty="0" err="1" smtClean="0">
                <a:latin typeface="Arial" charset="0"/>
              </a:rPr>
              <a:t>đổi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hành</a:t>
            </a:r>
            <a:r>
              <a:rPr lang="en-US" altLang="en-US" sz="2400" dirty="0" smtClean="0">
                <a:latin typeface="Arial" charset="0"/>
              </a:rPr>
              <a:t> vi </a:t>
            </a:r>
            <a:r>
              <a:rPr lang="en-US" altLang="en-US" sz="2400" dirty="0" err="1" smtClean="0">
                <a:latin typeface="Arial" charset="0"/>
              </a:rPr>
              <a:t>cụ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thể</a:t>
            </a:r>
            <a:endParaRPr lang="en-US" altLang="en-US" sz="1000" dirty="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sz="2400" smtClean="0">
                <a:latin typeface="Arial" charset="0"/>
              </a:rPr>
              <a:t>Đối chất với </a:t>
            </a:r>
            <a:r>
              <a:rPr lang="en-US" altLang="en-US" sz="2400" dirty="0" smtClean="0">
                <a:latin typeface="Arial" charset="0"/>
              </a:rPr>
              <a:t>“</a:t>
            </a:r>
            <a:r>
              <a:rPr lang="en-US" altLang="en-US" sz="2400" dirty="0" err="1" smtClean="0">
                <a:latin typeface="Arial" charset="0"/>
              </a:rPr>
              <a:t>sự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phủ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nhận</a:t>
            </a:r>
            <a:r>
              <a:rPr lang="en-US" altLang="en-US" sz="2400" dirty="0" smtClean="0">
                <a:latin typeface="Arial" charset="0"/>
              </a:rPr>
              <a:t>” </a:t>
            </a:r>
            <a:r>
              <a:rPr lang="en-US" altLang="en-US" sz="2400" dirty="0" err="1" smtClean="0">
                <a:latin typeface="Arial" charset="0"/>
              </a:rPr>
              <a:t>có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thể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phản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tác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dụng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err="1" smtClean="0">
                <a:latin typeface="Arial" charset="0"/>
              </a:rPr>
              <a:t>và</a:t>
            </a:r>
            <a:r>
              <a:rPr lang="en-US" altLang="en-US" sz="2400" smtClean="0">
                <a:latin typeface="Arial" charset="0"/>
              </a:rPr>
              <a:t>/</a:t>
            </a:r>
            <a:r>
              <a:rPr lang="en-US" altLang="en-US" sz="2400" err="1" smtClean="0">
                <a:latin typeface="Arial" charset="0"/>
              </a:rPr>
              <a:t>hoặc</a:t>
            </a:r>
            <a:r>
              <a:rPr lang="en-US" altLang="en-US" sz="2400" smtClean="0">
                <a:latin typeface="Arial" charset="0"/>
              </a:rPr>
              <a:t> gây hại cho một </a:t>
            </a:r>
            <a:r>
              <a:rPr lang="en-US" altLang="en-US" sz="2400" err="1" smtClean="0">
                <a:latin typeface="Arial" charset="0"/>
              </a:rPr>
              <a:t>số</a:t>
            </a:r>
            <a:r>
              <a:rPr lang="en-US" altLang="en-US" sz="2400" smtClean="0">
                <a:latin typeface="Arial" charset="0"/>
              </a:rPr>
              <a:t> cá nhân</a:t>
            </a:r>
            <a:r>
              <a:rPr lang="en-US" altLang="en-US" sz="2400" dirty="0" smtClean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014600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Can </a:t>
            </a:r>
            <a:r>
              <a:rPr lang="en-US" sz="32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thiệp</a:t>
            </a:r>
            <a:r>
              <a:rPr lang="en-US" sz="32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en-US" sz="32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ngắn</a:t>
            </a:r>
            <a:r>
              <a:rPr lang="en-US" sz="32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- </a:t>
            </a:r>
            <a:r>
              <a:rPr lang="en-US" sz="3200" b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5 chữ A</a:t>
            </a:r>
            <a:endParaRPr lang="en-US" sz="3200" b="1" dirty="0" smtClean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graphicFrame>
        <p:nvGraphicFramePr>
          <p:cNvPr id="18457" name="Group 25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1837073979"/>
              </p:ext>
            </p:extLst>
          </p:nvPr>
        </p:nvGraphicFramePr>
        <p:xfrm>
          <a:off x="533400" y="1295400"/>
          <a:ext cx="8001000" cy="4300014"/>
        </p:xfrm>
        <a:graphic>
          <a:graphicData uri="http://schemas.openxmlformats.org/drawingml/2006/table">
            <a:tbl>
              <a:tblPr/>
              <a:tblGrid>
                <a:gridCol w="1803400"/>
                <a:gridCol w="6197600"/>
              </a:tblGrid>
              <a:tr h="100599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Hỏi </a:t>
                      </a:r>
                      <a:r>
                        <a:rPr kumimoji="0" lang="en-US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(</a:t>
                      </a:r>
                      <a:r>
                        <a:rPr kumimoji="0" lang="en-US" altLang="en-US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</a:t>
                      </a:r>
                      <a:r>
                        <a:rPr kumimoji="0" lang="en-US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sk)</a:t>
                      </a:r>
                      <a:endParaRPr kumimoji="0" lang="en-US" alt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T="45727" marB="4572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Đảm bảo qui trình là mỗi BN/người đến khám đều được hỏi </a:t>
                      </a:r>
                      <a:r>
                        <a:rPr kumimoji="0" lang="en-US" alt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và</a:t>
                      </a:r>
                      <a:r>
                        <a:rPr kumimoji="0" lang="en-US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alt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ghi</a:t>
                      </a:r>
                      <a:r>
                        <a:rPr kumimoji="0" lang="en-US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alt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nhận</a:t>
                      </a:r>
                      <a:r>
                        <a:rPr kumimoji="0" lang="en-US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alt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về</a:t>
                      </a:r>
                      <a:r>
                        <a:rPr kumimoji="0" lang="en-US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alt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việc</a:t>
                      </a:r>
                      <a:r>
                        <a:rPr kumimoji="0" lang="en-US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alt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sử</a:t>
                      </a:r>
                      <a:r>
                        <a:rPr kumimoji="0" lang="en-US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alt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dụng</a:t>
                      </a:r>
                      <a:r>
                        <a:rPr kumimoji="0" lang="en-US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ATS.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403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Khuyên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(</a:t>
                      </a:r>
                      <a:r>
                        <a:rPr kumimoji="0" lang="en-US" altLang="en-US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</a:t>
                      </a:r>
                      <a:r>
                        <a:rPr kumimoji="0" lang="en-US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dvise)</a:t>
                      </a:r>
                      <a:endParaRPr kumimoji="0" lang="en-US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T="45727" marB="4572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Thúc giục BN ngưng, với thái độ rõ </a:t>
                      </a:r>
                      <a:r>
                        <a:rPr kumimoji="0" lang="en-US" alt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ràng</a:t>
                      </a:r>
                      <a:r>
                        <a:rPr kumimoji="0" lang="en-US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, </a:t>
                      </a:r>
                      <a:r>
                        <a:rPr kumimoji="0" lang="en-US" alt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quyết</a:t>
                      </a:r>
                      <a:r>
                        <a:rPr kumimoji="0" lang="en-US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alt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đoán</a:t>
                      </a:r>
                      <a:r>
                        <a:rPr kumimoji="0" lang="en-US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alt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và</a:t>
                      </a:r>
                      <a:r>
                        <a:rPr kumimoji="0" lang="en-US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alt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cá</a:t>
                      </a:r>
                      <a:r>
                        <a:rPr kumimoji="0" lang="en-US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altLang="en-US" sz="2000" b="0" i="0" u="none" strike="noStrike" cap="none" normalizeH="0" baseline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nhân</a:t>
                      </a:r>
                      <a:r>
                        <a:rPr kumimoji="0" lang="en-US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hóa</a:t>
                      </a:r>
                      <a:endParaRPr kumimoji="0" lang="en-US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194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Đánh giá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(</a:t>
                      </a:r>
                      <a:r>
                        <a:rPr kumimoji="0" lang="en-US" altLang="en-US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</a:t>
                      </a:r>
                      <a:r>
                        <a:rPr kumimoji="0" lang="en-US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ssess)</a:t>
                      </a:r>
                      <a:endParaRPr kumimoji="0" lang="en-US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T="45727" marB="4572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Hỏi</a:t>
                      </a:r>
                      <a:r>
                        <a:rPr kumimoji="0" lang="en-US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alt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người</a:t>
                      </a:r>
                      <a:r>
                        <a:rPr kumimoji="0" lang="en-US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alt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sử</a:t>
                      </a:r>
                      <a:r>
                        <a:rPr kumimoji="0" lang="en-US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alt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dụng</a:t>
                      </a:r>
                      <a:r>
                        <a:rPr kumimoji="0" lang="en-US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ATS xem có ý muốn ngưng thử bây giờ không? (trong </a:t>
                      </a:r>
                      <a:r>
                        <a:rPr kumimoji="0" lang="en-US" alt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vòng</a:t>
                      </a:r>
                      <a:r>
                        <a:rPr kumimoji="0" lang="en-US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30 </a:t>
                      </a:r>
                      <a:r>
                        <a:rPr kumimoji="0" lang="en-US" alt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ngày</a:t>
                      </a:r>
                      <a:r>
                        <a:rPr kumimoji="0" lang="en-US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alt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tới</a:t>
                      </a:r>
                      <a:r>
                        <a:rPr kumimoji="0" lang="en-US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403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Trợ giúp</a:t>
                      </a:r>
                      <a:endParaRPr kumimoji="0" lang="en-US" altLang="en-US" sz="24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(</a:t>
                      </a:r>
                      <a:r>
                        <a:rPr kumimoji="0" lang="en-US" altLang="en-US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</a:t>
                      </a:r>
                      <a:r>
                        <a:rPr kumimoji="0" lang="en-US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ssist)</a:t>
                      </a:r>
                      <a:endParaRPr kumimoji="0" lang="en-US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T="45727" marB="4572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Giúp</a:t>
                      </a:r>
                      <a:r>
                        <a:rPr kumimoji="0" lang="en-US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lên </a:t>
                      </a:r>
                      <a:r>
                        <a:rPr kumimoji="0" lang="en-US" altLang="en-US" sz="2000" b="0" i="0" u="none" strike="noStrike" cap="none" normalizeH="0" baseline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kế</a:t>
                      </a:r>
                      <a:r>
                        <a:rPr kumimoji="0" lang="en-US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hoạch, tư </a:t>
                      </a:r>
                      <a:r>
                        <a:rPr kumimoji="0" lang="en-US" altLang="en-US" sz="2000" b="0" i="0" u="none" strike="noStrike" cap="none" normalizeH="0" baseline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vấn</a:t>
                      </a:r>
                      <a:r>
                        <a:rPr kumimoji="0" lang="en-US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thiết thực, đề xuất thuốc </a:t>
                      </a:r>
                      <a:r>
                        <a:rPr kumimoji="0" lang="en-US" altLang="en-US" sz="2000" b="0" i="0" u="none" strike="noStrike" cap="none" normalizeH="0" baseline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điều</a:t>
                      </a:r>
                      <a:r>
                        <a:rPr kumimoji="0" lang="en-US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trị, tỏ ra ủng </a:t>
                      </a:r>
                      <a:r>
                        <a:rPr kumimoji="0" lang="en-US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hộ</a:t>
                      </a:r>
                      <a:endParaRPr kumimoji="0" lang="en-US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244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Sắp xếp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(</a:t>
                      </a:r>
                      <a:r>
                        <a:rPr kumimoji="0" lang="en-US" altLang="en-US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</a:t>
                      </a:r>
                      <a:r>
                        <a:rPr kumimoji="0" lang="en-US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rrange)</a:t>
                      </a:r>
                      <a:endParaRPr kumimoji="0" lang="en-US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T="45727" marB="4572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Theo </a:t>
                      </a:r>
                      <a:r>
                        <a:rPr kumimoji="0" lang="en-US" alt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dõi</a:t>
                      </a:r>
                      <a:r>
                        <a:rPr kumimoji="0" lang="en-US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alt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và</a:t>
                      </a:r>
                      <a:r>
                        <a:rPr kumimoji="0" lang="en-US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alt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hỗ</a:t>
                      </a:r>
                      <a:r>
                        <a:rPr kumimoji="0" lang="en-US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altLang="en-US" sz="2000" b="0" i="0" u="none" strike="noStrike" cap="none" normalizeH="0" baseline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trợ</a:t>
                      </a:r>
                      <a:r>
                        <a:rPr kumimoji="0" lang="en-US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BN, gọi điện thoại</a:t>
                      </a:r>
                      <a:endParaRPr kumimoji="0" lang="en-US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335" name="Text Box 27"/>
          <p:cNvSpPr txBox="1">
            <a:spLocks noChangeArrowheads="1"/>
          </p:cNvSpPr>
          <p:nvPr/>
        </p:nvSpPr>
        <p:spPr bwMode="auto">
          <a:xfrm>
            <a:off x="228600" y="6096000"/>
            <a:ext cx="87630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en-US" sz="1600" smtClean="0">
                <a:solidFill>
                  <a:srgbClr val="FFFFFF"/>
                </a:solidFill>
                <a:latin typeface="Arial" charset="0"/>
              </a:rPr>
              <a:t>Theo Fiore và cs </a:t>
            </a:r>
            <a:r>
              <a:rPr lang="en-US" altLang="en-US" sz="1600">
                <a:solidFill>
                  <a:srgbClr val="FFFFFF"/>
                </a:solidFill>
                <a:latin typeface="Arial" charset="0"/>
              </a:rPr>
              <a:t>al., 2000, </a:t>
            </a:r>
            <a:r>
              <a:rPr lang="en-US" altLang="en-US" sz="1600" smtClean="0">
                <a:solidFill>
                  <a:srgbClr val="FFFFFF"/>
                </a:solidFill>
                <a:latin typeface="Arial" charset="0"/>
              </a:rPr>
              <a:t>Hướng dẫn thực hành lâm sàng cho ngưng hút thuốc (Clinical </a:t>
            </a:r>
            <a:r>
              <a:rPr lang="en-US" altLang="en-US" sz="1600">
                <a:solidFill>
                  <a:srgbClr val="FFFFFF"/>
                </a:solidFill>
                <a:latin typeface="Arial" charset="0"/>
              </a:rPr>
              <a:t>Practice Guidelines for Smoking </a:t>
            </a:r>
            <a:r>
              <a:rPr lang="en-US" altLang="en-US" sz="1600" smtClean="0">
                <a:solidFill>
                  <a:srgbClr val="FFFFFF"/>
                </a:solidFill>
                <a:latin typeface="Arial" charset="0"/>
              </a:rPr>
              <a:t>Cessation)</a:t>
            </a:r>
            <a:endParaRPr lang="en-US" altLang="en-US" sz="1600">
              <a:solidFill>
                <a:srgbClr val="FFFF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1277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554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1143000"/>
            <a:ext cx="9372600" cy="3640138"/>
          </a:xfrm>
        </p:spPr>
        <p:txBody>
          <a:bodyPr/>
          <a:lstStyle/>
          <a:p>
            <a:pPr>
              <a:defRPr/>
            </a:pPr>
            <a:r>
              <a:rPr lang="en-US" altLang="en-US" sz="3600" b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Can </a:t>
            </a:r>
            <a:r>
              <a:rPr lang="en-US" altLang="en-US" sz="36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thiệp</a:t>
            </a:r>
            <a:r>
              <a:rPr lang="en-US" altLang="en-US" sz="36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en-US" altLang="en-US" sz="36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cường</a:t>
            </a:r>
            <a:r>
              <a:rPr lang="en-US" altLang="en-US" sz="36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en-US" altLang="en-US" sz="36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độ</a:t>
            </a:r>
            <a:r>
              <a:rPr lang="en-US" altLang="en-US" sz="36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en-US" altLang="en-US" sz="36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trung</a:t>
            </a:r>
            <a:r>
              <a:rPr lang="en-US" altLang="en-US" sz="36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en-US" altLang="en-US" sz="36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bình</a:t>
            </a:r>
            <a:endParaRPr lang="en-US" altLang="en-US" sz="3600" b="1" dirty="0" smtClean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4142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62000" y="3048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38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Quản</a:t>
            </a:r>
            <a:r>
              <a:rPr lang="en-US" altLang="en-US" sz="3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en-US" altLang="en-US" sz="3800" b="1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lý</a:t>
            </a:r>
            <a:r>
              <a:rPr lang="en-US" altLang="en-US" sz="38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khen thưởng</a:t>
            </a:r>
            <a:endParaRPr lang="en-US" altLang="en-US" sz="38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pic>
        <p:nvPicPr>
          <p:cNvPr id="15363" name="Picture 3" descr="URIN06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981200"/>
            <a:ext cx="4024313" cy="301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4" descr="BS00508_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4953000"/>
            <a:ext cx="1574800" cy="166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5" descr="BS00508_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4495800"/>
            <a:ext cx="1574800" cy="166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Picture 6" descr="BS00508_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4495800"/>
            <a:ext cx="1574800" cy="166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7" name="Picture 7" descr="BS00508_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4876800"/>
            <a:ext cx="1574800" cy="166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8" name="Picture 8" descr="BS00508_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4876800"/>
            <a:ext cx="1574800" cy="166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9" name="Picture 9" descr="BS00508_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4343400"/>
            <a:ext cx="1574800" cy="166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18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990600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Quản</a:t>
            </a:r>
            <a:r>
              <a:rPr lang="en-US" sz="32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en-US" sz="3200" b="1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lý</a:t>
            </a:r>
            <a:r>
              <a:rPr lang="en-US" sz="3200" b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khen thưởng</a:t>
            </a:r>
            <a:endParaRPr lang="en-US" sz="3200" b="1" dirty="0" smtClean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143000"/>
            <a:ext cx="8991600" cy="5410200"/>
          </a:xfrm>
        </p:spPr>
        <p:txBody>
          <a:bodyPr/>
          <a:lstStyle/>
          <a:p>
            <a:pPr eaLnBrk="1" hangingPunct="1">
              <a:spcBef>
                <a:spcPts val="400"/>
              </a:spcBef>
              <a:spcAft>
                <a:spcPts val="400"/>
              </a:spcAft>
            </a:pPr>
            <a:r>
              <a:rPr lang="en-US" altLang="en-US" sz="2400" dirty="0" err="1" smtClean="0">
                <a:latin typeface="Arial" charset="0"/>
              </a:rPr>
              <a:t>Hành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smtClean="0">
                <a:latin typeface="Arial" charset="0"/>
              </a:rPr>
              <a:t>vi sử dụng ma </a:t>
            </a:r>
            <a:r>
              <a:rPr lang="en-US" altLang="en-US" sz="2400" dirty="0" err="1" smtClean="0">
                <a:latin typeface="Arial" charset="0"/>
              </a:rPr>
              <a:t>túy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và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err="1" smtClean="0">
                <a:latin typeface="Arial" charset="0"/>
              </a:rPr>
              <a:t>rượu</a:t>
            </a:r>
            <a:r>
              <a:rPr lang="en-US" altLang="en-US" sz="2400" smtClean="0">
                <a:latin typeface="Arial" charset="0"/>
              </a:rPr>
              <a:t> có </a:t>
            </a:r>
            <a:r>
              <a:rPr lang="en-US" altLang="en-US" sz="2400" dirty="0" err="1" smtClean="0">
                <a:latin typeface="Arial" charset="0"/>
              </a:rPr>
              <a:t>thể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err="1" smtClean="0">
                <a:latin typeface="Arial" charset="0"/>
              </a:rPr>
              <a:t>được</a:t>
            </a:r>
            <a:r>
              <a:rPr lang="en-US" altLang="en-US" sz="2400" smtClean="0">
                <a:latin typeface="Arial" charset="0"/>
              </a:rPr>
              <a:t> thay đổi bằng những qui trình giúp củng cố (phần </a:t>
            </a:r>
            <a:r>
              <a:rPr lang="en-US" altLang="en-US" sz="2400" err="1" smtClean="0">
                <a:latin typeface="Arial" charset="0"/>
              </a:rPr>
              <a:t>thưởng</a:t>
            </a:r>
            <a:r>
              <a:rPr lang="en-US" altLang="en-US" sz="2400" smtClean="0">
                <a:latin typeface="Arial" charset="0"/>
              </a:rPr>
              <a:t> củng cố phải là tức thì)</a:t>
            </a:r>
            <a:endParaRPr lang="en-US" altLang="en-US" sz="2400" dirty="0" smtClean="0">
              <a:latin typeface="Arial" charset="0"/>
            </a:endParaRPr>
          </a:p>
          <a:p>
            <a:pPr eaLnBrk="1" hangingPunct="1">
              <a:spcBef>
                <a:spcPts val="400"/>
              </a:spcBef>
              <a:spcAft>
                <a:spcPts val="400"/>
              </a:spcAft>
            </a:pPr>
            <a:r>
              <a:rPr lang="en-US" altLang="en-US" sz="2400" smtClean="0">
                <a:latin typeface="Arial" charset="0"/>
              </a:rPr>
              <a:t>Có thể dùng phiếu </a:t>
            </a:r>
            <a:r>
              <a:rPr lang="en-US" altLang="en-US" sz="2400" err="1" smtClean="0">
                <a:latin typeface="Arial" charset="0"/>
              </a:rPr>
              <a:t>mua</a:t>
            </a:r>
            <a:r>
              <a:rPr lang="en-US" altLang="en-US" sz="2400" smtClean="0">
                <a:latin typeface="Arial" charset="0"/>
              </a:rPr>
              <a:t> </a:t>
            </a:r>
            <a:r>
              <a:rPr lang="en-US" altLang="en-US" sz="2400">
                <a:latin typeface="Arial" charset="0"/>
              </a:rPr>
              <a:t>hàng (</a:t>
            </a:r>
            <a:r>
              <a:rPr lang="en-US" altLang="en-US" sz="2400" smtClean="0">
                <a:latin typeface="Arial" charset="0"/>
              </a:rPr>
              <a:t>voucher) </a:t>
            </a:r>
            <a:r>
              <a:rPr lang="en-US" altLang="en-US" sz="2400">
                <a:latin typeface="Arial" charset="0"/>
              </a:rPr>
              <a:t>thay </a:t>
            </a:r>
            <a:r>
              <a:rPr lang="en-US" altLang="en-US" sz="2400" err="1" smtClean="0">
                <a:latin typeface="Arial" charset="0"/>
              </a:rPr>
              <a:t>cho</a:t>
            </a:r>
            <a:r>
              <a:rPr lang="en-US" altLang="en-US" sz="2400" smtClean="0">
                <a:latin typeface="Arial" charset="0"/>
              </a:rPr>
              <a:t> tiền hoặc </a:t>
            </a:r>
            <a:r>
              <a:rPr lang="en-US" altLang="en-US" sz="2400" dirty="0" err="1" smtClean="0">
                <a:latin typeface="Arial" charset="0"/>
              </a:rPr>
              <a:t>hiện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vật</a:t>
            </a:r>
            <a:endParaRPr lang="en-US" altLang="en-US" sz="2400" dirty="0" smtClean="0">
              <a:latin typeface="Arial" charset="0"/>
            </a:endParaRPr>
          </a:p>
          <a:p>
            <a:pPr eaLnBrk="1" hangingPunct="1">
              <a:spcBef>
                <a:spcPts val="400"/>
              </a:spcBef>
              <a:spcAft>
                <a:spcPts val="400"/>
              </a:spcAft>
            </a:pPr>
            <a:r>
              <a:rPr lang="en-US" altLang="en-US" sz="2400" smtClean="0">
                <a:latin typeface="Arial" charset="0"/>
              </a:rPr>
              <a:t>Voucher nên dùng cho mặt hàng tốt cho </a:t>
            </a:r>
            <a:r>
              <a:rPr lang="en-US" altLang="en-US" sz="2400" err="1" smtClean="0">
                <a:latin typeface="Arial" charset="0"/>
              </a:rPr>
              <a:t>xã</a:t>
            </a:r>
            <a:r>
              <a:rPr lang="en-US" altLang="en-US" sz="2400" smtClean="0">
                <a:latin typeface="Arial" charset="0"/>
              </a:rPr>
              <a:t> hội và </a:t>
            </a:r>
            <a:r>
              <a:rPr lang="en-US" altLang="en-US" sz="2400" err="1" smtClean="0">
                <a:latin typeface="Arial" charset="0"/>
              </a:rPr>
              <a:t>sức</a:t>
            </a:r>
            <a:r>
              <a:rPr lang="en-US" altLang="en-US" sz="2400" smtClean="0">
                <a:latin typeface="Arial" charset="0"/>
              </a:rPr>
              <a:t> khỏe, chứ không thể dùng cho sử </a:t>
            </a:r>
            <a:r>
              <a:rPr lang="en-US" altLang="en-US" sz="2400" dirty="0" err="1" smtClean="0">
                <a:latin typeface="Arial" charset="0"/>
              </a:rPr>
              <a:t>dụng</a:t>
            </a:r>
            <a:r>
              <a:rPr lang="en-US" altLang="en-US" sz="2400" dirty="0" smtClean="0">
                <a:latin typeface="Arial" charset="0"/>
              </a:rPr>
              <a:t> ma </a:t>
            </a:r>
            <a:r>
              <a:rPr lang="en-US" altLang="en-US" sz="2400" dirty="0" err="1" smtClean="0">
                <a:latin typeface="Arial" charset="0"/>
              </a:rPr>
              <a:t>túy</a:t>
            </a:r>
            <a:endParaRPr lang="vi-VN" altLang="en-US" sz="2400" dirty="0">
              <a:latin typeface="Arial" charset="0"/>
            </a:endParaRPr>
          </a:p>
          <a:p>
            <a:pPr eaLnBrk="1" hangingPunct="1">
              <a:spcBef>
                <a:spcPts val="400"/>
              </a:spcBef>
              <a:spcAft>
                <a:spcPts val="400"/>
              </a:spcAft>
            </a:pPr>
            <a:r>
              <a:rPr lang="vi-VN" altLang="en-US" sz="2400" smtClean="0">
                <a:latin typeface="Arial" charset="0"/>
              </a:rPr>
              <a:t>Tăng </a:t>
            </a:r>
            <a:r>
              <a:rPr lang="en-US" altLang="en-US" sz="2400" smtClean="0">
                <a:latin typeface="Arial" charset="0"/>
              </a:rPr>
              <a:t>dần giá </a:t>
            </a:r>
            <a:r>
              <a:rPr lang="en-US" altLang="en-US" sz="2400" err="1" smtClean="0">
                <a:latin typeface="Arial" charset="0"/>
              </a:rPr>
              <a:t>trị</a:t>
            </a:r>
            <a:r>
              <a:rPr lang="en-US" altLang="en-US" sz="2400" smtClean="0">
                <a:latin typeface="Arial" charset="0"/>
              </a:rPr>
              <a:t> phần </a:t>
            </a:r>
            <a:r>
              <a:rPr lang="en-US" altLang="en-US" sz="2400" err="1" smtClean="0">
                <a:latin typeface="Arial" charset="0"/>
              </a:rPr>
              <a:t>thưởng</a:t>
            </a:r>
            <a:r>
              <a:rPr lang="en-US" altLang="en-US" sz="2400" smtClean="0">
                <a:latin typeface="Arial" charset="0"/>
              </a:rPr>
              <a:t> </a:t>
            </a:r>
            <a:r>
              <a:rPr lang="vi-VN" altLang="en-US" sz="2400" smtClean="0">
                <a:latin typeface="Arial" charset="0"/>
              </a:rPr>
              <a:t>khi </a:t>
            </a:r>
            <a:r>
              <a:rPr lang="en-US" altLang="en-US" sz="2400" smtClean="0">
                <a:latin typeface="Arial" charset="0"/>
              </a:rPr>
              <a:t>ngưng ma túy </a:t>
            </a:r>
            <a:r>
              <a:rPr lang="en-US" altLang="en-US" sz="2400" dirty="0" err="1" smtClean="0">
                <a:latin typeface="Arial" charset="0"/>
              </a:rPr>
              <a:t>kéo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dài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err="1" smtClean="0">
                <a:latin typeface="Arial" charset="0"/>
              </a:rPr>
              <a:t>sẽ</a:t>
            </a:r>
            <a:r>
              <a:rPr lang="en-US" altLang="en-US" sz="2400" smtClean="0">
                <a:latin typeface="Arial" charset="0"/>
              </a:rPr>
              <a:t> </a:t>
            </a:r>
            <a:r>
              <a:rPr lang="vi-VN" altLang="en-US" sz="2400" smtClean="0">
                <a:latin typeface="Arial" charset="0"/>
              </a:rPr>
              <a:t>giúp tăng hiệu quả; </a:t>
            </a:r>
            <a:r>
              <a:rPr lang="en-US" altLang="en-US" sz="2400" smtClean="0">
                <a:latin typeface="Arial" charset="0"/>
              </a:rPr>
              <a:t>n</a:t>
            </a:r>
            <a:r>
              <a:rPr lang="vi-VN" altLang="en-US" sz="2400" dirty="0" smtClean="0">
                <a:latin typeface="Arial" charset="0"/>
              </a:rPr>
              <a:t>hanh </a:t>
            </a:r>
            <a:r>
              <a:rPr lang="vi-VN" altLang="en-US" sz="2400">
                <a:latin typeface="Arial" charset="0"/>
              </a:rPr>
              <a:t>chóng </a:t>
            </a:r>
            <a:r>
              <a:rPr lang="vi-VN" altLang="en-US" sz="2400" smtClean="0">
                <a:latin typeface="Arial" charset="0"/>
              </a:rPr>
              <a:t>bắt đầu </a:t>
            </a:r>
            <a:r>
              <a:rPr lang="vi-VN" altLang="en-US" sz="2400" dirty="0">
                <a:latin typeface="Arial" charset="0"/>
              </a:rPr>
              <a:t>lại </a:t>
            </a:r>
            <a:r>
              <a:rPr lang="en-US" altLang="en-US" sz="2400" dirty="0" err="1" smtClean="0">
                <a:latin typeface="Arial" charset="0"/>
              </a:rPr>
              <a:t>quy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err="1" smtClean="0">
                <a:latin typeface="Arial" charset="0"/>
              </a:rPr>
              <a:t>trình</a:t>
            </a:r>
            <a:r>
              <a:rPr lang="en-US" altLang="en-US" sz="2400" smtClean="0">
                <a:latin typeface="Arial" charset="0"/>
              </a:rPr>
              <a:t> </a:t>
            </a:r>
            <a:r>
              <a:rPr lang="vi-VN" altLang="en-US" sz="2400" smtClean="0">
                <a:latin typeface="Arial" charset="0"/>
              </a:rPr>
              <a:t>khi tái </a:t>
            </a:r>
            <a:r>
              <a:rPr lang="en-US" altLang="en-US" sz="2400" smtClean="0">
                <a:latin typeface="Arial" charset="0"/>
              </a:rPr>
              <a:t>nghiện </a:t>
            </a:r>
            <a:r>
              <a:rPr lang="vi-VN" altLang="en-US" sz="2400" smtClean="0">
                <a:latin typeface="Arial" charset="0"/>
              </a:rPr>
              <a:t>là </a:t>
            </a:r>
            <a:r>
              <a:rPr lang="vi-VN" altLang="en-US" sz="2400" dirty="0">
                <a:latin typeface="Arial" charset="0"/>
              </a:rPr>
              <a:t>rất quan </a:t>
            </a:r>
            <a:r>
              <a:rPr lang="vi-VN" altLang="en-US" sz="2400" dirty="0" smtClean="0">
                <a:latin typeface="Arial" charset="0"/>
              </a:rPr>
              <a:t>trọng</a:t>
            </a:r>
            <a:endParaRPr lang="en-US" altLang="en-US" sz="2400" dirty="0" smtClean="0">
              <a:latin typeface="Arial" charset="0"/>
            </a:endParaRPr>
          </a:p>
          <a:p>
            <a:pPr eaLnBrk="1" hangingPunct="1">
              <a:spcBef>
                <a:spcPts val="400"/>
              </a:spcBef>
              <a:spcAft>
                <a:spcPts val="400"/>
              </a:spcAft>
            </a:pPr>
            <a:r>
              <a:rPr lang="en-US" altLang="en-US" sz="2400" smtClean="0">
                <a:latin typeface="Arial" charset="0"/>
              </a:rPr>
              <a:t>Điều </a:t>
            </a:r>
            <a:r>
              <a:rPr lang="en-US" altLang="en-US" sz="2400">
                <a:latin typeface="Arial" charset="0"/>
              </a:rPr>
              <a:t>trị/tư </a:t>
            </a:r>
            <a:r>
              <a:rPr lang="en-US" altLang="en-US" sz="2400" dirty="0" err="1" smtClean="0">
                <a:latin typeface="Arial" charset="0"/>
              </a:rPr>
              <a:t>vấn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có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err="1" smtClean="0">
                <a:latin typeface="Arial" charset="0"/>
              </a:rPr>
              <a:t>thể</a:t>
            </a:r>
            <a:r>
              <a:rPr lang="en-US" altLang="en-US" sz="2400" smtClean="0">
                <a:latin typeface="Arial" charset="0"/>
              </a:rPr>
              <a:t> cần hoặc </a:t>
            </a:r>
            <a:r>
              <a:rPr lang="en-US" altLang="en-US" sz="2400" err="1" smtClean="0">
                <a:latin typeface="Arial" charset="0"/>
              </a:rPr>
              <a:t>không</a:t>
            </a:r>
            <a:r>
              <a:rPr lang="en-US" altLang="en-US" sz="2400" smtClean="0">
                <a:latin typeface="Arial" charset="0"/>
              </a:rPr>
              <a:t> cần đi chung với Quản lý khen thưởng</a:t>
            </a:r>
            <a:endParaRPr lang="en-US" alt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334052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554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381000" y="1143000"/>
            <a:ext cx="8001000" cy="3640138"/>
          </a:xfrm>
        </p:spPr>
        <p:txBody>
          <a:bodyPr/>
          <a:lstStyle/>
          <a:p>
            <a:pPr>
              <a:defRPr/>
            </a:pPr>
            <a:r>
              <a:rPr lang="en-US" altLang="en-US" sz="3600" b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Chiến </a:t>
            </a:r>
            <a:r>
              <a:rPr lang="en-US" altLang="en-US" sz="3600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lược điều trị </a:t>
            </a:r>
            <a:r>
              <a:rPr lang="en-US" altLang="en-US" sz="3600" b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và can </a:t>
            </a:r>
            <a:r>
              <a:rPr lang="en-US" altLang="en-US" sz="36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thiệp</a:t>
            </a:r>
            <a:r>
              <a:rPr lang="en-US" altLang="en-US" sz="36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en-US" altLang="en-US" sz="36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cường</a:t>
            </a:r>
            <a:r>
              <a:rPr lang="en-US" altLang="en-US" sz="36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en-US" altLang="en-US" sz="3600" b="1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độ</a:t>
            </a:r>
            <a:r>
              <a:rPr lang="en-US" altLang="en-US" sz="3600" b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cao</a:t>
            </a:r>
            <a:endParaRPr lang="en-US" altLang="en-US" sz="3600" b="1" dirty="0" smtClean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8935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Liệu</a:t>
            </a:r>
            <a:r>
              <a:rPr lang="en-US" sz="32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en-US" sz="32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pháp</a:t>
            </a:r>
            <a:r>
              <a:rPr lang="en-US" sz="32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en-US" sz="32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nhận</a:t>
            </a:r>
            <a:r>
              <a:rPr lang="en-US" sz="32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en-US" sz="32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thức</a:t>
            </a:r>
            <a:r>
              <a:rPr lang="en-US" sz="32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en-US" sz="32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hành</a:t>
            </a:r>
            <a:r>
              <a:rPr lang="en-US" sz="32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vi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143000"/>
            <a:ext cx="78486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vi-VN" altLang="en-US" sz="2400" dirty="0" smtClean="0">
                <a:latin typeface="Arial" charset="0"/>
              </a:rPr>
              <a:t>Nhấn </a:t>
            </a:r>
            <a:r>
              <a:rPr lang="vi-VN" altLang="en-US" sz="2400">
                <a:latin typeface="Arial" charset="0"/>
              </a:rPr>
              <a:t>mạnh </a:t>
            </a:r>
            <a:r>
              <a:rPr lang="vi-VN" altLang="en-US" sz="2400" smtClean="0">
                <a:latin typeface="Arial" charset="0"/>
              </a:rPr>
              <a:t>khía </a:t>
            </a:r>
            <a:r>
              <a:rPr lang="vi-VN" altLang="en-US" sz="2400" dirty="0">
                <a:latin typeface="Arial" charset="0"/>
              </a:rPr>
              <a:t>cạnh nhận thức của việc sử dụng ATS như là hành </a:t>
            </a:r>
            <a:r>
              <a:rPr lang="vi-VN" altLang="en-US" sz="2400">
                <a:latin typeface="Arial" charset="0"/>
              </a:rPr>
              <a:t>vi </a:t>
            </a:r>
            <a:r>
              <a:rPr lang="vi-VN" altLang="en-US" sz="2400" smtClean="0">
                <a:latin typeface="Arial" charset="0"/>
              </a:rPr>
              <a:t>được học</a:t>
            </a:r>
            <a:endParaRPr lang="en-US" altLang="en-US" sz="2400" dirty="0" smtClean="0">
              <a:latin typeface="Arial" charset="0"/>
            </a:endParaRP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n-US" altLang="en-US" sz="2400" dirty="0" err="1" smtClean="0">
                <a:latin typeface="Arial" charset="0"/>
              </a:rPr>
              <a:t>Vai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trò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của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nhận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thức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trong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err="1" smtClean="0">
                <a:latin typeface="Arial" charset="0"/>
              </a:rPr>
              <a:t>việc</a:t>
            </a:r>
            <a:r>
              <a:rPr lang="en-US" altLang="en-US" sz="2400" smtClean="0">
                <a:latin typeface="Arial" charset="0"/>
              </a:rPr>
              <a:t> ngưng ma </a:t>
            </a:r>
            <a:r>
              <a:rPr lang="en-US" altLang="en-US" sz="2400" dirty="0" err="1" smtClean="0">
                <a:latin typeface="Arial" charset="0"/>
              </a:rPr>
              <a:t>túy</a:t>
            </a:r>
            <a:r>
              <a:rPr lang="en-US" altLang="en-US" sz="2400" dirty="0" smtClean="0">
                <a:latin typeface="Arial" charset="0"/>
              </a:rPr>
              <a:t> (VD: </a:t>
            </a:r>
            <a:r>
              <a:rPr lang="en-US" altLang="en-US" sz="2400" dirty="0" err="1" smtClean="0">
                <a:latin typeface="Arial" charset="0"/>
              </a:rPr>
              <a:t>thay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đổi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hành</a:t>
            </a:r>
            <a:r>
              <a:rPr lang="en-US" altLang="en-US" sz="2400" dirty="0" smtClean="0">
                <a:latin typeface="Arial" charset="0"/>
              </a:rPr>
              <a:t> vi, </a:t>
            </a:r>
            <a:r>
              <a:rPr lang="en-US" altLang="en-US" sz="2400" err="1" smtClean="0">
                <a:latin typeface="Arial" charset="0"/>
              </a:rPr>
              <a:t>học</a:t>
            </a:r>
            <a:r>
              <a:rPr lang="en-US" altLang="en-US" sz="2400" smtClean="0">
                <a:latin typeface="Arial" charset="0"/>
              </a:rPr>
              <a:t> kĩ </a:t>
            </a:r>
            <a:r>
              <a:rPr lang="en-US" altLang="en-US" sz="2400" dirty="0" err="1" smtClean="0">
                <a:latin typeface="Arial" charset="0"/>
              </a:rPr>
              <a:t>năng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mới</a:t>
            </a:r>
            <a:r>
              <a:rPr lang="en-US" altLang="en-US" sz="2400" dirty="0" smtClean="0">
                <a:latin typeface="Arial" charset="0"/>
              </a:rPr>
              <a:t>, </a:t>
            </a:r>
            <a:r>
              <a:rPr lang="en-US" altLang="en-US" sz="2400" dirty="0" err="1" smtClean="0">
                <a:latin typeface="Arial" charset="0"/>
              </a:rPr>
              <a:t>hiểu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rõ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những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yếu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tố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khởi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phát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và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sự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err="1" smtClean="0">
                <a:latin typeface="Arial" charset="0"/>
              </a:rPr>
              <a:t>thèm</a:t>
            </a:r>
            <a:r>
              <a:rPr lang="en-US" altLang="en-US" sz="2400" smtClean="0">
                <a:latin typeface="Arial" charset="0"/>
              </a:rPr>
              <a:t> nhớ)</a:t>
            </a:r>
            <a:endParaRPr lang="en-US" altLang="en-US" sz="2400" dirty="0" smtClean="0">
              <a:latin typeface="Arial" charset="0"/>
            </a:endParaRP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Ø"/>
            </a:pPr>
            <a:endParaRPr lang="en-US" altLang="en-US" sz="1000" dirty="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sz="2400" dirty="0" err="1" smtClean="0">
                <a:latin typeface="Arial" charset="0"/>
              </a:rPr>
              <a:t>Điều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trị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là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một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quá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trình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err="1" smtClean="0">
                <a:latin typeface="Arial" charset="0"/>
              </a:rPr>
              <a:t>dạy</a:t>
            </a:r>
            <a:r>
              <a:rPr lang="en-US" altLang="en-US" sz="2400" smtClean="0">
                <a:latin typeface="Arial" charset="0"/>
              </a:rPr>
              <a:t> bảo, </a:t>
            </a:r>
            <a:r>
              <a:rPr lang="en-US" altLang="en-US" sz="2400" dirty="0" err="1" smtClean="0">
                <a:latin typeface="Arial" charset="0"/>
              </a:rPr>
              <a:t>huấn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luyện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và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củng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cố</a:t>
            </a:r>
            <a:r>
              <a:rPr lang="en-US" altLang="en-US" sz="2400" dirty="0" smtClean="0">
                <a:latin typeface="Arial" charset="0"/>
              </a:rPr>
              <a:t>; </a:t>
            </a:r>
            <a:r>
              <a:rPr lang="en-US" altLang="en-US" sz="2400" dirty="0" err="1" smtClean="0">
                <a:latin typeface="Arial" charset="0"/>
              </a:rPr>
              <a:t>Nhà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điều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trị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là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một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giáo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viên</a:t>
            </a:r>
            <a:r>
              <a:rPr lang="en-US" altLang="en-US" sz="2400" dirty="0" smtClean="0">
                <a:latin typeface="Arial" charset="0"/>
              </a:rPr>
              <a:t>/</a:t>
            </a:r>
            <a:r>
              <a:rPr lang="en-US" altLang="en-US" sz="2400" dirty="0" err="1" smtClean="0">
                <a:latin typeface="Arial" charset="0"/>
              </a:rPr>
              <a:t>huấn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luận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viên</a:t>
            </a:r>
            <a:endParaRPr lang="en-US" altLang="en-US" sz="1000" dirty="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sz="2400" err="1" smtClean="0">
                <a:latin typeface="Arial" charset="0"/>
              </a:rPr>
              <a:t>Không</a:t>
            </a:r>
            <a:r>
              <a:rPr lang="en-US" altLang="en-US" sz="2400" smtClean="0">
                <a:latin typeface="Arial" charset="0"/>
              </a:rPr>
              <a:t> có giả </a:t>
            </a:r>
            <a:r>
              <a:rPr lang="en-US" altLang="en-US" sz="2400" dirty="0" err="1" smtClean="0">
                <a:latin typeface="Arial" charset="0"/>
              </a:rPr>
              <a:t>định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err="1" smtClean="0">
                <a:latin typeface="Arial" charset="0"/>
              </a:rPr>
              <a:t>về</a:t>
            </a:r>
            <a:r>
              <a:rPr lang="en-US" altLang="en-US" sz="2400" smtClean="0">
                <a:latin typeface="Arial" charset="0"/>
              </a:rPr>
              <a:t> nền tảng bất thường bệnh tâm lý</a:t>
            </a:r>
            <a:endParaRPr lang="en-US" altLang="en-US" sz="2400" dirty="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endParaRPr lang="en-US" altLang="en-US" sz="1000" dirty="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sz="2400" smtClean="0">
                <a:latin typeface="Arial" charset="0"/>
              </a:rPr>
              <a:t>Hành </a:t>
            </a:r>
            <a:r>
              <a:rPr lang="en-US" altLang="en-US" sz="2400" dirty="0" smtClean="0">
                <a:latin typeface="Arial" charset="0"/>
              </a:rPr>
              <a:t>vi </a:t>
            </a:r>
            <a:r>
              <a:rPr lang="en-US" altLang="en-US" sz="2400" dirty="0" err="1" smtClean="0">
                <a:latin typeface="Arial" charset="0"/>
              </a:rPr>
              <a:t>mới</a:t>
            </a:r>
            <a:r>
              <a:rPr lang="en-US" altLang="en-US" sz="2400" dirty="0" smtClean="0">
                <a:latin typeface="Arial" charset="0"/>
              </a:rPr>
              <a:t>, </a:t>
            </a:r>
            <a:r>
              <a:rPr lang="en-US" altLang="en-US" sz="2400" dirty="0" err="1" smtClean="0">
                <a:latin typeface="Arial" charset="0"/>
              </a:rPr>
              <a:t>thay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thế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phải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được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thiết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lập</a:t>
            </a:r>
            <a:r>
              <a:rPr lang="en-US" altLang="en-US" sz="2400" dirty="0" smtClean="0">
                <a:latin typeface="Arial" charset="0"/>
              </a:rPr>
              <a:t> (VD</a:t>
            </a:r>
            <a:r>
              <a:rPr lang="en-US" altLang="en-US" sz="2400" smtClean="0">
                <a:latin typeface="Arial" charset="0"/>
              </a:rPr>
              <a:t>: xây dựng sự tự tin có thể thực hiện hành </a:t>
            </a:r>
            <a:r>
              <a:rPr lang="en-US" altLang="en-US" sz="2400" dirty="0" smtClean="0">
                <a:latin typeface="Arial" charset="0"/>
              </a:rPr>
              <a:t>vi </a:t>
            </a:r>
            <a:r>
              <a:rPr lang="en-US" altLang="en-US" sz="2400" dirty="0" err="1" smtClean="0">
                <a:latin typeface="Arial" charset="0"/>
              </a:rPr>
              <a:t>mới</a:t>
            </a:r>
            <a:r>
              <a:rPr lang="en-US" altLang="en-US" sz="2400" dirty="0" smtClean="0">
                <a:latin typeface="Arial" charset="0"/>
              </a:rPr>
              <a:t>)</a:t>
            </a:r>
          </a:p>
          <a:p>
            <a:pPr eaLnBrk="1" hangingPunct="1">
              <a:lnSpc>
                <a:spcPct val="90000"/>
              </a:lnSpc>
            </a:pPr>
            <a:endParaRPr lang="en-US" altLang="en-US" sz="1000" dirty="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sz="2400" dirty="0" err="1" smtClean="0">
                <a:latin typeface="Arial" charset="0"/>
              </a:rPr>
              <a:t>Có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err="1" smtClean="0">
                <a:latin typeface="Arial" charset="0"/>
              </a:rPr>
              <a:t>thể</a:t>
            </a:r>
            <a:r>
              <a:rPr lang="en-US" altLang="en-US" sz="2400" smtClean="0">
                <a:latin typeface="Arial" charset="0"/>
              </a:rPr>
              <a:t> tiến hành cho </a:t>
            </a:r>
            <a:r>
              <a:rPr lang="en-US" altLang="en-US" sz="2400" dirty="0" err="1" smtClean="0">
                <a:latin typeface="Arial" charset="0"/>
              </a:rPr>
              <a:t>nhóm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err="1" smtClean="0">
                <a:latin typeface="Arial" charset="0"/>
              </a:rPr>
              <a:t>hoặc</a:t>
            </a:r>
            <a:r>
              <a:rPr lang="en-US" altLang="en-US" sz="2400" smtClean="0">
                <a:latin typeface="Arial" charset="0"/>
              </a:rPr>
              <a:t> cá </a:t>
            </a:r>
            <a:r>
              <a:rPr lang="en-US" altLang="en-US" sz="2400" dirty="0" err="1" smtClean="0">
                <a:latin typeface="Arial" charset="0"/>
              </a:rPr>
              <a:t>nhân</a:t>
            </a:r>
            <a:endParaRPr lang="en-US" altLang="en-US" sz="2400" dirty="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endParaRPr lang="en-US" alt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471482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3200" b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Ngoại trú</a:t>
            </a:r>
            <a:r>
              <a:rPr lang="en-US" altLang="en-US" sz="3200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en-US" altLang="en-US" sz="3200" b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và lưu </a:t>
            </a:r>
            <a:r>
              <a:rPr lang="en-US" altLang="en-US" sz="32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trú</a:t>
            </a:r>
            <a:r>
              <a:rPr lang="en-US" altLang="en-US" sz="32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en-US" altLang="en-US" sz="32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tích</a:t>
            </a:r>
            <a:r>
              <a:rPr lang="en-US" altLang="en-US" sz="32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en-US" altLang="en-US" sz="32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cực</a:t>
            </a:r>
            <a:endParaRPr lang="en-US" altLang="en-US" sz="3200" b="1" dirty="0" smtClean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371600"/>
            <a:ext cx="8610600" cy="3505200"/>
          </a:xfrm>
        </p:spPr>
        <p:txBody>
          <a:bodyPr/>
          <a:lstStyle/>
          <a:p>
            <a:pPr marL="1376363" indent="-750888" eaLnBrk="1" hangingPunct="1">
              <a:defRPr/>
            </a:pPr>
            <a:r>
              <a:rPr lang="en-US" altLang="en-US" sz="2400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Nên</a:t>
            </a:r>
            <a:r>
              <a:rPr lang="en-US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dựa</a:t>
            </a:r>
            <a:r>
              <a:rPr lang="en-US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vào</a:t>
            </a:r>
            <a:r>
              <a:rPr lang="en-US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những</a:t>
            </a:r>
            <a:r>
              <a:rPr lang="en-US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can </a:t>
            </a:r>
            <a:r>
              <a:rPr lang="en-US" altLang="en-US" sz="2400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thiệp</a:t>
            </a:r>
            <a:r>
              <a:rPr lang="en-US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có</a:t>
            </a:r>
            <a:r>
              <a:rPr lang="en-US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bằng</a:t>
            </a:r>
            <a:r>
              <a:rPr lang="en-US" altLang="en-US" sz="2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chứng</a:t>
            </a:r>
            <a:endParaRPr lang="en-US" altLang="en-US" sz="2400" dirty="0" smtClean="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25475" indent="0" eaLnBrk="1" hangingPunct="1">
              <a:buNone/>
              <a:defRPr/>
            </a:pPr>
            <a:endParaRPr lang="en-US" altLang="en-US" sz="2400" dirty="0" smtClean="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76363" indent="-750888" eaLnBrk="1" hangingPunct="1">
              <a:defRPr/>
            </a:pPr>
            <a:r>
              <a:rPr lang="en-US" altLang="en-US" sz="2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Liệu </a:t>
            </a:r>
            <a:r>
              <a:rPr lang="en-US" altLang="en-US" sz="2400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pháp</a:t>
            </a:r>
            <a:r>
              <a:rPr lang="en-US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err="1"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altLang="en-US" sz="240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âm</a:t>
            </a:r>
            <a:r>
              <a:rPr lang="en-US" altLang="en-US" sz="2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lý </a:t>
            </a:r>
            <a:r>
              <a:rPr lang="en-US" altLang="en-US" sz="2400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xã</a:t>
            </a:r>
            <a:r>
              <a:rPr lang="en-US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hội</a:t>
            </a:r>
            <a:r>
              <a:rPr lang="en-US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và</a:t>
            </a:r>
            <a:r>
              <a:rPr lang="en-US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Hành</a:t>
            </a:r>
            <a:r>
              <a:rPr lang="en-US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vi</a:t>
            </a:r>
            <a:endParaRPr lang="en-US" alt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81188" lvl="3" indent="-398463" eaLnBrk="1" hangingPunct="1">
              <a:buFont typeface="Wingdings" panose="05000000000000000000" pitchFamily="2" charset="2"/>
              <a:buChar char="Ø"/>
              <a:defRPr/>
            </a:pPr>
            <a:r>
              <a:rPr lang="en-US" alt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Liệu</a:t>
            </a:r>
            <a:r>
              <a:rPr lang="en-US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pháp</a:t>
            </a:r>
            <a:r>
              <a:rPr lang="en-US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nhận</a:t>
            </a:r>
            <a:r>
              <a:rPr lang="en-US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thức</a:t>
            </a:r>
            <a:r>
              <a:rPr lang="en-US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hành</a:t>
            </a:r>
            <a:r>
              <a:rPr lang="en-US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vi</a:t>
            </a:r>
          </a:p>
          <a:p>
            <a:pPr marL="1881188" lvl="3" indent="-398463" eaLnBrk="1" hangingPunct="1">
              <a:buFont typeface="Wingdings" panose="05000000000000000000" pitchFamily="2" charset="2"/>
              <a:buChar char="Ø"/>
              <a:defRPr/>
            </a:pPr>
            <a:r>
              <a:rPr lang="en-US" alt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Quản</a:t>
            </a:r>
            <a:r>
              <a:rPr lang="en-US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err="1" smtClean="0">
                <a:latin typeface="Arial" panose="020B0604020202020204" pitchFamily="34" charset="0"/>
                <a:cs typeface="Arial" panose="020B0604020202020204" pitchFamily="34" charset="0"/>
              </a:rPr>
              <a:t>lý</a:t>
            </a:r>
            <a:r>
              <a:rPr lang="en-U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 khen thưởng</a:t>
            </a:r>
            <a:endParaRPr lang="en-US" alt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81188" lvl="3" indent="-398463" eaLnBrk="1" hangingPunct="1">
              <a:buFont typeface="Wingdings" panose="05000000000000000000" pitchFamily="2" charset="2"/>
              <a:buChar char="Ø"/>
              <a:defRPr/>
            </a:pPr>
            <a:r>
              <a:rPr lang="en-US" alt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Chương</a:t>
            </a:r>
            <a:r>
              <a:rPr lang="en-US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trình</a:t>
            </a:r>
            <a:r>
              <a:rPr lang="en-US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12 bước</a:t>
            </a:r>
            <a:endParaRPr lang="en-US" alt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79537" indent="0" eaLnBrk="1" hangingPunct="1">
              <a:buFontTx/>
              <a:buNone/>
              <a:defRPr/>
            </a:pPr>
            <a:endParaRPr lang="en-US" alt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76363" indent="-750888" eaLnBrk="1" hangingPunct="1">
              <a:defRPr/>
            </a:pPr>
            <a:r>
              <a:rPr lang="en-U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Can </a:t>
            </a:r>
            <a:r>
              <a:rPr lang="en-US" altLang="en-US" sz="2400" err="1" smtClean="0">
                <a:latin typeface="Arial" panose="020B0604020202020204" pitchFamily="34" charset="0"/>
                <a:cs typeface="Arial" panose="020B0604020202020204" pitchFamily="34" charset="0"/>
              </a:rPr>
              <a:t>thiệp</a:t>
            </a:r>
            <a:r>
              <a:rPr lang="en-U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 dựa trên công </a:t>
            </a:r>
            <a:r>
              <a:rPr lang="en-US" alt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nghệ</a:t>
            </a:r>
            <a:r>
              <a:rPr lang="en-US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có</a:t>
            </a:r>
            <a:r>
              <a:rPr lang="en-US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err="1" smtClean="0">
                <a:latin typeface="Arial" panose="020B0604020202020204" pitchFamily="34" charset="0"/>
                <a:cs typeface="Arial" panose="020B0604020202020204" pitchFamily="34" charset="0"/>
              </a:rPr>
              <a:t>thể</a:t>
            </a:r>
            <a:r>
              <a:rPr lang="en-U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 được dùng kèm </a:t>
            </a:r>
            <a:r>
              <a:rPr lang="en-US" alt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với</a:t>
            </a:r>
            <a:r>
              <a:rPr lang="en-US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các</a:t>
            </a:r>
            <a:r>
              <a:rPr lang="en-US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liệu</a:t>
            </a:r>
            <a:r>
              <a:rPr lang="en-US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pháp</a:t>
            </a:r>
            <a:r>
              <a:rPr lang="en-US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khác</a:t>
            </a:r>
            <a:r>
              <a:rPr lang="en-US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để</a:t>
            </a:r>
            <a:r>
              <a:rPr lang="en-US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tối</a:t>
            </a:r>
            <a:r>
              <a:rPr lang="en-US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ưu</a:t>
            </a:r>
            <a:r>
              <a:rPr lang="en-US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err="1" smtClean="0">
                <a:latin typeface="Arial" panose="020B0604020202020204" pitchFamily="34" charset="0"/>
                <a:cs typeface="Arial" panose="020B0604020202020204" pitchFamily="34" charset="0"/>
              </a:rPr>
              <a:t>hóa</a:t>
            </a:r>
            <a:r>
              <a:rPr lang="en-U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 kết quả điều </a:t>
            </a:r>
            <a:r>
              <a:rPr lang="en-US" alt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trị</a:t>
            </a:r>
            <a:endParaRPr lang="en-US" alt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3686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52400"/>
            <a:ext cx="9144000" cy="990600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Điều</a:t>
            </a:r>
            <a:r>
              <a:rPr lang="en-US" sz="32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en-US" sz="3200" b="1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trị</a:t>
            </a:r>
            <a:r>
              <a:rPr lang="en-US" sz="3200" b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ngoại trú và lưu trú </a:t>
            </a:r>
            <a:r>
              <a:rPr lang="en-US" sz="32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tích</a:t>
            </a:r>
            <a:r>
              <a:rPr lang="en-US" sz="32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en-US" sz="32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cực</a:t>
            </a:r>
            <a:endParaRPr lang="en-US" sz="3200" b="1" dirty="0" smtClean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pic>
        <p:nvPicPr>
          <p:cNvPr id="20483" name="Picture 5" descr="VNRH Meeting Roo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209800"/>
            <a:ext cx="4343400" cy="3262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Picture 2" descr="C:\Users\Cathy\Documents\Dr. Reback 11 10 11\My Pictures\Friends Community Center_Mar09\Friends_La_Brea_6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163" y="1219200"/>
            <a:ext cx="3805237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Picture 2" descr="D:\CJR 041817\Pictures\Friends Community Center_Mar09\Friends_La_Brea_4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962400"/>
            <a:ext cx="3886200" cy="256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6447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152400"/>
            <a:ext cx="7772400" cy="990600"/>
          </a:xfrm>
        </p:spPr>
        <p:txBody>
          <a:bodyPr/>
          <a:lstStyle/>
          <a:p>
            <a:pPr>
              <a:defRPr/>
            </a:pPr>
            <a:r>
              <a:rPr lang="en-US" altLang="en-US" sz="34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Nội</a:t>
            </a:r>
            <a:r>
              <a:rPr lang="en-US" altLang="en-US" sz="3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dung</a:t>
            </a:r>
            <a:endParaRPr lang="en-US" altLang="en-US" sz="3400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447800"/>
            <a:ext cx="7391400" cy="4462463"/>
          </a:xfrm>
        </p:spPr>
        <p:txBody>
          <a:bodyPr/>
          <a:lstStyle/>
          <a:p>
            <a:pPr marL="342900" lvl="1" indent="-342900">
              <a:spcBef>
                <a:spcPts val="0"/>
              </a:spcBef>
              <a:buFontTx/>
              <a:buChar char="•"/>
              <a:defRPr/>
            </a:pPr>
            <a:r>
              <a:rPr lang="en-US" altLang="en-US" sz="2400" smtClean="0">
                <a:latin typeface="Arial" charset="0"/>
              </a:rPr>
              <a:t>Phổ rối </a:t>
            </a:r>
            <a:r>
              <a:rPr lang="en-US" altLang="en-US" sz="2400" dirty="0" err="1" smtClean="0">
                <a:latin typeface="Arial" charset="0"/>
              </a:rPr>
              <a:t>loạn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sử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dụng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chất</a:t>
            </a:r>
            <a:endParaRPr lang="en-US" altLang="en-US" sz="2400" dirty="0" smtClean="0">
              <a:latin typeface="Arial" charset="0"/>
            </a:endParaRP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endParaRPr lang="en-US" altLang="en-US" sz="2400" dirty="0" smtClean="0">
              <a:solidFill>
                <a:srgbClr val="FF0000"/>
              </a:solidFill>
              <a:latin typeface="Arial" charset="0"/>
            </a:endParaRPr>
          </a:p>
          <a:p>
            <a:pPr>
              <a:spcBef>
                <a:spcPts val="0"/>
              </a:spcBef>
              <a:defRPr/>
            </a:pPr>
            <a:r>
              <a:rPr lang="en-US" altLang="en-US" sz="2400">
                <a:latin typeface="Arial" charset="0"/>
              </a:rPr>
              <a:t>Đ</a:t>
            </a:r>
            <a:r>
              <a:rPr lang="en-US" altLang="en-US" sz="2400" smtClean="0">
                <a:latin typeface="Arial" charset="0"/>
              </a:rPr>
              <a:t>iều </a:t>
            </a:r>
            <a:r>
              <a:rPr lang="en-US" altLang="en-US" sz="2400" err="1" smtClean="0">
                <a:latin typeface="Arial" charset="0"/>
              </a:rPr>
              <a:t>trị</a:t>
            </a:r>
            <a:r>
              <a:rPr lang="en-US" altLang="en-US" sz="2400" smtClean="0">
                <a:latin typeface="Arial" charset="0"/>
              </a:rPr>
              <a:t> hiệu quả tại cộng đồng</a:t>
            </a:r>
            <a:endParaRPr lang="en-US" altLang="en-US" sz="2400" dirty="0" smtClean="0">
              <a:latin typeface="Arial" charset="0"/>
            </a:endParaRPr>
          </a:p>
          <a:p>
            <a:pPr>
              <a:spcBef>
                <a:spcPts val="0"/>
              </a:spcBef>
              <a:defRPr/>
            </a:pPr>
            <a:endParaRPr lang="en-US" altLang="en-US" sz="2400" dirty="0" smtClean="0">
              <a:latin typeface="Arial" charset="0"/>
            </a:endParaRP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en-US" altLang="en-US" sz="2200" smtClean="0">
                <a:latin typeface="Arial" charset="0"/>
              </a:rPr>
              <a:t>Can </a:t>
            </a:r>
            <a:r>
              <a:rPr lang="en-US" altLang="en-US" sz="2200" dirty="0" err="1" smtClean="0">
                <a:latin typeface="Arial" charset="0"/>
              </a:rPr>
              <a:t>thiệp</a:t>
            </a:r>
            <a:r>
              <a:rPr lang="en-US" altLang="en-US" sz="2200" dirty="0" smtClean="0">
                <a:latin typeface="Arial" charset="0"/>
              </a:rPr>
              <a:t> </a:t>
            </a:r>
            <a:r>
              <a:rPr lang="en-US" altLang="en-US" sz="2200" dirty="0" err="1" smtClean="0">
                <a:latin typeface="Arial" charset="0"/>
              </a:rPr>
              <a:t>cường</a:t>
            </a:r>
            <a:r>
              <a:rPr lang="en-US" altLang="en-US" sz="2200" dirty="0" smtClean="0">
                <a:latin typeface="Arial" charset="0"/>
              </a:rPr>
              <a:t> </a:t>
            </a:r>
            <a:r>
              <a:rPr lang="en-US" altLang="en-US" sz="2200" dirty="0" err="1" smtClean="0">
                <a:latin typeface="Arial" charset="0"/>
              </a:rPr>
              <a:t>độ</a:t>
            </a:r>
            <a:r>
              <a:rPr lang="en-US" altLang="en-US" sz="2200" dirty="0" smtClean="0">
                <a:latin typeface="Arial" charset="0"/>
              </a:rPr>
              <a:t> </a:t>
            </a:r>
            <a:r>
              <a:rPr lang="en-US" altLang="en-US" sz="2200" dirty="0" err="1" smtClean="0">
                <a:latin typeface="Arial" charset="0"/>
              </a:rPr>
              <a:t>thấp</a:t>
            </a:r>
            <a:endParaRPr lang="en-US" altLang="en-US" sz="2200" dirty="0" smtClean="0">
              <a:latin typeface="Arial" charset="0"/>
            </a:endParaRP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endParaRPr lang="en-US" altLang="en-US" sz="2200" dirty="0" smtClean="0">
              <a:latin typeface="Arial" charset="0"/>
            </a:endParaRP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en-US" altLang="en-US" sz="2200" smtClean="0">
                <a:latin typeface="Arial" charset="0"/>
              </a:rPr>
              <a:t>Can </a:t>
            </a:r>
            <a:r>
              <a:rPr lang="en-US" altLang="en-US" sz="2200" dirty="0" err="1">
                <a:latin typeface="Arial" charset="0"/>
              </a:rPr>
              <a:t>thiệp</a:t>
            </a:r>
            <a:r>
              <a:rPr lang="en-US" altLang="en-US" sz="2200" dirty="0">
                <a:latin typeface="Arial" charset="0"/>
              </a:rPr>
              <a:t> </a:t>
            </a:r>
            <a:r>
              <a:rPr lang="en-US" altLang="en-US" sz="2200" dirty="0" err="1">
                <a:latin typeface="Arial" charset="0"/>
              </a:rPr>
              <a:t>cường</a:t>
            </a:r>
            <a:r>
              <a:rPr lang="en-US" altLang="en-US" sz="2200" dirty="0">
                <a:latin typeface="Arial" charset="0"/>
              </a:rPr>
              <a:t> </a:t>
            </a:r>
            <a:r>
              <a:rPr lang="en-US" altLang="en-US" sz="2200" dirty="0" err="1">
                <a:latin typeface="Arial" charset="0"/>
              </a:rPr>
              <a:t>độ</a:t>
            </a:r>
            <a:r>
              <a:rPr lang="en-US" altLang="en-US" sz="2200" dirty="0">
                <a:latin typeface="Arial" charset="0"/>
              </a:rPr>
              <a:t> </a:t>
            </a:r>
            <a:r>
              <a:rPr lang="en-US" altLang="en-US" sz="2200" dirty="0" err="1" smtClean="0">
                <a:latin typeface="Arial" charset="0"/>
              </a:rPr>
              <a:t>trung</a:t>
            </a:r>
            <a:r>
              <a:rPr lang="en-US" altLang="en-US" sz="2200" dirty="0" smtClean="0">
                <a:latin typeface="Arial" charset="0"/>
              </a:rPr>
              <a:t> </a:t>
            </a:r>
            <a:r>
              <a:rPr lang="en-US" altLang="en-US" sz="2200" dirty="0" err="1" smtClean="0">
                <a:latin typeface="Arial" charset="0"/>
              </a:rPr>
              <a:t>bình</a:t>
            </a:r>
            <a:endParaRPr lang="en-US" altLang="en-US" sz="2200" dirty="0">
              <a:latin typeface="Arial" charset="0"/>
            </a:endParaRP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endParaRPr lang="en-US" altLang="en-US" sz="2200" dirty="0" smtClean="0">
              <a:latin typeface="Arial" charset="0"/>
            </a:endParaRPr>
          </a:p>
          <a:p>
            <a:pPr marL="742950" lvl="2" indent="-342900"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en-US" altLang="en-US" sz="2200" smtClean="0">
                <a:latin typeface="Arial" charset="0"/>
              </a:rPr>
              <a:t>Chiến lược điều trì và can </a:t>
            </a:r>
            <a:r>
              <a:rPr lang="en-US" altLang="en-US" sz="2200" dirty="0" err="1">
                <a:latin typeface="Arial" charset="0"/>
              </a:rPr>
              <a:t>thiệp</a:t>
            </a:r>
            <a:r>
              <a:rPr lang="en-US" altLang="en-US" sz="2200" dirty="0">
                <a:latin typeface="Arial" charset="0"/>
              </a:rPr>
              <a:t> </a:t>
            </a:r>
            <a:r>
              <a:rPr lang="en-US" altLang="en-US" sz="2200" dirty="0" err="1">
                <a:latin typeface="Arial" charset="0"/>
              </a:rPr>
              <a:t>cường</a:t>
            </a:r>
            <a:r>
              <a:rPr lang="en-US" altLang="en-US" sz="2200" dirty="0">
                <a:latin typeface="Arial" charset="0"/>
              </a:rPr>
              <a:t> </a:t>
            </a:r>
            <a:r>
              <a:rPr lang="en-US" altLang="en-US" sz="2200" err="1">
                <a:latin typeface="Arial" charset="0"/>
              </a:rPr>
              <a:t>độ</a:t>
            </a:r>
            <a:r>
              <a:rPr lang="en-US" altLang="en-US" sz="2200">
                <a:latin typeface="Arial" charset="0"/>
              </a:rPr>
              <a:t> </a:t>
            </a:r>
            <a:r>
              <a:rPr lang="en-US" altLang="en-US" sz="2200" smtClean="0">
                <a:latin typeface="Arial" charset="0"/>
              </a:rPr>
              <a:t>cao</a:t>
            </a:r>
            <a:endParaRPr lang="en-US" altLang="en-US" sz="22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6026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382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32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Phục</a:t>
            </a:r>
            <a:r>
              <a:rPr lang="en-US" altLang="en-US" sz="32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en-US" altLang="en-US" sz="3200" b="1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hồi</a:t>
            </a:r>
            <a:r>
              <a:rPr lang="en-US" altLang="en-US" sz="3200" b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nhờ hình mẫu xã </a:t>
            </a:r>
            <a:r>
              <a:rPr lang="en-US" altLang="en-US" sz="32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hội</a:t>
            </a:r>
            <a:r>
              <a:rPr lang="en-US" altLang="en-US" sz="32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463" y="1295400"/>
            <a:ext cx="8991600" cy="1295400"/>
          </a:xfrm>
        </p:spPr>
        <p:txBody>
          <a:bodyPr/>
          <a:lstStyle/>
          <a:p>
            <a:pPr marL="231775" indent="-231775" algn="just" eaLnBrk="1" hangingPunct="1">
              <a:lnSpc>
                <a:spcPct val="90000"/>
              </a:lnSpc>
              <a:spcBef>
                <a:spcPct val="0"/>
              </a:spcBef>
            </a:pPr>
            <a:r>
              <a:rPr lang="en-US" altLang="en-US" sz="2400" dirty="0" err="1" smtClean="0">
                <a:latin typeface="Arial" charset="0"/>
              </a:rPr>
              <a:t>Dựa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trên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chương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trình</a:t>
            </a:r>
            <a:r>
              <a:rPr lang="en-US" altLang="en-US" sz="2400" dirty="0" smtClean="0">
                <a:latin typeface="Arial" charset="0"/>
              </a:rPr>
              <a:t> 12 </a:t>
            </a:r>
            <a:r>
              <a:rPr lang="en-US" altLang="en-US" sz="2400" dirty="0" err="1" smtClean="0">
                <a:latin typeface="Arial" charset="0"/>
              </a:rPr>
              <a:t>bước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của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Nhóm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những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người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nghiện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rượu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err="1" smtClean="0">
                <a:latin typeface="Arial" charset="0"/>
              </a:rPr>
              <a:t>ẩn</a:t>
            </a:r>
            <a:r>
              <a:rPr lang="en-US" altLang="en-US" sz="2400" smtClean="0">
                <a:latin typeface="Arial" charset="0"/>
              </a:rPr>
              <a:t> danh</a:t>
            </a:r>
            <a:endParaRPr lang="en-US" altLang="en-US" sz="2400" dirty="0" smtClean="0">
              <a:latin typeface="Arial" charset="0"/>
            </a:endParaRPr>
          </a:p>
          <a:p>
            <a:pPr marL="231775" indent="-231775" algn="just" eaLnBrk="1" hangingPunct="1">
              <a:lnSpc>
                <a:spcPct val="90000"/>
              </a:lnSpc>
              <a:spcBef>
                <a:spcPct val="0"/>
              </a:spcBef>
            </a:pPr>
            <a:endParaRPr lang="en-US" altLang="en-US" sz="1000" dirty="0" smtClean="0">
              <a:latin typeface="Arial" charset="0"/>
            </a:endParaRPr>
          </a:p>
          <a:p>
            <a:pPr marL="231775" indent="-231775" algn="just">
              <a:spcBef>
                <a:spcPct val="0"/>
              </a:spcBef>
            </a:pPr>
            <a:r>
              <a:rPr lang="en-US" altLang="en-US" sz="2400" smtClean="0">
                <a:latin typeface="Arial" charset="0"/>
              </a:rPr>
              <a:t>Nhấn </a:t>
            </a:r>
            <a:r>
              <a:rPr lang="en-US" altLang="en-US" sz="2400" dirty="0" err="1" smtClean="0">
                <a:latin typeface="Arial" charset="0"/>
              </a:rPr>
              <a:t>mạnh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quá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trình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học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hỏi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thông</a:t>
            </a:r>
            <a:r>
              <a:rPr lang="en-US" altLang="en-US" sz="2400" dirty="0" smtClean="0">
                <a:latin typeface="Arial" charset="0"/>
              </a:rPr>
              <a:t> qua </a:t>
            </a:r>
            <a:r>
              <a:rPr lang="en-US" altLang="en-US" sz="2400" dirty="0" err="1" smtClean="0">
                <a:latin typeface="Arial" charset="0"/>
              </a:rPr>
              <a:t>thực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hiện</a:t>
            </a:r>
            <a:r>
              <a:rPr lang="en-US" altLang="en-US" sz="2400" dirty="0" smtClean="0">
                <a:latin typeface="Arial" charset="0"/>
              </a:rPr>
              <a:t>, </a:t>
            </a:r>
            <a:r>
              <a:rPr lang="en-US" altLang="en-US" sz="2400" dirty="0" err="1" smtClean="0">
                <a:latin typeface="Arial" charset="0"/>
              </a:rPr>
              <a:t>trải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nghiệm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và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cung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cấp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err="1" smtClean="0">
                <a:latin typeface="Arial" charset="0"/>
              </a:rPr>
              <a:t>các</a:t>
            </a:r>
            <a:r>
              <a:rPr lang="en-US" altLang="en-US" sz="2400" smtClean="0">
                <a:latin typeface="Arial" charset="0"/>
              </a:rPr>
              <a:t> gương mẫu tích </a:t>
            </a:r>
            <a:r>
              <a:rPr lang="en-US" altLang="en-US" sz="2400" dirty="0" err="1" smtClean="0">
                <a:latin typeface="Arial" charset="0"/>
              </a:rPr>
              <a:t>cực</a:t>
            </a:r>
            <a:endParaRPr lang="en-US" altLang="en-US" sz="1000" dirty="0" smtClean="0">
              <a:latin typeface="Arial" charset="0"/>
            </a:endParaRPr>
          </a:p>
          <a:p>
            <a:pPr marL="231775" indent="-231775" algn="just"/>
            <a:r>
              <a:rPr lang="en-US" altLang="en-US" sz="2400" smtClean="0">
                <a:latin typeface="Arial" charset="0"/>
              </a:rPr>
              <a:t>Đem lại hiệu quả chi phí và kết quả thật sự vì </a:t>
            </a:r>
            <a:r>
              <a:rPr lang="en-US" altLang="en-US" sz="2400" dirty="0" err="1" smtClean="0">
                <a:latin typeface="Arial" charset="0"/>
              </a:rPr>
              <a:t>có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khả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năng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xây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dựng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các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hệ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thống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hỗ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trợ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xã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err="1" smtClean="0">
                <a:latin typeface="Arial" charset="0"/>
              </a:rPr>
              <a:t>hội</a:t>
            </a:r>
            <a:r>
              <a:rPr lang="en-US" altLang="en-US" sz="2400" smtClean="0">
                <a:latin typeface="Arial" charset="0"/>
              </a:rPr>
              <a:t> bền vững </a:t>
            </a:r>
            <a:r>
              <a:rPr lang="en-US" altLang="en-US" sz="2400" err="1" smtClean="0">
                <a:latin typeface="Arial" charset="0"/>
              </a:rPr>
              <a:t>và</a:t>
            </a:r>
            <a:r>
              <a:rPr lang="en-US" altLang="en-US" sz="2400" smtClean="0">
                <a:latin typeface="Arial" charset="0"/>
              </a:rPr>
              <a:t> sự lan tỏa ra mọi </a:t>
            </a:r>
            <a:r>
              <a:rPr lang="en-US" altLang="en-US" sz="2400" dirty="0" err="1" smtClean="0">
                <a:latin typeface="Arial" charset="0"/>
              </a:rPr>
              <a:t>cộng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đồng</a:t>
            </a:r>
            <a:r>
              <a:rPr lang="en-US" altLang="en-US" sz="2400" dirty="0" smtClean="0">
                <a:latin typeface="Arial" charset="0"/>
              </a:rPr>
              <a:t>.</a:t>
            </a:r>
            <a:endParaRPr lang="en-US" altLang="en-US" sz="2400" dirty="0" smtClean="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21508" name="Picture 4" descr="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4963583"/>
            <a:ext cx="1600200" cy="171503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1509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4963583"/>
            <a:ext cx="1412522" cy="17150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78584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8610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b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Tóm tắt</a:t>
            </a:r>
            <a:endParaRPr lang="en-US" sz="3200" b="1" dirty="0" smtClean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1700" y="2327275"/>
            <a:ext cx="7340600" cy="3741738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400" smtClean="0">
                <a:solidFill>
                  <a:schemeClr val="bg1"/>
                </a:solidFill>
              </a:rPr>
              <a:t>    </a:t>
            </a:r>
            <a:endParaRPr lang="en-US" altLang="en-US" sz="2200" smtClean="0">
              <a:solidFill>
                <a:schemeClr val="bg1"/>
              </a:solidFill>
            </a:endParaRPr>
          </a:p>
        </p:txBody>
      </p:sp>
      <p:sp>
        <p:nvSpPr>
          <p:cNvPr id="36876" name="Rectangle 5"/>
          <p:cNvSpPr>
            <a:spLocks noChangeArrowheads="1"/>
          </p:cNvSpPr>
          <p:nvPr/>
        </p:nvSpPr>
        <p:spPr bwMode="auto">
          <a:xfrm>
            <a:off x="346075" y="2209800"/>
            <a:ext cx="8610600" cy="4087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endParaRPr lang="en-US" altLang="en-US" sz="1000" dirty="0" smtClean="0">
              <a:solidFill>
                <a:srgbClr val="FFFFFF"/>
              </a:solidFill>
              <a:latin typeface="Arial" charset="0"/>
            </a:endParaRPr>
          </a:p>
          <a:p>
            <a:pPr eaLnBrk="1" fontAlgn="base" hangingPunct="1">
              <a:lnSpc>
                <a:spcPct val="90000"/>
              </a:lnSpc>
              <a:spcAft>
                <a:spcPct val="0"/>
              </a:spcAft>
              <a:buFontTx/>
              <a:buChar char="•"/>
              <a:defRPr/>
            </a:pPr>
            <a:r>
              <a:rPr lang="en-US" altLang="en-US" dirty="0" err="1" smtClean="0">
                <a:solidFill>
                  <a:srgbClr val="FFFFFF"/>
                </a:solidFill>
                <a:latin typeface="Arial" charset="0"/>
              </a:rPr>
              <a:t>Các</a:t>
            </a:r>
            <a:r>
              <a:rPr lang="en-US" altLang="en-US" dirty="0" smtClean="0">
                <a:solidFill>
                  <a:srgbClr val="FFFFFF"/>
                </a:solidFill>
                <a:latin typeface="Arial" charset="0"/>
              </a:rPr>
              <a:t> can </a:t>
            </a:r>
            <a:r>
              <a:rPr lang="en-US" altLang="en-US" dirty="0" err="1" smtClean="0">
                <a:solidFill>
                  <a:srgbClr val="FFFFFF"/>
                </a:solidFill>
                <a:latin typeface="Arial" charset="0"/>
              </a:rPr>
              <a:t>thiệp</a:t>
            </a:r>
            <a:r>
              <a:rPr lang="en-US" altLang="en-US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altLang="en-US" dirty="0" err="1" smtClean="0">
                <a:solidFill>
                  <a:srgbClr val="FFFFFF"/>
                </a:solidFill>
                <a:latin typeface="Arial" charset="0"/>
              </a:rPr>
              <a:t>để</a:t>
            </a:r>
            <a:r>
              <a:rPr lang="en-US" altLang="en-US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altLang="en-US" dirty="0" err="1" smtClean="0">
                <a:solidFill>
                  <a:srgbClr val="FFFFFF"/>
                </a:solidFill>
                <a:latin typeface="Arial" charset="0"/>
              </a:rPr>
              <a:t>giảm</a:t>
            </a:r>
            <a:r>
              <a:rPr lang="en-US" altLang="en-US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altLang="en-US" dirty="0" err="1" smtClean="0">
                <a:solidFill>
                  <a:srgbClr val="FFFFFF"/>
                </a:solidFill>
                <a:latin typeface="Arial" charset="0"/>
              </a:rPr>
              <a:t>thiểu</a:t>
            </a:r>
            <a:r>
              <a:rPr lang="en-US" altLang="en-US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altLang="en-US" dirty="0" err="1" smtClean="0">
                <a:solidFill>
                  <a:srgbClr val="FFFFFF"/>
                </a:solidFill>
                <a:latin typeface="Arial" charset="0"/>
              </a:rPr>
              <a:t>hành</a:t>
            </a:r>
            <a:r>
              <a:rPr lang="en-US" altLang="en-US" dirty="0" smtClean="0">
                <a:solidFill>
                  <a:srgbClr val="FFFFFF"/>
                </a:solidFill>
                <a:latin typeface="Arial" charset="0"/>
              </a:rPr>
              <a:t> vi </a:t>
            </a:r>
            <a:r>
              <a:rPr lang="en-US" altLang="en-US" dirty="0" err="1" smtClean="0">
                <a:solidFill>
                  <a:srgbClr val="FFFFFF"/>
                </a:solidFill>
                <a:latin typeface="Arial" charset="0"/>
              </a:rPr>
              <a:t>sử</a:t>
            </a:r>
            <a:r>
              <a:rPr lang="en-US" altLang="en-US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altLang="en-US" dirty="0" err="1" smtClean="0">
                <a:solidFill>
                  <a:srgbClr val="FFFFFF"/>
                </a:solidFill>
                <a:latin typeface="Arial" charset="0"/>
              </a:rPr>
              <a:t>dụng</a:t>
            </a:r>
            <a:r>
              <a:rPr lang="en-US" altLang="en-US" dirty="0" smtClean="0">
                <a:solidFill>
                  <a:srgbClr val="FFFFFF"/>
                </a:solidFill>
                <a:latin typeface="Arial" charset="0"/>
              </a:rPr>
              <a:t> ATS </a:t>
            </a:r>
            <a:r>
              <a:rPr lang="en-US" altLang="en-US" dirty="0" err="1" smtClean="0">
                <a:solidFill>
                  <a:srgbClr val="FFFFFF"/>
                </a:solidFill>
                <a:latin typeface="Arial" charset="0"/>
              </a:rPr>
              <a:t>có</a:t>
            </a:r>
            <a:r>
              <a:rPr lang="en-US" altLang="en-US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altLang="en-US" err="1" smtClean="0">
                <a:solidFill>
                  <a:srgbClr val="FFFFFF"/>
                </a:solidFill>
                <a:latin typeface="Arial" charset="0"/>
              </a:rPr>
              <a:t>thể</a:t>
            </a:r>
            <a:r>
              <a:rPr lang="en-US" altLang="en-US" smtClean="0">
                <a:solidFill>
                  <a:srgbClr val="FFFFFF"/>
                </a:solidFill>
                <a:latin typeface="Arial" charset="0"/>
              </a:rPr>
              <a:t> là từ dự </a:t>
            </a:r>
            <a:r>
              <a:rPr lang="en-US" altLang="en-US" dirty="0" err="1" smtClean="0">
                <a:solidFill>
                  <a:srgbClr val="FFFFFF"/>
                </a:solidFill>
                <a:latin typeface="Arial" charset="0"/>
              </a:rPr>
              <a:t>phòng</a:t>
            </a:r>
            <a:r>
              <a:rPr lang="en-US" altLang="en-US" dirty="0" smtClean="0">
                <a:solidFill>
                  <a:srgbClr val="FFFFFF"/>
                </a:solidFill>
                <a:latin typeface="Arial" charset="0"/>
              </a:rPr>
              <a:t>/</a:t>
            </a:r>
            <a:r>
              <a:rPr lang="en-US" altLang="en-US" dirty="0" err="1" smtClean="0">
                <a:solidFill>
                  <a:srgbClr val="FFFFFF"/>
                </a:solidFill>
                <a:latin typeface="Arial" charset="0"/>
              </a:rPr>
              <a:t>giảm</a:t>
            </a:r>
            <a:r>
              <a:rPr lang="en-US" altLang="en-US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altLang="en-US" dirty="0" err="1" smtClean="0">
                <a:solidFill>
                  <a:srgbClr val="FFFFFF"/>
                </a:solidFill>
                <a:latin typeface="Arial" charset="0"/>
              </a:rPr>
              <a:t>tác</a:t>
            </a:r>
            <a:r>
              <a:rPr lang="en-US" altLang="en-US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altLang="en-US" dirty="0" err="1" smtClean="0">
                <a:solidFill>
                  <a:srgbClr val="FFFFFF"/>
                </a:solidFill>
                <a:latin typeface="Arial" charset="0"/>
              </a:rPr>
              <a:t>hại</a:t>
            </a:r>
            <a:r>
              <a:rPr lang="en-US" altLang="en-US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altLang="en-US" dirty="0" err="1" smtClean="0">
                <a:solidFill>
                  <a:srgbClr val="FFFFFF"/>
                </a:solidFill>
                <a:latin typeface="Arial" charset="0"/>
              </a:rPr>
              <a:t>cho</a:t>
            </a:r>
            <a:r>
              <a:rPr lang="en-US" altLang="en-US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altLang="en-US" err="1" smtClean="0">
                <a:solidFill>
                  <a:srgbClr val="FFFFFF"/>
                </a:solidFill>
                <a:latin typeface="Arial" charset="0"/>
              </a:rPr>
              <a:t>đến</a:t>
            </a:r>
            <a:r>
              <a:rPr lang="en-US" altLang="en-US" smtClean="0">
                <a:solidFill>
                  <a:srgbClr val="FFFFFF"/>
                </a:solidFill>
                <a:latin typeface="Arial" charset="0"/>
              </a:rPr>
              <a:t> mô </a:t>
            </a:r>
            <a:r>
              <a:rPr lang="en-US" altLang="en-US" dirty="0" err="1" smtClean="0">
                <a:solidFill>
                  <a:srgbClr val="FFFFFF"/>
                </a:solidFill>
                <a:latin typeface="Arial" charset="0"/>
              </a:rPr>
              <a:t>hình</a:t>
            </a:r>
            <a:r>
              <a:rPr lang="en-US" altLang="en-US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altLang="en-US" dirty="0" err="1" smtClean="0">
                <a:solidFill>
                  <a:srgbClr val="FFFFFF"/>
                </a:solidFill>
                <a:latin typeface="Arial" charset="0"/>
              </a:rPr>
              <a:t>điều</a:t>
            </a:r>
            <a:r>
              <a:rPr lang="en-US" altLang="en-US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altLang="en-US" dirty="0" err="1" smtClean="0">
                <a:solidFill>
                  <a:srgbClr val="FFFFFF"/>
                </a:solidFill>
                <a:latin typeface="Arial" charset="0"/>
              </a:rPr>
              <a:t>trị</a:t>
            </a:r>
            <a:r>
              <a:rPr lang="en-US" altLang="en-US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altLang="en-US" err="1" smtClean="0">
                <a:solidFill>
                  <a:srgbClr val="FFFFFF"/>
                </a:solidFill>
                <a:latin typeface="Arial" charset="0"/>
              </a:rPr>
              <a:t>ngoại</a:t>
            </a:r>
            <a:r>
              <a:rPr lang="en-US" altLang="en-US" smtClean="0">
                <a:solidFill>
                  <a:srgbClr val="FFFFFF"/>
                </a:solidFill>
                <a:latin typeface="Arial" charset="0"/>
              </a:rPr>
              <a:t> trú và lưu trú</a:t>
            </a:r>
            <a:r>
              <a:rPr lang="en-US" altLang="en-US" dirty="0" smtClean="0">
                <a:solidFill>
                  <a:srgbClr val="FFFFFF"/>
                </a:solidFill>
                <a:latin typeface="Arial" charset="0"/>
              </a:rPr>
              <a:t>.</a:t>
            </a:r>
          </a:p>
          <a:p>
            <a:pPr marL="0" indent="0" eaLnBrk="1" fontAlgn="base" hangingPunct="1">
              <a:lnSpc>
                <a:spcPct val="90000"/>
              </a:lnSpc>
              <a:spcAft>
                <a:spcPct val="0"/>
              </a:spcAft>
              <a:defRPr/>
            </a:pPr>
            <a:endParaRPr lang="en-US" altLang="en-US" dirty="0" smtClean="0">
              <a:solidFill>
                <a:srgbClr val="FFFFFF"/>
              </a:solidFill>
              <a:latin typeface="Arial" charset="0"/>
            </a:endParaRPr>
          </a:p>
          <a:p>
            <a:pPr eaLnBrk="1" fontAlgn="base" hangingPunct="1">
              <a:lnSpc>
                <a:spcPct val="90000"/>
              </a:lnSpc>
              <a:spcAft>
                <a:spcPct val="0"/>
              </a:spcAft>
              <a:buFontTx/>
              <a:buChar char="•"/>
              <a:defRPr/>
            </a:pPr>
            <a:r>
              <a:rPr lang="en-US" altLang="en-US" err="1" smtClean="0">
                <a:solidFill>
                  <a:srgbClr val="FFFFFF"/>
                </a:solidFill>
                <a:latin typeface="Arial" charset="0"/>
              </a:rPr>
              <a:t>Cần</a:t>
            </a:r>
            <a:r>
              <a:rPr lang="en-US" altLang="en-US" smtClean="0">
                <a:solidFill>
                  <a:srgbClr val="FFFFFF"/>
                </a:solidFill>
                <a:latin typeface="Arial" charset="0"/>
              </a:rPr>
              <a:t> hiểu được lập trường của người sử dụng, nghĩa là, </a:t>
            </a:r>
            <a:r>
              <a:rPr lang="en-US" altLang="en-US" err="1" smtClean="0">
                <a:solidFill>
                  <a:srgbClr val="FFFFFF"/>
                </a:solidFill>
                <a:latin typeface="Arial" charset="0"/>
              </a:rPr>
              <a:t>họ</a:t>
            </a:r>
            <a:r>
              <a:rPr lang="en-US" altLang="en-US" smtClean="0">
                <a:solidFill>
                  <a:srgbClr val="FFFFFF"/>
                </a:solidFill>
                <a:latin typeface="Arial" charset="0"/>
              </a:rPr>
              <a:t> muốn điều </a:t>
            </a:r>
            <a:r>
              <a:rPr lang="en-US" altLang="en-US" dirty="0" err="1" smtClean="0">
                <a:solidFill>
                  <a:srgbClr val="FFFFFF"/>
                </a:solidFill>
                <a:latin typeface="Arial" charset="0"/>
              </a:rPr>
              <a:t>trị</a:t>
            </a:r>
            <a:r>
              <a:rPr lang="en-US" altLang="en-US" dirty="0" smtClean="0">
                <a:solidFill>
                  <a:srgbClr val="FFFFFF"/>
                </a:solidFill>
                <a:latin typeface="Arial" charset="0"/>
              </a:rPr>
              <a:t> hay </a:t>
            </a:r>
            <a:r>
              <a:rPr lang="en-US" altLang="en-US" err="1" smtClean="0">
                <a:solidFill>
                  <a:srgbClr val="FFFFFF"/>
                </a:solidFill>
                <a:latin typeface="Arial" charset="0"/>
              </a:rPr>
              <a:t>là</a:t>
            </a:r>
            <a:r>
              <a:rPr lang="en-US" altLang="en-US" smtClean="0">
                <a:solidFill>
                  <a:srgbClr val="FFFFFF"/>
                </a:solidFill>
                <a:latin typeface="Arial" charset="0"/>
              </a:rPr>
              <a:t> không muốn điều trị</a:t>
            </a:r>
            <a:endParaRPr lang="en-US" altLang="en-US" dirty="0" smtClean="0">
              <a:solidFill>
                <a:srgbClr val="FFFFFF"/>
              </a:solidFill>
              <a:latin typeface="Arial" charset="0"/>
            </a:endParaRPr>
          </a:p>
          <a:p>
            <a:pPr fontAlgn="base">
              <a:spcAft>
                <a:spcPct val="0"/>
              </a:spcAft>
              <a:buFontTx/>
              <a:buChar char="•"/>
              <a:defRPr/>
            </a:pPr>
            <a:endParaRPr lang="en-US" altLang="en-US" dirty="0" smtClean="0">
              <a:solidFill>
                <a:srgbClr val="FFFFFF"/>
              </a:solidFill>
              <a:latin typeface="Arial" charset="0"/>
            </a:endParaRPr>
          </a:p>
          <a:p>
            <a:pPr fontAlgn="base">
              <a:spcAft>
                <a:spcPct val="0"/>
              </a:spcAft>
              <a:buFontTx/>
              <a:buChar char="•"/>
              <a:defRPr/>
            </a:pPr>
            <a:r>
              <a:rPr lang="en-US" altLang="en-US" dirty="0" err="1" smtClean="0">
                <a:solidFill>
                  <a:srgbClr val="FFFFFF"/>
                </a:solidFill>
                <a:latin typeface="Arial" charset="0"/>
              </a:rPr>
              <a:t>Một</a:t>
            </a:r>
            <a:r>
              <a:rPr lang="en-US" altLang="en-US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altLang="en-US" dirty="0" err="1" smtClean="0">
                <a:solidFill>
                  <a:srgbClr val="FFFFFF"/>
                </a:solidFill>
                <a:latin typeface="Arial" charset="0"/>
              </a:rPr>
              <a:t>cách</a:t>
            </a:r>
            <a:r>
              <a:rPr lang="en-US" altLang="en-US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altLang="en-US" dirty="0" err="1" smtClean="0">
                <a:solidFill>
                  <a:srgbClr val="FFFFFF"/>
                </a:solidFill>
                <a:latin typeface="Arial" charset="0"/>
              </a:rPr>
              <a:t>lý</a:t>
            </a:r>
            <a:r>
              <a:rPr lang="en-US" altLang="en-US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altLang="en-US" dirty="0" err="1" smtClean="0">
                <a:solidFill>
                  <a:srgbClr val="FFFFFF"/>
                </a:solidFill>
                <a:latin typeface="Arial" charset="0"/>
              </a:rPr>
              <a:t>tưởng</a:t>
            </a:r>
            <a:r>
              <a:rPr lang="en-US" altLang="en-US" dirty="0" smtClean="0">
                <a:solidFill>
                  <a:srgbClr val="FFFFFF"/>
                </a:solidFill>
                <a:latin typeface="Arial" charset="0"/>
              </a:rPr>
              <a:t>, </a:t>
            </a:r>
            <a:r>
              <a:rPr lang="en-US" altLang="en-US" dirty="0" err="1" smtClean="0">
                <a:solidFill>
                  <a:srgbClr val="FFFFFF"/>
                </a:solidFill>
                <a:latin typeface="Arial" charset="0"/>
              </a:rPr>
              <a:t>phải</a:t>
            </a:r>
            <a:r>
              <a:rPr lang="en-US" altLang="en-US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altLang="en-US" dirty="0" err="1" smtClean="0">
                <a:solidFill>
                  <a:srgbClr val="FFFFFF"/>
                </a:solidFill>
                <a:latin typeface="Arial" charset="0"/>
              </a:rPr>
              <a:t>sẵn</a:t>
            </a:r>
            <a:r>
              <a:rPr lang="en-US" altLang="en-US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altLang="en-US" dirty="0" err="1" smtClean="0">
                <a:solidFill>
                  <a:srgbClr val="FFFFFF"/>
                </a:solidFill>
                <a:latin typeface="Arial" charset="0"/>
              </a:rPr>
              <a:t>có</a:t>
            </a:r>
            <a:r>
              <a:rPr lang="en-US" altLang="en-US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altLang="en-US" dirty="0" err="1" smtClean="0">
                <a:solidFill>
                  <a:srgbClr val="FFFFFF"/>
                </a:solidFill>
                <a:latin typeface="Arial" charset="0"/>
              </a:rPr>
              <a:t>một</a:t>
            </a:r>
            <a:r>
              <a:rPr lang="en-US" altLang="en-US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altLang="en-US" dirty="0" err="1" smtClean="0">
                <a:solidFill>
                  <a:srgbClr val="FFFFFF"/>
                </a:solidFill>
                <a:latin typeface="Arial" charset="0"/>
              </a:rPr>
              <a:t>chuỗi</a:t>
            </a:r>
            <a:r>
              <a:rPr lang="en-US" altLang="en-US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altLang="en-US" dirty="0" err="1" smtClean="0">
                <a:solidFill>
                  <a:srgbClr val="FFFFFF"/>
                </a:solidFill>
                <a:latin typeface="Arial" charset="0"/>
              </a:rPr>
              <a:t>các</a:t>
            </a:r>
            <a:r>
              <a:rPr lang="en-US" altLang="en-US" dirty="0" smtClean="0">
                <a:solidFill>
                  <a:srgbClr val="FFFFFF"/>
                </a:solidFill>
                <a:latin typeface="Arial" charset="0"/>
              </a:rPr>
              <a:t> can </a:t>
            </a:r>
            <a:r>
              <a:rPr lang="en-US" altLang="en-US" dirty="0" err="1" smtClean="0">
                <a:solidFill>
                  <a:srgbClr val="FFFFFF"/>
                </a:solidFill>
                <a:latin typeface="Arial" charset="0"/>
              </a:rPr>
              <a:t>thiệp</a:t>
            </a:r>
            <a:r>
              <a:rPr lang="en-US" altLang="en-US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altLang="en-US" dirty="0" err="1" smtClean="0">
                <a:solidFill>
                  <a:srgbClr val="FFFFFF"/>
                </a:solidFill>
                <a:latin typeface="Arial" charset="0"/>
              </a:rPr>
              <a:t>phù</a:t>
            </a:r>
            <a:r>
              <a:rPr lang="en-US" altLang="en-US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altLang="en-US" dirty="0" err="1" smtClean="0">
                <a:solidFill>
                  <a:srgbClr val="FFFFFF"/>
                </a:solidFill>
                <a:latin typeface="Arial" charset="0"/>
              </a:rPr>
              <a:t>hợp</a:t>
            </a:r>
            <a:r>
              <a:rPr lang="en-US" altLang="en-US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altLang="en-US" dirty="0" err="1" smtClean="0">
                <a:solidFill>
                  <a:srgbClr val="FFFFFF"/>
                </a:solidFill>
                <a:latin typeface="Arial" charset="0"/>
              </a:rPr>
              <a:t>về</a:t>
            </a:r>
            <a:r>
              <a:rPr lang="en-US" altLang="en-US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altLang="en-US" dirty="0" err="1" smtClean="0">
                <a:solidFill>
                  <a:srgbClr val="FFFFFF"/>
                </a:solidFill>
                <a:latin typeface="Arial" charset="0"/>
              </a:rPr>
              <a:t>văn</a:t>
            </a:r>
            <a:r>
              <a:rPr lang="en-US" altLang="en-US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altLang="en-US" dirty="0" err="1" smtClean="0">
                <a:solidFill>
                  <a:srgbClr val="FFFFFF"/>
                </a:solidFill>
                <a:latin typeface="Arial" charset="0"/>
              </a:rPr>
              <a:t>hóa</a:t>
            </a:r>
            <a:r>
              <a:rPr lang="en-US" altLang="en-US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altLang="en-US" dirty="0" err="1" smtClean="0">
                <a:solidFill>
                  <a:srgbClr val="FFFFFF"/>
                </a:solidFill>
                <a:latin typeface="Arial" charset="0"/>
              </a:rPr>
              <a:t>dành</a:t>
            </a:r>
            <a:r>
              <a:rPr lang="en-US" altLang="en-US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altLang="en-US" dirty="0" err="1" smtClean="0">
                <a:solidFill>
                  <a:srgbClr val="FFFFFF"/>
                </a:solidFill>
                <a:latin typeface="Arial" charset="0"/>
              </a:rPr>
              <a:t>cho</a:t>
            </a:r>
            <a:r>
              <a:rPr lang="en-US" altLang="en-US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altLang="en-US" dirty="0" err="1" smtClean="0">
                <a:solidFill>
                  <a:srgbClr val="FFFFFF"/>
                </a:solidFill>
                <a:latin typeface="Arial" charset="0"/>
              </a:rPr>
              <a:t>những</a:t>
            </a:r>
            <a:r>
              <a:rPr lang="en-US" altLang="en-US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altLang="en-US" dirty="0" err="1" smtClean="0">
                <a:solidFill>
                  <a:srgbClr val="FFFFFF"/>
                </a:solidFill>
                <a:latin typeface="Arial" charset="0"/>
              </a:rPr>
              <a:t>người</a:t>
            </a:r>
            <a:r>
              <a:rPr lang="en-US" altLang="en-US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altLang="en-US" dirty="0" err="1" smtClean="0">
                <a:solidFill>
                  <a:srgbClr val="FFFFFF"/>
                </a:solidFill>
                <a:latin typeface="Arial" charset="0"/>
              </a:rPr>
              <a:t>sử</a:t>
            </a:r>
            <a:r>
              <a:rPr lang="en-US" altLang="en-US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altLang="en-US" dirty="0" err="1" smtClean="0">
                <a:solidFill>
                  <a:srgbClr val="FFFFFF"/>
                </a:solidFill>
                <a:latin typeface="Arial" charset="0"/>
              </a:rPr>
              <a:t>dụng</a:t>
            </a:r>
            <a:r>
              <a:rPr lang="en-US" altLang="en-US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altLang="en-US" smtClean="0">
                <a:solidFill>
                  <a:srgbClr val="FFFFFF"/>
                </a:solidFill>
                <a:latin typeface="Arial" charset="0"/>
              </a:rPr>
              <a:t>ATS ở ngoài </a:t>
            </a:r>
            <a:r>
              <a:rPr lang="en-US" altLang="en-US" dirty="0" err="1" smtClean="0">
                <a:solidFill>
                  <a:srgbClr val="FFFFFF"/>
                </a:solidFill>
                <a:latin typeface="Arial" charset="0"/>
              </a:rPr>
              <a:t>điều</a:t>
            </a:r>
            <a:r>
              <a:rPr lang="en-US" altLang="en-US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altLang="en-US" dirty="0" err="1" smtClean="0">
                <a:solidFill>
                  <a:srgbClr val="FFFFFF"/>
                </a:solidFill>
                <a:latin typeface="Arial" charset="0"/>
              </a:rPr>
              <a:t>trị</a:t>
            </a:r>
            <a:r>
              <a:rPr lang="en-US" altLang="en-US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altLang="en-US" dirty="0" err="1" smtClean="0">
                <a:solidFill>
                  <a:srgbClr val="FFFFFF"/>
                </a:solidFill>
                <a:latin typeface="Arial" charset="0"/>
              </a:rPr>
              <a:t>và</a:t>
            </a:r>
            <a:r>
              <a:rPr lang="en-US" altLang="en-US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altLang="en-US" dirty="0" err="1" smtClean="0">
                <a:solidFill>
                  <a:srgbClr val="FFFFFF"/>
                </a:solidFill>
                <a:latin typeface="Arial" charset="0"/>
              </a:rPr>
              <a:t>các</a:t>
            </a:r>
            <a:r>
              <a:rPr lang="en-US" altLang="en-US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altLang="en-US" dirty="0" err="1" smtClean="0">
                <a:solidFill>
                  <a:srgbClr val="FFFFFF"/>
                </a:solidFill>
                <a:latin typeface="Arial" charset="0"/>
              </a:rPr>
              <a:t>lựa</a:t>
            </a:r>
            <a:r>
              <a:rPr lang="en-US" altLang="en-US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altLang="en-US" dirty="0" err="1" smtClean="0">
                <a:solidFill>
                  <a:srgbClr val="FFFFFF"/>
                </a:solidFill>
                <a:latin typeface="Arial" charset="0"/>
              </a:rPr>
              <a:t>chọn</a:t>
            </a:r>
            <a:r>
              <a:rPr lang="en-US" altLang="en-US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altLang="en-US" dirty="0" err="1" smtClean="0">
                <a:solidFill>
                  <a:srgbClr val="FFFFFF"/>
                </a:solidFill>
                <a:latin typeface="Arial" charset="0"/>
              </a:rPr>
              <a:t>điều</a:t>
            </a:r>
            <a:r>
              <a:rPr lang="en-US" altLang="en-US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altLang="en-US" dirty="0" err="1" smtClean="0">
                <a:solidFill>
                  <a:srgbClr val="FFFFFF"/>
                </a:solidFill>
                <a:latin typeface="Arial" charset="0"/>
              </a:rPr>
              <a:t>trị</a:t>
            </a:r>
            <a:r>
              <a:rPr lang="en-US" altLang="en-US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altLang="en-US" dirty="0" err="1" smtClean="0">
                <a:solidFill>
                  <a:srgbClr val="FFFFFF"/>
                </a:solidFill>
                <a:latin typeface="Arial" charset="0"/>
              </a:rPr>
              <a:t>cho</a:t>
            </a:r>
            <a:r>
              <a:rPr lang="en-US" altLang="en-US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altLang="en-US" dirty="0" err="1" smtClean="0">
                <a:solidFill>
                  <a:srgbClr val="FFFFFF"/>
                </a:solidFill>
                <a:latin typeface="Arial" charset="0"/>
              </a:rPr>
              <a:t>những</a:t>
            </a:r>
            <a:r>
              <a:rPr lang="en-US" altLang="en-US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altLang="en-US" dirty="0" err="1" smtClean="0">
                <a:solidFill>
                  <a:srgbClr val="FFFFFF"/>
                </a:solidFill>
                <a:latin typeface="Arial" charset="0"/>
              </a:rPr>
              <a:t>người</a:t>
            </a:r>
            <a:r>
              <a:rPr lang="en-US" altLang="en-US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altLang="en-US" dirty="0" err="1" smtClean="0">
                <a:solidFill>
                  <a:srgbClr val="FFFFFF"/>
                </a:solidFill>
                <a:latin typeface="Arial" charset="0"/>
              </a:rPr>
              <a:t>sử</a:t>
            </a:r>
            <a:r>
              <a:rPr lang="en-US" altLang="en-US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altLang="en-US" dirty="0" err="1" smtClean="0">
                <a:solidFill>
                  <a:srgbClr val="FFFFFF"/>
                </a:solidFill>
                <a:latin typeface="Arial" charset="0"/>
              </a:rPr>
              <a:t>dụng</a:t>
            </a:r>
            <a:r>
              <a:rPr lang="en-US" altLang="en-US" dirty="0" smtClean="0">
                <a:solidFill>
                  <a:srgbClr val="FFFFFF"/>
                </a:solidFill>
                <a:latin typeface="Arial" charset="0"/>
              </a:rPr>
              <a:t> ATS </a:t>
            </a:r>
            <a:r>
              <a:rPr lang="en-US" altLang="en-US" dirty="0" err="1" smtClean="0">
                <a:solidFill>
                  <a:srgbClr val="FFFFFF"/>
                </a:solidFill>
                <a:latin typeface="Arial" charset="0"/>
              </a:rPr>
              <a:t>đang</a:t>
            </a:r>
            <a:r>
              <a:rPr lang="en-US" altLang="en-US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altLang="en-US" dirty="0" err="1" smtClean="0">
                <a:solidFill>
                  <a:srgbClr val="FFFFFF"/>
                </a:solidFill>
                <a:latin typeface="Arial" charset="0"/>
              </a:rPr>
              <a:t>muốn</a:t>
            </a:r>
            <a:r>
              <a:rPr lang="en-US" altLang="en-US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altLang="en-US" dirty="0" err="1" smtClean="0">
                <a:solidFill>
                  <a:srgbClr val="FFFFFF"/>
                </a:solidFill>
                <a:latin typeface="Arial" charset="0"/>
              </a:rPr>
              <a:t>được</a:t>
            </a:r>
            <a:r>
              <a:rPr lang="en-US" altLang="en-US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altLang="en-US" dirty="0" err="1" smtClean="0">
                <a:solidFill>
                  <a:srgbClr val="FFFFFF"/>
                </a:solidFill>
                <a:latin typeface="Arial" charset="0"/>
              </a:rPr>
              <a:t>điều</a:t>
            </a:r>
            <a:r>
              <a:rPr lang="en-US" altLang="en-US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altLang="en-US" dirty="0" err="1" smtClean="0">
                <a:solidFill>
                  <a:srgbClr val="FFFFFF"/>
                </a:solidFill>
                <a:latin typeface="Arial" charset="0"/>
              </a:rPr>
              <a:t>trị</a:t>
            </a:r>
            <a:r>
              <a:rPr lang="en-US" altLang="en-US" dirty="0" smtClean="0">
                <a:solidFill>
                  <a:srgbClr val="FFFFFF"/>
                </a:solidFill>
                <a:latin typeface="Arial" charset="0"/>
              </a:rPr>
              <a:t> </a:t>
            </a:r>
          </a:p>
        </p:txBody>
      </p:sp>
      <p:grpSp>
        <p:nvGrpSpPr>
          <p:cNvPr id="11" name="Group 24"/>
          <p:cNvGrpSpPr>
            <a:grpSpLocks/>
          </p:cNvGrpSpPr>
          <p:nvPr/>
        </p:nvGrpSpPr>
        <p:grpSpPr bwMode="auto">
          <a:xfrm>
            <a:off x="992188" y="914400"/>
            <a:ext cx="3278188" cy="1189038"/>
            <a:chOff x="625" y="1102"/>
            <a:chExt cx="2065" cy="749"/>
          </a:xfrm>
        </p:grpSpPr>
        <p:sp>
          <p:nvSpPr>
            <p:cNvPr id="12" name="Text Box 25"/>
            <p:cNvSpPr txBox="1">
              <a:spLocks noChangeArrowheads="1"/>
            </p:cNvSpPr>
            <p:nvPr/>
          </p:nvSpPr>
          <p:spPr bwMode="auto">
            <a:xfrm>
              <a:off x="625" y="1347"/>
              <a:ext cx="196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en-US" sz="2400" b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  </a:t>
              </a:r>
              <a:r>
                <a:rPr lang="en-US" sz="2400" b="1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Can </a:t>
              </a:r>
              <a:r>
                <a:rPr lang="en-US" sz="2400" b="1" dirty="0" err="1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thiệp</a:t>
              </a:r>
              <a:r>
                <a:rPr lang="en-US" sz="2400" b="1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 ở </a:t>
              </a:r>
              <a:r>
                <a:rPr lang="en-US" sz="2400" b="1" dirty="0" err="1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đâu</a:t>
              </a:r>
              <a:endParaRPr lang="en-US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13" name="Text Box 26"/>
            <p:cNvSpPr txBox="1">
              <a:spLocks noChangeArrowheads="1"/>
            </p:cNvSpPr>
            <p:nvPr/>
          </p:nvSpPr>
          <p:spPr bwMode="auto">
            <a:xfrm>
              <a:off x="2209" y="1102"/>
              <a:ext cx="481" cy="7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en-US" sz="7200" b="1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?</a:t>
              </a:r>
            </a:p>
          </p:txBody>
        </p:sp>
      </p:grpSp>
      <p:grpSp>
        <p:nvGrpSpPr>
          <p:cNvPr id="14" name="Group 27"/>
          <p:cNvGrpSpPr>
            <a:grpSpLocks/>
          </p:cNvGrpSpPr>
          <p:nvPr/>
        </p:nvGrpSpPr>
        <p:grpSpPr bwMode="auto">
          <a:xfrm>
            <a:off x="4648200" y="927100"/>
            <a:ext cx="3905250" cy="1189038"/>
            <a:chOff x="2928" y="1110"/>
            <a:chExt cx="2460" cy="749"/>
          </a:xfrm>
        </p:grpSpPr>
        <p:sp>
          <p:nvSpPr>
            <p:cNvPr id="15" name="Text Box 28"/>
            <p:cNvSpPr txBox="1">
              <a:spLocks noChangeArrowheads="1"/>
            </p:cNvSpPr>
            <p:nvPr/>
          </p:nvSpPr>
          <p:spPr bwMode="auto">
            <a:xfrm>
              <a:off x="2928" y="1366"/>
              <a:ext cx="230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en-US" sz="2400" b="1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Can </a:t>
              </a:r>
              <a:r>
                <a:rPr lang="en-US" sz="2400" b="1" dirty="0" err="1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thiệp</a:t>
              </a:r>
              <a:r>
                <a:rPr lang="en-US" sz="2400" b="1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 </a:t>
              </a:r>
              <a:r>
                <a:rPr lang="en-US" sz="2400" b="1" dirty="0" err="1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như</a:t>
              </a:r>
              <a:r>
                <a:rPr lang="en-US" sz="2400" b="1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 </a:t>
              </a:r>
              <a:r>
                <a:rPr lang="en-US" sz="2400" b="1" dirty="0" err="1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thế</a:t>
              </a:r>
              <a:r>
                <a:rPr lang="en-US" sz="2400" b="1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 </a:t>
              </a:r>
              <a:r>
                <a:rPr lang="en-US" sz="2400" b="1" dirty="0" err="1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nào</a:t>
              </a:r>
              <a:endParaRPr lang="en-US" sz="2400" dirty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16" name="Text Box 29"/>
            <p:cNvSpPr txBox="1">
              <a:spLocks noChangeArrowheads="1"/>
            </p:cNvSpPr>
            <p:nvPr/>
          </p:nvSpPr>
          <p:spPr bwMode="auto">
            <a:xfrm>
              <a:off x="4907" y="1110"/>
              <a:ext cx="481" cy="7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en-US" sz="7200" b="1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25830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43025" y="2733675"/>
            <a:ext cx="6400800" cy="1752600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reback@friendsresearch.org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85800" y="1130300"/>
            <a:ext cx="7772400" cy="1470025"/>
          </a:xfrm>
        </p:spPr>
        <p:txBody>
          <a:bodyPr/>
          <a:lstStyle/>
          <a:p>
            <a:pPr>
              <a:defRPr/>
            </a:pP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Xin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chân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thành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cám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ơn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323896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355600" y="0"/>
            <a:ext cx="8534400" cy="1143000"/>
          </a:xfrm>
        </p:spPr>
        <p:txBody>
          <a:bodyPr/>
          <a:lstStyle/>
          <a:p>
            <a:pPr eaLnBrk="1" hangingPunct="1"/>
            <a:r>
              <a:rPr lang="en-US" altLang="en-US" sz="2800" b="1" dirty="0" err="1" smtClean="0">
                <a:latin typeface="Arial" charset="0"/>
                <a:cs typeface="Arial" charset="0"/>
              </a:rPr>
              <a:t>Định</a:t>
            </a:r>
            <a:r>
              <a:rPr lang="en-US" altLang="en-US" sz="2800" b="1" dirty="0" smtClean="0">
                <a:latin typeface="Arial" charset="0"/>
                <a:cs typeface="Arial" charset="0"/>
              </a:rPr>
              <a:t> </a:t>
            </a:r>
            <a:r>
              <a:rPr lang="en-US" altLang="en-US" sz="2800" b="1" err="1" smtClean="0">
                <a:latin typeface="Arial" charset="0"/>
                <a:cs typeface="Arial" charset="0"/>
              </a:rPr>
              <a:t>nghĩa</a:t>
            </a:r>
            <a:r>
              <a:rPr lang="en-US" altLang="en-US" sz="2800" b="1" smtClean="0">
                <a:latin typeface="Arial" charset="0"/>
                <a:cs typeface="Arial" charset="0"/>
              </a:rPr>
              <a:t> DSM-5: Rối </a:t>
            </a:r>
            <a:r>
              <a:rPr lang="en-US" altLang="en-US" sz="2800" b="1" dirty="0" err="1" smtClean="0">
                <a:latin typeface="Arial" charset="0"/>
                <a:cs typeface="Arial" charset="0"/>
              </a:rPr>
              <a:t>loạn</a:t>
            </a:r>
            <a:r>
              <a:rPr lang="en-US" altLang="en-US" sz="2800" b="1" dirty="0" smtClean="0">
                <a:latin typeface="Arial" charset="0"/>
                <a:cs typeface="Arial" charset="0"/>
              </a:rPr>
              <a:t> </a:t>
            </a:r>
            <a:r>
              <a:rPr lang="en-US" altLang="en-US" sz="2800" b="1" dirty="0" err="1" smtClean="0">
                <a:latin typeface="Arial" charset="0"/>
                <a:cs typeface="Arial" charset="0"/>
              </a:rPr>
              <a:t>sử</a:t>
            </a:r>
            <a:r>
              <a:rPr lang="en-US" altLang="en-US" sz="2800" b="1" dirty="0" smtClean="0">
                <a:latin typeface="Arial" charset="0"/>
                <a:cs typeface="Arial" charset="0"/>
              </a:rPr>
              <a:t> </a:t>
            </a:r>
            <a:r>
              <a:rPr lang="en-US" altLang="en-US" sz="2800" b="1" err="1" smtClean="0">
                <a:latin typeface="Arial" charset="0"/>
                <a:cs typeface="Arial" charset="0"/>
              </a:rPr>
              <a:t>dụng</a:t>
            </a:r>
            <a:r>
              <a:rPr lang="en-US" altLang="en-US" sz="2800" b="1" smtClean="0">
                <a:latin typeface="Arial" charset="0"/>
                <a:cs typeface="Arial" charset="0"/>
              </a:rPr>
              <a:t> chất</a:t>
            </a:r>
            <a:endParaRPr lang="en-US" altLang="en-US" sz="2800" b="1" dirty="0" smtClean="0">
              <a:latin typeface="Arial" charset="0"/>
              <a:cs typeface="Arial" charset="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-50800" y="990600"/>
            <a:ext cx="9118600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64" tIns="46033" rIns="92064" bIns="46033"/>
          <a:lstStyle>
            <a:lvl1pPr marL="563563" indent="-563563" defTabSz="985838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492125" indent="-285750" defTabSz="985838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985838" indent="-228600" defTabSz="985838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479550" indent="-228600" defTabSz="985838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1973263" indent="-228600" defTabSz="985838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430463" indent="-228600" defTabSz="9858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887663" indent="-228600" defTabSz="9858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344863" indent="-228600" defTabSz="9858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02063" indent="-228600" defTabSz="9858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358775" indent="0" eaLnBrk="1" hangingPunct="1">
              <a:lnSpc>
                <a:spcPct val="90000"/>
              </a:lnSpc>
              <a:buFontTx/>
              <a:buNone/>
              <a:defRPr/>
            </a:pPr>
            <a:r>
              <a:rPr lang="vi-VN" altLang="en-US" sz="2400" kern="0" smtClean="0">
                <a:solidFill>
                  <a:srgbClr val="FFFFFF"/>
                </a:solidFill>
              </a:rPr>
              <a:t>Kiểu thức sử </a:t>
            </a:r>
            <a:r>
              <a:rPr lang="vi-VN" altLang="en-US" sz="2400" kern="0">
                <a:solidFill>
                  <a:srgbClr val="FFFFFF"/>
                </a:solidFill>
              </a:rPr>
              <a:t>dụng </a:t>
            </a:r>
            <a:r>
              <a:rPr lang="vi-VN" altLang="en-US" sz="2400" kern="0" smtClean="0">
                <a:solidFill>
                  <a:srgbClr val="FFFFFF"/>
                </a:solidFill>
              </a:rPr>
              <a:t>kh</a:t>
            </a:r>
            <a:r>
              <a:rPr lang="en-US" altLang="en-US" sz="2400" kern="0" smtClean="0">
                <a:solidFill>
                  <a:srgbClr val="FFFFFF"/>
                </a:solidFill>
              </a:rPr>
              <a:t>ông phù hợp, </a:t>
            </a:r>
            <a:r>
              <a:rPr lang="vi-VN" altLang="en-US" sz="2400" i="1" kern="0" smtClean="0">
                <a:solidFill>
                  <a:srgbClr val="FFFFFF"/>
                </a:solidFill>
              </a:rPr>
              <a:t>bất thường hoặc </a:t>
            </a:r>
            <a:r>
              <a:rPr lang="vi-VN" altLang="en-US" sz="2400" i="1" kern="0">
                <a:solidFill>
                  <a:srgbClr val="FFFFFF"/>
                </a:solidFill>
              </a:rPr>
              <a:t>đau </a:t>
            </a:r>
            <a:r>
              <a:rPr lang="vi-VN" altLang="en-US" sz="2400" i="1" kern="0" smtClean="0">
                <a:solidFill>
                  <a:srgbClr val="FFFFFF"/>
                </a:solidFill>
              </a:rPr>
              <a:t>khổ </a:t>
            </a:r>
            <a:r>
              <a:rPr lang="en-US" altLang="en-US" sz="2400" i="1" kern="0" dirty="0" err="1" smtClean="0">
                <a:solidFill>
                  <a:srgbClr val="FFFFFF"/>
                </a:solidFill>
              </a:rPr>
              <a:t>có</a:t>
            </a:r>
            <a:r>
              <a:rPr lang="en-US" altLang="en-US" sz="2400" i="1" kern="0" dirty="0" smtClean="0">
                <a:solidFill>
                  <a:srgbClr val="FFFFFF"/>
                </a:solidFill>
              </a:rPr>
              <a:t> ý </a:t>
            </a:r>
            <a:r>
              <a:rPr lang="en-US" altLang="en-US" sz="2400" i="1" kern="0" dirty="0" err="1" smtClean="0">
                <a:solidFill>
                  <a:srgbClr val="FFFFFF"/>
                </a:solidFill>
              </a:rPr>
              <a:t>nghĩa</a:t>
            </a:r>
            <a:r>
              <a:rPr lang="en-US" altLang="en-US" sz="2400" i="1" kern="0" dirty="0" smtClean="0">
                <a:solidFill>
                  <a:srgbClr val="FFFFFF"/>
                </a:solidFill>
              </a:rPr>
              <a:t> </a:t>
            </a:r>
            <a:r>
              <a:rPr lang="en-US" altLang="en-US" sz="2400" i="1" kern="0" dirty="0" err="1" smtClean="0">
                <a:solidFill>
                  <a:srgbClr val="FFFFFF"/>
                </a:solidFill>
              </a:rPr>
              <a:t>trên</a:t>
            </a:r>
            <a:r>
              <a:rPr lang="vi-VN" altLang="en-US" sz="2400" i="1" kern="0" dirty="0" smtClean="0">
                <a:solidFill>
                  <a:srgbClr val="FFFFFF"/>
                </a:solidFill>
              </a:rPr>
              <a:t> </a:t>
            </a:r>
            <a:r>
              <a:rPr lang="vi-VN" altLang="en-US" sz="2400" i="1" kern="0">
                <a:solidFill>
                  <a:srgbClr val="FFFFFF"/>
                </a:solidFill>
              </a:rPr>
              <a:t>lâm </a:t>
            </a:r>
            <a:r>
              <a:rPr lang="vi-VN" altLang="en-US" sz="2400" i="1" kern="0" smtClean="0">
                <a:solidFill>
                  <a:srgbClr val="FFFFFF"/>
                </a:solidFill>
              </a:rPr>
              <a:t>sàng</a:t>
            </a:r>
            <a:r>
              <a:rPr lang="vi-VN" altLang="en-US" sz="2400" kern="0" smtClean="0">
                <a:solidFill>
                  <a:srgbClr val="FFFFFF"/>
                </a:solidFill>
              </a:rPr>
              <a:t> và</a:t>
            </a:r>
            <a:r>
              <a:rPr lang="en-US" altLang="en-US" sz="2400" kern="0" smtClean="0">
                <a:solidFill>
                  <a:srgbClr val="FFFFFF"/>
                </a:solidFill>
              </a:rPr>
              <a:t> 2+ biểu hiện sau </a:t>
            </a:r>
            <a:r>
              <a:rPr lang="vi-VN" altLang="en-US" sz="2400" kern="0" smtClean="0">
                <a:solidFill>
                  <a:srgbClr val="FFFFFF"/>
                </a:solidFill>
              </a:rPr>
              <a:t>trong </a:t>
            </a:r>
            <a:r>
              <a:rPr lang="vi-VN" altLang="en-US" sz="2400" kern="0" dirty="0">
                <a:solidFill>
                  <a:srgbClr val="FFFFFF"/>
                </a:solidFill>
              </a:rPr>
              <a:t>cùng một khoảng thời gian 12 tháng:</a:t>
            </a:r>
            <a:endParaRPr lang="en-US" altLang="en-US" sz="2000" kern="0" dirty="0" smtClean="0">
              <a:solidFill>
                <a:srgbClr val="FFFFFF"/>
              </a:solidFill>
            </a:endParaRPr>
          </a:p>
          <a:p>
            <a:pPr marL="1165225" lvl="3" indent="-447675" eaLnBrk="1" hangingPunct="1">
              <a:lnSpc>
                <a:spcPct val="90000"/>
              </a:lnSpc>
              <a:buFontTx/>
              <a:buNone/>
              <a:defRPr/>
            </a:pPr>
            <a:r>
              <a:rPr lang="en-US" altLang="en-US" kern="0" dirty="0" smtClean="0">
                <a:solidFill>
                  <a:srgbClr val="FFFFFF"/>
                </a:solidFill>
              </a:rPr>
              <a:t>1</a:t>
            </a:r>
            <a:r>
              <a:rPr lang="en-US" altLang="en-US" sz="1600" kern="0" dirty="0" smtClean="0">
                <a:solidFill>
                  <a:srgbClr val="FFFFFF"/>
                </a:solidFill>
              </a:rPr>
              <a:t>.</a:t>
            </a:r>
            <a:r>
              <a:rPr lang="en-US" altLang="en-US" kern="0" dirty="0" smtClean="0">
                <a:solidFill>
                  <a:srgbClr val="FFFFFF"/>
                </a:solidFill>
              </a:rPr>
              <a:t>	</a:t>
            </a:r>
            <a:r>
              <a:rPr lang="en-US" altLang="en-US" kern="0" dirty="0" err="1" smtClean="0">
                <a:solidFill>
                  <a:srgbClr val="FFFFFF"/>
                </a:solidFill>
              </a:rPr>
              <a:t>Sự</a:t>
            </a:r>
            <a:r>
              <a:rPr lang="en-US" altLang="en-US" kern="0" dirty="0" smtClean="0">
                <a:solidFill>
                  <a:srgbClr val="FFFFFF"/>
                </a:solidFill>
              </a:rPr>
              <a:t> dung </a:t>
            </a:r>
            <a:r>
              <a:rPr lang="en-US" altLang="en-US" kern="0" dirty="0" err="1" smtClean="0">
                <a:solidFill>
                  <a:srgbClr val="FFFFFF"/>
                </a:solidFill>
              </a:rPr>
              <a:t>nạp</a:t>
            </a:r>
            <a:endParaRPr lang="en-US" altLang="en-US" kern="0" dirty="0" smtClean="0">
              <a:solidFill>
                <a:srgbClr val="FFFFFF"/>
              </a:solidFill>
            </a:endParaRPr>
          </a:p>
          <a:p>
            <a:pPr marL="1165225" lvl="3" indent="-447675" eaLnBrk="1" hangingPunct="1">
              <a:lnSpc>
                <a:spcPct val="90000"/>
              </a:lnSpc>
              <a:buFontTx/>
              <a:buNone/>
              <a:defRPr/>
            </a:pPr>
            <a:r>
              <a:rPr lang="en-US" altLang="en-US" kern="0" dirty="0" smtClean="0">
                <a:solidFill>
                  <a:srgbClr val="FFFFFF"/>
                </a:solidFill>
              </a:rPr>
              <a:t>2.	</a:t>
            </a:r>
            <a:r>
              <a:rPr lang="en-US" altLang="en-US" kern="0" dirty="0" err="1" smtClean="0">
                <a:solidFill>
                  <a:srgbClr val="FFFFFF"/>
                </a:solidFill>
              </a:rPr>
              <a:t>Hội</a:t>
            </a:r>
            <a:r>
              <a:rPr lang="en-US" altLang="en-US" kern="0" dirty="0" smtClean="0">
                <a:solidFill>
                  <a:srgbClr val="FFFFFF"/>
                </a:solidFill>
              </a:rPr>
              <a:t> </a:t>
            </a:r>
            <a:r>
              <a:rPr lang="en-US" altLang="en-US" kern="0" dirty="0" err="1" smtClean="0">
                <a:solidFill>
                  <a:srgbClr val="FFFFFF"/>
                </a:solidFill>
              </a:rPr>
              <a:t>chứng</a:t>
            </a:r>
            <a:r>
              <a:rPr lang="en-US" altLang="en-US" kern="0" dirty="0" smtClean="0">
                <a:solidFill>
                  <a:srgbClr val="FFFFFF"/>
                </a:solidFill>
              </a:rPr>
              <a:t> </a:t>
            </a:r>
            <a:r>
              <a:rPr lang="en-US" altLang="en-US" kern="0" dirty="0" err="1" smtClean="0">
                <a:solidFill>
                  <a:srgbClr val="FFFFFF"/>
                </a:solidFill>
              </a:rPr>
              <a:t>cai</a:t>
            </a:r>
            <a:endParaRPr lang="en-US" altLang="en-US" kern="0" dirty="0">
              <a:solidFill>
                <a:srgbClr val="FFFFFF"/>
              </a:solidFill>
            </a:endParaRPr>
          </a:p>
          <a:p>
            <a:pPr marL="1165225" lvl="3" indent="-447675" eaLnBrk="1" hangingPunct="1">
              <a:lnSpc>
                <a:spcPct val="90000"/>
              </a:lnSpc>
              <a:buFontTx/>
              <a:buAutoNum type="arabicPeriod" startAt="3"/>
              <a:defRPr/>
            </a:pPr>
            <a:r>
              <a:rPr lang="en-US" altLang="en-US" kern="0" dirty="0" err="1" smtClean="0">
                <a:solidFill>
                  <a:srgbClr val="FFFFFF"/>
                </a:solidFill>
              </a:rPr>
              <a:t>Sử</a:t>
            </a:r>
            <a:r>
              <a:rPr lang="en-US" altLang="en-US" kern="0" dirty="0" smtClean="0">
                <a:solidFill>
                  <a:srgbClr val="FFFFFF"/>
                </a:solidFill>
              </a:rPr>
              <a:t> </a:t>
            </a:r>
            <a:r>
              <a:rPr lang="en-US" altLang="en-US" kern="0" dirty="0" err="1" smtClean="0">
                <a:solidFill>
                  <a:srgbClr val="FFFFFF"/>
                </a:solidFill>
              </a:rPr>
              <a:t>dụng</a:t>
            </a:r>
            <a:r>
              <a:rPr lang="en-US" altLang="en-US" kern="0" dirty="0" smtClean="0">
                <a:solidFill>
                  <a:srgbClr val="FFFFFF"/>
                </a:solidFill>
              </a:rPr>
              <a:t> </a:t>
            </a:r>
            <a:r>
              <a:rPr lang="en-US" altLang="en-US" kern="0" dirty="0" err="1" smtClean="0">
                <a:solidFill>
                  <a:srgbClr val="FFFFFF"/>
                </a:solidFill>
              </a:rPr>
              <a:t>lâu</a:t>
            </a:r>
            <a:r>
              <a:rPr lang="en-US" altLang="en-US" kern="0" dirty="0" smtClean="0">
                <a:solidFill>
                  <a:srgbClr val="FFFFFF"/>
                </a:solidFill>
              </a:rPr>
              <a:t> </a:t>
            </a:r>
            <a:r>
              <a:rPr lang="en-US" altLang="en-US" kern="0" err="1" smtClean="0">
                <a:solidFill>
                  <a:srgbClr val="FFFFFF"/>
                </a:solidFill>
              </a:rPr>
              <a:t>hơn</a:t>
            </a:r>
            <a:r>
              <a:rPr lang="en-US" altLang="en-US" kern="0" smtClean="0">
                <a:solidFill>
                  <a:srgbClr val="FFFFFF"/>
                </a:solidFill>
              </a:rPr>
              <a:t> dự định</a:t>
            </a:r>
            <a:endParaRPr lang="en-US" altLang="en-US" kern="0" dirty="0">
              <a:solidFill>
                <a:srgbClr val="FFFFFF"/>
              </a:solidFill>
            </a:endParaRPr>
          </a:p>
          <a:p>
            <a:pPr marL="1165225" lvl="3" indent="-447675" eaLnBrk="1" hangingPunct="1">
              <a:lnSpc>
                <a:spcPct val="90000"/>
              </a:lnSpc>
              <a:buFontTx/>
              <a:buAutoNum type="arabicPeriod" startAt="3"/>
              <a:defRPr/>
            </a:pPr>
            <a:r>
              <a:rPr lang="en-US" altLang="en-US" kern="0" dirty="0" err="1" smtClean="0">
                <a:solidFill>
                  <a:srgbClr val="FFFFFF"/>
                </a:solidFill>
              </a:rPr>
              <a:t>Không</a:t>
            </a:r>
            <a:r>
              <a:rPr lang="en-US" altLang="en-US" kern="0" dirty="0" smtClean="0">
                <a:solidFill>
                  <a:srgbClr val="FFFFFF"/>
                </a:solidFill>
              </a:rPr>
              <a:t> </a:t>
            </a:r>
            <a:r>
              <a:rPr lang="en-US" altLang="en-US" kern="0" err="1" smtClean="0">
                <a:solidFill>
                  <a:srgbClr val="FFFFFF"/>
                </a:solidFill>
              </a:rPr>
              <a:t>thể</a:t>
            </a:r>
            <a:r>
              <a:rPr lang="en-US" altLang="en-US" kern="0" smtClean="0">
                <a:solidFill>
                  <a:srgbClr val="FFFFFF"/>
                </a:solidFill>
              </a:rPr>
              <a:t> cắt giảm </a:t>
            </a:r>
            <a:r>
              <a:rPr lang="en-US" altLang="en-US" kern="0" err="1" smtClean="0">
                <a:solidFill>
                  <a:srgbClr val="FFFFFF"/>
                </a:solidFill>
              </a:rPr>
              <a:t>hoặc</a:t>
            </a:r>
            <a:r>
              <a:rPr lang="en-US" altLang="en-US" kern="0" smtClean="0">
                <a:solidFill>
                  <a:srgbClr val="FFFFFF"/>
                </a:solidFill>
              </a:rPr>
              <a:t> ngưng</a:t>
            </a:r>
            <a:endParaRPr lang="en-US" altLang="en-US" kern="0" dirty="0" smtClean="0">
              <a:solidFill>
                <a:srgbClr val="FFFFFF"/>
              </a:solidFill>
            </a:endParaRPr>
          </a:p>
          <a:p>
            <a:pPr marL="1165225" lvl="3" indent="-447675" eaLnBrk="1" hangingPunct="1">
              <a:lnSpc>
                <a:spcPct val="90000"/>
              </a:lnSpc>
              <a:buFontTx/>
              <a:buAutoNum type="arabicPeriod" startAt="3"/>
              <a:defRPr/>
            </a:pPr>
            <a:r>
              <a:rPr lang="en-US" altLang="en-US" kern="0" smtClean="0">
                <a:solidFill>
                  <a:srgbClr val="FFFFFF"/>
                </a:solidFill>
              </a:rPr>
              <a:t>Mất thời </a:t>
            </a:r>
            <a:r>
              <a:rPr lang="en-US" altLang="en-US" kern="0" err="1" smtClean="0">
                <a:solidFill>
                  <a:srgbClr val="FFFFFF"/>
                </a:solidFill>
              </a:rPr>
              <a:t>gian</a:t>
            </a:r>
            <a:r>
              <a:rPr lang="en-US" altLang="en-US" kern="0" smtClean="0">
                <a:solidFill>
                  <a:srgbClr val="FFFFFF"/>
                </a:solidFill>
              </a:rPr>
              <a:t> tìm </a:t>
            </a:r>
            <a:r>
              <a:rPr lang="en-US" altLang="en-US" kern="0" dirty="0" err="1" smtClean="0">
                <a:solidFill>
                  <a:srgbClr val="FFFFFF"/>
                </a:solidFill>
              </a:rPr>
              <a:t>kiếm</a:t>
            </a:r>
            <a:r>
              <a:rPr lang="en-US" altLang="en-US" kern="0" dirty="0" smtClean="0">
                <a:solidFill>
                  <a:srgbClr val="FFFFFF"/>
                </a:solidFill>
              </a:rPr>
              <a:t>, </a:t>
            </a:r>
            <a:r>
              <a:rPr lang="en-US" altLang="en-US" kern="0" dirty="0" err="1" smtClean="0">
                <a:solidFill>
                  <a:srgbClr val="FFFFFF"/>
                </a:solidFill>
              </a:rPr>
              <a:t>sử</a:t>
            </a:r>
            <a:r>
              <a:rPr lang="en-US" altLang="en-US" kern="0" dirty="0" smtClean="0">
                <a:solidFill>
                  <a:srgbClr val="FFFFFF"/>
                </a:solidFill>
              </a:rPr>
              <a:t> </a:t>
            </a:r>
            <a:r>
              <a:rPr lang="en-US" altLang="en-US" kern="0" dirty="0" err="1" smtClean="0">
                <a:solidFill>
                  <a:srgbClr val="FFFFFF"/>
                </a:solidFill>
              </a:rPr>
              <a:t>dụng</a:t>
            </a:r>
            <a:r>
              <a:rPr lang="en-US" altLang="en-US" kern="0" dirty="0" smtClean="0">
                <a:solidFill>
                  <a:srgbClr val="FFFFFF"/>
                </a:solidFill>
              </a:rPr>
              <a:t> </a:t>
            </a:r>
            <a:r>
              <a:rPr lang="en-US" altLang="en-US" kern="0" dirty="0" err="1" smtClean="0">
                <a:solidFill>
                  <a:srgbClr val="FFFFFF"/>
                </a:solidFill>
              </a:rPr>
              <a:t>hoặc</a:t>
            </a:r>
            <a:r>
              <a:rPr lang="en-US" altLang="en-US" kern="0" dirty="0" smtClean="0">
                <a:solidFill>
                  <a:srgbClr val="FFFFFF"/>
                </a:solidFill>
              </a:rPr>
              <a:t> </a:t>
            </a:r>
            <a:r>
              <a:rPr lang="en-US" altLang="en-US" kern="0" dirty="0" err="1" smtClean="0">
                <a:solidFill>
                  <a:srgbClr val="FFFFFF"/>
                </a:solidFill>
              </a:rPr>
              <a:t>phục</a:t>
            </a:r>
            <a:r>
              <a:rPr lang="en-US" altLang="en-US" kern="0" dirty="0" smtClean="0">
                <a:solidFill>
                  <a:srgbClr val="FFFFFF"/>
                </a:solidFill>
              </a:rPr>
              <a:t> </a:t>
            </a:r>
            <a:r>
              <a:rPr lang="en-US" altLang="en-US" kern="0" dirty="0" err="1" smtClean="0">
                <a:solidFill>
                  <a:srgbClr val="FFFFFF"/>
                </a:solidFill>
              </a:rPr>
              <a:t>hồi</a:t>
            </a:r>
            <a:r>
              <a:rPr lang="en-US" altLang="en-US" kern="0" dirty="0" smtClean="0">
                <a:solidFill>
                  <a:srgbClr val="FFFFFF"/>
                </a:solidFill>
              </a:rPr>
              <a:t> </a:t>
            </a:r>
          </a:p>
          <a:p>
            <a:pPr marL="1165225" lvl="3" indent="-447675" eaLnBrk="1" hangingPunct="1">
              <a:lnSpc>
                <a:spcPct val="90000"/>
              </a:lnSpc>
              <a:buFontTx/>
              <a:buAutoNum type="arabicPeriod" startAt="3"/>
              <a:defRPr/>
            </a:pPr>
            <a:r>
              <a:rPr lang="en-US" altLang="en-US" kern="0" err="1" smtClean="0">
                <a:solidFill>
                  <a:srgbClr val="FFFFFF"/>
                </a:solidFill>
              </a:rPr>
              <a:t>Từ</a:t>
            </a:r>
            <a:r>
              <a:rPr lang="en-US" altLang="en-US" kern="0" smtClean="0">
                <a:solidFill>
                  <a:srgbClr val="FFFFFF"/>
                </a:solidFill>
              </a:rPr>
              <a:t> bỏ </a:t>
            </a:r>
            <a:r>
              <a:rPr lang="en-US" altLang="en-US" kern="0" dirty="0" err="1" smtClean="0">
                <a:solidFill>
                  <a:srgbClr val="FFFFFF"/>
                </a:solidFill>
              </a:rPr>
              <a:t>các</a:t>
            </a:r>
            <a:r>
              <a:rPr lang="en-US" altLang="en-US" kern="0" dirty="0" smtClean="0">
                <a:solidFill>
                  <a:srgbClr val="FFFFFF"/>
                </a:solidFill>
              </a:rPr>
              <a:t> </a:t>
            </a:r>
            <a:r>
              <a:rPr lang="en-US" altLang="en-US" kern="0" dirty="0" err="1" smtClean="0">
                <a:solidFill>
                  <a:srgbClr val="FFFFFF"/>
                </a:solidFill>
              </a:rPr>
              <a:t>hoạt</a:t>
            </a:r>
            <a:r>
              <a:rPr lang="en-US" altLang="en-US" kern="0" dirty="0" smtClean="0">
                <a:solidFill>
                  <a:srgbClr val="FFFFFF"/>
                </a:solidFill>
              </a:rPr>
              <a:t> </a:t>
            </a:r>
            <a:r>
              <a:rPr lang="en-US" altLang="en-US" kern="0" dirty="0" err="1" smtClean="0">
                <a:solidFill>
                  <a:srgbClr val="FFFFFF"/>
                </a:solidFill>
              </a:rPr>
              <a:t>động</a:t>
            </a:r>
            <a:r>
              <a:rPr lang="en-US" altLang="en-US" kern="0" dirty="0" smtClean="0">
                <a:solidFill>
                  <a:srgbClr val="FFFFFF"/>
                </a:solidFill>
              </a:rPr>
              <a:t> </a:t>
            </a:r>
            <a:r>
              <a:rPr lang="en-US" altLang="en-US" kern="0" dirty="0" err="1" smtClean="0">
                <a:solidFill>
                  <a:srgbClr val="FFFFFF"/>
                </a:solidFill>
              </a:rPr>
              <a:t>xã</a:t>
            </a:r>
            <a:r>
              <a:rPr lang="en-US" altLang="en-US" kern="0" dirty="0" smtClean="0">
                <a:solidFill>
                  <a:srgbClr val="FFFFFF"/>
                </a:solidFill>
              </a:rPr>
              <a:t> </a:t>
            </a:r>
            <a:r>
              <a:rPr lang="en-US" altLang="en-US" kern="0" dirty="0" err="1" smtClean="0">
                <a:solidFill>
                  <a:srgbClr val="FFFFFF"/>
                </a:solidFill>
              </a:rPr>
              <a:t>hội</a:t>
            </a:r>
            <a:r>
              <a:rPr lang="en-US" altLang="en-US" kern="0" smtClean="0">
                <a:solidFill>
                  <a:srgbClr val="FFFFFF"/>
                </a:solidFill>
              </a:rPr>
              <a:t>, </a:t>
            </a:r>
            <a:r>
              <a:rPr lang="en-US" altLang="en-US" kern="0">
                <a:solidFill>
                  <a:srgbClr val="FFFFFF"/>
                </a:solidFill>
              </a:rPr>
              <a:t>công việc </a:t>
            </a:r>
            <a:r>
              <a:rPr lang="en-US" altLang="en-US" kern="0" smtClean="0">
                <a:solidFill>
                  <a:srgbClr val="FFFFFF"/>
                </a:solidFill>
              </a:rPr>
              <a:t>và thú vui </a:t>
            </a:r>
            <a:endParaRPr lang="en-US" altLang="en-US" kern="0" dirty="0">
              <a:solidFill>
                <a:srgbClr val="FFFFFF"/>
              </a:solidFill>
            </a:endParaRPr>
          </a:p>
          <a:p>
            <a:pPr marL="1165225" lvl="3" indent="-447675" eaLnBrk="1" hangingPunct="1">
              <a:lnSpc>
                <a:spcPct val="90000"/>
              </a:lnSpc>
              <a:buFontTx/>
              <a:buAutoNum type="arabicPeriod" startAt="3"/>
              <a:defRPr/>
            </a:pPr>
            <a:r>
              <a:rPr lang="en-US" altLang="en-US" kern="0">
                <a:solidFill>
                  <a:srgbClr val="FFFFFF"/>
                </a:solidFill>
              </a:rPr>
              <a:t>Thèm nhớ hoặc thôi thúc sử dụng chất mãnh </a:t>
            </a:r>
            <a:r>
              <a:rPr lang="en-US" altLang="en-US" kern="0" smtClean="0">
                <a:solidFill>
                  <a:srgbClr val="FFFFFF"/>
                </a:solidFill>
              </a:rPr>
              <a:t>liệt</a:t>
            </a:r>
            <a:endParaRPr lang="en-US" altLang="en-US" kern="0" dirty="0">
              <a:solidFill>
                <a:srgbClr val="FFFFFF"/>
              </a:solidFill>
            </a:endParaRPr>
          </a:p>
          <a:p>
            <a:pPr marL="1165225" lvl="3" indent="-447675" eaLnBrk="1" hangingPunct="1">
              <a:lnSpc>
                <a:spcPct val="90000"/>
              </a:lnSpc>
              <a:buFontTx/>
              <a:buAutoNum type="arabicPeriod" startAt="3"/>
              <a:defRPr/>
            </a:pPr>
            <a:r>
              <a:rPr lang="en-US" altLang="en-US" kern="0" dirty="0" err="1" smtClean="0">
                <a:solidFill>
                  <a:srgbClr val="FFFFFF"/>
                </a:solidFill>
              </a:rPr>
              <a:t>Tiếp</a:t>
            </a:r>
            <a:r>
              <a:rPr lang="en-US" altLang="en-US" kern="0" dirty="0" smtClean="0">
                <a:solidFill>
                  <a:srgbClr val="FFFFFF"/>
                </a:solidFill>
              </a:rPr>
              <a:t> </a:t>
            </a:r>
            <a:r>
              <a:rPr lang="en-US" altLang="en-US" kern="0" dirty="0" err="1" smtClean="0">
                <a:solidFill>
                  <a:srgbClr val="FFFFFF"/>
                </a:solidFill>
              </a:rPr>
              <a:t>tục</a:t>
            </a:r>
            <a:r>
              <a:rPr lang="en-US" altLang="en-US" kern="0" dirty="0" smtClean="0">
                <a:solidFill>
                  <a:srgbClr val="FFFFFF"/>
                </a:solidFill>
              </a:rPr>
              <a:t> </a:t>
            </a:r>
            <a:r>
              <a:rPr lang="en-US" altLang="en-US" kern="0" dirty="0" err="1" smtClean="0">
                <a:solidFill>
                  <a:srgbClr val="FFFFFF"/>
                </a:solidFill>
              </a:rPr>
              <a:t>sử</a:t>
            </a:r>
            <a:r>
              <a:rPr lang="en-US" altLang="en-US" kern="0" dirty="0" smtClean="0">
                <a:solidFill>
                  <a:srgbClr val="FFFFFF"/>
                </a:solidFill>
              </a:rPr>
              <a:t> </a:t>
            </a:r>
            <a:r>
              <a:rPr lang="en-US" altLang="en-US" kern="0" err="1" smtClean="0">
                <a:solidFill>
                  <a:srgbClr val="FFFFFF"/>
                </a:solidFill>
              </a:rPr>
              <a:t>dụng</a:t>
            </a:r>
            <a:r>
              <a:rPr lang="en-US" altLang="en-US" kern="0" smtClean="0">
                <a:solidFill>
                  <a:srgbClr val="FFFFFF"/>
                </a:solidFill>
              </a:rPr>
              <a:t> dù </a:t>
            </a:r>
            <a:r>
              <a:rPr lang="en-US" altLang="en-US" kern="0" err="1" smtClean="0">
                <a:solidFill>
                  <a:srgbClr val="FFFFFF"/>
                </a:solidFill>
              </a:rPr>
              <a:t>biết</a:t>
            </a:r>
            <a:r>
              <a:rPr lang="en-US" altLang="en-US" kern="0" smtClean="0">
                <a:solidFill>
                  <a:srgbClr val="FFFFFF"/>
                </a:solidFill>
              </a:rPr>
              <a:t> tác hại </a:t>
            </a:r>
            <a:endParaRPr lang="en-US" altLang="en-US" kern="0" dirty="0" smtClean="0">
              <a:solidFill>
                <a:srgbClr val="FFFFFF"/>
              </a:solidFill>
            </a:endParaRPr>
          </a:p>
          <a:p>
            <a:pPr marL="1165225" lvl="3" indent="-447675" eaLnBrk="1" hangingPunct="1">
              <a:lnSpc>
                <a:spcPct val="90000"/>
              </a:lnSpc>
              <a:buFontTx/>
              <a:buAutoNum type="arabicPeriod" startAt="3"/>
              <a:defRPr/>
            </a:pPr>
            <a:r>
              <a:rPr lang="en-US" altLang="en-US" kern="0" err="1" smtClean="0">
                <a:solidFill>
                  <a:srgbClr val="FFFFFF"/>
                </a:solidFill>
              </a:rPr>
              <a:t>Không</a:t>
            </a:r>
            <a:r>
              <a:rPr lang="en-US" altLang="en-US" kern="0" smtClean="0">
                <a:solidFill>
                  <a:srgbClr val="FFFFFF"/>
                </a:solidFill>
              </a:rPr>
              <a:t> hoàn thành được </a:t>
            </a:r>
            <a:r>
              <a:rPr lang="en-US" altLang="en-US" kern="0" dirty="0" err="1" smtClean="0">
                <a:solidFill>
                  <a:srgbClr val="FFFFFF"/>
                </a:solidFill>
              </a:rPr>
              <a:t>các</a:t>
            </a:r>
            <a:r>
              <a:rPr lang="en-US" altLang="en-US" kern="0" dirty="0" smtClean="0">
                <a:solidFill>
                  <a:srgbClr val="FFFFFF"/>
                </a:solidFill>
              </a:rPr>
              <a:t> </a:t>
            </a:r>
            <a:r>
              <a:rPr lang="en-US" altLang="en-US" kern="0" dirty="0" err="1" smtClean="0">
                <a:solidFill>
                  <a:srgbClr val="FFFFFF"/>
                </a:solidFill>
              </a:rPr>
              <a:t>nghĩa</a:t>
            </a:r>
            <a:r>
              <a:rPr lang="en-US" altLang="en-US" kern="0" dirty="0" smtClean="0">
                <a:solidFill>
                  <a:srgbClr val="FFFFFF"/>
                </a:solidFill>
              </a:rPr>
              <a:t> </a:t>
            </a:r>
            <a:r>
              <a:rPr lang="en-US" altLang="en-US" kern="0" err="1" smtClean="0">
                <a:solidFill>
                  <a:srgbClr val="FFFFFF"/>
                </a:solidFill>
              </a:rPr>
              <a:t>vụ</a:t>
            </a:r>
            <a:r>
              <a:rPr lang="en-US" altLang="en-US" kern="0" smtClean="0">
                <a:solidFill>
                  <a:srgbClr val="FFFFFF"/>
                </a:solidFill>
              </a:rPr>
              <a:t> chính</a:t>
            </a:r>
            <a:endParaRPr lang="en-US" altLang="en-US" kern="0" dirty="0" smtClean="0">
              <a:solidFill>
                <a:srgbClr val="FFFFFF"/>
              </a:solidFill>
            </a:endParaRPr>
          </a:p>
          <a:p>
            <a:pPr marL="1165225" lvl="3" indent="-447675" eaLnBrk="1" hangingPunct="1">
              <a:lnSpc>
                <a:spcPct val="90000"/>
              </a:lnSpc>
              <a:buFontTx/>
              <a:buAutoNum type="arabicPeriod" startAt="3"/>
              <a:defRPr/>
            </a:pPr>
            <a:r>
              <a:rPr lang="en-US" altLang="en-US" kern="0" smtClean="0">
                <a:solidFill>
                  <a:srgbClr val="FFFFFF"/>
                </a:solidFill>
              </a:rPr>
              <a:t>Sử </a:t>
            </a:r>
            <a:r>
              <a:rPr lang="en-US" altLang="en-US" kern="0" dirty="0" err="1" smtClean="0">
                <a:solidFill>
                  <a:srgbClr val="FFFFFF"/>
                </a:solidFill>
              </a:rPr>
              <a:t>dụng</a:t>
            </a:r>
            <a:r>
              <a:rPr lang="en-US" altLang="en-US" kern="0" dirty="0" smtClean="0">
                <a:solidFill>
                  <a:srgbClr val="FFFFFF"/>
                </a:solidFill>
              </a:rPr>
              <a:t> </a:t>
            </a:r>
            <a:r>
              <a:rPr lang="en-US" altLang="en-US" kern="0" dirty="0" err="1" smtClean="0">
                <a:solidFill>
                  <a:srgbClr val="FFFFFF"/>
                </a:solidFill>
              </a:rPr>
              <a:t>trong</a:t>
            </a:r>
            <a:r>
              <a:rPr lang="en-US" altLang="en-US" kern="0" dirty="0" smtClean="0">
                <a:solidFill>
                  <a:srgbClr val="FFFFFF"/>
                </a:solidFill>
              </a:rPr>
              <a:t> </a:t>
            </a:r>
            <a:r>
              <a:rPr lang="en-US" altLang="en-US" kern="0" dirty="0" err="1" smtClean="0">
                <a:solidFill>
                  <a:srgbClr val="FFFFFF"/>
                </a:solidFill>
              </a:rPr>
              <a:t>những</a:t>
            </a:r>
            <a:r>
              <a:rPr lang="en-US" altLang="en-US" kern="0" dirty="0" smtClean="0">
                <a:solidFill>
                  <a:srgbClr val="FFFFFF"/>
                </a:solidFill>
              </a:rPr>
              <a:t> </a:t>
            </a:r>
            <a:r>
              <a:rPr lang="en-US" altLang="en-US" kern="0" dirty="0" err="1" smtClean="0">
                <a:solidFill>
                  <a:srgbClr val="FFFFFF"/>
                </a:solidFill>
              </a:rPr>
              <a:t>tình</a:t>
            </a:r>
            <a:r>
              <a:rPr lang="en-US" altLang="en-US" kern="0" dirty="0" smtClean="0">
                <a:solidFill>
                  <a:srgbClr val="FFFFFF"/>
                </a:solidFill>
              </a:rPr>
              <a:t> </a:t>
            </a:r>
            <a:r>
              <a:rPr lang="en-US" altLang="en-US" kern="0" dirty="0" err="1" smtClean="0">
                <a:solidFill>
                  <a:srgbClr val="FFFFFF"/>
                </a:solidFill>
              </a:rPr>
              <a:t>huống</a:t>
            </a:r>
            <a:r>
              <a:rPr lang="en-US" altLang="en-US" kern="0" dirty="0" smtClean="0">
                <a:solidFill>
                  <a:srgbClr val="FFFFFF"/>
                </a:solidFill>
              </a:rPr>
              <a:t> </a:t>
            </a:r>
            <a:r>
              <a:rPr lang="en-US" altLang="en-US" kern="0" dirty="0" err="1" smtClean="0">
                <a:solidFill>
                  <a:srgbClr val="FFFFFF"/>
                </a:solidFill>
              </a:rPr>
              <a:t>nguy</a:t>
            </a:r>
            <a:r>
              <a:rPr lang="en-US" altLang="en-US" kern="0" dirty="0" smtClean="0">
                <a:solidFill>
                  <a:srgbClr val="FFFFFF"/>
                </a:solidFill>
              </a:rPr>
              <a:t> </a:t>
            </a:r>
            <a:r>
              <a:rPr lang="en-US" altLang="en-US" kern="0" err="1" smtClean="0">
                <a:solidFill>
                  <a:srgbClr val="FFFFFF"/>
                </a:solidFill>
              </a:rPr>
              <a:t>hiểm</a:t>
            </a:r>
            <a:r>
              <a:rPr lang="en-US" altLang="en-US" kern="0" smtClean="0">
                <a:solidFill>
                  <a:srgbClr val="FFFFFF"/>
                </a:solidFill>
              </a:rPr>
              <a:t> cho cơ thể</a:t>
            </a:r>
            <a:endParaRPr lang="en-US" altLang="en-US" kern="0" dirty="0">
              <a:solidFill>
                <a:srgbClr val="FFFFFF"/>
              </a:solidFill>
            </a:endParaRPr>
          </a:p>
          <a:p>
            <a:pPr marL="1165225" lvl="3" indent="-447675" eaLnBrk="1" hangingPunct="1">
              <a:lnSpc>
                <a:spcPct val="90000"/>
              </a:lnSpc>
              <a:buFontTx/>
              <a:buAutoNum type="arabicPeriod" startAt="3"/>
              <a:defRPr/>
            </a:pPr>
            <a:r>
              <a:rPr lang="en-US" altLang="en-US" kern="0" dirty="0" err="1" smtClean="0">
                <a:solidFill>
                  <a:srgbClr val="FFFFFF"/>
                </a:solidFill>
              </a:rPr>
              <a:t>Tiếp</a:t>
            </a:r>
            <a:r>
              <a:rPr lang="en-US" altLang="en-US" kern="0" dirty="0" smtClean="0">
                <a:solidFill>
                  <a:srgbClr val="FFFFFF"/>
                </a:solidFill>
              </a:rPr>
              <a:t> </a:t>
            </a:r>
            <a:r>
              <a:rPr lang="en-US" altLang="en-US" kern="0" dirty="0" err="1" smtClean="0">
                <a:solidFill>
                  <a:srgbClr val="FFFFFF"/>
                </a:solidFill>
              </a:rPr>
              <a:t>tục</a:t>
            </a:r>
            <a:r>
              <a:rPr lang="en-US" altLang="en-US" kern="0" dirty="0" smtClean="0">
                <a:solidFill>
                  <a:srgbClr val="FFFFFF"/>
                </a:solidFill>
              </a:rPr>
              <a:t> </a:t>
            </a:r>
            <a:r>
              <a:rPr lang="en-US" altLang="en-US" kern="0" dirty="0" err="1" smtClean="0">
                <a:solidFill>
                  <a:srgbClr val="FFFFFF"/>
                </a:solidFill>
              </a:rPr>
              <a:t>sử</a:t>
            </a:r>
            <a:r>
              <a:rPr lang="en-US" altLang="en-US" kern="0" dirty="0" smtClean="0">
                <a:solidFill>
                  <a:srgbClr val="FFFFFF"/>
                </a:solidFill>
              </a:rPr>
              <a:t> </a:t>
            </a:r>
            <a:r>
              <a:rPr lang="en-US" altLang="en-US" kern="0" err="1" smtClean="0">
                <a:solidFill>
                  <a:srgbClr val="FFFFFF"/>
                </a:solidFill>
              </a:rPr>
              <a:t>dụng</a:t>
            </a:r>
            <a:r>
              <a:rPr lang="en-US" altLang="en-US" kern="0" smtClean="0">
                <a:solidFill>
                  <a:srgbClr val="FFFFFF"/>
                </a:solidFill>
              </a:rPr>
              <a:t> bất chấp các </a:t>
            </a:r>
            <a:r>
              <a:rPr lang="en-US" altLang="en-US" kern="0" dirty="0" err="1" smtClean="0">
                <a:solidFill>
                  <a:srgbClr val="FFFFFF"/>
                </a:solidFill>
              </a:rPr>
              <a:t>vấn</a:t>
            </a:r>
            <a:r>
              <a:rPr lang="en-US" altLang="en-US" kern="0" dirty="0" smtClean="0">
                <a:solidFill>
                  <a:srgbClr val="FFFFFF"/>
                </a:solidFill>
              </a:rPr>
              <a:t> </a:t>
            </a:r>
            <a:r>
              <a:rPr lang="en-US" altLang="en-US" kern="0" err="1" smtClean="0">
                <a:solidFill>
                  <a:srgbClr val="FFFFFF"/>
                </a:solidFill>
              </a:rPr>
              <a:t>đề</a:t>
            </a:r>
            <a:r>
              <a:rPr lang="en-US" altLang="en-US" kern="0" smtClean="0">
                <a:solidFill>
                  <a:srgbClr val="FFFFFF"/>
                </a:solidFill>
              </a:rPr>
              <a:t> về xã </a:t>
            </a:r>
            <a:r>
              <a:rPr lang="en-US" altLang="en-US" kern="0" dirty="0" err="1" smtClean="0">
                <a:solidFill>
                  <a:srgbClr val="FFFFFF"/>
                </a:solidFill>
              </a:rPr>
              <a:t>hội</a:t>
            </a:r>
            <a:r>
              <a:rPr lang="en-US" altLang="en-US" kern="0" dirty="0" smtClean="0">
                <a:solidFill>
                  <a:srgbClr val="FFFFFF"/>
                </a:solidFill>
              </a:rPr>
              <a:t> </a:t>
            </a:r>
            <a:r>
              <a:rPr lang="en-US" altLang="en-US" kern="0" err="1" smtClean="0">
                <a:solidFill>
                  <a:srgbClr val="FFFFFF"/>
                </a:solidFill>
              </a:rPr>
              <a:t>và</a:t>
            </a:r>
            <a:r>
              <a:rPr lang="en-US" altLang="en-US" kern="0" smtClean="0">
                <a:solidFill>
                  <a:srgbClr val="FFFFFF"/>
                </a:solidFill>
              </a:rPr>
              <a:t> </a:t>
            </a:r>
            <a:r>
              <a:rPr lang="en-US" altLang="en-US" kern="0">
                <a:solidFill>
                  <a:srgbClr val="FFFFFF"/>
                </a:solidFill>
              </a:rPr>
              <a:t>quan hệ cá </a:t>
            </a:r>
            <a:r>
              <a:rPr lang="en-US" altLang="en-US" kern="0" dirty="0" err="1" smtClean="0">
                <a:solidFill>
                  <a:srgbClr val="FFFFFF"/>
                </a:solidFill>
              </a:rPr>
              <a:t>nhân</a:t>
            </a:r>
            <a:endParaRPr lang="en-US" altLang="en-US" kern="0" dirty="0">
              <a:solidFill>
                <a:srgbClr val="FFFFFF"/>
              </a:solidFill>
            </a:endParaRPr>
          </a:p>
        </p:txBody>
      </p:sp>
      <p:sp>
        <p:nvSpPr>
          <p:cNvPr id="4100" name="TextBox 1"/>
          <p:cNvSpPr txBox="1">
            <a:spLocks noChangeArrowheads="1"/>
          </p:cNvSpPr>
          <p:nvPr/>
        </p:nvSpPr>
        <p:spPr bwMode="auto">
          <a:xfrm>
            <a:off x="317500" y="6019800"/>
            <a:ext cx="8382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dirty="0" err="1" smtClean="0">
                <a:solidFill>
                  <a:srgbClr val="FFFF00"/>
                </a:solidFill>
                <a:latin typeface="Arial" charset="0"/>
              </a:rPr>
              <a:t>Độ</a:t>
            </a:r>
            <a:r>
              <a:rPr lang="en-US" altLang="en-US" dirty="0" smtClean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en-US" altLang="en-US" dirty="0" err="1" smtClean="0">
                <a:solidFill>
                  <a:srgbClr val="FFFF00"/>
                </a:solidFill>
                <a:latin typeface="Arial" charset="0"/>
              </a:rPr>
              <a:t>nặng</a:t>
            </a:r>
            <a:r>
              <a:rPr lang="en-US" altLang="en-US" dirty="0" smtClean="0">
                <a:solidFill>
                  <a:srgbClr val="FFFF00"/>
                </a:solidFill>
                <a:latin typeface="Arial" charset="0"/>
              </a:rPr>
              <a:t>: </a:t>
            </a:r>
            <a:r>
              <a:rPr lang="en-US" altLang="en-US" dirty="0">
                <a:solidFill>
                  <a:srgbClr val="FFFF00"/>
                </a:solidFill>
                <a:latin typeface="Arial" charset="0"/>
              </a:rPr>
              <a:t>2-3 = </a:t>
            </a:r>
            <a:r>
              <a:rPr lang="en-US" altLang="en-US" dirty="0" err="1" smtClean="0">
                <a:solidFill>
                  <a:srgbClr val="FFFF00"/>
                </a:solidFill>
                <a:latin typeface="Arial" charset="0"/>
              </a:rPr>
              <a:t>nhẹ</a:t>
            </a:r>
            <a:r>
              <a:rPr lang="en-US" altLang="en-US" dirty="0" smtClean="0">
                <a:solidFill>
                  <a:srgbClr val="FFFF00"/>
                </a:solidFill>
                <a:latin typeface="Arial" charset="0"/>
              </a:rPr>
              <a:t>; </a:t>
            </a:r>
            <a:r>
              <a:rPr lang="en-US" altLang="en-US" dirty="0">
                <a:solidFill>
                  <a:srgbClr val="FFFF00"/>
                </a:solidFill>
                <a:latin typeface="Arial" charset="0"/>
              </a:rPr>
              <a:t>4-5 = </a:t>
            </a:r>
            <a:r>
              <a:rPr lang="en-US" altLang="en-US" dirty="0" err="1" smtClean="0">
                <a:solidFill>
                  <a:srgbClr val="FFFF00"/>
                </a:solidFill>
                <a:latin typeface="Arial" charset="0"/>
              </a:rPr>
              <a:t>trung</a:t>
            </a:r>
            <a:r>
              <a:rPr lang="en-US" altLang="en-US" dirty="0" smtClean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en-US" altLang="en-US" dirty="0" err="1" smtClean="0">
                <a:solidFill>
                  <a:srgbClr val="FFFF00"/>
                </a:solidFill>
                <a:latin typeface="Arial" charset="0"/>
              </a:rPr>
              <a:t>bình</a:t>
            </a:r>
            <a:r>
              <a:rPr lang="en-US" altLang="en-US" dirty="0" smtClean="0">
                <a:solidFill>
                  <a:srgbClr val="FFFF00"/>
                </a:solidFill>
                <a:latin typeface="Arial" charset="0"/>
              </a:rPr>
              <a:t>; </a:t>
            </a:r>
            <a:r>
              <a:rPr lang="en-US" altLang="en-US" dirty="0">
                <a:solidFill>
                  <a:srgbClr val="FFFF00"/>
                </a:solidFill>
                <a:latin typeface="Arial" charset="0"/>
              </a:rPr>
              <a:t>6+ = </a:t>
            </a:r>
            <a:r>
              <a:rPr lang="en-US" altLang="en-US" dirty="0" err="1" smtClean="0">
                <a:solidFill>
                  <a:srgbClr val="FFFF00"/>
                </a:solidFill>
                <a:latin typeface="Arial" charset="0"/>
              </a:rPr>
              <a:t>nặng</a:t>
            </a:r>
            <a:endParaRPr lang="en-US" altLang="en-US" dirty="0">
              <a:solidFill>
                <a:srgbClr val="FFFF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95251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ular Callout 17"/>
          <p:cNvSpPr/>
          <p:nvPr/>
        </p:nvSpPr>
        <p:spPr>
          <a:xfrm rot="10800000">
            <a:off x="7831138" y="4686299"/>
            <a:ext cx="1236662" cy="1181100"/>
          </a:xfrm>
          <a:prstGeom prst="wedgeRectCallout">
            <a:avLst>
              <a:gd name="adj1" fmla="val -21517"/>
              <a:gd name="adj2" fmla="val 79685"/>
            </a:avLst>
          </a:prstGeom>
          <a:solidFill>
            <a:schemeClr val="accent3">
              <a:lumMod val="75000"/>
              <a:alpha val="72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123" name="Title 3"/>
          <p:cNvSpPr>
            <a:spLocks noGrp="1"/>
          </p:cNvSpPr>
          <p:nvPr>
            <p:ph type="title"/>
          </p:nvPr>
        </p:nvSpPr>
        <p:spPr>
          <a:xfrm>
            <a:off x="228600" y="152400"/>
            <a:ext cx="8839200" cy="1143000"/>
          </a:xfrm>
        </p:spPr>
        <p:txBody>
          <a:bodyPr/>
          <a:lstStyle/>
          <a:p>
            <a:r>
              <a:rPr lang="en-US" altLang="en-US" sz="2800" b="1" smtClean="0">
                <a:latin typeface="Arial" charset="0"/>
                <a:cs typeface="Arial" charset="0"/>
              </a:rPr>
              <a:t>Định nghĩa về Phổ:</a:t>
            </a:r>
            <a:br>
              <a:rPr lang="en-US" altLang="en-US" sz="2800" b="1" smtClean="0">
                <a:latin typeface="Arial" charset="0"/>
                <a:cs typeface="Arial" charset="0"/>
              </a:rPr>
            </a:br>
            <a:r>
              <a:rPr lang="en-US" altLang="en-US" sz="2800" b="1">
                <a:latin typeface="Arial" charset="0"/>
                <a:cs typeface="Arial" charset="0"/>
              </a:rPr>
              <a:t>S</a:t>
            </a:r>
            <a:r>
              <a:rPr lang="en-US" altLang="en-US" sz="2800" b="1" smtClean="0">
                <a:latin typeface="Arial" charset="0"/>
                <a:cs typeface="Arial" charset="0"/>
              </a:rPr>
              <a:t>ử </a:t>
            </a:r>
            <a:r>
              <a:rPr lang="en-US" altLang="en-US" sz="2800" b="1" dirty="0" err="1" smtClean="0">
                <a:latin typeface="Arial" charset="0"/>
                <a:cs typeface="Arial" charset="0"/>
              </a:rPr>
              <a:t>dụng</a:t>
            </a:r>
            <a:r>
              <a:rPr lang="en-US" altLang="en-US" sz="2800" b="1" dirty="0" smtClean="0">
                <a:latin typeface="Arial" charset="0"/>
                <a:cs typeface="Arial" charset="0"/>
              </a:rPr>
              <a:t> </a:t>
            </a:r>
            <a:r>
              <a:rPr lang="en-US" altLang="en-US" sz="2800" b="1" dirty="0" err="1" smtClean="0">
                <a:latin typeface="Arial" charset="0"/>
                <a:cs typeface="Arial" charset="0"/>
              </a:rPr>
              <a:t>chất</a:t>
            </a:r>
            <a:r>
              <a:rPr lang="en-US" altLang="en-US" sz="2800" b="1" dirty="0" smtClean="0">
                <a:latin typeface="Arial" charset="0"/>
                <a:cs typeface="Arial" charset="0"/>
              </a:rPr>
              <a:t> </a:t>
            </a:r>
            <a:r>
              <a:rPr lang="en-US" altLang="en-US" sz="2800" b="1" dirty="0" err="1" smtClean="0">
                <a:latin typeface="Arial" charset="0"/>
                <a:cs typeface="Arial" charset="0"/>
              </a:rPr>
              <a:t>đến</a:t>
            </a:r>
            <a:r>
              <a:rPr lang="en-US" altLang="en-US" sz="2800" b="1" dirty="0" smtClean="0">
                <a:latin typeface="Arial" charset="0"/>
                <a:cs typeface="Arial" charset="0"/>
              </a:rPr>
              <a:t> </a:t>
            </a:r>
            <a:r>
              <a:rPr lang="en-US" altLang="en-US" sz="2800" b="1" dirty="0" err="1" smtClean="0">
                <a:latin typeface="Arial" charset="0"/>
                <a:cs typeface="Arial" charset="0"/>
              </a:rPr>
              <a:t>Rối</a:t>
            </a:r>
            <a:r>
              <a:rPr lang="en-US" altLang="en-US" sz="2800" b="1" dirty="0" smtClean="0">
                <a:latin typeface="Arial" charset="0"/>
                <a:cs typeface="Arial" charset="0"/>
              </a:rPr>
              <a:t> </a:t>
            </a:r>
            <a:r>
              <a:rPr lang="en-US" altLang="en-US" sz="2800" b="1" dirty="0" err="1" smtClean="0">
                <a:latin typeface="Arial" charset="0"/>
                <a:cs typeface="Arial" charset="0"/>
              </a:rPr>
              <a:t>loạn</a:t>
            </a:r>
            <a:r>
              <a:rPr lang="en-US" altLang="en-US" sz="2800" b="1" dirty="0" smtClean="0">
                <a:latin typeface="Arial" charset="0"/>
                <a:cs typeface="Arial" charset="0"/>
              </a:rPr>
              <a:t> </a:t>
            </a:r>
            <a:r>
              <a:rPr lang="en-US" altLang="en-US" sz="2800" b="1" dirty="0" err="1" smtClean="0">
                <a:latin typeface="Arial" charset="0"/>
                <a:cs typeface="Arial" charset="0"/>
              </a:rPr>
              <a:t>sử</a:t>
            </a:r>
            <a:r>
              <a:rPr lang="en-US" altLang="en-US" sz="2800" b="1" dirty="0" smtClean="0">
                <a:latin typeface="Arial" charset="0"/>
                <a:cs typeface="Arial" charset="0"/>
              </a:rPr>
              <a:t> </a:t>
            </a:r>
            <a:r>
              <a:rPr lang="en-US" altLang="en-US" sz="2800" b="1" err="1" smtClean="0">
                <a:latin typeface="Arial" charset="0"/>
                <a:cs typeface="Arial" charset="0"/>
              </a:rPr>
              <a:t>dụng</a:t>
            </a:r>
            <a:r>
              <a:rPr lang="en-US" altLang="en-US" sz="2800" b="1" smtClean="0">
                <a:latin typeface="Arial" charset="0"/>
                <a:cs typeface="Arial" charset="0"/>
              </a:rPr>
              <a:t> chất</a:t>
            </a:r>
            <a:endParaRPr lang="en-US" altLang="en-US" sz="2800" b="1" dirty="0" smtClean="0">
              <a:latin typeface="Arial" charset="0"/>
              <a:cs typeface="Arial" charset="0"/>
            </a:endParaRPr>
          </a:p>
        </p:txBody>
      </p:sp>
      <p:pic>
        <p:nvPicPr>
          <p:cNvPr id="512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00" y="2351087"/>
            <a:ext cx="8686800" cy="398170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5" name="TextBox 6"/>
          <p:cNvSpPr txBox="1">
            <a:spLocks noChangeArrowheads="1"/>
          </p:cNvSpPr>
          <p:nvPr/>
        </p:nvSpPr>
        <p:spPr bwMode="auto">
          <a:xfrm>
            <a:off x="38100" y="3163431"/>
            <a:ext cx="3098800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800" b="1" dirty="0" err="1" smtClean="0">
                <a:solidFill>
                  <a:srgbClr val="002060"/>
                </a:solidFill>
                <a:latin typeface="Arial" charset="0"/>
                <a:cs typeface="Arial" charset="0"/>
              </a:rPr>
              <a:t>Không</a:t>
            </a:r>
            <a:r>
              <a:rPr lang="en-US" altLang="en-US" sz="2800" b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 </a:t>
            </a:r>
            <a:r>
              <a:rPr lang="en-US" altLang="en-US" sz="2800" b="1" dirty="0" err="1" smtClean="0">
                <a:solidFill>
                  <a:srgbClr val="002060"/>
                </a:solidFill>
                <a:latin typeface="Arial" charset="0"/>
                <a:cs typeface="Arial" charset="0"/>
              </a:rPr>
              <a:t>sử</a:t>
            </a:r>
            <a:r>
              <a:rPr lang="en-US" altLang="en-US" sz="2800" b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 </a:t>
            </a:r>
            <a:r>
              <a:rPr lang="en-US" altLang="en-US" sz="2800" b="1" dirty="0" err="1" smtClean="0">
                <a:solidFill>
                  <a:srgbClr val="002060"/>
                </a:solidFill>
                <a:latin typeface="Arial" charset="0"/>
                <a:cs typeface="Arial" charset="0"/>
              </a:rPr>
              <a:t>dụng</a:t>
            </a:r>
            <a:r>
              <a:rPr lang="en-US" altLang="en-US" sz="2800" b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 </a:t>
            </a:r>
            <a:r>
              <a:rPr lang="en-US" altLang="en-US" sz="2800" b="1" err="1" smtClean="0">
                <a:solidFill>
                  <a:srgbClr val="002060"/>
                </a:solidFill>
                <a:latin typeface="Arial" charset="0"/>
                <a:cs typeface="Arial" charset="0"/>
              </a:rPr>
              <a:t>hoặc</a:t>
            </a:r>
            <a:r>
              <a:rPr lang="en-US" altLang="en-US" sz="2800" b="1" smtClean="0">
                <a:solidFill>
                  <a:srgbClr val="002060"/>
                </a:solidFill>
                <a:latin typeface="Arial" charset="0"/>
                <a:cs typeface="Arial" charset="0"/>
              </a:rPr>
              <a:t> sử </a:t>
            </a:r>
            <a:r>
              <a:rPr lang="en-US" altLang="en-US" sz="2800" b="1" err="1" smtClean="0">
                <a:solidFill>
                  <a:srgbClr val="002060"/>
                </a:solidFill>
                <a:latin typeface="Arial" charset="0"/>
                <a:cs typeface="Arial" charset="0"/>
              </a:rPr>
              <a:t>dụng</a:t>
            </a:r>
            <a:r>
              <a:rPr lang="en-US" altLang="en-US" sz="2800" b="1" smtClean="0">
                <a:solidFill>
                  <a:srgbClr val="002060"/>
                </a:solidFill>
                <a:latin typeface="Arial" charset="0"/>
                <a:cs typeface="Arial" charset="0"/>
              </a:rPr>
              <a:t> không gây ra vấn đề</a:t>
            </a:r>
            <a:endParaRPr lang="en-US" altLang="en-US" sz="2800" b="1" dirty="0">
              <a:solidFill>
                <a:srgbClr val="002060"/>
              </a:solidFill>
              <a:latin typeface="Arial" charset="0"/>
              <a:cs typeface="Arial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3429000" y="3048000"/>
            <a:ext cx="0" cy="2495551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497263" y="3753246"/>
            <a:ext cx="2827337" cy="123110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sz="2000" smtClean="0">
                <a:solidFill>
                  <a:srgbClr val="0000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Sử </a:t>
            </a:r>
            <a:r>
              <a:rPr lang="en-US" sz="2000">
                <a:solidFill>
                  <a:srgbClr val="0000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dụng </a:t>
            </a:r>
            <a:r>
              <a:rPr lang="en-US" sz="2000" smtClean="0">
                <a:solidFill>
                  <a:srgbClr val="0000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thỉnh thoảng, </a:t>
            </a:r>
            <a:r>
              <a:rPr lang="en-US" sz="2000" dirty="0" err="1" smtClean="0">
                <a:solidFill>
                  <a:srgbClr val="0000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gây</a:t>
            </a:r>
            <a:r>
              <a:rPr lang="en-US" sz="2000" dirty="0" smtClean="0">
                <a:solidFill>
                  <a:srgbClr val="0000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err="1" smtClean="0">
                <a:solidFill>
                  <a:srgbClr val="0000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</a:t>
            </a:r>
            <a:r>
              <a:rPr lang="en-US" sz="2000" smtClean="0">
                <a:solidFill>
                  <a:srgbClr val="0000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vấn </a:t>
            </a:r>
            <a:r>
              <a:rPr lang="en-US" sz="2000" err="1" smtClean="0">
                <a:solidFill>
                  <a:srgbClr val="0000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đề</a:t>
            </a:r>
            <a:r>
              <a:rPr lang="en-US" sz="2000" smtClean="0">
                <a:solidFill>
                  <a:srgbClr val="0000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với </a:t>
            </a:r>
            <a:r>
              <a:rPr lang="en-US" sz="2000" dirty="0" err="1" smtClean="0">
                <a:solidFill>
                  <a:srgbClr val="0000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tần</a:t>
            </a:r>
            <a:r>
              <a:rPr lang="en-US" sz="2000" dirty="0" smtClean="0">
                <a:solidFill>
                  <a:srgbClr val="0000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solidFill>
                  <a:srgbClr val="0000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suất</a:t>
            </a:r>
            <a:r>
              <a:rPr lang="en-US" sz="2000" dirty="0" smtClean="0">
                <a:solidFill>
                  <a:srgbClr val="0000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solidFill>
                  <a:srgbClr val="0000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thỉnh</a:t>
            </a:r>
            <a:r>
              <a:rPr lang="en-US" sz="2000" dirty="0" smtClean="0">
                <a:solidFill>
                  <a:srgbClr val="0000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solidFill>
                  <a:srgbClr val="0000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thoảng</a:t>
            </a:r>
            <a:r>
              <a:rPr lang="en-US" sz="2000" dirty="0" smtClean="0">
                <a:solidFill>
                  <a:srgbClr val="0000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solidFill>
                  <a:srgbClr val="0000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đến</a:t>
            </a:r>
            <a:r>
              <a:rPr lang="en-US" sz="2000" dirty="0" smtClean="0">
                <a:solidFill>
                  <a:srgbClr val="0000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solidFill>
                  <a:srgbClr val="0000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thường</a:t>
            </a:r>
            <a:r>
              <a:rPr lang="en-US" sz="2000" dirty="0" smtClean="0">
                <a:solidFill>
                  <a:srgbClr val="0000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solidFill>
                  <a:srgbClr val="0000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xuyên</a:t>
            </a:r>
            <a:endParaRPr lang="en-US" sz="2000" dirty="0" smtClean="0">
              <a:solidFill>
                <a:srgbClr val="0000FF">
                  <a:lumMod val="50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Straight Connector 9"/>
          <p:cNvCxnSpPr>
            <a:endCxn id="5124" idx="3"/>
          </p:cNvCxnSpPr>
          <p:nvPr/>
        </p:nvCxnSpPr>
        <p:spPr>
          <a:xfrm>
            <a:off x="6858000" y="3886200"/>
            <a:ext cx="1981200" cy="45574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endCxn id="5124" idx="3"/>
          </p:cNvCxnSpPr>
          <p:nvPr/>
        </p:nvCxnSpPr>
        <p:spPr>
          <a:xfrm flipV="1">
            <a:off x="6858000" y="4341941"/>
            <a:ext cx="1981200" cy="45866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858000" y="3886200"/>
            <a:ext cx="0" cy="9144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Line Callout 1 14"/>
          <p:cNvSpPr/>
          <p:nvPr/>
        </p:nvSpPr>
        <p:spPr>
          <a:xfrm>
            <a:off x="6324600" y="2438400"/>
            <a:ext cx="1314450" cy="1103312"/>
          </a:xfrm>
          <a:prstGeom prst="borderCallout1">
            <a:avLst>
              <a:gd name="adj1" fmla="val 145888"/>
              <a:gd name="adj2" fmla="val 89116"/>
              <a:gd name="adj3" fmla="val 96838"/>
              <a:gd name="adj4" fmla="val 88505"/>
            </a:avLst>
          </a:prstGeom>
          <a:solidFill>
            <a:schemeClr val="accent3">
              <a:lumMod val="50000"/>
              <a:alpha val="69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mtClean="0">
                <a:solidFill>
                  <a:prstClr val="white"/>
                </a:solidFill>
                <a:latin typeface="Calibri"/>
              </a:rPr>
              <a:t>RLSDC nhẹ </a:t>
            </a:r>
            <a:r>
              <a:rPr lang="en-US" dirty="0" smtClean="0">
                <a:solidFill>
                  <a:prstClr val="white"/>
                </a:solidFill>
                <a:latin typeface="Calibri"/>
              </a:rPr>
              <a:t>- </a:t>
            </a:r>
            <a:r>
              <a:rPr lang="en-US" dirty="0" err="1" smtClean="0">
                <a:solidFill>
                  <a:prstClr val="white"/>
                </a:solidFill>
                <a:latin typeface="Calibri"/>
              </a:rPr>
              <a:t>trung</a:t>
            </a:r>
            <a:r>
              <a:rPr lang="en-US" dirty="0" smtClean="0">
                <a:solidFill>
                  <a:prstClr val="white"/>
                </a:solidFill>
                <a:latin typeface="Calibri"/>
              </a:rPr>
              <a:t> </a:t>
            </a:r>
            <a:r>
              <a:rPr lang="en-US" dirty="0" err="1" smtClean="0">
                <a:solidFill>
                  <a:prstClr val="white"/>
                </a:solidFill>
                <a:latin typeface="Calibri"/>
              </a:rPr>
              <a:t>bình</a:t>
            </a:r>
            <a:endParaRPr lang="en-US" dirty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129119" y="4171586"/>
            <a:ext cx="30908" cy="357917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8123237" y="1477962"/>
            <a:ext cx="1020763" cy="2316163"/>
          </a:xfrm>
          <a:prstGeom prst="rect">
            <a:avLst/>
          </a:prstGeom>
          <a:solidFill>
            <a:srgbClr val="FF0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1E344B"/>
              </a:solidFill>
              <a:latin typeface="Calibri"/>
            </a:endParaRPr>
          </a:p>
        </p:txBody>
      </p:sp>
      <p:sp>
        <p:nvSpPr>
          <p:cNvPr id="5135" name="TextBox 22"/>
          <p:cNvSpPr txBox="1">
            <a:spLocks noChangeArrowheads="1"/>
          </p:cNvSpPr>
          <p:nvPr/>
        </p:nvSpPr>
        <p:spPr bwMode="auto">
          <a:xfrm rot="-5400000">
            <a:off x="7464424" y="2312988"/>
            <a:ext cx="2163763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3200" b="1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Nghiện</a:t>
            </a:r>
            <a:endParaRPr lang="en-US" altLang="en-US" sz="3200" b="1" dirty="0">
              <a:solidFill>
                <a:srgbClr val="FFFF00"/>
              </a:solidFill>
              <a:latin typeface="Arial" charset="0"/>
              <a:cs typeface="Arial" charset="0"/>
            </a:endParaRPr>
          </a:p>
        </p:txBody>
      </p:sp>
      <p:sp>
        <p:nvSpPr>
          <p:cNvPr id="29" name="Line Callout 1 28"/>
          <p:cNvSpPr/>
          <p:nvPr/>
        </p:nvSpPr>
        <p:spPr>
          <a:xfrm>
            <a:off x="7829550" y="4764088"/>
            <a:ext cx="1314450" cy="1103312"/>
          </a:xfrm>
          <a:prstGeom prst="borderCallout1">
            <a:avLst>
              <a:gd name="adj1" fmla="val 145888"/>
              <a:gd name="adj2" fmla="val 89116"/>
              <a:gd name="adj3" fmla="val 96838"/>
              <a:gd name="adj4" fmla="val 88505"/>
            </a:avLst>
          </a:prstGeom>
          <a:solidFill>
            <a:schemeClr val="accent3">
              <a:lumMod val="50000"/>
              <a:alpha val="69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mtClean="0">
                <a:solidFill>
                  <a:prstClr val="white"/>
                </a:solidFill>
                <a:latin typeface="Calibri"/>
              </a:rPr>
              <a:t>RLSDC </a:t>
            </a:r>
            <a:r>
              <a:rPr lang="en-US" dirty="0" err="1" smtClean="0">
                <a:solidFill>
                  <a:prstClr val="white"/>
                </a:solidFill>
                <a:latin typeface="Calibri"/>
              </a:rPr>
              <a:t>nặng</a:t>
            </a:r>
            <a:endParaRPr lang="en-US" dirty="0"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6651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457200"/>
            <a:ext cx="8610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Một</a:t>
            </a:r>
            <a:r>
              <a:rPr lang="en-US" sz="32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en-US" sz="3200" b="1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chuỗi</a:t>
            </a:r>
            <a:r>
              <a:rPr lang="en-US" sz="3200" b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các </a:t>
            </a:r>
            <a:r>
              <a:rPr lang="en-US" sz="3200" b="1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chiến</a:t>
            </a:r>
            <a:r>
              <a:rPr lang="en-US" sz="3200" b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lược để ứng phó với một phổ sử dụng?</a:t>
            </a:r>
            <a:endParaRPr lang="en-US" sz="3200" b="1" dirty="0" smtClean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1700" y="2327275"/>
            <a:ext cx="7340600" cy="3741738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000" smtClean="0">
                <a:solidFill>
                  <a:schemeClr val="bg1"/>
                </a:solidFill>
              </a:rPr>
              <a:t>    </a:t>
            </a:r>
          </a:p>
        </p:txBody>
      </p:sp>
      <p:pic>
        <p:nvPicPr>
          <p:cNvPr id="6148" name="Picture 4" descr="j0234752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575" y="4038600"/>
            <a:ext cx="1360488" cy="152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2292350" y="3771900"/>
            <a:ext cx="1978026" cy="338554"/>
          </a:xfrm>
          <a:prstGeom prst="rect">
            <a:avLst/>
          </a:prstGeom>
          <a:solidFill>
            <a:srgbClr val="00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0" r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en-US" sz="1600" smtClean="0">
                <a:solidFill>
                  <a:srgbClr val="FFFFFF"/>
                </a:solidFill>
                <a:latin typeface="Arial" charset="0"/>
              </a:rPr>
              <a:t>Sử dụng thỉnh thoảng</a:t>
            </a:r>
            <a:endParaRPr lang="en-US" altLang="en-US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2298700" y="4277114"/>
            <a:ext cx="1978026" cy="338554"/>
          </a:xfrm>
          <a:prstGeom prst="rect">
            <a:avLst/>
          </a:prstGeom>
          <a:solidFill>
            <a:srgbClr val="00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en-US" sz="1600" smtClean="0">
                <a:solidFill>
                  <a:srgbClr val="FFFFFF"/>
                </a:solidFill>
                <a:latin typeface="Arial" charset="0"/>
              </a:rPr>
              <a:t>RLSDC nhẹ</a:t>
            </a:r>
            <a:endParaRPr lang="en-US" altLang="en-US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2292350" y="4779496"/>
            <a:ext cx="1978026" cy="338554"/>
          </a:xfrm>
          <a:prstGeom prst="rect">
            <a:avLst/>
          </a:prstGeom>
          <a:solidFill>
            <a:srgbClr val="00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en-US" sz="1600">
                <a:solidFill>
                  <a:srgbClr val="FFFFFF"/>
                </a:solidFill>
                <a:latin typeface="Arial" charset="0"/>
              </a:rPr>
              <a:t>RLSDC trung </a:t>
            </a:r>
            <a:r>
              <a:rPr lang="en-US" altLang="en-US" sz="1600" dirty="0" err="1" smtClean="0">
                <a:solidFill>
                  <a:srgbClr val="FFFFFF"/>
                </a:solidFill>
                <a:latin typeface="Arial" charset="0"/>
              </a:rPr>
              <a:t>bình</a:t>
            </a:r>
            <a:endParaRPr lang="en-US" altLang="en-US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2292350" y="5338763"/>
            <a:ext cx="1978026" cy="338554"/>
          </a:xfrm>
          <a:prstGeom prst="rect">
            <a:avLst/>
          </a:prstGeom>
          <a:solidFill>
            <a:srgbClr val="00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en-US" sz="1600">
                <a:solidFill>
                  <a:srgbClr val="FFFFFF"/>
                </a:solidFill>
                <a:latin typeface="Arial" charset="0"/>
              </a:rPr>
              <a:t>RLSDC nặng</a:t>
            </a:r>
            <a:endParaRPr lang="en-US" altLang="en-US" sz="1600" dirty="0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6153" name="Picture 9" descr="j0234752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4041775"/>
            <a:ext cx="1360488" cy="152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6818313" y="3276600"/>
            <a:ext cx="1905000" cy="584775"/>
          </a:xfrm>
          <a:prstGeom prst="rect">
            <a:avLst/>
          </a:prstGeom>
          <a:solidFill>
            <a:srgbClr val="00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en-US" sz="1600" dirty="0" err="1" smtClean="0">
                <a:solidFill>
                  <a:srgbClr val="FFFFFF"/>
                </a:solidFill>
                <a:latin typeface="Arial" charset="0"/>
              </a:rPr>
              <a:t>Cường</a:t>
            </a:r>
            <a:r>
              <a:rPr lang="en-US" altLang="en-US" sz="1600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altLang="en-US" sz="1600" dirty="0" err="1" smtClean="0">
                <a:solidFill>
                  <a:srgbClr val="FFFFFF"/>
                </a:solidFill>
                <a:latin typeface="Arial" charset="0"/>
              </a:rPr>
              <a:t>độ</a:t>
            </a:r>
            <a:r>
              <a:rPr lang="en-US" altLang="en-US" sz="1600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altLang="en-US" sz="1600" dirty="0" err="1" smtClean="0">
                <a:solidFill>
                  <a:srgbClr val="FFFFFF"/>
                </a:solidFill>
                <a:latin typeface="Arial" charset="0"/>
              </a:rPr>
              <a:t>thấp</a:t>
            </a:r>
            <a:r>
              <a:rPr lang="en-US" altLang="en-US" sz="1600" dirty="0">
                <a:solidFill>
                  <a:srgbClr val="FFFFFF"/>
                </a:solidFill>
                <a:latin typeface="Arial" charset="0"/>
              </a:rPr>
              <a:t>/ </a:t>
            </a:r>
            <a:r>
              <a:rPr lang="en-US" altLang="en-US" sz="1600" dirty="0" err="1">
                <a:solidFill>
                  <a:srgbClr val="FFFFFF"/>
                </a:solidFill>
                <a:latin typeface="Arial" charset="0"/>
              </a:rPr>
              <a:t>Giảm</a:t>
            </a:r>
            <a:r>
              <a:rPr lang="en-US" altLang="en-US" sz="16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altLang="en-US" sz="1600" dirty="0" err="1">
                <a:solidFill>
                  <a:srgbClr val="FFFFFF"/>
                </a:solidFill>
                <a:latin typeface="Arial" charset="0"/>
              </a:rPr>
              <a:t>tác</a:t>
            </a:r>
            <a:r>
              <a:rPr lang="en-US" altLang="en-US" sz="16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altLang="en-US" sz="1600" dirty="0" err="1">
                <a:solidFill>
                  <a:srgbClr val="FFFFFF"/>
                </a:solidFill>
                <a:latin typeface="Arial" charset="0"/>
              </a:rPr>
              <a:t>hại</a:t>
            </a:r>
            <a:r>
              <a:rPr lang="en-US" altLang="en-US" sz="1600" dirty="0">
                <a:solidFill>
                  <a:srgbClr val="FFFFFF"/>
                </a:solidFill>
                <a:latin typeface="Arial" charset="0"/>
              </a:rPr>
              <a:t> </a:t>
            </a:r>
          </a:p>
        </p:txBody>
      </p:sp>
      <p:cxnSp>
        <p:nvCxnSpPr>
          <p:cNvPr id="6155" name="AutoShape 11"/>
          <p:cNvCxnSpPr>
            <a:cxnSpLocks noChangeShapeType="1"/>
            <a:endCxn id="6154" idx="1"/>
          </p:cNvCxnSpPr>
          <p:nvPr/>
        </p:nvCxnSpPr>
        <p:spPr bwMode="auto">
          <a:xfrm flipV="1">
            <a:off x="6237288" y="3568988"/>
            <a:ext cx="581025" cy="1233203"/>
          </a:xfrm>
          <a:prstGeom prst="straightConnector1">
            <a:avLst/>
          </a:prstGeom>
          <a:noFill/>
          <a:ln w="38100">
            <a:solidFill>
              <a:srgbClr val="99CC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6818313" y="4191000"/>
            <a:ext cx="1905000" cy="584775"/>
          </a:xfrm>
          <a:prstGeom prst="rect">
            <a:avLst/>
          </a:prstGeom>
          <a:solidFill>
            <a:srgbClr val="00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en-US" sz="1600" dirty="0" smtClean="0">
                <a:solidFill>
                  <a:srgbClr val="FFFFFF"/>
                </a:solidFill>
                <a:latin typeface="Arial" charset="0"/>
              </a:rPr>
              <a:t>Can </a:t>
            </a:r>
            <a:r>
              <a:rPr lang="en-US" altLang="en-US" sz="1600" err="1" smtClean="0">
                <a:solidFill>
                  <a:srgbClr val="FFFFFF"/>
                </a:solidFill>
                <a:latin typeface="Arial" charset="0"/>
              </a:rPr>
              <a:t>thiệp</a:t>
            </a:r>
            <a:r>
              <a:rPr lang="en-US" altLang="en-US" sz="1600" smtClean="0">
                <a:solidFill>
                  <a:srgbClr val="FFFFFF"/>
                </a:solidFill>
                <a:latin typeface="Arial" charset="0"/>
              </a:rPr>
              <a:t> sớm/ngắn</a:t>
            </a:r>
            <a:endParaRPr lang="en-US" altLang="en-US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6821488" y="4953000"/>
            <a:ext cx="1905000" cy="584775"/>
          </a:xfrm>
          <a:prstGeom prst="rect">
            <a:avLst/>
          </a:prstGeom>
          <a:solidFill>
            <a:srgbClr val="00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en-US" sz="1600" dirty="0" err="1" smtClean="0">
                <a:solidFill>
                  <a:srgbClr val="FFFFFF"/>
                </a:solidFill>
                <a:latin typeface="Arial" charset="0"/>
              </a:rPr>
              <a:t>Cường</a:t>
            </a:r>
            <a:r>
              <a:rPr lang="en-US" altLang="en-US" sz="1600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altLang="en-US" sz="1600" dirty="0" err="1" smtClean="0">
                <a:solidFill>
                  <a:srgbClr val="FFFFFF"/>
                </a:solidFill>
                <a:latin typeface="Arial" charset="0"/>
              </a:rPr>
              <a:t>độ</a:t>
            </a:r>
            <a:r>
              <a:rPr lang="en-US" altLang="en-US" sz="1600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altLang="en-US" sz="1600" dirty="0" err="1" smtClean="0">
                <a:solidFill>
                  <a:srgbClr val="FFFFFF"/>
                </a:solidFill>
                <a:latin typeface="Arial" charset="0"/>
              </a:rPr>
              <a:t>trung</a:t>
            </a:r>
            <a:r>
              <a:rPr lang="en-US" altLang="en-US" sz="1600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altLang="en-US" sz="1600" dirty="0" err="1" smtClean="0">
                <a:solidFill>
                  <a:srgbClr val="FFFFFF"/>
                </a:solidFill>
                <a:latin typeface="Arial" charset="0"/>
              </a:rPr>
              <a:t>bình</a:t>
            </a:r>
            <a:endParaRPr lang="en-US" altLang="en-US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6158" name="Text Box 14"/>
          <p:cNvSpPr txBox="1">
            <a:spLocks noChangeArrowheads="1"/>
          </p:cNvSpPr>
          <p:nvPr/>
        </p:nvSpPr>
        <p:spPr bwMode="auto">
          <a:xfrm>
            <a:off x="6821488" y="5605046"/>
            <a:ext cx="1905000" cy="338554"/>
          </a:xfrm>
          <a:prstGeom prst="rect">
            <a:avLst/>
          </a:prstGeom>
          <a:solidFill>
            <a:srgbClr val="00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en-US" sz="1600" dirty="0" err="1" smtClean="0">
                <a:solidFill>
                  <a:srgbClr val="FFFFFF"/>
                </a:solidFill>
                <a:latin typeface="Arial" charset="0"/>
              </a:rPr>
              <a:t>Điều</a:t>
            </a:r>
            <a:r>
              <a:rPr lang="en-US" altLang="en-US" sz="1600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altLang="en-US" sz="1600" dirty="0" err="1" smtClean="0">
                <a:solidFill>
                  <a:srgbClr val="FFFFFF"/>
                </a:solidFill>
                <a:latin typeface="Arial" charset="0"/>
              </a:rPr>
              <a:t>trị</a:t>
            </a:r>
            <a:r>
              <a:rPr lang="en-US" altLang="en-US" sz="1600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altLang="en-US" sz="1600" dirty="0" err="1" smtClean="0">
                <a:solidFill>
                  <a:srgbClr val="FFFFFF"/>
                </a:solidFill>
                <a:latin typeface="Arial" charset="0"/>
              </a:rPr>
              <a:t>bằng</a:t>
            </a:r>
            <a:r>
              <a:rPr lang="en-US" altLang="en-US" sz="1600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altLang="en-US" sz="1600" dirty="0" err="1" smtClean="0">
                <a:solidFill>
                  <a:srgbClr val="FFFFFF"/>
                </a:solidFill>
                <a:latin typeface="Arial" charset="0"/>
              </a:rPr>
              <a:t>thuốc</a:t>
            </a:r>
            <a:endParaRPr lang="en-US" altLang="en-US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6159" name="Text Box 15"/>
          <p:cNvSpPr txBox="1">
            <a:spLocks noChangeArrowheads="1"/>
          </p:cNvSpPr>
          <p:nvPr/>
        </p:nvSpPr>
        <p:spPr bwMode="auto">
          <a:xfrm>
            <a:off x="6821488" y="6100763"/>
            <a:ext cx="1905000" cy="338554"/>
          </a:xfrm>
          <a:prstGeom prst="rect">
            <a:avLst/>
          </a:prstGeom>
          <a:solidFill>
            <a:srgbClr val="00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600" err="1" smtClean="0">
                <a:solidFill>
                  <a:srgbClr val="FFFFFF"/>
                </a:solidFill>
                <a:latin typeface="Arial" charset="0"/>
              </a:rPr>
              <a:t>Ngoại</a:t>
            </a:r>
            <a:r>
              <a:rPr lang="en-US" altLang="en-US" sz="1600" smtClean="0">
                <a:solidFill>
                  <a:srgbClr val="FFFFFF"/>
                </a:solidFill>
                <a:latin typeface="Arial" charset="0"/>
              </a:rPr>
              <a:t> trú/Lưu </a:t>
            </a:r>
            <a:r>
              <a:rPr lang="en-US" altLang="en-US" sz="1600" dirty="0" err="1" smtClean="0">
                <a:solidFill>
                  <a:srgbClr val="FFFFFF"/>
                </a:solidFill>
                <a:latin typeface="Arial" charset="0"/>
              </a:rPr>
              <a:t>trú</a:t>
            </a:r>
            <a:endParaRPr lang="en-US" altLang="en-US" sz="1600" dirty="0">
              <a:solidFill>
                <a:srgbClr val="FFFFFF"/>
              </a:solidFill>
              <a:latin typeface="Arial" charset="0"/>
            </a:endParaRPr>
          </a:p>
        </p:txBody>
      </p:sp>
      <p:cxnSp>
        <p:nvCxnSpPr>
          <p:cNvPr id="6160" name="AutoShape 16"/>
          <p:cNvCxnSpPr>
            <a:cxnSpLocks noChangeShapeType="1"/>
            <a:endCxn id="6156" idx="1"/>
          </p:cNvCxnSpPr>
          <p:nvPr/>
        </p:nvCxnSpPr>
        <p:spPr bwMode="auto">
          <a:xfrm flipV="1">
            <a:off x="6237288" y="4483388"/>
            <a:ext cx="581025" cy="318806"/>
          </a:xfrm>
          <a:prstGeom prst="straightConnector1">
            <a:avLst/>
          </a:prstGeom>
          <a:noFill/>
          <a:ln w="38100">
            <a:solidFill>
              <a:srgbClr val="99CC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61" name="AutoShape 17"/>
          <p:cNvCxnSpPr>
            <a:cxnSpLocks noChangeShapeType="1"/>
            <a:endCxn id="6157" idx="1"/>
          </p:cNvCxnSpPr>
          <p:nvPr/>
        </p:nvCxnSpPr>
        <p:spPr bwMode="auto">
          <a:xfrm>
            <a:off x="6237288" y="4721225"/>
            <a:ext cx="584200" cy="524163"/>
          </a:xfrm>
          <a:prstGeom prst="straightConnector1">
            <a:avLst/>
          </a:prstGeom>
          <a:noFill/>
          <a:ln w="38100">
            <a:solidFill>
              <a:srgbClr val="99CC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62" name="AutoShape 18"/>
          <p:cNvCxnSpPr>
            <a:cxnSpLocks noChangeShapeType="1"/>
            <a:endCxn id="6158" idx="1"/>
          </p:cNvCxnSpPr>
          <p:nvPr/>
        </p:nvCxnSpPr>
        <p:spPr bwMode="auto">
          <a:xfrm>
            <a:off x="6237288" y="4844634"/>
            <a:ext cx="584200" cy="929689"/>
          </a:xfrm>
          <a:prstGeom prst="straightConnector1">
            <a:avLst/>
          </a:prstGeom>
          <a:noFill/>
          <a:ln w="38100">
            <a:solidFill>
              <a:srgbClr val="99CC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63" name="AutoShape 19"/>
          <p:cNvCxnSpPr>
            <a:cxnSpLocks noChangeShapeType="1"/>
            <a:endCxn id="6159" idx="1"/>
          </p:cNvCxnSpPr>
          <p:nvPr/>
        </p:nvCxnSpPr>
        <p:spPr bwMode="auto">
          <a:xfrm>
            <a:off x="6237288" y="4802188"/>
            <a:ext cx="584200" cy="1467852"/>
          </a:xfrm>
          <a:prstGeom prst="straightConnector1">
            <a:avLst/>
          </a:prstGeom>
          <a:noFill/>
          <a:ln w="38100">
            <a:solidFill>
              <a:srgbClr val="99CC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64" name="AutoShape 20"/>
          <p:cNvCxnSpPr>
            <a:cxnSpLocks noChangeShapeType="1"/>
            <a:endCxn id="6149" idx="1"/>
          </p:cNvCxnSpPr>
          <p:nvPr/>
        </p:nvCxnSpPr>
        <p:spPr bwMode="auto">
          <a:xfrm flipV="1">
            <a:off x="1897063" y="3941177"/>
            <a:ext cx="395287" cy="857841"/>
          </a:xfrm>
          <a:prstGeom prst="straightConnector1">
            <a:avLst/>
          </a:prstGeom>
          <a:noFill/>
          <a:ln w="38100">
            <a:solidFill>
              <a:srgbClr val="99CC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65" name="AutoShape 21"/>
          <p:cNvCxnSpPr>
            <a:cxnSpLocks noChangeShapeType="1"/>
            <a:endCxn id="6150" idx="1"/>
          </p:cNvCxnSpPr>
          <p:nvPr/>
        </p:nvCxnSpPr>
        <p:spPr bwMode="auto">
          <a:xfrm flipV="1">
            <a:off x="1903413" y="4446391"/>
            <a:ext cx="395287" cy="324438"/>
          </a:xfrm>
          <a:prstGeom prst="straightConnector1">
            <a:avLst/>
          </a:prstGeom>
          <a:noFill/>
          <a:ln w="38100">
            <a:solidFill>
              <a:srgbClr val="99CC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66" name="AutoShape 22"/>
          <p:cNvCxnSpPr>
            <a:cxnSpLocks noChangeShapeType="1"/>
            <a:endCxn id="6151" idx="1"/>
          </p:cNvCxnSpPr>
          <p:nvPr/>
        </p:nvCxnSpPr>
        <p:spPr bwMode="auto">
          <a:xfrm>
            <a:off x="1897063" y="4777909"/>
            <a:ext cx="395287" cy="170864"/>
          </a:xfrm>
          <a:prstGeom prst="straightConnector1">
            <a:avLst/>
          </a:prstGeom>
          <a:noFill/>
          <a:ln w="38100">
            <a:solidFill>
              <a:srgbClr val="99CC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67" name="AutoShape 23"/>
          <p:cNvCxnSpPr>
            <a:cxnSpLocks noChangeShapeType="1"/>
            <a:endCxn id="6152" idx="1"/>
          </p:cNvCxnSpPr>
          <p:nvPr/>
        </p:nvCxnSpPr>
        <p:spPr bwMode="auto">
          <a:xfrm>
            <a:off x="1897063" y="4799013"/>
            <a:ext cx="395287" cy="709027"/>
          </a:xfrm>
          <a:prstGeom prst="straightConnector1">
            <a:avLst/>
          </a:prstGeom>
          <a:noFill/>
          <a:ln w="38100">
            <a:solidFill>
              <a:srgbClr val="99CC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6168" name="Group 24"/>
          <p:cNvGrpSpPr>
            <a:grpSpLocks/>
          </p:cNvGrpSpPr>
          <p:nvPr/>
        </p:nvGrpSpPr>
        <p:grpSpPr bwMode="auto">
          <a:xfrm>
            <a:off x="992188" y="1749425"/>
            <a:ext cx="3278188" cy="1189038"/>
            <a:chOff x="625" y="1102"/>
            <a:chExt cx="2065" cy="749"/>
          </a:xfrm>
        </p:grpSpPr>
        <p:sp>
          <p:nvSpPr>
            <p:cNvPr id="163865" name="Text Box 25"/>
            <p:cNvSpPr txBox="1">
              <a:spLocks noChangeArrowheads="1"/>
            </p:cNvSpPr>
            <p:nvPr/>
          </p:nvSpPr>
          <p:spPr bwMode="auto">
            <a:xfrm>
              <a:off x="625" y="1347"/>
              <a:ext cx="196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en-US" sz="2400" b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  </a:t>
              </a:r>
              <a:r>
                <a:rPr lang="en-US" sz="2400" b="1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Can </a:t>
              </a:r>
              <a:r>
                <a:rPr lang="en-US" sz="2400" b="1" dirty="0" err="1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thiệp</a:t>
              </a:r>
              <a:r>
                <a:rPr lang="en-US" sz="2400" b="1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 ở </a:t>
              </a:r>
              <a:r>
                <a:rPr lang="en-US" sz="2400" b="1" dirty="0" err="1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đâu</a:t>
              </a:r>
              <a:endParaRPr lang="en-US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163866" name="Text Box 26"/>
            <p:cNvSpPr txBox="1">
              <a:spLocks noChangeArrowheads="1"/>
            </p:cNvSpPr>
            <p:nvPr/>
          </p:nvSpPr>
          <p:spPr bwMode="auto">
            <a:xfrm>
              <a:off x="2209" y="1102"/>
              <a:ext cx="481" cy="7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en-US" sz="7200" b="1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?</a:t>
              </a:r>
            </a:p>
          </p:txBody>
        </p:sp>
      </p:grpSp>
      <p:grpSp>
        <p:nvGrpSpPr>
          <p:cNvPr id="6169" name="Group 27"/>
          <p:cNvGrpSpPr>
            <a:grpSpLocks/>
          </p:cNvGrpSpPr>
          <p:nvPr/>
        </p:nvGrpSpPr>
        <p:grpSpPr bwMode="auto">
          <a:xfrm>
            <a:off x="4648200" y="1762125"/>
            <a:ext cx="3905250" cy="1189038"/>
            <a:chOff x="2928" y="1110"/>
            <a:chExt cx="2460" cy="749"/>
          </a:xfrm>
        </p:grpSpPr>
        <p:sp>
          <p:nvSpPr>
            <p:cNvPr id="163868" name="Text Box 28"/>
            <p:cNvSpPr txBox="1">
              <a:spLocks noChangeArrowheads="1"/>
            </p:cNvSpPr>
            <p:nvPr/>
          </p:nvSpPr>
          <p:spPr bwMode="auto">
            <a:xfrm>
              <a:off x="2928" y="1366"/>
              <a:ext cx="230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en-US" sz="2400" b="1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Can </a:t>
              </a:r>
              <a:r>
                <a:rPr lang="en-US" sz="2400" b="1" dirty="0" err="1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thiệp</a:t>
              </a:r>
              <a:r>
                <a:rPr lang="en-US" sz="2400" b="1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 </a:t>
              </a:r>
              <a:r>
                <a:rPr lang="en-US" sz="2400" b="1" dirty="0" err="1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như</a:t>
              </a:r>
              <a:r>
                <a:rPr lang="en-US" sz="2400" b="1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 </a:t>
              </a:r>
              <a:r>
                <a:rPr lang="en-US" sz="2400" b="1" dirty="0" err="1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thế</a:t>
              </a:r>
              <a:r>
                <a:rPr lang="en-US" sz="2400" b="1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 </a:t>
              </a:r>
              <a:r>
                <a:rPr lang="en-US" sz="2400" b="1" dirty="0" err="1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nào</a:t>
              </a:r>
              <a:endParaRPr lang="en-US" sz="2400" dirty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163869" name="Text Box 29"/>
            <p:cNvSpPr txBox="1">
              <a:spLocks noChangeArrowheads="1"/>
            </p:cNvSpPr>
            <p:nvPr/>
          </p:nvSpPr>
          <p:spPr bwMode="auto">
            <a:xfrm>
              <a:off x="4907" y="1110"/>
              <a:ext cx="481" cy="7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en-US" sz="7200" b="1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17038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066800"/>
            <a:ext cx="7772400" cy="4114800"/>
          </a:xfrm>
        </p:spPr>
        <p:txBody>
          <a:bodyPr/>
          <a:lstStyle/>
          <a:p>
            <a:pPr marL="0" indent="0" algn="ctr">
              <a:buFontTx/>
              <a:buNone/>
              <a:defRPr/>
            </a:pPr>
            <a:r>
              <a:rPr lang="en-US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Tất</a:t>
            </a:r>
            <a:r>
              <a:rPr lang="en-US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cả</a:t>
            </a:r>
            <a:r>
              <a:rPr lang="en-US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các</a:t>
            </a:r>
            <a:r>
              <a:rPr lang="en-US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can </a:t>
            </a:r>
            <a:r>
              <a:rPr lang="en-US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thiệp</a:t>
            </a:r>
            <a:r>
              <a:rPr lang="en-US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cần</a:t>
            </a:r>
            <a:r>
              <a:rPr lang="en-US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phù</a:t>
            </a:r>
            <a:r>
              <a:rPr lang="en-US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hợp</a:t>
            </a:r>
            <a:r>
              <a:rPr lang="en-US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với</a:t>
            </a:r>
            <a:r>
              <a:rPr lang="en-US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văn</a:t>
            </a:r>
            <a:r>
              <a:rPr lang="en-US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hóa</a:t>
            </a:r>
            <a:r>
              <a:rPr lang="en-US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và</a:t>
            </a:r>
            <a:r>
              <a:rPr lang="en-US" b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đáp ứng được cho nhóm đối </a:t>
            </a:r>
            <a:r>
              <a:rPr lang="en-US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tượng</a:t>
            </a:r>
            <a:r>
              <a:rPr lang="en-US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hướng</a:t>
            </a:r>
            <a:r>
              <a:rPr lang="en-US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đến</a:t>
            </a:r>
            <a:endParaRPr lang="en-US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46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554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1143000"/>
            <a:ext cx="9372600" cy="3640138"/>
          </a:xfrm>
        </p:spPr>
        <p:txBody>
          <a:bodyPr/>
          <a:lstStyle/>
          <a:p>
            <a:pPr>
              <a:defRPr/>
            </a:pPr>
            <a:r>
              <a:rPr lang="en-US" altLang="en-US" b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Can </a:t>
            </a:r>
            <a:r>
              <a:rPr lang="en-US" altLang="en-US" b="1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thiệp</a:t>
            </a:r>
            <a:r>
              <a:rPr lang="en-US" alt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en-US" altLang="en-US" b="1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cường</a:t>
            </a:r>
            <a:r>
              <a:rPr lang="en-US" alt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en-US" altLang="en-US" b="1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độ</a:t>
            </a:r>
            <a:r>
              <a:rPr lang="en-US" alt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en-US" altLang="en-US" b="1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thấp</a:t>
            </a:r>
            <a:r>
              <a:rPr lang="en-US" altLang="en-US" sz="36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/>
            </a:r>
            <a:br>
              <a:rPr lang="en-US" altLang="en-US" sz="36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r>
              <a:rPr lang="en-US" altLang="en-US" sz="36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br>
              <a:rPr lang="en-US" altLang="en-US" sz="36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endParaRPr lang="en-US" altLang="en-US" sz="3600" b="1" dirty="0" smtClean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4857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Giảm</a:t>
            </a:r>
            <a:r>
              <a:rPr lang="en-US" sz="32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en-US" sz="32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tác</a:t>
            </a:r>
            <a:r>
              <a:rPr lang="en-US" sz="32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en-US" sz="32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hại</a:t>
            </a:r>
            <a:r>
              <a:rPr lang="en-US" sz="32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/>
            </a:r>
            <a:br>
              <a:rPr lang="en-US" sz="32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endParaRPr lang="en-US" sz="3200" b="1" dirty="0" smtClean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772400" cy="4114800"/>
          </a:xfrm>
        </p:spPr>
        <p:txBody>
          <a:bodyPr/>
          <a:lstStyle/>
          <a:p>
            <a:pPr eaLnBrk="1" hangingPunct="1">
              <a:spcBef>
                <a:spcPts val="800"/>
              </a:spcBef>
              <a:spcAft>
                <a:spcPts val="800"/>
              </a:spcAft>
            </a:pPr>
            <a:r>
              <a:rPr lang="en-US" altLang="en-US" sz="2400" smtClean="0">
                <a:latin typeface="Arial" charset="0"/>
              </a:rPr>
              <a:t>Có </a:t>
            </a:r>
            <a:r>
              <a:rPr lang="en-US" altLang="en-US" sz="2400" dirty="0" err="1" smtClean="0">
                <a:latin typeface="Arial" charset="0"/>
              </a:rPr>
              <a:t>thể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err="1" smtClean="0">
                <a:latin typeface="Arial" charset="0"/>
              </a:rPr>
              <a:t>giảm</a:t>
            </a:r>
            <a:r>
              <a:rPr lang="en-US" altLang="en-US" sz="2400" smtClean="0">
                <a:latin typeface="Arial" charset="0"/>
              </a:rPr>
              <a:t> bớt tác </a:t>
            </a:r>
            <a:r>
              <a:rPr lang="en-US" altLang="en-US" sz="2400" dirty="0" err="1" smtClean="0">
                <a:latin typeface="Arial" charset="0"/>
              </a:rPr>
              <a:t>hại</a:t>
            </a:r>
            <a:r>
              <a:rPr lang="en-US" altLang="en-US" sz="2400" dirty="0" smtClean="0">
                <a:latin typeface="Arial" charset="0"/>
              </a:rPr>
              <a:t>/</a:t>
            </a:r>
            <a:r>
              <a:rPr lang="en-US" altLang="en-US" sz="2400" dirty="0" err="1" smtClean="0">
                <a:latin typeface="Arial" charset="0"/>
              </a:rPr>
              <a:t>nguy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err="1" smtClean="0">
                <a:latin typeface="Arial" charset="0"/>
              </a:rPr>
              <a:t>cơ</a:t>
            </a:r>
            <a:r>
              <a:rPr lang="en-US" altLang="en-US" sz="2400" smtClean="0">
                <a:latin typeface="Arial" charset="0"/>
              </a:rPr>
              <a:t> mà </a:t>
            </a:r>
            <a:r>
              <a:rPr lang="en-US" altLang="en-US" sz="2400" dirty="0" err="1" smtClean="0">
                <a:latin typeface="Arial" charset="0"/>
              </a:rPr>
              <a:t>không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err="1" smtClean="0">
                <a:latin typeface="Arial" charset="0"/>
              </a:rPr>
              <a:t>cần</a:t>
            </a:r>
            <a:r>
              <a:rPr lang="en-US" altLang="en-US" sz="2400" smtClean="0">
                <a:latin typeface="Arial" charset="0"/>
              </a:rPr>
              <a:t> phải ngưng sử dụng</a:t>
            </a:r>
            <a:endParaRPr lang="en-US" altLang="en-US" sz="2400" dirty="0" smtClean="0">
              <a:latin typeface="Arial" charset="0"/>
            </a:endParaRPr>
          </a:p>
          <a:p>
            <a:pPr eaLnBrk="1" hangingPunct="1">
              <a:spcBef>
                <a:spcPts val="800"/>
              </a:spcBef>
              <a:spcAft>
                <a:spcPts val="800"/>
              </a:spcAft>
            </a:pPr>
            <a:r>
              <a:rPr lang="en-US" altLang="en-US" sz="2400">
                <a:latin typeface="Arial" charset="0"/>
              </a:rPr>
              <a:t>Đ</a:t>
            </a:r>
            <a:r>
              <a:rPr lang="en-US" altLang="en-US" sz="2400" smtClean="0">
                <a:latin typeface="Arial" charset="0"/>
              </a:rPr>
              <a:t>ồng </a:t>
            </a:r>
            <a:r>
              <a:rPr lang="en-US" altLang="en-US" sz="2400" err="1" smtClean="0">
                <a:latin typeface="Arial" charset="0"/>
              </a:rPr>
              <a:t>đẳng</a:t>
            </a:r>
            <a:r>
              <a:rPr lang="en-US" altLang="en-US" sz="2400">
                <a:latin typeface="Arial" charset="0"/>
              </a:rPr>
              <a:t> </a:t>
            </a:r>
            <a:r>
              <a:rPr lang="en-US" altLang="en-US" sz="2400" smtClean="0">
                <a:latin typeface="Arial" charset="0"/>
              </a:rPr>
              <a:t>viên </a:t>
            </a:r>
            <a:r>
              <a:rPr lang="en-US" altLang="en-US" sz="2400" err="1" smtClean="0">
                <a:latin typeface="Arial" charset="0"/>
              </a:rPr>
              <a:t>tiếp</a:t>
            </a:r>
            <a:r>
              <a:rPr lang="en-US" altLang="en-US" sz="2400" smtClean="0">
                <a:latin typeface="Arial" charset="0"/>
              </a:rPr>
              <a:t> cận/hỗ </a:t>
            </a:r>
            <a:r>
              <a:rPr lang="en-US" altLang="en-US" sz="2400" dirty="0" err="1" smtClean="0">
                <a:latin typeface="Arial" charset="0"/>
              </a:rPr>
              <a:t>trợ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có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err="1" smtClean="0">
                <a:latin typeface="Arial" charset="0"/>
              </a:rPr>
              <a:t>thể</a:t>
            </a:r>
            <a:r>
              <a:rPr lang="en-US" altLang="en-US" sz="2400" smtClean="0">
                <a:latin typeface="Arial" charset="0"/>
              </a:rPr>
              <a:t> làm “hình mẫu”</a:t>
            </a:r>
            <a:endParaRPr lang="en-US" altLang="en-US" sz="2400" dirty="0" smtClean="0">
              <a:latin typeface="Arial" charset="0"/>
            </a:endParaRPr>
          </a:p>
          <a:p>
            <a:pPr eaLnBrk="1" hangingPunct="1">
              <a:spcBef>
                <a:spcPts val="800"/>
              </a:spcBef>
              <a:spcAft>
                <a:spcPts val="800"/>
              </a:spcAft>
            </a:pPr>
            <a:r>
              <a:rPr lang="en-US" altLang="en-US" sz="2400" err="1" smtClean="0">
                <a:latin typeface="Arial" charset="0"/>
              </a:rPr>
              <a:t>Không</a:t>
            </a:r>
            <a:r>
              <a:rPr lang="en-US" altLang="en-US" sz="2400" smtClean="0">
                <a:latin typeface="Arial" charset="0"/>
              </a:rPr>
              <a:t> giả định/phán </a:t>
            </a:r>
            <a:r>
              <a:rPr lang="en-US" altLang="en-US" sz="2400" dirty="0" err="1" smtClean="0">
                <a:latin typeface="Arial" charset="0"/>
              </a:rPr>
              <a:t>xét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về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khả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năng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thay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err="1" smtClean="0">
                <a:latin typeface="Arial" charset="0"/>
              </a:rPr>
              <a:t>đổi</a:t>
            </a:r>
            <a:r>
              <a:rPr lang="en-US" altLang="en-US" sz="2400" smtClean="0">
                <a:latin typeface="Arial" charset="0"/>
              </a:rPr>
              <a:t> hoặc không thay đổi của </a:t>
            </a:r>
            <a:r>
              <a:rPr lang="en-US" altLang="en-US" sz="2400" dirty="0" err="1" smtClean="0">
                <a:latin typeface="Arial" charset="0"/>
              </a:rPr>
              <a:t>một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người</a:t>
            </a:r>
            <a:endParaRPr lang="en-US" altLang="en-US" sz="2400" dirty="0" smtClean="0">
              <a:latin typeface="Arial" charset="0"/>
            </a:endParaRPr>
          </a:p>
          <a:p>
            <a:pPr eaLnBrk="1" hangingPunct="1">
              <a:spcBef>
                <a:spcPts val="800"/>
              </a:spcBef>
              <a:spcAft>
                <a:spcPts val="800"/>
              </a:spcAft>
            </a:pPr>
            <a:r>
              <a:rPr lang="en-US" altLang="en-US" sz="2400" dirty="0" err="1" smtClean="0">
                <a:latin typeface="Arial" charset="0"/>
              </a:rPr>
              <a:t>Làm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việc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với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từng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cá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nhân</a:t>
            </a:r>
            <a:r>
              <a:rPr lang="en-US" altLang="en-US" sz="2400" dirty="0" smtClean="0">
                <a:latin typeface="Arial" charset="0"/>
              </a:rPr>
              <a:t>, </a:t>
            </a:r>
            <a:r>
              <a:rPr lang="en-US" altLang="en-US" sz="2400" dirty="0" err="1" smtClean="0">
                <a:latin typeface="Arial" charset="0"/>
              </a:rPr>
              <a:t>hướng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đến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mục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tiêu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thay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đổi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hành</a:t>
            </a:r>
            <a:r>
              <a:rPr lang="en-US" altLang="en-US" sz="2400" dirty="0" smtClean="0">
                <a:latin typeface="Arial" charset="0"/>
              </a:rPr>
              <a:t> vi</a:t>
            </a:r>
          </a:p>
          <a:p>
            <a:pPr eaLnBrk="1" hangingPunct="1">
              <a:spcBef>
                <a:spcPts val="800"/>
              </a:spcBef>
              <a:spcAft>
                <a:spcPts val="800"/>
              </a:spcAft>
            </a:pPr>
            <a:r>
              <a:rPr lang="en-US" altLang="en-US" sz="2400" dirty="0" err="1" smtClean="0">
                <a:latin typeface="Arial" charset="0"/>
              </a:rPr>
              <a:t>Thành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công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được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đánh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giá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err="1" smtClean="0">
                <a:latin typeface="Arial" charset="0"/>
              </a:rPr>
              <a:t>bằng</a:t>
            </a:r>
            <a:r>
              <a:rPr lang="en-US" altLang="en-US" sz="2400" smtClean="0">
                <a:latin typeface="Arial" charset="0"/>
              </a:rPr>
              <a:t> thay </a:t>
            </a:r>
            <a:r>
              <a:rPr lang="en-US" altLang="en-US" sz="2400" dirty="0" err="1" smtClean="0">
                <a:latin typeface="Arial" charset="0"/>
              </a:rPr>
              <a:t>đổi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dirty="0" err="1" smtClean="0">
                <a:latin typeface="Arial" charset="0"/>
              </a:rPr>
              <a:t>hành</a:t>
            </a:r>
            <a:r>
              <a:rPr lang="en-US" altLang="en-US" sz="2400" dirty="0" smtClean="0">
                <a:latin typeface="Arial" charset="0"/>
              </a:rPr>
              <a:t> </a:t>
            </a:r>
            <a:r>
              <a:rPr lang="en-US" altLang="en-US" sz="2400" smtClean="0">
                <a:latin typeface="Arial" charset="0"/>
              </a:rPr>
              <a:t>vi từng bước</a:t>
            </a:r>
            <a:endParaRPr lang="en-US" alt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503614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altLang="en-US" sz="2800" b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Can </a:t>
            </a:r>
            <a:r>
              <a:rPr lang="en-US" altLang="en-US" sz="28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thiệp</a:t>
            </a:r>
            <a:r>
              <a:rPr lang="en-US" altLang="en-US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en-US" altLang="en-US" sz="28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cường</a:t>
            </a:r>
            <a:r>
              <a:rPr lang="en-US" altLang="en-US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en-US" altLang="en-US" sz="28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độ</a:t>
            </a:r>
            <a:r>
              <a:rPr lang="en-US" altLang="en-US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en-US" altLang="en-US" sz="28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thấp</a:t>
            </a:r>
            <a:r>
              <a:rPr lang="en-US" altLang="en-US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en-US" altLang="en-US" sz="28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có</a:t>
            </a:r>
            <a:r>
              <a:rPr lang="en-US" altLang="en-US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en-US" altLang="en-US" sz="2800" b="1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thể</a:t>
            </a:r>
            <a:r>
              <a:rPr lang="en-US" altLang="en-US" sz="2800" b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thực hiện tại </a:t>
            </a:r>
            <a:r>
              <a:rPr lang="en-US" altLang="en-US" sz="28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tổ</a:t>
            </a:r>
            <a:r>
              <a:rPr lang="en-US" altLang="en-US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en-US" altLang="en-US" sz="28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chức</a:t>
            </a:r>
            <a:r>
              <a:rPr lang="en-US" altLang="en-US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en-US" altLang="en-US" sz="28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cộng</a:t>
            </a:r>
            <a:r>
              <a:rPr lang="en-US" altLang="en-US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en-US" altLang="en-US" sz="28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đồng</a:t>
            </a:r>
            <a:r>
              <a:rPr lang="en-US" altLang="en-US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, </a:t>
            </a:r>
            <a:r>
              <a:rPr lang="en-US" altLang="en-US" sz="28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cơ</a:t>
            </a:r>
            <a:r>
              <a:rPr lang="en-US" altLang="en-US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en-US" altLang="en-US" sz="28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sở</a:t>
            </a:r>
            <a:r>
              <a:rPr lang="en-US" altLang="en-US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y </a:t>
            </a:r>
            <a:r>
              <a:rPr lang="en-US" altLang="en-US" sz="28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tế</a:t>
            </a:r>
            <a:r>
              <a:rPr lang="en-US" altLang="en-US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, </a:t>
            </a:r>
            <a:r>
              <a:rPr lang="en-US" altLang="en-US" sz="28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phòng</a:t>
            </a:r>
            <a:r>
              <a:rPr lang="en-US" altLang="en-US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en-US" altLang="en-US" sz="2800" b="1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khám</a:t>
            </a:r>
            <a:r>
              <a:rPr lang="en-US" altLang="en-US" sz="2800" b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y tế công cộng, và trên </a:t>
            </a:r>
            <a:r>
              <a:rPr lang="en-US" altLang="en-US" sz="28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đường</a:t>
            </a:r>
            <a:r>
              <a:rPr lang="en-US" altLang="en-US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en-US" altLang="en-US" sz="28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phố</a:t>
            </a:r>
            <a:endParaRPr lang="en-US" altLang="en-US" sz="2800" b="1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pic>
        <p:nvPicPr>
          <p:cNvPr id="10243" name="Picture 4" descr="DSC0115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667000"/>
            <a:ext cx="4267200" cy="319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8" descr="https://encrypted-tbn1.gstatic.com/images?q=tbn:ANd9GcR8xEfFbZ_AoSlcDveMjkyiicO3HFq9_DTRmJAlQVGsdrT6cnbD8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2665413"/>
            <a:ext cx="3073400" cy="317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6274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FF"/>
      </a:dk2>
      <a:lt2>
        <a:srgbClr val="FFFF00"/>
      </a:lt2>
      <a:accent1>
        <a:srgbClr val="FF9900"/>
      </a:accent1>
      <a:accent2>
        <a:srgbClr val="00FFFF"/>
      </a:accent2>
      <a:accent3>
        <a:srgbClr val="AAAAFF"/>
      </a:accent3>
      <a:accent4>
        <a:srgbClr val="DADADA"/>
      </a:accent4>
      <a:accent5>
        <a:srgbClr val="FFCAAA"/>
      </a:accent5>
      <a:accent6>
        <a:srgbClr val="00E7E7"/>
      </a:accent6>
      <a:hlink>
        <a:srgbClr val="FF0000"/>
      </a:hlink>
      <a:folHlink>
        <a:srgbClr val="969696"/>
      </a:folHlink>
    </a:clrScheme>
    <a:fontScheme name="Default Design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877</TotalTime>
  <Words>1252</Words>
  <Application>Microsoft Office PowerPoint</Application>
  <PresentationFormat>On-screen Show (4:3)</PresentationFormat>
  <Paragraphs>153</Paragraphs>
  <Slides>22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Arial</vt:lpstr>
      <vt:lpstr>Calibri</vt:lpstr>
      <vt:lpstr>Times New Roman</vt:lpstr>
      <vt:lpstr>Wingdings</vt:lpstr>
      <vt:lpstr>Office Theme</vt:lpstr>
      <vt:lpstr>Default Design</vt:lpstr>
      <vt:lpstr>Điều trị hiệu quả tại cộng đồng cho người sử dụng chất dạng amphetamine nguy cơ cao</vt:lpstr>
      <vt:lpstr>Nội dung</vt:lpstr>
      <vt:lpstr>Định nghĩa DSM-5: Rối loạn sử dụng chất</vt:lpstr>
      <vt:lpstr>Định nghĩa về Phổ: Sử dụng chất đến Rối loạn sử dụng chất</vt:lpstr>
      <vt:lpstr>Một chuỗi các chiến lược để ứng phó với một phổ sử dụng?</vt:lpstr>
      <vt:lpstr>PowerPoint Presentation</vt:lpstr>
      <vt:lpstr>Can thiệp cường độ thấp   </vt:lpstr>
      <vt:lpstr>Giảm tác hại </vt:lpstr>
      <vt:lpstr>Can thiệp cường độ thấp có thể thực hiện tại tổ chức cộng đồng, cơ sở y tế, phòng khám y tế công cộng, và trên đường phố</vt:lpstr>
      <vt:lpstr>Can thiệp giảm hại cường độ thấp</vt:lpstr>
      <vt:lpstr>Phỏng vấn tạo động lực (PVTĐL)</vt:lpstr>
      <vt:lpstr>Can thiệp ngắn - 5 chữ A</vt:lpstr>
      <vt:lpstr>Can thiệp cường độ trung bình</vt:lpstr>
      <vt:lpstr>Quản lý khen thưởng</vt:lpstr>
      <vt:lpstr>Quản lý khen thưởng</vt:lpstr>
      <vt:lpstr>Chiến lược điều trị và can thiệp cường độ cao</vt:lpstr>
      <vt:lpstr>Liệu pháp nhận thức hành vi</vt:lpstr>
      <vt:lpstr>Ngoại trú và lưu trú tích cực</vt:lpstr>
      <vt:lpstr>Điều trị ngoại trú và lưu trú tích cực</vt:lpstr>
      <vt:lpstr>Phục hồi nhờ hình mẫu xã hội </vt:lpstr>
      <vt:lpstr>Tóm tắt</vt:lpstr>
      <vt:lpstr>Xin chân thành cám ơn!</vt:lpstr>
    </vt:vector>
  </TitlesOfParts>
  <Company>CKK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Các mô hình điều trị dựa trên cộng đồng hiệu quả đối với những người sử dụng ATS có nguy cơ cao</dc:title>
  <dc:creator>Windows User</dc:creator>
  <cp:lastModifiedBy>nschitrung@yahoo.com</cp:lastModifiedBy>
  <cp:revision>49</cp:revision>
  <dcterms:created xsi:type="dcterms:W3CDTF">2017-07-28T16:23:10Z</dcterms:created>
  <dcterms:modified xsi:type="dcterms:W3CDTF">2017-08-02T11:57:23Z</dcterms:modified>
</cp:coreProperties>
</file>