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3" r:id="rId10"/>
    <p:sldId id="263" r:id="rId11"/>
    <p:sldId id="267" r:id="rId12"/>
    <p:sldId id="275" r:id="rId13"/>
    <p:sldId id="274" r:id="rId14"/>
    <p:sldId id="264" r:id="rId15"/>
    <p:sldId id="265" r:id="rId16"/>
    <p:sldId id="276" r:id="rId17"/>
    <p:sldId id="266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8970" autoAdjust="0"/>
  </p:normalViewPr>
  <p:slideViewPr>
    <p:cSldViewPr snapToGrid="0">
      <p:cViewPr varScale="1">
        <p:scale>
          <a:sx n="94" d="100"/>
          <a:sy n="94" d="100"/>
        </p:scale>
        <p:origin x="8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7B9B6-0888-443D-88D0-C9D0F0AC649F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vi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2785F-A1DE-41CA-B1AF-93ED6BC5258B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871113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Theo thiết</a:t>
            </a:r>
            <a:r>
              <a:rPr lang="en-US" baseline="0" smtClean="0"/>
              <a:t> kế nghiên cứu nhận những BN nghiện chích CDTP, thực tế tất cả đều sử dụng heroin. Có 1 BN lạm dụng fentanyl như điều trị cho nghiện heroin, nhưng đã cuối cùng không vào nghiên cứu (mất dấu)</a:t>
            </a:r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2785F-A1DE-41CA-B1AF-93ED6BC5258B}" type="slidenum">
              <a:rPr lang="vi-VN" smtClean="0"/>
              <a:t>3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72328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3812"/>
            <a:ext cx="1839072" cy="60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258" y="13618"/>
            <a:ext cx="1743220" cy="53586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</p:pic>
      <p:pic>
        <p:nvPicPr>
          <p:cNvPr id="9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5" r="16268" b="583"/>
          <a:stretch/>
        </p:blipFill>
        <p:spPr bwMode="auto">
          <a:xfrm>
            <a:off x="8202966" y="0"/>
            <a:ext cx="941034" cy="8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842" y="114732"/>
            <a:ext cx="1158392" cy="327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5" t="8310" r="4823" b="6948"/>
          <a:stretch/>
        </p:blipFill>
        <p:spPr bwMode="auto">
          <a:xfrm>
            <a:off x="5184988" y="0"/>
            <a:ext cx="1660123" cy="53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094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193063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044076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08372" y="1580226"/>
            <a:ext cx="8345010" cy="0"/>
          </a:xfrm>
          <a:prstGeom prst="line">
            <a:avLst/>
          </a:prstGeom>
          <a:ln w="31750" cmpd="thickThin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55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93517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34463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131388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48472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203663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543104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96815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EB23-CF24-41EB-A9F0-A2387AEDAF02}" type="datetimeFigureOut">
              <a:rPr lang="vi-VN" smtClean="0"/>
              <a:t>04/08/2017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6B4BC-7D98-493A-85EA-567D4C71677C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4687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22965"/>
            <a:ext cx="9143999" cy="1474974"/>
          </a:xfrm>
        </p:spPr>
        <p:txBody>
          <a:bodyPr>
            <a:noAutofit/>
          </a:bodyPr>
          <a:lstStyle/>
          <a:p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>Preliminary results from a pilot study at methadone clinic of Go Vap Dist, Ho Chi Minh City</a:t>
            </a:r>
            <a:r>
              <a:rPr lang="en-US" sz="3600" b="1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vi-VN" sz="3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496342"/>
            <a:ext cx="6858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Nguyen Song Chi Trung, MD, MSc</a:t>
            </a:r>
          </a:p>
          <a:p>
            <a:r>
              <a:rPr lang="en-US" smtClean="0"/>
              <a:t>Department of Psychiatry, VHATTC</a:t>
            </a:r>
            <a:endParaRPr lang="en-US"/>
          </a:p>
          <a:p>
            <a:r>
              <a:rPr lang="en-US" smtClean="0"/>
              <a:t>University of Medicine and Pharmacy, HCM City</a:t>
            </a:r>
          </a:p>
          <a:p>
            <a:r>
              <a:rPr lang="en-US" smtClean="0"/>
              <a:t>Medical Coordinator, EXPERTISE France Vietnam</a:t>
            </a:r>
            <a:endParaRPr lang="vi-VN"/>
          </a:p>
        </p:txBody>
      </p:sp>
      <p:sp>
        <p:nvSpPr>
          <p:cNvPr id="4" name="TextBox 3"/>
          <p:cNvSpPr txBox="1"/>
          <p:nvPr/>
        </p:nvSpPr>
        <p:spPr>
          <a:xfrm>
            <a:off x="0" y="1592767"/>
            <a:ext cx="9143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BUPRENORPHINE FOR OPIOID ADDICTION</a:t>
            </a:r>
            <a:endParaRPr lang="vi-VN" sz="3000"/>
          </a:p>
        </p:txBody>
      </p:sp>
    </p:spTree>
    <p:extLst>
      <p:ext uri="{BB962C8B-B14F-4D97-AF65-F5344CB8AC3E}">
        <p14:creationId xmlns:p14="http://schemas.microsoft.com/office/powerpoint/2010/main" val="435815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Heroin use</a:t>
            </a:r>
            <a:endParaRPr lang="vi-VN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520" y="4834089"/>
            <a:ext cx="7886700" cy="1423260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Both treatments are effective</a:t>
            </a:r>
          </a:p>
          <a:p>
            <a:r>
              <a:rPr lang="en-US" smtClean="0"/>
              <a:t>BUP/NX helps quit heroin sooner</a:t>
            </a:r>
          </a:p>
          <a:p>
            <a:pPr marL="0" indent="0">
              <a:buNone/>
            </a:pPr>
            <a:r>
              <a:rPr lang="en-US" smtClean="0"/>
              <a:t>Rapid titration: within 3 days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92488"/>
            <a:ext cx="7982787" cy="27398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2286001" y="2392017"/>
            <a:ext cx="616225" cy="23191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02227" y="2126973"/>
            <a:ext cx="516834" cy="34970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mtClean="0"/>
              <a:t>MET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795670" y="2842591"/>
            <a:ext cx="212034" cy="244947"/>
          </a:xfrm>
          <a:prstGeom prst="straightConnector1">
            <a:avLst/>
          </a:prstGeom>
          <a:ln w="412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91479" y="3087538"/>
            <a:ext cx="808382" cy="349702"/>
          </a:xfrm>
          <a:prstGeom prst="rect">
            <a:avLst/>
          </a:prstGeom>
          <a:noFill/>
          <a:ln w="22225">
            <a:solidFill>
              <a:schemeClr val="accent5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mtClean="0"/>
              <a:t>BUP/NX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2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BUP/NX can be dosed EOD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BUP/NX 3-4 times/week ≈ 60% of BUP/NX patients</a:t>
            </a:r>
          </a:p>
          <a:p>
            <a:r>
              <a:rPr lang="en-US" smtClean="0"/>
              <a:t>Some participants 2 times/week</a:t>
            </a:r>
          </a:p>
          <a:p>
            <a:endParaRPr lang="en-US"/>
          </a:p>
          <a:p>
            <a:pPr marL="0" indent="0">
              <a:buNone/>
            </a:pPr>
            <a:r>
              <a:rPr lang="en-US" smtClean="0"/>
              <a:t>Longer duration of buprenorphine’s effect</a:t>
            </a:r>
          </a:p>
          <a:p>
            <a:pPr marL="0" indent="0">
              <a:buNone/>
            </a:pPr>
            <a:r>
              <a:rPr lang="en-US" smtClean="0"/>
              <a:t>Easier for working patients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977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4720"/>
            <a:ext cx="7886700" cy="1325563"/>
          </a:xfrm>
        </p:spPr>
        <p:txBody>
          <a:bodyPr/>
          <a:lstStyle/>
          <a:p>
            <a:r>
              <a:rPr lang="en-US" smtClean="0"/>
              <a:t>R</a:t>
            </a:r>
            <a:r>
              <a:rPr lang="en-US"/>
              <a:t>etention in </a:t>
            </a:r>
            <a:r>
              <a:rPr lang="en-US" smtClean="0"/>
              <a:t>treatment</a:t>
            </a:r>
            <a:endParaRPr lang="vi-VN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5270902"/>
            <a:ext cx="7886700" cy="1014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Generally high (MET 89.9% after 12 months)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28650" y="1355858"/>
          <a:ext cx="7862207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277"/>
                <a:gridCol w="935260"/>
                <a:gridCol w="2521373"/>
                <a:gridCol w="2763297"/>
              </a:tblGrid>
              <a:tr h="932456">
                <a:tc>
                  <a:txBody>
                    <a:bodyPr/>
                    <a:lstStyle/>
                    <a:p>
                      <a:pPr algn="l"/>
                      <a:r>
                        <a:rPr lang="en-US" sz="2800" smtClean="0"/>
                        <a:t>Group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n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Mean days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Retention</a:t>
                      </a:r>
                      <a:r>
                        <a:rPr lang="en-US" sz="2800" baseline="0" smtClean="0"/>
                        <a:t> rate at 12 months</a:t>
                      </a:r>
                      <a:endParaRPr lang="vi-VN" sz="2800"/>
                    </a:p>
                  </a:txBody>
                  <a:tcPr anchor="ctr"/>
                </a:tc>
              </a:tr>
              <a:tr h="278975">
                <a:tc>
                  <a:txBody>
                    <a:bodyPr/>
                    <a:lstStyle/>
                    <a:p>
                      <a:r>
                        <a:rPr lang="en-US" sz="2400" b="1" smtClean="0"/>
                        <a:t>MET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267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346.2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89.9%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213661">
                <a:tc>
                  <a:txBody>
                    <a:bodyPr/>
                    <a:lstStyle/>
                    <a:p>
                      <a:r>
                        <a:rPr lang="en-US" sz="2400" b="1" smtClean="0"/>
                        <a:t>BUP/NX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151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270.9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57.0%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63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daily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65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223.2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40.0%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522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r>
                        <a:rPr lang="en-US" sz="2000" b="1" smtClean="0"/>
                        <a:t>EOD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86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306.9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  <a:cs typeface="Arial"/>
                        </a:rPr>
                        <a:t>69.8%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226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smtClean="0"/>
                        <a:t>Total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418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318.9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78.0%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96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4720"/>
            <a:ext cx="7886700" cy="1325563"/>
          </a:xfrm>
        </p:spPr>
        <p:txBody>
          <a:bodyPr/>
          <a:lstStyle/>
          <a:p>
            <a:r>
              <a:rPr lang="en-US" smtClean="0"/>
              <a:t>R</a:t>
            </a:r>
            <a:r>
              <a:rPr lang="en-US"/>
              <a:t>etention in </a:t>
            </a:r>
            <a:r>
              <a:rPr lang="en-US" smtClean="0"/>
              <a:t>treatment</a:t>
            </a:r>
            <a:endParaRPr lang="vi-VN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5270902"/>
            <a:ext cx="7886700" cy="1014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Less retention rate with BUP/NX than MET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28650" y="1355858"/>
          <a:ext cx="7862207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277"/>
                <a:gridCol w="935260"/>
                <a:gridCol w="2521373"/>
                <a:gridCol w="2763297"/>
              </a:tblGrid>
              <a:tr h="932456">
                <a:tc>
                  <a:txBody>
                    <a:bodyPr/>
                    <a:lstStyle/>
                    <a:p>
                      <a:pPr algn="l"/>
                      <a:r>
                        <a:rPr lang="en-US" sz="2800" smtClean="0"/>
                        <a:t>Group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n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Mean days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Retention</a:t>
                      </a:r>
                      <a:r>
                        <a:rPr lang="en-US" sz="2800" baseline="0" smtClean="0"/>
                        <a:t> rate at 12 months</a:t>
                      </a:r>
                      <a:endParaRPr lang="vi-VN" sz="2800"/>
                    </a:p>
                  </a:txBody>
                  <a:tcPr anchor="ctr"/>
                </a:tc>
              </a:tr>
              <a:tr h="278975">
                <a:tc>
                  <a:txBody>
                    <a:bodyPr/>
                    <a:lstStyle/>
                    <a:p>
                      <a:r>
                        <a:rPr lang="en-US" sz="2400" b="1" smtClean="0"/>
                        <a:t>MET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267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346.2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89.9%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213661">
                <a:tc>
                  <a:txBody>
                    <a:bodyPr/>
                    <a:lstStyle/>
                    <a:p>
                      <a:r>
                        <a:rPr lang="en-US" sz="2400" b="1" smtClean="0"/>
                        <a:t>BUP/NX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151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270.9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57.0%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63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daily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65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223.2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40.0%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522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r>
                        <a:rPr lang="en-US" sz="2000" b="1" smtClean="0"/>
                        <a:t>EOD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86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306.9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  <a:cs typeface="Arial"/>
                        </a:rPr>
                        <a:t>69.8%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226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smtClean="0"/>
                        <a:t>Total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418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318.9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78.0%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>
            <a:off x="8515350" y="2741072"/>
            <a:ext cx="438150" cy="28611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8515350" y="2536854"/>
            <a:ext cx="438150" cy="204218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50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4720"/>
            <a:ext cx="7886700" cy="1325563"/>
          </a:xfrm>
        </p:spPr>
        <p:txBody>
          <a:bodyPr/>
          <a:lstStyle/>
          <a:p>
            <a:r>
              <a:rPr lang="en-US" smtClean="0"/>
              <a:t>R</a:t>
            </a:r>
            <a:r>
              <a:rPr lang="en-US"/>
              <a:t>etention in </a:t>
            </a:r>
            <a:r>
              <a:rPr lang="en-US" smtClean="0"/>
              <a:t>treatment</a:t>
            </a:r>
            <a:endParaRPr lang="vi-VN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5270902"/>
            <a:ext cx="7886700" cy="1014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More retention with BUP/NX EOD than BUP/NX daily</a:t>
            </a:r>
            <a:endParaRPr lang="vi-VN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990465"/>
              </p:ext>
            </p:extLst>
          </p:nvPr>
        </p:nvGraphicFramePr>
        <p:xfrm>
          <a:off x="628650" y="1355858"/>
          <a:ext cx="7862207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277"/>
                <a:gridCol w="935260"/>
                <a:gridCol w="2521373"/>
                <a:gridCol w="2763297"/>
              </a:tblGrid>
              <a:tr h="932456">
                <a:tc>
                  <a:txBody>
                    <a:bodyPr/>
                    <a:lstStyle/>
                    <a:p>
                      <a:pPr algn="l"/>
                      <a:r>
                        <a:rPr lang="en-US" sz="2800" smtClean="0"/>
                        <a:t>Group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n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Mean days</a:t>
                      </a:r>
                      <a:endParaRPr lang="vi-VN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/>
                        <a:t>Retention</a:t>
                      </a:r>
                      <a:r>
                        <a:rPr lang="en-US" sz="2800" baseline="0" smtClean="0"/>
                        <a:t> rate at 12 months</a:t>
                      </a:r>
                      <a:endParaRPr lang="vi-VN" sz="2800"/>
                    </a:p>
                  </a:txBody>
                  <a:tcPr anchor="ctr"/>
                </a:tc>
              </a:tr>
              <a:tr h="278975">
                <a:tc>
                  <a:txBody>
                    <a:bodyPr/>
                    <a:lstStyle/>
                    <a:p>
                      <a:r>
                        <a:rPr lang="en-US" sz="2400" b="1" smtClean="0"/>
                        <a:t>MET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267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346.2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89.9%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213661">
                <a:tc>
                  <a:txBody>
                    <a:bodyPr/>
                    <a:lstStyle/>
                    <a:p>
                      <a:r>
                        <a:rPr lang="en-US" sz="2400" b="1" smtClean="0"/>
                        <a:t>BUP/NX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151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270.9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57.0%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  <a:tr h="63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daily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65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223.2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40.0%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522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mtClean="0"/>
                        <a:t>BUP/NX</a:t>
                      </a:r>
                    </a:p>
                    <a:p>
                      <a:r>
                        <a:rPr lang="en-US" sz="2000" b="1" smtClean="0"/>
                        <a:t>EOD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86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</a:rPr>
                        <a:t>306.9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+mn-lt"/>
                          <a:cs typeface="Arial"/>
                        </a:rPr>
                        <a:t>69.8%</a:t>
                      </a:r>
                      <a:endParaRPr lang="vi-VN" sz="2000">
                        <a:latin typeface="+mn-lt"/>
                      </a:endParaRPr>
                    </a:p>
                  </a:txBody>
                  <a:tcPr anchor="ctr"/>
                </a:tc>
              </a:tr>
              <a:tr h="226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smtClean="0"/>
                        <a:t>Total</a:t>
                      </a:r>
                      <a:endParaRPr lang="vi-VN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418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318.9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>
                          <a:latin typeface="+mn-lt"/>
                        </a:rPr>
                        <a:t>78.0%</a:t>
                      </a:r>
                      <a:endParaRPr lang="vi-VN" sz="240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>
            <a:off x="8490857" y="3881400"/>
            <a:ext cx="438150" cy="28611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8490857" y="3677182"/>
            <a:ext cx="438150" cy="204218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36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did patients stop BUP/NX?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Switched to MET: 14 participants</a:t>
            </a:r>
          </a:p>
          <a:p>
            <a:r>
              <a:rPr lang="en-US" smtClean="0"/>
              <a:t>Other causes: caught for compulsory treatment, moving out, lost to follow-up</a:t>
            </a:r>
          </a:p>
          <a:p>
            <a:endParaRPr lang="vi-VN"/>
          </a:p>
        </p:txBody>
      </p:sp>
      <p:sp>
        <p:nvSpPr>
          <p:cNvPr id="4" name="Rectangle 3"/>
          <p:cNvSpPr/>
          <p:nvPr/>
        </p:nvSpPr>
        <p:spPr>
          <a:xfrm>
            <a:off x="2856754" y="3244334"/>
            <a:ext cx="3430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Why less adherence with BUP/NX?</a:t>
            </a:r>
          </a:p>
        </p:txBody>
      </p:sp>
    </p:spTree>
    <p:extLst>
      <p:ext uri="{BB962C8B-B14F-4D97-AF65-F5344CB8AC3E}">
        <p14:creationId xmlns:p14="http://schemas.microsoft.com/office/powerpoint/2010/main" val="329882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less adherence with BUP/NX?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In accordance with the literature:</a:t>
            </a:r>
          </a:p>
          <a:p>
            <a:pPr marL="0" indent="0">
              <a:buNone/>
            </a:pPr>
            <a:r>
              <a:rPr lang="en-US" smtClean="0"/>
              <a:t>Buprenorphine adherence is typically lower than methadone</a:t>
            </a:r>
          </a:p>
        </p:txBody>
      </p:sp>
    </p:spTree>
    <p:extLst>
      <p:ext uri="{BB962C8B-B14F-4D97-AF65-F5344CB8AC3E}">
        <p14:creationId xmlns:p14="http://schemas.microsoft.com/office/powerpoint/2010/main" val="125116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less adherence with BUP/NX?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BUP/NX-related reasons: (hypothetical)</a:t>
            </a:r>
          </a:p>
          <a:p>
            <a:r>
              <a:rPr lang="en-US" smtClean="0"/>
              <a:t>Less withdrawal symptoms with missed dose, so less motivated to return to treatment</a:t>
            </a:r>
          </a:p>
          <a:p>
            <a:r>
              <a:rPr lang="en-US" smtClean="0"/>
              <a:t>Time to absorb sublingually BUP/NX incited patients to swallow, which rendered ineffective (all doses are supervised at the clinic, no take-home)</a:t>
            </a:r>
          </a:p>
          <a:p>
            <a:r>
              <a:rPr lang="en-US" smtClean="0"/>
              <a:t>Precipated withdrawal symptoms </a:t>
            </a:r>
          </a:p>
          <a:p>
            <a:r>
              <a:rPr lang="en-US" smtClean="0"/>
              <a:t>Some patients still had craving/withdrawal symptoms with maximum dose (32mg/day)</a:t>
            </a:r>
          </a:p>
        </p:txBody>
      </p:sp>
    </p:spTree>
    <p:extLst>
      <p:ext uri="{BB962C8B-B14F-4D97-AF65-F5344CB8AC3E}">
        <p14:creationId xmlns:p14="http://schemas.microsoft.com/office/powerpoint/2010/main" val="19639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less adherence with BUP/NX?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“Context”-related reasons: (hypothetical)</a:t>
            </a:r>
          </a:p>
          <a:p>
            <a:r>
              <a:rPr lang="en-US" smtClean="0"/>
              <a:t>Many patients, indebted with the gangs at the clinic, stopped coming to treatment</a:t>
            </a:r>
          </a:p>
          <a:p>
            <a:r>
              <a:rPr lang="en-US" smtClean="0"/>
              <a:t>Patients lived farther from the clinic</a:t>
            </a:r>
          </a:p>
          <a:p>
            <a:r>
              <a:rPr lang="en-US" smtClean="0"/>
              <a:t>Patients could not take BUP/NX at other places</a:t>
            </a:r>
          </a:p>
          <a:p>
            <a:pPr marL="0" indent="0">
              <a:buNone/>
            </a:pP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41433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Buprenorphine/naloxone is very </a:t>
            </a:r>
            <a:r>
              <a:rPr lang="en-US" u="sng" smtClean="0"/>
              <a:t>effective</a:t>
            </a:r>
            <a:r>
              <a:rPr lang="en-US" smtClean="0"/>
              <a:t> and </a:t>
            </a:r>
            <a:r>
              <a:rPr lang="en-US" u="sng" smtClean="0"/>
              <a:t>feasible</a:t>
            </a:r>
            <a:r>
              <a:rPr lang="en-US" smtClean="0"/>
              <a:t> for opioid dependent patients in Vietnam</a:t>
            </a:r>
          </a:p>
          <a:p>
            <a:r>
              <a:rPr lang="en-US" smtClean="0"/>
              <a:t>Pros: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Rapid titration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Longer duration of effect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Minimal interaction with ARV</a:t>
            </a:r>
          </a:p>
          <a:p>
            <a:r>
              <a:rPr lang="en-US" smtClean="0"/>
              <a:t>Cons: 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Less adherence compared to methadone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Time to absorb sublingually</a:t>
            </a:r>
          </a:p>
          <a:p>
            <a:pPr marL="803275" lvl="1" indent="-346075">
              <a:buFont typeface="Wingdings" panose="05000000000000000000" pitchFamily="2" charset="2"/>
              <a:buChar char="Ø"/>
            </a:pPr>
            <a:r>
              <a:rPr lang="en-US" smtClean="0"/>
              <a:t>Precipitated withdrawal syndrome</a:t>
            </a:r>
          </a:p>
        </p:txBody>
      </p:sp>
    </p:spTree>
    <p:extLst>
      <p:ext uri="{BB962C8B-B14F-4D97-AF65-F5344CB8AC3E}">
        <p14:creationId xmlns:p14="http://schemas.microsoft.com/office/powerpoint/2010/main" val="35754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 this talk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  <a:p>
            <a:r>
              <a:rPr lang="en-US" smtClean="0"/>
              <a:t>Some results</a:t>
            </a:r>
          </a:p>
          <a:p>
            <a:r>
              <a:rPr lang="en-US" smtClean="0"/>
              <a:t>Discussion</a:t>
            </a:r>
          </a:p>
          <a:p>
            <a:r>
              <a:rPr lang="en-US" smtClean="0"/>
              <a:t>Conclusion</a:t>
            </a:r>
          </a:p>
          <a:p>
            <a:r>
              <a:rPr lang="en-US" smtClean="0"/>
              <a:t>Recommendation</a:t>
            </a:r>
          </a:p>
          <a:p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654485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Recommendation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Opiate addiction treatment model for Vietnam:</a:t>
            </a:r>
          </a:p>
          <a:p>
            <a:pPr lvl="1"/>
            <a:r>
              <a:rPr lang="en-US" smtClean="0"/>
              <a:t>First line: buprenorphine </a:t>
            </a:r>
          </a:p>
          <a:p>
            <a:pPr marL="457200" lvl="1" indent="0">
              <a:buNone/>
            </a:pPr>
            <a:r>
              <a:rPr lang="en-US" smtClean="0"/>
              <a:t>Especially: HIV+, targeting EOD dosing</a:t>
            </a:r>
          </a:p>
          <a:p>
            <a:pPr lvl="1"/>
            <a:r>
              <a:rPr lang="en-US" smtClean="0"/>
              <a:t>Second line: methadone</a:t>
            </a:r>
          </a:p>
          <a:p>
            <a:r>
              <a:rPr lang="en-US" smtClean="0"/>
              <a:t>Future research:</a:t>
            </a:r>
          </a:p>
          <a:p>
            <a:pPr lvl="1"/>
            <a:r>
              <a:rPr lang="en-US" smtClean="0"/>
              <a:t>Long-acting buprenorphine (1-month, 6-month)</a:t>
            </a:r>
          </a:p>
          <a:p>
            <a:pPr lvl="1"/>
            <a:r>
              <a:rPr lang="en-US" smtClean="0"/>
              <a:t>Biological characteristics of tolerance of opioid dependent patients in Vietnam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3024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you!</a:t>
            </a:r>
            <a:endParaRPr lang="vi-VN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38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79826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448 injecting opioid (heroin) dependent patients</a:t>
            </a:r>
          </a:p>
          <a:p>
            <a:r>
              <a:rPr lang="en-US" smtClean="0"/>
              <a:t>Follow-up 12 months</a:t>
            </a:r>
          </a:p>
          <a:p>
            <a:r>
              <a:rPr lang="en-US" smtClean="0"/>
              <a:t>2 groups: </a:t>
            </a:r>
          </a:p>
          <a:p>
            <a:pPr lvl="1"/>
            <a:r>
              <a:rPr lang="en-US" smtClean="0"/>
              <a:t>268 in methadone (MET)</a:t>
            </a:r>
          </a:p>
          <a:p>
            <a:pPr lvl="1"/>
            <a:r>
              <a:rPr lang="en-US" smtClean="0"/>
              <a:t>180 in buprenorphine/naloxone (Suboxone®) (BUP/NX)</a:t>
            </a:r>
          </a:p>
          <a:p>
            <a:r>
              <a:rPr lang="en-US" smtClean="0"/>
              <a:t>Linked to counseling: 12 weekly sessions and then 10 monthly sessions</a:t>
            </a:r>
          </a:p>
        </p:txBody>
      </p:sp>
    </p:spTree>
    <p:extLst>
      <p:ext uri="{BB962C8B-B14F-4D97-AF65-F5344CB8AC3E}">
        <p14:creationId xmlns:p14="http://schemas.microsoft.com/office/powerpoint/2010/main" val="1818927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Main research question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smtClean="0"/>
              <a:t>Feasibility</a:t>
            </a:r>
            <a:r>
              <a:rPr lang="en-US" smtClean="0"/>
              <a:t> of buprenorphine/naloxone treatment for opioid dependent patients at a methadone clinic (with integrated HIV outpatient treatment)</a:t>
            </a:r>
          </a:p>
        </p:txBody>
      </p:sp>
    </p:spTree>
    <p:extLst>
      <p:ext uri="{BB962C8B-B14F-4D97-AF65-F5344CB8AC3E}">
        <p14:creationId xmlns:p14="http://schemas.microsoft.com/office/powerpoint/2010/main" val="1521695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NOT a comparison study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 randomization: treatment choice by participants’ preference</a:t>
            </a:r>
          </a:p>
          <a:p>
            <a:r>
              <a:rPr lang="en-US" smtClean="0"/>
              <a:t>No placebo, no controlled group</a:t>
            </a:r>
          </a:p>
          <a:p>
            <a:r>
              <a:rPr lang="en-US" smtClean="0"/>
              <a:t>Different “context”:</a:t>
            </a:r>
          </a:p>
          <a:p>
            <a:pPr lvl="1"/>
            <a:r>
              <a:rPr lang="en-US" smtClean="0"/>
              <a:t>MET: available at many places</a:t>
            </a:r>
          </a:p>
          <a:p>
            <a:pPr lvl="1"/>
            <a:r>
              <a:rPr lang="en-US" smtClean="0"/>
              <a:t>BUP/NX: unique at Go Vap clinic (back in 2015)</a:t>
            </a:r>
          </a:p>
          <a:p>
            <a:r>
              <a:rPr lang="en-US" smtClean="0"/>
              <a:t>However: no significant difference in most baseline characteristics of the 2 groups</a:t>
            </a:r>
          </a:p>
        </p:txBody>
      </p:sp>
    </p:spTree>
    <p:extLst>
      <p:ext uri="{BB962C8B-B14F-4D97-AF65-F5344CB8AC3E}">
        <p14:creationId xmlns:p14="http://schemas.microsoft.com/office/powerpoint/2010/main" val="3926345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014505"/>
            <a:ext cx="7886700" cy="9847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smtClean="0"/>
              <a:t>SOME PRELIMINARY RESULTS</a:t>
            </a:r>
            <a:endParaRPr lang="vi-VN" sz="4400" b="1"/>
          </a:p>
        </p:txBody>
      </p:sp>
    </p:spTree>
    <p:extLst>
      <p:ext uri="{BB962C8B-B14F-4D97-AF65-F5344CB8AC3E}">
        <p14:creationId xmlns:p14="http://schemas.microsoft.com/office/powerpoint/2010/main" val="362196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4" y="365126"/>
            <a:ext cx="8922936" cy="1325563"/>
          </a:xfrm>
        </p:spPr>
        <p:txBody>
          <a:bodyPr/>
          <a:lstStyle/>
          <a:p>
            <a:r>
              <a:rPr lang="en-US" smtClean="0">
                <a:cs typeface="Arial"/>
              </a:rPr>
              <a:t>Average daily dose</a:t>
            </a:r>
            <a:endParaRPr lang="vi-V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84559"/>
              </p:ext>
            </p:extLst>
          </p:nvPr>
        </p:nvGraphicFramePr>
        <p:xfrm>
          <a:off x="881429" y="1885319"/>
          <a:ext cx="7613825" cy="2002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914"/>
                <a:gridCol w="1563418"/>
                <a:gridCol w="1756935"/>
                <a:gridCol w="1778558"/>
              </a:tblGrid>
              <a:tr h="485685">
                <a:tc>
                  <a:txBody>
                    <a:bodyPr/>
                    <a:lstStyle/>
                    <a:p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All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HIV</a:t>
                      </a:r>
                      <a:r>
                        <a:rPr lang="en-US" sz="2000" baseline="0" smtClean="0">
                          <a:latin typeface="Arial"/>
                          <a:cs typeface="Arial"/>
                        </a:rPr>
                        <a:t> (+)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latin typeface="Arial"/>
                          <a:cs typeface="Arial"/>
                        </a:rPr>
                        <a:t>HIV (-)</a:t>
                      </a:r>
                    </a:p>
                  </a:txBody>
                  <a:tcPr anchor="ctr"/>
                </a:tc>
              </a:tr>
              <a:tr h="353570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METHADONE daily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118.5 (61.8)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163.5 (64.7)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101.6 (52.0)</a:t>
                      </a:r>
                    </a:p>
                  </a:txBody>
                  <a:tcPr/>
                </a:tc>
              </a:tr>
              <a:tr h="419499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daily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18.5 (5.6)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19.0 (7.4)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18.2 (4.6)</a:t>
                      </a:r>
                    </a:p>
                  </a:txBody>
                  <a:tcPr/>
                </a:tc>
              </a:tr>
              <a:tr h="462545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every other day (EOD)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14.8 (1.8)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15.1 (1.7)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14.7 (1.9)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83604" y="3885568"/>
            <a:ext cx="151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mtClean="0"/>
              <a:t>(mg/day)</a:t>
            </a:r>
            <a:endParaRPr lang="vi-VN" sz="2400" i="1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712373" y="1425869"/>
            <a:ext cx="576470" cy="41744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096147" y="1425869"/>
            <a:ext cx="616227" cy="41744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66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4" y="365126"/>
            <a:ext cx="8922936" cy="1325563"/>
          </a:xfrm>
        </p:spPr>
        <p:txBody>
          <a:bodyPr/>
          <a:lstStyle/>
          <a:p>
            <a:r>
              <a:rPr lang="en-US" smtClean="0">
                <a:cs typeface="Arial"/>
              </a:rPr>
              <a:t>Average daily dose</a:t>
            </a:r>
            <a:endParaRPr lang="vi-V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81429" y="1885319"/>
          <a:ext cx="7613825" cy="2002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914"/>
                <a:gridCol w="1563418"/>
                <a:gridCol w="1756935"/>
                <a:gridCol w="1778558"/>
              </a:tblGrid>
              <a:tr h="485685">
                <a:tc>
                  <a:txBody>
                    <a:bodyPr/>
                    <a:lstStyle/>
                    <a:p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All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HIV</a:t>
                      </a:r>
                      <a:r>
                        <a:rPr lang="en-US" sz="2000" baseline="0" smtClean="0">
                          <a:latin typeface="Arial"/>
                          <a:cs typeface="Arial"/>
                        </a:rPr>
                        <a:t> (+)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latin typeface="Arial"/>
                          <a:cs typeface="Arial"/>
                        </a:rPr>
                        <a:t>HIV (-)</a:t>
                      </a:r>
                    </a:p>
                  </a:txBody>
                  <a:tcPr anchor="ctr"/>
                </a:tc>
              </a:tr>
              <a:tr h="353570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METHADONE daily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118.5 (61.8)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163.5 (64.7)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101.6 (52.0)</a:t>
                      </a:r>
                    </a:p>
                  </a:txBody>
                  <a:tcPr/>
                </a:tc>
              </a:tr>
              <a:tr h="419499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daily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18.5 (5.6)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19.0 (7.4)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18.2 (4.6)</a:t>
                      </a:r>
                    </a:p>
                  </a:txBody>
                  <a:tcPr/>
                </a:tc>
              </a:tr>
              <a:tr h="462545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every other day (EOD)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14.8 (1.8)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15.1 (1.7)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14.7 (1.9)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81428" y="4323712"/>
            <a:ext cx="8036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2194560">
              <a:lnSpc>
                <a:spcPct val="200000"/>
              </a:lnSpc>
              <a:tabLst>
                <a:tab pos="2957513" algn="l"/>
                <a:tab pos="5113338" algn="l"/>
                <a:tab pos="7624763" algn="l"/>
              </a:tabLst>
            </a:pPr>
            <a:r>
              <a:rPr lang="en-US" sz="2200" smtClean="0">
                <a:solidFill>
                  <a:prstClr val="black"/>
                </a:solidFill>
                <a:latin typeface="Arial"/>
                <a:cs typeface="Arial"/>
              </a:rPr>
              <a:t>Minimal interaction between BUP/NX and ARV treatment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83604" y="3885568"/>
            <a:ext cx="151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mtClean="0"/>
              <a:t>(mg/day)</a:t>
            </a:r>
            <a:endParaRPr lang="vi-VN" sz="2400" i="1"/>
          </a:p>
        </p:txBody>
      </p:sp>
    </p:spTree>
    <p:extLst>
      <p:ext uri="{BB962C8B-B14F-4D97-AF65-F5344CB8AC3E}">
        <p14:creationId xmlns:p14="http://schemas.microsoft.com/office/powerpoint/2010/main" val="20337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4" y="365126"/>
            <a:ext cx="8922936" cy="1325563"/>
          </a:xfrm>
        </p:spPr>
        <p:txBody>
          <a:bodyPr/>
          <a:lstStyle/>
          <a:p>
            <a:r>
              <a:rPr lang="en-US" smtClean="0">
                <a:cs typeface="Arial"/>
              </a:rPr>
              <a:t>Average daily dose</a:t>
            </a:r>
            <a:endParaRPr lang="vi-V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81429" y="1885319"/>
          <a:ext cx="7613825" cy="2002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914"/>
                <a:gridCol w="1563418"/>
                <a:gridCol w="1756935"/>
                <a:gridCol w="1778558"/>
              </a:tblGrid>
              <a:tr h="485685">
                <a:tc>
                  <a:txBody>
                    <a:bodyPr/>
                    <a:lstStyle/>
                    <a:p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All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latin typeface="Arial"/>
                          <a:cs typeface="Arial"/>
                        </a:rPr>
                        <a:t>HIV</a:t>
                      </a:r>
                      <a:r>
                        <a:rPr lang="en-US" sz="2000" baseline="0" smtClean="0">
                          <a:latin typeface="Arial"/>
                          <a:cs typeface="Arial"/>
                        </a:rPr>
                        <a:t> (+)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latin typeface="Arial"/>
                          <a:cs typeface="Arial"/>
                        </a:rPr>
                        <a:t>HIV (-)</a:t>
                      </a:r>
                    </a:p>
                  </a:txBody>
                  <a:tcPr anchor="ctr"/>
                </a:tc>
              </a:tr>
              <a:tr h="353570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METHADONE daily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118.5 (61.8)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163.5 (64.7)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101.6 (52.0)</a:t>
                      </a:r>
                    </a:p>
                  </a:txBody>
                  <a:tcPr/>
                </a:tc>
              </a:tr>
              <a:tr h="419499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daily</a:t>
                      </a:r>
                      <a:endParaRPr lang="vi-VN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18.5 (5.6)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19.0 (7.4)</a:t>
                      </a:r>
                      <a:endParaRPr lang="vi-VN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18.2 (4.6)</a:t>
                      </a:r>
                    </a:p>
                  </a:txBody>
                  <a:tcPr/>
                </a:tc>
              </a:tr>
              <a:tr h="462545">
                <a:tc>
                  <a:txBody>
                    <a:bodyPr/>
                    <a:lstStyle/>
                    <a:p>
                      <a:r>
                        <a:rPr lang="en-US" sz="2000" b="1" smtClean="0">
                          <a:latin typeface="Arial"/>
                          <a:cs typeface="Arial"/>
                        </a:rPr>
                        <a:t>BUP/NX every other day (EOD)</a:t>
                      </a:r>
                      <a:endParaRPr lang="vi-VN" sz="20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14.8 (1.8)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15.1 (1.7)</a:t>
                      </a:r>
                      <a:endParaRPr lang="vi-VN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mtClean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14.7 (1.9)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81429" y="4581099"/>
            <a:ext cx="8036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2194560">
              <a:tabLst>
                <a:tab pos="2957513" algn="l"/>
                <a:tab pos="5113338" algn="l"/>
                <a:tab pos="7624763" algn="l"/>
              </a:tabLst>
            </a:pPr>
            <a:r>
              <a:rPr lang="en-US" sz="2200" smtClean="0">
                <a:solidFill>
                  <a:prstClr val="black"/>
                </a:solidFill>
                <a:latin typeface="Arial"/>
                <a:cs typeface="Arial"/>
              </a:rPr>
              <a:t>Low dose BUP/NX more likely to be switched to every other day (EOD) dosing</a:t>
            </a:r>
            <a:endParaRPr lang="en-US" sz="2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3604" y="3885568"/>
            <a:ext cx="151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mtClean="0"/>
              <a:t>(mg/day)</a:t>
            </a:r>
            <a:endParaRPr lang="vi-VN" sz="2400" i="1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34777" y="3227935"/>
            <a:ext cx="546652" cy="262769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34777" y="3052939"/>
            <a:ext cx="543498" cy="174996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55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839</Words>
  <Application>Microsoft Office PowerPoint</Application>
  <PresentationFormat>On-screen Show (4:3)</PresentationFormat>
  <Paragraphs>217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</vt:lpstr>
      <vt:lpstr>Office Theme</vt:lpstr>
      <vt:lpstr> Preliminary results from a pilot study at methadone clinic of Go Vap Dist, Ho Chi Minh City </vt:lpstr>
      <vt:lpstr>In this talk</vt:lpstr>
      <vt:lpstr>Introduction</vt:lpstr>
      <vt:lpstr>Main research question</vt:lpstr>
      <vt:lpstr>NOT a comparison study</vt:lpstr>
      <vt:lpstr>PowerPoint Presentation</vt:lpstr>
      <vt:lpstr>Average daily dose</vt:lpstr>
      <vt:lpstr>Average daily dose</vt:lpstr>
      <vt:lpstr>Average daily dose</vt:lpstr>
      <vt:lpstr>Heroin use</vt:lpstr>
      <vt:lpstr>BUP/NX can be dosed EOD</vt:lpstr>
      <vt:lpstr>Retention in treatment</vt:lpstr>
      <vt:lpstr>Retention in treatment</vt:lpstr>
      <vt:lpstr>Retention in treatment</vt:lpstr>
      <vt:lpstr>Why did patients stop BUP/NX?</vt:lpstr>
      <vt:lpstr>Why less adherence with BUP/NX?</vt:lpstr>
      <vt:lpstr>Why less adherence with BUP/NX?</vt:lpstr>
      <vt:lpstr>Why less adherence with BUP/NX?</vt:lpstr>
      <vt:lpstr>Conclusion</vt:lpstr>
      <vt:lpstr>Recommendation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</dc:title>
  <dc:creator>nschitrung@yahoo.com</dc:creator>
  <cp:lastModifiedBy>nschitrung@yahoo.com</cp:lastModifiedBy>
  <cp:revision>46</cp:revision>
  <dcterms:created xsi:type="dcterms:W3CDTF">2017-08-01T10:14:05Z</dcterms:created>
  <dcterms:modified xsi:type="dcterms:W3CDTF">2017-08-04T03:18:51Z</dcterms:modified>
</cp:coreProperties>
</file>