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73" r:id="rId9"/>
    <p:sldId id="262" r:id="rId10"/>
    <p:sldId id="263" r:id="rId11"/>
    <p:sldId id="267" r:id="rId12"/>
    <p:sldId id="275" r:id="rId13"/>
    <p:sldId id="264" r:id="rId14"/>
    <p:sldId id="274" r:id="rId15"/>
    <p:sldId id="265" r:id="rId16"/>
    <p:sldId id="276" r:id="rId17"/>
    <p:sldId id="266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146" autoAdjust="0"/>
  </p:normalViewPr>
  <p:slideViewPr>
    <p:cSldViewPr snapToGrid="0">
      <p:cViewPr varScale="1">
        <p:scale>
          <a:sx n="99" d="100"/>
          <a:sy n="99" d="100"/>
        </p:scale>
        <p:origin x="7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7B9B6-0888-443D-88D0-C9D0F0AC649F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vi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2785F-A1DE-41CA-B1AF-93ED6BC5258B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871113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Theo thiết</a:t>
            </a:r>
            <a:r>
              <a:rPr lang="en-US" baseline="0" smtClean="0"/>
              <a:t> kế nghiên cứu nhận những BN nghiện chích CDTP, thực tế tất cả đều sử dụng heroin. Có 1 BN lạm dụng fentanyl như điều trị cho nghiện heroin, nhưng đã cuối cùng không vào nghiên cứu (mất dấu)</a:t>
            </a:r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2785F-A1DE-41CA-B1AF-93ED6BC5258B}" type="slidenum">
              <a:rPr lang="vi-VN" smtClean="0"/>
              <a:t>3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872328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Có</a:t>
            </a:r>
            <a:r>
              <a:rPr lang="en-US" baseline="0" smtClean="0"/>
              <a:t> 3 nhóm kiểu dùng thuốc</a:t>
            </a:r>
          </a:p>
          <a:p>
            <a:r>
              <a:rPr lang="en-US" baseline="0" smtClean="0"/>
              <a:t>Chia làm 2 nhóm: nhiễm hoặc không nhiễm HIV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2785F-A1DE-41CA-B1AF-93ED6BC5258B}" type="slidenum">
              <a:rPr lang="vi-VN" smtClean="0"/>
              <a:t>7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36154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3812"/>
            <a:ext cx="1839072" cy="60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258" y="13618"/>
            <a:ext cx="1743220" cy="53586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</p:pic>
      <p:pic>
        <p:nvPicPr>
          <p:cNvPr id="9" name="Picture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5" r="16268" b="583"/>
          <a:stretch/>
        </p:blipFill>
        <p:spPr bwMode="auto">
          <a:xfrm>
            <a:off x="8202966" y="0"/>
            <a:ext cx="941034" cy="8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842" y="114732"/>
            <a:ext cx="1158392" cy="327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5" t="8310" r="4823" b="6948"/>
          <a:stretch/>
        </p:blipFill>
        <p:spPr bwMode="auto">
          <a:xfrm>
            <a:off x="5184988" y="0"/>
            <a:ext cx="1660123" cy="53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094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193063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044076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08372" y="1580226"/>
            <a:ext cx="8345010" cy="0"/>
          </a:xfrm>
          <a:prstGeom prst="line">
            <a:avLst/>
          </a:prstGeom>
          <a:ln w="31750" cmpd="thickThin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555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93517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34463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131388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48472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203663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543104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96815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4687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22965"/>
            <a:ext cx="9143999" cy="1474974"/>
          </a:xfrm>
        </p:spPr>
        <p:txBody>
          <a:bodyPr>
            <a:noAutofit/>
          </a:bodyPr>
          <a:lstStyle/>
          <a:p>
            <a: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smtClean="0">
                <a:latin typeface="Arial" panose="020B0604020202020204" pitchFamily="34" charset="0"/>
                <a:cs typeface="Arial" panose="020B0604020202020204" pitchFamily="34" charset="0"/>
              </a:rPr>
              <a:t>Một </a:t>
            </a: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số kết quả ban đầu </a:t>
            </a:r>
            <a:r>
              <a:rPr lang="en-US" sz="3200" b="1" smtClean="0">
                <a:latin typeface="Arial" panose="020B0604020202020204" pitchFamily="34" charset="0"/>
                <a:cs typeface="Arial" panose="020B0604020202020204" pitchFamily="34" charset="0"/>
              </a:rPr>
              <a:t>từ nghiên cứu thí điểm tại PK methadone Q.Gò Vấp, TP.HCM</a:t>
            </a:r>
            <a:r>
              <a:rPr lang="en-US" sz="3600" b="1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vi-VN" sz="3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496342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ThS. BS. Nguyễn Song Chí Trung</a:t>
            </a:r>
          </a:p>
          <a:p>
            <a:r>
              <a:rPr lang="en-US" smtClean="0"/>
              <a:t>Bộ môn Tâm thần, </a:t>
            </a:r>
            <a:r>
              <a:rPr lang="en-US"/>
              <a:t>Trung tâm VHATTC</a:t>
            </a:r>
          </a:p>
          <a:p>
            <a:r>
              <a:rPr lang="en-US" smtClean="0"/>
              <a:t>Đại học Y Dược TP.HCM</a:t>
            </a:r>
          </a:p>
          <a:p>
            <a:r>
              <a:rPr lang="en-US" smtClean="0"/>
              <a:t>Điều phối Y Khoa, EXPERTISE France Việt Nam</a:t>
            </a:r>
            <a:endParaRPr lang="vi-VN"/>
          </a:p>
        </p:txBody>
      </p:sp>
      <p:sp>
        <p:nvSpPr>
          <p:cNvPr id="4" name="TextBox 3"/>
          <p:cNvSpPr txBox="1"/>
          <p:nvPr/>
        </p:nvSpPr>
        <p:spPr>
          <a:xfrm>
            <a:off x="0" y="1592767"/>
            <a:ext cx="9143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ĐIỀU TRỊ BUPRENORPHINE CHO NGHIỆN CDTP</a:t>
            </a:r>
            <a:endParaRPr lang="vi-VN" sz="3000"/>
          </a:p>
        </p:txBody>
      </p:sp>
    </p:spTree>
    <p:extLst>
      <p:ext uri="{BB962C8B-B14F-4D97-AF65-F5344CB8AC3E}">
        <p14:creationId xmlns:p14="http://schemas.microsoft.com/office/powerpoint/2010/main" val="43581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Sử dụng heroin</a:t>
            </a:r>
            <a:endParaRPr lang="vi-VN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4998467"/>
            <a:ext cx="7886700" cy="1423260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Cả hai loại thuốc đều hiệu quả</a:t>
            </a:r>
          </a:p>
          <a:p>
            <a:r>
              <a:rPr lang="en-US" smtClean="0"/>
              <a:t>BUP/NX giúp BN ngưng heroin sớm hơn MET</a:t>
            </a:r>
          </a:p>
          <a:p>
            <a:pPr marL="0" indent="0">
              <a:buNone/>
            </a:pPr>
            <a:r>
              <a:rPr lang="en-US" smtClean="0"/>
              <a:t>Thời gian dò liều nhanh: trong vòng 3 ngày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892488"/>
            <a:ext cx="7982787" cy="27398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Straight Arrow Connector 4"/>
          <p:cNvCxnSpPr/>
          <p:nvPr/>
        </p:nvCxnSpPr>
        <p:spPr>
          <a:xfrm flipH="1">
            <a:off x="2286001" y="2392017"/>
            <a:ext cx="616225" cy="23191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02227" y="2126973"/>
            <a:ext cx="516834" cy="34970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mtClean="0"/>
              <a:t>MET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795670" y="2842591"/>
            <a:ext cx="212034" cy="244947"/>
          </a:xfrm>
          <a:prstGeom prst="straightConnector1">
            <a:avLst/>
          </a:prstGeom>
          <a:ln w="412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91479" y="3087538"/>
            <a:ext cx="808382" cy="349702"/>
          </a:xfrm>
          <a:prstGeom prst="rect">
            <a:avLst/>
          </a:prstGeom>
          <a:noFill/>
          <a:ln w="22225">
            <a:solidFill>
              <a:schemeClr val="accent5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mtClean="0"/>
              <a:t>BUP/NX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27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BUP/NX có thể dùng cách ngày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Tỉ lệ BN ngậm BUP/NX 3-4 lần/tuần ≈ 60%</a:t>
            </a:r>
          </a:p>
          <a:p>
            <a:r>
              <a:rPr lang="en-US" smtClean="0"/>
              <a:t>Có BN ngậm 2 lần/tuần</a:t>
            </a:r>
          </a:p>
          <a:p>
            <a:endParaRPr lang="en-US"/>
          </a:p>
          <a:p>
            <a:pPr marL="0" indent="0">
              <a:buNone/>
            </a:pPr>
            <a:r>
              <a:rPr lang="en-US" smtClean="0"/>
              <a:t>Buprenorphine có tác dụng kéo dài hơn</a:t>
            </a:r>
          </a:p>
          <a:p>
            <a:pPr marL="0" indent="0">
              <a:buNone/>
            </a:pPr>
            <a:r>
              <a:rPr lang="en-US" smtClean="0"/>
              <a:t>Thuận tiện cho những BN có công việc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9776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4720"/>
            <a:ext cx="7886700" cy="1325563"/>
          </a:xfrm>
        </p:spPr>
        <p:txBody>
          <a:bodyPr/>
          <a:lstStyle/>
          <a:p>
            <a:r>
              <a:rPr lang="en-US" smtClean="0"/>
              <a:t>Duy trì điều trị</a:t>
            </a:r>
            <a:endParaRPr lang="vi-VN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5270902"/>
            <a:ext cx="7886700" cy="1014654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Tỉ lệ nói chung cao (MET 89.9% sau 12 tháng)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55764" y="1355858"/>
          <a:ext cx="7521436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0540"/>
                <a:gridCol w="881940"/>
                <a:gridCol w="2498035"/>
                <a:gridCol w="2570921"/>
              </a:tblGrid>
              <a:tr h="932456">
                <a:tc>
                  <a:txBody>
                    <a:bodyPr/>
                    <a:lstStyle/>
                    <a:p>
                      <a:pPr algn="l"/>
                      <a:r>
                        <a:rPr lang="en-US" sz="2800" smtClean="0"/>
                        <a:t>Nhóm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n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Số</a:t>
                      </a:r>
                      <a:r>
                        <a:rPr lang="en-US" sz="2800" baseline="0" smtClean="0"/>
                        <a:t> ngày điều trị trung bình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Tỉ</a:t>
                      </a:r>
                      <a:r>
                        <a:rPr lang="en-US" sz="2800" baseline="0" smtClean="0"/>
                        <a:t> lệ còn điều trị sau 12 tháng</a:t>
                      </a:r>
                      <a:endParaRPr lang="vi-VN" sz="2800"/>
                    </a:p>
                  </a:txBody>
                  <a:tcPr anchor="ctr"/>
                </a:tc>
              </a:tr>
              <a:tr h="278975">
                <a:tc>
                  <a:txBody>
                    <a:bodyPr/>
                    <a:lstStyle/>
                    <a:p>
                      <a:r>
                        <a:rPr lang="en-US" sz="2400" b="1" smtClean="0"/>
                        <a:t>MET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267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346.2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89.9%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213661">
                <a:tc>
                  <a:txBody>
                    <a:bodyPr/>
                    <a:lstStyle/>
                    <a:p>
                      <a:r>
                        <a:rPr lang="en-US" sz="2400" b="1" smtClean="0"/>
                        <a:t>BUP/NX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151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270.9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57.0%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63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hàng</a:t>
                      </a:r>
                      <a:r>
                        <a:rPr lang="en-US" sz="2000" b="1" baseline="0" smtClean="0"/>
                        <a:t> ngày</a:t>
                      </a:r>
                      <a:endParaRPr lang="en-US" sz="2000" b="1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65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223.2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40.0%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522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r>
                        <a:rPr lang="en-US" sz="2000" b="1" smtClean="0"/>
                        <a:t>cách</a:t>
                      </a:r>
                      <a:r>
                        <a:rPr lang="en-US" sz="2000" b="1" baseline="0" smtClean="0"/>
                        <a:t> ngày</a:t>
                      </a:r>
                      <a:endParaRPr lang="vi-VN" sz="2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86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306.9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  <a:cs typeface="Arial"/>
                        </a:rPr>
                        <a:t>69.8%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226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smtClean="0"/>
                        <a:t>Tổng</a:t>
                      </a:r>
                      <a:r>
                        <a:rPr lang="en-US" sz="2400" b="1" baseline="0" smtClean="0"/>
                        <a:t> cộng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418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318.9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78.0%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749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4720"/>
            <a:ext cx="7886700" cy="1325563"/>
          </a:xfrm>
        </p:spPr>
        <p:txBody>
          <a:bodyPr/>
          <a:lstStyle/>
          <a:p>
            <a:r>
              <a:rPr lang="en-US" smtClean="0"/>
              <a:t>Duy trì điều trị</a:t>
            </a:r>
            <a:endParaRPr lang="vi-VN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5270902"/>
            <a:ext cx="7886700" cy="1014654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BUP/NX duy trì điều trị kém hơn MET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753723"/>
              </p:ext>
            </p:extLst>
          </p:nvPr>
        </p:nvGraphicFramePr>
        <p:xfrm>
          <a:off x="555764" y="1355858"/>
          <a:ext cx="7521436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0540"/>
                <a:gridCol w="881940"/>
                <a:gridCol w="2498035"/>
                <a:gridCol w="2570921"/>
              </a:tblGrid>
              <a:tr h="932456">
                <a:tc>
                  <a:txBody>
                    <a:bodyPr/>
                    <a:lstStyle/>
                    <a:p>
                      <a:pPr algn="l"/>
                      <a:r>
                        <a:rPr lang="en-US" sz="2800" smtClean="0"/>
                        <a:t>Nhóm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n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Số</a:t>
                      </a:r>
                      <a:r>
                        <a:rPr lang="en-US" sz="2800" baseline="0" smtClean="0"/>
                        <a:t> ngày điều trị trung bình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Tỉ</a:t>
                      </a:r>
                      <a:r>
                        <a:rPr lang="en-US" sz="2800" baseline="0" smtClean="0"/>
                        <a:t> lệ còn điều trị sau 12 tháng</a:t>
                      </a:r>
                      <a:endParaRPr lang="vi-VN" sz="2800"/>
                    </a:p>
                  </a:txBody>
                  <a:tcPr anchor="ctr"/>
                </a:tc>
              </a:tr>
              <a:tr h="278975">
                <a:tc>
                  <a:txBody>
                    <a:bodyPr/>
                    <a:lstStyle/>
                    <a:p>
                      <a:r>
                        <a:rPr lang="en-US" sz="2400" b="1" smtClean="0"/>
                        <a:t>MET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267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346.2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89.9%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213661">
                <a:tc>
                  <a:txBody>
                    <a:bodyPr/>
                    <a:lstStyle/>
                    <a:p>
                      <a:r>
                        <a:rPr lang="en-US" sz="2400" b="1" smtClean="0"/>
                        <a:t>BUP/NX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151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270.9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57.0%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63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hàng</a:t>
                      </a:r>
                      <a:r>
                        <a:rPr lang="en-US" sz="2000" b="1" baseline="0" smtClean="0"/>
                        <a:t> ngày</a:t>
                      </a:r>
                      <a:endParaRPr lang="en-US" sz="2000" b="1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65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223.2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40.0%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522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r>
                        <a:rPr lang="en-US" sz="2000" b="1" smtClean="0"/>
                        <a:t>cách</a:t>
                      </a:r>
                      <a:r>
                        <a:rPr lang="en-US" sz="2000" b="1" baseline="0" smtClean="0"/>
                        <a:t> ngày</a:t>
                      </a:r>
                      <a:endParaRPr lang="vi-VN" sz="2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86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306.9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  <a:cs typeface="Arial"/>
                        </a:rPr>
                        <a:t>69.8%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226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smtClean="0"/>
                        <a:t>Tổng</a:t>
                      </a:r>
                      <a:r>
                        <a:rPr lang="en-US" sz="2400" b="1" baseline="0" smtClean="0"/>
                        <a:t> cộng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418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318.9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78.0%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>
            <a:off x="8077200" y="2728757"/>
            <a:ext cx="438150" cy="28611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8077200" y="2524539"/>
            <a:ext cx="438150" cy="204218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367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4720"/>
            <a:ext cx="7886700" cy="1325563"/>
          </a:xfrm>
        </p:spPr>
        <p:txBody>
          <a:bodyPr/>
          <a:lstStyle/>
          <a:p>
            <a:r>
              <a:rPr lang="en-US" smtClean="0"/>
              <a:t>Duy trì điều trị</a:t>
            </a:r>
            <a:endParaRPr lang="vi-VN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5270902"/>
            <a:ext cx="7886700" cy="1014654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BUP/NX cách ngày duy trì tốt hơn hàng ngày</a:t>
            </a:r>
            <a:endParaRPr lang="vi-VN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8077200" y="3881695"/>
            <a:ext cx="438150" cy="28611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8077200" y="3677477"/>
            <a:ext cx="438150" cy="204218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376018"/>
              </p:ext>
            </p:extLst>
          </p:nvPr>
        </p:nvGraphicFramePr>
        <p:xfrm>
          <a:off x="555764" y="1355858"/>
          <a:ext cx="7521436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0540"/>
                <a:gridCol w="881940"/>
                <a:gridCol w="2498035"/>
                <a:gridCol w="2570921"/>
              </a:tblGrid>
              <a:tr h="932456">
                <a:tc>
                  <a:txBody>
                    <a:bodyPr/>
                    <a:lstStyle/>
                    <a:p>
                      <a:pPr algn="l"/>
                      <a:r>
                        <a:rPr lang="en-US" sz="2800" smtClean="0"/>
                        <a:t>Nhóm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n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Số</a:t>
                      </a:r>
                      <a:r>
                        <a:rPr lang="en-US" sz="2800" baseline="0" smtClean="0"/>
                        <a:t> ngày điều trị trung bình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Tỉ</a:t>
                      </a:r>
                      <a:r>
                        <a:rPr lang="en-US" sz="2800" baseline="0" smtClean="0"/>
                        <a:t> lệ còn điều trị sau 12 tháng</a:t>
                      </a:r>
                      <a:endParaRPr lang="vi-VN" sz="2800"/>
                    </a:p>
                  </a:txBody>
                  <a:tcPr anchor="ctr"/>
                </a:tc>
              </a:tr>
              <a:tr h="278975">
                <a:tc>
                  <a:txBody>
                    <a:bodyPr/>
                    <a:lstStyle/>
                    <a:p>
                      <a:r>
                        <a:rPr lang="en-US" sz="2400" b="1" smtClean="0"/>
                        <a:t>MET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267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346.2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89.9%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213661">
                <a:tc>
                  <a:txBody>
                    <a:bodyPr/>
                    <a:lstStyle/>
                    <a:p>
                      <a:r>
                        <a:rPr lang="en-US" sz="2400" b="1" smtClean="0"/>
                        <a:t>BUP/NX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151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270.9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57.0%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63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hàng</a:t>
                      </a:r>
                      <a:r>
                        <a:rPr lang="en-US" sz="2000" b="1" baseline="0" smtClean="0"/>
                        <a:t> ngày</a:t>
                      </a:r>
                      <a:endParaRPr lang="en-US" sz="2000" b="1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65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223.2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40.0%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522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r>
                        <a:rPr lang="en-US" sz="2000" b="1" smtClean="0"/>
                        <a:t>cách</a:t>
                      </a:r>
                      <a:r>
                        <a:rPr lang="en-US" sz="2000" b="1" baseline="0" smtClean="0"/>
                        <a:t> ngày</a:t>
                      </a:r>
                      <a:endParaRPr lang="vi-VN" sz="2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86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306.9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  <a:cs typeface="Arial"/>
                        </a:rPr>
                        <a:t>69.8%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226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smtClean="0"/>
                        <a:t>Tổng</a:t>
                      </a:r>
                      <a:r>
                        <a:rPr lang="en-US" sz="2400" b="1" baseline="0" smtClean="0"/>
                        <a:t> cộng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418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318.9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78.0%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3788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Tại sao BN ngưng BUP/NX?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Chuyển qua MET: 14 BN</a:t>
            </a:r>
          </a:p>
          <a:p>
            <a:r>
              <a:rPr lang="en-US" smtClean="0"/>
              <a:t>Các nguyên nhân khác: bị bắt cai nghiện tập trung, chuyển chỗ ở, mất dấu</a:t>
            </a:r>
          </a:p>
          <a:p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298820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Tại sao BUP/NX tuân thủ kém hơn?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pPr marL="0" indent="0">
              <a:buNone/>
            </a:pPr>
            <a:r>
              <a:rPr lang="en-US" smtClean="0"/>
              <a:t>Kết quả tương tự các nghiên cứu trên thế giới:</a:t>
            </a:r>
          </a:p>
          <a:p>
            <a:pPr marL="0" indent="0">
              <a:buNone/>
            </a:pPr>
            <a:r>
              <a:rPr lang="en-US" smtClean="0"/>
              <a:t>Tỉ lệ tuân thủ của buprenorphine thường thấp hơn so với methadone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33880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Tại sao BUP/NX tuân thủ kém hơn?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mtClean="0"/>
              <a:t>Lí do liên quan đến BUP/NX: </a:t>
            </a:r>
            <a:r>
              <a:rPr lang="en-US"/>
              <a:t>(giả thuyết)</a:t>
            </a:r>
            <a:endParaRPr lang="en-US" smtClean="0"/>
          </a:p>
          <a:p>
            <a:r>
              <a:rPr lang="en-US" smtClean="0"/>
              <a:t>Ít bị hội chứng cai hơn nếu ngưng, nên ít động lực để quay lại điều trị</a:t>
            </a:r>
          </a:p>
          <a:p>
            <a:r>
              <a:rPr lang="en-US" smtClean="0"/>
              <a:t>Thời gian ngậm lâu, khiến BN nuốt </a:t>
            </a:r>
            <a:r>
              <a:rPr lang="en-US"/>
              <a:t>thuốc (BN phải ngậm thuốc </a:t>
            </a:r>
            <a:r>
              <a:rPr lang="en-US" smtClean="0"/>
              <a:t>dưới giám sát tại </a:t>
            </a:r>
            <a:r>
              <a:rPr lang="en-US"/>
              <a:t>PK</a:t>
            </a:r>
            <a:r>
              <a:rPr lang="en-US" smtClean="0"/>
              <a:t>), làm thuốc giảm hiệu quả</a:t>
            </a:r>
          </a:p>
          <a:p>
            <a:r>
              <a:rPr lang="en-US" smtClean="0"/>
              <a:t>Hội chứng cai đột phát do thuốc nếu BN ngậm BUP/NX khi vừa sử dụng heroin</a:t>
            </a:r>
          </a:p>
          <a:p>
            <a:r>
              <a:rPr lang="en-US" smtClean="0"/>
              <a:t>Một số BN khi tăng liều tối đa (32mg/ngày) vẫn còn thèm nhớ/hội chứng cai</a:t>
            </a:r>
          </a:p>
        </p:txBody>
      </p:sp>
    </p:spTree>
    <p:extLst>
      <p:ext uri="{BB962C8B-B14F-4D97-AF65-F5344CB8AC3E}">
        <p14:creationId xmlns:p14="http://schemas.microsoft.com/office/powerpoint/2010/main" val="196395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Tại sao BUP/NX duy trì kém hơn</a:t>
            </a:r>
            <a:r>
              <a:rPr lang="en-US" smtClean="0"/>
              <a:t>?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Lí do liên quan đến “hoàn cảnh”: </a:t>
            </a:r>
            <a:r>
              <a:rPr lang="en-US"/>
              <a:t>(giả thuyết)</a:t>
            </a:r>
            <a:endParaRPr lang="en-US" smtClean="0"/>
          </a:p>
          <a:p>
            <a:r>
              <a:rPr lang="en-US" smtClean="0"/>
              <a:t>Nhiều BN bị mắc nợ “giang hồ”, phải bỏ điều trị để trốn nợ</a:t>
            </a:r>
          </a:p>
          <a:p>
            <a:r>
              <a:rPr lang="en-US" smtClean="0"/>
              <a:t>BN sống xa phòng khám nên tốn thời gian đi lại hơn</a:t>
            </a:r>
          </a:p>
          <a:p>
            <a:r>
              <a:rPr lang="en-US" smtClean="0"/>
              <a:t>BN không thể chuyển đến ngậm thuốc ở địa phương khác 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414338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Kết luận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Điều trị buprenorphine/naloxone rất </a:t>
            </a:r>
            <a:r>
              <a:rPr lang="en-US" u="sng" smtClean="0"/>
              <a:t>hiệu quả</a:t>
            </a:r>
            <a:r>
              <a:rPr lang="en-US" smtClean="0"/>
              <a:t> và </a:t>
            </a:r>
            <a:r>
              <a:rPr lang="en-US" u="sng" smtClean="0"/>
              <a:t>khả thi</a:t>
            </a:r>
            <a:r>
              <a:rPr lang="en-US" smtClean="0"/>
              <a:t> cho người nghiện CDTP tại Việt Nam</a:t>
            </a:r>
          </a:p>
          <a:p>
            <a:r>
              <a:rPr lang="en-US" smtClean="0"/>
              <a:t>Ưu điểm: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Thời gian dò liều nhanh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Thời gian tác dụng kéo dài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/>
              <a:t>Không tương tác với </a:t>
            </a:r>
            <a:r>
              <a:rPr lang="en-US" smtClean="0"/>
              <a:t>ARV</a:t>
            </a:r>
          </a:p>
          <a:p>
            <a:r>
              <a:rPr lang="en-US" smtClean="0"/>
              <a:t>Nhược điểm: 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Tuân thủ thấp hơn so với methadone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Thời gian ngậm thuốc lâu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Hội chứng cai đột phát do thuốc</a:t>
            </a:r>
          </a:p>
        </p:txBody>
      </p:sp>
    </p:spTree>
    <p:extLst>
      <p:ext uri="{BB962C8B-B14F-4D97-AF65-F5344CB8AC3E}">
        <p14:creationId xmlns:p14="http://schemas.microsoft.com/office/powerpoint/2010/main" val="357546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NỘI DUNG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Giới thiệu về nghiên cứu</a:t>
            </a:r>
          </a:p>
          <a:p>
            <a:r>
              <a:rPr lang="en-US" smtClean="0"/>
              <a:t>Một số kết quả</a:t>
            </a:r>
          </a:p>
          <a:p>
            <a:r>
              <a:rPr lang="en-US" smtClean="0"/>
              <a:t>Bàn luận</a:t>
            </a:r>
          </a:p>
          <a:p>
            <a:r>
              <a:rPr lang="en-US" smtClean="0"/>
              <a:t>Kết luận</a:t>
            </a:r>
          </a:p>
          <a:p>
            <a:r>
              <a:rPr lang="en-US" smtClean="0"/>
              <a:t>Đề xuất</a:t>
            </a:r>
          </a:p>
          <a:p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65448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Đề xuất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Mô hình điều trị CDTP cho Việt Nam:</a:t>
            </a:r>
          </a:p>
          <a:p>
            <a:pPr lvl="1"/>
            <a:r>
              <a:rPr lang="en-US" smtClean="0"/>
              <a:t>Lựa chọn đầu: buprenorphine </a:t>
            </a:r>
          </a:p>
          <a:p>
            <a:pPr marL="457200" lvl="1" indent="0">
              <a:buNone/>
            </a:pPr>
            <a:r>
              <a:rPr lang="en-US" smtClean="0"/>
              <a:t>Đặc biệt: HIV+, mục tiêu liều cách ngày</a:t>
            </a:r>
          </a:p>
          <a:p>
            <a:pPr lvl="1"/>
            <a:r>
              <a:rPr lang="en-US" smtClean="0"/>
              <a:t>Lựa chọn hai: methadone</a:t>
            </a:r>
          </a:p>
          <a:p>
            <a:r>
              <a:rPr lang="en-US" smtClean="0"/>
              <a:t>Hướng nghiên cứu:</a:t>
            </a:r>
          </a:p>
          <a:p>
            <a:pPr lvl="1"/>
            <a:r>
              <a:rPr lang="en-US" smtClean="0"/>
              <a:t>Buprenorphine tác dụng kéo dài (1 tháng, 6 tháng)</a:t>
            </a:r>
          </a:p>
          <a:p>
            <a:pPr lvl="1"/>
            <a:r>
              <a:rPr lang="en-US" smtClean="0"/>
              <a:t>Đặc điểm sinh học về dung nạp thuốc của người nghiện CDTP tại Việt Nam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83024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Xin cảm ơn!</a:t>
            </a:r>
            <a:endParaRPr lang="vi-V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38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79826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Giới thiệu về nghiên cứu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448 người nghiện chích CDTP (heroin)</a:t>
            </a:r>
          </a:p>
          <a:p>
            <a:r>
              <a:rPr lang="en-US" smtClean="0"/>
              <a:t>2 nhóm: </a:t>
            </a:r>
          </a:p>
          <a:p>
            <a:pPr lvl="1"/>
            <a:r>
              <a:rPr lang="en-US" smtClean="0"/>
              <a:t>268 uống methadone</a:t>
            </a:r>
          </a:p>
          <a:p>
            <a:pPr lvl="1"/>
            <a:r>
              <a:rPr lang="en-US" smtClean="0"/>
              <a:t>180 ngậm buprenorphine/naloxone (</a:t>
            </a:r>
            <a:r>
              <a:rPr lang="en-US"/>
              <a:t>Suboxone</a:t>
            </a:r>
            <a:r>
              <a:rPr lang="en-US" smtClean="0"/>
              <a:t>®)</a:t>
            </a:r>
          </a:p>
          <a:p>
            <a:r>
              <a:rPr lang="en-US" smtClean="0"/>
              <a:t>Kết hợp tư vấn: 12 buổi hàng tuần và sau đó 10 buổi hàng tháng</a:t>
            </a:r>
          </a:p>
        </p:txBody>
      </p:sp>
    </p:spTree>
    <p:extLst>
      <p:ext uri="{BB962C8B-B14F-4D97-AF65-F5344CB8AC3E}">
        <p14:creationId xmlns:p14="http://schemas.microsoft.com/office/powerpoint/2010/main" val="181892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Câu hỏi nghiên cứu chính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mtClean="0"/>
              <a:t>Tính </a:t>
            </a:r>
            <a:r>
              <a:rPr lang="en-US" u="sng"/>
              <a:t>khả thi</a:t>
            </a:r>
            <a:r>
              <a:rPr lang="en-US"/>
              <a:t> của điều trị </a:t>
            </a:r>
            <a:r>
              <a:rPr lang="en-US" smtClean="0"/>
              <a:t>buprenorphine/naloxone cho người nghiện CDTP tại một cơ sở điều trị methadone lồng ghép phòng khám HIV</a:t>
            </a:r>
          </a:p>
        </p:txBody>
      </p:sp>
    </p:spTree>
    <p:extLst>
      <p:ext uri="{BB962C8B-B14F-4D97-AF65-F5344CB8AC3E}">
        <p14:creationId xmlns:p14="http://schemas.microsoft.com/office/powerpoint/2010/main" val="152169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KHÔNG PHẢI nghiên cứu so sánh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Không phân nhóm ngẫu nhiên: lựa chọn điều trị theo ý muốn của BN</a:t>
            </a:r>
          </a:p>
          <a:p>
            <a:r>
              <a:rPr lang="en-US" smtClean="0"/>
              <a:t>Không placebo, không nhóm chứng</a:t>
            </a:r>
          </a:p>
          <a:p>
            <a:r>
              <a:rPr lang="en-US" smtClean="0"/>
              <a:t>“Bối cảnh” khác nhau:</a:t>
            </a:r>
          </a:p>
          <a:p>
            <a:pPr lvl="1"/>
            <a:r>
              <a:rPr lang="en-US" smtClean="0"/>
              <a:t>MET: phổ biến ở nhiều địa phương</a:t>
            </a:r>
          </a:p>
          <a:p>
            <a:pPr lvl="1"/>
            <a:r>
              <a:rPr lang="en-US" smtClean="0"/>
              <a:t>BUP/NX: duy nhất tại PK Gò Vấp (vào năm 2015)</a:t>
            </a:r>
          </a:p>
          <a:p>
            <a:r>
              <a:rPr lang="en-US" smtClean="0"/>
              <a:t>Tuy nhiên: không khác biệt có ý nghĩa thống kê trong phần lớn đặc điểm đầu vào của 2 nhóm</a:t>
            </a:r>
          </a:p>
        </p:txBody>
      </p:sp>
    </p:spTree>
    <p:extLst>
      <p:ext uri="{BB962C8B-B14F-4D97-AF65-F5344CB8AC3E}">
        <p14:creationId xmlns:p14="http://schemas.microsoft.com/office/powerpoint/2010/main" val="392634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014505"/>
            <a:ext cx="7886700" cy="9847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/>
              <a:t>MỘT SỐ KẾT </a:t>
            </a:r>
            <a:r>
              <a:rPr lang="en-US" sz="4400" b="1" smtClean="0"/>
              <a:t>QUẢ BAN ĐẦU</a:t>
            </a:r>
            <a:endParaRPr lang="vi-VN" sz="4400" b="1"/>
          </a:p>
        </p:txBody>
      </p:sp>
    </p:spTree>
    <p:extLst>
      <p:ext uri="{BB962C8B-B14F-4D97-AF65-F5344CB8AC3E}">
        <p14:creationId xmlns:p14="http://schemas.microsoft.com/office/powerpoint/2010/main" val="3621964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4" y="365126"/>
            <a:ext cx="8922936" cy="1325563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Liều thuốc hàng ngày trung </a:t>
            </a:r>
            <a:r>
              <a:rPr lang="en-US" smtClean="0">
                <a:latin typeface="Arial"/>
                <a:cs typeface="Arial"/>
              </a:rPr>
              <a:t>bình</a:t>
            </a:r>
            <a:endParaRPr lang="vi-V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8709047"/>
              </p:ext>
            </p:extLst>
          </p:nvPr>
        </p:nvGraphicFramePr>
        <p:xfrm>
          <a:off x="875619" y="2123858"/>
          <a:ext cx="7613825" cy="1763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914"/>
                <a:gridCol w="1563418"/>
                <a:gridCol w="1756935"/>
                <a:gridCol w="1778558"/>
              </a:tblGrid>
              <a:tr h="485685">
                <a:tc>
                  <a:txBody>
                    <a:bodyPr/>
                    <a:lstStyle/>
                    <a:p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Tất cả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HIV</a:t>
                      </a:r>
                      <a:r>
                        <a:rPr lang="en-US" sz="2000" baseline="0" smtClean="0">
                          <a:latin typeface="Arial"/>
                          <a:cs typeface="Arial"/>
                        </a:rPr>
                        <a:t> (+)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latin typeface="Arial"/>
                          <a:cs typeface="Arial"/>
                        </a:rPr>
                        <a:t>HIV (-)</a:t>
                      </a:r>
                    </a:p>
                  </a:txBody>
                  <a:tcPr anchor="ctr"/>
                </a:tc>
              </a:tr>
              <a:tr h="353570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METHADONE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118.5 (61.8)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163.5 (64.7)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101.6 (52.0)</a:t>
                      </a:r>
                    </a:p>
                  </a:txBody>
                  <a:tcPr/>
                </a:tc>
              </a:tr>
              <a:tr h="419499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hàng ngày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18.5 (5.6)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19.0 (7.4)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18.2 (4.6)</a:t>
                      </a:r>
                    </a:p>
                  </a:txBody>
                  <a:tcPr/>
                </a:tc>
              </a:tr>
              <a:tr h="462545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cách</a:t>
                      </a:r>
                      <a:r>
                        <a:rPr lang="en-US" sz="2000" b="1" baseline="0" smtClean="0">
                          <a:latin typeface="Arial"/>
                          <a:cs typeface="Arial"/>
                        </a:rPr>
                        <a:t> ngày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14.8 (1.8)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15.1 (1.7)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14.7 (1.9)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83604" y="4078806"/>
            <a:ext cx="1511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mtClean="0"/>
              <a:t>(mg/ngày)</a:t>
            </a:r>
            <a:endParaRPr lang="vi-VN" sz="2400" i="1"/>
          </a:p>
        </p:txBody>
      </p:sp>
    </p:spTree>
    <p:extLst>
      <p:ext uri="{BB962C8B-B14F-4D97-AF65-F5344CB8AC3E}">
        <p14:creationId xmlns:p14="http://schemas.microsoft.com/office/powerpoint/2010/main" val="2116058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4" y="365126"/>
            <a:ext cx="8922936" cy="1325563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Liều thuốc hàng ngày trung </a:t>
            </a:r>
            <a:r>
              <a:rPr lang="en-US" smtClean="0">
                <a:latin typeface="Arial"/>
                <a:cs typeface="Arial"/>
              </a:rPr>
              <a:t>bình</a:t>
            </a:r>
            <a:endParaRPr lang="vi-V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9321428"/>
              </p:ext>
            </p:extLst>
          </p:nvPr>
        </p:nvGraphicFramePr>
        <p:xfrm>
          <a:off x="875619" y="2249754"/>
          <a:ext cx="7613825" cy="1763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914"/>
                <a:gridCol w="1563418"/>
                <a:gridCol w="1756935"/>
                <a:gridCol w="1778558"/>
              </a:tblGrid>
              <a:tr h="485685">
                <a:tc>
                  <a:txBody>
                    <a:bodyPr/>
                    <a:lstStyle/>
                    <a:p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Tất cả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HIV</a:t>
                      </a:r>
                      <a:r>
                        <a:rPr lang="en-US" sz="2000" baseline="0" smtClean="0">
                          <a:latin typeface="Arial"/>
                          <a:cs typeface="Arial"/>
                        </a:rPr>
                        <a:t> (+)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latin typeface="Arial"/>
                          <a:cs typeface="Arial"/>
                        </a:rPr>
                        <a:t>HIV (-)</a:t>
                      </a:r>
                    </a:p>
                  </a:txBody>
                  <a:tcPr anchor="ctr"/>
                </a:tc>
              </a:tr>
              <a:tr h="353570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METHADONE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118.5 (61.8)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163.5 (64.7)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101.6 (52.0)</a:t>
                      </a:r>
                    </a:p>
                  </a:txBody>
                  <a:tcPr/>
                </a:tc>
              </a:tr>
              <a:tr h="419499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hàng ngày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18.5 (5.6)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19.0 (7.4)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18.2 (4.6)</a:t>
                      </a:r>
                    </a:p>
                  </a:txBody>
                  <a:tcPr/>
                </a:tc>
              </a:tr>
              <a:tr h="462545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cách</a:t>
                      </a:r>
                      <a:r>
                        <a:rPr lang="en-US" sz="2000" b="1" baseline="0" smtClean="0">
                          <a:latin typeface="Arial"/>
                          <a:cs typeface="Arial"/>
                        </a:rPr>
                        <a:t> ngày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14.8 (1.8)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15.1 (1.7)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14.7 (1.9)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75619" y="4699496"/>
            <a:ext cx="80422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2194560">
              <a:lnSpc>
                <a:spcPct val="200000"/>
              </a:lnSpc>
              <a:tabLst>
                <a:tab pos="2957513" algn="l"/>
                <a:tab pos="5113338" algn="l"/>
                <a:tab pos="7624763" algn="l"/>
              </a:tabLst>
            </a:pPr>
            <a:r>
              <a:rPr lang="en-US" sz="2200" smtClean="0">
                <a:solidFill>
                  <a:prstClr val="black"/>
                </a:solidFill>
                <a:latin typeface="Arial"/>
                <a:cs typeface="Arial"/>
              </a:rPr>
              <a:t>BUP/NX hầu như không tương </a:t>
            </a:r>
            <a:r>
              <a:rPr lang="en-US" sz="2200">
                <a:solidFill>
                  <a:prstClr val="black"/>
                </a:solidFill>
                <a:latin typeface="Arial"/>
                <a:cs typeface="Arial"/>
              </a:rPr>
              <a:t>tác với thuốc </a:t>
            </a:r>
            <a:r>
              <a:rPr lang="en-US" sz="2200" smtClean="0">
                <a:solidFill>
                  <a:prstClr val="black"/>
                </a:solidFill>
                <a:latin typeface="Arial"/>
                <a:cs typeface="Arial"/>
              </a:rPr>
              <a:t>ARV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77794" y="4013723"/>
            <a:ext cx="1511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mtClean="0"/>
              <a:t>(mg/ngày)</a:t>
            </a:r>
            <a:endParaRPr lang="vi-VN" sz="2400" i="1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705600" y="1736035"/>
            <a:ext cx="576470" cy="41744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089374" y="1736035"/>
            <a:ext cx="616227" cy="41744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909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4" y="365126"/>
            <a:ext cx="8922936" cy="1325563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Liều thuốc hàng ngày trung </a:t>
            </a:r>
            <a:r>
              <a:rPr lang="en-US" smtClean="0">
                <a:latin typeface="Arial"/>
                <a:cs typeface="Arial"/>
              </a:rPr>
              <a:t>bình</a:t>
            </a:r>
            <a:endParaRPr lang="vi-V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4491135"/>
              </p:ext>
            </p:extLst>
          </p:nvPr>
        </p:nvGraphicFramePr>
        <p:xfrm>
          <a:off x="881429" y="1885319"/>
          <a:ext cx="7613825" cy="1763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914"/>
                <a:gridCol w="1563418"/>
                <a:gridCol w="1756935"/>
                <a:gridCol w="1778558"/>
              </a:tblGrid>
              <a:tr h="485685">
                <a:tc>
                  <a:txBody>
                    <a:bodyPr/>
                    <a:lstStyle/>
                    <a:p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Tất cả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HIV</a:t>
                      </a:r>
                      <a:r>
                        <a:rPr lang="en-US" sz="2000" baseline="0" smtClean="0">
                          <a:latin typeface="Arial"/>
                          <a:cs typeface="Arial"/>
                        </a:rPr>
                        <a:t> (+)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latin typeface="Arial"/>
                          <a:cs typeface="Arial"/>
                        </a:rPr>
                        <a:t>HIV (-)</a:t>
                      </a:r>
                    </a:p>
                  </a:txBody>
                  <a:tcPr anchor="ctr"/>
                </a:tc>
              </a:tr>
              <a:tr h="353570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METHADONE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118.5 (61.8)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163.5 (64.7)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101.6 (52.0)</a:t>
                      </a:r>
                    </a:p>
                  </a:txBody>
                  <a:tcPr/>
                </a:tc>
              </a:tr>
              <a:tr h="419499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hàng ngày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18.5 (5.6)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19.0 (7.4)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18.2 (4.6)</a:t>
                      </a:r>
                    </a:p>
                  </a:txBody>
                  <a:tcPr/>
                </a:tc>
              </a:tr>
              <a:tr h="462545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cách</a:t>
                      </a:r>
                      <a:r>
                        <a:rPr lang="en-US" sz="2000" b="1" baseline="0" smtClean="0">
                          <a:latin typeface="Arial"/>
                          <a:cs typeface="Arial"/>
                        </a:rPr>
                        <a:t> ngày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14.8 (1.8)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15.1 (1.7)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14.7 (1.9)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81429" y="4737806"/>
            <a:ext cx="8036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2194560">
              <a:tabLst>
                <a:tab pos="2957513" algn="l"/>
                <a:tab pos="5113338" algn="l"/>
                <a:tab pos="7624763" algn="l"/>
              </a:tabLst>
            </a:pPr>
            <a:r>
              <a:rPr lang="en-US" sz="2200" smtClean="0">
                <a:solidFill>
                  <a:prstClr val="black"/>
                </a:solidFill>
                <a:latin typeface="Arial"/>
                <a:cs typeface="Arial"/>
              </a:rPr>
              <a:t>BUP/NX liều thấp thì khả năng chuyển qua cách ngày cao hơn</a:t>
            </a:r>
            <a:endParaRPr lang="en-US" sz="2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83605" y="3654736"/>
            <a:ext cx="1511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mtClean="0"/>
              <a:t>(mg/ngày)</a:t>
            </a:r>
            <a:endParaRPr lang="vi-VN" sz="2400" i="1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7930" y="3180522"/>
            <a:ext cx="546652" cy="262769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37930" y="3005526"/>
            <a:ext cx="543498" cy="174996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660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</TotalTime>
  <Words>1050</Words>
  <Application>Microsoft Office PowerPoint</Application>
  <PresentationFormat>On-screen Show (4:3)</PresentationFormat>
  <Paragraphs>219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Wingdings</vt:lpstr>
      <vt:lpstr>Office Theme</vt:lpstr>
      <vt:lpstr> Một số kết quả ban đầu từ nghiên cứu thí điểm tại PK methadone Q.Gò Vấp, TP.HCM </vt:lpstr>
      <vt:lpstr>NỘI DUNG</vt:lpstr>
      <vt:lpstr>Giới thiệu về nghiên cứu</vt:lpstr>
      <vt:lpstr>Câu hỏi nghiên cứu chính</vt:lpstr>
      <vt:lpstr>KHÔNG PHẢI nghiên cứu so sánh</vt:lpstr>
      <vt:lpstr>PowerPoint Presentation</vt:lpstr>
      <vt:lpstr>Liều thuốc hàng ngày trung bình</vt:lpstr>
      <vt:lpstr>Liều thuốc hàng ngày trung bình</vt:lpstr>
      <vt:lpstr>Liều thuốc hàng ngày trung bình</vt:lpstr>
      <vt:lpstr>Sử dụng heroin</vt:lpstr>
      <vt:lpstr>BUP/NX có thể dùng cách ngày</vt:lpstr>
      <vt:lpstr>Duy trì điều trị</vt:lpstr>
      <vt:lpstr>Duy trì điều trị</vt:lpstr>
      <vt:lpstr>Duy trì điều trị</vt:lpstr>
      <vt:lpstr>Tại sao BN ngưng BUP/NX?</vt:lpstr>
      <vt:lpstr>Tại sao BUP/NX tuân thủ kém hơn?</vt:lpstr>
      <vt:lpstr>Tại sao BUP/NX tuân thủ kém hơn?</vt:lpstr>
      <vt:lpstr>Tại sao BUP/NX duy trì kém hơn?</vt:lpstr>
      <vt:lpstr>Kết luận</vt:lpstr>
      <vt:lpstr>Đề xuất</vt:lpstr>
      <vt:lpstr>Xin cảm ơn!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</dc:title>
  <dc:creator>nschitrung@yahoo.com</dc:creator>
  <cp:lastModifiedBy>nschitrung@yahoo.com</cp:lastModifiedBy>
  <cp:revision>47</cp:revision>
  <dcterms:created xsi:type="dcterms:W3CDTF">2017-08-01T10:14:05Z</dcterms:created>
  <dcterms:modified xsi:type="dcterms:W3CDTF">2017-08-04T03:18:25Z</dcterms:modified>
</cp:coreProperties>
</file>